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71" r:id="rId3"/>
    <p:sldId id="276" r:id="rId4"/>
    <p:sldId id="27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SSAJEE, Shaffiq Mustafa" initials="essajees" lastIdx="1" clrIdx="0"/>
  <p:cmAuthor id="1" name="Anna Grimsrud" initials="AG" lastIdx="6" clrIdx="1"/>
  <p:cmAuthor id="2" name="MACDONALD, Virginia" initials="MV" lastIdx="2" clrIdx="2"/>
  <p:cmAuthor id="3" name="Bingham, Trista (CDC/CGH/DGHA)" initials="BT(" lastIdx="2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73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server5\New%20Shared%20Files\Program\Strategic%20Info%20&amp;%20M&amp;E\5.2%20National%20System\Alliance%20surveys%202016\CDC_meetings\cascaed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5\New%20Shared%20Files\Program\Strategic%20Info%20&amp;%20M&amp;E\5.2%20National%20System\Alliance%20surveys%202016\CDC_meetings\cascaed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chart>
    <c:title>
      <c:layout/>
      <c:overlay val="0"/>
      <c:txPr>
        <a:bodyPr/>
        <a:lstStyle/>
        <a:p>
          <a:pPr>
            <a:defRPr sz="2400"/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0850432476797801E-2"/>
          <c:y val="0.20501282931450401"/>
          <c:w val="0.92048700219260404"/>
          <c:h val="0.673018935224427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HIV+ rapid test result, n=2073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86312210849073E-17"/>
                  <c:y val="0.31018518518518501"/>
                </c:manualLayout>
              </c:layout>
              <c:tx>
                <c:rich>
                  <a:bodyPr/>
                  <a:lstStyle/>
                  <a:p>
                    <a:r>
                      <a:rPr lang="en-US" sz="1600" b="1"/>
                      <a:t>74789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Лист1!$B$1:$F$1</c:f>
              <c:strCache>
                <c:ptCount val="5"/>
                <c:pt idx="0">
                  <c:v>(1) PWID PLHIV</c:v>
                </c:pt>
                <c:pt idx="1">
                  <c:v>(2) Known HIV-positive status</c:v>
                </c:pt>
                <c:pt idx="2">
                  <c:v>(3) In care</c:v>
                </c:pt>
                <c:pt idx="3">
                  <c:v>(4) on ART</c:v>
                </c:pt>
                <c:pt idx="4">
                  <c:v>(5) VL suppressed</c:v>
                </c:pt>
              </c:strCache>
            </c:strRef>
          </c:cat>
          <c:val>
            <c:numRef>
              <c:f>Лист1!$B$2:$F$2</c:f>
              <c:numCache>
                <c:formatCode>0%</c:formatCode>
                <c:ptCount val="5"/>
                <c:pt idx="0">
                  <c:v>1</c:v>
                </c:pt>
                <c:pt idx="1">
                  <c:v>0.44</c:v>
                </c:pt>
                <c:pt idx="2">
                  <c:v>0.4</c:v>
                </c:pt>
                <c:pt idx="3">
                  <c:v>0.26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6346880"/>
        <c:axId val="207331712"/>
      </c:barChart>
      <c:catAx>
        <c:axId val="206346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07331712"/>
        <c:crosses val="autoZero"/>
        <c:auto val="1"/>
        <c:lblAlgn val="ctr"/>
        <c:lblOffset val="100"/>
        <c:noMultiLvlLbl val="0"/>
      </c:catAx>
      <c:valAx>
        <c:axId val="207331712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crossAx val="2063468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Лист1!$I$2</c:f>
              <c:strCache>
                <c:ptCount val="1"/>
                <c:pt idx="0">
                  <c:v>HR clients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Лист1!$J$1:$L$1</c:f>
              <c:strCache>
                <c:ptCount val="3"/>
                <c:pt idx="0">
                  <c:v>Known HIV-positive status</c:v>
                </c:pt>
                <c:pt idx="1">
                  <c:v>In care</c:v>
                </c:pt>
                <c:pt idx="2">
                  <c:v>on ART</c:v>
                </c:pt>
              </c:strCache>
            </c:strRef>
          </c:cat>
          <c:val>
            <c:numRef>
              <c:f>Лист1!$J$2:$L$2</c:f>
              <c:numCache>
                <c:formatCode>0%</c:formatCode>
                <c:ptCount val="3"/>
                <c:pt idx="0">
                  <c:v>0.64</c:v>
                </c:pt>
                <c:pt idx="1">
                  <c:v>0.6</c:v>
                </c:pt>
                <c:pt idx="2">
                  <c:v>0.4</c:v>
                </c:pt>
              </c:numCache>
            </c:numRef>
          </c:val>
        </c:ser>
        <c:ser>
          <c:idx val="1"/>
          <c:order val="1"/>
          <c:tx>
            <c:strRef>
              <c:f>Лист1!$I$3</c:f>
              <c:strCache>
                <c:ptCount val="1"/>
                <c:pt idx="0">
                  <c:v>HR non- clients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Лист1!$J$1:$L$1</c:f>
              <c:strCache>
                <c:ptCount val="3"/>
                <c:pt idx="0">
                  <c:v>Known HIV-positive status</c:v>
                </c:pt>
                <c:pt idx="1">
                  <c:v>In care</c:v>
                </c:pt>
                <c:pt idx="2">
                  <c:v>on ART</c:v>
                </c:pt>
              </c:strCache>
            </c:strRef>
          </c:cat>
          <c:val>
            <c:numRef>
              <c:f>Лист1!$J$3:$L$3</c:f>
              <c:numCache>
                <c:formatCode>0%</c:formatCode>
                <c:ptCount val="3"/>
                <c:pt idx="0">
                  <c:v>0.31</c:v>
                </c:pt>
                <c:pt idx="1">
                  <c:v>0.27</c:v>
                </c:pt>
                <c:pt idx="2">
                  <c:v>0.16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7342976"/>
        <c:axId val="207344768"/>
      </c:barChart>
      <c:catAx>
        <c:axId val="2073429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207344768"/>
        <c:crosses val="autoZero"/>
        <c:auto val="1"/>
        <c:lblAlgn val="ctr"/>
        <c:lblOffset val="100"/>
        <c:noMultiLvlLbl val="0"/>
      </c:catAx>
      <c:valAx>
        <c:axId val="207344768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crossAx val="207342976"/>
        <c:crosses val="autoZero"/>
        <c:crossBetween val="between"/>
        <c:majorUnit val="0.2"/>
      </c:valAx>
    </c:plotArea>
    <c:legend>
      <c:legendPos val="t"/>
      <c:layout/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0.86869</cdr:x>
      <cdr:y>0.72581</cdr:y>
    </cdr:from>
    <cdr:to>
      <cdr:x>0.91955</cdr:x>
      <cdr:y>0.85694</cdr:y>
    </cdr:to>
    <cdr:sp macro="" textlink="">
      <cdr:nvSpPr>
        <cdr:cNvPr id="2" name="Поле 1"/>
        <cdr:cNvSpPr txBox="1"/>
      </cdr:nvSpPr>
      <cdr:spPr>
        <a:xfrm xmlns:a="http://schemas.openxmlformats.org/drawingml/2006/main">
          <a:off x="5160397" y="1892411"/>
          <a:ext cx="302150" cy="3419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b="1">
              <a:solidFill>
                <a:srgbClr val="FF0000"/>
              </a:solidFill>
            </a:rPr>
            <a:t>?</a:t>
          </a:r>
          <a:endParaRPr lang="ru-RU" sz="1800" b="1">
            <a:solidFill>
              <a:srgbClr val="FF00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EADE03-8F3E-49B0-A099-CCB5B3E17355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A3442C-33AD-4DAC-BA46-14B426CCF6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668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FCB2-711B-4F8B-B1BC-BBCD2D020EDA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114E8-B070-4E09-A797-BC354735B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827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FCB2-711B-4F8B-B1BC-BBCD2D020EDA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114E8-B070-4E09-A797-BC354735B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284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FCB2-711B-4F8B-B1BC-BBCD2D020EDA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114E8-B070-4E09-A797-BC354735B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953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837052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FCB2-711B-4F8B-B1BC-BBCD2D020EDA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114E8-B070-4E09-A797-BC354735B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544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FCB2-711B-4F8B-B1BC-BBCD2D020EDA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114E8-B070-4E09-A797-BC354735B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175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FCB2-711B-4F8B-B1BC-BBCD2D020EDA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114E8-B070-4E09-A797-BC354735B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51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FCB2-711B-4F8B-B1BC-BBCD2D020EDA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114E8-B070-4E09-A797-BC354735B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987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FCB2-711B-4F8B-B1BC-BBCD2D020EDA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114E8-B070-4E09-A797-BC354735B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121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FCB2-711B-4F8B-B1BC-BBCD2D020EDA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114E8-B070-4E09-A797-BC354735B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487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FCB2-711B-4F8B-B1BC-BBCD2D020EDA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114E8-B070-4E09-A797-BC354735B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840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FCB2-711B-4F8B-B1BC-BBCD2D020EDA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114E8-B070-4E09-A797-BC354735B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592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0FCB2-711B-4F8B-B1BC-BBCD2D020EDA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114E8-B070-4E09-A797-BC354735B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817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19064"/>
          </a:xfrm>
        </p:spPr>
        <p:txBody>
          <a:bodyPr>
            <a:normAutofit/>
          </a:bodyPr>
          <a:lstStyle/>
          <a:p>
            <a:r>
              <a:rPr lang="en-GB" dirty="0" smtClean="0"/>
              <a:t>Ukraine</a:t>
            </a:r>
            <a:endParaRPr lang="en-GB" dirty="0" smtClean="0"/>
          </a:p>
          <a:p>
            <a:r>
              <a:rPr lang="en-ZA" i="1" dirty="0">
                <a:solidFill>
                  <a:srgbClr val="FF0000"/>
                </a:solidFill>
              </a:rPr>
              <a:t>(from WHO November 2016 consultation)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/>
              <a:t>Challenges identified for </a:t>
            </a:r>
            <a:br>
              <a:rPr lang="en-GB" b="1" dirty="0" smtClean="0"/>
            </a:br>
            <a:r>
              <a:rPr lang="en-GB" b="1" dirty="0" smtClean="0"/>
              <a:t>PWID living with HIV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58919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Challenges/Rationale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27984" y="1268760"/>
            <a:ext cx="4464495" cy="5445224"/>
          </a:xfrm>
        </p:spPr>
        <p:txBody>
          <a:bodyPr>
            <a:noAutofit/>
          </a:bodyPr>
          <a:lstStyle/>
          <a:p>
            <a:r>
              <a:rPr lang="en-GB" sz="4000" dirty="0" smtClean="0">
                <a:solidFill>
                  <a:srgbClr val="000000"/>
                </a:solidFill>
              </a:rPr>
              <a:t>Health system</a:t>
            </a:r>
            <a:endParaRPr lang="en-GB" dirty="0" smtClean="0">
              <a:solidFill>
                <a:srgbClr val="000000"/>
              </a:solidFill>
            </a:endParaRPr>
          </a:p>
          <a:p>
            <a:pPr lvl="1"/>
            <a:r>
              <a:rPr lang="en-GB" sz="2000" dirty="0" smtClean="0">
                <a:solidFill>
                  <a:srgbClr val="000000"/>
                </a:solidFill>
              </a:rPr>
              <a:t>Identify HIV positive PWID</a:t>
            </a:r>
          </a:p>
          <a:p>
            <a:pPr lvl="1"/>
            <a:r>
              <a:rPr lang="en-GB" sz="2000" dirty="0" smtClean="0">
                <a:solidFill>
                  <a:srgbClr val="000000"/>
                </a:solidFill>
              </a:rPr>
              <a:t>Paper work intensive and time consuming process of registration for getting ART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High </a:t>
            </a:r>
            <a:r>
              <a:rPr lang="en-GB" sz="2000" dirty="0" smtClean="0">
                <a:solidFill>
                  <a:srgbClr val="000000"/>
                </a:solidFill>
              </a:rPr>
              <a:t>drop out rates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520" y="1268760"/>
            <a:ext cx="4248472" cy="4824536"/>
          </a:xfrm>
        </p:spPr>
        <p:txBody>
          <a:bodyPr>
            <a:noAutofit/>
          </a:bodyPr>
          <a:lstStyle/>
          <a:p>
            <a:r>
              <a:rPr lang="en-GB" sz="4000" dirty="0" smtClean="0"/>
              <a:t>Patient</a:t>
            </a:r>
          </a:p>
          <a:p>
            <a:pPr lvl="1"/>
            <a:r>
              <a:rPr lang="en-GB" sz="1800" dirty="0" smtClean="0"/>
              <a:t>Paperwork, travel and waiting times</a:t>
            </a:r>
          </a:p>
          <a:p>
            <a:pPr lvl="1"/>
            <a:r>
              <a:rPr lang="en-GB" sz="1800" dirty="0" smtClean="0"/>
              <a:t>Busy life schedule related to drug dependency</a:t>
            </a:r>
          </a:p>
          <a:p>
            <a:pPr lvl="1"/>
            <a:r>
              <a:rPr lang="en-GB" sz="1800" dirty="0" smtClean="0"/>
              <a:t>Lack of treatment literacy </a:t>
            </a:r>
            <a:r>
              <a:rPr lang="mr-IN" sz="1800" dirty="0" smtClean="0"/>
              <a:t>–</a:t>
            </a:r>
            <a:r>
              <a:rPr lang="en-GB" sz="1800" dirty="0" smtClean="0"/>
              <a:t>myths on side effects </a:t>
            </a:r>
          </a:p>
          <a:p>
            <a:pPr lvl="1"/>
            <a:r>
              <a:rPr lang="en-GB" sz="1800" dirty="0" smtClean="0"/>
              <a:t>Stigma and discrimination</a:t>
            </a:r>
          </a:p>
          <a:p>
            <a:pPr lvl="1"/>
            <a:r>
              <a:rPr lang="en-GB" sz="1800" dirty="0">
                <a:solidFill>
                  <a:srgbClr val="000000"/>
                </a:solidFill>
              </a:rPr>
              <a:t>Unofficial out-of-pocket payments and related double stigma of inability to pay and drug use</a:t>
            </a:r>
          </a:p>
          <a:p>
            <a:pPr lvl="1"/>
            <a:r>
              <a:rPr lang="en-GB" sz="1800" dirty="0" smtClean="0"/>
              <a:t>Comorbidities </a:t>
            </a:r>
            <a:r>
              <a:rPr lang="en-GB" sz="1800" dirty="0" smtClean="0"/>
              <a:t>and </a:t>
            </a:r>
            <a:r>
              <a:rPr lang="en-GB" sz="1800" dirty="0"/>
              <a:t>c</a:t>
            </a:r>
            <a:r>
              <a:rPr lang="en-GB" sz="1800" dirty="0" smtClean="0"/>
              <a:t>omplicated care (TB, HCV)</a:t>
            </a:r>
          </a:p>
          <a:p>
            <a:pPr lvl="1"/>
            <a:r>
              <a:rPr lang="en-GB" sz="1800" dirty="0"/>
              <a:t>R</a:t>
            </a:r>
            <a:r>
              <a:rPr lang="en-GB" sz="1800" dirty="0" smtClean="0"/>
              <a:t>emain on ART if feeling well and clinic visits are a hardship </a:t>
            </a:r>
            <a:r>
              <a:rPr lang="en-GB" sz="2000" dirty="0" smtClean="0"/>
              <a:t>or unfriendly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6728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 txBox="1">
            <a:spLocks/>
          </p:cNvSpPr>
          <p:nvPr/>
        </p:nvSpPr>
        <p:spPr>
          <a:xfrm>
            <a:off x="323528" y="332656"/>
            <a:ext cx="7360466" cy="75462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3200" b="1" dirty="0"/>
              <a:t>Treatment cascade among PWID based on IBBS-2015</a:t>
            </a:r>
            <a:endParaRPr lang="en-US" sz="3200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2304560"/>
              </p:ext>
            </p:extLst>
          </p:nvPr>
        </p:nvGraphicFramePr>
        <p:xfrm>
          <a:off x="264814" y="1348113"/>
          <a:ext cx="8543046" cy="5279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841133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19834" cy="848284"/>
          </a:xfrm>
          <a:noFill/>
        </p:spPr>
        <p:txBody>
          <a:bodyPr vert="horz" lIns="91440" tIns="45720" rIns="91440" bIns="45720" rtlCol="0" anchor="ctr">
            <a:noAutofit/>
          </a:bodyPr>
          <a:lstStyle/>
          <a:p>
            <a:pPr algn="l" eaLnBrk="0" hangingPunct="0">
              <a:spcBef>
                <a:spcPts val="1000"/>
              </a:spcBef>
              <a:buFont typeface="Arial" panose="020B0604020202020204" pitchFamily="34" charset="0"/>
            </a:pPr>
            <a:r>
              <a:rPr lang="en-US" sz="2800" b="1" dirty="0">
                <a:latin typeface="+mn-lt"/>
                <a:ea typeface="+mn-ea"/>
                <a:cs typeface="+mn-cs"/>
              </a:rPr>
              <a:t>Treatment cascade among PWID clients and non-clients of </a:t>
            </a:r>
            <a:r>
              <a:rPr lang="en-US" sz="2800" b="1" dirty="0" smtClean="0">
                <a:latin typeface="+mn-lt"/>
                <a:ea typeface="+mn-ea"/>
                <a:cs typeface="+mn-cs"/>
              </a:rPr>
              <a:t>Harm Reduction, </a:t>
            </a:r>
            <a:r>
              <a:rPr lang="en-US" sz="2800" b="1" dirty="0">
                <a:latin typeface="+mn-lt"/>
                <a:ea typeface="+mn-ea"/>
                <a:cs typeface="+mn-cs"/>
              </a:rPr>
              <a:t>based on </a:t>
            </a:r>
            <a:r>
              <a:rPr lang="en-US" sz="2800" b="1" dirty="0" smtClean="0">
                <a:latin typeface="+mn-lt"/>
                <a:ea typeface="+mn-ea"/>
                <a:cs typeface="+mn-cs"/>
              </a:rPr>
              <a:t>IBBS-2015 (Ukraine)</a:t>
            </a:r>
            <a:endParaRPr lang="ru-RU" sz="2800" b="1" dirty="0"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0111092"/>
              </p:ext>
            </p:extLst>
          </p:nvPr>
        </p:nvGraphicFramePr>
        <p:xfrm>
          <a:off x="219822" y="1139609"/>
          <a:ext cx="8786595" cy="550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141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130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Challenges/Rationale</vt:lpstr>
      <vt:lpstr>PowerPoint Presentation</vt:lpstr>
      <vt:lpstr>Treatment cascade among PWID clients and non-clients of Harm Reduction, based on IBBS-2015 (Ukraine)</vt:lpstr>
    </vt:vector>
  </TitlesOfParts>
  <Company>WHO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ESSAJEE, Shaffiq Mustafa</dc:creator>
  <cp:lastModifiedBy>Wilkinson</cp:lastModifiedBy>
  <cp:revision>40</cp:revision>
  <dcterms:created xsi:type="dcterms:W3CDTF">2016-10-20T14:28:15Z</dcterms:created>
  <dcterms:modified xsi:type="dcterms:W3CDTF">2017-06-19T14:46:08Z</dcterms:modified>
</cp:coreProperties>
</file>