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87" r:id="rId2"/>
    <p:sldId id="463" r:id="rId3"/>
    <p:sldId id="495" r:id="rId4"/>
    <p:sldId id="423" r:id="rId5"/>
    <p:sldId id="424" r:id="rId6"/>
    <p:sldId id="425" r:id="rId7"/>
    <p:sldId id="426" r:id="rId8"/>
    <p:sldId id="446" r:id="rId9"/>
    <p:sldId id="465" r:id="rId10"/>
    <p:sldId id="450" r:id="rId11"/>
    <p:sldId id="451" r:id="rId12"/>
    <p:sldId id="447" r:id="rId13"/>
    <p:sldId id="466" r:id="rId14"/>
    <p:sldId id="448" r:id="rId15"/>
    <p:sldId id="449" r:id="rId16"/>
    <p:sldId id="467" r:id="rId17"/>
    <p:sldId id="452" r:id="rId18"/>
    <p:sldId id="454" r:id="rId19"/>
    <p:sldId id="453" r:id="rId20"/>
    <p:sldId id="455" r:id="rId21"/>
    <p:sldId id="456" r:id="rId22"/>
    <p:sldId id="468" r:id="rId23"/>
    <p:sldId id="457" r:id="rId24"/>
    <p:sldId id="458" r:id="rId25"/>
    <p:sldId id="460" r:id="rId26"/>
    <p:sldId id="459" r:id="rId27"/>
    <p:sldId id="38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E30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13" autoAdjust="0"/>
    <p:restoredTop sz="75995" autoAdjust="0"/>
  </p:normalViewPr>
  <p:slideViewPr>
    <p:cSldViewPr>
      <p:cViewPr varScale="1">
        <p:scale>
          <a:sx n="66" d="100"/>
          <a:sy n="66" d="100"/>
        </p:scale>
        <p:origin x="-2030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B2940-72DC-3041-88A5-FB3D193FD368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1C350-875C-2747-9E80-AE268D271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9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968EC-1D2C-364B-A7F7-640724F00DB4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7071B-1FBD-4E47-B7B8-90E54CFCC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07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071B-1FBD-4E47-B7B8-90E54CFCCB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80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 smtClean="0"/>
              <a:t>VPs= (prisoners, mobile populations, migrant workers, fishermen, farmers, clients and partners of FSW, adolescents)</a:t>
            </a:r>
          </a:p>
          <a:p>
            <a:r>
              <a:rPr lang="en-US" dirty="0" smtClean="0"/>
              <a:t>KPs</a:t>
            </a:r>
            <a:r>
              <a:rPr lang="en-US" baseline="0" dirty="0" smtClean="0"/>
              <a:t> = FSW, MSM, PWID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92213-DE15-9A48-93DA-CDE59B8E0B3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40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071B-1FBD-4E47-B7B8-90E54CFCCB9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18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 userDrawn="1"/>
        </p:nvSpPr>
        <p:spPr>
          <a:xfrm>
            <a:off x="7149944" y="6505599"/>
            <a:ext cx="18865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694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7149944" y="6505599"/>
            <a:ext cx="18865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997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7149944" y="6505599"/>
            <a:ext cx="18865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996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7149944" y="6505599"/>
            <a:ext cx="18865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383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7149944" y="6505599"/>
            <a:ext cx="18865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959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7149944" y="6505599"/>
            <a:ext cx="18865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523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149944" y="6505599"/>
            <a:ext cx="18865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539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7149944" y="6505599"/>
            <a:ext cx="18865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362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538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7149944" y="6505599"/>
            <a:ext cx="18865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083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7149944" y="6505599"/>
            <a:ext cx="18865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870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4271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768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ubmed/2667962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ubmed/2427976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>Example </a:t>
            </a: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4900" b="1" dirty="0" smtClean="0"/>
              <a:t>Mapping and Challenges</a:t>
            </a: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000" b="1" dirty="0" smtClean="0"/>
              <a:t> </a:t>
            </a:r>
            <a:br>
              <a:rPr lang="en-US" sz="4000" b="1" dirty="0" smtClean="0"/>
            </a:br>
            <a:r>
              <a:rPr lang="en-US" sz="4000" b="1" i="1" dirty="0" smtClean="0"/>
              <a:t>Tanzania stakeholder meeting</a:t>
            </a:r>
            <a:br>
              <a:rPr lang="en-US" sz="4000" b="1" i="1" dirty="0" smtClean="0"/>
            </a:br>
            <a:r>
              <a:rPr lang="en-US" sz="4000" b="1" i="1" dirty="0" smtClean="0"/>
              <a:t>Nov 2016</a:t>
            </a:r>
            <a:endParaRPr lang="en-US" sz="4000" i="1" dirty="0"/>
          </a:p>
        </p:txBody>
      </p:sp>
      <p:pic>
        <p:nvPicPr>
          <p:cNvPr id="4" name="Picture 3" descr="differentiated_care_logo_bitmap.pn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20072" y="188640"/>
            <a:ext cx="3795195" cy="8617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514522" y="663713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00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PLWHIV : </a:t>
            </a:r>
            <a:r>
              <a:rPr lang="en-GB" sz="3400" dirty="0" smtClean="0">
                <a:solidFill>
                  <a:schemeClr val="bg1"/>
                </a:solidFill>
              </a:rPr>
              <a:t/>
            </a:r>
            <a:br>
              <a:rPr lang="en-GB" sz="3400" dirty="0" smtClean="0">
                <a:solidFill>
                  <a:schemeClr val="bg1"/>
                </a:solidFill>
              </a:rPr>
            </a:br>
            <a:r>
              <a:rPr lang="en-GB" sz="3400" dirty="0" smtClean="0">
                <a:solidFill>
                  <a:schemeClr val="bg1"/>
                </a:solidFill>
              </a:rPr>
              <a:t>Waiting </a:t>
            </a:r>
            <a:r>
              <a:rPr lang="en-GB" sz="3400" dirty="0">
                <a:solidFill>
                  <a:schemeClr val="bg1"/>
                </a:solidFill>
              </a:rPr>
              <a:t>time and frequency of visit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Q: How long, on average, do you wait for services in your health facility? </a:t>
            </a:r>
          </a:p>
          <a:p>
            <a:pPr lvl="1"/>
            <a:r>
              <a:rPr lang="en-GB" dirty="0" smtClean="0"/>
              <a:t>1 </a:t>
            </a:r>
            <a:r>
              <a:rPr lang="en-GB" dirty="0"/>
              <a:t>to 2 hours (15</a:t>
            </a:r>
            <a:r>
              <a:rPr lang="en-GB" dirty="0" smtClean="0"/>
              <a:t>)</a:t>
            </a:r>
            <a:endParaRPr lang="en-GB" dirty="0"/>
          </a:p>
          <a:p>
            <a:pPr lvl="1"/>
            <a:r>
              <a:rPr lang="en-GB" dirty="0" smtClean="0"/>
              <a:t>5</a:t>
            </a:r>
            <a:r>
              <a:rPr lang="en-GB" dirty="0"/>
              <a:t>+ hours (11</a:t>
            </a:r>
            <a:r>
              <a:rPr lang="en-GB" dirty="0" smtClean="0"/>
              <a:t>)</a:t>
            </a:r>
            <a:endParaRPr lang="en-GB" dirty="0"/>
          </a:p>
          <a:p>
            <a:pPr lvl="1"/>
            <a:r>
              <a:rPr lang="en-GB" dirty="0" smtClean="0"/>
              <a:t>2 </a:t>
            </a:r>
            <a:r>
              <a:rPr lang="en-GB" dirty="0"/>
              <a:t>to 3 hours (7)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r>
              <a:rPr lang="en-GB" dirty="0"/>
              <a:t>Q: How often do you receive your ART, and would you prefer a longer period</a:t>
            </a:r>
            <a:r>
              <a:rPr lang="en-GB" dirty="0" smtClean="0"/>
              <a:t>?</a:t>
            </a:r>
            <a:endParaRPr lang="en-GB" dirty="0"/>
          </a:p>
          <a:p>
            <a:pPr lvl="1"/>
            <a:r>
              <a:rPr lang="en-GB" dirty="0" smtClean="0"/>
              <a:t>1 </a:t>
            </a:r>
            <a:r>
              <a:rPr lang="en-GB" dirty="0"/>
              <a:t>time per month and prefer longer (2-3 months) (16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I </a:t>
            </a:r>
            <a:r>
              <a:rPr lang="en-GB" dirty="0"/>
              <a:t>receive every 2 months (5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1 </a:t>
            </a:r>
            <a:r>
              <a:rPr lang="en-GB" dirty="0"/>
              <a:t>time per month and do not prefer longer (4) </a:t>
            </a:r>
            <a:r>
              <a:rPr lang="en-GB" i="1" dirty="0"/>
              <a:t>"I prefer to see my doctors every month because they help me"</a:t>
            </a:r>
            <a:br>
              <a:rPr lang="en-GB" i="1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202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Field Visit Data: ART Delivery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9613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Facility Level Services: WHEN </a:t>
            </a:r>
          </a:p>
          <a:p>
            <a:pPr lvl="1"/>
            <a:r>
              <a:rPr lang="en-GB" sz="2400" dirty="0"/>
              <a:t>57% </a:t>
            </a:r>
            <a:r>
              <a:rPr lang="en-GB" sz="2400" dirty="0" smtClean="0"/>
              <a:t>(12) of </a:t>
            </a:r>
            <a:r>
              <a:rPr lang="en-GB" sz="2400" dirty="0"/>
              <a:t>facilities reported </a:t>
            </a:r>
            <a:r>
              <a:rPr lang="en-GB" sz="2400" dirty="0" smtClean="0"/>
              <a:t>offering </a:t>
            </a:r>
            <a:r>
              <a:rPr lang="en-GB" sz="2400" b="1" dirty="0"/>
              <a:t>block appointments at </a:t>
            </a:r>
            <a:r>
              <a:rPr lang="en-GB" sz="2400" b="1" dirty="0" smtClean="0"/>
              <a:t>CTC</a:t>
            </a:r>
          </a:p>
          <a:p>
            <a:pPr lvl="1"/>
            <a:r>
              <a:rPr lang="en-GB" sz="2400" dirty="0"/>
              <a:t>40% (8) facilities reported offering </a:t>
            </a:r>
            <a:r>
              <a:rPr lang="en-GB" sz="2400" b="1" dirty="0"/>
              <a:t>non-office hour ART access </a:t>
            </a:r>
            <a:r>
              <a:rPr lang="en-GB" sz="2400" b="1" dirty="0" smtClean="0"/>
              <a:t> </a:t>
            </a:r>
          </a:p>
          <a:p>
            <a:pPr lvl="1"/>
            <a:r>
              <a:rPr lang="en-GB" sz="2400" dirty="0" smtClean="0"/>
              <a:t>48%-62% of facilities </a:t>
            </a:r>
            <a:r>
              <a:rPr lang="en-GB" sz="2400" dirty="0"/>
              <a:t>reported </a:t>
            </a:r>
            <a:r>
              <a:rPr lang="en-GB" sz="2400" dirty="0" smtClean="0"/>
              <a:t>offering </a:t>
            </a:r>
            <a:r>
              <a:rPr lang="en-GB" sz="2400" b="1" dirty="0"/>
              <a:t>specific appointment times for children </a:t>
            </a:r>
            <a:r>
              <a:rPr lang="en-GB" sz="2400" b="1" dirty="0" smtClean="0"/>
              <a:t>of different ages </a:t>
            </a:r>
          </a:p>
          <a:p>
            <a:pPr lvl="1"/>
            <a:r>
              <a:rPr lang="en-GB" sz="2400" dirty="0" smtClean="0"/>
              <a:t>8% (2) of facilities </a:t>
            </a:r>
            <a:r>
              <a:rPr lang="en-GB" sz="2400" dirty="0"/>
              <a:t>reported offering </a:t>
            </a:r>
            <a:r>
              <a:rPr lang="en-GB" sz="2400" b="1" dirty="0" smtClean="0"/>
              <a:t>specific appointment times for Key Populations ( FSW MSM PWID)</a:t>
            </a:r>
          </a:p>
          <a:p>
            <a:pPr lvl="1"/>
            <a:r>
              <a:rPr lang="en-GB" sz="2400" dirty="0" smtClean="0"/>
              <a:t>14% (3) of facilities </a:t>
            </a:r>
            <a:r>
              <a:rPr lang="en-GB" sz="2400" dirty="0"/>
              <a:t>reported offering </a:t>
            </a:r>
            <a:r>
              <a:rPr lang="en-GB" sz="2400" b="1" dirty="0" smtClean="0"/>
              <a:t>specific appointment times for Vulnerable Populations</a:t>
            </a:r>
          </a:p>
          <a:p>
            <a:pPr lvl="1"/>
            <a:r>
              <a:rPr lang="en-GB" sz="2400" dirty="0"/>
              <a:t>81% (17/21) of facilities </a:t>
            </a:r>
            <a:r>
              <a:rPr lang="en-GB" sz="2400" b="1" dirty="0"/>
              <a:t>offered long ART </a:t>
            </a:r>
            <a:r>
              <a:rPr lang="en-GB" sz="2400" b="1" dirty="0" smtClean="0"/>
              <a:t>prescription</a:t>
            </a:r>
            <a:r>
              <a:rPr lang="en-GB" sz="2400" dirty="0" smtClean="0"/>
              <a:t>; often for mobile clients, students studying abroad and during rainy season  </a:t>
            </a:r>
            <a:r>
              <a:rPr lang="en-GB" sz="2400" dirty="0"/>
              <a:t>(16 of those were for 2 month prescriptions) </a:t>
            </a:r>
          </a:p>
          <a:p>
            <a:pPr lvl="1"/>
            <a:r>
              <a:rPr lang="en-GB" sz="2400" dirty="0"/>
              <a:t>8% (2/21) of facilities offered </a:t>
            </a:r>
            <a:r>
              <a:rPr lang="en-GB" sz="2400" b="1" dirty="0"/>
              <a:t>fast track refills for ART </a:t>
            </a:r>
          </a:p>
          <a:p>
            <a:pPr marL="457200" lvl="1" indent="0">
              <a:buNone/>
            </a:pPr>
            <a:endParaRPr lang="en-GB" sz="2400" dirty="0"/>
          </a:p>
          <a:p>
            <a:pPr lvl="1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4610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Field Visit Data:</a:t>
            </a:r>
            <a:br>
              <a:rPr lang="en-GB" sz="3400" dirty="0">
                <a:solidFill>
                  <a:schemeClr val="bg1"/>
                </a:solidFill>
              </a:rPr>
            </a:br>
            <a:r>
              <a:rPr lang="en-GB" sz="3400" dirty="0">
                <a:solidFill>
                  <a:schemeClr val="bg1"/>
                </a:solidFill>
              </a:rPr>
              <a:t>PLWHIV Distance to clinic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rmAutofit fontScale="92500" lnSpcReduction="10000"/>
          </a:bodyPr>
          <a:lstStyle/>
          <a:p>
            <a:r>
              <a:rPr lang="en-GB" sz="3000" dirty="0" smtClean="0"/>
              <a:t>Q to PLWHIV (22) : </a:t>
            </a:r>
            <a:r>
              <a:rPr lang="en-GB" sz="3000" dirty="0"/>
              <a:t>How long do you travel to reach your health facility for ART and other HIV </a:t>
            </a:r>
            <a:r>
              <a:rPr lang="en-GB" sz="3000" dirty="0" smtClean="0"/>
              <a:t>services?</a:t>
            </a:r>
          </a:p>
          <a:p>
            <a:pPr lvl="1"/>
            <a:r>
              <a:rPr lang="en-GB" sz="3000" dirty="0" smtClean="0"/>
              <a:t>30 </a:t>
            </a:r>
            <a:r>
              <a:rPr lang="en-GB" sz="3000" dirty="0"/>
              <a:t>minutes walking (9 </a:t>
            </a:r>
            <a:r>
              <a:rPr lang="en-GB" sz="3000" dirty="0" smtClean="0"/>
              <a:t>responses)</a:t>
            </a:r>
          </a:p>
          <a:p>
            <a:pPr lvl="1"/>
            <a:r>
              <a:rPr lang="en-GB" sz="3000" dirty="0" smtClean="0"/>
              <a:t>1 </a:t>
            </a:r>
            <a:r>
              <a:rPr lang="en-GB" sz="3000" dirty="0"/>
              <a:t>hour walking (4 responses</a:t>
            </a:r>
            <a:r>
              <a:rPr lang="en-GB" sz="3000" dirty="0" smtClean="0"/>
              <a:t>)</a:t>
            </a:r>
          </a:p>
          <a:p>
            <a:pPr lvl="1"/>
            <a:r>
              <a:rPr lang="en-GB" sz="3000" dirty="0" smtClean="0"/>
              <a:t>+ </a:t>
            </a:r>
            <a:r>
              <a:rPr lang="en-GB" sz="3000" dirty="0"/>
              <a:t>2 hours walking (5 </a:t>
            </a:r>
            <a:r>
              <a:rPr lang="en-GB" sz="3000" dirty="0" smtClean="0"/>
              <a:t>responses)</a:t>
            </a:r>
          </a:p>
          <a:p>
            <a:pPr lvl="1"/>
            <a:r>
              <a:rPr lang="en-GB" sz="3000" dirty="0" smtClean="0"/>
              <a:t>4 </a:t>
            </a:r>
            <a:r>
              <a:rPr lang="en-GB" sz="3000" dirty="0"/>
              <a:t>hours walking (4 responses)</a:t>
            </a:r>
            <a:br>
              <a:rPr lang="en-GB" sz="3000" dirty="0"/>
            </a:br>
            <a:endParaRPr lang="en-GB" sz="3000" dirty="0"/>
          </a:p>
          <a:p>
            <a:pPr marL="0" indent="0">
              <a:buNone/>
            </a:pPr>
            <a:r>
              <a:rPr lang="en-GB" sz="3000" i="1" dirty="0" smtClean="0"/>
              <a:t>“</a:t>
            </a:r>
            <a:r>
              <a:rPr lang="en-GB" sz="3000" i="1" dirty="0"/>
              <a:t>S</a:t>
            </a:r>
            <a:r>
              <a:rPr lang="en-GB" sz="3000" i="1" dirty="0" smtClean="0"/>
              <a:t>ome </a:t>
            </a:r>
            <a:r>
              <a:rPr lang="en-GB" sz="3000" i="1" dirty="0"/>
              <a:t>people traveling very long distances to get services because of stigma in their community"</a:t>
            </a:r>
            <a:endParaRPr lang="en-GB" sz="3000" dirty="0"/>
          </a:p>
          <a:p>
            <a:pPr lvl="2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2354215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2166938"/>
            <a:ext cx="453390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571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PLWHIV: Where to collect 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Q to PHWHIV ( 30) : </a:t>
            </a:r>
            <a:r>
              <a:rPr lang="en-GB" dirty="0"/>
              <a:t>Would you prefer to get ART in your community? If yes, what place would that be? 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 smtClean="0"/>
              <a:t>Yes</a:t>
            </a:r>
            <a:r>
              <a:rPr lang="en-GB" dirty="0"/>
              <a:t>, at nearby dispensary (11</a:t>
            </a:r>
            <a:r>
              <a:rPr lang="en-GB" dirty="0" smtClean="0"/>
              <a:t>)</a:t>
            </a:r>
          </a:p>
          <a:p>
            <a:pPr lvl="1"/>
            <a:r>
              <a:rPr lang="en-GB" dirty="0"/>
              <a:t>Yes, at nearby </a:t>
            </a:r>
            <a:r>
              <a:rPr lang="en-GB" dirty="0" err="1"/>
              <a:t>duka</a:t>
            </a:r>
            <a:r>
              <a:rPr lang="en-GB" dirty="0"/>
              <a:t>-la-</a:t>
            </a:r>
            <a:r>
              <a:rPr lang="en-GB" dirty="0" err="1"/>
              <a:t>dawa</a:t>
            </a:r>
            <a:r>
              <a:rPr lang="en-GB" dirty="0"/>
              <a:t>/pharmacy (3</a:t>
            </a:r>
            <a:r>
              <a:rPr lang="en-GB" dirty="0" smtClean="0"/>
              <a:t>)</a:t>
            </a:r>
            <a:endParaRPr lang="en-GB" dirty="0"/>
          </a:p>
          <a:p>
            <a:pPr lvl="1"/>
            <a:r>
              <a:rPr lang="en-GB" dirty="0" smtClean="0"/>
              <a:t>No</a:t>
            </a:r>
            <a:r>
              <a:rPr lang="en-GB" dirty="0"/>
              <a:t>, because of stigma in my community (9</a:t>
            </a:r>
            <a:r>
              <a:rPr lang="en-GB" dirty="0" smtClean="0"/>
              <a:t>)</a:t>
            </a:r>
            <a:endParaRPr lang="en-GB" dirty="0"/>
          </a:p>
          <a:p>
            <a:pPr lvl="1"/>
            <a:r>
              <a:rPr lang="en-GB" dirty="0" smtClean="0"/>
              <a:t>No</a:t>
            </a:r>
            <a:r>
              <a:rPr lang="en-GB" dirty="0"/>
              <a:t>, I want to see my doctor at CTC (7)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"</a:t>
            </a:r>
            <a:r>
              <a:rPr lang="en-GB" i="1" dirty="0"/>
              <a:t>It is a good idea to get ART at the community for people on ART for a long period, but it will be difficult because of stigma in the community, especially for new clients"</a:t>
            </a:r>
            <a:br>
              <a:rPr lang="en-GB" i="1" dirty="0"/>
            </a:b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41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ART delivery Facilities: Where?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GB" sz="3600" dirty="0" smtClean="0"/>
              <a:t>90</a:t>
            </a:r>
            <a:r>
              <a:rPr lang="en-GB" sz="3600" dirty="0"/>
              <a:t>% (19/21) of facilities offered ART refill </a:t>
            </a:r>
          </a:p>
          <a:p>
            <a:pPr lvl="1"/>
            <a:r>
              <a:rPr lang="en-GB" sz="3600" dirty="0"/>
              <a:t>0% of facilities reported offering community based ART by CHWs </a:t>
            </a:r>
          </a:p>
          <a:p>
            <a:pPr lvl="1"/>
            <a:r>
              <a:rPr lang="en-GB" sz="3600" dirty="0"/>
              <a:t>0% of facilities reported offering community based ART by trained expert clients</a:t>
            </a:r>
          </a:p>
          <a:p>
            <a:pPr lvl="1"/>
            <a:r>
              <a:rPr lang="en-GB" sz="3600" dirty="0"/>
              <a:t>0% of facilities reported offering private outlets for ART only </a:t>
            </a:r>
          </a:p>
        </p:txBody>
      </p:sp>
    </p:spTree>
    <p:extLst>
      <p:ext uri="{BB962C8B-B14F-4D97-AF65-F5344CB8AC3E}">
        <p14:creationId xmlns:p14="http://schemas.microsoft.com/office/powerpoint/2010/main" val="154944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1933575"/>
            <a:ext cx="4448175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2167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Field Visit Data: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Facility Level Services  </a:t>
            </a:r>
          </a:p>
          <a:p>
            <a:pPr lvl="1"/>
            <a:r>
              <a:rPr lang="en-GB" sz="2400" dirty="0" smtClean="0"/>
              <a:t>81</a:t>
            </a:r>
            <a:r>
              <a:rPr lang="en-GB" sz="2400" dirty="0"/>
              <a:t>% </a:t>
            </a:r>
            <a:r>
              <a:rPr lang="en-GB" sz="2400" dirty="0" smtClean="0"/>
              <a:t>(17) of </a:t>
            </a:r>
            <a:r>
              <a:rPr lang="en-GB" sz="2400" dirty="0"/>
              <a:t>facilities </a:t>
            </a:r>
            <a:r>
              <a:rPr lang="en-GB" sz="2400" dirty="0" smtClean="0"/>
              <a:t>reported offering </a:t>
            </a:r>
            <a:r>
              <a:rPr lang="en-GB" sz="2400" dirty="0"/>
              <a:t>integrated HIV/TB care </a:t>
            </a:r>
            <a:endParaRPr lang="en-GB" sz="2400" dirty="0" smtClean="0"/>
          </a:p>
          <a:p>
            <a:pPr lvl="1"/>
            <a:r>
              <a:rPr lang="en-GB" sz="2400" dirty="0" smtClean="0"/>
              <a:t>8</a:t>
            </a:r>
            <a:r>
              <a:rPr lang="en-GB" sz="2400" dirty="0"/>
              <a:t>% </a:t>
            </a:r>
            <a:r>
              <a:rPr lang="en-GB" sz="2400" dirty="0" smtClean="0"/>
              <a:t>(2) of </a:t>
            </a:r>
            <a:r>
              <a:rPr lang="en-GB" sz="2400" dirty="0"/>
              <a:t>facilities reported offering </a:t>
            </a:r>
            <a:r>
              <a:rPr lang="en-GB" sz="2400" dirty="0" smtClean="0"/>
              <a:t>integrated </a:t>
            </a:r>
            <a:r>
              <a:rPr lang="en-GB" sz="2400" dirty="0"/>
              <a:t>HIV/STI care </a:t>
            </a:r>
            <a:endParaRPr lang="en-GB" sz="2400" dirty="0" smtClean="0"/>
          </a:p>
          <a:p>
            <a:pPr lvl="1"/>
            <a:r>
              <a:rPr lang="en-GB" sz="2400" dirty="0" smtClean="0"/>
              <a:t>76</a:t>
            </a:r>
            <a:r>
              <a:rPr lang="en-GB" sz="2400" dirty="0"/>
              <a:t>% </a:t>
            </a:r>
            <a:r>
              <a:rPr lang="en-GB" sz="2400" dirty="0" smtClean="0"/>
              <a:t>(16) of </a:t>
            </a:r>
            <a:r>
              <a:rPr lang="en-GB" sz="2400" dirty="0"/>
              <a:t>facilities reported offering </a:t>
            </a:r>
            <a:r>
              <a:rPr lang="en-GB" sz="2400" dirty="0" smtClean="0"/>
              <a:t>integrated </a:t>
            </a:r>
            <a:r>
              <a:rPr lang="en-GB" sz="2400" dirty="0"/>
              <a:t>HIV/RCH care </a:t>
            </a:r>
            <a:endParaRPr lang="en-GB" sz="2400" dirty="0" smtClean="0"/>
          </a:p>
          <a:p>
            <a:pPr lvl="1"/>
            <a:r>
              <a:rPr lang="en-GB" sz="2400" dirty="0" smtClean="0"/>
              <a:t>86</a:t>
            </a:r>
            <a:r>
              <a:rPr lang="en-GB" sz="2400" dirty="0"/>
              <a:t>% </a:t>
            </a:r>
            <a:r>
              <a:rPr lang="en-GB" sz="2400" dirty="0" smtClean="0"/>
              <a:t>(18) of </a:t>
            </a:r>
            <a:r>
              <a:rPr lang="en-GB" sz="2400" dirty="0"/>
              <a:t>facilities reported offering </a:t>
            </a:r>
            <a:r>
              <a:rPr lang="en-GB" sz="2400" dirty="0" smtClean="0"/>
              <a:t>integrated </a:t>
            </a:r>
            <a:r>
              <a:rPr lang="en-GB" sz="2400" dirty="0"/>
              <a:t>HIV/PMTCT care  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77236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66936"/>
            <a:ext cx="8659688" cy="1143000"/>
          </a:xfr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Challenges for retention and adherence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895600"/>
            <a:ext cx="2944688" cy="3962400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342900" lvl="1" indent="-342900"/>
            <a:r>
              <a:rPr lang="en-GB" sz="1500" dirty="0"/>
              <a:t>Refusal of clients to take ART when they feel well</a:t>
            </a:r>
          </a:p>
          <a:p>
            <a:pPr marL="342900" lvl="1" indent="-342900"/>
            <a:r>
              <a:rPr lang="en-GB" sz="1500" b="1" dirty="0"/>
              <a:t>LTFU due to stigma in the community</a:t>
            </a:r>
          </a:p>
          <a:p>
            <a:pPr marL="342900" lvl="1" indent="-342900"/>
            <a:r>
              <a:rPr lang="en-GB" sz="1500" dirty="0"/>
              <a:t>Frequent movement of clients to another CTC due to stigma</a:t>
            </a:r>
          </a:p>
          <a:p>
            <a:pPr marL="342900" lvl="1" indent="-342900"/>
            <a:r>
              <a:rPr lang="en-GB" sz="1500" dirty="0"/>
              <a:t>Religious reasons against using ART, so use traditional meds</a:t>
            </a:r>
          </a:p>
          <a:p>
            <a:pPr marL="342900" lvl="1" indent="-342900"/>
            <a:r>
              <a:rPr lang="en-GB" sz="1500" dirty="0">
                <a:solidFill>
                  <a:schemeClr val="bg1"/>
                </a:solidFill>
              </a:rPr>
              <a:t>Long distance to access services </a:t>
            </a:r>
          </a:p>
          <a:p>
            <a:pPr marL="342900" lvl="1" indent="-342900"/>
            <a:r>
              <a:rPr lang="en-GB" sz="1500" dirty="0"/>
              <a:t>Drug stock outs </a:t>
            </a:r>
          </a:p>
          <a:p>
            <a:pPr marL="342900" lvl="1" indent="-342900"/>
            <a:r>
              <a:rPr lang="en-GB" sz="1500" dirty="0"/>
              <a:t>Staff shortage resulting in long waiting times for clients </a:t>
            </a:r>
          </a:p>
          <a:p>
            <a:pPr marL="742950" lvl="2" indent="-342900"/>
            <a:endParaRPr lang="en-GB" sz="1400" dirty="0"/>
          </a:p>
        </p:txBody>
      </p:sp>
      <p:pic>
        <p:nvPicPr>
          <p:cNvPr id="4" name="Picture 16" descr="Drugstore-icon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9077" y="1720048"/>
            <a:ext cx="1193885" cy="1193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9512" y="1484784"/>
            <a:ext cx="2433017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Facility Staff Interviews 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024" y="1879211"/>
            <a:ext cx="1691067" cy="16101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84989" y="1484784"/>
            <a:ext cx="242713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CBO Staff Interviews </a:t>
            </a:r>
            <a:endParaRPr lang="en-GB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361888" y="3552177"/>
            <a:ext cx="2581712" cy="3305823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/>
            <a:r>
              <a:rPr lang="en-GB" sz="2900" dirty="0">
                <a:solidFill>
                  <a:schemeClr val="bg1"/>
                </a:solidFill>
              </a:rPr>
              <a:t>Lack of money to pay for transport to CTC </a:t>
            </a:r>
          </a:p>
          <a:p>
            <a:pPr marL="342900" lvl="1" indent="-342900"/>
            <a:r>
              <a:rPr lang="en-GB" sz="2900" dirty="0"/>
              <a:t>PLHIV don’t like going to government facilities because of unfriendly staff </a:t>
            </a:r>
            <a:r>
              <a:rPr lang="en-GB" sz="2900" dirty="0" smtClean="0"/>
              <a:t>( </a:t>
            </a:r>
            <a:r>
              <a:rPr lang="en-GB" sz="2900" dirty="0" err="1" smtClean="0"/>
              <a:t>esp</a:t>
            </a:r>
            <a:r>
              <a:rPr lang="en-GB" sz="2900" dirty="0" smtClean="0"/>
              <a:t> for KPs)</a:t>
            </a:r>
            <a:endParaRPr lang="en-GB" sz="2900" dirty="0"/>
          </a:p>
          <a:p>
            <a:pPr marL="342900" lvl="1" indent="-342900"/>
            <a:r>
              <a:rPr lang="en-GB" sz="2900" dirty="0"/>
              <a:t>PLHIV don’t like going to government facilities because of long waiting times </a:t>
            </a:r>
          </a:p>
          <a:p>
            <a:pPr marL="342900" lvl="1" indent="-342900"/>
            <a:r>
              <a:rPr lang="en-GB" sz="2900" b="1" dirty="0"/>
              <a:t>Stigma against PLHIV forces them to seek CTC services in distant facilities </a:t>
            </a:r>
          </a:p>
          <a:p>
            <a:pPr marL="342900" lvl="1" indent="-342900"/>
            <a:endParaRPr lang="en-GB" dirty="0"/>
          </a:p>
          <a:p>
            <a:pPr marL="742950" lvl="2" indent="-342900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166743" y="1506949"/>
            <a:ext cx="2427138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PLHIV Interviews 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530" y="1869045"/>
            <a:ext cx="1325871" cy="1325871"/>
          </a:xfrm>
          <a:prstGeom prst="rect">
            <a:avLst/>
          </a:prstGeom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6166743" y="3140968"/>
            <a:ext cx="2672457" cy="3717033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/>
            <a:r>
              <a:rPr lang="en-GB" sz="1500" b="1" dirty="0"/>
              <a:t>Stigma towards PHLIV makes it difficult to collect drugs close to home </a:t>
            </a:r>
          </a:p>
          <a:p>
            <a:pPr marL="342900" lvl="1" indent="-342900"/>
            <a:r>
              <a:rPr lang="en-GB" sz="1500" b="1" i="1" dirty="0"/>
              <a:t>“I’m afraid to disclose to my family, I cannot receive drugs at a nearby facility”</a:t>
            </a:r>
          </a:p>
          <a:p>
            <a:pPr marL="342900" lvl="1" indent="-342900"/>
            <a:r>
              <a:rPr lang="en-GB" sz="1500" dirty="0">
                <a:solidFill>
                  <a:schemeClr val="bg1"/>
                </a:solidFill>
              </a:rPr>
              <a:t>High travel costs to reach CTC facility </a:t>
            </a:r>
          </a:p>
          <a:p>
            <a:pPr marL="342900" lvl="1" indent="-342900"/>
            <a:r>
              <a:rPr lang="en-GB" sz="1500" dirty="0"/>
              <a:t>Long waiting times to see clinicians </a:t>
            </a:r>
          </a:p>
          <a:p>
            <a:pPr marL="342900" lvl="1" indent="-342900"/>
            <a:r>
              <a:rPr lang="en-GB" sz="1500" dirty="0"/>
              <a:t>Stock out of ARVs causing changes to drugs </a:t>
            </a:r>
          </a:p>
          <a:p>
            <a:pPr marL="342900" lvl="1" indent="-342900"/>
            <a:r>
              <a:rPr lang="en-GB" sz="1500" dirty="0"/>
              <a:t>Accessing CTC during normal working hours if you’re employed</a:t>
            </a:r>
          </a:p>
        </p:txBody>
      </p:sp>
    </p:spTree>
    <p:extLst>
      <p:ext uri="{BB962C8B-B14F-4D97-AF65-F5344CB8AC3E}">
        <p14:creationId xmlns:p14="http://schemas.microsoft.com/office/powerpoint/2010/main" val="158713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66936"/>
            <a:ext cx="8812088" cy="1143000"/>
          </a:xfr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Best Practice to support retention and adherence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200400"/>
            <a:ext cx="2944688" cy="3657600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342900" lvl="1" indent="-342900"/>
            <a:r>
              <a:rPr lang="en-GB" sz="1800" dirty="0" smtClean="0"/>
              <a:t>Reminder </a:t>
            </a:r>
            <a:r>
              <a:rPr lang="en-GB" sz="1800" dirty="0"/>
              <a:t>calls for appointments</a:t>
            </a:r>
          </a:p>
          <a:p>
            <a:pPr marL="342900" lvl="1" indent="-342900"/>
            <a:r>
              <a:rPr lang="en-GB" sz="1800" dirty="0"/>
              <a:t>Mobile tracking of lost to follow up</a:t>
            </a:r>
          </a:p>
          <a:p>
            <a:pPr marL="342900" lvl="1" indent="-342900"/>
            <a:r>
              <a:rPr lang="en-GB" sz="1800" dirty="0"/>
              <a:t>Long prescription programs </a:t>
            </a:r>
          </a:p>
          <a:p>
            <a:pPr marL="342900" lvl="1" indent="-342900"/>
            <a:r>
              <a:rPr lang="en-GB" sz="1800" dirty="0"/>
              <a:t>Decentralization of services to be closer to the community </a:t>
            </a:r>
          </a:p>
          <a:p>
            <a:pPr marL="342900" lvl="1" indent="-342900"/>
            <a:r>
              <a:rPr lang="en-GB" sz="1800" dirty="0"/>
              <a:t>Use of block appointments   </a:t>
            </a:r>
          </a:p>
          <a:p>
            <a:pPr marL="742950" lvl="2" indent="-342900"/>
            <a:endParaRPr lang="en-GB" sz="1600" dirty="0"/>
          </a:p>
        </p:txBody>
      </p:sp>
      <p:pic>
        <p:nvPicPr>
          <p:cNvPr id="4" name="Picture 16" descr="Drugstore-icon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4022" y="1879211"/>
            <a:ext cx="1321190" cy="1321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9512" y="1484784"/>
            <a:ext cx="2433017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Facility Staff Interviews 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024" y="1879211"/>
            <a:ext cx="1691067" cy="16101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84989" y="1484784"/>
            <a:ext cx="242713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CBO Staff Interviews </a:t>
            </a:r>
            <a:endParaRPr lang="en-GB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361888" y="3861048"/>
            <a:ext cx="2581712" cy="2996952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/>
            <a:r>
              <a:rPr lang="en-GB" dirty="0" smtClean="0"/>
              <a:t>Home </a:t>
            </a:r>
            <a:r>
              <a:rPr lang="en-GB" dirty="0"/>
              <a:t>based adherence and retention counselling</a:t>
            </a:r>
          </a:p>
          <a:p>
            <a:pPr marL="342900" lvl="1" indent="-342900"/>
            <a:r>
              <a:rPr lang="en-GB" dirty="0"/>
              <a:t>PLHIV support groups </a:t>
            </a:r>
          </a:p>
          <a:p>
            <a:pPr marL="342900" lvl="1" indent="-342900"/>
            <a:r>
              <a:rPr lang="en-GB" dirty="0"/>
              <a:t>Income generating activities for PLHIV</a:t>
            </a:r>
          </a:p>
          <a:p>
            <a:pPr marL="742950" lvl="2" indent="-342900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166743" y="1506949"/>
            <a:ext cx="2427138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PLHIV Interviews </a:t>
            </a:r>
            <a:endParaRPr lang="en-GB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166743" y="3552177"/>
            <a:ext cx="2824857" cy="3305823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/>
            <a:r>
              <a:rPr lang="en-GB" dirty="0"/>
              <a:t>Decentralize ART services to be closer to communities </a:t>
            </a:r>
          </a:p>
          <a:p>
            <a:pPr marL="342900" lvl="1" indent="-342900"/>
            <a:r>
              <a:rPr lang="en-GB" dirty="0"/>
              <a:t>Increase HIV education in the community to reduce stigma</a:t>
            </a:r>
          </a:p>
          <a:p>
            <a:pPr marL="342900" lvl="1" indent="-342900"/>
            <a:r>
              <a:rPr lang="en-GB" dirty="0"/>
              <a:t>Long prescription programs (especially for stable clients)</a:t>
            </a:r>
          </a:p>
          <a:p>
            <a:pPr marL="342900" lvl="1" indent="-342900"/>
            <a:r>
              <a:rPr lang="en-GB" dirty="0"/>
              <a:t>Increase the number of HCWs who can provide ART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954" y="1950729"/>
            <a:ext cx="1601448" cy="160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3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ART DELIVERY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93798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1" y="166936"/>
            <a:ext cx="8784975" cy="1143000"/>
          </a:xfr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Suggested innovations to support retention and adherence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2" y="3021558"/>
            <a:ext cx="2851944" cy="3836440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342900" lvl="1" indent="-342900"/>
            <a:r>
              <a:rPr lang="en-GB" sz="1400" dirty="0"/>
              <a:t>Long prescription programs </a:t>
            </a:r>
          </a:p>
          <a:p>
            <a:pPr marL="342900" lvl="1" indent="-342900"/>
            <a:r>
              <a:rPr lang="en-GB" sz="1400" b="1" dirty="0"/>
              <a:t>Decentralizing services to be closer to communities </a:t>
            </a:r>
          </a:p>
          <a:p>
            <a:pPr marL="342900" lvl="1" indent="-342900"/>
            <a:r>
              <a:rPr lang="en-GB" sz="1400" dirty="0"/>
              <a:t>Use of block appointments to reduce waiting time</a:t>
            </a:r>
          </a:p>
          <a:p>
            <a:pPr marL="342900" lvl="1" indent="-342900"/>
            <a:r>
              <a:rPr lang="en-GB" sz="1400" dirty="0">
                <a:solidFill>
                  <a:srgbClr val="FFFF00"/>
                </a:solidFill>
              </a:rPr>
              <a:t>Train more HCWs on administering ART</a:t>
            </a:r>
          </a:p>
          <a:p>
            <a:pPr marL="342900" lvl="1" indent="-342900"/>
            <a:r>
              <a:rPr lang="en-GB" sz="1400" b="1" dirty="0"/>
              <a:t>Outreach programs to deliver ART to rural communities </a:t>
            </a:r>
          </a:p>
          <a:p>
            <a:pPr marL="342900" lvl="1" indent="-342900"/>
            <a:r>
              <a:rPr lang="en-GB" sz="1400" dirty="0">
                <a:solidFill>
                  <a:srgbClr val="FFFF00"/>
                </a:solidFill>
              </a:rPr>
              <a:t>Use expert clients to provide adherence counselling </a:t>
            </a:r>
          </a:p>
          <a:p>
            <a:pPr marL="342900" lvl="1" indent="-342900"/>
            <a:r>
              <a:rPr lang="en-GB" sz="1400" dirty="0"/>
              <a:t>Integrate HIV services into other facility health services </a:t>
            </a:r>
          </a:p>
          <a:p>
            <a:pPr marL="342900" lvl="1" indent="-342900"/>
            <a:r>
              <a:rPr lang="en-GB" sz="1400" dirty="0"/>
              <a:t>Use expert clients to track LTFU clients </a:t>
            </a:r>
          </a:p>
          <a:p>
            <a:pPr marL="742950" lvl="2" indent="-342900"/>
            <a:endParaRPr lang="en-GB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1484784"/>
            <a:ext cx="2433017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Facility Staff Interviews 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024" y="1879211"/>
            <a:ext cx="1691067" cy="16101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84989" y="1484784"/>
            <a:ext cx="242713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CBO Staff Interviews </a:t>
            </a:r>
            <a:endParaRPr lang="en-GB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254593" y="3489399"/>
            <a:ext cx="2687927" cy="336859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/>
            <a:r>
              <a:rPr lang="en-GB" sz="1600" dirty="0" smtClean="0">
                <a:solidFill>
                  <a:srgbClr val="FFFF00"/>
                </a:solidFill>
              </a:rPr>
              <a:t>Use </a:t>
            </a:r>
            <a:r>
              <a:rPr lang="en-GB" sz="1600" dirty="0">
                <a:solidFill>
                  <a:srgbClr val="FFFF00"/>
                </a:solidFill>
              </a:rPr>
              <a:t>PLHIV peer experts in provision of HIV services </a:t>
            </a:r>
          </a:p>
          <a:p>
            <a:pPr marL="342900" lvl="1" indent="-342900"/>
            <a:r>
              <a:rPr lang="en-GB" sz="1600" b="1" dirty="0"/>
              <a:t>Decentralize services so they are closer to communities </a:t>
            </a:r>
            <a:endParaRPr lang="en-GB" sz="1600" b="1" dirty="0" smtClean="0"/>
          </a:p>
          <a:p>
            <a:pPr marL="342900" lvl="1" indent="-342900"/>
            <a:r>
              <a:rPr lang="en-GB" sz="1600" b="1" dirty="0" smtClean="0"/>
              <a:t>Use existing support groups for ART distribution</a:t>
            </a:r>
            <a:endParaRPr lang="en-GB" sz="1600" b="1" dirty="0"/>
          </a:p>
          <a:p>
            <a:pPr marL="342900" lvl="1" indent="-342900"/>
            <a:r>
              <a:rPr lang="en-GB" sz="1600" dirty="0"/>
              <a:t>Make it mandatory for health insurance to cover </a:t>
            </a:r>
            <a:r>
              <a:rPr lang="en-GB" sz="1600" dirty="0" smtClean="0"/>
              <a:t>HIV and AIDS </a:t>
            </a:r>
            <a:r>
              <a:rPr lang="en-GB" sz="1600" dirty="0"/>
              <a:t>costs, including transport to facilities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66743" y="1506949"/>
            <a:ext cx="2427138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PLHIV Interviews </a:t>
            </a:r>
            <a:endParaRPr lang="en-GB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012160" y="2425793"/>
            <a:ext cx="2952327" cy="4432208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400" dirty="0" smtClean="0"/>
              <a:t>Open </a:t>
            </a:r>
            <a:r>
              <a:rPr lang="en-GB" sz="1400" b="1" dirty="0"/>
              <a:t>dispensaries closer to the community for ART</a:t>
            </a:r>
          </a:p>
          <a:p>
            <a:pPr marL="342900" lvl="1" indent="-342900"/>
            <a:r>
              <a:rPr lang="en-GB" sz="1400" i="1" dirty="0"/>
              <a:t>“It is a good idea to get ART at the community level for people on ART for a long period, but it will be difficult because of stigma in the community, especially for new clients”</a:t>
            </a:r>
            <a:endParaRPr lang="en-GB" sz="1400" dirty="0"/>
          </a:p>
          <a:p>
            <a:r>
              <a:rPr lang="en-GB" sz="1400" b="1" dirty="0"/>
              <a:t>Provide more education</a:t>
            </a:r>
            <a:r>
              <a:rPr lang="en-GB" sz="1400" dirty="0"/>
              <a:t> in the community to reduce </a:t>
            </a:r>
            <a:r>
              <a:rPr lang="en-GB" sz="1400" dirty="0" smtClean="0"/>
              <a:t>stigma</a:t>
            </a:r>
            <a:endParaRPr lang="en-GB" sz="1400" dirty="0"/>
          </a:p>
          <a:p>
            <a:r>
              <a:rPr lang="en-GB" sz="1400" b="1" dirty="0"/>
              <a:t>Long prescription programs </a:t>
            </a:r>
            <a:r>
              <a:rPr lang="en-GB" sz="1400" dirty="0"/>
              <a:t>(2-3 months) </a:t>
            </a:r>
          </a:p>
          <a:p>
            <a:r>
              <a:rPr lang="en-GB" sz="1400" dirty="0">
                <a:solidFill>
                  <a:srgbClr val="FFFF00"/>
                </a:solidFill>
              </a:rPr>
              <a:t>Increase the number of HCWs who can prescribe </a:t>
            </a:r>
            <a:r>
              <a:rPr lang="en-GB" sz="1400" dirty="0" smtClean="0">
                <a:solidFill>
                  <a:srgbClr val="FFFF00"/>
                </a:solidFill>
              </a:rPr>
              <a:t>ART</a:t>
            </a:r>
          </a:p>
          <a:p>
            <a:r>
              <a:rPr lang="en-GB" sz="1400" dirty="0" smtClean="0"/>
              <a:t>Block </a:t>
            </a:r>
            <a:r>
              <a:rPr lang="en-GB" sz="1400" dirty="0"/>
              <a:t>appointments to reduce cues </a:t>
            </a:r>
          </a:p>
          <a:p>
            <a:pPr marL="342900" lvl="1" indent="-342900"/>
            <a:r>
              <a:rPr lang="en-GB" sz="1400" i="1" dirty="0"/>
              <a:t>“Block appointments make it very fast and efficient to get services, there are no cues”</a:t>
            </a:r>
            <a:endParaRPr lang="en-GB" sz="1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145" y="1669450"/>
            <a:ext cx="756342" cy="756342"/>
          </a:xfrm>
          <a:prstGeom prst="rect">
            <a:avLst/>
          </a:prstGeom>
        </p:spPr>
      </p:pic>
      <p:pic>
        <p:nvPicPr>
          <p:cNvPr id="12" name="Picture 16" descr="Drugstore-icon-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1950729"/>
            <a:ext cx="1070829" cy="1070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974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dirty="0">
                <a:solidFill>
                  <a:schemeClr val="bg1"/>
                </a:solidFill>
              </a:rPr>
              <a:t>Interventions to support retention and Adherence from Implementing partners 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GB" sz="2400" b="1" u="sng" dirty="0" smtClean="0"/>
              <a:t>Multi month prescribing </a:t>
            </a:r>
            <a:r>
              <a:rPr lang="en-GB" sz="2400" dirty="0" smtClean="0"/>
              <a:t>(outcomes LTFU and mortality lower in MMP groups)</a:t>
            </a:r>
          </a:p>
          <a:p>
            <a:pPr marL="342900" lvl="2" indent="-342900"/>
            <a:endParaRPr lang="en-GB" dirty="0" smtClean="0"/>
          </a:p>
          <a:p>
            <a:pPr marL="342900" lvl="2" indent="-342900"/>
            <a:r>
              <a:rPr lang="en-GB" dirty="0" smtClean="0"/>
              <a:t>Decentralisation </a:t>
            </a:r>
            <a:r>
              <a:rPr lang="en-GB" dirty="0" smtClean="0"/>
              <a:t>of refill to health centres not accredited as ART sites -  </a:t>
            </a:r>
            <a:r>
              <a:rPr lang="en-GB" b="1" u="sng" dirty="0" smtClean="0"/>
              <a:t>bi-monthly outreach</a:t>
            </a:r>
            <a:r>
              <a:rPr lang="en-GB" dirty="0" smtClean="0"/>
              <a:t>. </a:t>
            </a:r>
            <a:r>
              <a:rPr lang="en-GB" dirty="0"/>
              <a:t>Longitudinal study found improvement in mean weight, CD4 count, and retention (from 69% to 83%) for participating clients  </a:t>
            </a:r>
            <a:endParaRPr lang="en-GB" dirty="0" smtClean="0"/>
          </a:p>
          <a:p>
            <a:pPr marL="342900" lvl="2" indent="-342900"/>
            <a:endParaRPr lang="en-GB" dirty="0" smtClean="0"/>
          </a:p>
          <a:p>
            <a:pPr marL="342900" lvl="2" indent="-342900"/>
            <a:r>
              <a:rPr lang="en-GB" dirty="0" smtClean="0"/>
              <a:t>Follow </a:t>
            </a:r>
            <a:r>
              <a:rPr lang="en-GB" dirty="0"/>
              <a:t>up visit </a:t>
            </a:r>
            <a:r>
              <a:rPr lang="en-GB" dirty="0" smtClean="0"/>
              <a:t>where </a:t>
            </a:r>
            <a:r>
              <a:rPr lang="en-GB" dirty="0"/>
              <a:t>clients </a:t>
            </a:r>
            <a:r>
              <a:rPr lang="en-GB" b="1" u="sng" dirty="0"/>
              <a:t>choose a date for their next visit, and the clients receive a reminder phone call the day before the </a:t>
            </a:r>
            <a:r>
              <a:rPr lang="en-GB" b="1" u="sng" dirty="0" smtClean="0"/>
              <a:t>visit</a:t>
            </a:r>
            <a:r>
              <a:rPr lang="en-GB" dirty="0" smtClean="0"/>
              <a:t>: </a:t>
            </a:r>
            <a:r>
              <a:rPr lang="en-GB" dirty="0"/>
              <a:t>Program has reduced percentage of patients missing appointments from 46% to 14% in 1 </a:t>
            </a:r>
            <a:r>
              <a:rPr lang="en-GB" dirty="0" smtClean="0"/>
              <a:t>year</a:t>
            </a:r>
          </a:p>
          <a:p>
            <a:pPr marL="0" lvl="2" indent="0">
              <a:buNone/>
            </a:pPr>
            <a:endParaRPr lang="en-GB" dirty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7482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dirty="0">
                <a:solidFill>
                  <a:schemeClr val="bg1"/>
                </a:solidFill>
              </a:rPr>
              <a:t>Interventions to support retention and Adherence from Implementing partners 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342900" lvl="2" indent="-342900"/>
            <a:r>
              <a:rPr lang="en-GB" dirty="0" smtClean="0"/>
              <a:t>Lay </a:t>
            </a:r>
            <a:r>
              <a:rPr lang="en-GB" dirty="0"/>
              <a:t>Community Health </a:t>
            </a:r>
            <a:r>
              <a:rPr lang="en-GB" dirty="0" smtClean="0"/>
              <a:t>Work  refill ART  </a:t>
            </a:r>
            <a:r>
              <a:rPr lang="en-GB" dirty="0"/>
              <a:t>every 3 months at </a:t>
            </a:r>
            <a:r>
              <a:rPr lang="en-GB" b="1" u="sng" dirty="0"/>
              <a:t>community ART distribution points for stable patients on ART </a:t>
            </a:r>
            <a:r>
              <a:rPr lang="en-GB" dirty="0" smtClean="0"/>
              <a:t>Outcome</a:t>
            </a:r>
            <a:r>
              <a:rPr lang="en-GB" dirty="0"/>
              <a:t>: 89% retention in care (of 2,162 clients taking part) after 12 months </a:t>
            </a:r>
            <a:endParaRPr lang="en-GB" dirty="0" smtClean="0"/>
          </a:p>
          <a:p>
            <a:pPr marL="342900" lvl="2" indent="-342900"/>
            <a:endParaRPr lang="en-GB" b="1" u="sng" dirty="0" smtClean="0"/>
          </a:p>
          <a:p>
            <a:pPr marL="342900" lvl="2" indent="-342900"/>
            <a:r>
              <a:rPr lang="en-GB" b="1" u="sng" dirty="0" smtClean="0"/>
              <a:t>PLHIV </a:t>
            </a:r>
            <a:r>
              <a:rPr lang="en-GB" b="1" u="sng" dirty="0"/>
              <a:t>adherence group </a:t>
            </a:r>
            <a:r>
              <a:rPr lang="en-GB" dirty="0"/>
              <a:t>rotates picking up ART for fellow group members (3 per group) and delivers to their homes</a:t>
            </a:r>
          </a:p>
          <a:p>
            <a:pPr marL="342900" lvl="2" indent="-342900"/>
            <a:endParaRPr lang="en-GB" dirty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26632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 smtClean="0">
                <a:solidFill>
                  <a:schemeClr val="bg1"/>
                </a:solidFill>
              </a:rPr>
              <a:t>3. Policy </a:t>
            </a:r>
            <a:r>
              <a:rPr lang="en-GB" sz="3400" dirty="0">
                <a:solidFill>
                  <a:schemeClr val="bg1"/>
                </a:solidFill>
              </a:rPr>
              <a:t>assessment against WHO recommendations</a:t>
            </a:r>
            <a:endParaRPr lang="en-GB" sz="3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28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39952" y="116632"/>
            <a:ext cx="4546848" cy="1143000"/>
          </a:xfr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 smtClean="0">
                <a:solidFill>
                  <a:schemeClr val="bg1"/>
                </a:solidFill>
              </a:rPr>
              <a:t>Frequency </a:t>
            </a:r>
            <a:r>
              <a:rPr lang="en-GB" sz="3400" dirty="0">
                <a:solidFill>
                  <a:schemeClr val="bg1"/>
                </a:solidFill>
              </a:rPr>
              <a:t>of clinical </a:t>
            </a:r>
            <a:r>
              <a:rPr lang="en-GB" sz="3400" dirty="0" smtClean="0">
                <a:solidFill>
                  <a:schemeClr val="bg1"/>
                </a:solidFill>
              </a:rPr>
              <a:t/>
            </a:r>
            <a:br>
              <a:rPr lang="en-GB" sz="3400" dirty="0" smtClean="0">
                <a:solidFill>
                  <a:schemeClr val="bg1"/>
                </a:solidFill>
              </a:rPr>
            </a:br>
            <a:r>
              <a:rPr lang="en-GB" sz="3400" dirty="0" smtClean="0">
                <a:solidFill>
                  <a:schemeClr val="bg1"/>
                </a:solidFill>
              </a:rPr>
              <a:t>and </a:t>
            </a:r>
            <a:r>
              <a:rPr lang="en-GB" sz="3400" dirty="0">
                <a:solidFill>
                  <a:schemeClr val="bg1"/>
                </a:solidFill>
              </a:rPr>
              <a:t>refill </a:t>
            </a:r>
            <a:r>
              <a:rPr lang="en-GB" sz="3400" dirty="0" smtClean="0">
                <a:solidFill>
                  <a:schemeClr val="bg1"/>
                </a:solidFill>
              </a:rPr>
              <a:t>visits</a:t>
            </a:r>
            <a:endParaRPr lang="en-GB" sz="3400" dirty="0">
              <a:solidFill>
                <a:schemeClr val="bg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WHO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98636" indent="-398636" defTabSz="446844">
              <a:buFont typeface="Wingdings" pitchFamily="2" charset="2"/>
              <a:buChar char="§"/>
            </a:pPr>
            <a:r>
              <a:rPr lang="en-US" dirty="0">
                <a:ea typeface="MS PGothic" pitchFamily="34" charset="-128"/>
              </a:rPr>
              <a:t>Less frequent clinical consultation visits (3-6 months) </a:t>
            </a:r>
            <a:r>
              <a:rPr lang="en-US" i="1" dirty="0">
                <a:ea typeface="MS PGothic" pitchFamily="34" charset="-128"/>
              </a:rPr>
              <a:t>(strong, moderate</a:t>
            </a:r>
            <a:r>
              <a:rPr lang="en-US" i="1" dirty="0" smtClean="0">
                <a:ea typeface="MS PGothic" pitchFamily="34" charset="-128"/>
              </a:rPr>
              <a:t>)</a:t>
            </a:r>
            <a:endParaRPr lang="en-US" i="1" dirty="0">
              <a:ea typeface="MS PGothic" pitchFamily="34" charset="-128"/>
            </a:endParaRPr>
          </a:p>
          <a:p>
            <a:pPr marL="398636" indent="-398636" defTabSz="446844">
              <a:buFont typeface="Wingdings" pitchFamily="2" charset="2"/>
              <a:buChar char="§"/>
            </a:pPr>
            <a:r>
              <a:rPr lang="en-US" dirty="0">
                <a:ea typeface="MS PGothic" pitchFamily="34" charset="-128"/>
              </a:rPr>
              <a:t>Less frequent medication pick up visits (3-6 months) </a:t>
            </a:r>
            <a:r>
              <a:rPr lang="en-US" i="1" dirty="0">
                <a:ea typeface="MS PGothic" pitchFamily="34" charset="-128"/>
              </a:rPr>
              <a:t>(strong, low) </a:t>
            </a:r>
          </a:p>
          <a:p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Tanzania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Monthly</a:t>
            </a:r>
          </a:p>
          <a:p>
            <a:r>
              <a:rPr lang="en-GB" dirty="0" smtClean="0"/>
              <a:t>Some exceptions for mobile </a:t>
            </a:r>
            <a:r>
              <a:rPr lang="en-GB" dirty="0"/>
              <a:t>clients, mobile</a:t>
            </a:r>
            <a:r>
              <a:rPr lang="en-GB" dirty="0" smtClean="0"/>
              <a:t>, students </a:t>
            </a:r>
            <a:r>
              <a:rPr lang="en-GB" dirty="0"/>
              <a:t>studying </a:t>
            </a:r>
            <a:r>
              <a:rPr lang="en-GB" dirty="0" smtClean="0"/>
              <a:t>abroad, during </a:t>
            </a:r>
            <a:r>
              <a:rPr lang="en-GB" dirty="0"/>
              <a:t>rainfall and people living very far from CTC (</a:t>
            </a:r>
            <a:r>
              <a:rPr lang="en-GB" dirty="0" smtClean="0"/>
              <a:t>case by case)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04664"/>
            <a:ext cx="20955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445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9952" y="188640"/>
            <a:ext cx="4546848" cy="1143000"/>
          </a:xfr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 smtClean="0">
                <a:solidFill>
                  <a:schemeClr val="bg1"/>
                </a:solidFill>
              </a:rPr>
              <a:t>Location of clinical review and ART refills </a:t>
            </a:r>
            <a:endParaRPr lang="en-GB" sz="3400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WHO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Initiation and maintenance in peripheral facilities</a:t>
            </a:r>
          </a:p>
          <a:p>
            <a:r>
              <a:rPr lang="en-GB" dirty="0" smtClean="0"/>
              <a:t>Initiation of ART at peripheral facilities with maintenance at the community level 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Tanzania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Decentralisation to </a:t>
            </a:r>
            <a:r>
              <a:rPr lang="en-GB" dirty="0" smtClean="0"/>
              <a:t>primary </a:t>
            </a:r>
            <a:r>
              <a:rPr lang="en-GB" dirty="0" smtClean="0"/>
              <a:t>care clinic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Decentralise for </a:t>
            </a:r>
            <a:r>
              <a:rPr lang="en-GB" dirty="0" smtClean="0">
                <a:solidFill>
                  <a:srgbClr val="FF0000"/>
                </a:solidFill>
              </a:rPr>
              <a:t>B+ to dispensaries 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04664"/>
            <a:ext cx="24003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392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1920" y="188640"/>
            <a:ext cx="4834880" cy="1143000"/>
          </a:xfr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A" sz="3400" dirty="0" smtClean="0">
                <a:solidFill>
                  <a:schemeClr val="bg1"/>
                </a:solidFill>
              </a:rPr>
              <a:t>Service provider</a:t>
            </a:r>
            <a:endParaRPr lang="en-GB" sz="3400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WHO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>
              <a:solidFill>
                <a:srgbClr val="002060"/>
              </a:solidFill>
              <a:ea typeface="MS PGothic" pitchFamily="34" charset="-128"/>
            </a:endParaRPr>
          </a:p>
          <a:p>
            <a:r>
              <a:rPr lang="en-US" dirty="0" smtClean="0">
                <a:ea typeface="MS PGothic" pitchFamily="34" charset="-128"/>
              </a:rPr>
              <a:t>Trained and supervised non physician clinicians  can initiate and maintain ART</a:t>
            </a:r>
          </a:p>
          <a:p>
            <a:r>
              <a:rPr lang="en-US" dirty="0" smtClean="0">
                <a:ea typeface="MS PGothic" pitchFamily="34" charset="-128"/>
              </a:rPr>
              <a:t>Trained and supervised </a:t>
            </a:r>
            <a:r>
              <a:rPr lang="en-US" b="1" dirty="0" smtClean="0">
                <a:ea typeface="MS PGothic" pitchFamily="34" charset="-128"/>
              </a:rPr>
              <a:t>CHW can dispense ART </a:t>
            </a:r>
            <a:r>
              <a:rPr lang="en-US" dirty="0" smtClean="0">
                <a:ea typeface="MS PGothic" pitchFamily="34" charset="-128"/>
              </a:rPr>
              <a:t>between clinical visits </a:t>
            </a:r>
          </a:p>
          <a:p>
            <a:r>
              <a:rPr lang="en-US" dirty="0" smtClean="0">
                <a:ea typeface="MS PGothic" pitchFamily="34" charset="-128"/>
              </a:rPr>
              <a:t>Trained </a:t>
            </a:r>
            <a:r>
              <a:rPr lang="en-US" dirty="0">
                <a:ea typeface="MS PGothic" pitchFamily="34" charset="-128"/>
              </a:rPr>
              <a:t>and supervised </a:t>
            </a:r>
            <a:r>
              <a:rPr lang="en-US" b="1" dirty="0">
                <a:ea typeface="MS PGothic" pitchFamily="34" charset="-128"/>
              </a:rPr>
              <a:t>lay providers can distribute </a:t>
            </a:r>
            <a:r>
              <a:rPr lang="en-US" dirty="0">
                <a:ea typeface="MS PGothic" pitchFamily="34" charset="-128"/>
              </a:rPr>
              <a:t>ARV in community settings for children, adolescents and adults living with HIV </a:t>
            </a:r>
            <a:endParaRPr lang="en-US" dirty="0" smtClean="0">
              <a:ea typeface="MS PGothic" pitchFamily="34" charset="-128"/>
            </a:endParaRPr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16" y="1484784"/>
            <a:ext cx="4041775" cy="639762"/>
          </a:xfrm>
        </p:spPr>
        <p:txBody>
          <a:bodyPr/>
          <a:lstStyle/>
          <a:p>
            <a:r>
              <a:rPr lang="en-GB" dirty="0" smtClean="0"/>
              <a:t>Tanzania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Non physician clinicians can initiate and maintain clients on ART 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6672"/>
            <a:ext cx="17240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124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612" y="2600908"/>
            <a:ext cx="698477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80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 smtClean="0">
                <a:solidFill>
                  <a:schemeClr val="bg1"/>
                </a:solidFill>
              </a:rPr>
              <a:t>1. Desk </a:t>
            </a:r>
            <a:r>
              <a:rPr lang="en-GB" sz="3400" dirty="0">
                <a:solidFill>
                  <a:schemeClr val="bg1"/>
                </a:solidFill>
              </a:rPr>
              <a:t>review </a:t>
            </a:r>
            <a:endParaRPr lang="en-GB" sz="3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54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4" y="116632"/>
            <a:ext cx="8784974" cy="1114053"/>
          </a:xfr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Retention on ART 2009-2014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4" y="1504911"/>
            <a:ext cx="6222373" cy="4413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35696" y="5918583"/>
            <a:ext cx="3410906" cy="461170"/>
          </a:xfrm>
          <a:prstGeom prst="rect">
            <a:avLst/>
          </a:prstGeom>
          <a:noFill/>
        </p:spPr>
        <p:txBody>
          <a:bodyPr wrap="none" lIns="90950" tIns="45475" rIns="90950" bIns="45475" rtlCol="0">
            <a:spAutoFit/>
          </a:bodyPr>
          <a:lstStyle/>
          <a:p>
            <a:r>
              <a:rPr lang="en-GB" sz="2400" b="1" i="1" dirty="0"/>
              <a:t>Source: </a:t>
            </a:r>
            <a:r>
              <a:rPr lang="en-GB" sz="2400" b="1" i="1" dirty="0" err="1"/>
              <a:t>IeDEA</a:t>
            </a:r>
            <a:r>
              <a:rPr lang="en-GB" sz="2400" b="1" i="1" dirty="0"/>
              <a:t>-WHO 2015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0232" y="1504911"/>
            <a:ext cx="2304256" cy="4646931"/>
          </a:xfrm>
          <a:prstGeom prst="rect">
            <a:avLst/>
          </a:prstGeom>
          <a:noFill/>
        </p:spPr>
        <p:txBody>
          <a:bodyPr wrap="square" lIns="90950" tIns="45475" rIns="90950" bIns="45475" rtlCol="0">
            <a:spAutoFit/>
          </a:bodyPr>
          <a:lstStyle/>
          <a:p>
            <a:r>
              <a:rPr lang="en-GB" sz="2400" b="1" u="sng" dirty="0"/>
              <a:t>Data from </a:t>
            </a:r>
          </a:p>
          <a:p>
            <a:r>
              <a:rPr lang="en-GB" sz="2400" b="1" dirty="0"/>
              <a:t>6 regions</a:t>
            </a:r>
          </a:p>
          <a:p>
            <a:r>
              <a:rPr lang="en-GB" sz="2400" b="1" dirty="0"/>
              <a:t>41 countries</a:t>
            </a:r>
          </a:p>
          <a:p>
            <a:r>
              <a:rPr lang="en-GB" sz="2400" b="1" dirty="0"/>
              <a:t>304,000 patients</a:t>
            </a:r>
          </a:p>
          <a:p>
            <a:endParaRPr lang="en-GB" sz="2400" b="1" dirty="0"/>
          </a:p>
          <a:p>
            <a:endParaRPr lang="en-GB" sz="2400" b="1" dirty="0"/>
          </a:p>
          <a:p>
            <a:r>
              <a:rPr lang="en-GB" sz="2400" b="1" u="sng" dirty="0"/>
              <a:t>Retention worse for</a:t>
            </a:r>
          </a:p>
          <a:p>
            <a:r>
              <a:rPr lang="en-GB" sz="2400" b="1" dirty="0"/>
              <a:t>Men</a:t>
            </a:r>
          </a:p>
          <a:p>
            <a:r>
              <a:rPr lang="en-GB" sz="2400" b="1" dirty="0"/>
              <a:t>Children &amp; adolescents</a:t>
            </a:r>
          </a:p>
          <a:p>
            <a:endParaRPr lang="en-GB" sz="1600" dirty="0"/>
          </a:p>
          <a:p>
            <a:endParaRPr lang="en-GB" sz="1600" dirty="0"/>
          </a:p>
        </p:txBody>
      </p:sp>
      <p:sp>
        <p:nvSpPr>
          <p:cNvPr id="3" name="Rectangle 2"/>
          <p:cNvSpPr/>
          <p:nvPr/>
        </p:nvSpPr>
        <p:spPr>
          <a:xfrm>
            <a:off x="3845451" y="1916832"/>
            <a:ext cx="2160240" cy="120400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By 6 years only 1/3 remain on treatment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472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Retention in East Africa (1)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1900" i="1" u="sng" dirty="0" err="1" smtClean="0">
                <a:hlinkClick r:id="rId2" tooltip="Clinical infectious diseases : an official publication of the Infectious Diseases Society of America."/>
              </a:rPr>
              <a:t>Geng</a:t>
            </a:r>
            <a:r>
              <a:rPr lang="en-GB" sz="1900" i="1" u="sng" dirty="0" smtClean="0">
                <a:hlinkClick r:id="rId2" tooltip="Clinical infectious diseases : an official publication of the Infectious Diseases Society of America."/>
              </a:rPr>
              <a:t> et al </a:t>
            </a:r>
            <a:r>
              <a:rPr lang="en-GB" sz="1900" i="1" u="sng" dirty="0" err="1" smtClean="0">
                <a:hlinkClick r:id="rId2" tooltip="Clinical infectious diseases : an official publication of the Infectious Diseases Society of America."/>
              </a:rPr>
              <a:t>Clin</a:t>
            </a:r>
            <a:r>
              <a:rPr lang="en-GB" sz="1900" i="1" u="sng" dirty="0" smtClean="0">
                <a:hlinkClick r:id="rId2" tooltip="Clinical infectious diseases : an official publication of the Infectious Diseases Society of America."/>
              </a:rPr>
              <a:t> </a:t>
            </a:r>
            <a:r>
              <a:rPr lang="en-GB" sz="1900" i="1" u="sng" dirty="0">
                <a:hlinkClick r:id="rId2" tooltip="Clinical infectious diseases : an official publication of the Infectious Diseases Society of America."/>
              </a:rPr>
              <a:t>Infect Dis.</a:t>
            </a:r>
            <a:r>
              <a:rPr lang="en-GB" sz="1900" i="1" dirty="0"/>
              <a:t> 2016 </a:t>
            </a:r>
            <a:r>
              <a:rPr lang="en-GB" sz="1900" i="1" dirty="0" smtClean="0"/>
              <a:t>Apr </a:t>
            </a:r>
            <a:r>
              <a:rPr lang="en-GB" sz="1900" b="1" i="1" dirty="0" smtClean="0"/>
              <a:t>Retention</a:t>
            </a:r>
            <a:r>
              <a:rPr lang="en-GB" sz="1900" b="1" i="1" dirty="0"/>
              <a:t> in Care and Patient-Reported Reasons for Undocumented Transfer or Stopping Care Among HIV-Infected Patients on Antiretroviral Therapy in Eastern Africa: Application of a Sampling-</a:t>
            </a:r>
            <a:r>
              <a:rPr lang="en-GB" sz="1900" b="1" i="1" dirty="0" smtClean="0"/>
              <a:t>Based Approach</a:t>
            </a:r>
            <a:endParaRPr lang="en-GB" b="1" dirty="0" smtClean="0"/>
          </a:p>
          <a:p>
            <a:r>
              <a:rPr lang="en-GB" dirty="0"/>
              <a:t>18 081 patients, 3150 (18%) were lost to </a:t>
            </a:r>
            <a:r>
              <a:rPr lang="en-GB" dirty="0" smtClean="0"/>
              <a:t>follow-up</a:t>
            </a:r>
          </a:p>
          <a:p>
            <a:r>
              <a:rPr lang="en-GB" dirty="0"/>
              <a:t>2 years after ART</a:t>
            </a:r>
            <a:r>
              <a:rPr lang="en-GB" dirty="0" smtClean="0"/>
              <a:t>,</a:t>
            </a:r>
          </a:p>
          <a:p>
            <a:pPr lvl="1"/>
            <a:r>
              <a:rPr lang="en-GB" dirty="0" smtClean="0"/>
              <a:t>69</a:t>
            </a:r>
            <a:r>
              <a:rPr lang="en-GB" dirty="0"/>
              <a:t>% were in care at their original clinic, </a:t>
            </a:r>
            <a:endParaRPr lang="en-GB" dirty="0" smtClean="0"/>
          </a:p>
          <a:p>
            <a:pPr lvl="1"/>
            <a:r>
              <a:rPr lang="en-GB" b="1" dirty="0" smtClean="0"/>
              <a:t>14</a:t>
            </a:r>
            <a:r>
              <a:rPr lang="en-GB" b="1" dirty="0"/>
              <a:t>% transferred (4% official and 10% unofficial), </a:t>
            </a:r>
            <a:endParaRPr lang="en-GB" b="1" dirty="0" smtClean="0"/>
          </a:p>
          <a:p>
            <a:pPr lvl="1"/>
            <a:r>
              <a:rPr lang="en-GB" dirty="0" smtClean="0"/>
              <a:t>6</a:t>
            </a:r>
            <a:r>
              <a:rPr lang="en-GB" dirty="0"/>
              <a:t>% were alive but out of care, </a:t>
            </a:r>
            <a:endParaRPr lang="en-GB" dirty="0" smtClean="0"/>
          </a:p>
          <a:p>
            <a:pPr lvl="1"/>
            <a:r>
              <a:rPr lang="en-GB" dirty="0" smtClean="0"/>
              <a:t>6</a:t>
            </a:r>
            <a:r>
              <a:rPr lang="en-GB" dirty="0"/>
              <a:t>% died in care (&lt;60 days after last visit), and </a:t>
            </a:r>
            <a:endParaRPr lang="en-GB" dirty="0" smtClean="0"/>
          </a:p>
          <a:p>
            <a:pPr lvl="1"/>
            <a:r>
              <a:rPr lang="en-GB" dirty="0" smtClean="0"/>
              <a:t>6</a:t>
            </a:r>
            <a:r>
              <a:rPr lang="en-GB" dirty="0"/>
              <a:t>% died out of care (≥ 60 days after last visit).</a:t>
            </a:r>
            <a:endParaRPr lang="en-GB" b="1" dirty="0" smtClean="0"/>
          </a:p>
          <a:p>
            <a:endParaRPr lang="en-GB" b="1" dirty="0" smtClean="0"/>
          </a:p>
          <a:p>
            <a:endParaRPr lang="en-GB" b="1" dirty="0"/>
          </a:p>
        </p:txBody>
      </p:sp>
      <p:sp>
        <p:nvSpPr>
          <p:cNvPr id="4" name="Rectangle 3"/>
          <p:cNvSpPr/>
          <p:nvPr/>
        </p:nvSpPr>
        <p:spPr>
          <a:xfrm>
            <a:off x="685800" y="7315200"/>
            <a:ext cx="7239000" cy="1600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Silent Transfers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29868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Retention in East Africa (2)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u="sng" dirty="0" smtClean="0"/>
          </a:p>
          <a:p>
            <a:r>
              <a:rPr lang="en-GB" dirty="0" smtClean="0"/>
              <a:t>Among </a:t>
            </a:r>
            <a:r>
              <a:rPr lang="en-GB" dirty="0"/>
              <a:t>lost patients found in care </a:t>
            </a:r>
            <a:r>
              <a:rPr lang="en-GB" dirty="0" smtClean="0"/>
              <a:t>elsewhere,</a:t>
            </a:r>
          </a:p>
          <a:p>
            <a:pPr lvl="1"/>
            <a:r>
              <a:rPr lang="en-GB" dirty="0" smtClean="0"/>
              <a:t>structural </a:t>
            </a:r>
            <a:r>
              <a:rPr lang="en-GB" dirty="0"/>
              <a:t>barriers </a:t>
            </a:r>
            <a:r>
              <a:rPr lang="en-GB" dirty="0" smtClean="0"/>
              <a:t>(e.g., </a:t>
            </a:r>
            <a:r>
              <a:rPr lang="en-GB" dirty="0"/>
              <a:t>transportation) were most prevalent (65%), </a:t>
            </a:r>
            <a:endParaRPr lang="en-GB" dirty="0" smtClean="0"/>
          </a:p>
          <a:p>
            <a:pPr lvl="1"/>
            <a:r>
              <a:rPr lang="en-GB" dirty="0" smtClean="0"/>
              <a:t>followed </a:t>
            </a:r>
            <a:r>
              <a:rPr lang="en-GB" dirty="0"/>
              <a:t>by clinic-based </a:t>
            </a:r>
            <a:r>
              <a:rPr lang="en-GB" dirty="0" smtClean="0"/>
              <a:t>(e.g., </a:t>
            </a:r>
            <a:r>
              <a:rPr lang="en-GB" dirty="0"/>
              <a:t>waiting times) (33%) </a:t>
            </a:r>
            <a:endParaRPr lang="en-GB" dirty="0" smtClean="0"/>
          </a:p>
          <a:p>
            <a:pPr lvl="1"/>
            <a:r>
              <a:rPr lang="en-GB" dirty="0" smtClean="0"/>
              <a:t>psychosocial (e.g., </a:t>
            </a:r>
            <a:r>
              <a:rPr lang="en-GB" dirty="0"/>
              <a:t>stigma) (27%). </a:t>
            </a:r>
            <a:endParaRPr lang="en-GB" dirty="0" smtClean="0"/>
          </a:p>
          <a:p>
            <a:r>
              <a:rPr lang="en-GB" dirty="0" smtClean="0"/>
              <a:t>Among </a:t>
            </a:r>
            <a:r>
              <a:rPr lang="en-GB" dirty="0"/>
              <a:t>patients not in care </a:t>
            </a:r>
            <a:r>
              <a:rPr lang="en-GB" dirty="0" smtClean="0"/>
              <a:t>elsewhere,</a:t>
            </a:r>
          </a:p>
          <a:p>
            <a:pPr lvl="1"/>
            <a:r>
              <a:rPr lang="en-GB" dirty="0" smtClean="0"/>
              <a:t>psychosocial </a:t>
            </a:r>
            <a:r>
              <a:rPr lang="en-GB" dirty="0"/>
              <a:t>barriers were most prevalent (76</a:t>
            </a:r>
            <a:r>
              <a:rPr lang="en-GB" dirty="0" smtClean="0"/>
              <a:t>%),</a:t>
            </a:r>
          </a:p>
          <a:p>
            <a:pPr lvl="1"/>
            <a:r>
              <a:rPr lang="en-GB" dirty="0" smtClean="0"/>
              <a:t>followed </a:t>
            </a:r>
            <a:r>
              <a:rPr lang="en-GB" dirty="0"/>
              <a:t>by structural (51%) and </a:t>
            </a:r>
            <a:endParaRPr lang="en-GB" dirty="0" smtClean="0"/>
          </a:p>
          <a:p>
            <a:pPr lvl="1"/>
            <a:r>
              <a:rPr lang="en-GB" dirty="0" smtClean="0"/>
              <a:t>clinic </a:t>
            </a:r>
            <a:r>
              <a:rPr lang="en-GB" dirty="0"/>
              <a:t>based (15%).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817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400" dirty="0">
                <a:solidFill>
                  <a:schemeClr val="bg1"/>
                </a:solidFill>
              </a:rPr>
              <a:t>Evidence of Barriers to retention Tanzania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100" i="1" u="sng" dirty="0" err="1" smtClean="0">
                <a:hlinkClick r:id="rId2" tooltip="AIDS care."/>
              </a:rPr>
              <a:t>Tomori</a:t>
            </a:r>
            <a:r>
              <a:rPr lang="en-GB" sz="2100" i="1" u="sng" dirty="0" smtClean="0">
                <a:hlinkClick r:id="rId2" tooltip="AIDS care."/>
              </a:rPr>
              <a:t> et  al AIDS </a:t>
            </a:r>
            <a:r>
              <a:rPr lang="en-GB" sz="2100" i="1" u="sng" dirty="0">
                <a:hlinkClick r:id="rId2" tooltip="AIDS care."/>
              </a:rPr>
              <a:t>Care.</a:t>
            </a:r>
            <a:r>
              <a:rPr lang="en-GB" sz="2100" i="1" dirty="0"/>
              <a:t> </a:t>
            </a:r>
            <a:r>
              <a:rPr lang="en-GB" sz="2100" b="1" i="1" dirty="0" smtClean="0"/>
              <a:t>Barriers </a:t>
            </a:r>
            <a:r>
              <a:rPr lang="en-GB" sz="2100" b="1" i="1" dirty="0"/>
              <a:t>and facilitators of retention in HIV care and treatment services in Iringa, Tanzania: the importance of socioeconomic and sociocultural factors.</a:t>
            </a:r>
          </a:p>
          <a:p>
            <a:r>
              <a:rPr lang="en-GB" dirty="0" smtClean="0"/>
              <a:t>lack </a:t>
            </a:r>
            <a:r>
              <a:rPr lang="en-GB" dirty="0"/>
              <a:t>of knowledge and misperceptions of treatment, </a:t>
            </a:r>
            <a:endParaRPr lang="en-GB" dirty="0" smtClean="0"/>
          </a:p>
          <a:p>
            <a:r>
              <a:rPr lang="en-GB" dirty="0" smtClean="0"/>
              <a:t>access </a:t>
            </a:r>
            <a:r>
              <a:rPr lang="en-GB" dirty="0"/>
              <a:t>problems that included difficulties in reaching distant </a:t>
            </a:r>
            <a:r>
              <a:rPr lang="en-GB" dirty="0" smtClean="0"/>
              <a:t>clinics</a:t>
            </a:r>
          </a:p>
          <a:p>
            <a:r>
              <a:rPr lang="en-GB" dirty="0" smtClean="0"/>
              <a:t>pervasive </a:t>
            </a:r>
            <a:r>
              <a:rPr lang="en-GB" dirty="0"/>
              <a:t>poverty that left PLHIV unable to cope with out-of-pocket costs associated with their care, </a:t>
            </a:r>
            <a:endParaRPr lang="en-GB" dirty="0" smtClean="0"/>
          </a:p>
          <a:p>
            <a:r>
              <a:rPr lang="en-GB" dirty="0" smtClean="0"/>
              <a:t>persistent </a:t>
            </a:r>
            <a:r>
              <a:rPr lang="en-GB" dirty="0"/>
              <a:t>stigmatization of PLHIV and </a:t>
            </a:r>
            <a:endParaRPr lang="en-GB" dirty="0" smtClean="0"/>
          </a:p>
          <a:p>
            <a:r>
              <a:rPr lang="en-GB" dirty="0" smtClean="0"/>
              <a:t>frequent </a:t>
            </a:r>
            <a:r>
              <a:rPr lang="en-GB" dirty="0"/>
              <a:t>reliance on alternative healing systems instead of biomedical treatment. </a:t>
            </a:r>
          </a:p>
        </p:txBody>
      </p:sp>
    </p:spTree>
    <p:extLst>
      <p:ext uri="{BB962C8B-B14F-4D97-AF65-F5344CB8AC3E}">
        <p14:creationId xmlns:p14="http://schemas.microsoft.com/office/powerpoint/2010/main" val="389476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solidFill>
            <a:schemeClr val="bg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2. Feedback </a:t>
            </a:r>
            <a:r>
              <a:rPr lang="en-GB" dirty="0" smtClean="0">
                <a:solidFill>
                  <a:schemeClr val="bg1"/>
                </a:solidFill>
              </a:rPr>
              <a:t>from field visits and implementing partner interviews 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56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338" y="2157413"/>
            <a:ext cx="45053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9835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5530</TotalTime>
  <Words>1337</Words>
  <Application>Microsoft Office PowerPoint</Application>
  <PresentationFormat>On-screen Show (4:3)</PresentationFormat>
  <Paragraphs>187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 Example  Mapping and Challenges   Tanzania stakeholder meeting Nov 2016</vt:lpstr>
      <vt:lpstr>ART DELIVERY</vt:lpstr>
      <vt:lpstr>1. Desk review </vt:lpstr>
      <vt:lpstr>Retention on ART 2009-2014</vt:lpstr>
      <vt:lpstr>Retention in East Africa (1) </vt:lpstr>
      <vt:lpstr>Retention in East Africa (2) </vt:lpstr>
      <vt:lpstr>Evidence of Barriers to retention Tanzania </vt:lpstr>
      <vt:lpstr>2. Feedback from field visits and implementing partner interviews </vt:lpstr>
      <vt:lpstr>PowerPoint Presentation</vt:lpstr>
      <vt:lpstr>PLWHIV :  Waiting time and frequency of visit </vt:lpstr>
      <vt:lpstr>Field Visit Data: ART Delivery </vt:lpstr>
      <vt:lpstr>Field Visit Data: PLWHIV Distance to clinic</vt:lpstr>
      <vt:lpstr>PowerPoint Presentation</vt:lpstr>
      <vt:lpstr>PLWHIV: Where to collect ART</vt:lpstr>
      <vt:lpstr>ART delivery Facilities: Where? </vt:lpstr>
      <vt:lpstr>PowerPoint Presentation</vt:lpstr>
      <vt:lpstr>Field Visit Data: Integration</vt:lpstr>
      <vt:lpstr>Challenges for retention and adherence </vt:lpstr>
      <vt:lpstr>Best Practice to support retention and adherence </vt:lpstr>
      <vt:lpstr>Suggested innovations to support retention and adherence </vt:lpstr>
      <vt:lpstr>Interventions to support retention and Adherence from Implementing partners </vt:lpstr>
      <vt:lpstr>Interventions to support retention and Adherence from Implementing partners </vt:lpstr>
      <vt:lpstr>3. Policy assessment against WHO recommendations</vt:lpstr>
      <vt:lpstr>Frequency of clinical  and refill visits</vt:lpstr>
      <vt:lpstr>Location of clinical review and ART refills </vt:lpstr>
      <vt:lpstr>Service provider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Mona Dolan</dc:creator>
  <cp:lastModifiedBy>Wilkinson</cp:lastModifiedBy>
  <cp:revision>184</cp:revision>
  <cp:lastPrinted>2016-07-13T08:58:02Z</cp:lastPrinted>
  <dcterms:created xsi:type="dcterms:W3CDTF">2015-07-06T08:16:27Z</dcterms:created>
  <dcterms:modified xsi:type="dcterms:W3CDTF">2017-06-20T13:32:38Z</dcterms:modified>
</cp:coreProperties>
</file>