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399" r:id="rId3"/>
    <p:sldId id="329" r:id="rId4"/>
    <p:sldId id="400" r:id="rId5"/>
    <p:sldId id="409" r:id="rId6"/>
    <p:sldId id="413" r:id="rId7"/>
    <p:sldId id="411" r:id="rId8"/>
    <p:sldId id="323" r:id="rId9"/>
    <p:sldId id="324" r:id="rId10"/>
    <p:sldId id="325" r:id="rId11"/>
    <p:sldId id="326" r:id="rId12"/>
    <p:sldId id="410" r:id="rId13"/>
    <p:sldId id="412" r:id="rId14"/>
    <p:sldId id="40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2465" autoAdjust="0"/>
  </p:normalViewPr>
  <p:slideViewPr>
    <p:cSldViewPr>
      <p:cViewPr>
        <p:scale>
          <a:sx n="79" d="100"/>
          <a:sy n="79" d="100"/>
        </p:scale>
        <p:origin x="-1517"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968EC-1D2C-364B-A7F7-640724F00DB4}" type="datetimeFigureOut">
              <a:rPr lang="en-US" smtClean="0"/>
              <a:t>7/19/2017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D7071B-1FBD-4E47-B7B8-90E54CFCCB90}" type="slidenum">
              <a:rPr lang="en-US" smtClean="0"/>
              <a:t>‹#›</a:t>
            </a:fld>
            <a:endParaRPr lang="en-US"/>
          </a:p>
        </p:txBody>
      </p:sp>
    </p:spTree>
    <p:extLst>
      <p:ext uri="{BB962C8B-B14F-4D97-AF65-F5344CB8AC3E}">
        <p14:creationId xmlns:p14="http://schemas.microsoft.com/office/powerpoint/2010/main" val="3661407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D7071B-1FBD-4E47-B7B8-90E54CFCCB90}" type="slidenum">
              <a:rPr lang="en-US" smtClean="0"/>
              <a:t>1</a:t>
            </a:fld>
            <a:endParaRPr lang="en-US"/>
          </a:p>
        </p:txBody>
      </p:sp>
    </p:spTree>
    <p:extLst>
      <p:ext uri="{BB962C8B-B14F-4D97-AF65-F5344CB8AC3E}">
        <p14:creationId xmlns:p14="http://schemas.microsoft.com/office/powerpoint/2010/main" val="3970680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12</a:t>
            </a:fld>
            <a:endParaRPr lang="en-US"/>
          </a:p>
        </p:txBody>
      </p:sp>
    </p:spTree>
    <p:extLst>
      <p:ext uri="{BB962C8B-B14F-4D97-AF65-F5344CB8AC3E}">
        <p14:creationId xmlns:p14="http://schemas.microsoft.com/office/powerpoint/2010/main" val="2151534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In the same way that criteria are required for accessing differentiated ART delivery for stable clients, criteria are needed for referring a client from the differentiated ART delivery model for intensified care. The Key Considerations recommend the same referral criteria for all family populations. When differentiated ART delivery models started, it was common to refer the clients with poor adherence back to routine facility-based, clinician-led care.  As adolescents,  clients who experience “instability” (such as viral rebound) may be able to remain in their differentiated ART delivery model but have additional clinical consultations and/or one-on-one adherence counselling added for a specified period to support re-suppression.</a:t>
            </a:r>
            <a:endParaRPr lang="en-GB" b="0" dirty="0"/>
          </a:p>
        </p:txBody>
      </p:sp>
      <p:sp>
        <p:nvSpPr>
          <p:cNvPr id="4" name="Slide Number Placeholder 3"/>
          <p:cNvSpPr>
            <a:spLocks noGrp="1"/>
          </p:cNvSpPr>
          <p:nvPr>
            <p:ph type="sldNum" sz="quarter" idx="10"/>
          </p:nvPr>
        </p:nvSpPr>
        <p:spPr/>
        <p:txBody>
          <a:bodyPr/>
          <a:lstStyle/>
          <a:p>
            <a:fld id="{0CD7071B-1FBD-4E47-B7B8-90E54CFCCB90}" type="slidenum">
              <a:rPr lang="en-US" smtClean="0"/>
              <a:t>13</a:t>
            </a:fld>
            <a:endParaRPr lang="en-US"/>
          </a:p>
        </p:txBody>
      </p:sp>
    </p:spTree>
    <p:extLst>
      <p:ext uri="{BB962C8B-B14F-4D97-AF65-F5344CB8AC3E}">
        <p14:creationId xmlns:p14="http://schemas.microsoft.com/office/powerpoint/2010/main" val="345983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2</a:t>
            </a:fld>
            <a:endParaRPr lang="en-US"/>
          </a:p>
        </p:txBody>
      </p:sp>
    </p:spTree>
    <p:extLst>
      <p:ext uri="{BB962C8B-B14F-4D97-AF65-F5344CB8AC3E}">
        <p14:creationId xmlns:p14="http://schemas.microsoft.com/office/powerpoint/2010/main" val="189981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Signals a big shift away from one-size</a:t>
            </a:r>
            <a:r>
              <a:rPr lang="en-US" baseline="0" dirty="0" smtClean="0"/>
              <a:t> fits all approach</a:t>
            </a:r>
            <a:endParaRPr lang="en-US" dirty="0"/>
          </a:p>
        </p:txBody>
      </p:sp>
      <p:sp>
        <p:nvSpPr>
          <p:cNvPr id="4" name="Slide Number Placeholder 3"/>
          <p:cNvSpPr>
            <a:spLocks noGrp="1"/>
          </p:cNvSpPr>
          <p:nvPr>
            <p:ph type="sldNum" sz="quarter" idx="10"/>
          </p:nvPr>
        </p:nvSpPr>
        <p:spPr/>
        <p:txBody>
          <a:bodyPr/>
          <a:lstStyle/>
          <a:p>
            <a:fld id="{0CD7071B-1FBD-4E47-B7B8-90E54CFCCB90}" type="slidenum">
              <a:rPr lang="en-US" smtClean="0"/>
              <a:t>3</a:t>
            </a:fld>
            <a:endParaRPr lang="en-US"/>
          </a:p>
        </p:txBody>
      </p:sp>
    </p:spTree>
    <p:extLst>
      <p:ext uri="{BB962C8B-B14F-4D97-AF65-F5344CB8AC3E}">
        <p14:creationId xmlns:p14="http://schemas.microsoft.com/office/powerpoint/2010/main" val="45953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5</a:t>
            </a:fld>
            <a:endParaRPr lang="en-US"/>
          </a:p>
        </p:txBody>
      </p:sp>
    </p:spTree>
    <p:extLst>
      <p:ext uri="{BB962C8B-B14F-4D97-AF65-F5344CB8AC3E}">
        <p14:creationId xmlns:p14="http://schemas.microsoft.com/office/powerpoint/2010/main" val="316445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Adult =</a:t>
            </a:r>
            <a:r>
              <a:rPr lang="en-ZA" baseline="0" dirty="0" smtClean="0"/>
              <a:t> </a:t>
            </a:r>
          </a:p>
          <a:p>
            <a:r>
              <a:rPr lang="en-ZA" dirty="0" smtClean="0"/>
              <a:t>&gt; 1 year on ART</a:t>
            </a:r>
          </a:p>
          <a:p>
            <a:r>
              <a:rPr lang="en-ZA" dirty="0" smtClean="0"/>
              <a:t>no adverse drug reactions</a:t>
            </a:r>
          </a:p>
          <a:p>
            <a:r>
              <a:rPr lang="en-ZA" dirty="0" smtClean="0"/>
              <a:t>no current illnesses incl. malnutrition in children or mental health conditions</a:t>
            </a:r>
          </a:p>
          <a:p>
            <a:r>
              <a:rPr lang="en-ZA" dirty="0" smtClean="0"/>
              <a:t>a good understanding of lifelong adherence </a:t>
            </a:r>
          </a:p>
          <a:p>
            <a:r>
              <a:rPr lang="en-ZA" dirty="0" smtClean="0"/>
              <a:t>evidence of treatment success </a:t>
            </a:r>
          </a:p>
          <a:p>
            <a:pPr lvl="1"/>
            <a:r>
              <a:rPr lang="en-ZA" dirty="0" smtClean="0"/>
              <a:t>- 2 consecutive VL measurements of &lt;1 000 copies/ml OR </a:t>
            </a:r>
          </a:p>
          <a:p>
            <a:pPr lvl="1"/>
            <a:r>
              <a:rPr lang="en-ZA" dirty="0" smtClean="0"/>
              <a:t>- CD4&gt; 200 or rising CD4.</a:t>
            </a:r>
            <a:endParaRPr lang="en-GB" dirty="0" smtClean="0"/>
          </a:p>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7</a:t>
            </a:fld>
            <a:endParaRPr lang="en-US"/>
          </a:p>
        </p:txBody>
      </p:sp>
    </p:spTree>
    <p:extLst>
      <p:ext uri="{BB962C8B-B14F-4D97-AF65-F5344CB8AC3E}">
        <p14:creationId xmlns:p14="http://schemas.microsoft.com/office/powerpoint/2010/main" val="345983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8</a:t>
            </a:fld>
            <a:endParaRPr lang="en-US"/>
          </a:p>
        </p:txBody>
      </p:sp>
    </p:spTree>
    <p:extLst>
      <p:ext uri="{BB962C8B-B14F-4D97-AF65-F5344CB8AC3E}">
        <p14:creationId xmlns:p14="http://schemas.microsoft.com/office/powerpoint/2010/main" val="304684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9</a:t>
            </a:fld>
            <a:endParaRPr lang="en-US"/>
          </a:p>
        </p:txBody>
      </p:sp>
    </p:spTree>
    <p:extLst>
      <p:ext uri="{BB962C8B-B14F-4D97-AF65-F5344CB8AC3E}">
        <p14:creationId xmlns:p14="http://schemas.microsoft.com/office/powerpoint/2010/main" val="345983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10</a:t>
            </a:fld>
            <a:endParaRPr lang="en-US"/>
          </a:p>
        </p:txBody>
      </p:sp>
    </p:spTree>
    <p:extLst>
      <p:ext uri="{BB962C8B-B14F-4D97-AF65-F5344CB8AC3E}">
        <p14:creationId xmlns:p14="http://schemas.microsoft.com/office/powerpoint/2010/main" val="1055787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D7071B-1FBD-4E47-B7B8-90E54CFCCB90}" type="slidenum">
              <a:rPr lang="en-US" smtClean="0"/>
              <a:t>11</a:t>
            </a:fld>
            <a:endParaRPr lang="en-US"/>
          </a:p>
        </p:txBody>
      </p:sp>
    </p:spTree>
    <p:extLst>
      <p:ext uri="{BB962C8B-B14F-4D97-AF65-F5344CB8AC3E}">
        <p14:creationId xmlns:p14="http://schemas.microsoft.com/office/powerpoint/2010/main" val="363371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Rectangle 4"/>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userDrawn="1"/>
        </p:nvSpPr>
        <p:spPr>
          <a:xfrm>
            <a:off x="6804248" y="6505599"/>
            <a:ext cx="2232248"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Tree>
    <p:extLst>
      <p:ext uri="{BB962C8B-B14F-4D97-AF65-F5344CB8AC3E}">
        <p14:creationId xmlns:p14="http://schemas.microsoft.com/office/powerpoint/2010/main" val="36786944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6876256" y="6505599"/>
            <a:ext cx="2160240"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7" name="Rectangle 6"/>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userDrawn="1"/>
        </p:nvSpPr>
        <p:spPr>
          <a:xfrm>
            <a:off x="6876256" y="6505599"/>
            <a:ext cx="2160240"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userDrawn="1"/>
        </p:nvSpPr>
        <p:spPr>
          <a:xfrm>
            <a:off x="6876256" y="6505599"/>
            <a:ext cx="2160240"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10" name="Rectangle 9"/>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6876256" y="6505599"/>
            <a:ext cx="2160240"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6" name="Rectangle 5"/>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6876256" y="6505599"/>
            <a:ext cx="2160240"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www.differentiatedcare.org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24"/>
            <a:ext cx="1368152" cy="1368152"/>
          </a:xfrm>
          <a:prstGeom prst="rect">
            <a:avLst/>
          </a:prstGeom>
        </p:spPr>
      </p:pic>
      <p:sp>
        <p:nvSpPr>
          <p:cNvPr id="8" name="Rectangle 7"/>
          <p:cNvSpPr/>
          <p:nvPr userDrawn="1"/>
        </p:nvSpPr>
        <p:spPr>
          <a:xfrm>
            <a:off x="0" y="6453336"/>
            <a:ext cx="9144000" cy="404664"/>
          </a:xfrm>
          <a:prstGeom prst="rect">
            <a:avLst/>
          </a:prstGeom>
          <a:solidFill>
            <a:srgbClr val="E3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7149944" y="6505599"/>
            <a:ext cx="1886552" cy="292388"/>
          </a:xfrm>
          <a:prstGeom prst="rect">
            <a:avLst/>
          </a:prstGeom>
          <a:noFill/>
        </p:spPr>
        <p:txBody>
          <a:bodyPr wrap="square" rtlCol="0">
            <a:spAutoFit/>
          </a:bodyPr>
          <a:lstStyle/>
          <a:p>
            <a:pPr algn="r"/>
            <a:r>
              <a:rPr lang="fr-CH" sz="1300" dirty="0" smtClean="0">
                <a:solidFill>
                  <a:schemeClr val="bg1"/>
                </a:solidFill>
                <a:latin typeface="Arial" panose="020B0604020202020204" pitchFamily="34" charset="0"/>
                <a:cs typeface="Arial" panose="020B0604020202020204" pitchFamily="34" charset="0"/>
              </a:rPr>
              <a:t>www.iasociety.org</a:t>
            </a:r>
            <a:endParaRPr lang="en-GB" sz="1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9632" y="188640"/>
            <a:ext cx="7427168"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AS 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3728" y="5229200"/>
            <a:ext cx="1149043" cy="1152128"/>
          </a:xfrm>
          <a:prstGeom prst="rect">
            <a:avLst/>
          </a:prstGeom>
        </p:spPr>
      </p:pic>
      <p:sp>
        <p:nvSpPr>
          <p:cNvPr id="8" name="TextBox 7"/>
          <p:cNvSpPr txBox="1"/>
          <p:nvPr/>
        </p:nvSpPr>
        <p:spPr>
          <a:xfrm>
            <a:off x="8514522" y="6637130"/>
            <a:ext cx="184666" cy="369332"/>
          </a:xfrm>
          <a:prstGeom prst="rect">
            <a:avLst/>
          </a:prstGeom>
          <a:noFill/>
        </p:spPr>
        <p:txBody>
          <a:bodyPr wrap="none" rtlCol="0">
            <a:spAutoFit/>
          </a:bodyPr>
          <a:lstStyle/>
          <a:p>
            <a:endParaRPr lang="en-US" dirty="0"/>
          </a:p>
        </p:txBody>
      </p:sp>
      <p:pic>
        <p:nvPicPr>
          <p:cNvPr id="6" name="Picture 5" descr="differentiated_care_logo_bitmap.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20072" y="188640"/>
            <a:ext cx="3795195" cy="861738"/>
          </a:xfrm>
          <a:prstGeom prst="rect">
            <a:avLst/>
          </a:prstGeom>
        </p:spPr>
      </p:pic>
      <p:sp>
        <p:nvSpPr>
          <p:cNvPr id="9" name="Title 1"/>
          <p:cNvSpPr txBox="1">
            <a:spLocks/>
          </p:cNvSpPr>
          <p:nvPr/>
        </p:nvSpPr>
        <p:spPr>
          <a:xfrm>
            <a:off x="539552" y="2132856"/>
            <a:ext cx="8208912" cy="2843358"/>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7500" b="1" dirty="0" smtClean="0"/>
              <a:t>2017 Key Considerations for </a:t>
            </a:r>
          </a:p>
          <a:p>
            <a:r>
              <a:rPr lang="en-US" sz="7500" b="1" dirty="0" smtClean="0"/>
              <a:t>Differentiated ART delivery for Specific Populations: </a:t>
            </a:r>
            <a:r>
              <a:rPr lang="en-US" sz="5300" b="1" dirty="0" smtClean="0"/>
              <a:t/>
            </a:r>
            <a:br>
              <a:rPr lang="en-US" sz="5300" b="1" dirty="0" smtClean="0"/>
            </a:br>
            <a:r>
              <a:rPr lang="en-US" sz="5300" b="1" dirty="0" smtClean="0"/>
              <a:t/>
            </a:r>
            <a:br>
              <a:rPr lang="en-US" sz="5300" b="1" dirty="0" smtClean="0"/>
            </a:br>
            <a:r>
              <a:rPr lang="en-US" sz="7000" b="1" dirty="0" smtClean="0">
                <a:solidFill>
                  <a:srgbClr val="FF0000"/>
                </a:solidFill>
              </a:rPr>
              <a:t>Pregnant and breastfeeding women, </a:t>
            </a:r>
          </a:p>
          <a:p>
            <a:r>
              <a:rPr lang="en-US" sz="7000" b="1" dirty="0" smtClean="0">
                <a:solidFill>
                  <a:srgbClr val="FF0000"/>
                </a:solidFill>
              </a:rPr>
              <a:t>adolescents and children</a:t>
            </a:r>
            <a:br>
              <a:rPr lang="en-US" sz="7000" b="1" dirty="0" smtClean="0">
                <a:solidFill>
                  <a:srgbClr val="FF0000"/>
                </a:solidFill>
              </a:rPr>
            </a:br>
            <a:r>
              <a:rPr lang="en-US" sz="7000" b="1" dirty="0" smtClean="0">
                <a:solidFill>
                  <a:srgbClr val="FF0000"/>
                </a:solidFill>
              </a:rPr>
              <a:t>&amp;</a:t>
            </a:r>
            <a:br>
              <a:rPr lang="en-US" sz="7000" b="1" dirty="0" smtClean="0">
                <a:solidFill>
                  <a:srgbClr val="FF0000"/>
                </a:solidFill>
              </a:rPr>
            </a:br>
            <a:r>
              <a:rPr lang="en-US" sz="7000" b="1" dirty="0" smtClean="0">
                <a:solidFill>
                  <a:srgbClr val="FF0000"/>
                </a:solidFill>
              </a:rPr>
              <a:t>Key populations</a:t>
            </a:r>
            <a:endParaRPr lang="en-US" sz="7000" b="1" dirty="0">
              <a:solidFill>
                <a:srgbClr val="FF0000"/>
              </a:solidFill>
            </a:endParaRPr>
          </a:p>
        </p:txBody>
      </p:sp>
      <p:pic>
        <p:nvPicPr>
          <p:cNvPr id="10" name="Picture 9" descr="Screen Shot 2017-07-13 at 15.48.47.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661248"/>
            <a:ext cx="2043650" cy="695262"/>
          </a:xfrm>
          <a:prstGeom prst="rect">
            <a:avLst/>
          </a:prstGeom>
        </p:spPr>
      </p:pic>
      <p:pic>
        <p:nvPicPr>
          <p:cNvPr id="4" name="Picture 3" descr="Screen Shot 2017-07-13 at 16.01.4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80312" y="5581050"/>
            <a:ext cx="1584176" cy="620162"/>
          </a:xfrm>
          <a:prstGeom prst="rect">
            <a:avLst/>
          </a:prstGeom>
        </p:spPr>
      </p:pic>
      <p:pic>
        <p:nvPicPr>
          <p:cNvPr id="5" name="Picture 4" descr="Screen Shot 2017-07-13 at 16.25.13.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35896" y="5445224"/>
            <a:ext cx="1368497" cy="864096"/>
          </a:xfrm>
          <a:prstGeom prst="rect">
            <a:avLst/>
          </a:prstGeom>
        </p:spPr>
      </p:pic>
      <p:pic>
        <p:nvPicPr>
          <p:cNvPr id="11" name="Picture 10" descr="Screen Shot 2017-07-13 at 16.26.20.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68144" y="5517232"/>
            <a:ext cx="1109269" cy="840484"/>
          </a:xfrm>
          <a:prstGeom prst="rect">
            <a:avLst/>
          </a:prstGeom>
        </p:spPr>
      </p:pic>
    </p:spTree>
    <p:extLst>
      <p:ext uri="{BB962C8B-B14F-4D97-AF65-F5344CB8AC3E}">
        <p14:creationId xmlns:p14="http://schemas.microsoft.com/office/powerpoint/2010/main" val="1470637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7-11 at 1.02.54 PM.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4676" b="-12584"/>
          <a:stretch/>
        </p:blipFill>
        <p:spPr>
          <a:xfrm>
            <a:off x="1331640" y="188640"/>
            <a:ext cx="7248620" cy="1224136"/>
          </a:xfr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15" y="1976692"/>
            <a:ext cx="86106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181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6-07-11 at 1.06.58 PM.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2767" b="-11161"/>
          <a:stretch/>
        </p:blipFill>
        <p:spPr>
          <a:xfrm>
            <a:off x="1187624" y="260648"/>
            <a:ext cx="7815950" cy="911688"/>
          </a:xfr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63" y="1988840"/>
            <a:ext cx="85248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a:off x="4078295" y="3476114"/>
            <a:ext cx="720080"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86207" y="4170766"/>
            <a:ext cx="3312368" cy="1200329"/>
          </a:xfrm>
          <a:prstGeom prst="rect">
            <a:avLst/>
          </a:prstGeom>
          <a:noFill/>
        </p:spPr>
        <p:txBody>
          <a:bodyPr wrap="square" rtlCol="0">
            <a:spAutoFit/>
          </a:bodyPr>
          <a:lstStyle/>
          <a:p>
            <a:r>
              <a:rPr lang="en-ZA" dirty="0" smtClean="0"/>
              <a:t>Mid-level health workers can undertake routine clinical consultations with doctors engaged in complicated cases</a:t>
            </a:r>
            <a:endParaRPr lang="en-GB" dirty="0"/>
          </a:p>
        </p:txBody>
      </p:sp>
    </p:spTree>
    <p:extLst>
      <p:ext uri="{BB962C8B-B14F-4D97-AF65-F5344CB8AC3E}">
        <p14:creationId xmlns:p14="http://schemas.microsoft.com/office/powerpoint/2010/main" val="947252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6-07-11 at 1.12.28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5472" r="18829" b="7800"/>
          <a:stretch/>
        </p:blipFill>
        <p:spPr>
          <a:xfrm>
            <a:off x="1149781" y="332656"/>
            <a:ext cx="7832231" cy="839879"/>
          </a:xfrm>
        </p:spPr>
      </p:pic>
      <p:graphicFrame>
        <p:nvGraphicFramePr>
          <p:cNvPr id="4" name="Table 3"/>
          <p:cNvGraphicFramePr>
            <a:graphicFrameLocks noGrp="1"/>
          </p:cNvGraphicFramePr>
          <p:nvPr>
            <p:extLst>
              <p:ext uri="{D42A27DB-BD31-4B8C-83A1-F6EECF244321}">
                <p14:modId xmlns:p14="http://schemas.microsoft.com/office/powerpoint/2010/main" val="200812915"/>
              </p:ext>
            </p:extLst>
          </p:nvPr>
        </p:nvGraphicFramePr>
        <p:xfrm>
          <a:off x="647055" y="4221088"/>
          <a:ext cx="8137413" cy="1950720"/>
        </p:xfrm>
        <a:graphic>
          <a:graphicData uri="http://schemas.openxmlformats.org/drawingml/2006/table">
            <a:tbl>
              <a:tblPr firstRow="1" bandRow="1">
                <a:tableStyleId>{284E427A-3D55-4303-BF80-6455036E1DE7}</a:tableStyleId>
              </a:tblPr>
              <a:tblGrid>
                <a:gridCol w="2712471"/>
                <a:gridCol w="2712471"/>
                <a:gridCol w="2712471"/>
              </a:tblGrid>
              <a:tr h="304908">
                <a:tc>
                  <a:txBody>
                    <a:bodyPr/>
                    <a:lstStyle/>
                    <a:p>
                      <a:r>
                        <a:rPr lang="en-US" dirty="0" smtClean="0"/>
                        <a:t>ART refills</a:t>
                      </a:r>
                      <a:endParaRPr lang="en-US" b="1" dirty="0"/>
                    </a:p>
                  </a:txBody>
                  <a:tcPr/>
                </a:tc>
                <a:tc>
                  <a:txBody>
                    <a:bodyPr/>
                    <a:lstStyle/>
                    <a:p>
                      <a:r>
                        <a:rPr lang="en-US" dirty="0" smtClean="0"/>
                        <a:t>Clinical consultations</a:t>
                      </a:r>
                      <a:endParaRPr lang="en-US" b="1" dirty="0"/>
                    </a:p>
                  </a:txBody>
                  <a:tcPr/>
                </a:tc>
                <a:tc>
                  <a:txBody>
                    <a:bodyPr/>
                    <a:lstStyle/>
                    <a:p>
                      <a:r>
                        <a:rPr lang="en-US" dirty="0" smtClean="0"/>
                        <a:t>Psychosocial support</a:t>
                      </a:r>
                      <a:endParaRPr lang="en-US" b="1" dirty="0"/>
                    </a:p>
                  </a:txBody>
                  <a:tcPr/>
                </a:tc>
              </a:tr>
              <a:tr h="1499132">
                <a:tc>
                  <a:txBody>
                    <a:bodyPr/>
                    <a:lstStyle/>
                    <a:p>
                      <a:r>
                        <a:rPr lang="en-GB" sz="1400" kern="1200" dirty="0" smtClean="0">
                          <a:effectLst/>
                        </a:rPr>
                        <a:t>HIV prevention and harm reduction</a:t>
                      </a:r>
                      <a:r>
                        <a:rPr lang="en-GB" sz="1400" kern="1200" baseline="30000" dirty="0" smtClean="0">
                          <a:effectLst/>
                        </a:rPr>
                        <a:t> </a:t>
                      </a:r>
                      <a:endParaRPr lang="en-US" sz="1400" b="1" dirty="0"/>
                    </a:p>
                  </a:txBody>
                  <a:tcPr/>
                </a:tc>
                <a:tc>
                  <a:txBody>
                    <a:bodyPr/>
                    <a:lstStyle/>
                    <a:p>
                      <a:r>
                        <a:rPr lang="en-GB" sz="1400" kern="1200" dirty="0" smtClean="0">
                          <a:effectLst/>
                        </a:rPr>
                        <a:t>Mental health assessment</a:t>
                      </a:r>
                      <a:endParaRPr lang="en-ZA" sz="1400" kern="1200" dirty="0" smtClean="0">
                        <a:effectLst/>
                      </a:endParaRPr>
                    </a:p>
                    <a:p>
                      <a:r>
                        <a:rPr lang="en-GB" sz="1400" kern="1200" dirty="0" smtClean="0">
                          <a:effectLst/>
                        </a:rPr>
                        <a:t>Drug and alcohol screening</a:t>
                      </a:r>
                      <a:endParaRPr lang="en-ZA" sz="1400" kern="1200" dirty="0" smtClean="0">
                        <a:effectLst/>
                      </a:endParaRPr>
                    </a:p>
                    <a:p>
                      <a:r>
                        <a:rPr lang="en-GB" sz="1400" kern="1200" dirty="0" smtClean="0">
                          <a:effectLst/>
                        </a:rPr>
                        <a:t>HIV prevention, including harm reduction, sexually transmitted infections, viral hepatitis and TB services either on site or through referral</a:t>
                      </a:r>
                      <a:endParaRPr lang="en-US" sz="1400" b="1" dirty="0"/>
                    </a:p>
                  </a:txBody>
                  <a:tcPr/>
                </a:tc>
                <a:tc>
                  <a:txBody>
                    <a:bodyPr/>
                    <a:lstStyle/>
                    <a:p>
                      <a:r>
                        <a:rPr lang="en-GB" sz="1400" kern="1200" dirty="0" smtClean="0">
                          <a:effectLst/>
                        </a:rPr>
                        <a:t>Check need for legal advice</a:t>
                      </a:r>
                      <a:endParaRPr lang="en-ZA" sz="1400" kern="1200" dirty="0" smtClean="0">
                        <a:effectLst/>
                      </a:endParaRPr>
                    </a:p>
                    <a:p>
                      <a:r>
                        <a:rPr lang="en-GB" sz="1400" kern="1200" dirty="0" smtClean="0">
                          <a:effectLst/>
                        </a:rPr>
                        <a:t>Addressing violence and provide HIV prevention, including harm reduction</a:t>
                      </a:r>
                      <a:endParaRPr lang="en-ZA" sz="1400" kern="1200" dirty="0" smtClean="0">
                        <a:effectLst/>
                      </a:endParaRPr>
                    </a:p>
                    <a:p>
                      <a:r>
                        <a:rPr lang="en-GB" sz="1400" kern="1200" dirty="0" smtClean="0">
                          <a:effectLst/>
                        </a:rPr>
                        <a:t>Support after release from prisons</a:t>
                      </a:r>
                      <a:r>
                        <a:rPr lang="en-ZA" sz="1400" dirty="0" smtClean="0">
                          <a:effectLst/>
                        </a:rPr>
                        <a:t> </a:t>
                      </a:r>
                      <a:endParaRPr lang="en-US" sz="1400" b="1" dirty="0"/>
                    </a:p>
                  </a:txBody>
                  <a:tcPr/>
                </a:tc>
              </a:tr>
            </a:tbl>
          </a:graphicData>
        </a:graphic>
      </p:graphicFrame>
      <p:sp>
        <p:nvSpPr>
          <p:cNvPr id="5" name="TextBox 4"/>
          <p:cNvSpPr txBox="1"/>
          <p:nvPr/>
        </p:nvSpPr>
        <p:spPr>
          <a:xfrm>
            <a:off x="438029" y="1312237"/>
            <a:ext cx="8208912" cy="369332"/>
          </a:xfrm>
          <a:prstGeom prst="rect">
            <a:avLst/>
          </a:prstGeom>
          <a:noFill/>
        </p:spPr>
        <p:txBody>
          <a:bodyPr wrap="square" rtlCol="0">
            <a:spAutoFit/>
          </a:bodyPr>
          <a:lstStyle/>
          <a:p>
            <a:r>
              <a:rPr lang="en-US" dirty="0" smtClean="0">
                <a:solidFill>
                  <a:srgbClr val="FF0000"/>
                </a:solidFill>
              </a:rPr>
              <a:t>For </a:t>
            </a:r>
            <a:r>
              <a:rPr lang="en-US" dirty="0">
                <a:solidFill>
                  <a:srgbClr val="FF0000"/>
                </a:solidFill>
              </a:rPr>
              <a:t> </a:t>
            </a:r>
            <a:r>
              <a:rPr lang="en-US" dirty="0" smtClean="0">
                <a:solidFill>
                  <a:srgbClr val="FF0000"/>
                </a:solidFill>
              </a:rPr>
              <a:t>children, adolescents and pregnant &amp; breastfeeding women:</a:t>
            </a:r>
            <a:endParaRPr lang="en-US" dirty="0">
              <a:solidFill>
                <a:srgbClr val="FF0000"/>
              </a:solidFill>
            </a:endParaRPr>
          </a:p>
        </p:txBody>
      </p:sp>
      <p:sp>
        <p:nvSpPr>
          <p:cNvPr id="6" name="TextBox 5"/>
          <p:cNvSpPr txBox="1"/>
          <p:nvPr/>
        </p:nvSpPr>
        <p:spPr>
          <a:xfrm>
            <a:off x="575556" y="3780425"/>
            <a:ext cx="8208912" cy="369332"/>
          </a:xfrm>
          <a:prstGeom prst="rect">
            <a:avLst/>
          </a:prstGeom>
          <a:noFill/>
        </p:spPr>
        <p:txBody>
          <a:bodyPr wrap="square" rtlCol="0">
            <a:spAutoFit/>
          </a:bodyPr>
          <a:lstStyle/>
          <a:p>
            <a:r>
              <a:rPr lang="en-US" dirty="0" smtClean="0">
                <a:solidFill>
                  <a:srgbClr val="FF0000"/>
                </a:solidFill>
              </a:rPr>
              <a:t>For key populations:</a:t>
            </a:r>
            <a:endParaRPr lang="en-US" dirty="0">
              <a:solidFill>
                <a:srgbClr val="FF000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681569"/>
            <a:ext cx="7704856" cy="2075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31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260648"/>
            <a:ext cx="7427168" cy="1143000"/>
          </a:xfrm>
        </p:spPr>
        <p:txBody>
          <a:bodyPr>
            <a:normAutofit fontScale="90000"/>
          </a:bodyPr>
          <a:lstStyle/>
          <a:p>
            <a:r>
              <a:rPr lang="en-ZA" sz="3800" b="1" dirty="0" smtClean="0"/>
              <a:t>Referral criteria for </a:t>
            </a:r>
            <a:br>
              <a:rPr lang="en-ZA" sz="3800" b="1" dirty="0" smtClean="0"/>
            </a:br>
            <a:r>
              <a:rPr lang="en-ZA" sz="3800" b="1" dirty="0" smtClean="0"/>
              <a:t>intensified care</a:t>
            </a:r>
            <a:endParaRPr lang="en-GB" sz="3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1988840"/>
            <a:ext cx="6943919" cy="357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80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9612" y="2600908"/>
            <a:ext cx="6984776" cy="1656184"/>
          </a:xfrm>
          <a:prstGeom prst="rect">
            <a:avLst/>
          </a:prstGeom>
        </p:spPr>
      </p:pic>
    </p:spTree>
    <p:extLst>
      <p:ext uri="{BB962C8B-B14F-4D97-AF65-F5344CB8AC3E}">
        <p14:creationId xmlns:p14="http://schemas.microsoft.com/office/powerpoint/2010/main" val="1284171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Not just </a:t>
            </a:r>
            <a:r>
              <a:rPr lang="en-US" sz="3800" b="1" i="1" dirty="0" smtClean="0"/>
              <a:t>what</a:t>
            </a:r>
            <a:r>
              <a:rPr lang="en-US" sz="3800" dirty="0" smtClean="0"/>
              <a:t> and </a:t>
            </a:r>
            <a:r>
              <a:rPr lang="en-US" sz="3800" b="1" i="1" dirty="0" smtClean="0"/>
              <a:t>when</a:t>
            </a:r>
            <a:r>
              <a:rPr lang="en-US" sz="3800" dirty="0" smtClean="0"/>
              <a:t> </a:t>
            </a:r>
            <a:br>
              <a:rPr lang="en-US" sz="3800" dirty="0" smtClean="0"/>
            </a:br>
            <a:r>
              <a:rPr lang="en-US" sz="3800" dirty="0" smtClean="0"/>
              <a:t>to start BUT </a:t>
            </a:r>
            <a:r>
              <a:rPr lang="en-US" sz="3800" b="1" i="1" dirty="0" smtClean="0"/>
              <a:t>HOW</a:t>
            </a:r>
            <a:endParaRPr lang="en-US" sz="3800" b="1" i="1" dirty="0"/>
          </a:p>
        </p:txBody>
      </p:sp>
      <p:pic>
        <p:nvPicPr>
          <p:cNvPr id="6" name="Content Placeholder 5" descr="Screen Shot 2017-03-08 at 10.13.02 AM.png"/>
          <p:cNvPicPr>
            <a:picLocks noGrp="1" noChangeAspect="1"/>
          </p:cNvPicPr>
          <p:nvPr>
            <p:ph idx="1"/>
          </p:nvPr>
        </p:nvPicPr>
        <p:blipFill>
          <a:blip r:embed="rId3" cstate="screen">
            <a:extLst>
              <a:ext uri="{28A0092B-C50C-407E-A947-70E740481C1C}">
                <a14:useLocalDpi xmlns:a14="http://schemas.microsoft.com/office/drawing/2010/main"/>
              </a:ext>
            </a:extLst>
          </a:blip>
          <a:srcRect l="-44552" r="-44552"/>
          <a:stretch>
            <a:fillRect/>
          </a:stretch>
        </p:blipFill>
        <p:spPr>
          <a:xfrm>
            <a:off x="2267744" y="1484784"/>
            <a:ext cx="8768316" cy="4822236"/>
          </a:xfrm>
        </p:spPr>
      </p:pic>
      <p:pic>
        <p:nvPicPr>
          <p:cNvPr id="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536" y="2279278"/>
            <a:ext cx="3816424" cy="317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487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t>2016 Guidelines</a:t>
            </a:r>
            <a:endParaRPr lang="en-US" sz="3800" b="1" dirty="0"/>
          </a:p>
        </p:txBody>
      </p:sp>
      <p:sp>
        <p:nvSpPr>
          <p:cNvPr id="3" name="Content Placeholder 2"/>
          <p:cNvSpPr>
            <a:spLocks noGrp="1"/>
          </p:cNvSpPr>
          <p:nvPr>
            <p:ph idx="1"/>
          </p:nvPr>
        </p:nvSpPr>
        <p:spPr>
          <a:xfrm>
            <a:off x="467544" y="1556792"/>
            <a:ext cx="8229600" cy="4525963"/>
          </a:xfrm>
        </p:spPr>
        <p:txBody>
          <a:bodyPr/>
          <a:lstStyle/>
          <a:p>
            <a:r>
              <a:rPr lang="en-US" dirty="0" smtClean="0"/>
              <a:t>Identified </a:t>
            </a:r>
            <a:r>
              <a:rPr lang="en-US" dirty="0"/>
              <a:t>diversity of care needs for </a:t>
            </a:r>
            <a:r>
              <a:rPr lang="en-US" dirty="0" smtClean="0"/>
              <a:t>PLHIV</a:t>
            </a:r>
          </a:p>
          <a:p>
            <a:r>
              <a:rPr lang="en-US" dirty="0" smtClean="0"/>
              <a:t>Focused on adult clients</a:t>
            </a:r>
            <a:endParaRPr lang="en-GB" dirty="0"/>
          </a:p>
        </p:txBody>
      </p:sp>
      <p:pic>
        <p:nvPicPr>
          <p:cNvPr id="4" name="Picture 3" descr="Screen Shot 2016-02-03 at 2.43.57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540" y="2996952"/>
            <a:ext cx="8604448" cy="2841091"/>
          </a:xfrm>
          <a:prstGeom prst="rect">
            <a:avLst/>
          </a:prstGeom>
        </p:spPr>
      </p:pic>
    </p:spTree>
    <p:extLst>
      <p:ext uri="{BB962C8B-B14F-4D97-AF65-F5344CB8AC3E}">
        <p14:creationId xmlns:p14="http://schemas.microsoft.com/office/powerpoint/2010/main" val="3076371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t>“Key </a:t>
            </a:r>
            <a:r>
              <a:rPr lang="en-US" sz="3800" b="1" dirty="0"/>
              <a:t>factors in differentiated approaches to HIV </a:t>
            </a:r>
            <a:r>
              <a:rPr lang="en-US" sz="3800" b="1" dirty="0" smtClean="0"/>
              <a:t>care”</a:t>
            </a:r>
            <a:endParaRPr lang="en-US" sz="3800" b="1" dirty="0"/>
          </a:p>
        </p:txBody>
      </p:sp>
      <p:pic>
        <p:nvPicPr>
          <p:cNvPr id="5" name="Content Placeholder 4" descr="Screen Shot 2017-07-13 at 20.58.12.png"/>
          <p:cNvPicPr>
            <a:picLocks noGrp="1" noChangeAspect="1"/>
          </p:cNvPicPr>
          <p:nvPr>
            <p:ph idx="1"/>
          </p:nvPr>
        </p:nvPicPr>
        <p:blipFill>
          <a:blip r:embed="rId2" cstate="screen">
            <a:extLst>
              <a:ext uri="{28A0092B-C50C-407E-A947-70E740481C1C}">
                <a14:useLocalDpi xmlns:a14="http://schemas.microsoft.com/office/drawing/2010/main"/>
              </a:ext>
            </a:extLst>
          </a:blip>
          <a:srcRect l="-4230" r="-4230"/>
          <a:stretch>
            <a:fillRect/>
          </a:stretch>
        </p:blipFill>
        <p:spPr/>
      </p:pic>
    </p:spTree>
    <p:extLst>
      <p:ext uri="{BB962C8B-B14F-4D97-AF65-F5344CB8AC3E}">
        <p14:creationId xmlns:p14="http://schemas.microsoft.com/office/powerpoint/2010/main" val="813255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800" b="1" dirty="0" smtClean="0"/>
              <a:t>2017 Key Considerations </a:t>
            </a:r>
            <a:endParaRPr lang="en-GB" sz="3800" b="1" dirty="0"/>
          </a:p>
        </p:txBody>
      </p:sp>
      <p:sp>
        <p:nvSpPr>
          <p:cNvPr id="3" name="Content Placeholder 2"/>
          <p:cNvSpPr>
            <a:spLocks noGrp="1"/>
          </p:cNvSpPr>
          <p:nvPr>
            <p:ph idx="1"/>
          </p:nvPr>
        </p:nvSpPr>
        <p:spPr/>
        <p:txBody>
          <a:bodyPr>
            <a:normAutofit fontScale="92500" lnSpcReduction="10000"/>
          </a:bodyPr>
          <a:lstStyle/>
          <a:p>
            <a:r>
              <a:rPr lang="en-ZA" dirty="0" smtClean="0"/>
              <a:t>Supports differentiated ART delivery for:</a:t>
            </a:r>
          </a:p>
          <a:p>
            <a:pPr lvl="1"/>
            <a:r>
              <a:rPr lang="en-US" sz="2400" b="1" dirty="0">
                <a:solidFill>
                  <a:srgbClr val="FF0000"/>
                </a:solidFill>
              </a:rPr>
              <a:t>Pregnant and breastfeeding women</a:t>
            </a:r>
            <a:r>
              <a:rPr lang="en-US" sz="2400" b="1" dirty="0" smtClean="0">
                <a:solidFill>
                  <a:srgbClr val="FF0000"/>
                </a:solidFill>
              </a:rPr>
              <a:t>, adolescents </a:t>
            </a:r>
            <a:r>
              <a:rPr lang="en-US" sz="2400" b="1" dirty="0">
                <a:solidFill>
                  <a:srgbClr val="FF0000"/>
                </a:solidFill>
              </a:rPr>
              <a:t>and </a:t>
            </a:r>
            <a:r>
              <a:rPr lang="en-US" sz="2400" b="1" dirty="0" smtClean="0">
                <a:solidFill>
                  <a:srgbClr val="FF0000"/>
                </a:solidFill>
              </a:rPr>
              <a:t>children</a:t>
            </a:r>
          </a:p>
          <a:p>
            <a:pPr lvl="1"/>
            <a:r>
              <a:rPr lang="en-US" sz="2400" b="1" dirty="0" smtClean="0">
                <a:solidFill>
                  <a:srgbClr val="FF0000"/>
                </a:solidFill>
              </a:rPr>
              <a:t>Key populations</a:t>
            </a:r>
          </a:p>
          <a:p>
            <a:pPr lvl="2"/>
            <a:r>
              <a:rPr lang="en-US" sz="2000" b="1" dirty="0" smtClean="0">
                <a:solidFill>
                  <a:srgbClr val="FF0000"/>
                </a:solidFill>
              </a:rPr>
              <a:t>including </a:t>
            </a:r>
            <a:r>
              <a:rPr lang="en-US" sz="2000" b="1" dirty="0">
                <a:solidFill>
                  <a:srgbClr val="FF0000"/>
                </a:solidFill>
              </a:rPr>
              <a:t>(1) people who inject drugs, (2) sex workers, (3) men who have sex with men, (4) transgender people and (5) people in prisons and closed settings.</a:t>
            </a:r>
            <a:endParaRPr lang="en-US" sz="2000" b="1" dirty="0" smtClean="0">
              <a:solidFill>
                <a:srgbClr val="FF0000"/>
              </a:solidFill>
            </a:endParaRPr>
          </a:p>
          <a:p>
            <a:pPr marL="457200" lvl="1" indent="0">
              <a:buNone/>
            </a:pPr>
            <a:endParaRPr lang="en-US" sz="1000" b="1" dirty="0" smtClean="0">
              <a:solidFill>
                <a:schemeClr val="accent4">
                  <a:lumMod val="60000"/>
                  <a:lumOff val="40000"/>
                </a:schemeClr>
              </a:solidFill>
            </a:endParaRPr>
          </a:p>
          <a:p>
            <a:pPr marL="342900" lvl="1" indent="-342900">
              <a:buFont typeface="Arial" panose="020B0604020202020204" pitchFamily="34" charset="0"/>
              <a:buChar char="•"/>
            </a:pPr>
            <a:r>
              <a:rPr lang="en-ZA" sz="3200" dirty="0" smtClean="0"/>
              <a:t>Considers for each of these populations:</a:t>
            </a:r>
          </a:p>
          <a:p>
            <a:pPr marL="742950" lvl="2" indent="-342900"/>
            <a:r>
              <a:rPr lang="en-ZA" dirty="0" smtClean="0"/>
              <a:t>Criteria for clinically stable clients</a:t>
            </a:r>
          </a:p>
          <a:p>
            <a:pPr marL="742950" lvl="2" indent="-342900"/>
            <a:r>
              <a:rPr lang="en-ZA" dirty="0" smtClean="0"/>
              <a:t>Building blocks for ART refill, clinical consultation &amp; psychosocial support visits</a:t>
            </a:r>
          </a:p>
          <a:p>
            <a:pPr marL="742950" lvl="2" indent="-342900"/>
            <a:r>
              <a:rPr lang="en-ZA" dirty="0" smtClean="0"/>
              <a:t>Referral for intensified care</a:t>
            </a:r>
            <a:endParaRPr lang="en-ZA" dirty="0"/>
          </a:p>
          <a:p>
            <a:pPr marL="457200" lvl="1" indent="0">
              <a:buNone/>
            </a:pPr>
            <a:endParaRPr lang="en-US" b="1" dirty="0" smtClean="0">
              <a:solidFill>
                <a:schemeClr val="accent4">
                  <a:lumMod val="60000"/>
                  <a:lumOff val="40000"/>
                </a:schemeClr>
              </a:solidFill>
            </a:endParaRPr>
          </a:p>
        </p:txBody>
      </p:sp>
    </p:spTree>
    <p:extLst>
      <p:ext uri="{BB962C8B-B14F-4D97-AF65-F5344CB8AC3E}">
        <p14:creationId xmlns:p14="http://schemas.microsoft.com/office/powerpoint/2010/main" val="3257600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256803"/>
            <a:ext cx="4338414" cy="579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8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ZA" sz="3800" b="1" dirty="0"/>
              <a:t>Definition of ‘stable’ client</a:t>
            </a:r>
            <a:endParaRPr lang="en-GB" sz="3800" b="1" dirty="0"/>
          </a:p>
        </p:txBody>
      </p:sp>
      <p:sp>
        <p:nvSpPr>
          <p:cNvPr id="6" name="Text Placeholder 5"/>
          <p:cNvSpPr>
            <a:spLocks noGrp="1"/>
          </p:cNvSpPr>
          <p:nvPr>
            <p:ph type="body" idx="1"/>
          </p:nvPr>
        </p:nvSpPr>
        <p:spPr>
          <a:xfrm>
            <a:off x="2699792" y="1196752"/>
            <a:ext cx="2880320" cy="639762"/>
          </a:xfrm>
        </p:spPr>
        <p:txBody>
          <a:bodyPr>
            <a:normAutofit/>
          </a:bodyPr>
          <a:lstStyle/>
          <a:p>
            <a:r>
              <a:rPr lang="en-ZA" sz="3000" dirty="0" smtClean="0">
                <a:solidFill>
                  <a:srgbClr val="FF0000"/>
                </a:solidFill>
              </a:rPr>
              <a:t>Same as adult</a:t>
            </a:r>
            <a:endParaRPr lang="en-GB" sz="3000" dirty="0">
              <a:solidFill>
                <a:srgbClr val="FF0000"/>
              </a:solidFill>
            </a:endParaRPr>
          </a:p>
        </p:txBody>
      </p:sp>
      <p:sp>
        <p:nvSpPr>
          <p:cNvPr id="9" name="Content Placeholder 8"/>
          <p:cNvSpPr>
            <a:spLocks noGrp="1"/>
          </p:cNvSpPr>
          <p:nvPr>
            <p:ph sz="quarter" idx="4"/>
          </p:nvPr>
        </p:nvSpPr>
        <p:spPr>
          <a:xfrm>
            <a:off x="611560" y="1988840"/>
            <a:ext cx="8075241" cy="4137323"/>
          </a:xfrm>
        </p:spPr>
        <p:txBody>
          <a:bodyPr>
            <a:normAutofit fontScale="77500" lnSpcReduction="20000"/>
          </a:bodyPr>
          <a:lstStyle/>
          <a:p>
            <a:pPr marL="0" indent="0">
              <a:buNone/>
            </a:pPr>
            <a:r>
              <a:rPr lang="en-GB" b="1" dirty="0"/>
              <a:t>Children</a:t>
            </a:r>
            <a:r>
              <a:rPr lang="en-GB" dirty="0"/>
              <a:t>: </a:t>
            </a:r>
            <a:r>
              <a:rPr lang="en-GB" dirty="0" smtClean="0">
                <a:solidFill>
                  <a:schemeClr val="accent5">
                    <a:lumMod val="75000"/>
                  </a:schemeClr>
                </a:solidFill>
              </a:rPr>
              <a:t>Older </a:t>
            </a:r>
            <a:r>
              <a:rPr lang="en-GB" dirty="0">
                <a:solidFill>
                  <a:schemeClr val="accent5">
                    <a:lumMod val="75000"/>
                  </a:schemeClr>
                </a:solidFill>
              </a:rPr>
              <a:t>than two </a:t>
            </a:r>
            <a:r>
              <a:rPr lang="en-GB" dirty="0" smtClean="0">
                <a:solidFill>
                  <a:schemeClr val="accent5">
                    <a:lumMod val="75000"/>
                  </a:schemeClr>
                </a:solidFill>
              </a:rPr>
              <a:t>years + </a:t>
            </a:r>
            <a:r>
              <a:rPr lang="en-GB" dirty="0">
                <a:solidFill>
                  <a:schemeClr val="accent5">
                    <a:lumMod val="75000"/>
                  </a:schemeClr>
                </a:solidFill>
              </a:rPr>
              <a:t>same regimen for &gt;3 months </a:t>
            </a:r>
            <a:r>
              <a:rPr lang="en-GB" dirty="0" smtClean="0">
                <a:solidFill>
                  <a:schemeClr val="accent5">
                    <a:lumMod val="75000"/>
                  </a:schemeClr>
                </a:solidFill>
              </a:rPr>
              <a:t>+ </a:t>
            </a:r>
            <a:r>
              <a:rPr lang="en-GB" dirty="0">
                <a:solidFill>
                  <a:schemeClr val="accent5">
                    <a:lumMod val="75000"/>
                  </a:schemeClr>
                </a:solidFill>
              </a:rPr>
              <a:t>disclosure process </a:t>
            </a:r>
            <a:r>
              <a:rPr lang="en-GB" dirty="0" smtClean="0">
                <a:solidFill>
                  <a:schemeClr val="accent5">
                    <a:lumMod val="75000"/>
                  </a:schemeClr>
                </a:solidFill>
              </a:rPr>
              <a:t>orientation with caregivers.</a:t>
            </a:r>
          </a:p>
          <a:p>
            <a:pPr marL="0" indent="0">
              <a:buNone/>
            </a:pPr>
            <a:endParaRPr lang="en-GB" dirty="0"/>
          </a:p>
          <a:p>
            <a:pPr marL="0" indent="0">
              <a:buNone/>
            </a:pPr>
            <a:r>
              <a:rPr lang="en-GB" b="1" dirty="0" smtClean="0"/>
              <a:t>Adolescents:  </a:t>
            </a:r>
            <a:r>
              <a:rPr lang="en-GB" sz="2300" dirty="0">
                <a:solidFill>
                  <a:schemeClr val="accent5">
                    <a:lumMod val="75000"/>
                  </a:schemeClr>
                </a:solidFill>
              </a:rPr>
              <a:t>A</a:t>
            </a:r>
            <a:r>
              <a:rPr lang="en-GB" sz="2300" dirty="0" smtClean="0">
                <a:solidFill>
                  <a:schemeClr val="accent5">
                    <a:lumMod val="75000"/>
                  </a:schemeClr>
                </a:solidFill>
              </a:rPr>
              <a:t>ccess </a:t>
            </a:r>
            <a:r>
              <a:rPr lang="en-GB" sz="2300" dirty="0">
                <a:solidFill>
                  <a:schemeClr val="accent5">
                    <a:lumMod val="75000"/>
                  </a:schemeClr>
                </a:solidFill>
              </a:rPr>
              <a:t>to psychosocial support </a:t>
            </a:r>
            <a:r>
              <a:rPr lang="en-GB" sz="2300" dirty="0" smtClean="0">
                <a:solidFill>
                  <a:schemeClr val="accent5">
                    <a:lumMod val="75000"/>
                  </a:schemeClr>
                </a:solidFill>
              </a:rPr>
              <a:t>established</a:t>
            </a:r>
            <a:endParaRPr lang="en-GB" sz="2300" dirty="0">
              <a:solidFill>
                <a:schemeClr val="accent5">
                  <a:lumMod val="75000"/>
                </a:schemeClr>
              </a:solidFill>
            </a:endParaRPr>
          </a:p>
          <a:p>
            <a:pPr marL="0" indent="0">
              <a:buNone/>
            </a:pPr>
            <a:endParaRPr lang="en-GB" b="1" dirty="0" smtClean="0"/>
          </a:p>
          <a:p>
            <a:pPr marL="0" indent="0">
              <a:buNone/>
            </a:pPr>
            <a:r>
              <a:rPr lang="en-GB" b="1" dirty="0" smtClean="0"/>
              <a:t>Women </a:t>
            </a:r>
            <a:r>
              <a:rPr lang="en-GB" b="1" dirty="0"/>
              <a:t>clinically stable on ART when conceiving</a:t>
            </a:r>
            <a:r>
              <a:rPr lang="en-GB" dirty="0"/>
              <a:t>:</a:t>
            </a:r>
            <a:r>
              <a:rPr lang="en-GB" b="1" dirty="0"/>
              <a:t> </a:t>
            </a:r>
            <a:r>
              <a:rPr lang="en-GB" sz="2200" dirty="0" smtClean="0">
                <a:solidFill>
                  <a:schemeClr val="accent5">
                    <a:lumMod val="75000"/>
                  </a:schemeClr>
                </a:solidFill>
              </a:rPr>
              <a:t>Already </a:t>
            </a:r>
            <a:r>
              <a:rPr lang="en-GB" sz="2200" dirty="0">
                <a:solidFill>
                  <a:schemeClr val="accent5">
                    <a:lumMod val="75000"/>
                  </a:schemeClr>
                </a:solidFill>
              </a:rPr>
              <a:t>accessing differentiated ART delivery model +</a:t>
            </a:r>
            <a:r>
              <a:rPr lang="en-GB" sz="2200" dirty="0" smtClean="0">
                <a:solidFill>
                  <a:schemeClr val="accent5">
                    <a:lumMod val="75000"/>
                  </a:schemeClr>
                </a:solidFill>
              </a:rPr>
              <a:t> </a:t>
            </a:r>
            <a:r>
              <a:rPr lang="en-GB" sz="2200" dirty="0">
                <a:solidFill>
                  <a:schemeClr val="accent5">
                    <a:lumMod val="75000"/>
                  </a:schemeClr>
                </a:solidFill>
              </a:rPr>
              <a:t>one viral load test of &lt;1000 copies/mL in </a:t>
            </a:r>
            <a:r>
              <a:rPr lang="en-GB" sz="2200" dirty="0" smtClean="0">
                <a:solidFill>
                  <a:schemeClr val="accent5">
                    <a:lumMod val="75000"/>
                  </a:schemeClr>
                </a:solidFill>
              </a:rPr>
              <a:t>past </a:t>
            </a:r>
            <a:r>
              <a:rPr lang="en-GB" sz="2200" dirty="0">
                <a:solidFill>
                  <a:schemeClr val="accent5">
                    <a:lumMod val="75000"/>
                  </a:schemeClr>
                </a:solidFill>
              </a:rPr>
              <a:t>three months </a:t>
            </a:r>
            <a:r>
              <a:rPr lang="en-GB" sz="2200" dirty="0" smtClean="0">
                <a:solidFill>
                  <a:schemeClr val="accent5">
                    <a:lumMod val="75000"/>
                  </a:schemeClr>
                </a:solidFill>
              </a:rPr>
              <a:t>+ accessing </a:t>
            </a:r>
            <a:r>
              <a:rPr lang="en-GB" sz="2200" dirty="0">
                <a:solidFill>
                  <a:schemeClr val="accent5">
                    <a:lumMod val="75000"/>
                  </a:schemeClr>
                </a:solidFill>
              </a:rPr>
              <a:t>antenatal care.</a:t>
            </a:r>
          </a:p>
          <a:p>
            <a:pPr marL="0" indent="0">
              <a:buNone/>
            </a:pPr>
            <a:endParaRPr lang="en-GB" dirty="0"/>
          </a:p>
          <a:p>
            <a:pPr marL="0" indent="0">
              <a:buNone/>
            </a:pPr>
            <a:r>
              <a:rPr lang="en-GB" b="1" dirty="0"/>
              <a:t>Women initiating ART during pregnancy</a:t>
            </a:r>
            <a:r>
              <a:rPr lang="en-GB" dirty="0"/>
              <a:t>:</a:t>
            </a:r>
            <a:r>
              <a:rPr lang="en-GB" b="1" dirty="0"/>
              <a:t> </a:t>
            </a:r>
            <a:r>
              <a:rPr lang="en-GB" sz="2200" dirty="0">
                <a:solidFill>
                  <a:schemeClr val="accent5">
                    <a:lumMod val="75000"/>
                  </a:schemeClr>
                </a:solidFill>
              </a:rPr>
              <a:t>Only eligible for differentiated ART in the postpartum period + HIV-negative PCR result for six-week-old infants +  evidence accessing infant follow-up </a:t>
            </a:r>
            <a:r>
              <a:rPr lang="en-GB" sz="2200" dirty="0" smtClean="0">
                <a:solidFill>
                  <a:schemeClr val="accent5">
                    <a:lumMod val="75000"/>
                  </a:schemeClr>
                </a:solidFill>
              </a:rPr>
              <a:t>care. </a:t>
            </a:r>
            <a:endParaRPr lang="en-GB" sz="2200" dirty="0">
              <a:solidFill>
                <a:schemeClr val="accent5">
                  <a:lumMod val="75000"/>
                </a:schemeClr>
              </a:solidFill>
            </a:endParaRPr>
          </a:p>
          <a:p>
            <a:pPr marL="0" indent="0">
              <a:buNone/>
            </a:pPr>
            <a:endParaRPr lang="en-GB" b="1" dirty="0" err="1"/>
          </a:p>
          <a:p>
            <a:pPr marL="0" indent="0">
              <a:buNone/>
            </a:pPr>
            <a:r>
              <a:rPr lang="en-GB" b="1" dirty="0" smtClean="0"/>
              <a:t>Drug use or drug dependence, including alcohol</a:t>
            </a:r>
            <a:r>
              <a:rPr lang="en-GB" dirty="0" smtClean="0"/>
              <a:t>:</a:t>
            </a:r>
            <a:r>
              <a:rPr lang="en-GB" b="1" dirty="0" smtClean="0"/>
              <a:t> </a:t>
            </a:r>
            <a:r>
              <a:rPr lang="en-GB" sz="2200" dirty="0">
                <a:solidFill>
                  <a:schemeClr val="accent5">
                    <a:lumMod val="75000"/>
                  </a:schemeClr>
                </a:solidFill>
              </a:rPr>
              <a:t>Clinician assessment of safety of reduced clinical care and support.  </a:t>
            </a:r>
          </a:p>
          <a:p>
            <a:pPr marL="0" indent="0">
              <a:buNone/>
            </a:pPr>
            <a:endParaRPr lang="en-ZA" dirty="0" smtClean="0"/>
          </a:p>
          <a:p>
            <a:endParaRPr lang="en-GB" dirty="0"/>
          </a:p>
        </p:txBody>
      </p:sp>
      <p:sp>
        <p:nvSpPr>
          <p:cNvPr id="11" name="Text Placeholder 5"/>
          <p:cNvSpPr>
            <a:spLocks noGrp="1"/>
          </p:cNvSpPr>
          <p:nvPr>
            <p:ph type="body" idx="1"/>
          </p:nvPr>
        </p:nvSpPr>
        <p:spPr>
          <a:xfrm>
            <a:off x="5724128" y="1268760"/>
            <a:ext cx="504056" cy="639762"/>
          </a:xfrm>
        </p:spPr>
        <p:txBody>
          <a:bodyPr>
            <a:noAutofit/>
          </a:bodyPr>
          <a:lstStyle/>
          <a:p>
            <a:r>
              <a:rPr lang="en-ZA" sz="4000" dirty="0" smtClean="0">
                <a:solidFill>
                  <a:srgbClr val="FF0000"/>
                </a:solidFill>
              </a:rPr>
              <a:t>+</a:t>
            </a:r>
            <a:endParaRPr lang="en-GB" sz="4000" dirty="0">
              <a:solidFill>
                <a:srgbClr val="FF0000"/>
              </a:solidFill>
            </a:endParaRPr>
          </a:p>
        </p:txBody>
      </p:sp>
    </p:spTree>
    <p:extLst>
      <p:ext uri="{BB962C8B-B14F-4D97-AF65-F5344CB8AC3E}">
        <p14:creationId xmlns:p14="http://schemas.microsoft.com/office/powerpoint/2010/main" val="1745741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724" y="1372652"/>
            <a:ext cx="8996276" cy="443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092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7-11 at 12.57.54 PM.png"/>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1547664" y="260648"/>
            <a:ext cx="7101253" cy="993566"/>
          </a:xfrm>
        </p:spPr>
      </p:pic>
      <p:sp>
        <p:nvSpPr>
          <p:cNvPr id="3" name="Down Arrow 2"/>
          <p:cNvSpPr/>
          <p:nvPr/>
        </p:nvSpPr>
        <p:spPr>
          <a:xfrm>
            <a:off x="4176275" y="3645024"/>
            <a:ext cx="720080" cy="5760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509120"/>
            <a:ext cx="42005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53" y="1916832"/>
            <a:ext cx="86201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218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8043</TotalTime>
  <Words>419</Words>
  <Application>Microsoft Office PowerPoint</Application>
  <PresentationFormat>On-screen Show (4:3)</PresentationFormat>
  <Paragraphs>65</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Not just what and when  to start BUT HOW</vt:lpstr>
      <vt:lpstr>2016 Guidelines</vt:lpstr>
      <vt:lpstr>“Key factors in differentiated approaches to HIV care”</vt:lpstr>
      <vt:lpstr>2017 Key Considerations </vt:lpstr>
      <vt:lpstr>PowerPoint Presentation</vt:lpstr>
      <vt:lpstr>Definition of ‘stable’ client</vt:lpstr>
      <vt:lpstr>PowerPoint Presentation</vt:lpstr>
      <vt:lpstr>PowerPoint Presentation</vt:lpstr>
      <vt:lpstr>PowerPoint Presentation</vt:lpstr>
      <vt:lpstr>PowerPoint Presentation</vt:lpstr>
      <vt:lpstr>PowerPoint Presentation</vt:lpstr>
      <vt:lpstr>Referral criteria for  intensified care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Wilkinson</cp:lastModifiedBy>
  <cp:revision>207</cp:revision>
  <dcterms:created xsi:type="dcterms:W3CDTF">2015-07-06T08:16:27Z</dcterms:created>
  <dcterms:modified xsi:type="dcterms:W3CDTF">2017-07-19T13:48:34Z</dcterms:modified>
</cp:coreProperties>
</file>