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60" r:id="rId3"/>
    <p:sldId id="285" r:id="rId4"/>
    <p:sldId id="287" r:id="rId5"/>
    <p:sldId id="294" r:id="rId6"/>
    <p:sldId id="295" r:id="rId7"/>
    <p:sldId id="296" r:id="rId8"/>
    <p:sldId id="280" r:id="rId9"/>
    <p:sldId id="29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AA"/>
    <a:srgbClr val="CD202C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509A4-64F0-984B-BE73-B531D5C02788}" type="datetimeFigureOut">
              <a:rPr lang="en-US" smtClean="0"/>
              <a:t>8/31/21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EA9F4-155D-9F4D-A275-FA9B4F305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13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8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9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2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0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2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8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1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8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148D-D416-9144-9273-51E64D8B8B5F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A668E-0DCD-9943-8148-4A21EB52E1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33924"/>
            <a:ext cx="9144000" cy="440570"/>
          </a:xfrm>
          <a:prstGeom prst="rect">
            <a:avLst/>
          </a:prstGeom>
          <a:solidFill>
            <a:srgbClr val="CD20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7225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646464"/>
                </a:solidFill>
              </a:rPr>
              <a:t>Region x</a:t>
            </a:r>
            <a:br>
              <a:rPr lang="en-US" dirty="0">
                <a:solidFill>
                  <a:srgbClr val="646464"/>
                </a:solidFill>
              </a:rPr>
            </a:br>
            <a:r>
              <a:rPr lang="en-US" dirty="0">
                <a:solidFill>
                  <a:srgbClr val="646464"/>
                </a:solidFill>
              </a:rPr>
              <a:t>HIV programme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397250"/>
            <a:ext cx="6400800" cy="175260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r>
              <a:rPr lang="en-US" sz="2400" dirty="0" err="1"/>
              <a:t>xxxxxxx</a:t>
            </a:r>
            <a:r>
              <a:rPr lang="en-US" sz="2400" dirty="0"/>
              <a:t>, Region x</a:t>
            </a:r>
          </a:p>
          <a:p>
            <a:r>
              <a:rPr lang="en-US" sz="2400" dirty="0"/>
              <a:t>Date</a:t>
            </a:r>
            <a:br>
              <a:rPr lang="en-US" sz="2400" dirty="0"/>
            </a:br>
            <a:r>
              <a:rPr lang="en-US" sz="2400" dirty="0"/>
              <a:t>City, Country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9815957-B2B9-9A40-966B-C005DF244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0" y="4867275"/>
            <a:ext cx="30099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9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Overview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</a:t>
            </a:r>
          </a:p>
          <a:p>
            <a:r>
              <a:rPr lang="en-US" dirty="0"/>
              <a:t># of PLHIV</a:t>
            </a:r>
          </a:p>
          <a:p>
            <a:r>
              <a:rPr lang="en-US" dirty="0"/>
              <a:t>HIV care cascade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2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Mobilizing 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814251"/>
              </p:ext>
            </p:extLst>
          </p:nvPr>
        </p:nvGraphicFramePr>
        <p:xfrm>
          <a:off x="457200" y="1417639"/>
          <a:ext cx="8483600" cy="35321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98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792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  <a:cs typeface="Georgia"/>
                        </a:rPr>
                        <a:t>MOBILIZING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8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</a:br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and how often is mobilizing done?</a:t>
                      </a:r>
                    </a:p>
                  </a:txBody>
                  <a:tcPr>
                    <a:solidFill>
                      <a:srgbClr val="0097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9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 </a:t>
                      </a:r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does mobilizing happen?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F7933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6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 cadres are involved in mobilizing?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6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 strategies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are used for mobilizing?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EC252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64100"/>
            <a:ext cx="8229600" cy="126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Success:</a:t>
            </a:r>
          </a:p>
          <a:p>
            <a:r>
              <a:rPr lang="en-GB" dirty="0"/>
              <a:t>Challenges: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5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Testing 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345919"/>
              </p:ext>
            </p:extLst>
          </p:nvPr>
        </p:nvGraphicFramePr>
        <p:xfrm>
          <a:off x="457200" y="1417638"/>
          <a:ext cx="8229600" cy="343039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452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  <a:cs typeface="Georgia"/>
                        </a:rPr>
                        <a:t>Facility-based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  <a:cs typeface="Georgia"/>
                        </a:rPr>
                        <a:t>Community-based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18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are HIV testing services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offered?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0097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45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are HTS offered?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F7933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0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 can do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HIV rapid tests? What % of testing is done by lay providers?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03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 other services are offered alongside HIV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testing?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EC252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864100"/>
            <a:ext cx="8229600" cy="126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Success:</a:t>
            </a:r>
          </a:p>
          <a:p>
            <a:r>
              <a:rPr lang="en-GB" dirty="0"/>
              <a:t>Challenges: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7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Linkage </a:t>
            </a:r>
            <a:endParaRPr lang="en-US" i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457079"/>
              </p:ext>
            </p:extLst>
          </p:nvPr>
        </p:nvGraphicFramePr>
        <p:xfrm>
          <a:off x="457200" y="1605598"/>
          <a:ext cx="8483601" cy="369144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2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  <a:cs typeface="Georgia"/>
                        </a:rPr>
                        <a:t>HIV+ </a:t>
                      </a:r>
                      <a:r>
                        <a:rPr lang="en-US" sz="1400" baseline="0" dirty="0">
                          <a:latin typeface="Georgia"/>
                          <a:cs typeface="Georgia"/>
                        </a:rPr>
                        <a:t> (</a:t>
                      </a:r>
                      <a:r>
                        <a:rPr lang="en-US" sz="1400" dirty="0">
                          <a:latin typeface="Georgia"/>
                          <a:cs typeface="Georgia"/>
                        </a:rPr>
                        <a:t>ART &amp; HIV Care)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  <a:cs typeface="Georgia"/>
                        </a:rPr>
                        <a:t>HIV- (to prevention</a:t>
                      </a:r>
                      <a:r>
                        <a:rPr lang="en-US" sz="1400" baseline="0" dirty="0">
                          <a:latin typeface="Georgia"/>
                          <a:cs typeface="Georgia"/>
                        </a:rPr>
                        <a:t> services)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84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are clients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linked following testing?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0097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9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 </a:t>
                      </a:r>
                      <a:b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</a:br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How does linkage work following testing in various locations?</a:t>
                      </a:r>
                      <a:endParaRPr lang="en-US" sz="1400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F7933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 is involved in linkage?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6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 tools and systems are in place to support linkage?</a:t>
                      </a:r>
                    </a:p>
                  </a:txBody>
                  <a:tcPr>
                    <a:solidFill>
                      <a:srgbClr val="EC252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270500"/>
            <a:ext cx="8229600" cy="126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Success:</a:t>
            </a:r>
          </a:p>
          <a:p>
            <a:r>
              <a:rPr lang="en-GB" dirty="0"/>
              <a:t>Challenges: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9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ART initiation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234281"/>
              </p:ext>
            </p:extLst>
          </p:nvPr>
        </p:nvGraphicFramePr>
        <p:xfrm>
          <a:off x="457200" y="1605598"/>
          <a:ext cx="7950200" cy="353539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679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30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How long after HIV testing is a client initiated onto ART?</a:t>
                      </a:r>
                    </a:p>
                  </a:txBody>
                  <a:tcPr>
                    <a:solidFill>
                      <a:srgbClr val="0097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67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 is ART initiated?</a:t>
                      </a:r>
                    </a:p>
                  </a:txBody>
                  <a:tcPr>
                    <a:solidFill>
                      <a:srgbClr val="F7933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 can initiate new clients?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15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How is rapid ART initiation supported? (e.g. SOPs)</a:t>
                      </a:r>
                    </a:p>
                  </a:txBody>
                  <a:tcPr>
                    <a:solidFill>
                      <a:srgbClr val="EC252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140988"/>
            <a:ext cx="8229600" cy="126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Success:</a:t>
            </a:r>
          </a:p>
          <a:p>
            <a:r>
              <a:rPr lang="en-GB" dirty="0"/>
              <a:t>Challenges: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8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Treatment and retention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351610"/>
              </p:ext>
            </p:extLst>
          </p:nvPr>
        </p:nvGraphicFramePr>
        <p:xfrm>
          <a:off x="457200" y="1605598"/>
          <a:ext cx="7950200" cy="368847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679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30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WHEN 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</a:br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How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often do clients who are established on ART see clinicians?</a:t>
                      </a:r>
                      <a:endParaRPr lang="en-US" sz="1400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0097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67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WHERE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Is ART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distributed outside of health facilities?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F7933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WHO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Can ART be distributed by lay providers/peers?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15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WHAT</a:t>
                      </a:r>
                    </a:p>
                    <a:p>
                      <a:r>
                        <a:rPr lang="en-US" sz="1400" i="1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Has multi-month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scripting been implemented?</a:t>
                      </a:r>
                    </a:p>
                    <a:p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Have any </a:t>
                      </a:r>
                      <a:r>
                        <a:rPr lang="en-US" sz="1400" i="1" baseline="0" dirty="0" err="1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DMoC</a:t>
                      </a:r>
                      <a:r>
                        <a:rPr lang="en-US" sz="1400" i="1" baseline="0" dirty="0">
                          <a:solidFill>
                            <a:schemeClr val="bg1"/>
                          </a:solidFill>
                          <a:latin typeface="Georgia"/>
                          <a:cs typeface="Georgia"/>
                        </a:rPr>
                        <a:t> models been implemented?</a:t>
                      </a:r>
                      <a:endParaRPr lang="en-US" sz="1400" i="1" dirty="0">
                        <a:solidFill>
                          <a:schemeClr val="bg1"/>
                        </a:solidFill>
                        <a:latin typeface="Georgia"/>
                        <a:cs typeface="Georgia"/>
                      </a:endParaRPr>
                    </a:p>
                  </a:txBody>
                  <a:tcPr>
                    <a:solidFill>
                      <a:srgbClr val="EC252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245100"/>
            <a:ext cx="8229600" cy="126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Success:</a:t>
            </a:r>
          </a:p>
          <a:p>
            <a:r>
              <a:rPr lang="en-GB" dirty="0"/>
              <a:t>Challenges: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2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 &amp; Challenges among specific populations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979795"/>
              </p:ext>
            </p:extLst>
          </p:nvPr>
        </p:nvGraphicFramePr>
        <p:xfrm>
          <a:off x="457200" y="1778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Specific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Successes in providing HIV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Challenges in providing HIV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Pregnant and breastfeeding 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Georgia"/>
                          <a:cs typeface="Georgia"/>
                        </a:rPr>
                        <a:t>Men</a:t>
                      </a:r>
                    </a:p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Georgia"/>
                          <a:cs typeface="Georgia"/>
                        </a:rPr>
                        <a:t>Children and adolescents</a:t>
                      </a:r>
                    </a:p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Georgia"/>
                          <a:cs typeface="Georgia"/>
                        </a:rPr>
                        <a:t>Key populations</a:t>
                      </a:r>
                    </a:p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Georgia"/>
                          <a:cs typeface="Georgia"/>
                        </a:rPr>
                        <a:t>People living with TB </a:t>
                      </a:r>
                    </a:p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58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/>
              <a:t>challenges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Supervision and monitoring:</a:t>
            </a:r>
          </a:p>
          <a:p>
            <a:r>
              <a:rPr lang="en-US" dirty="0"/>
              <a:t>Stigma &amp; discrimination:</a:t>
            </a:r>
          </a:p>
        </p:txBody>
      </p:sp>
    </p:spTree>
    <p:extLst>
      <p:ext uri="{BB962C8B-B14F-4D97-AF65-F5344CB8AC3E}">
        <p14:creationId xmlns:p14="http://schemas.microsoft.com/office/powerpoint/2010/main" val="383222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315</Words>
  <Application>Microsoft Macintosh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Georgia</vt:lpstr>
      <vt:lpstr>Office Theme</vt:lpstr>
      <vt:lpstr>Region x HIV programme</vt:lpstr>
      <vt:lpstr>Data Overview </vt:lpstr>
      <vt:lpstr>Mobilizing </vt:lpstr>
      <vt:lpstr>Testing </vt:lpstr>
      <vt:lpstr>Linkage </vt:lpstr>
      <vt:lpstr>ART initiation</vt:lpstr>
      <vt:lpstr>Treatment and retention</vt:lpstr>
      <vt:lpstr>Success &amp; Challenges among specific populations</vt:lpstr>
      <vt:lpstr>Other challenges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Input Workshop</dc:title>
  <dc:creator>Anna Grimsrud</dc:creator>
  <cp:lastModifiedBy>Emma Newbery</cp:lastModifiedBy>
  <cp:revision>48</cp:revision>
  <dcterms:created xsi:type="dcterms:W3CDTF">2018-08-20T10:50:03Z</dcterms:created>
  <dcterms:modified xsi:type="dcterms:W3CDTF">2021-08-31T02:42:39Z</dcterms:modified>
</cp:coreProperties>
</file>