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312" r:id="rId3"/>
    <p:sldId id="272" r:id="rId4"/>
    <p:sldId id="280" r:id="rId5"/>
    <p:sldId id="307" r:id="rId6"/>
    <p:sldId id="309" r:id="rId7"/>
    <p:sldId id="313" r:id="rId8"/>
    <p:sldId id="314" r:id="rId9"/>
    <p:sldId id="315" r:id="rId10"/>
    <p:sldId id="316" r:id="rId11"/>
    <p:sldId id="293" r:id="rId12"/>
    <p:sldId id="318" r:id="rId13"/>
    <p:sldId id="320" r:id="rId14"/>
    <p:sldId id="322" r:id="rId15"/>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FUser" initials="LTD" lastIdx="14" clrIdx="0"/>
  <p:cmAuthor id="1" name="Emilie Venables" initials="EV" lastIdx="9" clrIdx="1"/>
  <p:cmAuthor id="2" name="MSFUser" initials="M"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1" autoAdjust="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G:\Epidata%20Share\2)%20Key%20populations\PNC\Quarterly%20data\pnc_VL_attendence_grap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Epidata%20Share\2)%20Key%20populations\PNC\Quarterly%20data\pnc_VL_attendence_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Postnatal</a:t>
            </a:r>
            <a:r>
              <a:rPr lang="en-US" baseline="0"/>
              <a:t> Club VL completion &amp; suppression</a:t>
            </a:r>
            <a:endParaRPr lang="en-US"/>
          </a:p>
        </c:rich>
      </c:tx>
      <c:layout/>
      <c:overlay val="0"/>
    </c:title>
    <c:autoTitleDeleted val="0"/>
    <c:plotArea>
      <c:layout/>
      <c:barChart>
        <c:barDir val="col"/>
        <c:grouping val="clustered"/>
        <c:varyColors val="0"/>
        <c:ser>
          <c:idx val="0"/>
          <c:order val="0"/>
          <c:tx>
            <c:strRef>
              <c:f>vl_table1!$B$1</c:f>
              <c:strCache>
                <c:ptCount val="1"/>
                <c:pt idx="0">
                  <c:v> Number due</c:v>
                </c:pt>
              </c:strCache>
            </c:strRef>
          </c:tx>
          <c:spPr>
            <a:solidFill>
              <a:schemeClr val="bg1">
                <a:lumMod val="75000"/>
              </a:schemeClr>
            </a:solidFill>
          </c:spPr>
          <c:invertIfNegative val="0"/>
          <c:cat>
            <c:strRef>
              <c:f>vl_table1!$A$2:$A$5</c:f>
              <c:strCache>
                <c:ptCount val="4"/>
                <c:pt idx="0">
                  <c:v>week 10</c:v>
                </c:pt>
                <c:pt idx="1">
                  <c:v>month 6</c:v>
                </c:pt>
                <c:pt idx="2">
                  <c:v>month 12</c:v>
                </c:pt>
                <c:pt idx="3">
                  <c:v>month 18</c:v>
                </c:pt>
              </c:strCache>
            </c:strRef>
          </c:cat>
          <c:val>
            <c:numRef>
              <c:f>vl_table1!$B$2:$B$5</c:f>
              <c:numCache>
                <c:formatCode>General</c:formatCode>
                <c:ptCount val="4"/>
                <c:pt idx="0">
                  <c:v>208</c:v>
                </c:pt>
                <c:pt idx="1">
                  <c:v>220</c:v>
                </c:pt>
                <c:pt idx="2">
                  <c:v>128</c:v>
                </c:pt>
                <c:pt idx="3">
                  <c:v>72</c:v>
                </c:pt>
              </c:numCache>
            </c:numRef>
          </c:val>
        </c:ser>
        <c:ser>
          <c:idx val="1"/>
          <c:order val="1"/>
          <c:tx>
            <c:strRef>
              <c:f>vl_table1!$C$1</c:f>
              <c:strCache>
                <c:ptCount val="1"/>
                <c:pt idx="0">
                  <c:v> complete</c:v>
                </c:pt>
              </c:strCache>
            </c:strRef>
          </c:tx>
          <c:invertIfNegative val="0"/>
          <c:cat>
            <c:strRef>
              <c:f>vl_table1!$A$2:$A$5</c:f>
              <c:strCache>
                <c:ptCount val="4"/>
                <c:pt idx="0">
                  <c:v>week 10</c:v>
                </c:pt>
                <c:pt idx="1">
                  <c:v>month 6</c:v>
                </c:pt>
                <c:pt idx="2">
                  <c:v>month 12</c:v>
                </c:pt>
                <c:pt idx="3">
                  <c:v>month 18</c:v>
                </c:pt>
              </c:strCache>
            </c:strRef>
          </c:cat>
          <c:val>
            <c:numRef>
              <c:f>vl_table1!$C$2:$C$5</c:f>
              <c:numCache>
                <c:formatCode>General</c:formatCode>
                <c:ptCount val="4"/>
                <c:pt idx="0">
                  <c:v>191</c:v>
                </c:pt>
                <c:pt idx="1">
                  <c:v>218</c:v>
                </c:pt>
                <c:pt idx="2">
                  <c:v>119</c:v>
                </c:pt>
                <c:pt idx="3">
                  <c:v>69</c:v>
                </c:pt>
              </c:numCache>
            </c:numRef>
          </c:val>
        </c:ser>
        <c:ser>
          <c:idx val="3"/>
          <c:order val="3"/>
          <c:tx>
            <c:strRef>
              <c:f>vl_table1!$E$1</c:f>
              <c:strCache>
                <c:ptCount val="1"/>
                <c:pt idx="0">
                  <c:v> suppressed</c:v>
                </c:pt>
              </c:strCache>
            </c:strRef>
          </c:tx>
          <c:spPr>
            <a:solidFill>
              <a:srgbClr val="92D050"/>
            </a:solidFill>
          </c:spPr>
          <c:invertIfNegative val="0"/>
          <c:cat>
            <c:strRef>
              <c:f>vl_table1!$A$2:$A$5</c:f>
              <c:strCache>
                <c:ptCount val="4"/>
                <c:pt idx="0">
                  <c:v>week 10</c:v>
                </c:pt>
                <c:pt idx="1">
                  <c:v>month 6</c:v>
                </c:pt>
                <c:pt idx="2">
                  <c:v>month 12</c:v>
                </c:pt>
                <c:pt idx="3">
                  <c:v>month 18</c:v>
                </c:pt>
              </c:strCache>
            </c:strRef>
          </c:cat>
          <c:val>
            <c:numRef>
              <c:f>vl_table1!$E$2:$E$5</c:f>
              <c:numCache>
                <c:formatCode>General</c:formatCode>
                <c:ptCount val="4"/>
                <c:pt idx="0">
                  <c:v>184</c:v>
                </c:pt>
                <c:pt idx="1">
                  <c:v>205</c:v>
                </c:pt>
                <c:pt idx="2">
                  <c:v>110</c:v>
                </c:pt>
                <c:pt idx="3">
                  <c:v>66</c:v>
                </c:pt>
              </c:numCache>
            </c:numRef>
          </c:val>
        </c:ser>
        <c:dLbls>
          <c:showLegendKey val="0"/>
          <c:showVal val="0"/>
          <c:showCatName val="0"/>
          <c:showSerName val="0"/>
          <c:showPercent val="0"/>
          <c:showBubbleSize val="0"/>
        </c:dLbls>
        <c:gapWidth val="150"/>
        <c:axId val="194752896"/>
        <c:axId val="194754432"/>
      </c:barChart>
      <c:lineChart>
        <c:grouping val="standard"/>
        <c:varyColors val="0"/>
        <c:ser>
          <c:idx val="2"/>
          <c:order val="2"/>
          <c:tx>
            <c:strRef>
              <c:f>vl_table1!$D$1</c:f>
              <c:strCache>
                <c:ptCount val="1"/>
                <c:pt idx="0">
                  <c:v>% complete</c:v>
                </c:pt>
              </c:strCache>
            </c:strRef>
          </c:tx>
          <c:spPr>
            <a:ln>
              <a:noFill/>
            </a:ln>
          </c:spPr>
          <c:marker>
            <c:symbol val="triangle"/>
            <c:size val="7"/>
            <c:spPr>
              <a:solidFill>
                <a:schemeClr val="accent2"/>
              </a:solidFill>
              <a:ln>
                <a:solidFill>
                  <a:schemeClr val="tx1"/>
                </a:solidFill>
              </a:ln>
            </c:spPr>
          </c:marker>
          <c:dLbls>
            <c:dLblPos val="t"/>
            <c:showLegendKey val="0"/>
            <c:showVal val="1"/>
            <c:showCatName val="0"/>
            <c:showSerName val="0"/>
            <c:showPercent val="0"/>
            <c:showBubbleSize val="0"/>
            <c:showLeaderLines val="0"/>
          </c:dLbls>
          <c:cat>
            <c:strRef>
              <c:f>vl_table1!$A$2:$A$5</c:f>
              <c:strCache>
                <c:ptCount val="4"/>
                <c:pt idx="0">
                  <c:v>week 10</c:v>
                </c:pt>
                <c:pt idx="1">
                  <c:v>month 6</c:v>
                </c:pt>
                <c:pt idx="2">
                  <c:v>month 12</c:v>
                </c:pt>
                <c:pt idx="3">
                  <c:v>month 18</c:v>
                </c:pt>
              </c:strCache>
            </c:strRef>
          </c:cat>
          <c:val>
            <c:numRef>
              <c:f>vl_table1!$D$2:$D$5</c:f>
              <c:numCache>
                <c:formatCode>0%</c:formatCode>
                <c:ptCount val="4"/>
                <c:pt idx="0">
                  <c:v>0.91826923076923073</c:v>
                </c:pt>
                <c:pt idx="1">
                  <c:v>0.99090909090909096</c:v>
                </c:pt>
                <c:pt idx="2">
                  <c:v>0.9296875</c:v>
                </c:pt>
                <c:pt idx="3">
                  <c:v>0.95833333333333337</c:v>
                </c:pt>
              </c:numCache>
            </c:numRef>
          </c:val>
          <c:smooth val="0"/>
        </c:ser>
        <c:ser>
          <c:idx val="4"/>
          <c:order val="4"/>
          <c:tx>
            <c:strRef>
              <c:f>vl_table1!$F$1</c:f>
              <c:strCache>
                <c:ptCount val="1"/>
                <c:pt idx="0">
                  <c:v>% suppressed</c:v>
                </c:pt>
              </c:strCache>
            </c:strRef>
          </c:tx>
          <c:spPr>
            <a:ln>
              <a:noFill/>
            </a:ln>
          </c:spPr>
          <c:marker>
            <c:symbol val="triangle"/>
            <c:size val="5"/>
            <c:spPr>
              <a:solidFill>
                <a:srgbClr val="92D050"/>
              </a:solidFill>
              <a:ln>
                <a:solidFill>
                  <a:schemeClr val="tx1"/>
                </a:solidFill>
              </a:ln>
            </c:spPr>
          </c:marker>
          <c:dLbls>
            <c:dLbl>
              <c:idx val="2"/>
              <c:layout>
                <c:manualLayout>
                  <c:x val="-2.5000000000000001E-2"/>
                  <c:y val="3.24074074074074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vl_table1!$A$2:$A$5</c:f>
              <c:strCache>
                <c:ptCount val="4"/>
                <c:pt idx="0">
                  <c:v>week 10</c:v>
                </c:pt>
                <c:pt idx="1">
                  <c:v>month 6</c:v>
                </c:pt>
                <c:pt idx="2">
                  <c:v>month 12</c:v>
                </c:pt>
                <c:pt idx="3">
                  <c:v>month 18</c:v>
                </c:pt>
              </c:strCache>
            </c:strRef>
          </c:cat>
          <c:val>
            <c:numRef>
              <c:f>vl_table1!$F$2:$F$5</c:f>
              <c:numCache>
                <c:formatCode>0%</c:formatCode>
                <c:ptCount val="4"/>
                <c:pt idx="0">
                  <c:v>0.96335078534031415</c:v>
                </c:pt>
                <c:pt idx="1">
                  <c:v>0.94036697247706424</c:v>
                </c:pt>
                <c:pt idx="2">
                  <c:v>0.92436974789915971</c:v>
                </c:pt>
                <c:pt idx="3">
                  <c:v>0.95652173913043481</c:v>
                </c:pt>
              </c:numCache>
            </c:numRef>
          </c:val>
          <c:smooth val="0"/>
        </c:ser>
        <c:dLbls>
          <c:showLegendKey val="0"/>
          <c:showVal val="0"/>
          <c:showCatName val="0"/>
          <c:showSerName val="0"/>
          <c:showPercent val="0"/>
          <c:showBubbleSize val="0"/>
        </c:dLbls>
        <c:marker val="1"/>
        <c:smooth val="0"/>
        <c:axId val="194913408"/>
        <c:axId val="194755968"/>
      </c:lineChart>
      <c:catAx>
        <c:axId val="194752896"/>
        <c:scaling>
          <c:orientation val="minMax"/>
        </c:scaling>
        <c:delete val="0"/>
        <c:axPos val="b"/>
        <c:majorTickMark val="out"/>
        <c:minorTickMark val="none"/>
        <c:tickLblPos val="nextTo"/>
        <c:crossAx val="194754432"/>
        <c:crosses val="autoZero"/>
        <c:auto val="1"/>
        <c:lblAlgn val="ctr"/>
        <c:lblOffset val="100"/>
        <c:noMultiLvlLbl val="0"/>
      </c:catAx>
      <c:valAx>
        <c:axId val="194754432"/>
        <c:scaling>
          <c:orientation val="minMax"/>
        </c:scaling>
        <c:delete val="0"/>
        <c:axPos val="l"/>
        <c:numFmt formatCode="General" sourceLinked="1"/>
        <c:majorTickMark val="out"/>
        <c:minorTickMark val="none"/>
        <c:tickLblPos val="nextTo"/>
        <c:crossAx val="194752896"/>
        <c:crosses val="autoZero"/>
        <c:crossBetween val="between"/>
      </c:valAx>
      <c:valAx>
        <c:axId val="194755968"/>
        <c:scaling>
          <c:orientation val="minMax"/>
          <c:max val="1"/>
          <c:min val="0"/>
        </c:scaling>
        <c:delete val="0"/>
        <c:axPos val="r"/>
        <c:numFmt formatCode="0%" sourceLinked="1"/>
        <c:majorTickMark val="out"/>
        <c:minorTickMark val="none"/>
        <c:tickLblPos val="nextTo"/>
        <c:crossAx val="194913408"/>
        <c:crosses val="max"/>
        <c:crossBetween val="between"/>
      </c:valAx>
      <c:catAx>
        <c:axId val="194913408"/>
        <c:scaling>
          <c:orientation val="minMax"/>
        </c:scaling>
        <c:delete val="1"/>
        <c:axPos val="b"/>
        <c:majorTickMark val="out"/>
        <c:minorTickMark val="none"/>
        <c:tickLblPos val="nextTo"/>
        <c:crossAx val="194755968"/>
        <c:crosses val="autoZero"/>
        <c:auto val="1"/>
        <c:lblAlgn val="ctr"/>
        <c:lblOffset val="100"/>
        <c:noMultiLvlLbl val="0"/>
      </c:catAx>
    </c:plotArea>
    <c:legend>
      <c:legendPos val="r"/>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430059271137"/>
          <c:y val="0.14296934037091519"/>
          <c:w val="0.63339256341761285"/>
          <c:h val="0.51935970966592138"/>
        </c:manualLayout>
      </c:layout>
      <c:barChart>
        <c:barDir val="col"/>
        <c:grouping val="percentStacked"/>
        <c:varyColors val="0"/>
        <c:ser>
          <c:idx val="0"/>
          <c:order val="0"/>
          <c:tx>
            <c:strRef>
              <c:f>attendance!$D$1</c:f>
              <c:strCache>
                <c:ptCount val="1"/>
                <c:pt idx="0">
                  <c:v> attended</c:v>
                </c:pt>
              </c:strCache>
            </c:strRef>
          </c:tx>
          <c:spPr>
            <a:solidFill>
              <a:srgbClr val="00B050"/>
            </a:solidFill>
          </c:spPr>
          <c:invertIfNegative val="0"/>
          <c:cat>
            <c:strRef>
              <c:f>attendance!$A$2:$A$6</c:f>
              <c:strCache>
                <c:ptCount val="5"/>
                <c:pt idx="0">
                  <c:v>6 month N=230 TFO=3</c:v>
                </c:pt>
                <c:pt idx="1">
                  <c:v>9 month N=191 TFO=6</c:v>
                </c:pt>
                <c:pt idx="2">
                  <c:v>12 month N=155 TFO=9</c:v>
                </c:pt>
                <c:pt idx="3">
                  <c:v>15 month N=109 TFO=11</c:v>
                </c:pt>
                <c:pt idx="4">
                  <c:v>18 month N=82 TFO=11</c:v>
                </c:pt>
              </c:strCache>
            </c:strRef>
          </c:cat>
          <c:val>
            <c:numRef>
              <c:f>attendance!$D$2:$D$6</c:f>
              <c:numCache>
                <c:formatCode>General</c:formatCode>
                <c:ptCount val="5"/>
                <c:pt idx="0">
                  <c:v>200</c:v>
                </c:pt>
                <c:pt idx="1">
                  <c:v>159</c:v>
                </c:pt>
                <c:pt idx="2">
                  <c:v>120</c:v>
                </c:pt>
                <c:pt idx="3">
                  <c:v>86</c:v>
                </c:pt>
                <c:pt idx="4">
                  <c:v>67</c:v>
                </c:pt>
              </c:numCache>
            </c:numRef>
          </c:val>
        </c:ser>
        <c:ser>
          <c:idx val="1"/>
          <c:order val="1"/>
          <c:tx>
            <c:strRef>
              <c:f>attendance!$E$1</c:f>
              <c:strCache>
                <c:ptCount val="1"/>
                <c:pt idx="0">
                  <c:v> DNA</c:v>
                </c:pt>
              </c:strCache>
            </c:strRef>
          </c:tx>
          <c:spPr>
            <a:solidFill>
              <a:srgbClr val="C00000"/>
            </a:solidFill>
          </c:spPr>
          <c:invertIfNegative val="0"/>
          <c:cat>
            <c:strRef>
              <c:f>attendance!$A$2:$A$6</c:f>
              <c:strCache>
                <c:ptCount val="5"/>
                <c:pt idx="0">
                  <c:v>6 month N=230 TFO=3</c:v>
                </c:pt>
                <c:pt idx="1">
                  <c:v>9 month N=191 TFO=6</c:v>
                </c:pt>
                <c:pt idx="2">
                  <c:v>12 month N=155 TFO=9</c:v>
                </c:pt>
                <c:pt idx="3">
                  <c:v>15 month N=109 TFO=11</c:v>
                </c:pt>
                <c:pt idx="4">
                  <c:v>18 month N=82 TFO=11</c:v>
                </c:pt>
              </c:strCache>
            </c:strRef>
          </c:cat>
          <c:val>
            <c:numRef>
              <c:f>attendance!$E$2:$E$6</c:f>
              <c:numCache>
                <c:formatCode>General</c:formatCode>
                <c:ptCount val="5"/>
                <c:pt idx="0">
                  <c:v>26</c:v>
                </c:pt>
                <c:pt idx="1">
                  <c:v>20</c:v>
                </c:pt>
                <c:pt idx="2">
                  <c:v>15</c:v>
                </c:pt>
                <c:pt idx="3">
                  <c:v>7</c:v>
                </c:pt>
                <c:pt idx="4">
                  <c:v>1</c:v>
                </c:pt>
              </c:numCache>
            </c:numRef>
          </c:val>
        </c:ser>
        <c:ser>
          <c:idx val="2"/>
          <c:order val="2"/>
          <c:tx>
            <c:strRef>
              <c:f>attendance!$F$1</c:f>
              <c:strCache>
                <c:ptCount val="1"/>
                <c:pt idx="0">
                  <c:v> BTC</c:v>
                </c:pt>
              </c:strCache>
            </c:strRef>
          </c:tx>
          <c:spPr>
            <a:solidFill>
              <a:schemeClr val="accent6">
                <a:lumMod val="75000"/>
              </a:schemeClr>
            </a:solidFill>
          </c:spPr>
          <c:invertIfNegative val="0"/>
          <c:cat>
            <c:strRef>
              <c:f>attendance!$A$2:$A$6</c:f>
              <c:strCache>
                <c:ptCount val="5"/>
                <c:pt idx="0">
                  <c:v>6 month N=230 TFO=3</c:v>
                </c:pt>
                <c:pt idx="1">
                  <c:v>9 month N=191 TFO=6</c:v>
                </c:pt>
                <c:pt idx="2">
                  <c:v>12 month N=155 TFO=9</c:v>
                </c:pt>
                <c:pt idx="3">
                  <c:v>15 month N=109 TFO=11</c:v>
                </c:pt>
                <c:pt idx="4">
                  <c:v>18 month N=82 TFO=11</c:v>
                </c:pt>
              </c:strCache>
            </c:strRef>
          </c:cat>
          <c:val>
            <c:numRef>
              <c:f>attendance!$F$2:$F$6</c:f>
              <c:numCache>
                <c:formatCode>General</c:formatCode>
                <c:ptCount val="5"/>
                <c:pt idx="0">
                  <c:v>4</c:v>
                </c:pt>
                <c:pt idx="1">
                  <c:v>7</c:v>
                </c:pt>
                <c:pt idx="2">
                  <c:v>12</c:v>
                </c:pt>
                <c:pt idx="3">
                  <c:v>10</c:v>
                </c:pt>
                <c:pt idx="4">
                  <c:v>6</c:v>
                </c:pt>
              </c:numCache>
            </c:numRef>
          </c:val>
        </c:ser>
        <c:ser>
          <c:idx val="3"/>
          <c:order val="3"/>
          <c:tx>
            <c:strRef>
              <c:f>attendance!$G$1</c:f>
              <c:strCache>
                <c:ptCount val="1"/>
                <c:pt idx="0">
                  <c:v>LTFU</c:v>
                </c:pt>
              </c:strCache>
            </c:strRef>
          </c:tx>
          <c:spPr>
            <a:solidFill>
              <a:schemeClr val="tx1">
                <a:lumMod val="85000"/>
                <a:lumOff val="15000"/>
              </a:schemeClr>
            </a:solidFill>
          </c:spPr>
          <c:invertIfNegative val="0"/>
          <c:cat>
            <c:strRef>
              <c:f>attendance!$A$2:$A$6</c:f>
              <c:strCache>
                <c:ptCount val="5"/>
                <c:pt idx="0">
                  <c:v>6 month N=230 TFO=3</c:v>
                </c:pt>
                <c:pt idx="1">
                  <c:v>9 month N=191 TFO=6</c:v>
                </c:pt>
                <c:pt idx="2">
                  <c:v>12 month N=155 TFO=9</c:v>
                </c:pt>
                <c:pt idx="3">
                  <c:v>15 month N=109 TFO=11</c:v>
                </c:pt>
                <c:pt idx="4">
                  <c:v>18 month N=82 TFO=11</c:v>
                </c:pt>
              </c:strCache>
            </c:strRef>
          </c:cat>
          <c:val>
            <c:numRef>
              <c:f>attendance!$G$2:$G$6</c:f>
              <c:numCache>
                <c:formatCode>General</c:formatCode>
                <c:ptCount val="5"/>
                <c:pt idx="0">
                  <c:v>0</c:v>
                </c:pt>
                <c:pt idx="1">
                  <c:v>4</c:v>
                </c:pt>
                <c:pt idx="2">
                  <c:v>6</c:v>
                </c:pt>
                <c:pt idx="3">
                  <c:v>6</c:v>
                </c:pt>
                <c:pt idx="4">
                  <c:v>8</c:v>
                </c:pt>
              </c:numCache>
            </c:numRef>
          </c:val>
        </c:ser>
        <c:dLbls>
          <c:showLegendKey val="0"/>
          <c:showVal val="0"/>
          <c:showCatName val="0"/>
          <c:showSerName val="0"/>
          <c:showPercent val="0"/>
          <c:showBubbleSize val="0"/>
        </c:dLbls>
        <c:gapWidth val="150"/>
        <c:overlap val="100"/>
        <c:axId val="195034496"/>
        <c:axId val="197158016"/>
      </c:barChart>
      <c:catAx>
        <c:axId val="195034496"/>
        <c:scaling>
          <c:orientation val="minMax"/>
        </c:scaling>
        <c:delete val="0"/>
        <c:axPos val="b"/>
        <c:majorTickMark val="out"/>
        <c:minorTickMark val="none"/>
        <c:tickLblPos val="nextTo"/>
        <c:crossAx val="197158016"/>
        <c:crosses val="autoZero"/>
        <c:auto val="1"/>
        <c:lblAlgn val="ctr"/>
        <c:lblOffset val="100"/>
        <c:noMultiLvlLbl val="0"/>
      </c:catAx>
      <c:valAx>
        <c:axId val="197158016"/>
        <c:scaling>
          <c:orientation val="minMax"/>
        </c:scaling>
        <c:delete val="0"/>
        <c:axPos val="l"/>
        <c:numFmt formatCode="0%" sourceLinked="1"/>
        <c:majorTickMark val="out"/>
        <c:minorTickMark val="none"/>
        <c:tickLblPos val="nextTo"/>
        <c:crossAx val="195034496"/>
        <c:crosses val="autoZero"/>
        <c:crossBetween val="between"/>
      </c:valAx>
    </c:plotArea>
    <c:legend>
      <c:legendPos val="r"/>
      <c:layout>
        <c:manualLayout>
          <c:xMode val="edge"/>
          <c:yMode val="edge"/>
          <c:x val="0.84916583823815606"/>
          <c:y val="0.28211251554082062"/>
          <c:w val="0.15083416176184389"/>
          <c:h val="0.31724409448818897"/>
        </c:manualLayout>
      </c:layout>
      <c:overlay val="0"/>
    </c:legend>
    <c:plotVisOnly val="1"/>
    <c:dispBlanksAs val="gap"/>
    <c:showDLblsOverMax val="0"/>
  </c:chart>
  <c:spPr>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42714-1BF9-4A88-96F2-097F9FA3374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A135BDCE-FA9A-44B8-A25A-248E5F640842}">
      <dgm:prSet phldrT="[Text]"/>
      <dgm:spPr>
        <a:solidFill>
          <a:srgbClr val="FFC000"/>
        </a:solidFill>
      </dgm:spPr>
      <dgm:t>
        <a:bodyPr/>
        <a:lstStyle/>
        <a:p>
          <a:r>
            <a:rPr lang="en-US" dirty="0" smtClean="0"/>
            <a:t>Adapted Adult ART club</a:t>
          </a:r>
          <a:endParaRPr lang="en-US" dirty="0"/>
        </a:p>
      </dgm:t>
    </dgm:pt>
    <dgm:pt modelId="{5A9ECAFA-27EE-403D-90EC-F25B9F06F64C}" type="parTrans" cxnId="{78BDBB65-C14B-4E9C-83F0-652CEF15FAE8}">
      <dgm:prSet/>
      <dgm:spPr/>
      <dgm:t>
        <a:bodyPr/>
        <a:lstStyle/>
        <a:p>
          <a:endParaRPr lang="en-US"/>
        </a:p>
      </dgm:t>
    </dgm:pt>
    <dgm:pt modelId="{5AFE4340-3BB8-4294-A91B-39672E3C2B86}" type="sibTrans" cxnId="{78BDBB65-C14B-4E9C-83F0-652CEF15FAE8}">
      <dgm:prSet/>
      <dgm:spPr/>
      <dgm:t>
        <a:bodyPr/>
        <a:lstStyle/>
        <a:p>
          <a:endParaRPr lang="en-US"/>
        </a:p>
      </dgm:t>
    </dgm:pt>
    <dgm:pt modelId="{CAB012C9-2413-47AC-A8DA-74E16EC1A0F9}">
      <dgm:prSet phldrT="[Text]"/>
      <dgm:spPr/>
      <dgm:t>
        <a:bodyPr/>
        <a:lstStyle/>
        <a:p>
          <a:r>
            <a:rPr lang="en-US" dirty="0" smtClean="0"/>
            <a:t> 45 min session</a:t>
          </a:r>
          <a:endParaRPr lang="en-US" dirty="0"/>
        </a:p>
      </dgm:t>
    </dgm:pt>
    <dgm:pt modelId="{AEA3D54C-F73F-4B76-AD90-F387E4C643A7}" type="parTrans" cxnId="{6E59660E-D893-4ED7-AEE8-C1ED31076D55}">
      <dgm:prSet/>
      <dgm:spPr/>
      <dgm:t>
        <a:bodyPr/>
        <a:lstStyle/>
        <a:p>
          <a:endParaRPr lang="en-US"/>
        </a:p>
      </dgm:t>
    </dgm:pt>
    <dgm:pt modelId="{BAA809CF-079A-4FD5-914D-A38FFB40F1D8}" type="sibTrans" cxnId="{6E59660E-D893-4ED7-AEE8-C1ED31076D55}">
      <dgm:prSet/>
      <dgm:spPr/>
      <dgm:t>
        <a:bodyPr/>
        <a:lstStyle/>
        <a:p>
          <a:endParaRPr lang="en-US"/>
        </a:p>
      </dgm:t>
    </dgm:pt>
    <dgm:pt modelId="{581FE36E-6F25-4A0F-9016-6909D09995FD}">
      <dgm:prSet phldrT="[Text]"/>
      <dgm:spPr>
        <a:solidFill>
          <a:srgbClr val="92D050"/>
        </a:solidFill>
      </dgm:spPr>
      <dgm:t>
        <a:bodyPr/>
        <a:lstStyle/>
        <a:p>
          <a:r>
            <a:rPr lang="en-US" dirty="0" smtClean="0"/>
            <a:t>1000 days</a:t>
          </a:r>
          <a:endParaRPr lang="en-US" dirty="0"/>
        </a:p>
      </dgm:t>
    </dgm:pt>
    <dgm:pt modelId="{C4E81924-B389-4319-9AAA-ABF55DC411BB}" type="parTrans" cxnId="{7D3DC677-2D5F-4719-A4EA-DAA6A1ADEB20}">
      <dgm:prSet/>
      <dgm:spPr/>
      <dgm:t>
        <a:bodyPr/>
        <a:lstStyle/>
        <a:p>
          <a:endParaRPr lang="en-US"/>
        </a:p>
      </dgm:t>
    </dgm:pt>
    <dgm:pt modelId="{662AE2B1-E6D3-4B42-86B4-6E66A55B9C0F}" type="sibTrans" cxnId="{7D3DC677-2D5F-4719-A4EA-DAA6A1ADEB20}">
      <dgm:prSet/>
      <dgm:spPr/>
      <dgm:t>
        <a:bodyPr/>
        <a:lstStyle/>
        <a:p>
          <a:endParaRPr lang="en-US"/>
        </a:p>
      </dgm:t>
    </dgm:pt>
    <dgm:pt modelId="{1A6341B4-F436-4849-BF1C-9D9C5E7A5BBF}">
      <dgm:prSet phldrT="[Text]"/>
      <dgm:spPr/>
      <dgm:t>
        <a:bodyPr/>
        <a:lstStyle/>
        <a:p>
          <a:r>
            <a:rPr lang="en-US" dirty="0" smtClean="0"/>
            <a:t>Integration of HIV and non HIV care</a:t>
          </a:r>
          <a:endParaRPr lang="en-US" dirty="0"/>
        </a:p>
      </dgm:t>
    </dgm:pt>
    <dgm:pt modelId="{0F15F94D-3B93-4E9E-B7DC-FA02980E3538}" type="parTrans" cxnId="{4A29926D-87F9-44AF-B210-EB5383048FE2}">
      <dgm:prSet/>
      <dgm:spPr/>
      <dgm:t>
        <a:bodyPr/>
        <a:lstStyle/>
        <a:p>
          <a:endParaRPr lang="en-US"/>
        </a:p>
      </dgm:t>
    </dgm:pt>
    <dgm:pt modelId="{CB46B908-405F-4181-99C1-B55B45194670}" type="sibTrans" cxnId="{4A29926D-87F9-44AF-B210-EB5383048FE2}">
      <dgm:prSet/>
      <dgm:spPr/>
      <dgm:t>
        <a:bodyPr/>
        <a:lstStyle/>
        <a:p>
          <a:endParaRPr lang="en-US"/>
        </a:p>
      </dgm:t>
    </dgm:pt>
    <dgm:pt modelId="{DFBDCE4B-C49E-46A6-8DBB-57325DBDE594}">
      <dgm:prSet phldrT="[Text]"/>
      <dgm:spPr/>
      <dgm:t>
        <a:bodyPr/>
        <a:lstStyle/>
        <a:p>
          <a:r>
            <a:rPr lang="en-US" dirty="0" smtClean="0"/>
            <a:t> Peer support</a:t>
          </a:r>
          <a:endParaRPr lang="en-US" dirty="0"/>
        </a:p>
      </dgm:t>
    </dgm:pt>
    <dgm:pt modelId="{F76CAE52-9600-4BE5-9454-F1FBABE6A36B}" type="parTrans" cxnId="{65FE3585-BEDB-4C01-B713-697DEA252643}">
      <dgm:prSet/>
      <dgm:spPr/>
      <dgm:t>
        <a:bodyPr/>
        <a:lstStyle/>
        <a:p>
          <a:endParaRPr lang="en-US"/>
        </a:p>
      </dgm:t>
    </dgm:pt>
    <dgm:pt modelId="{F3CFA774-5737-4216-87B5-A2FEBB0F68A8}" type="sibTrans" cxnId="{65FE3585-BEDB-4C01-B713-697DEA252643}">
      <dgm:prSet/>
      <dgm:spPr/>
      <dgm:t>
        <a:bodyPr/>
        <a:lstStyle/>
        <a:p>
          <a:endParaRPr lang="en-US"/>
        </a:p>
      </dgm:t>
    </dgm:pt>
    <dgm:pt modelId="{1E74D6B1-31FB-48DB-9191-2625776F192F}">
      <dgm:prSet phldrT="[Text]"/>
      <dgm:spPr/>
      <dgm:t>
        <a:bodyPr/>
        <a:lstStyle/>
        <a:p>
          <a:r>
            <a:rPr lang="en-US" dirty="0" smtClean="0"/>
            <a:t> Facilitated by m2m mentors</a:t>
          </a:r>
          <a:endParaRPr lang="en-US" dirty="0"/>
        </a:p>
      </dgm:t>
    </dgm:pt>
    <dgm:pt modelId="{C3B3BBCD-A265-472D-B8FD-02C47D909797}" type="parTrans" cxnId="{8AED43F8-0068-4748-A3A6-794CE5B3097F}">
      <dgm:prSet/>
      <dgm:spPr/>
      <dgm:t>
        <a:bodyPr/>
        <a:lstStyle/>
        <a:p>
          <a:endParaRPr lang="en-US"/>
        </a:p>
      </dgm:t>
    </dgm:pt>
    <dgm:pt modelId="{A2446ECF-7E54-40DB-9262-79F1BD3987D4}" type="sibTrans" cxnId="{8AED43F8-0068-4748-A3A6-794CE5B3097F}">
      <dgm:prSet/>
      <dgm:spPr/>
      <dgm:t>
        <a:bodyPr/>
        <a:lstStyle/>
        <a:p>
          <a:endParaRPr lang="en-US"/>
        </a:p>
      </dgm:t>
    </dgm:pt>
    <dgm:pt modelId="{9FC0ED1F-8B49-4D49-8CDC-EA64D7AF706F}">
      <dgm:prSet phldrT="[Text]"/>
      <dgm:spPr/>
      <dgm:t>
        <a:bodyPr/>
        <a:lstStyle/>
        <a:p>
          <a:r>
            <a:rPr lang="en-US" dirty="0" smtClean="0"/>
            <a:t> HIV and non HIV topics</a:t>
          </a:r>
          <a:endParaRPr lang="en-US" dirty="0"/>
        </a:p>
      </dgm:t>
    </dgm:pt>
    <dgm:pt modelId="{0923F775-721E-49C7-B981-69C24A0CE3D9}" type="parTrans" cxnId="{8DCAD979-5C9F-4053-90D8-9A2867DF89DD}">
      <dgm:prSet/>
      <dgm:spPr/>
      <dgm:t>
        <a:bodyPr/>
        <a:lstStyle/>
        <a:p>
          <a:endParaRPr lang="en-US"/>
        </a:p>
      </dgm:t>
    </dgm:pt>
    <dgm:pt modelId="{7300AFC1-8D07-42E2-A1B8-C302E49A6EF7}" type="sibTrans" cxnId="{8DCAD979-5C9F-4053-90D8-9A2867DF89DD}">
      <dgm:prSet/>
      <dgm:spPr/>
      <dgm:t>
        <a:bodyPr/>
        <a:lstStyle/>
        <a:p>
          <a:endParaRPr lang="en-US"/>
        </a:p>
      </dgm:t>
    </dgm:pt>
    <dgm:pt modelId="{E22DDEDF-82C0-4AD5-BB67-917706918F71}">
      <dgm:prSet phldrT="[Text]"/>
      <dgm:spPr>
        <a:solidFill>
          <a:schemeClr val="accent2">
            <a:lumMod val="40000"/>
            <a:lumOff val="60000"/>
          </a:schemeClr>
        </a:solidFill>
      </dgm:spPr>
      <dgm:t>
        <a:bodyPr/>
        <a:lstStyle/>
        <a:p>
          <a:r>
            <a:rPr lang="en-US" dirty="0" smtClean="0"/>
            <a:t>Integration of maternal and child health </a:t>
          </a:r>
          <a:endParaRPr lang="en-US" dirty="0"/>
        </a:p>
      </dgm:t>
    </dgm:pt>
    <dgm:pt modelId="{305C57FD-359D-4EF8-9028-E447ED1C0A72}" type="parTrans" cxnId="{D9510D5F-5E6E-4249-BD78-686DD35099EE}">
      <dgm:prSet/>
      <dgm:spPr/>
      <dgm:t>
        <a:bodyPr/>
        <a:lstStyle/>
        <a:p>
          <a:endParaRPr lang="en-US"/>
        </a:p>
      </dgm:t>
    </dgm:pt>
    <dgm:pt modelId="{3E7E136D-2EAC-4250-BABA-910CE7F13EA8}" type="sibTrans" cxnId="{D9510D5F-5E6E-4249-BD78-686DD35099EE}">
      <dgm:prSet/>
      <dgm:spPr/>
      <dgm:t>
        <a:bodyPr/>
        <a:lstStyle/>
        <a:p>
          <a:endParaRPr lang="en-US"/>
        </a:p>
      </dgm:t>
    </dgm:pt>
    <dgm:pt modelId="{90B39615-D5B0-4953-9169-17E2FD296776}">
      <dgm:prSet phldrT="[Text]"/>
      <dgm:spPr/>
      <dgm:t>
        <a:bodyPr/>
        <a:lstStyle/>
        <a:p>
          <a:r>
            <a:rPr lang="en-US" dirty="0" smtClean="0"/>
            <a:t> One stop shop</a:t>
          </a:r>
          <a:endParaRPr lang="en-US" dirty="0"/>
        </a:p>
      </dgm:t>
    </dgm:pt>
    <dgm:pt modelId="{F3AF5855-C245-475D-8E2F-FCA46C84D4FF}" type="parTrans" cxnId="{2D9F9D5B-D8F1-4778-B468-6F8362D2EFB1}">
      <dgm:prSet/>
      <dgm:spPr/>
      <dgm:t>
        <a:bodyPr/>
        <a:lstStyle/>
        <a:p>
          <a:endParaRPr lang="en-US"/>
        </a:p>
      </dgm:t>
    </dgm:pt>
    <dgm:pt modelId="{1F875802-69CE-47A5-9A03-165DCA4CA26D}" type="sibTrans" cxnId="{2D9F9D5B-D8F1-4778-B468-6F8362D2EFB1}">
      <dgm:prSet/>
      <dgm:spPr/>
      <dgm:t>
        <a:bodyPr/>
        <a:lstStyle/>
        <a:p>
          <a:endParaRPr lang="en-US"/>
        </a:p>
      </dgm:t>
    </dgm:pt>
    <dgm:pt modelId="{FF305259-D656-44A0-B8AA-B2D613E96ED3}">
      <dgm:prSet/>
      <dgm:spPr/>
      <dgm:t>
        <a:bodyPr/>
        <a:lstStyle/>
        <a:p>
          <a:r>
            <a:rPr lang="en-US" dirty="0" smtClean="0"/>
            <a:t>    Mother: HIV, FP, Pap  smear, MH, other</a:t>
          </a:r>
          <a:endParaRPr lang="en-US" dirty="0"/>
        </a:p>
      </dgm:t>
    </dgm:pt>
    <dgm:pt modelId="{B0AFBD20-ECEF-4E3D-B05A-A7EADD7E7231}" type="parTrans" cxnId="{0A09D4D9-B6E8-4CBD-B963-7664B4CE8FF3}">
      <dgm:prSet/>
      <dgm:spPr/>
      <dgm:t>
        <a:bodyPr/>
        <a:lstStyle/>
        <a:p>
          <a:endParaRPr lang="en-US"/>
        </a:p>
      </dgm:t>
    </dgm:pt>
    <dgm:pt modelId="{F8B92F78-C0B0-4712-B586-2BA862379455}" type="sibTrans" cxnId="{0A09D4D9-B6E8-4CBD-B963-7664B4CE8FF3}">
      <dgm:prSet/>
      <dgm:spPr/>
      <dgm:t>
        <a:bodyPr/>
        <a:lstStyle/>
        <a:p>
          <a:endParaRPr lang="en-US"/>
        </a:p>
      </dgm:t>
    </dgm:pt>
    <dgm:pt modelId="{6B84562C-0536-4846-BA2A-67EAAADFDBB1}">
      <dgm:prSet phldrT="[Text]"/>
      <dgm:spPr>
        <a:solidFill>
          <a:schemeClr val="bg1">
            <a:alpha val="90000"/>
          </a:schemeClr>
        </a:solidFill>
      </dgm:spPr>
      <dgm:t>
        <a:bodyPr/>
        <a:lstStyle/>
        <a:p>
          <a:pPr marL="109538" indent="-109538"/>
          <a:r>
            <a:rPr lang="en-US" dirty="0" smtClean="0"/>
            <a:t>Support BF</a:t>
          </a:r>
          <a:endParaRPr lang="en-US" dirty="0"/>
        </a:p>
      </dgm:t>
    </dgm:pt>
    <dgm:pt modelId="{3F95E5B7-DDDE-4BD4-B543-3F87A779DF09}" type="sibTrans" cxnId="{45E7B3FE-CDD4-4171-A39A-0C73AFD6DA6A}">
      <dgm:prSet/>
      <dgm:spPr/>
      <dgm:t>
        <a:bodyPr/>
        <a:lstStyle/>
        <a:p>
          <a:endParaRPr lang="en-US"/>
        </a:p>
      </dgm:t>
    </dgm:pt>
    <dgm:pt modelId="{C671A3C0-C6D6-40FE-BEF5-CD7FB278B967}" type="parTrans" cxnId="{45E7B3FE-CDD4-4171-A39A-0C73AFD6DA6A}">
      <dgm:prSet/>
      <dgm:spPr/>
      <dgm:t>
        <a:bodyPr/>
        <a:lstStyle/>
        <a:p>
          <a:endParaRPr lang="en-US"/>
        </a:p>
      </dgm:t>
    </dgm:pt>
    <dgm:pt modelId="{2920637E-EDA3-4D30-8DC8-187C02078834}">
      <dgm:prSet phldrT="[Text]"/>
      <dgm:spPr>
        <a:solidFill>
          <a:schemeClr val="bg1">
            <a:alpha val="90000"/>
          </a:schemeClr>
        </a:solidFill>
      </dgm:spPr>
      <dgm:t>
        <a:bodyPr/>
        <a:lstStyle/>
        <a:p>
          <a:pPr marL="109538" indent="-109538"/>
          <a:r>
            <a:rPr lang="en-US" dirty="0" smtClean="0"/>
            <a:t>Early childhood development </a:t>
          </a:r>
          <a:endParaRPr lang="en-US" dirty="0"/>
        </a:p>
      </dgm:t>
    </dgm:pt>
    <dgm:pt modelId="{125DE7DA-7A79-4F5E-9089-C0589F38F527}" type="sibTrans" cxnId="{136BF991-8710-421A-9614-3E7626E870BE}">
      <dgm:prSet/>
      <dgm:spPr/>
      <dgm:t>
        <a:bodyPr/>
        <a:lstStyle/>
        <a:p>
          <a:endParaRPr lang="en-US"/>
        </a:p>
      </dgm:t>
    </dgm:pt>
    <dgm:pt modelId="{BF9576FA-446F-4291-B4E1-8A038C84A901}" type="parTrans" cxnId="{136BF991-8710-421A-9614-3E7626E870BE}">
      <dgm:prSet/>
      <dgm:spPr/>
      <dgm:t>
        <a:bodyPr/>
        <a:lstStyle/>
        <a:p>
          <a:endParaRPr lang="en-US"/>
        </a:p>
      </dgm:t>
    </dgm:pt>
    <dgm:pt modelId="{F08CD424-4BFA-4E24-9A21-991A6FCA694E}">
      <dgm:prSet phldrT="[Text]"/>
      <dgm:spPr>
        <a:solidFill>
          <a:schemeClr val="bg1">
            <a:alpha val="90000"/>
          </a:schemeClr>
        </a:solidFill>
      </dgm:spPr>
      <dgm:t>
        <a:bodyPr/>
        <a:lstStyle/>
        <a:p>
          <a:pPr marL="109538" indent="-109538"/>
          <a:r>
            <a:rPr lang="en-US" dirty="0" smtClean="0"/>
            <a:t>Mental health</a:t>
          </a:r>
          <a:endParaRPr lang="en-US" dirty="0"/>
        </a:p>
      </dgm:t>
    </dgm:pt>
    <dgm:pt modelId="{486A643D-9506-4F8B-BB73-410C6B303CAD}" type="sibTrans" cxnId="{7A40FF32-DF6D-4965-9E33-21F08BCA32E6}">
      <dgm:prSet/>
      <dgm:spPr/>
      <dgm:t>
        <a:bodyPr/>
        <a:lstStyle/>
        <a:p>
          <a:endParaRPr lang="en-US"/>
        </a:p>
      </dgm:t>
    </dgm:pt>
    <dgm:pt modelId="{D5FAD449-836E-487D-9288-9C895403F81D}" type="parTrans" cxnId="{7A40FF32-DF6D-4965-9E33-21F08BCA32E6}">
      <dgm:prSet/>
      <dgm:spPr/>
      <dgm:t>
        <a:bodyPr/>
        <a:lstStyle/>
        <a:p>
          <a:endParaRPr lang="en-US"/>
        </a:p>
      </dgm:t>
    </dgm:pt>
    <dgm:pt modelId="{7A804F86-8ED1-47CC-A8B5-926CA4E6E752}">
      <dgm:prSet phldrT="[Text]"/>
      <dgm:spPr/>
      <dgm:t>
        <a:bodyPr/>
        <a:lstStyle/>
        <a:p>
          <a:r>
            <a:rPr lang="en-US" dirty="0" smtClean="0"/>
            <a:t>Clinical visit at every session</a:t>
          </a:r>
          <a:endParaRPr lang="en-US" dirty="0"/>
        </a:p>
      </dgm:t>
    </dgm:pt>
    <dgm:pt modelId="{0BB91B5C-B1CC-4FBC-AD92-4063415C6C4C}" type="parTrans" cxnId="{B78C0C78-DACA-4196-A143-D0D8745DE7F0}">
      <dgm:prSet/>
      <dgm:spPr/>
      <dgm:t>
        <a:bodyPr/>
        <a:lstStyle/>
        <a:p>
          <a:endParaRPr lang="en-US"/>
        </a:p>
      </dgm:t>
    </dgm:pt>
    <dgm:pt modelId="{0398CBC8-842D-42EF-9EF6-F0930785A791}" type="sibTrans" cxnId="{B78C0C78-DACA-4196-A143-D0D8745DE7F0}">
      <dgm:prSet/>
      <dgm:spPr/>
      <dgm:t>
        <a:bodyPr/>
        <a:lstStyle/>
        <a:p>
          <a:endParaRPr lang="en-US"/>
        </a:p>
      </dgm:t>
    </dgm:pt>
    <dgm:pt modelId="{D60622A9-81D3-4D6D-B57F-6FF137B5F7EF}">
      <dgm:prSet phldrT="[Text]"/>
      <dgm:spPr/>
      <dgm:t>
        <a:bodyPr/>
        <a:lstStyle/>
        <a:p>
          <a:r>
            <a:rPr lang="en-US" dirty="0" smtClean="0"/>
            <a:t>Postnatal nurse, NIMART</a:t>
          </a:r>
          <a:endParaRPr lang="en-US" dirty="0"/>
        </a:p>
      </dgm:t>
    </dgm:pt>
    <dgm:pt modelId="{AA60B07C-BCF5-4172-B2E2-8B2E0722C698}" type="parTrans" cxnId="{8178377D-DD83-4FDB-B9BA-721723F4A593}">
      <dgm:prSet/>
      <dgm:spPr/>
      <dgm:t>
        <a:bodyPr/>
        <a:lstStyle/>
        <a:p>
          <a:endParaRPr lang="en-US"/>
        </a:p>
      </dgm:t>
    </dgm:pt>
    <dgm:pt modelId="{227FEA8C-99C6-4D8E-9923-B4265ED64D1F}" type="sibTrans" cxnId="{8178377D-DD83-4FDB-B9BA-721723F4A593}">
      <dgm:prSet/>
      <dgm:spPr/>
      <dgm:t>
        <a:bodyPr/>
        <a:lstStyle/>
        <a:p>
          <a:endParaRPr lang="en-US"/>
        </a:p>
      </dgm:t>
    </dgm:pt>
    <dgm:pt modelId="{B9D74CD1-60B7-42F2-9F9F-91AD7BB04B24}">
      <dgm:prSet/>
      <dgm:spPr/>
      <dgm:t>
        <a:bodyPr/>
        <a:lstStyle/>
        <a:p>
          <a:r>
            <a:rPr lang="en-US" smtClean="0"/>
            <a:t>Child: PMTCT, weight, EPI, vit A, Deworm, NDV, IMCI</a:t>
          </a:r>
          <a:endParaRPr lang="en-US" dirty="0"/>
        </a:p>
      </dgm:t>
    </dgm:pt>
    <dgm:pt modelId="{89B8114C-AAEB-4638-884B-167509A5B342}" type="parTrans" cxnId="{6D18F6CE-E68B-41B0-9F3D-75DCEE26F8BA}">
      <dgm:prSet/>
      <dgm:spPr/>
      <dgm:t>
        <a:bodyPr/>
        <a:lstStyle/>
        <a:p>
          <a:endParaRPr lang="en-US"/>
        </a:p>
      </dgm:t>
    </dgm:pt>
    <dgm:pt modelId="{F00F7612-2D16-4380-9316-0C7FB5B67559}" type="sibTrans" cxnId="{6D18F6CE-E68B-41B0-9F3D-75DCEE26F8BA}">
      <dgm:prSet/>
      <dgm:spPr/>
      <dgm:t>
        <a:bodyPr/>
        <a:lstStyle/>
        <a:p>
          <a:endParaRPr lang="en-US"/>
        </a:p>
      </dgm:t>
    </dgm:pt>
    <dgm:pt modelId="{8DCFB432-E14C-4721-9BA1-1227106BF553}">
      <dgm:prSet phldrT="[Text]"/>
      <dgm:spPr/>
      <dgm:t>
        <a:bodyPr/>
        <a:lstStyle/>
        <a:p>
          <a:r>
            <a:rPr lang="en-US" dirty="0" smtClean="0"/>
            <a:t>Include </a:t>
          </a:r>
          <a:r>
            <a:rPr lang="en-US" b="0" dirty="0" smtClean="0"/>
            <a:t>high risk </a:t>
          </a:r>
          <a:r>
            <a:rPr lang="en-US" dirty="0" smtClean="0"/>
            <a:t>and non high risk MIP</a:t>
          </a:r>
          <a:endParaRPr lang="en-US" dirty="0"/>
        </a:p>
      </dgm:t>
    </dgm:pt>
    <dgm:pt modelId="{5D1C2D59-762E-4622-9555-EC1A0C783163}" type="parTrans" cxnId="{176D5950-2FFA-41C4-81F2-AC7D5C91AAF4}">
      <dgm:prSet/>
      <dgm:spPr/>
      <dgm:t>
        <a:bodyPr/>
        <a:lstStyle/>
        <a:p>
          <a:endParaRPr lang="en-US"/>
        </a:p>
      </dgm:t>
    </dgm:pt>
    <dgm:pt modelId="{B8786227-8A09-4542-B5BF-18C839B9B8DC}" type="sibTrans" cxnId="{176D5950-2FFA-41C4-81F2-AC7D5C91AAF4}">
      <dgm:prSet/>
      <dgm:spPr/>
      <dgm:t>
        <a:bodyPr/>
        <a:lstStyle/>
        <a:p>
          <a:endParaRPr lang="en-US"/>
        </a:p>
      </dgm:t>
    </dgm:pt>
    <dgm:pt modelId="{42E0CD1F-A87F-4FDB-A279-C665CF81CE2C}" type="pres">
      <dgm:prSet presAssocID="{41842714-1BF9-4A88-96F2-097F9FA33746}" presName="cycleMatrixDiagram" presStyleCnt="0">
        <dgm:presLayoutVars>
          <dgm:chMax val="1"/>
          <dgm:dir/>
          <dgm:animLvl val="lvl"/>
          <dgm:resizeHandles val="exact"/>
        </dgm:presLayoutVars>
      </dgm:prSet>
      <dgm:spPr/>
      <dgm:t>
        <a:bodyPr/>
        <a:lstStyle/>
        <a:p>
          <a:endParaRPr lang="en-US"/>
        </a:p>
      </dgm:t>
    </dgm:pt>
    <dgm:pt modelId="{1CC757A3-46D3-4F06-990B-9AB521ACFE90}" type="pres">
      <dgm:prSet presAssocID="{41842714-1BF9-4A88-96F2-097F9FA33746}" presName="children" presStyleCnt="0"/>
      <dgm:spPr/>
    </dgm:pt>
    <dgm:pt modelId="{B5AB0AFB-2BB2-4DD4-859D-A9F71F03A758}" type="pres">
      <dgm:prSet presAssocID="{41842714-1BF9-4A88-96F2-097F9FA33746}" presName="child1group" presStyleCnt="0"/>
      <dgm:spPr/>
    </dgm:pt>
    <dgm:pt modelId="{20225F4F-0488-4A3B-BBDC-6E5928CB658C}" type="pres">
      <dgm:prSet presAssocID="{41842714-1BF9-4A88-96F2-097F9FA33746}" presName="child1" presStyleLbl="bgAcc1" presStyleIdx="0" presStyleCnt="4"/>
      <dgm:spPr/>
      <dgm:t>
        <a:bodyPr/>
        <a:lstStyle/>
        <a:p>
          <a:endParaRPr lang="en-US"/>
        </a:p>
      </dgm:t>
    </dgm:pt>
    <dgm:pt modelId="{7FF3EB5C-FCB5-4CA2-ADF4-47AD9F030984}" type="pres">
      <dgm:prSet presAssocID="{41842714-1BF9-4A88-96F2-097F9FA33746}" presName="child1Text" presStyleLbl="bgAcc1" presStyleIdx="0" presStyleCnt="4">
        <dgm:presLayoutVars>
          <dgm:bulletEnabled val="1"/>
        </dgm:presLayoutVars>
      </dgm:prSet>
      <dgm:spPr/>
      <dgm:t>
        <a:bodyPr/>
        <a:lstStyle/>
        <a:p>
          <a:endParaRPr lang="en-US"/>
        </a:p>
      </dgm:t>
    </dgm:pt>
    <dgm:pt modelId="{1EBF2A47-9CA4-4C7E-AF7E-13B6DEDE7A72}" type="pres">
      <dgm:prSet presAssocID="{41842714-1BF9-4A88-96F2-097F9FA33746}" presName="child2group" presStyleCnt="0"/>
      <dgm:spPr/>
    </dgm:pt>
    <dgm:pt modelId="{42A5106D-E9E1-4366-AF1A-CA7DF8D312A4}" type="pres">
      <dgm:prSet presAssocID="{41842714-1BF9-4A88-96F2-097F9FA33746}" presName="child2" presStyleLbl="bgAcc1" presStyleIdx="1" presStyleCnt="4"/>
      <dgm:spPr/>
      <dgm:t>
        <a:bodyPr/>
        <a:lstStyle/>
        <a:p>
          <a:endParaRPr lang="en-US"/>
        </a:p>
      </dgm:t>
    </dgm:pt>
    <dgm:pt modelId="{7B6EBE29-EFAE-4880-9272-5529C47465E1}" type="pres">
      <dgm:prSet presAssocID="{41842714-1BF9-4A88-96F2-097F9FA33746}" presName="child2Text" presStyleLbl="bgAcc1" presStyleIdx="1" presStyleCnt="4">
        <dgm:presLayoutVars>
          <dgm:bulletEnabled val="1"/>
        </dgm:presLayoutVars>
      </dgm:prSet>
      <dgm:spPr/>
      <dgm:t>
        <a:bodyPr/>
        <a:lstStyle/>
        <a:p>
          <a:endParaRPr lang="en-US"/>
        </a:p>
      </dgm:t>
    </dgm:pt>
    <dgm:pt modelId="{5E1026EE-940F-45D0-8064-44E7E1148C79}" type="pres">
      <dgm:prSet presAssocID="{41842714-1BF9-4A88-96F2-097F9FA33746}" presName="child3group" presStyleCnt="0"/>
      <dgm:spPr/>
    </dgm:pt>
    <dgm:pt modelId="{A7B10799-A68F-41F1-BF22-ACA86A9FAC13}" type="pres">
      <dgm:prSet presAssocID="{41842714-1BF9-4A88-96F2-097F9FA33746}" presName="child3" presStyleLbl="bgAcc1" presStyleIdx="2" presStyleCnt="4"/>
      <dgm:spPr/>
      <dgm:t>
        <a:bodyPr/>
        <a:lstStyle/>
        <a:p>
          <a:endParaRPr lang="en-US"/>
        </a:p>
      </dgm:t>
    </dgm:pt>
    <dgm:pt modelId="{A8185A98-2120-46D2-BE10-28C98A5FAC3E}" type="pres">
      <dgm:prSet presAssocID="{41842714-1BF9-4A88-96F2-097F9FA33746}" presName="child3Text" presStyleLbl="bgAcc1" presStyleIdx="2" presStyleCnt="4">
        <dgm:presLayoutVars>
          <dgm:bulletEnabled val="1"/>
        </dgm:presLayoutVars>
      </dgm:prSet>
      <dgm:spPr/>
      <dgm:t>
        <a:bodyPr/>
        <a:lstStyle/>
        <a:p>
          <a:endParaRPr lang="en-US"/>
        </a:p>
      </dgm:t>
    </dgm:pt>
    <dgm:pt modelId="{E8D5E7C9-45CB-44C8-8BD0-8B9528DB75FF}" type="pres">
      <dgm:prSet presAssocID="{41842714-1BF9-4A88-96F2-097F9FA33746}" presName="child4group" presStyleCnt="0"/>
      <dgm:spPr/>
    </dgm:pt>
    <dgm:pt modelId="{D1A721A5-A6EE-47E2-B3E5-C737AB3E2292}" type="pres">
      <dgm:prSet presAssocID="{41842714-1BF9-4A88-96F2-097F9FA33746}" presName="child4" presStyleLbl="bgAcc1" presStyleIdx="3" presStyleCnt="4" custScaleX="119360" custScaleY="96221"/>
      <dgm:spPr/>
      <dgm:t>
        <a:bodyPr/>
        <a:lstStyle/>
        <a:p>
          <a:endParaRPr lang="en-US"/>
        </a:p>
      </dgm:t>
    </dgm:pt>
    <dgm:pt modelId="{03447942-1D3B-4B35-8149-2E91A643454A}" type="pres">
      <dgm:prSet presAssocID="{41842714-1BF9-4A88-96F2-097F9FA33746}" presName="child4Text" presStyleLbl="bgAcc1" presStyleIdx="3" presStyleCnt="4">
        <dgm:presLayoutVars>
          <dgm:bulletEnabled val="1"/>
        </dgm:presLayoutVars>
      </dgm:prSet>
      <dgm:spPr/>
      <dgm:t>
        <a:bodyPr/>
        <a:lstStyle/>
        <a:p>
          <a:endParaRPr lang="en-US"/>
        </a:p>
      </dgm:t>
    </dgm:pt>
    <dgm:pt modelId="{C9413686-6AF9-4C30-86FB-F5F586BFF128}" type="pres">
      <dgm:prSet presAssocID="{41842714-1BF9-4A88-96F2-097F9FA33746}" presName="childPlaceholder" presStyleCnt="0"/>
      <dgm:spPr/>
    </dgm:pt>
    <dgm:pt modelId="{13DE33CA-2EC6-49F5-A69A-6F389E957398}" type="pres">
      <dgm:prSet presAssocID="{41842714-1BF9-4A88-96F2-097F9FA33746}" presName="circle" presStyleCnt="0"/>
      <dgm:spPr/>
    </dgm:pt>
    <dgm:pt modelId="{01750CF6-B03F-420B-9BF9-481B06370627}" type="pres">
      <dgm:prSet presAssocID="{41842714-1BF9-4A88-96F2-097F9FA33746}" presName="quadrant1" presStyleLbl="node1" presStyleIdx="0" presStyleCnt="4">
        <dgm:presLayoutVars>
          <dgm:chMax val="1"/>
          <dgm:bulletEnabled val="1"/>
        </dgm:presLayoutVars>
      </dgm:prSet>
      <dgm:spPr/>
      <dgm:t>
        <a:bodyPr/>
        <a:lstStyle/>
        <a:p>
          <a:endParaRPr lang="en-US"/>
        </a:p>
      </dgm:t>
    </dgm:pt>
    <dgm:pt modelId="{276FCBE5-28CB-457D-A565-EC02E34C8D15}" type="pres">
      <dgm:prSet presAssocID="{41842714-1BF9-4A88-96F2-097F9FA33746}" presName="quadrant2" presStyleLbl="node1" presStyleIdx="1" presStyleCnt="4">
        <dgm:presLayoutVars>
          <dgm:chMax val="1"/>
          <dgm:bulletEnabled val="1"/>
        </dgm:presLayoutVars>
      </dgm:prSet>
      <dgm:spPr/>
      <dgm:t>
        <a:bodyPr/>
        <a:lstStyle/>
        <a:p>
          <a:endParaRPr lang="en-US"/>
        </a:p>
      </dgm:t>
    </dgm:pt>
    <dgm:pt modelId="{5B5D4454-7DDA-41F3-B15A-F2C43B12EBEB}" type="pres">
      <dgm:prSet presAssocID="{41842714-1BF9-4A88-96F2-097F9FA33746}" presName="quadrant3" presStyleLbl="node1" presStyleIdx="2" presStyleCnt="4">
        <dgm:presLayoutVars>
          <dgm:chMax val="1"/>
          <dgm:bulletEnabled val="1"/>
        </dgm:presLayoutVars>
      </dgm:prSet>
      <dgm:spPr/>
      <dgm:t>
        <a:bodyPr/>
        <a:lstStyle/>
        <a:p>
          <a:endParaRPr lang="en-US"/>
        </a:p>
      </dgm:t>
    </dgm:pt>
    <dgm:pt modelId="{A79C5A80-B24A-41BF-8F4D-31C526130BBF}" type="pres">
      <dgm:prSet presAssocID="{41842714-1BF9-4A88-96F2-097F9FA33746}" presName="quadrant4" presStyleLbl="node1" presStyleIdx="3" presStyleCnt="4">
        <dgm:presLayoutVars>
          <dgm:chMax val="1"/>
          <dgm:bulletEnabled val="1"/>
        </dgm:presLayoutVars>
      </dgm:prSet>
      <dgm:spPr/>
      <dgm:t>
        <a:bodyPr/>
        <a:lstStyle/>
        <a:p>
          <a:endParaRPr lang="en-US"/>
        </a:p>
      </dgm:t>
    </dgm:pt>
    <dgm:pt modelId="{FCE71C44-A5BE-41CE-8978-0512A0FCF8C8}" type="pres">
      <dgm:prSet presAssocID="{41842714-1BF9-4A88-96F2-097F9FA33746}" presName="quadrantPlaceholder" presStyleCnt="0"/>
      <dgm:spPr/>
    </dgm:pt>
    <dgm:pt modelId="{C61D555F-312B-494D-B329-E323BB2364D4}" type="pres">
      <dgm:prSet presAssocID="{41842714-1BF9-4A88-96F2-097F9FA33746}" presName="center1" presStyleLbl="fgShp" presStyleIdx="0" presStyleCnt="2"/>
      <dgm:spPr/>
    </dgm:pt>
    <dgm:pt modelId="{D1D3B3B0-EDDD-4E88-89AB-BDAD118B3813}" type="pres">
      <dgm:prSet presAssocID="{41842714-1BF9-4A88-96F2-097F9FA33746}" presName="center2" presStyleLbl="fgShp" presStyleIdx="1" presStyleCnt="2"/>
      <dgm:spPr/>
    </dgm:pt>
  </dgm:ptLst>
  <dgm:cxnLst>
    <dgm:cxn modelId="{E474C2B9-CCAD-49B5-A683-35C4354AA584}" type="presOf" srcId="{90B39615-D5B0-4953-9169-17E2FD296776}" destId="{D1A721A5-A6EE-47E2-B3E5-C737AB3E2292}" srcOrd="0" destOrd="0" presId="urn:microsoft.com/office/officeart/2005/8/layout/cycle4"/>
    <dgm:cxn modelId="{65FE3585-BEDB-4C01-B713-697DEA252643}" srcId="{A135BDCE-FA9A-44B8-A25A-248E5F640842}" destId="{DFBDCE4B-C49E-46A6-8DBB-57325DBDE594}" srcOrd="1" destOrd="0" parTransId="{F76CAE52-9600-4BE5-9454-F1FBABE6A36B}" sibTransId="{F3CFA774-5737-4216-87B5-A2FEBB0F68A8}"/>
    <dgm:cxn modelId="{943BB245-CAAA-4E35-9ADE-69B2C5870E36}" type="presOf" srcId="{D60622A9-81D3-4D6D-B57F-6FF137B5F7EF}" destId="{D1A721A5-A6EE-47E2-B3E5-C737AB3E2292}" srcOrd="0" destOrd="2" presId="urn:microsoft.com/office/officeart/2005/8/layout/cycle4"/>
    <dgm:cxn modelId="{C21862E7-1B40-414C-ACF9-CFCC66AEF8DB}" type="presOf" srcId="{2920637E-EDA3-4D30-8DC8-187C02078834}" destId="{42A5106D-E9E1-4366-AF1A-CA7DF8D312A4}" srcOrd="0" destOrd="1" presId="urn:microsoft.com/office/officeart/2005/8/layout/cycle4"/>
    <dgm:cxn modelId="{176D5950-2FFA-41C4-81F2-AC7D5C91AAF4}" srcId="{A135BDCE-FA9A-44B8-A25A-248E5F640842}" destId="{8DCFB432-E14C-4721-9BA1-1227106BF553}" srcOrd="4" destOrd="0" parTransId="{5D1C2D59-762E-4622-9555-EC1A0C783163}" sibTransId="{B8786227-8A09-4542-B5BF-18C839B9B8DC}"/>
    <dgm:cxn modelId="{DA34C0C5-83C7-40CF-88E2-5EE77F206D75}" type="presOf" srcId="{1E74D6B1-31FB-48DB-9191-2625776F192F}" destId="{7FF3EB5C-FCB5-4CA2-ADF4-47AD9F030984}" srcOrd="1" destOrd="2" presId="urn:microsoft.com/office/officeart/2005/8/layout/cycle4"/>
    <dgm:cxn modelId="{8178377D-DD83-4FDB-B9BA-721723F4A593}" srcId="{E22DDEDF-82C0-4AD5-BB67-917706918F71}" destId="{D60622A9-81D3-4D6D-B57F-6FF137B5F7EF}" srcOrd="2" destOrd="0" parTransId="{AA60B07C-BCF5-4172-B2E2-8B2E0722C698}" sibTransId="{227FEA8C-99C6-4D8E-9923-B4265ED64D1F}"/>
    <dgm:cxn modelId="{B78C0C78-DACA-4196-A143-D0D8745DE7F0}" srcId="{E22DDEDF-82C0-4AD5-BB67-917706918F71}" destId="{7A804F86-8ED1-47CC-A8B5-926CA4E6E752}" srcOrd="1" destOrd="0" parTransId="{0BB91B5C-B1CC-4FBC-AD92-4063415C6C4C}" sibTransId="{0398CBC8-842D-42EF-9EF6-F0930785A791}"/>
    <dgm:cxn modelId="{CEA166E5-84BA-4112-9E44-22719B7EC26E}" type="presOf" srcId="{9FC0ED1F-8B49-4D49-8CDC-EA64D7AF706F}" destId="{7FF3EB5C-FCB5-4CA2-ADF4-47AD9F030984}" srcOrd="1" destOrd="3" presId="urn:microsoft.com/office/officeart/2005/8/layout/cycle4"/>
    <dgm:cxn modelId="{D83E1FD7-F098-4D1E-9A58-0D091EC8C2D3}" type="presOf" srcId="{90B39615-D5B0-4953-9169-17E2FD296776}" destId="{03447942-1D3B-4B35-8149-2E91A643454A}" srcOrd="1" destOrd="0" presId="urn:microsoft.com/office/officeart/2005/8/layout/cycle4"/>
    <dgm:cxn modelId="{939DCE3E-66D2-4D14-846D-06AD0E6076C8}" type="presOf" srcId="{DFBDCE4B-C49E-46A6-8DBB-57325DBDE594}" destId="{7FF3EB5C-FCB5-4CA2-ADF4-47AD9F030984}" srcOrd="1" destOrd="1" presId="urn:microsoft.com/office/officeart/2005/8/layout/cycle4"/>
    <dgm:cxn modelId="{4C6132E8-1016-41D0-98FB-85DFF7509883}" type="presOf" srcId="{F08CD424-4BFA-4E24-9A21-991A6FCA694E}" destId="{7B6EBE29-EFAE-4880-9272-5529C47465E1}" srcOrd="1" destOrd="0" presId="urn:microsoft.com/office/officeart/2005/8/layout/cycle4"/>
    <dgm:cxn modelId="{EE419371-BAFB-41F4-B06E-4F10E009AEFE}" type="presOf" srcId="{1E74D6B1-31FB-48DB-9191-2625776F192F}" destId="{20225F4F-0488-4A3B-BBDC-6E5928CB658C}" srcOrd="0" destOrd="2" presId="urn:microsoft.com/office/officeart/2005/8/layout/cycle4"/>
    <dgm:cxn modelId="{CAF667EA-3563-4EA7-8884-8CD9AA64F520}" type="presOf" srcId="{2920637E-EDA3-4D30-8DC8-187C02078834}" destId="{7B6EBE29-EFAE-4880-9272-5529C47465E1}" srcOrd="1" destOrd="1" presId="urn:microsoft.com/office/officeart/2005/8/layout/cycle4"/>
    <dgm:cxn modelId="{2D9F9D5B-D8F1-4778-B468-6F8362D2EFB1}" srcId="{E22DDEDF-82C0-4AD5-BB67-917706918F71}" destId="{90B39615-D5B0-4953-9169-17E2FD296776}" srcOrd="0" destOrd="0" parTransId="{F3AF5855-C245-475D-8E2F-FCA46C84D4FF}" sibTransId="{1F875802-69CE-47A5-9A03-165DCA4CA26D}"/>
    <dgm:cxn modelId="{42464E9E-5B8A-4D5B-97D2-4C4229072B79}" type="presOf" srcId="{8DCFB432-E14C-4721-9BA1-1227106BF553}" destId="{20225F4F-0488-4A3B-BBDC-6E5928CB658C}" srcOrd="0" destOrd="4" presId="urn:microsoft.com/office/officeart/2005/8/layout/cycle4"/>
    <dgm:cxn modelId="{29B44203-4A94-44EF-B381-08E21B2C85B9}" type="presOf" srcId="{FF305259-D656-44A0-B8AA-B2D613E96ED3}" destId="{A8185A98-2120-46D2-BE10-28C98A5FAC3E}" srcOrd="1" destOrd="0" presId="urn:microsoft.com/office/officeart/2005/8/layout/cycle4"/>
    <dgm:cxn modelId="{AF1B5CDE-60E2-450A-A06D-DBD15044953A}" type="presOf" srcId="{7A804F86-8ED1-47CC-A8B5-926CA4E6E752}" destId="{D1A721A5-A6EE-47E2-B3E5-C737AB3E2292}" srcOrd="0" destOrd="1" presId="urn:microsoft.com/office/officeart/2005/8/layout/cycle4"/>
    <dgm:cxn modelId="{C32136C6-3C4D-489D-AF6B-0F2E00AFC2C2}" type="presOf" srcId="{F08CD424-4BFA-4E24-9A21-991A6FCA694E}" destId="{42A5106D-E9E1-4366-AF1A-CA7DF8D312A4}" srcOrd="0" destOrd="0" presId="urn:microsoft.com/office/officeart/2005/8/layout/cycle4"/>
    <dgm:cxn modelId="{45E7B3FE-CDD4-4171-A39A-0C73AFD6DA6A}" srcId="{581FE36E-6F25-4A0F-9016-6909D09995FD}" destId="{6B84562C-0536-4846-BA2A-67EAAADFDBB1}" srcOrd="2" destOrd="0" parTransId="{C671A3C0-C6D6-40FE-BEF5-CD7FB278B967}" sibTransId="{3F95E5B7-DDDE-4BD4-B543-3F87A779DF09}"/>
    <dgm:cxn modelId="{8AD2F0F5-8CB9-46A5-A22B-F760C3B25C84}" type="presOf" srcId="{9FC0ED1F-8B49-4D49-8CDC-EA64D7AF706F}" destId="{20225F4F-0488-4A3B-BBDC-6E5928CB658C}" srcOrd="0" destOrd="3" presId="urn:microsoft.com/office/officeart/2005/8/layout/cycle4"/>
    <dgm:cxn modelId="{B0418A1F-4EE2-4E34-B3ED-F734E3E6A8A3}" type="presOf" srcId="{FF305259-D656-44A0-B8AA-B2D613E96ED3}" destId="{A7B10799-A68F-41F1-BF22-ACA86A9FAC13}" srcOrd="0" destOrd="0" presId="urn:microsoft.com/office/officeart/2005/8/layout/cycle4"/>
    <dgm:cxn modelId="{8DCAD979-5C9F-4053-90D8-9A2867DF89DD}" srcId="{A135BDCE-FA9A-44B8-A25A-248E5F640842}" destId="{9FC0ED1F-8B49-4D49-8CDC-EA64D7AF706F}" srcOrd="3" destOrd="0" parTransId="{0923F775-721E-49C7-B981-69C24A0CE3D9}" sibTransId="{7300AFC1-8D07-42E2-A1B8-C302E49A6EF7}"/>
    <dgm:cxn modelId="{579FA75E-663F-4A78-B95A-08B592F4F632}" type="presOf" srcId="{B9D74CD1-60B7-42F2-9F9F-91AD7BB04B24}" destId="{A8185A98-2120-46D2-BE10-28C98A5FAC3E}" srcOrd="1" destOrd="1" presId="urn:microsoft.com/office/officeart/2005/8/layout/cycle4"/>
    <dgm:cxn modelId="{74E14526-8B29-466C-9EDE-BA932AC477C8}" type="presOf" srcId="{CAB012C9-2413-47AC-A8DA-74E16EC1A0F9}" destId="{7FF3EB5C-FCB5-4CA2-ADF4-47AD9F030984}" srcOrd="1" destOrd="0" presId="urn:microsoft.com/office/officeart/2005/8/layout/cycle4"/>
    <dgm:cxn modelId="{834CFF44-57F5-4DCD-90C5-9600F23353B6}" type="presOf" srcId="{D60622A9-81D3-4D6D-B57F-6FF137B5F7EF}" destId="{03447942-1D3B-4B35-8149-2E91A643454A}" srcOrd="1" destOrd="2" presId="urn:microsoft.com/office/officeart/2005/8/layout/cycle4"/>
    <dgm:cxn modelId="{78BDBB65-C14B-4E9C-83F0-652CEF15FAE8}" srcId="{41842714-1BF9-4A88-96F2-097F9FA33746}" destId="{A135BDCE-FA9A-44B8-A25A-248E5F640842}" srcOrd="0" destOrd="0" parTransId="{5A9ECAFA-27EE-403D-90EC-F25B9F06F64C}" sibTransId="{5AFE4340-3BB8-4294-A91B-39672E3C2B86}"/>
    <dgm:cxn modelId="{8AED43F8-0068-4748-A3A6-794CE5B3097F}" srcId="{A135BDCE-FA9A-44B8-A25A-248E5F640842}" destId="{1E74D6B1-31FB-48DB-9191-2625776F192F}" srcOrd="2" destOrd="0" parTransId="{C3B3BBCD-A265-472D-B8FD-02C47D909797}" sibTransId="{A2446ECF-7E54-40DB-9262-79F1BD3987D4}"/>
    <dgm:cxn modelId="{0E3687A8-FCC1-4294-B515-F7E388CA60A0}" type="presOf" srcId="{6B84562C-0536-4846-BA2A-67EAAADFDBB1}" destId="{7B6EBE29-EFAE-4880-9272-5529C47465E1}" srcOrd="1" destOrd="2" presId="urn:microsoft.com/office/officeart/2005/8/layout/cycle4"/>
    <dgm:cxn modelId="{D9510D5F-5E6E-4249-BD78-686DD35099EE}" srcId="{41842714-1BF9-4A88-96F2-097F9FA33746}" destId="{E22DDEDF-82C0-4AD5-BB67-917706918F71}" srcOrd="3" destOrd="0" parTransId="{305C57FD-359D-4EF8-9028-E447ED1C0A72}" sibTransId="{3E7E136D-2EAC-4250-BABA-910CE7F13EA8}"/>
    <dgm:cxn modelId="{B9A831B4-C2A1-4EFC-BED0-C554E6ECD6CF}" type="presOf" srcId="{B9D74CD1-60B7-42F2-9F9F-91AD7BB04B24}" destId="{A7B10799-A68F-41F1-BF22-ACA86A9FAC13}" srcOrd="0" destOrd="1" presId="urn:microsoft.com/office/officeart/2005/8/layout/cycle4"/>
    <dgm:cxn modelId="{AD2C27C3-6710-4DEB-99BB-FF7341885F1C}" type="presOf" srcId="{7A804F86-8ED1-47CC-A8B5-926CA4E6E752}" destId="{03447942-1D3B-4B35-8149-2E91A643454A}" srcOrd="1" destOrd="1" presId="urn:microsoft.com/office/officeart/2005/8/layout/cycle4"/>
    <dgm:cxn modelId="{6E59660E-D893-4ED7-AEE8-C1ED31076D55}" srcId="{A135BDCE-FA9A-44B8-A25A-248E5F640842}" destId="{CAB012C9-2413-47AC-A8DA-74E16EC1A0F9}" srcOrd="0" destOrd="0" parTransId="{AEA3D54C-F73F-4B76-AD90-F387E4C643A7}" sibTransId="{BAA809CF-079A-4FD5-914D-A38FFB40F1D8}"/>
    <dgm:cxn modelId="{4A29926D-87F9-44AF-B210-EB5383048FE2}" srcId="{41842714-1BF9-4A88-96F2-097F9FA33746}" destId="{1A6341B4-F436-4849-BF1C-9D9C5E7A5BBF}" srcOrd="2" destOrd="0" parTransId="{0F15F94D-3B93-4E9E-B7DC-FA02980E3538}" sibTransId="{CB46B908-405F-4181-99C1-B55B45194670}"/>
    <dgm:cxn modelId="{2550E4E4-8CE4-4F40-830D-8A6B37D32B1B}" type="presOf" srcId="{CAB012C9-2413-47AC-A8DA-74E16EC1A0F9}" destId="{20225F4F-0488-4A3B-BBDC-6E5928CB658C}" srcOrd="0" destOrd="0" presId="urn:microsoft.com/office/officeart/2005/8/layout/cycle4"/>
    <dgm:cxn modelId="{0A09D4D9-B6E8-4CBD-B963-7664B4CE8FF3}" srcId="{1A6341B4-F436-4849-BF1C-9D9C5E7A5BBF}" destId="{FF305259-D656-44A0-B8AA-B2D613E96ED3}" srcOrd="0" destOrd="0" parTransId="{B0AFBD20-ECEF-4E3D-B05A-A7EADD7E7231}" sibTransId="{F8B92F78-C0B0-4712-B586-2BA862379455}"/>
    <dgm:cxn modelId="{CC20548D-A540-4FC5-BB21-69DA46E89F88}" type="presOf" srcId="{581FE36E-6F25-4A0F-9016-6909D09995FD}" destId="{276FCBE5-28CB-457D-A565-EC02E34C8D15}" srcOrd="0" destOrd="0" presId="urn:microsoft.com/office/officeart/2005/8/layout/cycle4"/>
    <dgm:cxn modelId="{9D784EF2-9989-4BA1-828A-9FC7AD1B03C8}" type="presOf" srcId="{6B84562C-0536-4846-BA2A-67EAAADFDBB1}" destId="{42A5106D-E9E1-4366-AF1A-CA7DF8D312A4}" srcOrd="0" destOrd="2" presId="urn:microsoft.com/office/officeart/2005/8/layout/cycle4"/>
    <dgm:cxn modelId="{37134FCD-C9CB-4232-8230-B8890FF982A6}" type="presOf" srcId="{E22DDEDF-82C0-4AD5-BB67-917706918F71}" destId="{A79C5A80-B24A-41BF-8F4D-31C526130BBF}" srcOrd="0" destOrd="0" presId="urn:microsoft.com/office/officeart/2005/8/layout/cycle4"/>
    <dgm:cxn modelId="{7D7920D8-7B27-455B-BC45-E8E8C52AF3F3}" type="presOf" srcId="{41842714-1BF9-4A88-96F2-097F9FA33746}" destId="{42E0CD1F-A87F-4FDB-A279-C665CF81CE2C}" srcOrd="0" destOrd="0" presId="urn:microsoft.com/office/officeart/2005/8/layout/cycle4"/>
    <dgm:cxn modelId="{9CD01B6A-B64C-44DF-B8F9-83024DA06CA8}" type="presOf" srcId="{DFBDCE4B-C49E-46A6-8DBB-57325DBDE594}" destId="{20225F4F-0488-4A3B-BBDC-6E5928CB658C}" srcOrd="0" destOrd="1" presId="urn:microsoft.com/office/officeart/2005/8/layout/cycle4"/>
    <dgm:cxn modelId="{7A40FF32-DF6D-4965-9E33-21F08BCA32E6}" srcId="{581FE36E-6F25-4A0F-9016-6909D09995FD}" destId="{F08CD424-4BFA-4E24-9A21-991A6FCA694E}" srcOrd="0" destOrd="0" parTransId="{D5FAD449-836E-487D-9288-9C895403F81D}" sibTransId="{486A643D-9506-4F8B-BB73-410C6B303CAD}"/>
    <dgm:cxn modelId="{4E0A818C-95A3-4876-967F-34314F284074}" type="presOf" srcId="{A135BDCE-FA9A-44B8-A25A-248E5F640842}" destId="{01750CF6-B03F-420B-9BF9-481B06370627}" srcOrd="0" destOrd="0" presId="urn:microsoft.com/office/officeart/2005/8/layout/cycle4"/>
    <dgm:cxn modelId="{7D3DC677-2D5F-4719-A4EA-DAA6A1ADEB20}" srcId="{41842714-1BF9-4A88-96F2-097F9FA33746}" destId="{581FE36E-6F25-4A0F-9016-6909D09995FD}" srcOrd="1" destOrd="0" parTransId="{C4E81924-B389-4319-9AAA-ABF55DC411BB}" sibTransId="{662AE2B1-E6D3-4B42-86B4-6E66A55B9C0F}"/>
    <dgm:cxn modelId="{0C0894D5-D94B-438B-8E6E-4EEE6825F43C}" type="presOf" srcId="{8DCFB432-E14C-4721-9BA1-1227106BF553}" destId="{7FF3EB5C-FCB5-4CA2-ADF4-47AD9F030984}" srcOrd="1" destOrd="4" presId="urn:microsoft.com/office/officeart/2005/8/layout/cycle4"/>
    <dgm:cxn modelId="{136BF991-8710-421A-9614-3E7626E870BE}" srcId="{581FE36E-6F25-4A0F-9016-6909D09995FD}" destId="{2920637E-EDA3-4D30-8DC8-187C02078834}" srcOrd="1" destOrd="0" parTransId="{BF9576FA-446F-4291-B4E1-8A038C84A901}" sibTransId="{125DE7DA-7A79-4F5E-9089-C0589F38F527}"/>
    <dgm:cxn modelId="{824232BE-A568-4D32-888C-00EC502768DC}" type="presOf" srcId="{1A6341B4-F436-4849-BF1C-9D9C5E7A5BBF}" destId="{5B5D4454-7DDA-41F3-B15A-F2C43B12EBEB}" srcOrd="0" destOrd="0" presId="urn:microsoft.com/office/officeart/2005/8/layout/cycle4"/>
    <dgm:cxn modelId="{6D18F6CE-E68B-41B0-9F3D-75DCEE26F8BA}" srcId="{1A6341B4-F436-4849-BF1C-9D9C5E7A5BBF}" destId="{B9D74CD1-60B7-42F2-9F9F-91AD7BB04B24}" srcOrd="1" destOrd="0" parTransId="{89B8114C-AAEB-4638-884B-167509A5B342}" sibTransId="{F00F7612-2D16-4380-9316-0C7FB5B67559}"/>
    <dgm:cxn modelId="{68F2B483-AF05-4B7D-B5D7-6C7E18BBD8C7}" type="presParOf" srcId="{42E0CD1F-A87F-4FDB-A279-C665CF81CE2C}" destId="{1CC757A3-46D3-4F06-990B-9AB521ACFE90}" srcOrd="0" destOrd="0" presId="urn:microsoft.com/office/officeart/2005/8/layout/cycle4"/>
    <dgm:cxn modelId="{823B410A-6111-4679-9943-95515F202A07}" type="presParOf" srcId="{1CC757A3-46D3-4F06-990B-9AB521ACFE90}" destId="{B5AB0AFB-2BB2-4DD4-859D-A9F71F03A758}" srcOrd="0" destOrd="0" presId="urn:microsoft.com/office/officeart/2005/8/layout/cycle4"/>
    <dgm:cxn modelId="{019E3B11-D60F-486A-86D7-4510C896BFF8}" type="presParOf" srcId="{B5AB0AFB-2BB2-4DD4-859D-A9F71F03A758}" destId="{20225F4F-0488-4A3B-BBDC-6E5928CB658C}" srcOrd="0" destOrd="0" presId="urn:microsoft.com/office/officeart/2005/8/layout/cycle4"/>
    <dgm:cxn modelId="{44F60BE7-6DE8-46AE-93D0-71B5D2093C5F}" type="presParOf" srcId="{B5AB0AFB-2BB2-4DD4-859D-A9F71F03A758}" destId="{7FF3EB5C-FCB5-4CA2-ADF4-47AD9F030984}" srcOrd="1" destOrd="0" presId="urn:microsoft.com/office/officeart/2005/8/layout/cycle4"/>
    <dgm:cxn modelId="{2ABD85A5-FC79-436C-99B8-63FCD54579F9}" type="presParOf" srcId="{1CC757A3-46D3-4F06-990B-9AB521ACFE90}" destId="{1EBF2A47-9CA4-4C7E-AF7E-13B6DEDE7A72}" srcOrd="1" destOrd="0" presId="urn:microsoft.com/office/officeart/2005/8/layout/cycle4"/>
    <dgm:cxn modelId="{787252B7-A574-4B79-8C0D-6F4AC5D1AEDA}" type="presParOf" srcId="{1EBF2A47-9CA4-4C7E-AF7E-13B6DEDE7A72}" destId="{42A5106D-E9E1-4366-AF1A-CA7DF8D312A4}" srcOrd="0" destOrd="0" presId="urn:microsoft.com/office/officeart/2005/8/layout/cycle4"/>
    <dgm:cxn modelId="{822B8282-6B1C-4A0B-8A32-9C9289B1C3CB}" type="presParOf" srcId="{1EBF2A47-9CA4-4C7E-AF7E-13B6DEDE7A72}" destId="{7B6EBE29-EFAE-4880-9272-5529C47465E1}" srcOrd="1" destOrd="0" presId="urn:microsoft.com/office/officeart/2005/8/layout/cycle4"/>
    <dgm:cxn modelId="{BECF8BF6-69D4-413F-9C7E-652EA613225B}" type="presParOf" srcId="{1CC757A3-46D3-4F06-990B-9AB521ACFE90}" destId="{5E1026EE-940F-45D0-8064-44E7E1148C79}" srcOrd="2" destOrd="0" presId="urn:microsoft.com/office/officeart/2005/8/layout/cycle4"/>
    <dgm:cxn modelId="{1B32B778-715A-4080-A6A6-7BCE62A67A97}" type="presParOf" srcId="{5E1026EE-940F-45D0-8064-44E7E1148C79}" destId="{A7B10799-A68F-41F1-BF22-ACA86A9FAC13}" srcOrd="0" destOrd="0" presId="urn:microsoft.com/office/officeart/2005/8/layout/cycle4"/>
    <dgm:cxn modelId="{0E52A200-6F32-43B7-842C-60A495E2810B}" type="presParOf" srcId="{5E1026EE-940F-45D0-8064-44E7E1148C79}" destId="{A8185A98-2120-46D2-BE10-28C98A5FAC3E}" srcOrd="1" destOrd="0" presId="urn:microsoft.com/office/officeart/2005/8/layout/cycle4"/>
    <dgm:cxn modelId="{941549A1-EBD7-4E43-B5BC-40C152C6CE93}" type="presParOf" srcId="{1CC757A3-46D3-4F06-990B-9AB521ACFE90}" destId="{E8D5E7C9-45CB-44C8-8BD0-8B9528DB75FF}" srcOrd="3" destOrd="0" presId="urn:microsoft.com/office/officeart/2005/8/layout/cycle4"/>
    <dgm:cxn modelId="{BD8DEAEA-AEE2-421D-9BA1-14C76B1FC362}" type="presParOf" srcId="{E8D5E7C9-45CB-44C8-8BD0-8B9528DB75FF}" destId="{D1A721A5-A6EE-47E2-B3E5-C737AB3E2292}" srcOrd="0" destOrd="0" presId="urn:microsoft.com/office/officeart/2005/8/layout/cycle4"/>
    <dgm:cxn modelId="{0947AB35-2EA9-4D87-BA59-0FDBFA69D5A5}" type="presParOf" srcId="{E8D5E7C9-45CB-44C8-8BD0-8B9528DB75FF}" destId="{03447942-1D3B-4B35-8149-2E91A643454A}" srcOrd="1" destOrd="0" presId="urn:microsoft.com/office/officeart/2005/8/layout/cycle4"/>
    <dgm:cxn modelId="{F92C2A6A-8C0E-4152-9205-7A78EBEFA88C}" type="presParOf" srcId="{1CC757A3-46D3-4F06-990B-9AB521ACFE90}" destId="{C9413686-6AF9-4C30-86FB-F5F586BFF128}" srcOrd="4" destOrd="0" presId="urn:microsoft.com/office/officeart/2005/8/layout/cycle4"/>
    <dgm:cxn modelId="{0572AAD5-D9D1-4CD9-ACAA-2E0169260C3D}" type="presParOf" srcId="{42E0CD1F-A87F-4FDB-A279-C665CF81CE2C}" destId="{13DE33CA-2EC6-49F5-A69A-6F389E957398}" srcOrd="1" destOrd="0" presId="urn:microsoft.com/office/officeart/2005/8/layout/cycle4"/>
    <dgm:cxn modelId="{B8D4016B-1D04-450D-A097-190F98EB03B5}" type="presParOf" srcId="{13DE33CA-2EC6-49F5-A69A-6F389E957398}" destId="{01750CF6-B03F-420B-9BF9-481B06370627}" srcOrd="0" destOrd="0" presId="urn:microsoft.com/office/officeart/2005/8/layout/cycle4"/>
    <dgm:cxn modelId="{CB333825-636D-4028-B4D3-E670E26BAFC0}" type="presParOf" srcId="{13DE33CA-2EC6-49F5-A69A-6F389E957398}" destId="{276FCBE5-28CB-457D-A565-EC02E34C8D15}" srcOrd="1" destOrd="0" presId="urn:microsoft.com/office/officeart/2005/8/layout/cycle4"/>
    <dgm:cxn modelId="{FE8C9207-1304-4A20-B64F-8355E88C9F26}" type="presParOf" srcId="{13DE33CA-2EC6-49F5-A69A-6F389E957398}" destId="{5B5D4454-7DDA-41F3-B15A-F2C43B12EBEB}" srcOrd="2" destOrd="0" presId="urn:microsoft.com/office/officeart/2005/8/layout/cycle4"/>
    <dgm:cxn modelId="{3DF929C0-6DE8-4291-A682-C9A4B7EDB071}" type="presParOf" srcId="{13DE33CA-2EC6-49F5-A69A-6F389E957398}" destId="{A79C5A80-B24A-41BF-8F4D-31C526130BBF}" srcOrd="3" destOrd="0" presId="urn:microsoft.com/office/officeart/2005/8/layout/cycle4"/>
    <dgm:cxn modelId="{F22CD21A-77F0-4D00-90D1-1959F00EFDB0}" type="presParOf" srcId="{13DE33CA-2EC6-49F5-A69A-6F389E957398}" destId="{FCE71C44-A5BE-41CE-8978-0512A0FCF8C8}" srcOrd="4" destOrd="0" presId="urn:microsoft.com/office/officeart/2005/8/layout/cycle4"/>
    <dgm:cxn modelId="{BCDF6951-CAD6-420F-A7FB-2D219D37B5BD}" type="presParOf" srcId="{42E0CD1F-A87F-4FDB-A279-C665CF81CE2C}" destId="{C61D555F-312B-494D-B329-E323BB2364D4}" srcOrd="2" destOrd="0" presId="urn:microsoft.com/office/officeart/2005/8/layout/cycle4"/>
    <dgm:cxn modelId="{F8A5D23D-C3C8-480A-9256-CA4D65EB0E69}" type="presParOf" srcId="{42E0CD1F-A87F-4FDB-A279-C665CF81CE2C}" destId="{D1D3B3B0-EDDD-4E88-89AB-BDAD118B3813}"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10799-A68F-41F1-BF22-ACA86A9FAC13}">
      <dsp:nvSpPr>
        <dsp:cNvPr id="0" name=""/>
        <dsp:cNvSpPr/>
      </dsp:nvSpPr>
      <dsp:spPr>
        <a:xfrm>
          <a:off x="3530446" y="2111502"/>
          <a:ext cx="1533944" cy="9936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n-US" sz="600" kern="1200" dirty="0" smtClean="0"/>
            <a:t>    Mother: HIV, FP, Pap  smear, MH, other</a:t>
          </a:r>
          <a:endParaRPr lang="en-US" sz="600" kern="1200" dirty="0"/>
        </a:p>
        <a:p>
          <a:pPr marL="57150" lvl="1" indent="-57150" algn="l" defTabSz="266700">
            <a:lnSpc>
              <a:spcPct val="90000"/>
            </a:lnSpc>
            <a:spcBef>
              <a:spcPct val="0"/>
            </a:spcBef>
            <a:spcAft>
              <a:spcPct val="15000"/>
            </a:spcAft>
            <a:buChar char="••"/>
          </a:pPr>
          <a:r>
            <a:rPr lang="en-US" sz="600" kern="1200" smtClean="0"/>
            <a:t>Child: PMTCT, weight, EPI, vit A, Deworm, NDV, IMCI</a:t>
          </a:r>
          <a:endParaRPr lang="en-US" sz="600" kern="1200" dirty="0"/>
        </a:p>
      </dsp:txBody>
      <dsp:txXfrm>
        <a:off x="4012456" y="2381741"/>
        <a:ext cx="1030107" cy="701582"/>
      </dsp:txXfrm>
    </dsp:sp>
    <dsp:sp modelId="{D1A721A5-A6EE-47E2-B3E5-C737AB3E2292}">
      <dsp:nvSpPr>
        <dsp:cNvPr id="0" name=""/>
        <dsp:cNvSpPr/>
      </dsp:nvSpPr>
      <dsp:spPr>
        <a:xfrm>
          <a:off x="879208" y="2130277"/>
          <a:ext cx="1830916" cy="956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n-US" sz="600" kern="1200" dirty="0" smtClean="0"/>
            <a:t> One stop shop</a:t>
          </a:r>
          <a:endParaRPr lang="en-US" sz="600" kern="1200" dirty="0"/>
        </a:p>
        <a:p>
          <a:pPr marL="57150" lvl="1" indent="-57150" algn="l" defTabSz="266700">
            <a:lnSpc>
              <a:spcPct val="90000"/>
            </a:lnSpc>
            <a:spcBef>
              <a:spcPct val="0"/>
            </a:spcBef>
            <a:spcAft>
              <a:spcPct val="15000"/>
            </a:spcAft>
            <a:buChar char="••"/>
          </a:pPr>
          <a:r>
            <a:rPr lang="en-US" sz="600" kern="1200" dirty="0" smtClean="0"/>
            <a:t>Clinical visit at every session</a:t>
          </a:r>
          <a:endParaRPr lang="en-US" sz="600" kern="1200" dirty="0"/>
        </a:p>
        <a:p>
          <a:pPr marL="57150" lvl="1" indent="-57150" algn="l" defTabSz="266700">
            <a:lnSpc>
              <a:spcPct val="90000"/>
            </a:lnSpc>
            <a:spcBef>
              <a:spcPct val="0"/>
            </a:spcBef>
            <a:spcAft>
              <a:spcPct val="15000"/>
            </a:spcAft>
            <a:buChar char="••"/>
          </a:pPr>
          <a:r>
            <a:rPr lang="en-US" sz="600" kern="1200" dirty="0" smtClean="0"/>
            <a:t>Postnatal nurse, NIMART</a:t>
          </a:r>
          <a:endParaRPr lang="en-US" sz="600" kern="1200" dirty="0"/>
        </a:p>
      </dsp:txBody>
      <dsp:txXfrm>
        <a:off x="900210" y="2390304"/>
        <a:ext cx="1239637" cy="675069"/>
      </dsp:txXfrm>
    </dsp:sp>
    <dsp:sp modelId="{42A5106D-E9E1-4366-AF1A-CA7DF8D312A4}">
      <dsp:nvSpPr>
        <dsp:cNvPr id="0" name=""/>
        <dsp:cNvSpPr/>
      </dsp:nvSpPr>
      <dsp:spPr>
        <a:xfrm>
          <a:off x="3530446" y="0"/>
          <a:ext cx="1533944" cy="993648"/>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09538" lvl="1" indent="-109538" algn="l" defTabSz="266700">
            <a:lnSpc>
              <a:spcPct val="90000"/>
            </a:lnSpc>
            <a:spcBef>
              <a:spcPct val="0"/>
            </a:spcBef>
            <a:spcAft>
              <a:spcPct val="15000"/>
            </a:spcAft>
            <a:buChar char="••"/>
          </a:pPr>
          <a:r>
            <a:rPr lang="en-US" sz="600" kern="1200" dirty="0" smtClean="0"/>
            <a:t>Mental health</a:t>
          </a:r>
          <a:endParaRPr lang="en-US" sz="600" kern="1200" dirty="0"/>
        </a:p>
        <a:p>
          <a:pPr marL="109538" lvl="1" indent="-109538" algn="l" defTabSz="266700">
            <a:lnSpc>
              <a:spcPct val="90000"/>
            </a:lnSpc>
            <a:spcBef>
              <a:spcPct val="0"/>
            </a:spcBef>
            <a:spcAft>
              <a:spcPct val="15000"/>
            </a:spcAft>
            <a:buChar char="••"/>
          </a:pPr>
          <a:r>
            <a:rPr lang="en-US" sz="600" kern="1200" dirty="0" smtClean="0"/>
            <a:t>Early childhood development </a:t>
          </a:r>
          <a:endParaRPr lang="en-US" sz="600" kern="1200" dirty="0"/>
        </a:p>
        <a:p>
          <a:pPr marL="109538" lvl="1" indent="-109538" algn="l" defTabSz="266700">
            <a:lnSpc>
              <a:spcPct val="90000"/>
            </a:lnSpc>
            <a:spcBef>
              <a:spcPct val="0"/>
            </a:spcBef>
            <a:spcAft>
              <a:spcPct val="15000"/>
            </a:spcAft>
            <a:buChar char="••"/>
          </a:pPr>
          <a:r>
            <a:rPr lang="en-US" sz="600" kern="1200" dirty="0" smtClean="0"/>
            <a:t>Support BF</a:t>
          </a:r>
          <a:endParaRPr lang="en-US" sz="600" kern="1200" dirty="0"/>
        </a:p>
      </dsp:txBody>
      <dsp:txXfrm>
        <a:off x="4012456" y="21827"/>
        <a:ext cx="1030107" cy="701582"/>
      </dsp:txXfrm>
    </dsp:sp>
    <dsp:sp modelId="{20225F4F-0488-4A3B-BBDC-6E5928CB658C}">
      <dsp:nvSpPr>
        <dsp:cNvPr id="0" name=""/>
        <dsp:cNvSpPr/>
      </dsp:nvSpPr>
      <dsp:spPr>
        <a:xfrm>
          <a:off x="1027694" y="0"/>
          <a:ext cx="1533944" cy="9936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n-US" sz="600" kern="1200" dirty="0" smtClean="0"/>
            <a:t> 45 min session</a:t>
          </a:r>
          <a:endParaRPr lang="en-US" sz="600" kern="1200" dirty="0"/>
        </a:p>
        <a:p>
          <a:pPr marL="57150" lvl="1" indent="-57150" algn="l" defTabSz="266700">
            <a:lnSpc>
              <a:spcPct val="90000"/>
            </a:lnSpc>
            <a:spcBef>
              <a:spcPct val="0"/>
            </a:spcBef>
            <a:spcAft>
              <a:spcPct val="15000"/>
            </a:spcAft>
            <a:buChar char="••"/>
          </a:pPr>
          <a:r>
            <a:rPr lang="en-US" sz="600" kern="1200" dirty="0" smtClean="0"/>
            <a:t> Peer support</a:t>
          </a:r>
          <a:endParaRPr lang="en-US" sz="600" kern="1200" dirty="0"/>
        </a:p>
        <a:p>
          <a:pPr marL="57150" lvl="1" indent="-57150" algn="l" defTabSz="266700">
            <a:lnSpc>
              <a:spcPct val="90000"/>
            </a:lnSpc>
            <a:spcBef>
              <a:spcPct val="0"/>
            </a:spcBef>
            <a:spcAft>
              <a:spcPct val="15000"/>
            </a:spcAft>
            <a:buChar char="••"/>
          </a:pPr>
          <a:r>
            <a:rPr lang="en-US" sz="600" kern="1200" dirty="0" smtClean="0"/>
            <a:t> Facilitated by m2m mentors</a:t>
          </a:r>
          <a:endParaRPr lang="en-US" sz="600" kern="1200" dirty="0"/>
        </a:p>
        <a:p>
          <a:pPr marL="57150" lvl="1" indent="-57150" algn="l" defTabSz="266700">
            <a:lnSpc>
              <a:spcPct val="90000"/>
            </a:lnSpc>
            <a:spcBef>
              <a:spcPct val="0"/>
            </a:spcBef>
            <a:spcAft>
              <a:spcPct val="15000"/>
            </a:spcAft>
            <a:buChar char="••"/>
          </a:pPr>
          <a:r>
            <a:rPr lang="en-US" sz="600" kern="1200" dirty="0" smtClean="0"/>
            <a:t> HIV and non HIV topics</a:t>
          </a:r>
          <a:endParaRPr lang="en-US" sz="600" kern="1200" dirty="0"/>
        </a:p>
        <a:p>
          <a:pPr marL="57150" lvl="1" indent="-57150" algn="l" defTabSz="266700">
            <a:lnSpc>
              <a:spcPct val="90000"/>
            </a:lnSpc>
            <a:spcBef>
              <a:spcPct val="0"/>
            </a:spcBef>
            <a:spcAft>
              <a:spcPct val="15000"/>
            </a:spcAft>
            <a:buChar char="••"/>
          </a:pPr>
          <a:r>
            <a:rPr lang="en-US" sz="600" kern="1200" dirty="0" smtClean="0"/>
            <a:t>Include </a:t>
          </a:r>
          <a:r>
            <a:rPr lang="en-US" sz="600" b="0" kern="1200" dirty="0" smtClean="0"/>
            <a:t>high risk </a:t>
          </a:r>
          <a:r>
            <a:rPr lang="en-US" sz="600" kern="1200" dirty="0" smtClean="0"/>
            <a:t>and non high risk MIP</a:t>
          </a:r>
          <a:endParaRPr lang="en-US" sz="600" kern="1200" dirty="0"/>
        </a:p>
      </dsp:txBody>
      <dsp:txXfrm>
        <a:off x="1049521" y="21827"/>
        <a:ext cx="1030107" cy="701582"/>
      </dsp:txXfrm>
    </dsp:sp>
    <dsp:sp modelId="{01750CF6-B03F-420B-9BF9-481B06370627}">
      <dsp:nvSpPr>
        <dsp:cNvPr id="0" name=""/>
        <dsp:cNvSpPr/>
      </dsp:nvSpPr>
      <dsp:spPr>
        <a:xfrm>
          <a:off x="1596218" y="176993"/>
          <a:ext cx="1344530" cy="1344530"/>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Adapted Adult ART club</a:t>
          </a:r>
          <a:endParaRPr lang="en-US" sz="1200" kern="1200" dirty="0"/>
        </a:p>
      </dsp:txBody>
      <dsp:txXfrm>
        <a:off x="1990022" y="570797"/>
        <a:ext cx="950726" cy="950726"/>
      </dsp:txXfrm>
    </dsp:sp>
    <dsp:sp modelId="{276FCBE5-28CB-457D-A565-EC02E34C8D15}">
      <dsp:nvSpPr>
        <dsp:cNvPr id="0" name=""/>
        <dsp:cNvSpPr/>
      </dsp:nvSpPr>
      <dsp:spPr>
        <a:xfrm rot="5400000">
          <a:off x="3002851" y="176993"/>
          <a:ext cx="1344530" cy="1344530"/>
        </a:xfrm>
        <a:prstGeom prst="pieWedg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1000 days</a:t>
          </a:r>
          <a:endParaRPr lang="en-US" sz="1200" kern="1200" dirty="0"/>
        </a:p>
      </dsp:txBody>
      <dsp:txXfrm rot="-5400000">
        <a:off x="3002851" y="570797"/>
        <a:ext cx="950726" cy="950726"/>
      </dsp:txXfrm>
    </dsp:sp>
    <dsp:sp modelId="{5B5D4454-7DDA-41F3-B15A-F2C43B12EBEB}">
      <dsp:nvSpPr>
        <dsp:cNvPr id="0" name=""/>
        <dsp:cNvSpPr/>
      </dsp:nvSpPr>
      <dsp:spPr>
        <a:xfrm rot="10800000">
          <a:off x="3002851" y="1583627"/>
          <a:ext cx="1344530" cy="134453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Integration of HIV and non HIV care</a:t>
          </a:r>
          <a:endParaRPr lang="en-US" sz="1200" kern="1200" dirty="0"/>
        </a:p>
      </dsp:txBody>
      <dsp:txXfrm rot="10800000">
        <a:off x="3002851" y="1583627"/>
        <a:ext cx="950726" cy="950726"/>
      </dsp:txXfrm>
    </dsp:sp>
    <dsp:sp modelId="{A79C5A80-B24A-41BF-8F4D-31C526130BBF}">
      <dsp:nvSpPr>
        <dsp:cNvPr id="0" name=""/>
        <dsp:cNvSpPr/>
      </dsp:nvSpPr>
      <dsp:spPr>
        <a:xfrm rot="16200000">
          <a:off x="1596218" y="1583627"/>
          <a:ext cx="1344530" cy="1344530"/>
        </a:xfrm>
        <a:prstGeom prst="pieWedg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Integration of maternal and child health </a:t>
          </a:r>
          <a:endParaRPr lang="en-US" sz="1200" kern="1200" dirty="0"/>
        </a:p>
      </dsp:txBody>
      <dsp:txXfrm rot="5400000">
        <a:off x="1990022" y="1583627"/>
        <a:ext cx="950726" cy="950726"/>
      </dsp:txXfrm>
    </dsp:sp>
    <dsp:sp modelId="{C61D555F-312B-494D-B329-E323BB2364D4}">
      <dsp:nvSpPr>
        <dsp:cNvPr id="0" name=""/>
        <dsp:cNvSpPr/>
      </dsp:nvSpPr>
      <dsp:spPr>
        <a:xfrm>
          <a:off x="2739689" y="1273111"/>
          <a:ext cx="464220" cy="40366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3B3B0-EDDD-4E88-89AB-BDAD118B3813}">
      <dsp:nvSpPr>
        <dsp:cNvPr id="0" name=""/>
        <dsp:cNvSpPr/>
      </dsp:nvSpPr>
      <dsp:spPr>
        <a:xfrm rot="10800000">
          <a:off x="2739689" y="1428369"/>
          <a:ext cx="464220" cy="40366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0.13233</cdr:x>
      <cdr:y>0.85989</cdr:y>
    </cdr:from>
    <cdr:to>
      <cdr:x>0.95597</cdr:x>
      <cdr:y>1</cdr:y>
    </cdr:to>
    <cdr:sp macro="" textlink="">
      <cdr:nvSpPr>
        <cdr:cNvPr id="2" name="TextBox 1"/>
        <cdr:cNvSpPr txBox="1"/>
      </cdr:nvSpPr>
      <cdr:spPr>
        <a:xfrm xmlns:a="http://schemas.openxmlformats.org/drawingml/2006/main">
          <a:off x="655413" y="2981326"/>
          <a:ext cx="4079526" cy="485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*Denominator</a:t>
          </a:r>
          <a:r>
            <a:rPr lang="en-US" sz="1000" baseline="0"/>
            <a:t> at each point is those with enough follow-up time to be due for the visit. Only those who joined a club at week 10 are included  </a:t>
          </a:r>
          <a:endParaRPr lang="en-US" sz="1000"/>
        </a:p>
      </cdr:txBody>
    </cdr:sp>
  </cdr:relSizeAnchor>
  <cdr:relSizeAnchor xmlns:cdr="http://schemas.openxmlformats.org/drawingml/2006/chartDrawing">
    <cdr:from>
      <cdr:x>0.7931</cdr:x>
      <cdr:y>0.23081</cdr:y>
    </cdr:from>
    <cdr:to>
      <cdr:x>0.87931</cdr:x>
      <cdr:y>0.23081</cdr:y>
    </cdr:to>
    <cdr:cxnSp macro="">
      <cdr:nvCxnSpPr>
        <cdr:cNvPr id="4" name="Straight Arrow Connector 3"/>
        <cdr:cNvCxnSpPr/>
      </cdr:nvCxnSpPr>
      <cdr:spPr>
        <a:xfrm xmlns:a="http://schemas.openxmlformats.org/drawingml/2006/main" flipH="1">
          <a:off x="3505200" y="533400"/>
          <a:ext cx="381000" cy="0"/>
        </a:xfrm>
        <a:prstGeom xmlns:a="http://schemas.openxmlformats.org/drawingml/2006/main" prst="straightConnector1">
          <a:avLst/>
        </a:prstGeom>
        <a:ln xmlns:a="http://schemas.openxmlformats.org/drawingml/2006/main" w="444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0.87931</cdr:x>
      <cdr:y>0.19784</cdr:y>
    </cdr:from>
    <cdr:to>
      <cdr:x>1</cdr:x>
      <cdr:y>0.46162</cdr:y>
    </cdr:to>
    <cdr:sp macro="" textlink="">
      <cdr:nvSpPr>
        <cdr:cNvPr id="5" name="TextBox 4"/>
        <cdr:cNvSpPr txBox="1"/>
      </cdr:nvSpPr>
      <cdr:spPr>
        <a:xfrm xmlns:a="http://schemas.openxmlformats.org/drawingml/2006/main">
          <a:off x="3886200" y="457200"/>
          <a:ext cx="533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cs typeface="Arial" charset="0"/>
              </a:defRPr>
            </a:lvl1pPr>
          </a:lstStyle>
          <a:p>
            <a:pPr>
              <a:defRPr/>
            </a:pPr>
            <a:fld id="{97681F22-21A0-4393-9E96-970C89F55D32}" type="datetimeFigureOut">
              <a:rPr lang="en-US"/>
              <a:pPr>
                <a:defRPr/>
              </a:pPr>
              <a:t>5/23/2018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cs typeface="Arial" charset="0"/>
              </a:defRPr>
            </a:lvl1pPr>
          </a:lstStyle>
          <a:p>
            <a:pPr>
              <a:defRPr/>
            </a:pPr>
            <a:fld id="{854801DC-54F0-4A06-958E-35E352149FD2}" type="slidenum">
              <a:rPr lang="en-US"/>
              <a:pPr>
                <a:defRPr/>
              </a:pPr>
              <a:t>‹#›</a:t>
            </a:fld>
            <a:endParaRPr lang="en-US"/>
          </a:p>
        </p:txBody>
      </p:sp>
    </p:spTree>
    <p:extLst>
      <p:ext uri="{BB962C8B-B14F-4D97-AF65-F5344CB8AC3E}">
        <p14:creationId xmlns:p14="http://schemas.microsoft.com/office/powerpoint/2010/main" val="3559169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sz="2400" dirty="0"/>
              <a:t>Talk about national MTCT: 27% at 2m, 4.3% at 18m. </a:t>
            </a:r>
          </a:p>
          <a:p>
            <a:pPr lvl="1"/>
            <a:r>
              <a:rPr lang="en-US" altLang="en-US" sz="2400" dirty="0"/>
              <a:t>In Khayelitsha: 10 weeks 0.8% -&gt;18m unknown </a:t>
            </a:r>
            <a:r>
              <a:rPr lang="en-US" altLang="en-US" sz="2000" dirty="0"/>
              <a:t>(KESS, 2016) but poor uptake of 18m test (39% only)</a:t>
            </a:r>
            <a:endParaRPr lang="en-US" altLang="en-US" sz="2400" dirty="0"/>
          </a:p>
          <a:p>
            <a:r>
              <a:rPr lang="en-US" altLang="en-US" sz="2900" dirty="0"/>
              <a:t>RIC of mother infant pair (MIP):</a:t>
            </a:r>
          </a:p>
          <a:p>
            <a:pPr lvl="1" eaLnBrk="1" hangingPunct="1"/>
            <a:r>
              <a:rPr lang="en-US" altLang="en-US" sz="2400" dirty="0"/>
              <a:t>Maternal adherence post </a:t>
            </a:r>
            <a:r>
              <a:rPr lang="en-US" altLang="en-US" sz="2400" dirty="0" err="1"/>
              <a:t>natally</a:t>
            </a:r>
            <a:r>
              <a:rPr lang="en-US" altLang="en-US" sz="2400" dirty="0"/>
              <a:t> is poor (</a:t>
            </a:r>
            <a:r>
              <a:rPr lang="en-US" altLang="en-US" sz="1800" dirty="0"/>
              <a:t>29% of mothers LTFU by 6 months post </a:t>
            </a:r>
            <a:r>
              <a:rPr lang="en-US" altLang="en-US" sz="1800" dirty="0" err="1"/>
              <a:t>natally</a:t>
            </a:r>
            <a:r>
              <a:rPr lang="en-US" altLang="en-US" sz="1800" dirty="0"/>
              <a:t> in </a:t>
            </a:r>
            <a:r>
              <a:rPr lang="en-US" altLang="en-US" sz="1800" dirty="0" err="1"/>
              <a:t>Gugulethu</a:t>
            </a:r>
            <a:endParaRPr lang="en-US" altLang="en-US" sz="200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A34B6DE-B433-411A-B2D5-4AA6C6419B42}"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Objective of PNC is to retain in care mother infant pairs by 18months of</a:t>
            </a:r>
            <a:r>
              <a:rPr lang="en-US" altLang="en-US" baseline="0" dirty="0" smtClean="0"/>
              <a:t> age. </a:t>
            </a:r>
            <a:r>
              <a:rPr lang="en-US" altLang="en-US" dirty="0" smtClean="0"/>
              <a:t>All</a:t>
            </a:r>
            <a:r>
              <a:rPr lang="en-US" altLang="en-US" baseline="0" dirty="0" smtClean="0"/>
              <a:t> HIV positive mothers (including high risk mothers) and their HIV exposed infants to be recruited into PNC. Recruited at the 6 weeks visit and then to come monthly for 6 months and </a:t>
            </a:r>
            <a:r>
              <a:rPr lang="en-US" altLang="en-US" baseline="0" dirty="0" err="1" smtClean="0"/>
              <a:t>afterrewards</a:t>
            </a:r>
            <a:r>
              <a:rPr lang="en-US" altLang="en-US" baseline="0" dirty="0" smtClean="0"/>
              <a:t> three monthly until 18months of age (as per child’s normal clinical follow ups).  PNC model comprises 4 components and to explain each component. </a:t>
            </a:r>
            <a:endParaRPr lang="en-US" altLang="en-US" dirty="0"/>
          </a:p>
          <a:p>
            <a:pPr eaLnBrk="1" fontAlgn="auto" hangingPunct="1">
              <a:spcAft>
                <a:spcPts val="0"/>
              </a:spcAft>
              <a:buFont typeface="Arial" pitchFamily="34" charset="0"/>
              <a:buNone/>
              <a:defRPr/>
            </a:pPr>
            <a:endParaRPr lang="en-GB"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D5EF0F-860F-48E2-AC75-37572B782F35}"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Denominator</a:t>
            </a:r>
            <a:r>
              <a:rPr lang="en-US" baseline="0" dirty="0" smtClean="0"/>
              <a:t> for 18 months for infants rapid take uptake is different from the denominator for mothers because we only included the infants that attended the visit (whereas for the mothers we looked at the mothers who were due for a VL)</a:t>
            </a:r>
            <a:endParaRPr 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0A796C-B3E2-46B2-A29D-BEB9301144A7}"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4801DC-54F0-4A06-958E-35E352149FD2}" type="slidenum">
              <a:rPr lang="en-US" smtClean="0"/>
              <a:pPr>
                <a:defRPr/>
              </a:pPr>
              <a:t>6</a:t>
            </a:fld>
            <a:endParaRPr lang="en-US"/>
          </a:p>
        </p:txBody>
      </p:sp>
    </p:spTree>
    <p:extLst>
      <p:ext uri="{BB962C8B-B14F-4D97-AF65-F5344CB8AC3E}">
        <p14:creationId xmlns:p14="http://schemas.microsoft.com/office/powerpoint/2010/main" val="92884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Explain results and most important part of the cascade at 18m</a:t>
            </a:r>
          </a:p>
          <a:p>
            <a:r>
              <a:rPr lang="en-US" altLang="en-US" sz="2400" b="1"/>
              <a:t>Results </a:t>
            </a:r>
            <a:endParaRPr lang="en-US" altLang="en-US" sz="2400"/>
          </a:p>
          <a:p>
            <a:r>
              <a:rPr lang="en-US" altLang="en-US" sz="2400"/>
              <a:t>Seventy-eight percent presented for testing at 6-10 weeks, increasing to 88% after tracing. By 9 months, it had declined to 40% (58% after tracing) and to 25% (38% after tracing) at 18 months. Positivity rate was 0.8% at 6-10 weeks and 0% at 9 months and 18 months.  Tracing was successful between 49-52% of the attempted events (see figure 1). </a:t>
            </a:r>
          </a:p>
          <a:p>
            <a:r>
              <a:rPr lang="en-US" altLang="en-US" sz="2400"/>
              <a:t>Limitations include underestimation of infant testing and positivity rate at 9 months and 18 months due to difficulty in finding rapid test results (paper record vs. laboratory records for PCR results), lack of integration of HIV care with post natal care (and poor identification of HIV-exposed infants), multiple electronic systems, infant’s geographical and social mobility.  </a:t>
            </a:r>
          </a:p>
          <a:p>
            <a:pPr lvl="2"/>
            <a:endParaRPr lang="en-US" altLang="en-US" sz="2000"/>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87FA5C-65F8-4925-B3FE-15F0E480AF41}" type="slidenum">
              <a:rPr lang="en-US" altLang="en-US" smtClean="0"/>
              <a:pPr eaLnBrk="1" hangingPunct="1">
                <a:spcBef>
                  <a:spcPct val="0"/>
                </a:spcBef>
              </a:pPr>
              <a:t>14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B905F9-DB59-4924-B70B-5B9F314774EA}"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D8D0CF-1727-4031-9B9F-5FBFDA14FC43}" type="slidenum">
              <a:rPr lang="en-US"/>
              <a:pPr>
                <a:defRPr/>
              </a:pPr>
              <a:t>‹#›</a:t>
            </a:fld>
            <a:endParaRPr lang="en-US"/>
          </a:p>
        </p:txBody>
      </p:sp>
    </p:spTree>
    <p:extLst>
      <p:ext uri="{BB962C8B-B14F-4D97-AF65-F5344CB8AC3E}">
        <p14:creationId xmlns:p14="http://schemas.microsoft.com/office/powerpoint/2010/main" val="110493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33607D-DB19-494B-B7C2-04963D76E4DF}"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51B978-656A-4AC2-9EA0-076F8C9A98E6}" type="slidenum">
              <a:rPr lang="en-US"/>
              <a:pPr>
                <a:defRPr/>
              </a:pPr>
              <a:t>‹#›</a:t>
            </a:fld>
            <a:endParaRPr lang="en-US"/>
          </a:p>
        </p:txBody>
      </p:sp>
    </p:spTree>
    <p:extLst>
      <p:ext uri="{BB962C8B-B14F-4D97-AF65-F5344CB8AC3E}">
        <p14:creationId xmlns:p14="http://schemas.microsoft.com/office/powerpoint/2010/main" val="22774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F85077-448A-4C03-9F63-F146D1CBBDB4}"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E791CE-7235-416B-8519-8A47DB70F181}" type="slidenum">
              <a:rPr lang="en-US"/>
              <a:pPr>
                <a:defRPr/>
              </a:pPr>
              <a:t>‹#›</a:t>
            </a:fld>
            <a:endParaRPr lang="en-US"/>
          </a:p>
        </p:txBody>
      </p:sp>
    </p:spTree>
    <p:extLst>
      <p:ext uri="{BB962C8B-B14F-4D97-AF65-F5344CB8AC3E}">
        <p14:creationId xmlns:p14="http://schemas.microsoft.com/office/powerpoint/2010/main" val="180262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B7F8F-C7DD-4CC9-87E9-54F4F356F97C}"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C5BADE-C0BE-4634-9E52-C843E917A8A0}" type="slidenum">
              <a:rPr lang="en-US"/>
              <a:pPr>
                <a:defRPr/>
              </a:pPr>
              <a:t>‹#›</a:t>
            </a:fld>
            <a:endParaRPr lang="en-US"/>
          </a:p>
        </p:txBody>
      </p:sp>
    </p:spTree>
    <p:extLst>
      <p:ext uri="{BB962C8B-B14F-4D97-AF65-F5344CB8AC3E}">
        <p14:creationId xmlns:p14="http://schemas.microsoft.com/office/powerpoint/2010/main" val="270282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B66FFB-B05C-4C6D-BFBE-D74945EC1C4F}"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DC4BD6-0E78-4505-914C-4E2C0AE0E735}" type="slidenum">
              <a:rPr lang="en-US"/>
              <a:pPr>
                <a:defRPr/>
              </a:pPr>
              <a:t>‹#›</a:t>
            </a:fld>
            <a:endParaRPr lang="en-US"/>
          </a:p>
        </p:txBody>
      </p:sp>
    </p:spTree>
    <p:extLst>
      <p:ext uri="{BB962C8B-B14F-4D97-AF65-F5344CB8AC3E}">
        <p14:creationId xmlns:p14="http://schemas.microsoft.com/office/powerpoint/2010/main" val="273980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1C8F5F-78C0-412B-8526-12F382AE30ED}" type="datetimeFigureOut">
              <a:rPr lang="en-US"/>
              <a:pPr>
                <a:defRPr/>
              </a:pPr>
              <a:t>5/23/2018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F13AC9-DAE6-4E9B-BB56-025061B98D5B}" type="slidenum">
              <a:rPr lang="en-US"/>
              <a:pPr>
                <a:defRPr/>
              </a:pPr>
              <a:t>‹#›</a:t>
            </a:fld>
            <a:endParaRPr lang="en-US"/>
          </a:p>
        </p:txBody>
      </p:sp>
    </p:spTree>
    <p:extLst>
      <p:ext uri="{BB962C8B-B14F-4D97-AF65-F5344CB8AC3E}">
        <p14:creationId xmlns:p14="http://schemas.microsoft.com/office/powerpoint/2010/main" val="207968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6265F8-88E1-4B6B-8124-1A9313AC02C5}" type="datetimeFigureOut">
              <a:rPr lang="en-US"/>
              <a:pPr>
                <a:defRPr/>
              </a:pPr>
              <a:t>5/23/2018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C7A42-F29E-4A8A-91D8-DF165AC8A135}" type="slidenum">
              <a:rPr lang="en-US"/>
              <a:pPr>
                <a:defRPr/>
              </a:pPr>
              <a:t>‹#›</a:t>
            </a:fld>
            <a:endParaRPr lang="en-US"/>
          </a:p>
        </p:txBody>
      </p:sp>
    </p:spTree>
    <p:extLst>
      <p:ext uri="{BB962C8B-B14F-4D97-AF65-F5344CB8AC3E}">
        <p14:creationId xmlns:p14="http://schemas.microsoft.com/office/powerpoint/2010/main" val="109017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3EF15D-7E1D-49A8-8B24-6B3A9ED29E8A}" type="datetimeFigureOut">
              <a:rPr lang="en-US"/>
              <a:pPr>
                <a:defRPr/>
              </a:pPr>
              <a:t>5/23/2018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FC1E11-780D-41F0-BFA9-A1F9C129F09C}" type="slidenum">
              <a:rPr lang="en-US"/>
              <a:pPr>
                <a:defRPr/>
              </a:pPr>
              <a:t>‹#›</a:t>
            </a:fld>
            <a:endParaRPr lang="en-US"/>
          </a:p>
        </p:txBody>
      </p:sp>
    </p:spTree>
    <p:extLst>
      <p:ext uri="{BB962C8B-B14F-4D97-AF65-F5344CB8AC3E}">
        <p14:creationId xmlns:p14="http://schemas.microsoft.com/office/powerpoint/2010/main" val="41065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264718-169D-45A1-B22C-F3D5CAF3379F}"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99897-AED1-4DF7-893A-FBCDF41E4897}" type="slidenum">
              <a:rPr lang="en-US"/>
              <a:pPr>
                <a:defRPr/>
              </a:pPr>
              <a:t>‹#›</a:t>
            </a:fld>
            <a:endParaRPr lang="en-US"/>
          </a:p>
        </p:txBody>
      </p:sp>
    </p:spTree>
    <p:extLst>
      <p:ext uri="{BB962C8B-B14F-4D97-AF65-F5344CB8AC3E}">
        <p14:creationId xmlns:p14="http://schemas.microsoft.com/office/powerpoint/2010/main" val="352272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A2A3F5-366B-41C9-A8E0-0FA3EF79355C}" type="datetimeFigureOut">
              <a:rPr lang="en-US"/>
              <a:pPr>
                <a:defRPr/>
              </a:pPr>
              <a:t>5/23/2018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B91723-D251-4D84-9F61-1069981DF3AF}" type="slidenum">
              <a:rPr lang="en-US"/>
              <a:pPr>
                <a:defRPr/>
              </a:pPr>
              <a:t>‹#›</a:t>
            </a:fld>
            <a:endParaRPr lang="en-US"/>
          </a:p>
        </p:txBody>
      </p:sp>
    </p:spTree>
    <p:extLst>
      <p:ext uri="{BB962C8B-B14F-4D97-AF65-F5344CB8AC3E}">
        <p14:creationId xmlns:p14="http://schemas.microsoft.com/office/powerpoint/2010/main" val="9995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58C2E-480A-4D7E-85FE-D124A432AB93}" type="datetimeFigureOut">
              <a:rPr lang="en-US"/>
              <a:pPr>
                <a:defRPr/>
              </a:pPr>
              <a:t>5/23/2018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AF5F5B-0D76-4A78-A06D-8003FD687EDD}" type="slidenum">
              <a:rPr lang="en-US"/>
              <a:pPr>
                <a:defRPr/>
              </a:pPr>
              <a:t>‹#›</a:t>
            </a:fld>
            <a:endParaRPr lang="en-US"/>
          </a:p>
        </p:txBody>
      </p:sp>
    </p:spTree>
    <p:extLst>
      <p:ext uri="{BB962C8B-B14F-4D97-AF65-F5344CB8AC3E}">
        <p14:creationId xmlns:p14="http://schemas.microsoft.com/office/powerpoint/2010/main" val="162521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7EE8E3-5AF8-43D4-8982-A25F3E0FCA92}" type="datetimeFigureOut">
              <a:rPr lang="en-US"/>
              <a:pPr>
                <a:defRPr/>
              </a:pPr>
              <a:t>5/23/2018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35101F-D1C9-4FF8-A429-962FF1C9AE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ilto:lnduv@hotmail.com"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09550"/>
            <a:ext cx="7848600" cy="1295400"/>
          </a:xfrm>
        </p:spPr>
        <p:txBody>
          <a:bodyPr rtlCol="0">
            <a:normAutofit fontScale="90000"/>
          </a:bodyPr>
          <a:lstStyle/>
          <a:p>
            <a:pPr eaLnBrk="1" fontAlgn="auto" hangingPunct="1">
              <a:spcAft>
                <a:spcPts val="0"/>
              </a:spcAft>
              <a:defRPr/>
            </a:pPr>
            <a:r>
              <a:rPr lang="en-US" sz="2800" dirty="0"/>
              <a:t/>
            </a:r>
            <a:br>
              <a:rPr lang="en-US" sz="2800" dirty="0"/>
            </a:br>
            <a:r>
              <a:rPr lang="en-US" sz="3100" b="1" dirty="0">
                <a:solidFill>
                  <a:srgbClr val="C00000"/>
                </a:solidFill>
              </a:rPr>
              <a:t>“They share more than we think they are sharing”: </a:t>
            </a:r>
            <a:r>
              <a:rPr lang="en-US" sz="3100" b="1" dirty="0" smtClean="0">
                <a:solidFill>
                  <a:srgbClr val="C00000"/>
                </a:solidFill>
              </a:rPr>
              <a:t>a </a:t>
            </a:r>
            <a:r>
              <a:rPr lang="en-US" sz="3100" b="1" dirty="0">
                <a:solidFill>
                  <a:srgbClr val="C00000"/>
                </a:solidFill>
              </a:rPr>
              <a:t>mixed-methods evaluation of Post Natal Clubs in South Africa</a:t>
            </a:r>
            <a:r>
              <a:rPr lang="en-US" altLang="en-US" sz="3600" b="1" dirty="0">
                <a:solidFill>
                  <a:srgbClr val="C00000"/>
                </a:solidFill>
              </a:rPr>
              <a:t/>
            </a:r>
            <a:br>
              <a:rPr lang="en-US" altLang="en-US" sz="3600" b="1" dirty="0">
                <a:solidFill>
                  <a:srgbClr val="C00000"/>
                </a:solidFill>
              </a:rPr>
            </a:br>
            <a:r>
              <a:rPr lang="en-US" altLang="en-US" sz="3200" b="1" i="1" dirty="0" smtClean="0"/>
              <a:t/>
            </a:r>
            <a:br>
              <a:rPr lang="en-US" altLang="en-US" sz="3200" b="1" i="1" dirty="0" smtClean="0"/>
            </a:br>
            <a:endParaRPr lang="en-US" sz="3200" b="1" dirty="0" smtClean="0"/>
          </a:p>
        </p:txBody>
      </p:sp>
      <p:pic>
        <p:nvPicPr>
          <p:cNvPr id="2051" name="Picture 2" descr="D:\Users\msfuser\Desktop\Postnatal strengthening\PNC\photos\becky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771650"/>
            <a:ext cx="53721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
          <p:cNvSpPr txBox="1">
            <a:spLocks noChangeArrowheads="1"/>
          </p:cNvSpPr>
          <p:nvPr/>
        </p:nvSpPr>
        <p:spPr bwMode="auto">
          <a:xfrm>
            <a:off x="1524000" y="4457700"/>
            <a:ext cx="579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i="1" dirty="0"/>
              <a:t>24/05/2018</a:t>
            </a:r>
          </a:p>
          <a:p>
            <a:pPr algn="ctr" eaLnBrk="1" hangingPunct="1">
              <a:spcBef>
                <a:spcPct val="0"/>
              </a:spcBef>
              <a:buFontTx/>
              <a:buNone/>
            </a:pPr>
            <a:r>
              <a:rPr lang="en-US" altLang="en-US" sz="2000" b="1" i="1" dirty="0"/>
              <a:t>MSF International Scientific day</a:t>
            </a:r>
            <a:endParaRPr lang="en-US" altLang="en-US" sz="2000" dirty="0"/>
          </a:p>
        </p:txBody>
      </p:sp>
      <p:sp>
        <p:nvSpPr>
          <p:cNvPr id="2057" name="TextBox 1"/>
          <p:cNvSpPr txBox="1">
            <a:spLocks noChangeArrowheads="1"/>
          </p:cNvSpPr>
          <p:nvPr/>
        </p:nvSpPr>
        <p:spPr bwMode="auto">
          <a:xfrm>
            <a:off x="76200" y="1200150"/>
            <a:ext cx="906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n-US" altLang="en-US" sz="1200" dirty="0"/>
              <a:t>Hélène</a:t>
            </a:r>
            <a:r>
              <a:rPr lang="en-US" altLang="en-US" sz="1200" b="1" dirty="0"/>
              <a:t> </a:t>
            </a:r>
            <a:r>
              <a:rPr lang="nl-NL" altLang="en-US" sz="1200" dirty="0"/>
              <a:t>Duvivier</a:t>
            </a:r>
            <a:r>
              <a:rPr lang="en-US" altLang="en-US" sz="1200" baseline="30000" dirty="0"/>
              <a:t>1</a:t>
            </a:r>
            <a:r>
              <a:rPr lang="nl-NL" altLang="en-US" sz="1200" dirty="0"/>
              <a:t>, </a:t>
            </a:r>
            <a:r>
              <a:rPr lang="it-IT" altLang="en-US" sz="1200" dirty="0"/>
              <a:t>Aurelie Nelson</a:t>
            </a:r>
            <a:r>
              <a:rPr lang="en-US" altLang="en-US" sz="1200" baseline="30000" dirty="0"/>
              <a:t>2</a:t>
            </a:r>
            <a:r>
              <a:rPr lang="es-ES_tradnl" altLang="en-US" sz="1200" dirty="0"/>
              <a:t>, </a:t>
            </a:r>
            <a:r>
              <a:rPr lang="en-US" altLang="en-US" sz="1200" dirty="0" smtClean="0"/>
              <a:t>*</a:t>
            </a:r>
            <a:r>
              <a:rPr lang="en-US" altLang="en-US" sz="1200" dirty="0" err="1"/>
              <a:t>Tali</a:t>
            </a:r>
            <a:r>
              <a:rPr lang="en-US" altLang="en-US" sz="1200" dirty="0"/>
              <a:t> Cassidy</a:t>
            </a:r>
            <a:r>
              <a:rPr lang="en-US" altLang="en-US" sz="1200" baseline="30000" dirty="0"/>
              <a:t>2</a:t>
            </a:r>
            <a:r>
              <a:rPr lang="en-US" altLang="en-US" sz="1200" dirty="0" smtClean="0"/>
              <a:t>,</a:t>
            </a:r>
            <a:r>
              <a:rPr lang="it-IT" altLang="en-US" sz="1200" dirty="0" smtClean="0"/>
              <a:t> </a:t>
            </a:r>
            <a:r>
              <a:rPr lang="es-ES_tradnl" altLang="en-US" sz="1200" dirty="0" smtClean="0"/>
              <a:t>Laura </a:t>
            </a:r>
            <a:r>
              <a:rPr lang="es-ES_tradnl" altLang="en-US" sz="1200" dirty="0" err="1"/>
              <a:t>Trivino</a:t>
            </a:r>
            <a:r>
              <a:rPr lang="es-ES_tradnl" altLang="en-US" sz="1200" dirty="0"/>
              <a:t> Duran</a:t>
            </a:r>
            <a:r>
              <a:rPr lang="en-US" altLang="en-US" sz="1200" baseline="30000" dirty="0"/>
              <a:t>2</a:t>
            </a:r>
            <a:r>
              <a:rPr lang="nl-NL" altLang="en-US" sz="1200" dirty="0"/>
              <a:t>, </a:t>
            </a:r>
            <a:r>
              <a:rPr lang="en-US" altLang="en-US" sz="1200" dirty="0" smtClean="0"/>
              <a:t>Emilie </a:t>
            </a:r>
            <a:r>
              <a:rPr lang="en-US" altLang="en-US" sz="1200" dirty="0"/>
              <a:t>Venables</a:t>
            </a:r>
            <a:r>
              <a:rPr lang="en-US" altLang="en-US" sz="1200" baseline="30000" dirty="0"/>
              <a:t>2</a:t>
            </a:r>
            <a:r>
              <a:rPr lang="en-US" altLang="en-US" sz="1200" dirty="0"/>
              <a:t>, Amir Shroufi</a:t>
            </a:r>
            <a:r>
              <a:rPr lang="en-US" altLang="en-US" sz="1200" baseline="30000" dirty="0"/>
              <a:t>2</a:t>
            </a:r>
            <a:r>
              <a:rPr lang="en-US" altLang="en-US" sz="1200" dirty="0"/>
              <a:t>, </a:t>
            </a:r>
            <a:r>
              <a:rPr lang="en-US" altLang="en-US" sz="1200" dirty="0" smtClean="0"/>
              <a:t>Ana </a:t>
            </a:r>
            <a:r>
              <a:rPr lang="en-US" altLang="en-US" sz="1200" dirty="0"/>
              <a:t>Hoxha</a:t>
            </a:r>
            <a:r>
              <a:rPr lang="en-US" altLang="en-US" sz="1200" baseline="30000" dirty="0"/>
              <a:t>2</a:t>
            </a:r>
            <a:r>
              <a:rPr lang="en-US" altLang="en-US" sz="1200" dirty="0"/>
              <a:t>, Kate Buchanan</a:t>
            </a:r>
            <a:r>
              <a:rPr lang="en-US" altLang="en-US" sz="1200" baseline="30000" dirty="0"/>
              <a:t>2</a:t>
            </a:r>
            <a:r>
              <a:rPr lang="en-US" altLang="en-US" sz="1200" dirty="0"/>
              <a:t>, </a:t>
            </a:r>
            <a:r>
              <a:rPr lang="en-US" altLang="en-US" sz="1200" dirty="0" err="1"/>
              <a:t>Rinako</a:t>
            </a:r>
            <a:r>
              <a:rPr lang="en-US" altLang="en-US" sz="1200" dirty="0"/>
              <a:t> Uenishi</a:t>
            </a:r>
            <a:r>
              <a:rPr lang="en-US" altLang="en-US" sz="1200" baseline="30000" dirty="0"/>
              <a:t>2</a:t>
            </a:r>
            <a:r>
              <a:rPr lang="en-US" altLang="en-US" sz="1200" dirty="0"/>
              <a:t>, </a:t>
            </a:r>
            <a:r>
              <a:rPr lang="es-ES_tradnl" altLang="en-US" sz="1200" b="1" dirty="0" err="1"/>
              <a:t>Mpumi</a:t>
            </a:r>
            <a:r>
              <a:rPr lang="es-ES_tradnl" altLang="en-US" sz="1200" b="1" dirty="0"/>
              <a:t> </a:t>
            </a:r>
            <a:r>
              <a:rPr lang="es-ES_tradnl" altLang="en-US" sz="1200" b="1" dirty="0" err="1"/>
              <a:t>Mantangana</a:t>
            </a:r>
            <a:r>
              <a:rPr lang="en-US" altLang="en-US" sz="1200" b="1" baseline="30000" dirty="0"/>
              <a:t>2</a:t>
            </a:r>
            <a:r>
              <a:rPr lang="en-US" altLang="en-US" sz="1200" dirty="0"/>
              <a:t>, Leticia </a:t>
            </a:r>
            <a:r>
              <a:rPr lang="en-US" altLang="en-US" sz="1200" dirty="0" err="1"/>
              <a:t>Mdani</a:t>
            </a:r>
            <a:r>
              <a:rPr lang="en-US" altLang="en-US" sz="1200" dirty="0"/>
              <a:t> </a:t>
            </a:r>
            <a:r>
              <a:rPr lang="en-US" altLang="en-US" sz="1200" baseline="30000" dirty="0"/>
              <a:t>2</a:t>
            </a:r>
            <a:r>
              <a:rPr lang="en-US" altLang="en-US" sz="1200" dirty="0"/>
              <a:t>, </a:t>
            </a:r>
            <a:r>
              <a:rPr lang="en-US" altLang="en-US" sz="1200" dirty="0" err="1"/>
              <a:t>Shariefa</a:t>
            </a:r>
            <a:r>
              <a:rPr lang="en-US" altLang="en-US" sz="1200" dirty="0"/>
              <a:t> Abrahams</a:t>
            </a:r>
            <a:r>
              <a:rPr lang="en-US" altLang="en-US" sz="1200" baseline="30000" dirty="0"/>
              <a:t>3</a:t>
            </a:r>
            <a:r>
              <a:rPr lang="en-US" altLang="en-US" sz="1200" dirty="0"/>
              <a:t>, </a:t>
            </a:r>
            <a:r>
              <a:rPr lang="nl-NL" altLang="en-US" sz="1200" dirty="0"/>
              <a:t>Virginia de </a:t>
            </a:r>
            <a:r>
              <a:rPr lang="nl-NL" altLang="en-US" sz="1200" dirty="0" err="1"/>
              <a:t>Azevedo</a:t>
            </a:r>
            <a:r>
              <a:rPr lang="en-US" altLang="en-US" sz="1200" baseline="30000" dirty="0"/>
              <a:t>3</a:t>
            </a:r>
            <a:r>
              <a:rPr lang="en-US" altLang="en-US" sz="1200" dirty="0"/>
              <a:t>, Jude Igumbor</a:t>
            </a:r>
            <a:r>
              <a:rPr lang="en-US" altLang="en-US" sz="1200" baseline="30000" dirty="0"/>
              <a:t>4 </a:t>
            </a:r>
            <a:r>
              <a:rPr lang="en-US" altLang="en-US" sz="1200" dirty="0"/>
              <a:t>,Clare Hofmeyr</a:t>
            </a:r>
            <a:r>
              <a:rPr lang="en-US" altLang="en-US" sz="1200" baseline="30000" dirty="0"/>
              <a:t>4</a:t>
            </a:r>
            <a:r>
              <a:rPr lang="en-US" altLang="en-US" sz="1200" dirty="0"/>
              <a:t>, </a:t>
            </a:r>
            <a:r>
              <a:rPr lang="en-US" altLang="en-US" sz="1200" dirty="0" err="1"/>
              <a:t>Zodwa</a:t>
            </a:r>
            <a:r>
              <a:rPr lang="en-US" altLang="en-US" sz="1200" dirty="0"/>
              <a:t> Mbakaza</a:t>
            </a:r>
            <a:r>
              <a:rPr lang="en-US" altLang="en-US" sz="1200" baseline="30000" dirty="0"/>
              <a:t>2 </a:t>
            </a:r>
            <a:r>
              <a:rPr lang="en-US" altLang="en-US" sz="1200" dirty="0" smtClean="0"/>
              <a:t>, Beryl </a:t>
            </a:r>
            <a:r>
              <a:rPr lang="en-US" altLang="en-US" sz="1200" dirty="0"/>
              <a:t>Sibanda</a:t>
            </a:r>
            <a:r>
              <a:rPr lang="en-US" altLang="en-US" sz="1200" baseline="30000" dirty="0"/>
              <a:t>2</a:t>
            </a:r>
            <a:r>
              <a:rPr lang="en-US" altLang="en-US" sz="1200" dirty="0"/>
              <a:t>, </a:t>
            </a:r>
            <a:r>
              <a:rPr lang="en-US" altLang="en-US" sz="1200" dirty="0" err="1"/>
              <a:t>Nopinky</a:t>
            </a:r>
            <a:r>
              <a:rPr lang="en-US" altLang="en-US" sz="1200" dirty="0"/>
              <a:t> Matinise</a:t>
            </a:r>
            <a:r>
              <a:rPr lang="en-US" altLang="en-US" sz="1200" baseline="30000" dirty="0"/>
              <a:t>2</a:t>
            </a:r>
            <a:r>
              <a:rPr lang="en-US" altLang="en-US" sz="1200" dirty="0"/>
              <a:t>, </a:t>
            </a:r>
            <a:r>
              <a:rPr lang="en-US" altLang="en-US" sz="1200" dirty="0" err="1"/>
              <a:t>Nikiwe</a:t>
            </a:r>
            <a:r>
              <a:rPr lang="en-US" altLang="en-US" sz="1200" dirty="0"/>
              <a:t> Mkhosana</a:t>
            </a:r>
            <a:r>
              <a:rPr lang="en-US" altLang="en-US" sz="1200" baseline="30000" dirty="0"/>
              <a:t>2</a:t>
            </a:r>
            <a:r>
              <a:rPr lang="nl-NL" altLang="en-US" sz="1200" dirty="0"/>
              <a:t> Petros Isaakidis</a:t>
            </a:r>
            <a:r>
              <a:rPr lang="en-US" altLang="en-US" sz="1200" baseline="30000" dirty="0"/>
              <a:t>2</a:t>
            </a:r>
            <a:r>
              <a:rPr lang="en-US" altLang="en-US" sz="1200" dirty="0"/>
              <a:t>, Pauline Pieters</a:t>
            </a:r>
            <a:r>
              <a:rPr lang="en-US" altLang="en-US" sz="1200" baseline="30000" dirty="0"/>
              <a:t>5</a:t>
            </a:r>
            <a:r>
              <a:rPr lang="it-IT" altLang="en-US" sz="1200" dirty="0"/>
              <a:t>, Mark Cotton</a:t>
            </a:r>
            <a:r>
              <a:rPr lang="en-US" altLang="en-US" sz="1200" baseline="30000" dirty="0"/>
              <a:t>6</a:t>
            </a:r>
            <a:r>
              <a:rPr lang="de-DE" altLang="en-US" sz="1200" dirty="0"/>
              <a:t>, Jean Maritz</a:t>
            </a:r>
            <a:r>
              <a:rPr lang="en-US" altLang="en-US" sz="1200" baseline="30000" dirty="0" smtClean="0"/>
              <a:t>6</a:t>
            </a:r>
            <a:r>
              <a:rPr lang="en-US" altLang="en-US" sz="1200" dirty="0" smtClean="0"/>
              <a:t>, </a:t>
            </a:r>
            <a:r>
              <a:rPr lang="nl-NL" altLang="en-US" sz="1200" dirty="0" smtClean="0"/>
              <a:t>Tom </a:t>
            </a:r>
            <a:r>
              <a:rPr lang="nl-NL" altLang="en-US" sz="1200" dirty="0" err="1"/>
              <a:t>Decroo</a:t>
            </a:r>
            <a:r>
              <a:rPr lang="en-US" altLang="en-US" sz="1200" baseline="30000" dirty="0" smtClean="0"/>
              <a:t>1</a:t>
            </a:r>
            <a:endParaRPr lang="en-US" altLang="en-US" sz="1200" dirty="0"/>
          </a:p>
          <a:p>
            <a:pPr eaLnBrk="1" hangingPunct="1">
              <a:spcBef>
                <a:spcPct val="0"/>
              </a:spcBef>
              <a:buFontTx/>
              <a:buNone/>
            </a:pPr>
            <a:endParaRPr lang="en-US" altLang="en-US" sz="1800" dirty="0"/>
          </a:p>
        </p:txBody>
      </p:sp>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481512"/>
            <a:ext cx="1066800" cy="54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17268" y="2414885"/>
            <a:ext cx="353943" cy="2061865"/>
          </a:xfrm>
          <a:prstGeom prst="rect">
            <a:avLst/>
          </a:prstGeom>
          <a:noFill/>
        </p:spPr>
        <p:txBody>
          <a:bodyPr vert="vert270" wrap="square" rtlCol="0">
            <a:spAutoFit/>
          </a:bodyPr>
          <a:lstStyle/>
          <a:p>
            <a:r>
              <a:rPr lang="en-US" sz="1100" dirty="0" smtClean="0">
                <a:solidFill>
                  <a:schemeClr val="bg1"/>
                </a:solidFill>
              </a:rPr>
              <a:t>Photo credit: Sean Christie</a:t>
            </a:r>
            <a:endParaRPr lang="en-US" sz="1100" dirty="0">
              <a:solidFill>
                <a:schemeClr val="bg1"/>
              </a:solidFill>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0834" y="4263124"/>
            <a:ext cx="1044748" cy="32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531" y="4572261"/>
            <a:ext cx="1440469" cy="45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3343" y="4092276"/>
            <a:ext cx="1004817" cy="10133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18415"/>
            <a:ext cx="8229600" cy="762000"/>
          </a:xfrm>
        </p:spPr>
        <p:txBody>
          <a:bodyPr/>
          <a:lstStyle/>
          <a:p>
            <a:r>
              <a:rPr lang="en-US" altLang="en-US" b="1" dirty="0">
                <a:solidFill>
                  <a:srgbClr val="C00000"/>
                </a:solidFill>
              </a:rPr>
              <a:t>Challenges related to </a:t>
            </a:r>
            <a:r>
              <a:rPr lang="en-US" altLang="en-US" b="1" dirty="0" smtClean="0">
                <a:solidFill>
                  <a:srgbClr val="C00000"/>
                </a:solidFill>
              </a:rPr>
              <a:t>PNCs</a:t>
            </a:r>
            <a:endParaRPr lang="en-US" altLang="en-US" b="1" dirty="0">
              <a:solidFill>
                <a:srgbClr val="C00000"/>
              </a:solidFill>
            </a:endParaRPr>
          </a:p>
        </p:txBody>
      </p:sp>
      <p:sp>
        <p:nvSpPr>
          <p:cNvPr id="17411" name="Content Placeholder 2"/>
          <p:cNvSpPr>
            <a:spLocks noGrp="1"/>
          </p:cNvSpPr>
          <p:nvPr>
            <p:ph idx="1"/>
          </p:nvPr>
        </p:nvSpPr>
        <p:spPr>
          <a:xfrm>
            <a:off x="533400" y="1123949"/>
            <a:ext cx="8229600" cy="3381375"/>
          </a:xfrm>
        </p:spPr>
        <p:txBody>
          <a:bodyPr/>
          <a:lstStyle/>
          <a:p>
            <a:pPr marL="0" indent="0">
              <a:buNone/>
              <a:defRPr/>
            </a:pPr>
            <a:r>
              <a:rPr lang="en-GB" altLang="en-US" sz="2400" dirty="0" smtClean="0"/>
              <a:t>Space and confidentiality issues</a:t>
            </a:r>
          </a:p>
          <a:p>
            <a:pPr marL="0" indent="0">
              <a:buNone/>
              <a:defRPr/>
            </a:pPr>
            <a:r>
              <a:rPr lang="en-GB" altLang="en-US" sz="2400" dirty="0" smtClean="0"/>
              <a:t>Length of the sessions</a:t>
            </a:r>
          </a:p>
          <a:p>
            <a:pPr marL="0" indent="0">
              <a:buNone/>
              <a:defRPr/>
            </a:pPr>
            <a:r>
              <a:rPr lang="en-GB" altLang="en-US" sz="2400" dirty="0" smtClean="0"/>
              <a:t>HR and workload issues</a:t>
            </a:r>
          </a:p>
          <a:p>
            <a:pPr marL="0" indent="0">
              <a:buNone/>
              <a:defRPr/>
            </a:pPr>
            <a:r>
              <a:rPr lang="en-GB" altLang="en-US" sz="2400" dirty="0" smtClean="0"/>
              <a:t>Quality versus quantity</a:t>
            </a:r>
          </a:p>
          <a:p>
            <a:pPr marL="0" indent="0">
              <a:buNone/>
              <a:defRPr/>
            </a:pPr>
            <a:r>
              <a:rPr lang="en-GB" altLang="en-US" sz="2400" dirty="0"/>
              <a:t>PNC meetings dates </a:t>
            </a:r>
            <a:endParaRPr lang="en-GB" altLang="en-US" sz="2400" dirty="0" smtClean="0"/>
          </a:p>
          <a:p>
            <a:pPr marL="0" indent="0">
              <a:buNone/>
              <a:defRPr/>
            </a:pPr>
            <a:r>
              <a:rPr lang="en-GB" altLang="en-US" sz="2400" dirty="0" smtClean="0"/>
              <a:t>Sustainability</a:t>
            </a:r>
          </a:p>
          <a:p>
            <a:pPr marL="0" indent="0">
              <a:buNone/>
              <a:defRPr/>
            </a:pPr>
            <a:r>
              <a:rPr lang="en-GB" altLang="en-US" sz="2400" dirty="0" smtClean="0"/>
              <a:t>Graduation</a:t>
            </a:r>
          </a:p>
          <a:p>
            <a:pPr marL="0" indent="0">
              <a:buFont typeface="Arial" charset="0"/>
              <a:buNone/>
              <a:defRPr/>
            </a:pPr>
            <a:endParaRPr lang="en-US" altLang="en-US" sz="2000" dirty="0" smtClean="0"/>
          </a:p>
        </p:txBody>
      </p:sp>
      <p:cxnSp>
        <p:nvCxnSpPr>
          <p:cNvPr id="4" name="Straight Connector 3"/>
          <p:cNvCxnSpPr/>
          <p:nvPr/>
        </p:nvCxnSpPr>
        <p:spPr>
          <a:xfrm>
            <a:off x="152400" y="914400"/>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6" name="Rounded Rectangular Callout 5"/>
          <p:cNvSpPr/>
          <p:nvPr/>
        </p:nvSpPr>
        <p:spPr>
          <a:xfrm>
            <a:off x="4925996" y="971550"/>
            <a:ext cx="4187826" cy="1981200"/>
          </a:xfrm>
          <a:prstGeom prst="wedgeRoundRectCallout">
            <a:avLst>
              <a:gd name="adj1" fmla="val -63577"/>
              <a:gd name="adj2" fmla="val 2489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400" dirty="0"/>
              <a:t>“</a:t>
            </a:r>
            <a:r>
              <a:rPr lang="en-GB" sz="2400" i="1" dirty="0"/>
              <a:t>If you’d used clinic staff, it would not have been the same because clinic staff cannot sit 8 hours doing 10 mothers and infant pairs there” </a:t>
            </a:r>
          </a:p>
        </p:txBody>
      </p:sp>
      <p:sp>
        <p:nvSpPr>
          <p:cNvPr id="7" name="Rounded Rectangular Callout 6"/>
          <p:cNvSpPr/>
          <p:nvPr/>
        </p:nvSpPr>
        <p:spPr>
          <a:xfrm>
            <a:off x="3581400" y="3121488"/>
            <a:ext cx="4572000" cy="1960429"/>
          </a:xfrm>
          <a:prstGeom prst="wedgeRoundRectCallout">
            <a:avLst>
              <a:gd name="adj1" fmla="val -72186"/>
              <a:gd name="adj2" fmla="val 991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400" dirty="0"/>
              <a:t>“</a:t>
            </a:r>
            <a:r>
              <a:rPr lang="en-GB" sz="2400" i="1" dirty="0"/>
              <a:t>I wish it can always be like this and we do not graduate at a certain stage. I wish we are not removed and always be in, even if our kids are old we can stay in”</a:t>
            </a:r>
          </a:p>
        </p:txBody>
      </p:sp>
      <p:pic>
        <p:nvPicPr>
          <p:cNvPr id="1844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1" y="4845844"/>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725" y="4101703"/>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1831" y="4249340"/>
            <a:ext cx="754061" cy="7604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95250"/>
            <a:ext cx="8229600" cy="857250"/>
          </a:xfrm>
        </p:spPr>
        <p:txBody>
          <a:bodyPr/>
          <a:lstStyle/>
          <a:p>
            <a:r>
              <a:rPr lang="en-US" altLang="en-US" sz="3600" b="1" dirty="0" smtClean="0">
                <a:solidFill>
                  <a:srgbClr val="C00000"/>
                </a:solidFill>
              </a:rPr>
              <a:t>Other challenges identified</a:t>
            </a:r>
            <a:br>
              <a:rPr lang="en-US" altLang="en-US" sz="3600" b="1" dirty="0" smtClean="0">
                <a:solidFill>
                  <a:srgbClr val="C00000"/>
                </a:solidFill>
              </a:rPr>
            </a:br>
            <a:r>
              <a:rPr lang="en-US" altLang="en-US" sz="3600" b="1" dirty="0" smtClean="0">
                <a:solidFill>
                  <a:srgbClr val="C00000"/>
                </a:solidFill>
              </a:rPr>
              <a:t>-&gt;working on solutions</a:t>
            </a:r>
          </a:p>
        </p:txBody>
      </p:sp>
      <p:sp>
        <p:nvSpPr>
          <p:cNvPr id="20483" name="Content Placeholder 2"/>
          <p:cNvSpPr>
            <a:spLocks noGrp="1"/>
          </p:cNvSpPr>
          <p:nvPr>
            <p:ph idx="1"/>
          </p:nvPr>
        </p:nvSpPr>
        <p:spPr>
          <a:xfrm>
            <a:off x="533400" y="1085851"/>
            <a:ext cx="8229600" cy="3394472"/>
          </a:xfrm>
        </p:spPr>
        <p:txBody>
          <a:bodyPr/>
          <a:lstStyle/>
          <a:p>
            <a:pPr>
              <a:buFont typeface="Arial" pitchFamily="34" charset="0"/>
              <a:buChar char="•"/>
              <a:defRPr/>
            </a:pPr>
            <a:r>
              <a:rPr lang="en-US" altLang="en-US" sz="1800" dirty="0" smtClean="0"/>
              <a:t>Complex</a:t>
            </a:r>
            <a:r>
              <a:rPr lang="en-US" altLang="en-US" sz="1800" b="1" dirty="0" smtClean="0"/>
              <a:t> preparation</a:t>
            </a:r>
            <a:r>
              <a:rPr lang="en-US" altLang="en-US" sz="1800" dirty="0" smtClean="0"/>
              <a:t> of PNC: </a:t>
            </a:r>
          </a:p>
          <a:p>
            <a:pPr lvl="1">
              <a:buFont typeface="Arial" pitchFamily="34" charset="0"/>
              <a:buChar char="–"/>
              <a:defRPr/>
            </a:pPr>
            <a:r>
              <a:rPr lang="en-US" altLang="en-US" sz="1600" dirty="0" smtClean="0"/>
              <a:t>scheduling of clubs, </a:t>
            </a:r>
          </a:p>
          <a:p>
            <a:pPr lvl="1">
              <a:buFont typeface="Arial" pitchFamily="34" charset="0"/>
              <a:buChar char="–"/>
              <a:defRPr/>
            </a:pPr>
            <a:r>
              <a:rPr lang="en-US" altLang="en-US" sz="1600" dirty="0" smtClean="0"/>
              <a:t>scripting, </a:t>
            </a:r>
          </a:p>
          <a:p>
            <a:pPr lvl="1">
              <a:buFont typeface="Arial" pitchFamily="34" charset="0"/>
              <a:buChar char="–"/>
              <a:defRPr/>
            </a:pPr>
            <a:r>
              <a:rPr lang="en-US" altLang="en-US" sz="1600" dirty="0" smtClean="0"/>
              <a:t>recruitment by two weeks of age</a:t>
            </a:r>
          </a:p>
          <a:p>
            <a:pPr>
              <a:buFont typeface="Arial" pitchFamily="34" charset="0"/>
              <a:buChar char="•"/>
              <a:defRPr/>
            </a:pPr>
            <a:r>
              <a:rPr lang="en-US" altLang="en-US" sz="1800" b="1" dirty="0" smtClean="0"/>
              <a:t>Space and time limitation</a:t>
            </a:r>
            <a:r>
              <a:rPr lang="en-US" altLang="en-US" sz="1800" dirty="0" smtClean="0"/>
              <a:t> for clubs to take place</a:t>
            </a:r>
          </a:p>
          <a:p>
            <a:pPr>
              <a:buFont typeface="Arial" pitchFamily="34" charset="0"/>
              <a:buChar char="•"/>
              <a:defRPr/>
            </a:pPr>
            <a:r>
              <a:rPr lang="en-US" altLang="en-US" sz="1800" dirty="0" smtClean="0"/>
              <a:t>Some </a:t>
            </a:r>
            <a:r>
              <a:rPr lang="en-US" altLang="en-US" sz="1800" b="1" dirty="0" smtClean="0"/>
              <a:t>clubs too small/</a:t>
            </a:r>
            <a:r>
              <a:rPr lang="en-US" altLang="en-US" sz="1800" dirty="0" smtClean="0"/>
              <a:t>other </a:t>
            </a:r>
            <a:r>
              <a:rPr lang="en-US" altLang="en-US" sz="1800" b="1" dirty="0" smtClean="0"/>
              <a:t>clubs too large</a:t>
            </a:r>
            <a:r>
              <a:rPr lang="en-US" altLang="en-US" sz="1800" dirty="0" smtClean="0"/>
              <a:t> </a:t>
            </a:r>
          </a:p>
          <a:p>
            <a:pPr>
              <a:buFont typeface="Arial" pitchFamily="34" charset="0"/>
              <a:buChar char="•"/>
              <a:defRPr/>
            </a:pPr>
            <a:r>
              <a:rPr lang="en-US" altLang="en-US" sz="1800" b="1" dirty="0" smtClean="0"/>
              <a:t>High risk mothers </a:t>
            </a:r>
            <a:r>
              <a:rPr lang="en-US" altLang="en-US" sz="1800" dirty="0" smtClean="0"/>
              <a:t>: taking a lot of time and outcome not really improved</a:t>
            </a:r>
          </a:p>
          <a:p>
            <a:pPr>
              <a:defRPr/>
            </a:pPr>
            <a:r>
              <a:rPr lang="en-US" altLang="en-US" sz="1800" b="1" dirty="0" smtClean="0"/>
              <a:t>Perceived increased length of visit</a:t>
            </a:r>
            <a:endParaRPr lang="en-US" altLang="en-US" sz="1800" dirty="0" smtClean="0"/>
          </a:p>
          <a:p>
            <a:pPr>
              <a:defRPr/>
            </a:pPr>
            <a:r>
              <a:rPr lang="en-US" altLang="en-US" sz="1800" b="1" dirty="0" smtClean="0"/>
              <a:t>Lengthy stationery</a:t>
            </a:r>
            <a:r>
              <a:rPr lang="en-US" altLang="en-US" sz="1800" dirty="0" smtClean="0"/>
              <a:t> that we have tried to shorten</a:t>
            </a:r>
          </a:p>
          <a:p>
            <a:pPr>
              <a:defRPr/>
            </a:pPr>
            <a:r>
              <a:rPr lang="en-US" altLang="en-US" sz="1800" dirty="0" smtClean="0"/>
              <a:t>Need </a:t>
            </a:r>
            <a:r>
              <a:rPr lang="en-US" altLang="en-US" sz="1800" b="1" dirty="0" smtClean="0"/>
              <a:t>experienced nurse</a:t>
            </a:r>
            <a:r>
              <a:rPr lang="en-US" altLang="en-US" sz="1800" dirty="0" smtClean="0"/>
              <a:t>:</a:t>
            </a:r>
          </a:p>
          <a:p>
            <a:pPr marL="0" indent="0">
              <a:buFont typeface="Arial" charset="0"/>
              <a:buNone/>
              <a:defRPr/>
            </a:pPr>
            <a:r>
              <a:rPr lang="en-US" altLang="en-US" sz="1800" dirty="0" smtClean="0"/>
              <a:t>	-</a:t>
            </a:r>
            <a:r>
              <a:rPr lang="en-US" altLang="en-US" sz="1800" dirty="0" err="1" smtClean="0"/>
              <a:t>NIMARTed</a:t>
            </a:r>
            <a:endParaRPr lang="en-US" altLang="en-US" sz="1800" dirty="0" smtClean="0"/>
          </a:p>
          <a:p>
            <a:pPr marL="0" indent="0">
              <a:buFont typeface="Arial" charset="0"/>
              <a:buNone/>
              <a:defRPr/>
            </a:pPr>
            <a:r>
              <a:rPr lang="en-US" altLang="en-US" sz="1800" dirty="0" smtClean="0"/>
              <a:t>	-skilled in maternal and child health</a:t>
            </a:r>
          </a:p>
          <a:p>
            <a:pPr lvl="1">
              <a:defRPr/>
            </a:pPr>
            <a:endParaRPr lang="en-GB" altLang="en-US" sz="1050" b="1" dirty="0" smtClean="0"/>
          </a:p>
          <a:p>
            <a:pPr>
              <a:buFont typeface="Arial" pitchFamily="34" charset="0"/>
              <a:buChar char="•"/>
              <a:defRPr/>
            </a:pPr>
            <a:endParaRPr lang="en-US" altLang="en-US" sz="1400" dirty="0" smtClean="0"/>
          </a:p>
          <a:p>
            <a:pPr marL="457200" lvl="1" indent="0">
              <a:buFont typeface="Arial" pitchFamily="34" charset="0"/>
              <a:buNone/>
              <a:defRPr/>
            </a:pPr>
            <a:endParaRPr lang="en-GB" altLang="en-US" sz="1050" b="1" dirty="0" smtClean="0"/>
          </a:p>
          <a:p>
            <a:pPr>
              <a:buFont typeface="Arial" pitchFamily="34" charset="0"/>
              <a:buChar char="•"/>
              <a:defRPr/>
            </a:pPr>
            <a:endParaRPr lang="en-US" altLang="en-US" sz="1200" dirty="0" smtClean="0"/>
          </a:p>
          <a:p>
            <a:pPr lvl="1">
              <a:buFont typeface="Arial" pitchFamily="34" charset="0"/>
              <a:buChar char="–"/>
              <a:defRPr/>
            </a:pPr>
            <a:endParaRPr lang="en-US" altLang="en-US" sz="1100" dirty="0" smtClean="0"/>
          </a:p>
        </p:txBody>
      </p:sp>
      <p:cxnSp>
        <p:nvCxnSpPr>
          <p:cNvPr id="4" name="Straight Connector 3"/>
          <p:cNvCxnSpPr/>
          <p:nvPr/>
        </p:nvCxnSpPr>
        <p:spPr>
          <a:xfrm>
            <a:off x="152400" y="971550"/>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1946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426" y="4694635"/>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6" y="4654154"/>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9339" y="4476750"/>
            <a:ext cx="754061" cy="76049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7150"/>
            <a:ext cx="8229600" cy="857250"/>
          </a:xfrm>
        </p:spPr>
        <p:txBody>
          <a:bodyPr/>
          <a:lstStyle/>
          <a:p>
            <a:r>
              <a:rPr lang="en-US" altLang="en-US" sz="3600" b="1" smtClean="0">
                <a:solidFill>
                  <a:srgbClr val="C00000"/>
                </a:solidFill>
              </a:rPr>
              <a:t>Conclusion</a:t>
            </a:r>
          </a:p>
        </p:txBody>
      </p:sp>
      <p:sp>
        <p:nvSpPr>
          <p:cNvPr id="20483" name="Content Placeholder 2"/>
          <p:cNvSpPr>
            <a:spLocks noGrp="1"/>
          </p:cNvSpPr>
          <p:nvPr>
            <p:ph idx="1"/>
          </p:nvPr>
        </p:nvSpPr>
        <p:spPr>
          <a:xfrm>
            <a:off x="0" y="765572"/>
            <a:ext cx="8915400" cy="3886200"/>
          </a:xfrm>
        </p:spPr>
        <p:txBody>
          <a:bodyPr/>
          <a:lstStyle/>
          <a:p>
            <a:pPr lvl="1">
              <a:buFont typeface="Wingdings" pitchFamily="2" charset="2"/>
              <a:buChar char="q"/>
            </a:pPr>
            <a:r>
              <a:rPr lang="en-GB" altLang="en-US" sz="2000" dirty="0" smtClean="0"/>
              <a:t>PMTCT post natal retention in care of mother infant pairs remains a problem</a:t>
            </a:r>
          </a:p>
          <a:p>
            <a:pPr lvl="1">
              <a:buFont typeface="Wingdings" pitchFamily="2" charset="2"/>
              <a:buChar char="q"/>
            </a:pPr>
            <a:r>
              <a:rPr lang="en-GB" altLang="en-US" sz="2000" dirty="0" smtClean="0"/>
              <a:t>The PNC model offers a </a:t>
            </a:r>
            <a:r>
              <a:rPr lang="en-GB" altLang="en-US" sz="2000" b="1" dirty="0" smtClean="0"/>
              <a:t>comprehensive integrated package </a:t>
            </a:r>
            <a:r>
              <a:rPr lang="en-GB" altLang="en-US" sz="2000" dirty="0" smtClean="0"/>
              <a:t>of care to mother-infant pairs and improve health outcomes </a:t>
            </a:r>
          </a:p>
          <a:p>
            <a:pPr lvl="1">
              <a:buFont typeface="Wingdings" pitchFamily="2" charset="2"/>
              <a:buChar char="q"/>
            </a:pPr>
            <a:r>
              <a:rPr lang="en-GB" altLang="en-US" sz="2000" dirty="0" smtClean="0"/>
              <a:t>The model </a:t>
            </a:r>
            <a:r>
              <a:rPr lang="en-GB" altLang="en-US" sz="2000" b="1" dirty="0" smtClean="0"/>
              <a:t>generates knowledge and triggers positive changes </a:t>
            </a:r>
            <a:r>
              <a:rPr lang="en-GB" altLang="en-US" sz="2000" dirty="0" smtClean="0"/>
              <a:t>in health behaviours and motherhood</a:t>
            </a:r>
          </a:p>
          <a:p>
            <a:pPr lvl="1">
              <a:buFont typeface="Wingdings" pitchFamily="2" charset="2"/>
              <a:buChar char="q"/>
            </a:pPr>
            <a:r>
              <a:rPr lang="en-GB" altLang="en-US" sz="2000" dirty="0" smtClean="0"/>
              <a:t>PNCs generate </a:t>
            </a:r>
            <a:r>
              <a:rPr lang="en-GB" altLang="en-US" sz="2000" b="1" dirty="0" smtClean="0"/>
              <a:t>great peer support </a:t>
            </a:r>
          </a:p>
          <a:p>
            <a:pPr lvl="1">
              <a:buFont typeface="Wingdings" pitchFamily="2" charset="2"/>
              <a:buChar char="q"/>
            </a:pPr>
            <a:r>
              <a:rPr lang="en-GB" altLang="en-US" sz="2000" dirty="0" smtClean="0"/>
              <a:t>Participants and staff show a </a:t>
            </a:r>
            <a:r>
              <a:rPr lang="en-GB" altLang="en-US" sz="2000" b="1" dirty="0" smtClean="0"/>
              <a:t>high level of satisfaction </a:t>
            </a:r>
            <a:r>
              <a:rPr lang="en-GB" altLang="en-US" sz="2000" dirty="0" smtClean="0"/>
              <a:t>with the model despite </a:t>
            </a:r>
            <a:r>
              <a:rPr lang="en-GB" altLang="en-US" sz="2000" b="1" dirty="0" smtClean="0"/>
              <a:t>some operational challenges</a:t>
            </a:r>
          </a:p>
          <a:p>
            <a:pPr lvl="1">
              <a:buFont typeface="Wingdings" pitchFamily="2" charset="2"/>
              <a:buChar char="q"/>
            </a:pPr>
            <a:r>
              <a:rPr lang="en-GB" altLang="en-US" sz="2000" dirty="0" smtClean="0"/>
              <a:t>The PNC model highlights the absolute </a:t>
            </a:r>
            <a:r>
              <a:rPr lang="en-GB" altLang="en-US" sz="2000" b="1" dirty="0" smtClean="0"/>
              <a:t>necessity to consult mother-infant as a pair</a:t>
            </a:r>
            <a:r>
              <a:rPr lang="en-GB" altLang="en-US" sz="2000" b="1" dirty="0"/>
              <a:t> </a:t>
            </a:r>
            <a:r>
              <a:rPr lang="en-GB" altLang="en-US" sz="2000" dirty="0" smtClean="0"/>
              <a:t>and proposes </a:t>
            </a:r>
            <a:r>
              <a:rPr lang="en-GB" altLang="en-US" sz="2000" b="1" dirty="0" smtClean="0"/>
              <a:t>high level of care </a:t>
            </a:r>
            <a:r>
              <a:rPr lang="en-GB" altLang="en-US" sz="2000" dirty="0" smtClean="0"/>
              <a:t>requiring acceptance for reorganisation and training of clinic staffs.  </a:t>
            </a:r>
          </a:p>
        </p:txBody>
      </p:sp>
      <p:cxnSp>
        <p:nvCxnSpPr>
          <p:cNvPr id="4" name="Straight Connector 3"/>
          <p:cNvCxnSpPr/>
          <p:nvPr/>
        </p:nvCxnSpPr>
        <p:spPr>
          <a:xfrm>
            <a:off x="152400" y="765572"/>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2048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426" y="4850606"/>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6" y="4810124"/>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9339" y="4554459"/>
            <a:ext cx="754061" cy="76049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b="1" smtClean="0">
                <a:solidFill>
                  <a:srgbClr val="C00000"/>
                </a:solidFill>
              </a:rPr>
              <a:t>Acknowledgements</a:t>
            </a:r>
          </a:p>
        </p:txBody>
      </p:sp>
      <p:sp>
        <p:nvSpPr>
          <p:cNvPr id="20483" name="Content Placeholder 2"/>
          <p:cNvSpPr>
            <a:spLocks noGrp="1"/>
          </p:cNvSpPr>
          <p:nvPr>
            <p:ph idx="1"/>
          </p:nvPr>
        </p:nvSpPr>
        <p:spPr>
          <a:xfrm>
            <a:off x="-304800" y="971550"/>
            <a:ext cx="8888412" cy="3771900"/>
          </a:xfrm>
        </p:spPr>
        <p:txBody>
          <a:bodyPr/>
          <a:lstStyle/>
          <a:p>
            <a:pPr marL="457200" lvl="1" indent="0">
              <a:buFont typeface="Arial" charset="0"/>
              <a:buNone/>
              <a:defRPr/>
            </a:pPr>
            <a:r>
              <a:rPr lang="en-GB" altLang="en-US" sz="1900" dirty="0" smtClean="0"/>
              <a:t>Thank you to the rest of the team for their unconditional support and conviction into this project:</a:t>
            </a:r>
          </a:p>
          <a:p>
            <a:pPr lvl="1">
              <a:buFontTx/>
              <a:buChar char="-"/>
              <a:defRPr/>
            </a:pPr>
            <a:r>
              <a:rPr lang="en-GB" altLang="en-US" sz="1900" dirty="0" smtClean="0"/>
              <a:t>the MSF team </a:t>
            </a:r>
          </a:p>
          <a:p>
            <a:pPr lvl="1">
              <a:buFontTx/>
              <a:buChar char="-"/>
              <a:defRPr/>
            </a:pPr>
            <a:r>
              <a:rPr lang="en-GB" altLang="en-US" sz="1900" dirty="0" smtClean="0"/>
              <a:t>the mothers2mothers mentors (</a:t>
            </a:r>
            <a:r>
              <a:rPr lang="en-GB" altLang="en-US" sz="1900" dirty="0" err="1" smtClean="0"/>
              <a:t>Nobuntu</a:t>
            </a:r>
            <a:r>
              <a:rPr lang="en-GB" altLang="en-US" sz="1900" dirty="0" smtClean="0"/>
              <a:t> Ma-</a:t>
            </a:r>
            <a:r>
              <a:rPr lang="en-GB" altLang="en-US" sz="1900" dirty="0" err="1" smtClean="0"/>
              <a:t>Awu</a:t>
            </a:r>
            <a:r>
              <a:rPr lang="en-GB" altLang="en-US" sz="1900" dirty="0" smtClean="0"/>
              <a:t>, </a:t>
            </a:r>
            <a:r>
              <a:rPr lang="en-GB" altLang="en-US" sz="1900" dirty="0" err="1" smtClean="0"/>
              <a:t>Bonelwa</a:t>
            </a:r>
            <a:r>
              <a:rPr lang="en-GB" altLang="en-US" sz="1900" dirty="0" smtClean="0"/>
              <a:t>, </a:t>
            </a:r>
            <a:r>
              <a:rPr lang="en-GB" altLang="en-US" sz="1900" dirty="0" err="1" smtClean="0"/>
              <a:t>Nokhuthula</a:t>
            </a:r>
            <a:r>
              <a:rPr lang="en-GB" altLang="en-US" sz="1900" dirty="0" smtClean="0"/>
              <a:t>, )</a:t>
            </a:r>
          </a:p>
          <a:p>
            <a:pPr lvl="1">
              <a:buFontTx/>
              <a:buChar char="-"/>
              <a:defRPr/>
            </a:pPr>
            <a:r>
              <a:rPr lang="en-GB" altLang="en-US" sz="1900" dirty="0" smtClean="0"/>
              <a:t>the clinic staff (</a:t>
            </a:r>
            <a:r>
              <a:rPr lang="en-GB" altLang="en-US" sz="1900" dirty="0" err="1" smtClean="0"/>
              <a:t>Sr</a:t>
            </a:r>
            <a:r>
              <a:rPr lang="en-GB" altLang="en-US" sz="1900" dirty="0" smtClean="0"/>
              <a:t> </a:t>
            </a:r>
            <a:r>
              <a:rPr lang="en-GB" altLang="en-US" sz="1900" dirty="0" err="1" smtClean="0"/>
              <a:t>Zide</a:t>
            </a:r>
            <a:r>
              <a:rPr lang="en-GB" altLang="en-US" sz="1900" dirty="0" smtClean="0"/>
              <a:t>, </a:t>
            </a:r>
            <a:r>
              <a:rPr lang="en-GB" altLang="en-US" sz="1900" dirty="0" err="1" smtClean="0"/>
              <a:t>M.Mani</a:t>
            </a:r>
            <a:r>
              <a:rPr lang="en-GB" altLang="en-US" sz="1900" dirty="0" smtClean="0"/>
              <a:t>, </a:t>
            </a:r>
            <a:r>
              <a:rPr lang="en-GB" altLang="en-US" sz="1900" dirty="0" err="1" smtClean="0"/>
              <a:t>Sr</a:t>
            </a:r>
            <a:r>
              <a:rPr lang="en-GB" altLang="en-US" sz="1900" dirty="0" smtClean="0"/>
              <a:t> </a:t>
            </a:r>
            <a:r>
              <a:rPr lang="en-GB" altLang="en-US" sz="1900" dirty="0" err="1" smtClean="0"/>
              <a:t>Letsoma</a:t>
            </a:r>
            <a:r>
              <a:rPr lang="en-GB" altLang="en-US" sz="1900" dirty="0" smtClean="0"/>
              <a:t> , </a:t>
            </a:r>
            <a:r>
              <a:rPr lang="en-GB" altLang="en-US" sz="1900" dirty="0" err="1" smtClean="0"/>
              <a:t>Sr</a:t>
            </a:r>
            <a:r>
              <a:rPr lang="en-GB" altLang="en-US" sz="1900" dirty="0" smtClean="0"/>
              <a:t> </a:t>
            </a:r>
            <a:r>
              <a:rPr lang="en-GB" altLang="en-US" sz="1900" dirty="0" err="1" smtClean="0"/>
              <a:t>Bonanto</a:t>
            </a:r>
            <a:r>
              <a:rPr lang="en-GB" altLang="en-US" sz="1900" dirty="0" smtClean="0"/>
              <a:t>, </a:t>
            </a:r>
            <a:r>
              <a:rPr lang="en-GB" altLang="en-US" sz="1900" dirty="0" err="1" smtClean="0"/>
              <a:t>Ziyaad</a:t>
            </a:r>
            <a:r>
              <a:rPr lang="en-GB" altLang="en-US" sz="1900" dirty="0" smtClean="0"/>
              <a:t> Isaacs, Regina </a:t>
            </a:r>
            <a:r>
              <a:rPr lang="en-GB" altLang="en-US" sz="1900" dirty="0" err="1" smtClean="0"/>
              <a:t>Gioio</a:t>
            </a:r>
            <a:r>
              <a:rPr lang="en-GB" altLang="en-US" sz="1900" dirty="0" smtClean="0"/>
              <a:t>, Yandi) </a:t>
            </a:r>
          </a:p>
          <a:p>
            <a:pPr lvl="1">
              <a:buFontTx/>
              <a:buChar char="-"/>
              <a:defRPr/>
            </a:pPr>
            <a:r>
              <a:rPr lang="en-GB" altLang="en-US" sz="1900" dirty="0" smtClean="0"/>
              <a:t>all the mothers and infants part of the PNC</a:t>
            </a:r>
          </a:p>
          <a:p>
            <a:pPr marL="457200" lvl="1" indent="0">
              <a:buNone/>
              <a:defRPr/>
            </a:pPr>
            <a:r>
              <a:rPr lang="en-US" sz="1800" dirty="0" smtClean="0"/>
              <a:t>We </a:t>
            </a:r>
            <a:r>
              <a:rPr lang="en-US" sz="1800" dirty="0"/>
              <a:t>confirm that we have obtained permission to use images from the </a:t>
            </a:r>
            <a:r>
              <a:rPr lang="en-US" sz="1800" dirty="0" smtClean="0"/>
              <a:t>participants included </a:t>
            </a:r>
            <a:r>
              <a:rPr lang="en-US" sz="1800" dirty="0"/>
              <a:t>in this </a:t>
            </a:r>
            <a:r>
              <a:rPr lang="en-US" sz="1800" dirty="0" smtClean="0"/>
              <a:t>presentation</a:t>
            </a:r>
            <a:endParaRPr lang="en-US" sz="1800" dirty="0"/>
          </a:p>
          <a:p>
            <a:pPr marL="457200" lvl="1" indent="0">
              <a:buNone/>
              <a:defRPr/>
            </a:pPr>
            <a:r>
              <a:rPr lang="en-GB" altLang="en-US" sz="1900" dirty="0" smtClean="0">
                <a:solidFill>
                  <a:schemeClr val="tx2"/>
                </a:solidFill>
              </a:rPr>
              <a:t>For more info, you can contact </a:t>
            </a:r>
          </a:p>
          <a:p>
            <a:pPr marL="457200" lvl="1" indent="0">
              <a:buNone/>
              <a:defRPr/>
            </a:pPr>
            <a:r>
              <a:rPr lang="en-GB" altLang="en-US" sz="1900" dirty="0" smtClean="0">
                <a:solidFill>
                  <a:schemeClr val="tx2"/>
                </a:solidFill>
              </a:rPr>
              <a:t>Helene </a:t>
            </a:r>
            <a:r>
              <a:rPr lang="en-GB" altLang="en-US" sz="1900" dirty="0" err="1" smtClean="0">
                <a:solidFill>
                  <a:schemeClr val="tx2"/>
                </a:solidFill>
              </a:rPr>
              <a:t>Duviviers</a:t>
            </a:r>
            <a:r>
              <a:rPr lang="en-GB" altLang="en-US" sz="1900" dirty="0" smtClean="0">
                <a:solidFill>
                  <a:schemeClr val="tx2"/>
                </a:solidFill>
              </a:rPr>
              <a:t> </a:t>
            </a:r>
            <a:r>
              <a:rPr lang="en-GB" altLang="en-US" sz="1900" dirty="0" smtClean="0">
                <a:solidFill>
                  <a:schemeClr val="tx2"/>
                </a:solidFill>
                <a:hlinkClick r:id="rId2"/>
              </a:rPr>
              <a:t>lnduv@hotmail.com</a:t>
            </a:r>
            <a:endParaRPr lang="en-GB" altLang="en-US" sz="1900" dirty="0" smtClean="0">
              <a:solidFill>
                <a:schemeClr val="tx2"/>
              </a:solidFill>
            </a:endParaRPr>
          </a:p>
          <a:p>
            <a:pPr marL="457200" lvl="1" indent="0">
              <a:buNone/>
              <a:defRPr/>
            </a:pPr>
            <a:r>
              <a:rPr lang="en-GB" altLang="en-US" sz="1900" dirty="0" smtClean="0">
                <a:solidFill>
                  <a:schemeClr val="tx2"/>
                </a:solidFill>
              </a:rPr>
              <a:t>Or </a:t>
            </a:r>
            <a:r>
              <a:rPr lang="en-GB" altLang="en-US" sz="1900" dirty="0" err="1" smtClean="0">
                <a:solidFill>
                  <a:schemeClr val="tx2"/>
                </a:solidFill>
              </a:rPr>
              <a:t>Aurelie</a:t>
            </a:r>
            <a:r>
              <a:rPr lang="en-GB" altLang="en-US" sz="1900" dirty="0">
                <a:solidFill>
                  <a:schemeClr val="tx2"/>
                </a:solidFill>
              </a:rPr>
              <a:t> Nelson on </a:t>
            </a:r>
            <a:r>
              <a:rPr lang="en-GB" altLang="en-US" sz="1900" dirty="0" smtClean="0">
                <a:solidFill>
                  <a:schemeClr val="tx2"/>
                </a:solidFill>
              </a:rPr>
              <a:t>MSFOCB-Khayelitsha-EID@brussels.msf.org</a:t>
            </a:r>
          </a:p>
          <a:p>
            <a:pPr marL="457200" lvl="1" indent="0" algn="ctr">
              <a:buFont typeface="Arial" charset="0"/>
              <a:buNone/>
              <a:defRPr/>
            </a:pPr>
            <a:endParaRPr lang="en-GB" altLang="en-US" sz="3200" dirty="0" smtClean="0"/>
          </a:p>
          <a:p>
            <a:pPr marL="457200" lvl="1" indent="0" algn="ctr">
              <a:buFont typeface="Arial" charset="0"/>
              <a:buNone/>
              <a:defRPr/>
            </a:pPr>
            <a:r>
              <a:rPr lang="en-GB" altLang="en-US" sz="3200" dirty="0" smtClean="0"/>
              <a:t>THANK YOU!</a:t>
            </a:r>
          </a:p>
        </p:txBody>
      </p:sp>
      <p:cxnSp>
        <p:nvCxnSpPr>
          <p:cNvPr id="4" name="Straight Connector 3"/>
          <p:cNvCxnSpPr/>
          <p:nvPr/>
        </p:nvCxnSpPr>
        <p:spPr>
          <a:xfrm>
            <a:off x="152400" y="914400"/>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215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025" y="4694635"/>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4654154"/>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1739" y="4400550"/>
            <a:ext cx="754061" cy="7604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rocess 3"/>
          <p:cNvSpPr>
            <a:spLocks noChangeArrowheads="1"/>
          </p:cNvSpPr>
          <p:nvPr/>
        </p:nvSpPr>
        <p:spPr bwMode="auto">
          <a:xfrm>
            <a:off x="1162050" y="15478"/>
            <a:ext cx="1836738" cy="470297"/>
          </a:xfrm>
          <a:prstGeom prst="flowChartProcess">
            <a:avLst/>
          </a:prstGeom>
          <a:solidFill>
            <a:schemeClr val="bg1"/>
          </a:solidFill>
          <a:ln w="9525">
            <a:solidFill>
              <a:srgbClr val="4579B8"/>
            </a:solidFill>
            <a:miter lim="800000"/>
            <a:headEnd/>
            <a:tailEnd/>
          </a:ln>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Babies born 1 Nov 2014- 30 June 2016:  </a:t>
            </a:r>
          </a:p>
          <a:p>
            <a:pPr algn="ctr" eaLnBrk="1" hangingPunct="1">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781</a:t>
            </a:r>
            <a:endParaRPr lang="en-GB" altLang="en-US" sz="1200" dirty="0" smtClean="0">
              <a:latin typeface="+mj-lt"/>
              <a:ea typeface="MS Mincho" pitchFamily="49" charset="-128"/>
              <a:cs typeface="Times New Roman" pitchFamily="18" charset="0"/>
            </a:endParaRPr>
          </a:p>
        </p:txBody>
      </p:sp>
      <p:sp>
        <p:nvSpPr>
          <p:cNvPr id="2052" name="Process 6"/>
          <p:cNvSpPr>
            <a:spLocks noChangeArrowheads="1"/>
          </p:cNvSpPr>
          <p:nvPr/>
        </p:nvSpPr>
        <p:spPr bwMode="auto">
          <a:xfrm>
            <a:off x="3195639" y="840581"/>
            <a:ext cx="1228725" cy="471488"/>
          </a:xfrm>
          <a:prstGeom prst="flowChartProcess">
            <a:avLst/>
          </a:prstGeom>
          <a:solidFill>
            <a:schemeClr val="accent3">
              <a:lumMod val="60000"/>
              <a:lumOff val="40000"/>
            </a:schemeClr>
          </a:solidFill>
          <a:ln w="9525">
            <a:solidFill>
              <a:srgbClr val="4579B8"/>
            </a:solidFill>
            <a:miter lim="800000"/>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Tested before tracing:</a:t>
            </a:r>
            <a:endParaRPr lang="en-GB" altLang="en-US" sz="1200" dirty="0" smtClean="0">
              <a:latin typeface="+mj-lt"/>
              <a:ea typeface="MS Mincho" pitchFamily="49" charset="-128"/>
              <a:cs typeface="Times New Roman" pitchFamily="18" charset="0"/>
            </a:endParaRPr>
          </a:p>
          <a:p>
            <a:pPr algn="ctr" eaLnBrk="0" hangingPunct="0">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592 (78%)</a:t>
            </a:r>
            <a:endParaRPr lang="en-GB" altLang="en-US" sz="1200" dirty="0" smtClean="0">
              <a:latin typeface="+mj-lt"/>
              <a:ea typeface="MS Mincho" pitchFamily="49" charset="-128"/>
              <a:cs typeface="Times New Roman" pitchFamily="18" charset="0"/>
            </a:endParaRPr>
          </a:p>
        </p:txBody>
      </p:sp>
      <p:sp>
        <p:nvSpPr>
          <p:cNvPr id="2055" name="Process 14"/>
          <p:cNvSpPr>
            <a:spLocks noChangeArrowheads="1"/>
          </p:cNvSpPr>
          <p:nvPr/>
        </p:nvSpPr>
        <p:spPr bwMode="auto">
          <a:xfrm>
            <a:off x="195263" y="892969"/>
            <a:ext cx="955675" cy="257175"/>
          </a:xfrm>
          <a:prstGeom prst="flowChartProcess">
            <a:avLst/>
          </a:prstGeom>
          <a:solidFill>
            <a:schemeClr val="bg1">
              <a:lumMod val="85000"/>
            </a:schemeClr>
          </a:solidFill>
          <a:ln w="9525">
            <a:solidFill>
              <a:srgbClr val="4579B8"/>
            </a:solidFill>
            <a:miter lim="800000"/>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pitchFamily="18" charset="0"/>
              </a:rPr>
              <a:t>17 TFO</a:t>
            </a:r>
            <a:endParaRPr lang="en-GB" altLang="en-US" sz="1200" dirty="0" smtClean="0">
              <a:latin typeface="+mj-lt"/>
              <a:ea typeface="MS Mincho" pitchFamily="49" charset="-128"/>
              <a:cs typeface="Times" pitchFamily="18" charset="0"/>
            </a:endParaRPr>
          </a:p>
        </p:txBody>
      </p:sp>
      <p:sp>
        <p:nvSpPr>
          <p:cNvPr id="2056" name="Process 59"/>
          <p:cNvSpPr>
            <a:spLocks noChangeArrowheads="1"/>
          </p:cNvSpPr>
          <p:nvPr/>
        </p:nvSpPr>
        <p:spPr bwMode="auto">
          <a:xfrm>
            <a:off x="3167063" y="2311004"/>
            <a:ext cx="1257300" cy="450056"/>
          </a:xfrm>
          <a:prstGeom prst="flowChartProcess">
            <a:avLst/>
          </a:prstGeom>
          <a:solidFill>
            <a:schemeClr val="accent3">
              <a:lumMod val="60000"/>
              <a:lumOff val="40000"/>
            </a:schemeClr>
          </a:solidFill>
          <a:ln w="9525">
            <a:solidFill>
              <a:srgbClr val="4579B8"/>
            </a:solidFill>
            <a:miter lim="800000"/>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Tested before </a:t>
            </a:r>
            <a:r>
              <a:rPr lang="en-GB" altLang="en-US" sz="1100" dirty="0" smtClean="0">
                <a:solidFill>
                  <a:srgbClr val="000000"/>
                </a:solidFill>
                <a:latin typeface="+mj-lt"/>
                <a:ea typeface="MS Mincho" pitchFamily="49" charset="-128"/>
                <a:cs typeface="Times New Roman" pitchFamily="18" charset="0"/>
              </a:rPr>
              <a:t>tracing:</a:t>
            </a:r>
            <a:endParaRPr lang="en-GB" altLang="en-US" sz="1100" dirty="0" smtClean="0">
              <a:latin typeface="+mj-lt"/>
              <a:ea typeface="MS Mincho" pitchFamily="49" charset="-128"/>
              <a:cs typeface="Times New Roman" pitchFamily="18" charset="0"/>
            </a:endParaRPr>
          </a:p>
          <a:p>
            <a:pPr eaLnBrk="0" hangingPunct="0">
              <a:spcBef>
                <a:spcPct val="0"/>
              </a:spcBef>
              <a:buFontTx/>
              <a:buNone/>
              <a:defRPr/>
            </a:pPr>
            <a:r>
              <a:rPr lang="en-GB" altLang="en-US" sz="1100" dirty="0" smtClean="0">
                <a:latin typeface="+mj-lt"/>
                <a:ea typeface="MS Mincho" pitchFamily="49" charset="-128"/>
                <a:cs typeface="Times New Roman" pitchFamily="18" charset="0"/>
              </a:rPr>
              <a:t>         291 (40%)</a:t>
            </a:r>
          </a:p>
        </p:txBody>
      </p:sp>
      <p:sp>
        <p:nvSpPr>
          <p:cNvPr id="2057" name="AutoShape 8"/>
          <p:cNvSpPr>
            <a:spLocks noChangeArrowheads="1"/>
          </p:cNvSpPr>
          <p:nvPr/>
        </p:nvSpPr>
        <p:spPr bwMode="auto">
          <a:xfrm>
            <a:off x="3140075" y="3863578"/>
            <a:ext cx="1150938" cy="404813"/>
          </a:xfrm>
          <a:prstGeom prst="flowChartProcess">
            <a:avLst/>
          </a:prstGeom>
          <a:solidFill>
            <a:schemeClr val="accent3">
              <a:lumMod val="60000"/>
              <a:lumOff val="40000"/>
            </a:schemeClr>
          </a:solidFill>
          <a:ln w="9525">
            <a:solidFill>
              <a:srgbClr val="4579B8"/>
            </a:solidFill>
            <a:miter lim="800000"/>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Tested before tracing:</a:t>
            </a:r>
            <a:endParaRPr lang="en-GB" altLang="en-US" sz="1200" dirty="0" smtClean="0">
              <a:latin typeface="+mj-lt"/>
              <a:ea typeface="MS Mincho" pitchFamily="49" charset="-128"/>
              <a:cs typeface="Times New Roman" pitchFamily="18" charset="0"/>
            </a:endParaRPr>
          </a:p>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136 (25%)</a:t>
            </a:r>
            <a:endParaRPr lang="en-GB" altLang="en-US" sz="1200" dirty="0" smtClean="0">
              <a:latin typeface="+mj-lt"/>
              <a:ea typeface="MS Mincho" pitchFamily="49" charset="-128"/>
              <a:cs typeface="Times New Roman" pitchFamily="18" charset="0"/>
            </a:endParaRPr>
          </a:p>
        </p:txBody>
      </p:sp>
      <p:sp>
        <p:nvSpPr>
          <p:cNvPr id="2059" name="Oval 120"/>
          <p:cNvSpPr>
            <a:spLocks noChangeArrowheads="1"/>
          </p:cNvSpPr>
          <p:nvPr/>
        </p:nvSpPr>
        <p:spPr bwMode="auto">
          <a:xfrm>
            <a:off x="7800976" y="1064419"/>
            <a:ext cx="1008063" cy="627460"/>
          </a:xfrm>
          <a:prstGeom prst="ellipse">
            <a:avLst/>
          </a:prstGeom>
          <a:solidFill>
            <a:schemeClr val="accent2">
              <a:lumMod val="40000"/>
              <a:lumOff val="60000"/>
            </a:schemeClr>
          </a:solidFill>
          <a:ln w="9525">
            <a:solidFill>
              <a:srgbClr val="4A7EBB"/>
            </a:solidFill>
            <a:round/>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GB" altLang="en-US" sz="1200" smtClean="0">
              <a:latin typeface="+mj-lt"/>
              <a:ea typeface="MS Mincho" pitchFamily="49" charset="-128"/>
              <a:cs typeface="Times New Roman" pitchFamily="18" charset="0"/>
            </a:endParaRPr>
          </a:p>
          <a:p>
            <a:pPr algn="ctr">
              <a:spcBef>
                <a:spcPct val="0"/>
              </a:spcBef>
              <a:buFontTx/>
              <a:buNone/>
              <a:defRPr/>
            </a:pPr>
            <a:r>
              <a:rPr lang="en-GB" altLang="en-US" sz="1200" smtClean="0">
                <a:latin typeface="+mj-lt"/>
                <a:ea typeface="MS Mincho" pitchFamily="49" charset="-128"/>
                <a:cs typeface="Times New Roman" pitchFamily="18" charset="0"/>
              </a:rPr>
              <a:t>Positive</a:t>
            </a:r>
          </a:p>
          <a:p>
            <a:pPr algn="ctr" eaLnBrk="0" hangingPunct="0">
              <a:spcBef>
                <a:spcPct val="0"/>
              </a:spcBef>
              <a:buFontTx/>
              <a:buNone/>
              <a:defRPr/>
            </a:pPr>
            <a:r>
              <a:rPr lang="en-GB" altLang="en-US" sz="1200" smtClean="0">
                <a:latin typeface="+mj-lt"/>
                <a:ea typeface="MS Mincho" pitchFamily="49" charset="-128"/>
                <a:cs typeface="Times New Roman" pitchFamily="18" charset="0"/>
              </a:rPr>
              <a:t>5</a:t>
            </a:r>
          </a:p>
          <a:p>
            <a:pPr eaLnBrk="0" hangingPunct="0">
              <a:spcBef>
                <a:spcPct val="0"/>
              </a:spcBef>
              <a:buFontTx/>
              <a:buNone/>
              <a:defRPr/>
            </a:pPr>
            <a:endParaRPr lang="en-GB" altLang="en-US" sz="1800" smtClean="0">
              <a:latin typeface="+mj-lt"/>
              <a:ea typeface="MS Mincho" pitchFamily="49" charset="-128"/>
              <a:cs typeface="Times New Roman" pitchFamily="18" charset="0"/>
            </a:endParaRPr>
          </a:p>
        </p:txBody>
      </p:sp>
      <p:sp>
        <p:nvSpPr>
          <p:cNvPr id="3" name="Rectangle 73"/>
          <p:cNvSpPr>
            <a:spLocks noChangeArrowheads="1"/>
          </p:cNvSpPr>
          <p:nvPr/>
        </p:nvSpPr>
        <p:spPr bwMode="auto">
          <a:xfrm>
            <a:off x="1060450" y="-656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endParaRPr lang="en-US" altLang="en-US" sz="1800" smtClean="0">
              <a:latin typeface="+mj-lt"/>
            </a:endParaRPr>
          </a:p>
        </p:txBody>
      </p:sp>
      <p:sp>
        <p:nvSpPr>
          <p:cNvPr id="2060" name="Rectangle 77"/>
          <p:cNvSpPr>
            <a:spLocks noChangeArrowheads="1"/>
          </p:cNvSpPr>
          <p:nvPr/>
        </p:nvSpPr>
        <p:spPr bwMode="auto">
          <a:xfrm>
            <a:off x="-36513" y="16022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800" smtClean="0">
                <a:latin typeface="+mj-lt"/>
              </a:rPr>
              <a:t/>
            </a:r>
            <a:br>
              <a:rPr lang="en-US" altLang="en-US" sz="800" smtClean="0">
                <a:latin typeface="+mj-lt"/>
              </a:rPr>
            </a:br>
            <a:endParaRPr lang="en-GB" altLang="en-US" sz="1000" smtClean="0">
              <a:latin typeface="+mj-lt"/>
              <a:ea typeface="MS Mincho" pitchFamily="49" charset="-128"/>
              <a:cs typeface="Times New Roman" pitchFamily="18" charset="0"/>
            </a:endParaRPr>
          </a:p>
          <a:p>
            <a:pPr>
              <a:spcBef>
                <a:spcPct val="0"/>
              </a:spcBef>
              <a:buFontTx/>
              <a:buNone/>
              <a:defRPr/>
            </a:pPr>
            <a:endParaRPr lang="en-GB" altLang="en-US" sz="1800" smtClean="0">
              <a:latin typeface="+mj-lt"/>
            </a:endParaRPr>
          </a:p>
        </p:txBody>
      </p:sp>
      <p:sp>
        <p:nvSpPr>
          <p:cNvPr id="2061" name="Rectangle 79"/>
          <p:cNvSpPr>
            <a:spLocks noChangeArrowheads="1"/>
          </p:cNvSpPr>
          <p:nvPr/>
        </p:nvSpPr>
        <p:spPr bwMode="auto">
          <a:xfrm>
            <a:off x="-36513" y="19318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endParaRPr lang="en-US" altLang="en-US" sz="800" smtClean="0">
              <a:latin typeface="+mj-lt"/>
            </a:endParaRPr>
          </a:p>
          <a:p>
            <a:pPr>
              <a:spcBef>
                <a:spcPct val="0"/>
              </a:spcBef>
              <a:buFontTx/>
              <a:buNone/>
              <a:defRPr/>
            </a:pPr>
            <a:r>
              <a:rPr lang="en-US" altLang="en-US" sz="1800" smtClean="0">
                <a:latin typeface="+mj-lt"/>
              </a:rPr>
              <a:t/>
            </a:r>
            <a:br>
              <a:rPr lang="en-US" altLang="en-US" sz="1800" smtClean="0">
                <a:latin typeface="+mj-lt"/>
              </a:rPr>
            </a:br>
            <a:endParaRPr lang="en-GB" altLang="en-US" sz="1000" smtClean="0">
              <a:latin typeface="+mj-lt"/>
              <a:ea typeface="MS Mincho" pitchFamily="49" charset="-128"/>
              <a:cs typeface="Times New Roman" pitchFamily="18" charset="0"/>
            </a:endParaRPr>
          </a:p>
          <a:p>
            <a:pPr>
              <a:spcBef>
                <a:spcPct val="0"/>
              </a:spcBef>
              <a:buFontTx/>
              <a:buNone/>
              <a:defRPr/>
            </a:pPr>
            <a:endParaRPr lang="en-GB" altLang="en-US" sz="1800" smtClean="0">
              <a:latin typeface="+mj-lt"/>
            </a:endParaRPr>
          </a:p>
        </p:txBody>
      </p:sp>
      <p:sp>
        <p:nvSpPr>
          <p:cNvPr id="2062" name="Rectangle 81"/>
          <p:cNvSpPr>
            <a:spLocks noChangeArrowheads="1"/>
          </p:cNvSpPr>
          <p:nvPr/>
        </p:nvSpPr>
        <p:spPr bwMode="auto">
          <a:xfrm>
            <a:off x="-36513" y="408624"/>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endParaRPr lang="en-US" altLang="en-US" sz="800" smtClean="0">
              <a:latin typeface="+mj-lt"/>
            </a:endParaRPr>
          </a:p>
          <a:p>
            <a:pPr>
              <a:spcBef>
                <a:spcPct val="0"/>
              </a:spcBef>
              <a:buFontTx/>
              <a:buNone/>
              <a:defRPr/>
            </a:pPr>
            <a:endParaRPr lang="en-US" altLang="en-US" sz="1800" smtClean="0">
              <a:latin typeface="+mj-lt"/>
            </a:endParaRPr>
          </a:p>
        </p:txBody>
      </p:sp>
      <p:sp>
        <p:nvSpPr>
          <p:cNvPr id="2063" name="Rectangle 83"/>
          <p:cNvSpPr>
            <a:spLocks noChangeArrowheads="1"/>
          </p:cNvSpPr>
          <p:nvPr/>
        </p:nvSpPr>
        <p:spPr bwMode="auto">
          <a:xfrm>
            <a:off x="1022350" y="641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endParaRPr lang="en-US" altLang="en-US" sz="1800" smtClean="0">
              <a:latin typeface="+mj-lt"/>
            </a:endParaRPr>
          </a:p>
        </p:txBody>
      </p:sp>
      <p:sp>
        <p:nvSpPr>
          <p:cNvPr id="2068" name="Process 14"/>
          <p:cNvSpPr>
            <a:spLocks noChangeArrowheads="1"/>
          </p:cNvSpPr>
          <p:nvPr/>
        </p:nvSpPr>
        <p:spPr bwMode="auto">
          <a:xfrm>
            <a:off x="195263" y="2160985"/>
            <a:ext cx="984250" cy="257175"/>
          </a:xfrm>
          <a:prstGeom prst="flowChartProcess">
            <a:avLst/>
          </a:prstGeom>
          <a:solidFill>
            <a:schemeClr val="bg1">
              <a:lumMod val="85000"/>
            </a:schemeClr>
          </a:solidFill>
          <a:ln w="9525">
            <a:solidFill>
              <a:srgbClr val="4579B8"/>
            </a:solidFill>
            <a:miter lim="800000"/>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25 TFO  </a:t>
            </a:r>
            <a:endParaRPr lang="en-GB" altLang="en-US" sz="1200" dirty="0" smtClean="0">
              <a:latin typeface="+mj-lt"/>
              <a:ea typeface="MS Mincho" pitchFamily="49" charset="-128"/>
              <a:cs typeface="Times New Roman" pitchFamily="18" charset="0"/>
            </a:endParaRPr>
          </a:p>
        </p:txBody>
      </p:sp>
      <p:sp>
        <p:nvSpPr>
          <p:cNvPr id="2069" name="Oval 120"/>
          <p:cNvSpPr>
            <a:spLocks noChangeArrowheads="1"/>
          </p:cNvSpPr>
          <p:nvPr/>
        </p:nvSpPr>
        <p:spPr bwMode="auto">
          <a:xfrm>
            <a:off x="7899401" y="2571750"/>
            <a:ext cx="1065213" cy="664369"/>
          </a:xfrm>
          <a:prstGeom prst="ellipse">
            <a:avLst/>
          </a:prstGeom>
          <a:solidFill>
            <a:schemeClr val="accent2">
              <a:lumMod val="40000"/>
              <a:lumOff val="60000"/>
            </a:schemeClr>
          </a:solidFill>
          <a:ln w="9525">
            <a:solidFill>
              <a:srgbClr val="4A7EBB"/>
            </a:solidFill>
            <a:round/>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latin typeface="+mj-lt"/>
                <a:ea typeface="MS Mincho" pitchFamily="49" charset="-128"/>
                <a:cs typeface="Times New Roman" pitchFamily="18" charset="0"/>
              </a:rPr>
              <a:t>Positive</a:t>
            </a:r>
          </a:p>
          <a:p>
            <a:pPr algn="ctr" eaLnBrk="0" hangingPunct="0">
              <a:spcBef>
                <a:spcPct val="0"/>
              </a:spcBef>
              <a:buFontTx/>
              <a:buNone/>
              <a:defRPr/>
            </a:pPr>
            <a:r>
              <a:rPr lang="en-GB" altLang="en-US" sz="1200" dirty="0">
                <a:latin typeface="+mj-lt"/>
                <a:ea typeface="MS Mincho" pitchFamily="49" charset="-128"/>
                <a:cs typeface="Times New Roman" pitchFamily="18" charset="0"/>
              </a:rPr>
              <a:t>4</a:t>
            </a:r>
            <a:endParaRPr lang="en-GB" altLang="en-US" sz="1200" dirty="0" smtClean="0">
              <a:latin typeface="+mj-lt"/>
              <a:ea typeface="MS Mincho" pitchFamily="49" charset="-128"/>
              <a:cs typeface="Times New Roman" pitchFamily="18" charset="0"/>
            </a:endParaRPr>
          </a:p>
        </p:txBody>
      </p:sp>
      <p:sp>
        <p:nvSpPr>
          <p:cNvPr id="2070" name="Oval 120"/>
          <p:cNvSpPr>
            <a:spLocks noChangeArrowheads="1"/>
          </p:cNvSpPr>
          <p:nvPr/>
        </p:nvSpPr>
        <p:spPr bwMode="auto">
          <a:xfrm>
            <a:off x="7816851" y="3975498"/>
            <a:ext cx="1065213" cy="669131"/>
          </a:xfrm>
          <a:prstGeom prst="ellipse">
            <a:avLst/>
          </a:prstGeom>
          <a:solidFill>
            <a:schemeClr val="accent2">
              <a:lumMod val="40000"/>
              <a:lumOff val="60000"/>
            </a:schemeClr>
          </a:solidFill>
          <a:ln w="9525">
            <a:solidFill>
              <a:srgbClr val="4A7EBB"/>
            </a:solidFill>
            <a:round/>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latin typeface="+mj-lt"/>
                <a:ea typeface="MS Mincho" pitchFamily="49" charset="-128"/>
                <a:cs typeface="Times New Roman" pitchFamily="18" charset="0"/>
              </a:rPr>
              <a:t>Positive</a:t>
            </a:r>
          </a:p>
          <a:p>
            <a:pPr algn="ctr" eaLnBrk="0" hangingPunct="0">
              <a:spcBef>
                <a:spcPct val="0"/>
              </a:spcBef>
              <a:buFontTx/>
              <a:buNone/>
              <a:defRPr/>
            </a:pPr>
            <a:r>
              <a:rPr lang="en-GB" altLang="en-US" sz="1200" dirty="0" smtClean="0">
                <a:latin typeface="+mj-lt"/>
                <a:ea typeface="MS Mincho" pitchFamily="49" charset="-128"/>
                <a:cs typeface="Times New Roman" pitchFamily="18" charset="0"/>
              </a:rPr>
              <a:t>2</a:t>
            </a:r>
          </a:p>
        </p:txBody>
      </p:sp>
      <p:sp>
        <p:nvSpPr>
          <p:cNvPr id="2072" name="Process 14"/>
          <p:cNvSpPr>
            <a:spLocks noChangeArrowheads="1"/>
          </p:cNvSpPr>
          <p:nvPr/>
        </p:nvSpPr>
        <p:spPr bwMode="auto">
          <a:xfrm>
            <a:off x="195263" y="3742135"/>
            <a:ext cx="955675" cy="275034"/>
          </a:xfrm>
          <a:prstGeom prst="flowChartProcess">
            <a:avLst/>
          </a:prstGeom>
          <a:solidFill>
            <a:schemeClr val="bg1">
              <a:lumMod val="85000"/>
            </a:schemeClr>
          </a:solidFill>
          <a:ln w="9525">
            <a:solidFill>
              <a:srgbClr val="4579B8"/>
            </a:solidFill>
            <a:miter lim="800000"/>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 95 TFO </a:t>
            </a:r>
            <a:endParaRPr lang="en-GB" altLang="en-US" sz="1200" dirty="0" smtClean="0">
              <a:latin typeface="+mj-lt"/>
              <a:ea typeface="MS Mincho" pitchFamily="49" charset="-128"/>
              <a:cs typeface="Times New Roman" pitchFamily="18" charset="0"/>
            </a:endParaRPr>
          </a:p>
        </p:txBody>
      </p:sp>
      <p:sp>
        <p:nvSpPr>
          <p:cNvPr id="46" name="Down Arrow 45"/>
          <p:cNvSpPr/>
          <p:nvPr/>
        </p:nvSpPr>
        <p:spPr>
          <a:xfrm>
            <a:off x="2006600" y="978694"/>
            <a:ext cx="34925" cy="300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47" name="Down Arrow 46"/>
          <p:cNvSpPr/>
          <p:nvPr/>
        </p:nvSpPr>
        <p:spPr>
          <a:xfrm flipH="1">
            <a:off x="2041526" y="2190750"/>
            <a:ext cx="34925" cy="472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48" name="Down Arrow 47"/>
          <p:cNvSpPr/>
          <p:nvPr/>
        </p:nvSpPr>
        <p:spPr>
          <a:xfrm>
            <a:off x="2041526" y="3846910"/>
            <a:ext cx="34925" cy="354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49" name="Right Arrow 48"/>
          <p:cNvSpPr/>
          <p:nvPr/>
        </p:nvSpPr>
        <p:spPr>
          <a:xfrm rot="19949606" flipV="1">
            <a:off x="2586039" y="1378744"/>
            <a:ext cx="606425" cy="3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56" name="Right Arrow 55"/>
          <p:cNvSpPr/>
          <p:nvPr/>
        </p:nvSpPr>
        <p:spPr>
          <a:xfrm>
            <a:off x="2636838" y="4562475"/>
            <a:ext cx="469900" cy="3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57" name="Right Arrow 56"/>
          <p:cNvSpPr/>
          <p:nvPr/>
        </p:nvSpPr>
        <p:spPr>
          <a:xfrm>
            <a:off x="2636838" y="3102768"/>
            <a:ext cx="469900" cy="3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cxnSp>
        <p:nvCxnSpPr>
          <p:cNvPr id="67" name="Straight Arrow Connector 66"/>
          <p:cNvCxnSpPr/>
          <p:nvPr/>
        </p:nvCxnSpPr>
        <p:spPr>
          <a:xfrm flipH="1">
            <a:off x="1150939" y="1112044"/>
            <a:ext cx="833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187451" y="2402681"/>
            <a:ext cx="849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187451" y="4011216"/>
            <a:ext cx="849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Down Arrow 99"/>
          <p:cNvSpPr/>
          <p:nvPr/>
        </p:nvSpPr>
        <p:spPr>
          <a:xfrm>
            <a:off x="2006600" y="529829"/>
            <a:ext cx="34925" cy="151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1" name="Down Arrow 100"/>
          <p:cNvSpPr/>
          <p:nvPr/>
        </p:nvSpPr>
        <p:spPr>
          <a:xfrm>
            <a:off x="2041526" y="1924051"/>
            <a:ext cx="34925" cy="117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2" name="Down Arrow 101"/>
          <p:cNvSpPr/>
          <p:nvPr/>
        </p:nvSpPr>
        <p:spPr>
          <a:xfrm>
            <a:off x="2033589" y="3408759"/>
            <a:ext cx="34925" cy="166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2081" name="TextBox 102"/>
          <p:cNvSpPr txBox="1">
            <a:spLocks noChangeArrowheads="1"/>
          </p:cNvSpPr>
          <p:nvPr/>
        </p:nvSpPr>
        <p:spPr bwMode="auto">
          <a:xfrm>
            <a:off x="195263" y="4967287"/>
            <a:ext cx="8550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100" dirty="0" smtClean="0">
                <a:latin typeface="+mj-lt"/>
              </a:rPr>
              <a:t>*18 months data collection ongoing, allowing a window period of 3 months for the test to be completed and data to be captured</a:t>
            </a:r>
          </a:p>
        </p:txBody>
      </p:sp>
      <p:sp>
        <p:nvSpPr>
          <p:cNvPr id="108" name="Rectangle 107"/>
          <p:cNvSpPr/>
          <p:nvPr/>
        </p:nvSpPr>
        <p:spPr>
          <a:xfrm>
            <a:off x="4829175" y="1520429"/>
            <a:ext cx="1182688" cy="49291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mj-lt"/>
            </a:endParaRPr>
          </a:p>
          <a:p>
            <a:pPr algn="ctr" fontAlgn="auto">
              <a:spcBef>
                <a:spcPts val="0"/>
              </a:spcBef>
              <a:spcAft>
                <a:spcPts val="0"/>
              </a:spcAft>
              <a:defRPr/>
            </a:pPr>
            <a:r>
              <a:rPr lang="en-US" sz="1200" dirty="0">
                <a:solidFill>
                  <a:schemeClr val="tx1"/>
                </a:solidFill>
                <a:latin typeface="+mj-lt"/>
                <a:ea typeface="Times" charset="0"/>
                <a:cs typeface="Times" charset="0"/>
              </a:rPr>
              <a:t>Tested after tracing</a:t>
            </a:r>
          </a:p>
          <a:p>
            <a:pPr algn="ctr" fontAlgn="auto">
              <a:spcBef>
                <a:spcPts val="0"/>
              </a:spcBef>
              <a:spcAft>
                <a:spcPts val="0"/>
              </a:spcAft>
              <a:defRPr/>
            </a:pPr>
            <a:r>
              <a:rPr lang="en-US" sz="1200" dirty="0">
                <a:solidFill>
                  <a:schemeClr val="tx1"/>
                </a:solidFill>
                <a:latin typeface="+mj-lt"/>
                <a:ea typeface="Times" charset="0"/>
                <a:cs typeface="Times" charset="0"/>
              </a:rPr>
              <a:t>78 (71%)</a:t>
            </a:r>
          </a:p>
          <a:p>
            <a:pPr algn="ctr" fontAlgn="auto">
              <a:spcBef>
                <a:spcPts val="0"/>
              </a:spcBef>
              <a:spcAft>
                <a:spcPts val="0"/>
              </a:spcAft>
              <a:defRPr/>
            </a:pPr>
            <a:endParaRPr lang="en-US" sz="1600" dirty="0">
              <a:solidFill>
                <a:schemeClr val="tx1"/>
              </a:solidFill>
              <a:latin typeface="+mj-lt"/>
            </a:endParaRPr>
          </a:p>
        </p:txBody>
      </p:sp>
      <p:sp>
        <p:nvSpPr>
          <p:cNvPr id="111" name="Rectangle 110"/>
          <p:cNvSpPr/>
          <p:nvPr/>
        </p:nvSpPr>
        <p:spPr>
          <a:xfrm>
            <a:off x="4848225" y="2988469"/>
            <a:ext cx="1163638" cy="49768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mj-lt"/>
            </a:endParaRPr>
          </a:p>
          <a:p>
            <a:pPr algn="ctr" fontAlgn="auto">
              <a:spcBef>
                <a:spcPts val="0"/>
              </a:spcBef>
              <a:spcAft>
                <a:spcPts val="0"/>
              </a:spcAft>
              <a:defRPr/>
            </a:pPr>
            <a:r>
              <a:rPr lang="en-US" sz="1200" dirty="0">
                <a:solidFill>
                  <a:schemeClr val="tx1"/>
                </a:solidFill>
                <a:latin typeface="+mj-lt"/>
                <a:ea typeface="Times" charset="0"/>
                <a:cs typeface="Times" charset="0"/>
              </a:rPr>
              <a:t>Tested after tracing</a:t>
            </a:r>
          </a:p>
          <a:p>
            <a:pPr algn="ctr" fontAlgn="auto">
              <a:spcBef>
                <a:spcPts val="0"/>
              </a:spcBef>
              <a:spcAft>
                <a:spcPts val="0"/>
              </a:spcAft>
              <a:defRPr/>
            </a:pPr>
            <a:r>
              <a:rPr lang="en-US" sz="1200" dirty="0">
                <a:solidFill>
                  <a:schemeClr val="tx1"/>
                </a:solidFill>
                <a:latin typeface="+mj-lt"/>
                <a:ea typeface="Times" charset="0"/>
                <a:cs typeface="Times" charset="0"/>
              </a:rPr>
              <a:t>129 (57%)</a:t>
            </a:r>
          </a:p>
          <a:p>
            <a:pPr algn="ctr" fontAlgn="auto">
              <a:spcBef>
                <a:spcPts val="0"/>
              </a:spcBef>
              <a:spcAft>
                <a:spcPts val="0"/>
              </a:spcAft>
              <a:defRPr/>
            </a:pPr>
            <a:endParaRPr lang="en-US" dirty="0">
              <a:solidFill>
                <a:schemeClr val="tx1"/>
              </a:solidFill>
              <a:latin typeface="+mj-lt"/>
            </a:endParaRPr>
          </a:p>
        </p:txBody>
      </p:sp>
      <p:sp>
        <p:nvSpPr>
          <p:cNvPr id="112" name="Rectangle 111"/>
          <p:cNvSpPr/>
          <p:nvPr/>
        </p:nvSpPr>
        <p:spPr>
          <a:xfrm>
            <a:off x="4848225" y="4367213"/>
            <a:ext cx="1163638" cy="52268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mj-lt"/>
                <a:ea typeface="Times" charset="0"/>
                <a:cs typeface="Times" charset="0"/>
              </a:rPr>
              <a:t>Tested after tracing</a:t>
            </a:r>
          </a:p>
          <a:p>
            <a:pPr algn="ctr" fontAlgn="auto">
              <a:spcBef>
                <a:spcPts val="0"/>
              </a:spcBef>
              <a:spcAft>
                <a:spcPts val="0"/>
              </a:spcAft>
              <a:defRPr/>
            </a:pPr>
            <a:r>
              <a:rPr lang="en-US" sz="1200" dirty="0">
                <a:solidFill>
                  <a:schemeClr val="tx1"/>
                </a:solidFill>
                <a:latin typeface="+mj-lt"/>
                <a:ea typeface="Times" charset="0"/>
                <a:cs typeface="Times" charset="0"/>
              </a:rPr>
              <a:t>70 (56%)</a:t>
            </a:r>
          </a:p>
        </p:txBody>
      </p:sp>
      <p:sp>
        <p:nvSpPr>
          <p:cNvPr id="113" name="Rectangle 112"/>
          <p:cNvSpPr/>
          <p:nvPr/>
        </p:nvSpPr>
        <p:spPr>
          <a:xfrm>
            <a:off x="6207125" y="1060847"/>
            <a:ext cx="1138238" cy="646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mj-lt"/>
                <a:ea typeface="Times" charset="0"/>
                <a:cs typeface="Times" charset="0"/>
              </a:rPr>
              <a:t>Total Tested:</a:t>
            </a:r>
          </a:p>
          <a:p>
            <a:pPr algn="ctr" fontAlgn="auto">
              <a:spcBef>
                <a:spcPts val="0"/>
              </a:spcBef>
              <a:spcAft>
                <a:spcPts val="0"/>
              </a:spcAft>
              <a:defRPr/>
            </a:pPr>
            <a:r>
              <a:rPr lang="en-US" sz="1400" dirty="0">
                <a:solidFill>
                  <a:schemeClr val="tx1"/>
                </a:solidFill>
                <a:latin typeface="+mj-lt"/>
                <a:ea typeface="Times" charset="0"/>
                <a:cs typeface="Times" charset="0"/>
              </a:rPr>
              <a:t>670 (88%)</a:t>
            </a:r>
          </a:p>
          <a:p>
            <a:pPr algn="ctr" fontAlgn="auto">
              <a:spcBef>
                <a:spcPts val="0"/>
              </a:spcBef>
              <a:spcAft>
                <a:spcPts val="0"/>
              </a:spcAft>
              <a:defRPr/>
            </a:pPr>
            <a:r>
              <a:rPr lang="en-US" sz="1400" dirty="0">
                <a:solidFill>
                  <a:schemeClr val="tx1"/>
                </a:solidFill>
                <a:latin typeface="+mj-lt"/>
                <a:ea typeface="Times" charset="0"/>
                <a:cs typeface="Times" charset="0"/>
              </a:rPr>
              <a:t>[5-15 weeks]</a:t>
            </a:r>
          </a:p>
        </p:txBody>
      </p:sp>
      <p:sp>
        <p:nvSpPr>
          <p:cNvPr id="114" name="Rectangle 113"/>
          <p:cNvSpPr/>
          <p:nvPr/>
        </p:nvSpPr>
        <p:spPr>
          <a:xfrm>
            <a:off x="6226176" y="2637235"/>
            <a:ext cx="1165225" cy="6346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mj-lt"/>
                <a:ea typeface="Times" charset="0"/>
                <a:cs typeface="Times" charset="0"/>
              </a:rPr>
              <a:t>Total Tested:</a:t>
            </a:r>
          </a:p>
          <a:p>
            <a:pPr algn="ctr" fontAlgn="auto">
              <a:spcBef>
                <a:spcPts val="0"/>
              </a:spcBef>
              <a:spcAft>
                <a:spcPts val="0"/>
              </a:spcAft>
              <a:defRPr/>
            </a:pPr>
            <a:r>
              <a:rPr lang="en-US" sz="1400" dirty="0">
                <a:solidFill>
                  <a:schemeClr val="tx1"/>
                </a:solidFill>
                <a:latin typeface="+mj-lt"/>
                <a:ea typeface="Times" charset="0"/>
                <a:cs typeface="Times" charset="0"/>
              </a:rPr>
              <a:t>420 (58%)</a:t>
            </a:r>
          </a:p>
        </p:txBody>
      </p:sp>
      <p:sp>
        <p:nvSpPr>
          <p:cNvPr id="115" name="Rectangle 114"/>
          <p:cNvSpPr/>
          <p:nvPr/>
        </p:nvSpPr>
        <p:spPr>
          <a:xfrm>
            <a:off x="6223000" y="4036219"/>
            <a:ext cx="1168400" cy="610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mj-lt"/>
                <a:ea typeface="Times" charset="0"/>
                <a:cs typeface="Times" charset="0"/>
              </a:rPr>
              <a:t>Total Tested:</a:t>
            </a:r>
          </a:p>
          <a:p>
            <a:pPr algn="ctr" fontAlgn="auto">
              <a:spcBef>
                <a:spcPts val="0"/>
              </a:spcBef>
              <a:spcAft>
                <a:spcPts val="0"/>
              </a:spcAft>
              <a:defRPr/>
            </a:pPr>
            <a:r>
              <a:rPr lang="en-US" sz="1400" dirty="0">
                <a:solidFill>
                  <a:schemeClr val="tx1"/>
                </a:solidFill>
                <a:latin typeface="+mj-lt"/>
                <a:ea typeface="Times" charset="0"/>
                <a:cs typeface="Times" charset="0"/>
              </a:rPr>
              <a:t>206 (38%)</a:t>
            </a:r>
          </a:p>
        </p:txBody>
      </p:sp>
      <p:sp>
        <p:nvSpPr>
          <p:cNvPr id="119" name="Right Arrow 118"/>
          <p:cNvSpPr/>
          <p:nvPr/>
        </p:nvSpPr>
        <p:spPr>
          <a:xfrm>
            <a:off x="7345363" y="1351360"/>
            <a:ext cx="430212" cy="44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1" name="Right Arrow 120"/>
          <p:cNvSpPr/>
          <p:nvPr/>
        </p:nvSpPr>
        <p:spPr>
          <a:xfrm>
            <a:off x="7445375" y="2949179"/>
            <a:ext cx="427038" cy="34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2" name="Right Arrow 121"/>
          <p:cNvSpPr/>
          <p:nvPr/>
        </p:nvSpPr>
        <p:spPr>
          <a:xfrm>
            <a:off x="7391400" y="4319587"/>
            <a:ext cx="425450" cy="3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51" name="Process 14"/>
          <p:cNvSpPr>
            <a:spLocks noChangeArrowheads="1"/>
          </p:cNvSpPr>
          <p:nvPr/>
        </p:nvSpPr>
        <p:spPr bwMode="auto">
          <a:xfrm>
            <a:off x="195263" y="1146573"/>
            <a:ext cx="957262" cy="264319"/>
          </a:xfrm>
          <a:prstGeom prst="flowChartProcess">
            <a:avLst/>
          </a:prstGeom>
          <a:solidFill>
            <a:schemeClr val="bg1">
              <a:lumMod val="65000"/>
            </a:schemeClr>
          </a:solidFill>
          <a:ln w="9525">
            <a:solidFill>
              <a:srgbClr val="4579B8"/>
            </a:solidFill>
            <a:miter lim="800000"/>
            <a:headEnd/>
            <a:tailEnd/>
          </a:ln>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pitchFamily="18" charset="0"/>
              </a:rPr>
              <a:t>1 RIP</a:t>
            </a:r>
            <a:endParaRPr lang="en-GB" altLang="en-US" sz="1200" dirty="0" smtClean="0">
              <a:latin typeface="+mj-lt"/>
              <a:ea typeface="MS Mincho" pitchFamily="49" charset="-128"/>
              <a:cs typeface="Times" pitchFamily="18" charset="0"/>
            </a:endParaRPr>
          </a:p>
        </p:txBody>
      </p:sp>
      <p:sp>
        <p:nvSpPr>
          <p:cNvPr id="52" name="Process 14"/>
          <p:cNvSpPr>
            <a:spLocks noChangeArrowheads="1"/>
          </p:cNvSpPr>
          <p:nvPr/>
        </p:nvSpPr>
        <p:spPr bwMode="auto">
          <a:xfrm>
            <a:off x="195263" y="2412206"/>
            <a:ext cx="984250" cy="266700"/>
          </a:xfrm>
          <a:prstGeom prst="flowChartProcess">
            <a:avLst/>
          </a:prstGeom>
          <a:solidFill>
            <a:schemeClr val="bg1">
              <a:lumMod val="65000"/>
            </a:schemeClr>
          </a:solidFill>
          <a:ln w="9525">
            <a:solidFill>
              <a:srgbClr val="4579B8"/>
            </a:solidFill>
            <a:miter lim="800000"/>
            <a:headEnd/>
            <a:tailEnd/>
          </a:ln>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a:solidFill>
                  <a:srgbClr val="000000"/>
                </a:solidFill>
                <a:latin typeface="+mj-lt"/>
                <a:ea typeface="MS Mincho" pitchFamily="49" charset="-128"/>
                <a:cs typeface="Times" pitchFamily="18" charset="0"/>
              </a:rPr>
              <a:t>4</a:t>
            </a:r>
            <a:r>
              <a:rPr lang="en-GB" altLang="en-US" sz="1200" dirty="0" smtClean="0">
                <a:solidFill>
                  <a:srgbClr val="000000"/>
                </a:solidFill>
                <a:latin typeface="+mj-lt"/>
                <a:ea typeface="MS Mincho" pitchFamily="49" charset="-128"/>
                <a:cs typeface="Times" pitchFamily="18" charset="0"/>
              </a:rPr>
              <a:t> RIP</a:t>
            </a:r>
            <a:endParaRPr lang="en-GB" altLang="en-US" sz="1200" dirty="0" smtClean="0">
              <a:latin typeface="+mj-lt"/>
              <a:ea typeface="MS Mincho" pitchFamily="49" charset="-128"/>
              <a:cs typeface="Times" pitchFamily="18" charset="0"/>
            </a:endParaRPr>
          </a:p>
        </p:txBody>
      </p:sp>
      <p:sp>
        <p:nvSpPr>
          <p:cNvPr id="53" name="Process 14"/>
          <p:cNvSpPr>
            <a:spLocks noChangeArrowheads="1"/>
          </p:cNvSpPr>
          <p:nvPr/>
        </p:nvSpPr>
        <p:spPr bwMode="auto">
          <a:xfrm>
            <a:off x="190500" y="4017169"/>
            <a:ext cx="965200" cy="261938"/>
          </a:xfrm>
          <a:prstGeom prst="flowChartProcess">
            <a:avLst/>
          </a:prstGeom>
          <a:solidFill>
            <a:schemeClr val="bg1">
              <a:lumMod val="65000"/>
            </a:schemeClr>
          </a:solidFill>
          <a:ln w="9525">
            <a:solidFill>
              <a:srgbClr val="4579B8"/>
            </a:solidFill>
            <a:miter lim="800000"/>
            <a:headEnd/>
            <a:tailEnd/>
          </a:ln>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GB" altLang="en-US" sz="1200" dirty="0" smtClean="0">
                <a:solidFill>
                  <a:srgbClr val="000000"/>
                </a:solidFill>
                <a:latin typeface="+mj-lt"/>
                <a:ea typeface="MS Mincho" pitchFamily="49" charset="-128"/>
                <a:cs typeface="Times" pitchFamily="18" charset="0"/>
              </a:rPr>
              <a:t>5 RIP</a:t>
            </a:r>
            <a:endParaRPr lang="en-GB" altLang="en-US" sz="1200" dirty="0" smtClean="0">
              <a:latin typeface="+mj-lt"/>
              <a:ea typeface="MS Mincho" pitchFamily="49" charset="-128"/>
              <a:cs typeface="Times" pitchFamily="18" charset="0"/>
            </a:endParaRPr>
          </a:p>
        </p:txBody>
      </p:sp>
      <p:sp>
        <p:nvSpPr>
          <p:cNvPr id="59" name="Right Arrow 58"/>
          <p:cNvSpPr/>
          <p:nvPr/>
        </p:nvSpPr>
        <p:spPr>
          <a:xfrm rot="19949606">
            <a:off x="2608264" y="2769394"/>
            <a:ext cx="530225" cy="33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60" name="Right Arrow 59"/>
          <p:cNvSpPr/>
          <p:nvPr/>
        </p:nvSpPr>
        <p:spPr>
          <a:xfrm rot="19949606">
            <a:off x="2608264" y="4241006"/>
            <a:ext cx="530225" cy="33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cxnSp>
        <p:nvCxnSpPr>
          <p:cNvPr id="8" name="Straight Connector 7"/>
          <p:cNvCxnSpPr/>
          <p:nvPr/>
        </p:nvCxnSpPr>
        <p:spPr>
          <a:xfrm>
            <a:off x="-36513" y="785813"/>
            <a:ext cx="9217026"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36513" y="2135981"/>
            <a:ext cx="9217026"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098" name="TextBox 43"/>
          <p:cNvSpPr txBox="1">
            <a:spLocks noChangeArrowheads="1"/>
          </p:cNvSpPr>
          <p:nvPr/>
        </p:nvSpPr>
        <p:spPr bwMode="auto">
          <a:xfrm>
            <a:off x="1692275" y="2037100"/>
            <a:ext cx="763588"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ZA" altLang="en-US" sz="1200" b="1" smtClean="0">
                <a:solidFill>
                  <a:srgbClr val="000000"/>
                </a:solidFill>
                <a:latin typeface="+mj-lt"/>
                <a:ea typeface="MS Mincho" pitchFamily="49" charset="-128"/>
              </a:rPr>
              <a:t>9 Months</a:t>
            </a:r>
            <a:endParaRPr lang="en-ZA" altLang="en-US" sz="1800" smtClean="0">
              <a:latin typeface="+mj-lt"/>
              <a:ea typeface="MS Mincho" pitchFamily="49" charset="-128"/>
            </a:endParaRPr>
          </a:p>
        </p:txBody>
      </p:sp>
      <p:sp>
        <p:nvSpPr>
          <p:cNvPr id="2099" name="TextBox 43"/>
          <p:cNvSpPr txBox="1">
            <a:spLocks noChangeArrowheads="1"/>
          </p:cNvSpPr>
          <p:nvPr/>
        </p:nvSpPr>
        <p:spPr bwMode="auto">
          <a:xfrm>
            <a:off x="6494464" y="2027575"/>
            <a:ext cx="76517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ZA" altLang="en-US" sz="1200" b="1" smtClean="0">
                <a:solidFill>
                  <a:srgbClr val="000000"/>
                </a:solidFill>
                <a:latin typeface="+mj-lt"/>
                <a:ea typeface="MS Mincho" pitchFamily="49" charset="-128"/>
              </a:rPr>
              <a:t>9 Months</a:t>
            </a:r>
            <a:endParaRPr lang="en-ZA" altLang="en-US" sz="1800" smtClean="0">
              <a:latin typeface="+mj-lt"/>
              <a:ea typeface="MS Mincho" pitchFamily="49" charset="-128"/>
            </a:endParaRPr>
          </a:p>
        </p:txBody>
      </p:sp>
      <p:sp>
        <p:nvSpPr>
          <p:cNvPr id="69" name="Rounded Rectangle 68"/>
          <p:cNvSpPr/>
          <p:nvPr/>
        </p:nvSpPr>
        <p:spPr>
          <a:xfrm>
            <a:off x="7812088" y="1977629"/>
            <a:ext cx="1058862" cy="3714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chemeClr val="tx1"/>
                </a:solidFill>
                <a:latin typeface="+mj-lt"/>
              </a:rPr>
              <a:t>4 positive in between testing periods</a:t>
            </a:r>
          </a:p>
        </p:txBody>
      </p:sp>
      <p:sp>
        <p:nvSpPr>
          <p:cNvPr id="2101" name="TextBox 1"/>
          <p:cNvSpPr txBox="1">
            <a:spLocks noChangeArrowheads="1"/>
          </p:cNvSpPr>
          <p:nvPr/>
        </p:nvSpPr>
        <p:spPr bwMode="auto">
          <a:xfrm>
            <a:off x="1547814" y="707768"/>
            <a:ext cx="909637"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ZA" altLang="en-US" sz="1200" b="1" smtClean="0">
                <a:solidFill>
                  <a:srgbClr val="000000"/>
                </a:solidFill>
                <a:latin typeface="+mj-lt"/>
                <a:ea typeface="MS Mincho" pitchFamily="49" charset="-128"/>
              </a:rPr>
              <a:t>6/10 Weeks</a:t>
            </a:r>
            <a:endParaRPr lang="en-ZA" altLang="en-US" sz="1800" smtClean="0">
              <a:latin typeface="+mj-lt"/>
              <a:ea typeface="MS Mincho" pitchFamily="49" charset="-128"/>
            </a:endParaRPr>
          </a:p>
        </p:txBody>
      </p:sp>
      <p:sp>
        <p:nvSpPr>
          <p:cNvPr id="2102" name="TextBox 1"/>
          <p:cNvSpPr txBox="1">
            <a:spLocks noChangeArrowheads="1"/>
          </p:cNvSpPr>
          <p:nvPr/>
        </p:nvSpPr>
        <p:spPr bwMode="auto">
          <a:xfrm>
            <a:off x="6448425" y="707768"/>
            <a:ext cx="909638"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ZA" altLang="en-US" sz="1200" b="1" smtClean="0">
                <a:solidFill>
                  <a:srgbClr val="000000"/>
                </a:solidFill>
                <a:latin typeface="+mj-lt"/>
                <a:ea typeface="MS Mincho" pitchFamily="49" charset="-128"/>
              </a:rPr>
              <a:t>6/10 Weeks</a:t>
            </a:r>
            <a:endParaRPr lang="en-ZA" altLang="en-US" sz="1800" smtClean="0">
              <a:latin typeface="+mj-lt"/>
              <a:ea typeface="MS Mincho" pitchFamily="49" charset="-128"/>
            </a:endParaRPr>
          </a:p>
        </p:txBody>
      </p:sp>
      <p:cxnSp>
        <p:nvCxnSpPr>
          <p:cNvPr id="73" name="Straight Connector 72"/>
          <p:cNvCxnSpPr/>
          <p:nvPr/>
        </p:nvCxnSpPr>
        <p:spPr>
          <a:xfrm>
            <a:off x="-36513" y="3648075"/>
            <a:ext cx="9217026"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104" name="TextBox 53"/>
          <p:cNvSpPr txBox="1">
            <a:spLocks noChangeArrowheads="1"/>
          </p:cNvSpPr>
          <p:nvPr/>
        </p:nvSpPr>
        <p:spPr bwMode="auto">
          <a:xfrm>
            <a:off x="1611313" y="3593843"/>
            <a:ext cx="944562"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ZA" altLang="en-US" sz="1200" b="1" dirty="0" smtClean="0">
                <a:solidFill>
                  <a:srgbClr val="000000"/>
                </a:solidFill>
                <a:latin typeface="+mj-lt"/>
                <a:ea typeface="MS Mincho" pitchFamily="49" charset="-128"/>
              </a:rPr>
              <a:t>18 Months</a:t>
            </a:r>
          </a:p>
        </p:txBody>
      </p:sp>
      <p:sp>
        <p:nvSpPr>
          <p:cNvPr id="2105" name="TextBox 53"/>
          <p:cNvSpPr txBox="1">
            <a:spLocks noChangeArrowheads="1"/>
          </p:cNvSpPr>
          <p:nvPr/>
        </p:nvSpPr>
        <p:spPr bwMode="auto">
          <a:xfrm>
            <a:off x="6511926" y="3544431"/>
            <a:ext cx="79692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ZA" altLang="en-US" sz="1200" b="1" dirty="0" smtClean="0">
                <a:solidFill>
                  <a:srgbClr val="000000"/>
                </a:solidFill>
                <a:latin typeface="+mj-lt"/>
                <a:ea typeface="MS Mincho" pitchFamily="49" charset="-128"/>
              </a:rPr>
              <a:t>18 Months</a:t>
            </a:r>
          </a:p>
        </p:txBody>
      </p:sp>
      <p:sp>
        <p:nvSpPr>
          <p:cNvPr id="76" name="Rectangle 75"/>
          <p:cNvSpPr/>
          <p:nvPr/>
        </p:nvSpPr>
        <p:spPr>
          <a:xfrm>
            <a:off x="3203575" y="1520429"/>
            <a:ext cx="1220788" cy="507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mj-lt"/>
                <a:ea typeface="Times" charset="0"/>
                <a:cs typeface="Times" charset="0"/>
              </a:rPr>
              <a:t>Tracing attempted: </a:t>
            </a:r>
          </a:p>
          <a:p>
            <a:pPr algn="ctr" fontAlgn="auto">
              <a:spcBef>
                <a:spcPts val="0"/>
              </a:spcBef>
              <a:spcAft>
                <a:spcPts val="0"/>
              </a:spcAft>
              <a:defRPr/>
            </a:pPr>
            <a:r>
              <a:rPr lang="en-US" sz="1200" dirty="0">
                <a:solidFill>
                  <a:schemeClr val="tx1"/>
                </a:solidFill>
                <a:latin typeface="+mj-lt"/>
                <a:ea typeface="Times" charset="0"/>
                <a:cs typeface="Times" charset="0"/>
              </a:rPr>
              <a:t>185</a:t>
            </a:r>
          </a:p>
        </p:txBody>
      </p:sp>
      <p:sp>
        <p:nvSpPr>
          <p:cNvPr id="77" name="Right Arrow 76"/>
          <p:cNvSpPr/>
          <p:nvPr/>
        </p:nvSpPr>
        <p:spPr>
          <a:xfrm rot="18565117">
            <a:off x="4341218" y="1333699"/>
            <a:ext cx="439340" cy="5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78" name="Right Arrow 77"/>
          <p:cNvSpPr/>
          <p:nvPr/>
        </p:nvSpPr>
        <p:spPr>
          <a:xfrm>
            <a:off x="2662238" y="1703785"/>
            <a:ext cx="469900" cy="34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79" name="Rectangle 78"/>
          <p:cNvSpPr/>
          <p:nvPr/>
        </p:nvSpPr>
        <p:spPr>
          <a:xfrm>
            <a:off x="4791075" y="816769"/>
            <a:ext cx="1220788" cy="5083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mj-lt"/>
                <a:ea typeface="Times" charset="0"/>
                <a:cs typeface="Times" charset="0"/>
              </a:rPr>
              <a:t>Tracing successful: </a:t>
            </a:r>
          </a:p>
          <a:p>
            <a:pPr algn="ctr" fontAlgn="auto">
              <a:spcBef>
                <a:spcPts val="0"/>
              </a:spcBef>
              <a:spcAft>
                <a:spcPts val="0"/>
              </a:spcAft>
              <a:defRPr/>
            </a:pPr>
            <a:r>
              <a:rPr lang="en-US" sz="1200" dirty="0">
                <a:solidFill>
                  <a:schemeClr val="tx1"/>
                </a:solidFill>
                <a:latin typeface="+mj-lt"/>
                <a:ea typeface="Times" charset="0"/>
                <a:cs typeface="Times" charset="0"/>
              </a:rPr>
              <a:t>110 (59%)</a:t>
            </a:r>
          </a:p>
        </p:txBody>
      </p:sp>
      <p:sp>
        <p:nvSpPr>
          <p:cNvPr id="80" name="Down Arrow 79"/>
          <p:cNvSpPr/>
          <p:nvPr/>
        </p:nvSpPr>
        <p:spPr>
          <a:xfrm>
            <a:off x="5364164" y="1335882"/>
            <a:ext cx="34925" cy="151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81" name="Rectangle 80"/>
          <p:cNvSpPr/>
          <p:nvPr/>
        </p:nvSpPr>
        <p:spPr>
          <a:xfrm>
            <a:off x="3187700" y="2970610"/>
            <a:ext cx="1220788" cy="507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mj-lt"/>
                <a:ea typeface="Times" charset="0"/>
                <a:cs typeface="Times" charset="0"/>
              </a:rPr>
              <a:t>Tracing attempted: </a:t>
            </a:r>
          </a:p>
          <a:p>
            <a:pPr algn="ctr" fontAlgn="auto">
              <a:spcBef>
                <a:spcPts val="0"/>
              </a:spcBef>
              <a:spcAft>
                <a:spcPts val="0"/>
              </a:spcAft>
              <a:defRPr/>
            </a:pPr>
            <a:r>
              <a:rPr lang="en-US" sz="1200" dirty="0">
                <a:solidFill>
                  <a:schemeClr val="tx1"/>
                </a:solidFill>
                <a:latin typeface="+mj-lt"/>
                <a:ea typeface="Times" charset="0"/>
                <a:cs typeface="Times" charset="0"/>
              </a:rPr>
              <a:t>424</a:t>
            </a:r>
          </a:p>
        </p:txBody>
      </p:sp>
      <p:sp>
        <p:nvSpPr>
          <p:cNvPr id="82" name="Rectangle 81"/>
          <p:cNvSpPr/>
          <p:nvPr/>
        </p:nvSpPr>
        <p:spPr>
          <a:xfrm>
            <a:off x="3132139" y="4386263"/>
            <a:ext cx="1220787" cy="507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mj-lt"/>
                <a:ea typeface="Times" charset="0"/>
                <a:cs typeface="Times" charset="0"/>
              </a:rPr>
              <a:t>Tracing attempted: </a:t>
            </a:r>
          </a:p>
          <a:p>
            <a:pPr algn="ctr" fontAlgn="auto">
              <a:spcBef>
                <a:spcPts val="0"/>
              </a:spcBef>
              <a:spcAft>
                <a:spcPts val="0"/>
              </a:spcAft>
              <a:defRPr/>
            </a:pPr>
            <a:r>
              <a:rPr lang="en-US" sz="1200" dirty="0">
                <a:solidFill>
                  <a:schemeClr val="tx1"/>
                </a:solidFill>
                <a:latin typeface="+mj-lt"/>
                <a:ea typeface="Times" charset="0"/>
                <a:cs typeface="Times" charset="0"/>
              </a:rPr>
              <a:t>297</a:t>
            </a:r>
          </a:p>
        </p:txBody>
      </p:sp>
      <p:sp>
        <p:nvSpPr>
          <p:cNvPr id="84" name="Oval 120"/>
          <p:cNvSpPr>
            <a:spLocks noChangeArrowheads="1"/>
          </p:cNvSpPr>
          <p:nvPr/>
        </p:nvSpPr>
        <p:spPr bwMode="auto">
          <a:xfrm>
            <a:off x="3506788" y="33338"/>
            <a:ext cx="1497012" cy="460772"/>
          </a:xfrm>
          <a:prstGeom prst="ellipse">
            <a:avLst/>
          </a:prstGeom>
          <a:solidFill>
            <a:schemeClr val="accent2">
              <a:lumMod val="40000"/>
              <a:lumOff val="60000"/>
            </a:schemeClr>
          </a:solidFill>
          <a:ln w="9525">
            <a:solidFill>
              <a:srgbClr val="4A7EBB"/>
            </a:solidFill>
            <a:round/>
            <a:headEnd/>
            <a:tailEnd/>
          </a:ln>
          <a:effectLst>
            <a:outerShdw dist="23000" dir="5400000" rotWithShape="0">
              <a:srgbClr val="000000">
                <a:alpha val="34998"/>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en-GB" altLang="en-US" sz="1200" dirty="0" smtClean="0">
              <a:latin typeface="+mj-lt"/>
              <a:ea typeface="MS Mincho" pitchFamily="49" charset="-128"/>
              <a:cs typeface="Times New Roman" pitchFamily="18" charset="0"/>
            </a:endParaRPr>
          </a:p>
          <a:p>
            <a:pPr algn="ctr">
              <a:spcBef>
                <a:spcPct val="0"/>
              </a:spcBef>
              <a:buFontTx/>
              <a:buNone/>
              <a:defRPr/>
            </a:pPr>
            <a:endParaRPr lang="en-GB" altLang="en-US" sz="1200" dirty="0" smtClean="0">
              <a:latin typeface="+mj-lt"/>
              <a:ea typeface="MS Mincho" pitchFamily="49" charset="-128"/>
              <a:cs typeface="Times New Roman" pitchFamily="18" charset="0"/>
            </a:endParaRPr>
          </a:p>
          <a:p>
            <a:pPr algn="ctr">
              <a:spcBef>
                <a:spcPct val="0"/>
              </a:spcBef>
              <a:buFontTx/>
              <a:buNone/>
              <a:defRPr/>
            </a:pPr>
            <a:r>
              <a:rPr lang="en-GB" altLang="en-US" sz="1200" dirty="0" smtClean="0">
                <a:latin typeface="+mj-lt"/>
                <a:ea typeface="MS Mincho" pitchFamily="49" charset="-128"/>
                <a:cs typeface="Times New Roman" pitchFamily="18" charset="0"/>
              </a:rPr>
              <a:t>Positive </a:t>
            </a:r>
          </a:p>
          <a:p>
            <a:pPr algn="ctr">
              <a:spcBef>
                <a:spcPct val="0"/>
              </a:spcBef>
              <a:buFontTx/>
              <a:buNone/>
              <a:defRPr/>
            </a:pPr>
            <a:r>
              <a:rPr lang="en-GB" altLang="en-US" sz="1200" dirty="0" smtClean="0">
                <a:latin typeface="+mj-lt"/>
                <a:ea typeface="MS Mincho" pitchFamily="49" charset="-128"/>
                <a:cs typeface="Times New Roman" pitchFamily="18" charset="0"/>
              </a:rPr>
              <a:t>birth PCR: </a:t>
            </a:r>
          </a:p>
          <a:p>
            <a:pPr algn="ctr" eaLnBrk="0" hangingPunct="0">
              <a:spcBef>
                <a:spcPct val="0"/>
              </a:spcBef>
              <a:buFontTx/>
              <a:buNone/>
              <a:defRPr/>
            </a:pPr>
            <a:r>
              <a:rPr lang="en-GB" altLang="en-US" sz="1200" dirty="0" smtClean="0">
                <a:latin typeface="+mj-lt"/>
                <a:ea typeface="MS Mincho" pitchFamily="49" charset="-128"/>
                <a:cs typeface="Times New Roman" pitchFamily="18" charset="0"/>
              </a:rPr>
              <a:t>4</a:t>
            </a:r>
          </a:p>
          <a:p>
            <a:pPr eaLnBrk="0" hangingPunct="0">
              <a:spcBef>
                <a:spcPct val="0"/>
              </a:spcBef>
              <a:buFontTx/>
              <a:buNone/>
              <a:defRPr/>
            </a:pPr>
            <a:endParaRPr lang="en-GB" altLang="en-US" sz="1800" dirty="0" smtClean="0">
              <a:latin typeface="+mj-lt"/>
              <a:ea typeface="MS Mincho" pitchFamily="49" charset="-128"/>
              <a:cs typeface="Times New Roman" pitchFamily="18" charset="0"/>
            </a:endParaRPr>
          </a:p>
        </p:txBody>
      </p:sp>
      <p:sp>
        <p:nvSpPr>
          <p:cNvPr id="85" name="Right Arrow 84"/>
          <p:cNvSpPr/>
          <p:nvPr/>
        </p:nvSpPr>
        <p:spPr>
          <a:xfrm>
            <a:off x="3062288" y="264319"/>
            <a:ext cx="430212" cy="44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68" name="Right Arrow 67"/>
          <p:cNvSpPr/>
          <p:nvPr/>
        </p:nvSpPr>
        <p:spPr>
          <a:xfrm rot="18565117">
            <a:off x="4369793" y="2798168"/>
            <a:ext cx="439340" cy="5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70" name="Rectangle 69"/>
          <p:cNvSpPr/>
          <p:nvPr/>
        </p:nvSpPr>
        <p:spPr>
          <a:xfrm>
            <a:off x="4819650" y="2281238"/>
            <a:ext cx="1220788" cy="5083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mj-lt"/>
                <a:ea typeface="Times" charset="0"/>
                <a:cs typeface="Times" charset="0"/>
              </a:rPr>
              <a:t>Tracing successful: </a:t>
            </a:r>
          </a:p>
          <a:p>
            <a:pPr algn="ctr" fontAlgn="auto">
              <a:spcBef>
                <a:spcPts val="0"/>
              </a:spcBef>
              <a:spcAft>
                <a:spcPts val="0"/>
              </a:spcAft>
              <a:defRPr/>
            </a:pPr>
            <a:r>
              <a:rPr lang="en-US" sz="1200" dirty="0">
                <a:solidFill>
                  <a:schemeClr val="tx1"/>
                </a:solidFill>
                <a:latin typeface="+mj-lt"/>
                <a:ea typeface="Times" charset="0"/>
                <a:cs typeface="Times" charset="0"/>
              </a:rPr>
              <a:t>226 (53%)</a:t>
            </a:r>
          </a:p>
        </p:txBody>
      </p:sp>
      <p:sp>
        <p:nvSpPr>
          <p:cNvPr id="71" name="Down Arrow 70"/>
          <p:cNvSpPr/>
          <p:nvPr/>
        </p:nvSpPr>
        <p:spPr>
          <a:xfrm>
            <a:off x="5392739" y="2800350"/>
            <a:ext cx="34925" cy="151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72" name="Right Arrow 71"/>
          <p:cNvSpPr/>
          <p:nvPr/>
        </p:nvSpPr>
        <p:spPr>
          <a:xfrm rot="18565117">
            <a:off x="4341218" y="4200724"/>
            <a:ext cx="439340" cy="5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74" name="Rectangle 73"/>
          <p:cNvSpPr/>
          <p:nvPr/>
        </p:nvSpPr>
        <p:spPr>
          <a:xfrm>
            <a:off x="4791075" y="3683794"/>
            <a:ext cx="1220788" cy="5083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mj-lt"/>
                <a:ea typeface="Times" charset="0"/>
                <a:cs typeface="Times" charset="0"/>
              </a:rPr>
              <a:t>Tracing successful: </a:t>
            </a:r>
          </a:p>
          <a:p>
            <a:pPr algn="ctr" fontAlgn="auto">
              <a:spcBef>
                <a:spcPts val="0"/>
              </a:spcBef>
              <a:spcAft>
                <a:spcPts val="0"/>
              </a:spcAft>
              <a:defRPr/>
            </a:pPr>
            <a:r>
              <a:rPr lang="en-US" sz="1200" dirty="0">
                <a:solidFill>
                  <a:schemeClr val="tx1"/>
                </a:solidFill>
                <a:latin typeface="+mj-lt"/>
                <a:ea typeface="Times" charset="0"/>
                <a:cs typeface="Times" charset="0"/>
              </a:rPr>
              <a:t>124 (42%)</a:t>
            </a:r>
          </a:p>
        </p:txBody>
      </p:sp>
      <p:sp>
        <p:nvSpPr>
          <p:cNvPr id="75" name="Down Arrow 74"/>
          <p:cNvSpPr/>
          <p:nvPr/>
        </p:nvSpPr>
        <p:spPr>
          <a:xfrm>
            <a:off x="5364164" y="4202907"/>
            <a:ext cx="34925" cy="151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86" name="Process 5"/>
          <p:cNvSpPr>
            <a:spLocks noChangeArrowheads="1"/>
          </p:cNvSpPr>
          <p:nvPr/>
        </p:nvSpPr>
        <p:spPr bwMode="auto">
          <a:xfrm>
            <a:off x="1430338" y="1303735"/>
            <a:ext cx="1206500" cy="615553"/>
          </a:xfrm>
          <a:prstGeom prst="flowChartProcess">
            <a:avLst/>
          </a:prstGeom>
          <a:solidFill>
            <a:schemeClr val="bg1"/>
          </a:solidFill>
          <a:ln w="9525">
            <a:solidFill>
              <a:srgbClr val="4579B8"/>
            </a:solidFill>
            <a:miter lim="800000"/>
            <a:headEnd/>
            <a:tailEnd/>
          </a:ln>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Number due:</a:t>
            </a:r>
            <a:endParaRPr lang="en-GB" altLang="en-US" sz="1200" dirty="0" smtClean="0">
              <a:latin typeface="+mj-lt"/>
              <a:ea typeface="MS Mincho" pitchFamily="49" charset="-128"/>
              <a:cs typeface="Times New Roman" pitchFamily="18" charset="0"/>
            </a:endParaRPr>
          </a:p>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759</a:t>
            </a:r>
            <a:endParaRPr lang="en-GB" altLang="en-US" sz="1200" dirty="0" smtClean="0">
              <a:latin typeface="+mj-lt"/>
              <a:ea typeface="MS Mincho" pitchFamily="49" charset="-128"/>
              <a:cs typeface="Times New Roman" pitchFamily="18" charset="0"/>
            </a:endParaRPr>
          </a:p>
        </p:txBody>
      </p:sp>
      <p:sp>
        <p:nvSpPr>
          <p:cNvPr id="88" name="Process 8"/>
          <p:cNvSpPr>
            <a:spLocks noChangeArrowheads="1"/>
          </p:cNvSpPr>
          <p:nvPr/>
        </p:nvSpPr>
        <p:spPr bwMode="auto">
          <a:xfrm>
            <a:off x="1430338" y="2733675"/>
            <a:ext cx="1206500" cy="625079"/>
          </a:xfrm>
          <a:prstGeom prst="flowChartProcess">
            <a:avLst/>
          </a:prstGeom>
          <a:solidFill>
            <a:schemeClr val="bg1"/>
          </a:solidFill>
          <a:ln w="9525">
            <a:solidFill>
              <a:srgbClr val="4579B8"/>
            </a:solidFill>
            <a:miter lim="800000"/>
            <a:headEnd/>
            <a:tailEnd/>
          </a:ln>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Number due:</a:t>
            </a:r>
          </a:p>
          <a:p>
            <a:pPr algn="ctr" eaLnBrk="1" hangingPunct="1">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721</a:t>
            </a:r>
            <a:endParaRPr lang="en-GB" altLang="en-US" sz="1200" dirty="0" smtClean="0">
              <a:latin typeface="+mj-lt"/>
              <a:ea typeface="MS Mincho" pitchFamily="49" charset="-128"/>
              <a:cs typeface="Times New Roman" pitchFamily="18" charset="0"/>
            </a:endParaRPr>
          </a:p>
        </p:txBody>
      </p:sp>
      <p:sp>
        <p:nvSpPr>
          <p:cNvPr id="89" name="AutoShape 6"/>
          <p:cNvSpPr>
            <a:spLocks noChangeArrowheads="1"/>
          </p:cNvSpPr>
          <p:nvPr/>
        </p:nvSpPr>
        <p:spPr bwMode="auto">
          <a:xfrm>
            <a:off x="1430338" y="4245769"/>
            <a:ext cx="1206500" cy="623888"/>
          </a:xfrm>
          <a:prstGeom prst="flowChartProcess">
            <a:avLst/>
          </a:prstGeom>
          <a:solidFill>
            <a:schemeClr val="bg1"/>
          </a:solidFill>
          <a:ln w="9525">
            <a:solidFill>
              <a:srgbClr val="4579B8"/>
            </a:solidFill>
            <a:miter lim="800000"/>
            <a:headEnd/>
            <a:tailEnd/>
          </a:ln>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Number due*:</a:t>
            </a:r>
            <a:endParaRPr lang="en-GB" altLang="en-US" sz="1200" dirty="0" smtClean="0">
              <a:latin typeface="+mj-lt"/>
              <a:ea typeface="MS Mincho" pitchFamily="49" charset="-128"/>
              <a:cs typeface="Times New Roman" pitchFamily="18" charset="0"/>
            </a:endParaRPr>
          </a:p>
          <a:p>
            <a:pPr algn="ctr">
              <a:spcBef>
                <a:spcPct val="0"/>
              </a:spcBef>
              <a:buFontTx/>
              <a:buNone/>
              <a:defRPr/>
            </a:pPr>
            <a:r>
              <a:rPr lang="en-GB" altLang="en-US" sz="1200" dirty="0" smtClean="0">
                <a:solidFill>
                  <a:srgbClr val="000000"/>
                </a:solidFill>
                <a:latin typeface="+mj-lt"/>
                <a:ea typeface="MS Mincho" pitchFamily="49" charset="-128"/>
                <a:cs typeface="Times New Roman" pitchFamily="18" charset="0"/>
              </a:rPr>
              <a:t>539</a:t>
            </a:r>
            <a:endParaRPr lang="en-GB" altLang="en-US" sz="1200" dirty="0" smtClean="0">
              <a:latin typeface="+mj-lt"/>
              <a:ea typeface="MS Mincho" pitchFamily="49" charset="-128"/>
              <a:cs typeface="Times New Roman" pitchFamily="18" charset="0"/>
            </a:endParaRPr>
          </a:p>
        </p:txBody>
      </p:sp>
      <p:sp>
        <p:nvSpPr>
          <p:cNvPr id="2" name="Oval 1"/>
          <p:cNvSpPr/>
          <p:nvPr/>
        </p:nvSpPr>
        <p:spPr>
          <a:xfrm>
            <a:off x="55564" y="3755232"/>
            <a:ext cx="1190625" cy="6119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3062289" y="3711179"/>
            <a:ext cx="1228725"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44577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z="3600" b="1" smtClean="0">
                <a:solidFill>
                  <a:srgbClr val="C00000"/>
                </a:solidFill>
              </a:rPr>
              <a:t>Setting</a:t>
            </a:r>
          </a:p>
        </p:txBody>
      </p:sp>
      <p:sp>
        <p:nvSpPr>
          <p:cNvPr id="3075" name="Content Placeholder 2"/>
          <p:cNvSpPr>
            <a:spLocks noGrp="1"/>
          </p:cNvSpPr>
          <p:nvPr>
            <p:ph idx="1"/>
          </p:nvPr>
        </p:nvSpPr>
        <p:spPr>
          <a:xfrm>
            <a:off x="457200" y="1028701"/>
            <a:ext cx="8229600" cy="3394472"/>
          </a:xfrm>
        </p:spPr>
        <p:txBody>
          <a:bodyPr/>
          <a:lstStyle/>
          <a:p>
            <a:pPr eaLnBrk="1" hangingPunct="1">
              <a:lnSpc>
                <a:spcPct val="90000"/>
              </a:lnSpc>
            </a:pPr>
            <a:r>
              <a:rPr lang="en-AU" altLang="en-US" sz="2800" dirty="0" smtClean="0">
                <a:ea typeface="ＭＳ Ｐゴシック" pitchFamily="34" charset="-128"/>
              </a:rPr>
              <a:t>Khayelitsha: peri-urban, informal settlement</a:t>
            </a:r>
          </a:p>
          <a:p>
            <a:pPr eaLnBrk="1" hangingPunct="1">
              <a:lnSpc>
                <a:spcPct val="90000"/>
              </a:lnSpc>
            </a:pPr>
            <a:r>
              <a:rPr lang="en-AU" altLang="en-US" sz="2800" dirty="0" smtClean="0">
                <a:ea typeface="ＭＳ Ｐゴシック" pitchFamily="34" charset="-128"/>
              </a:rPr>
              <a:t>Population ~ 500,000, 12 Health Centres</a:t>
            </a:r>
          </a:p>
          <a:p>
            <a:pPr eaLnBrk="1" hangingPunct="1">
              <a:lnSpc>
                <a:spcPct val="90000"/>
              </a:lnSpc>
            </a:pPr>
            <a:r>
              <a:rPr lang="en-AU" altLang="en-US" sz="2800" dirty="0" smtClean="0">
                <a:ea typeface="ＭＳ Ｐゴシック" pitchFamily="34" charset="-128"/>
              </a:rPr>
              <a:t>HIV antenatal prevalence: 34% (2012)</a:t>
            </a:r>
          </a:p>
          <a:p>
            <a:pPr eaLnBrk="1" hangingPunct="1">
              <a:lnSpc>
                <a:spcPct val="90000"/>
              </a:lnSpc>
            </a:pPr>
            <a:r>
              <a:rPr lang="en-AU" altLang="en-US" sz="2800" dirty="0" smtClean="0">
                <a:ea typeface="ＭＳ Ｐゴシック" pitchFamily="34" charset="-128"/>
              </a:rPr>
              <a:t>MTCT: 0.8% at 10 weeks (2015), unknown at 18m</a:t>
            </a:r>
          </a:p>
          <a:p>
            <a:pPr eaLnBrk="1" hangingPunct="1">
              <a:lnSpc>
                <a:spcPct val="90000"/>
              </a:lnSpc>
            </a:pPr>
            <a:r>
              <a:rPr lang="en-AU" altLang="en-US" sz="2800" dirty="0" smtClean="0">
                <a:ea typeface="ＭＳ Ｐゴシック" pitchFamily="34" charset="-128"/>
              </a:rPr>
              <a:t>Town 2 clinic: 203 PMTCT babies in care a year</a:t>
            </a:r>
          </a:p>
        </p:txBody>
      </p:sp>
      <p:pic>
        <p:nvPicPr>
          <p:cNvPr id="3076" name="Picture 4" descr="C:\Users\msfuser\AppData\Local\Microsoft\Windows\Temporary Internet Files\Content.Outlook\M3OGPCIP\IMG_47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4878"/>
            <a:ext cx="9144000" cy="230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52400" y="857250"/>
            <a:ext cx="91440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30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8614" y="4650582"/>
            <a:ext cx="1209675"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552950"/>
            <a:ext cx="1808163" cy="57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790057" y="2874212"/>
            <a:ext cx="353943" cy="1678738"/>
          </a:xfrm>
          <a:prstGeom prst="rect">
            <a:avLst/>
          </a:prstGeom>
          <a:noFill/>
        </p:spPr>
        <p:txBody>
          <a:bodyPr vert="vert270" wrap="square" rtlCol="0">
            <a:spAutoFit/>
          </a:bodyPr>
          <a:lstStyle/>
          <a:p>
            <a:r>
              <a:rPr lang="en-US" sz="1100" dirty="0" smtClean="0">
                <a:solidFill>
                  <a:schemeClr val="bg1"/>
                </a:solidFill>
              </a:rPr>
              <a:t>Photo credit: Sam </a:t>
            </a:r>
            <a:r>
              <a:rPr lang="en-US" sz="1100" dirty="0" err="1" smtClean="0">
                <a:solidFill>
                  <a:schemeClr val="bg1"/>
                </a:solidFill>
              </a:rPr>
              <a:t>Reinders</a:t>
            </a:r>
            <a:endParaRPr lang="en-US" sz="1100" dirty="0">
              <a:solidFill>
                <a:schemeClr val="bg1"/>
              </a:solidFil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9477" y="4170430"/>
            <a:ext cx="1230612" cy="12411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228600"/>
            <a:ext cx="8229600" cy="857250"/>
          </a:xfrm>
        </p:spPr>
        <p:txBody>
          <a:bodyPr/>
          <a:lstStyle/>
          <a:p>
            <a:pPr eaLnBrk="1" hangingPunct="1"/>
            <a:r>
              <a:rPr lang="en-US" altLang="en-US" sz="3600" b="1" dirty="0" smtClean="0">
                <a:solidFill>
                  <a:srgbClr val="C00000"/>
                </a:solidFill>
              </a:rPr>
              <a:t>Background: VEID study</a:t>
            </a:r>
            <a:br>
              <a:rPr lang="en-US" altLang="en-US" sz="3600" b="1" dirty="0" smtClean="0">
                <a:solidFill>
                  <a:srgbClr val="C00000"/>
                </a:solidFill>
              </a:rPr>
            </a:br>
            <a:endParaRPr lang="en-US" altLang="en-US" sz="3600" b="1" i="1" dirty="0" smtClean="0">
              <a:solidFill>
                <a:srgbClr val="C00000"/>
              </a:solidFill>
            </a:endParaRPr>
          </a:p>
        </p:txBody>
      </p:sp>
      <p:sp>
        <p:nvSpPr>
          <p:cNvPr id="4099" name="Content Placeholder 2"/>
          <p:cNvSpPr>
            <a:spLocks noGrp="1"/>
          </p:cNvSpPr>
          <p:nvPr>
            <p:ph idx="1"/>
          </p:nvPr>
        </p:nvSpPr>
        <p:spPr/>
        <p:txBody>
          <a:bodyPr/>
          <a:lstStyle/>
          <a:p>
            <a:r>
              <a:rPr lang="en-US" altLang="en-US" sz="2400" dirty="0" smtClean="0"/>
              <a:t>All HIV- exposed infants (n=781) born between Nov 2014-July 2016 in one primary care clinic who had birth PCR </a:t>
            </a:r>
            <a:r>
              <a:rPr lang="en-US" altLang="en-US" sz="1200" dirty="0" smtClean="0"/>
              <a:t>(some on </a:t>
            </a:r>
            <a:r>
              <a:rPr lang="en-US" altLang="en-US" sz="1200" dirty="0" err="1" smtClean="0"/>
              <a:t>Alere</a:t>
            </a:r>
            <a:r>
              <a:rPr lang="en-US" altLang="en-US" sz="1200" dirty="0" smtClean="0"/>
              <a:t> Q POC)</a:t>
            </a:r>
            <a:endParaRPr lang="en-US" altLang="en-US" sz="2400" dirty="0" smtClean="0"/>
          </a:p>
          <a:p>
            <a:r>
              <a:rPr lang="en-US" altLang="en-US" sz="2400" dirty="0" smtClean="0"/>
              <a:t>Infants followed through the standard of care testing cascade</a:t>
            </a:r>
          </a:p>
          <a:p>
            <a:r>
              <a:rPr lang="en-US" altLang="en-US" sz="2400" dirty="0" smtClean="0"/>
              <a:t>If didn’t test, traced (2 phone calls +- home visit) </a:t>
            </a:r>
          </a:p>
          <a:p>
            <a:r>
              <a:rPr lang="en-US" altLang="en-US" sz="2400" dirty="0" smtClean="0"/>
              <a:t>At 18 months:</a:t>
            </a:r>
          </a:p>
          <a:p>
            <a:pPr lvl="1"/>
            <a:r>
              <a:rPr lang="en-US" altLang="en-US" sz="2000" dirty="0" smtClean="0"/>
              <a:t>just 25% of babies tested before tracing</a:t>
            </a:r>
          </a:p>
          <a:p>
            <a:pPr lvl="1"/>
            <a:r>
              <a:rPr lang="en-US" altLang="en-US" sz="2000" dirty="0" smtClean="0"/>
              <a:t>an additional 13% tested after tracing. </a:t>
            </a:r>
          </a:p>
        </p:txBody>
      </p:sp>
      <p:cxnSp>
        <p:nvCxnSpPr>
          <p:cNvPr id="4" name="Straight Connector 3"/>
          <p:cNvCxnSpPr/>
          <p:nvPr/>
        </p:nvCxnSpPr>
        <p:spPr>
          <a:xfrm>
            <a:off x="152400" y="971550"/>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41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26" y="4733925"/>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426" y="4774407"/>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6774" y="4248150"/>
            <a:ext cx="1012826" cy="1021463"/>
          </a:xfrm>
          <a:prstGeom prst="rect">
            <a:avLst/>
          </a:prstGeom>
        </p:spPr>
      </p:pic>
      <p:sp>
        <p:nvSpPr>
          <p:cNvPr id="2" name="TextBox 1"/>
          <p:cNvSpPr txBox="1"/>
          <p:nvPr/>
        </p:nvSpPr>
        <p:spPr>
          <a:xfrm>
            <a:off x="1143000" y="1352550"/>
            <a:ext cx="6956426" cy="2062103"/>
          </a:xfrm>
          <a:prstGeom prst="rect">
            <a:avLst/>
          </a:prstGeom>
          <a:solidFill>
            <a:srgbClr val="C00000"/>
          </a:solidFill>
        </p:spPr>
        <p:txBody>
          <a:bodyPr wrap="square" rtlCol="0">
            <a:spAutoFit/>
          </a:bodyPr>
          <a:lstStyle/>
          <a:p>
            <a:r>
              <a:rPr lang="en-US" sz="3200" dirty="0" smtClean="0">
                <a:solidFill>
                  <a:schemeClr val="bg1"/>
                </a:solidFill>
              </a:rPr>
              <a:t>=&gt;Poor retention in care </a:t>
            </a:r>
          </a:p>
          <a:p>
            <a:r>
              <a:rPr lang="en-US" sz="3200" dirty="0" smtClean="0">
                <a:solidFill>
                  <a:schemeClr val="bg1"/>
                </a:solidFill>
              </a:rPr>
              <a:t>of mother and infants </a:t>
            </a:r>
          </a:p>
          <a:p>
            <a:r>
              <a:rPr lang="en-US" sz="3200" dirty="0" smtClean="0">
                <a:solidFill>
                  <a:schemeClr val="bg1"/>
                </a:solidFill>
              </a:rPr>
              <a:t>in the 18 months post </a:t>
            </a:r>
            <a:r>
              <a:rPr lang="en-US" sz="3200" dirty="0" err="1" smtClean="0">
                <a:solidFill>
                  <a:schemeClr val="bg1"/>
                </a:solidFill>
              </a:rPr>
              <a:t>natally</a:t>
            </a:r>
            <a:r>
              <a:rPr lang="en-US" sz="3200" dirty="0" smtClean="0">
                <a:solidFill>
                  <a:schemeClr val="bg1"/>
                </a:solidFill>
              </a:rPr>
              <a:t>, </a:t>
            </a:r>
          </a:p>
          <a:p>
            <a:r>
              <a:rPr lang="en-US" sz="3200" dirty="0" smtClean="0">
                <a:solidFill>
                  <a:schemeClr val="bg1"/>
                </a:solidFill>
              </a:rPr>
              <a:t>what solutions can we bring?</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71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674" y="1786533"/>
            <a:ext cx="2663726" cy="1775817"/>
          </a:xfrm>
          <a:prstGeom prst="rect">
            <a:avLst/>
          </a:prstGeom>
        </p:spPr>
      </p:pic>
      <p:pic>
        <p:nvPicPr>
          <p:cNvPr id="7168" name="Picture 7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25" y="1816694"/>
            <a:ext cx="2593777" cy="1729185"/>
          </a:xfrm>
          <a:prstGeom prst="rect">
            <a:avLst/>
          </a:prstGeom>
        </p:spPr>
      </p:pic>
      <p:sp>
        <p:nvSpPr>
          <p:cNvPr id="7170" name="Title 1"/>
          <p:cNvSpPr>
            <a:spLocks noGrp="1"/>
          </p:cNvSpPr>
          <p:nvPr>
            <p:ph type="title"/>
          </p:nvPr>
        </p:nvSpPr>
        <p:spPr>
          <a:xfrm>
            <a:off x="457200" y="57150"/>
            <a:ext cx="8229600" cy="857250"/>
          </a:xfrm>
        </p:spPr>
        <p:txBody>
          <a:bodyPr/>
          <a:lstStyle/>
          <a:p>
            <a:pPr eaLnBrk="1" hangingPunct="1"/>
            <a:r>
              <a:rPr lang="en-US" altLang="en-US" sz="3600" b="1" dirty="0" smtClean="0">
                <a:solidFill>
                  <a:srgbClr val="C00000"/>
                </a:solidFill>
              </a:rPr>
              <a:t>PNC-methodology</a:t>
            </a:r>
          </a:p>
        </p:txBody>
      </p:sp>
      <p:graphicFrame>
        <p:nvGraphicFramePr>
          <p:cNvPr id="18" name="Diagram 17"/>
          <p:cNvGraphicFramePr/>
          <p:nvPr>
            <p:extLst>
              <p:ext uri="{D42A27DB-BD31-4B8C-83A1-F6EECF244321}">
                <p14:modId xmlns:p14="http://schemas.microsoft.com/office/powerpoint/2010/main" val="1093116721"/>
              </p:ext>
            </p:extLst>
          </p:nvPr>
        </p:nvGraphicFramePr>
        <p:xfrm>
          <a:off x="1295400" y="1047750"/>
          <a:ext cx="5943600" cy="3105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177" name="image1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5800" y="2181225"/>
            <a:ext cx="1374874" cy="44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0" name="Straight Connector 9"/>
          <p:cNvCxnSpPr/>
          <p:nvPr/>
        </p:nvCxnSpPr>
        <p:spPr>
          <a:xfrm>
            <a:off x="0" y="994172"/>
            <a:ext cx="9372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a:stCxn id="35" idx="2"/>
          </p:cNvCxnSpPr>
          <p:nvPr/>
        </p:nvCxnSpPr>
        <p:spPr>
          <a:xfrm>
            <a:off x="366414" y="4700588"/>
            <a:ext cx="8459689" cy="1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2525" y="4326731"/>
            <a:ext cx="307777" cy="373857"/>
          </a:xfrm>
          <a:prstGeom prst="rect">
            <a:avLst/>
          </a:prstGeom>
          <a:noFill/>
        </p:spPr>
        <p:txBody>
          <a:bodyPr vert="vert" wrap="square">
            <a:spAutoFit/>
          </a:bodyPr>
          <a:lstStyle/>
          <a:p>
            <a:pPr>
              <a:defRPr/>
            </a:pPr>
            <a:r>
              <a:rPr lang="en-US" sz="800" dirty="0">
                <a:solidFill>
                  <a:schemeClr val="accent6">
                    <a:lumMod val="75000"/>
                  </a:schemeClr>
                </a:solidFill>
              </a:rPr>
              <a:t>6 </a:t>
            </a:r>
            <a:r>
              <a:rPr lang="en-US" sz="800" dirty="0" err="1">
                <a:solidFill>
                  <a:schemeClr val="accent6">
                    <a:lumMod val="75000"/>
                  </a:schemeClr>
                </a:solidFill>
              </a:rPr>
              <a:t>wks</a:t>
            </a:r>
            <a:endParaRPr lang="en-US" sz="800" dirty="0">
              <a:solidFill>
                <a:schemeClr val="accent6">
                  <a:lumMod val="75000"/>
                </a:schemeClr>
              </a:solidFill>
            </a:endParaRPr>
          </a:p>
        </p:txBody>
      </p:sp>
      <p:cxnSp>
        <p:nvCxnSpPr>
          <p:cNvPr id="36" name="Straight Connector 35"/>
          <p:cNvCxnSpPr/>
          <p:nvPr/>
        </p:nvCxnSpPr>
        <p:spPr>
          <a:xfrm>
            <a:off x="901302" y="4558904"/>
            <a:ext cx="0" cy="23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10902" y="4558903"/>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120502" y="4558904"/>
            <a:ext cx="0" cy="23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30102" y="4558903"/>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39702" y="4558904"/>
            <a:ext cx="0" cy="235744"/>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9023" y="4248150"/>
            <a:ext cx="307777" cy="498872"/>
          </a:xfrm>
          <a:prstGeom prst="rect">
            <a:avLst/>
          </a:prstGeom>
          <a:noFill/>
        </p:spPr>
        <p:txBody>
          <a:bodyPr vert="vert">
            <a:spAutoFit/>
          </a:bodyPr>
          <a:lstStyle>
            <a:defPPr>
              <a:defRPr lang="en-US"/>
            </a:defPPr>
            <a:lvl1pPr>
              <a:defRPr sz="1600">
                <a:solidFill>
                  <a:srgbClr val="FF0000"/>
                </a:solidFill>
              </a:defRPr>
            </a:lvl1pPr>
          </a:lstStyle>
          <a:p>
            <a:pPr>
              <a:defRPr/>
            </a:pPr>
            <a:r>
              <a:rPr lang="en-US" sz="800" dirty="0" smtClean="0">
                <a:solidFill>
                  <a:schemeClr val="accent6">
                    <a:lumMod val="75000"/>
                  </a:schemeClr>
                </a:solidFill>
              </a:rPr>
              <a:t>10 </a:t>
            </a:r>
            <a:r>
              <a:rPr lang="en-US" sz="800" dirty="0" err="1" smtClean="0">
                <a:solidFill>
                  <a:schemeClr val="accent6">
                    <a:lumMod val="75000"/>
                  </a:schemeClr>
                </a:solidFill>
              </a:rPr>
              <a:t>wks</a:t>
            </a:r>
            <a:endParaRPr lang="en-US" sz="800" dirty="0" smtClean="0">
              <a:solidFill>
                <a:schemeClr val="accent6">
                  <a:lumMod val="75000"/>
                </a:schemeClr>
              </a:solidFill>
            </a:endParaRPr>
          </a:p>
        </p:txBody>
      </p:sp>
      <p:sp>
        <p:nvSpPr>
          <p:cNvPr id="42" name="TextBox 41"/>
          <p:cNvSpPr txBox="1"/>
          <p:nvPr/>
        </p:nvSpPr>
        <p:spPr>
          <a:xfrm>
            <a:off x="1371600" y="4266009"/>
            <a:ext cx="307777" cy="515541"/>
          </a:xfrm>
          <a:prstGeom prst="rect">
            <a:avLst/>
          </a:prstGeom>
          <a:noFill/>
        </p:spPr>
        <p:txBody>
          <a:bodyPr vert="vert">
            <a:spAutoFit/>
          </a:bodyPr>
          <a:lstStyle/>
          <a:p>
            <a:pPr>
              <a:defRPr/>
            </a:pPr>
            <a:r>
              <a:rPr lang="en-US" sz="800" dirty="0">
                <a:solidFill>
                  <a:schemeClr val="accent6">
                    <a:lumMod val="75000"/>
                  </a:schemeClr>
                </a:solidFill>
              </a:rPr>
              <a:t>14 </a:t>
            </a:r>
            <a:r>
              <a:rPr lang="en-US" sz="800" dirty="0" err="1">
                <a:solidFill>
                  <a:schemeClr val="accent6">
                    <a:lumMod val="75000"/>
                  </a:schemeClr>
                </a:solidFill>
              </a:rPr>
              <a:t>wks</a:t>
            </a:r>
            <a:endParaRPr lang="en-US" sz="800" dirty="0">
              <a:solidFill>
                <a:schemeClr val="accent6">
                  <a:lumMod val="75000"/>
                </a:schemeClr>
              </a:solidFill>
            </a:endParaRPr>
          </a:p>
        </p:txBody>
      </p:sp>
      <p:cxnSp>
        <p:nvCxnSpPr>
          <p:cNvPr id="43" name="Straight Connector 42"/>
          <p:cNvCxnSpPr/>
          <p:nvPr/>
        </p:nvCxnSpPr>
        <p:spPr>
          <a:xfrm>
            <a:off x="3811189" y="4601766"/>
            <a:ext cx="0" cy="17145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981200" y="4248150"/>
            <a:ext cx="307777" cy="515541"/>
          </a:xfrm>
          <a:prstGeom prst="rect">
            <a:avLst/>
          </a:prstGeom>
          <a:noFill/>
        </p:spPr>
        <p:txBody>
          <a:bodyPr vert="vert">
            <a:spAutoFit/>
          </a:bodyPr>
          <a:lstStyle/>
          <a:p>
            <a:pPr>
              <a:defRPr/>
            </a:pPr>
            <a:r>
              <a:rPr lang="en-US" sz="800" dirty="0">
                <a:solidFill>
                  <a:schemeClr val="accent6">
                    <a:lumMod val="75000"/>
                  </a:schemeClr>
                </a:solidFill>
              </a:rPr>
              <a:t>18 </a:t>
            </a:r>
            <a:r>
              <a:rPr lang="en-US" sz="800" dirty="0" err="1">
                <a:solidFill>
                  <a:schemeClr val="accent6">
                    <a:lumMod val="75000"/>
                  </a:schemeClr>
                </a:solidFill>
              </a:rPr>
              <a:t>wks</a:t>
            </a:r>
            <a:endParaRPr lang="en-US" sz="800" dirty="0">
              <a:solidFill>
                <a:schemeClr val="accent6">
                  <a:lumMod val="75000"/>
                </a:schemeClr>
              </a:solidFill>
            </a:endParaRPr>
          </a:p>
        </p:txBody>
      </p:sp>
      <p:sp>
        <p:nvSpPr>
          <p:cNvPr id="45" name="TextBox 44"/>
          <p:cNvSpPr txBox="1"/>
          <p:nvPr/>
        </p:nvSpPr>
        <p:spPr>
          <a:xfrm>
            <a:off x="2590800" y="4267200"/>
            <a:ext cx="307777" cy="590550"/>
          </a:xfrm>
          <a:prstGeom prst="rect">
            <a:avLst/>
          </a:prstGeom>
          <a:noFill/>
        </p:spPr>
        <p:txBody>
          <a:bodyPr vert="vert">
            <a:spAutoFit/>
          </a:bodyPr>
          <a:lstStyle/>
          <a:p>
            <a:pPr>
              <a:defRPr/>
            </a:pPr>
            <a:r>
              <a:rPr lang="en-US" sz="800" dirty="0">
                <a:solidFill>
                  <a:schemeClr val="accent6">
                    <a:lumMod val="75000"/>
                  </a:schemeClr>
                </a:solidFill>
              </a:rPr>
              <a:t>22 </a:t>
            </a:r>
            <a:r>
              <a:rPr lang="en-US" sz="800" dirty="0" err="1">
                <a:solidFill>
                  <a:schemeClr val="accent6">
                    <a:lumMod val="75000"/>
                  </a:schemeClr>
                </a:solidFill>
              </a:rPr>
              <a:t>wks</a:t>
            </a:r>
            <a:endParaRPr lang="en-US" sz="800" dirty="0">
              <a:solidFill>
                <a:schemeClr val="accent6">
                  <a:lumMod val="75000"/>
                </a:schemeClr>
              </a:solidFill>
            </a:endParaRPr>
          </a:p>
        </p:txBody>
      </p:sp>
      <p:sp>
        <p:nvSpPr>
          <p:cNvPr id="46" name="TextBox 45"/>
          <p:cNvSpPr txBox="1"/>
          <p:nvPr/>
        </p:nvSpPr>
        <p:spPr>
          <a:xfrm>
            <a:off x="3200400" y="4266009"/>
            <a:ext cx="307777" cy="515541"/>
          </a:xfrm>
          <a:prstGeom prst="rect">
            <a:avLst/>
          </a:prstGeom>
          <a:noFill/>
        </p:spPr>
        <p:txBody>
          <a:bodyPr vert="vert">
            <a:spAutoFit/>
          </a:bodyPr>
          <a:lstStyle/>
          <a:p>
            <a:pPr>
              <a:defRPr/>
            </a:pPr>
            <a:r>
              <a:rPr lang="en-US" sz="800" dirty="0">
                <a:solidFill>
                  <a:schemeClr val="accent6">
                    <a:lumMod val="75000"/>
                  </a:schemeClr>
                </a:solidFill>
              </a:rPr>
              <a:t>6 </a:t>
            </a:r>
            <a:r>
              <a:rPr lang="en-US" sz="800" dirty="0" err="1">
                <a:solidFill>
                  <a:schemeClr val="accent6">
                    <a:lumMod val="75000"/>
                  </a:schemeClr>
                </a:solidFill>
              </a:rPr>
              <a:t>mths</a:t>
            </a:r>
            <a:endParaRPr lang="en-US" sz="800" dirty="0">
              <a:solidFill>
                <a:schemeClr val="accent6">
                  <a:lumMod val="75000"/>
                </a:schemeClr>
              </a:solidFill>
            </a:endParaRPr>
          </a:p>
        </p:txBody>
      </p:sp>
      <p:sp>
        <p:nvSpPr>
          <p:cNvPr id="47" name="TextBox 46"/>
          <p:cNvSpPr txBox="1"/>
          <p:nvPr/>
        </p:nvSpPr>
        <p:spPr>
          <a:xfrm>
            <a:off x="7159823" y="4171950"/>
            <a:ext cx="307777" cy="583406"/>
          </a:xfrm>
          <a:prstGeom prst="rect">
            <a:avLst/>
          </a:prstGeom>
          <a:noFill/>
        </p:spPr>
        <p:txBody>
          <a:bodyPr vert="vert">
            <a:spAutoFit/>
          </a:bodyPr>
          <a:lstStyle/>
          <a:p>
            <a:pPr>
              <a:defRPr/>
            </a:pPr>
            <a:r>
              <a:rPr lang="en-US" sz="800" dirty="0">
                <a:solidFill>
                  <a:schemeClr val="accent6">
                    <a:lumMod val="75000"/>
                  </a:schemeClr>
                </a:solidFill>
              </a:rPr>
              <a:t>15 </a:t>
            </a:r>
            <a:r>
              <a:rPr lang="en-US" sz="800" dirty="0" err="1">
                <a:solidFill>
                  <a:schemeClr val="accent6">
                    <a:lumMod val="75000"/>
                  </a:schemeClr>
                </a:solidFill>
              </a:rPr>
              <a:t>mths</a:t>
            </a:r>
            <a:endParaRPr lang="en-US" sz="800" dirty="0">
              <a:solidFill>
                <a:schemeClr val="accent6">
                  <a:lumMod val="75000"/>
                </a:schemeClr>
              </a:solidFill>
            </a:endParaRPr>
          </a:p>
        </p:txBody>
      </p:sp>
      <p:sp>
        <p:nvSpPr>
          <p:cNvPr id="48" name="TextBox 47"/>
          <p:cNvSpPr txBox="1"/>
          <p:nvPr/>
        </p:nvSpPr>
        <p:spPr>
          <a:xfrm>
            <a:off x="4648200" y="4191000"/>
            <a:ext cx="307777" cy="514350"/>
          </a:xfrm>
          <a:prstGeom prst="rect">
            <a:avLst/>
          </a:prstGeom>
          <a:noFill/>
        </p:spPr>
        <p:txBody>
          <a:bodyPr vert="vert">
            <a:spAutoFit/>
          </a:bodyPr>
          <a:lstStyle/>
          <a:p>
            <a:pPr>
              <a:defRPr/>
            </a:pPr>
            <a:r>
              <a:rPr lang="en-US" sz="800" dirty="0">
                <a:solidFill>
                  <a:schemeClr val="accent6">
                    <a:lumMod val="75000"/>
                  </a:schemeClr>
                </a:solidFill>
              </a:rPr>
              <a:t>9 </a:t>
            </a:r>
            <a:r>
              <a:rPr lang="en-US" sz="800" dirty="0" err="1">
                <a:solidFill>
                  <a:schemeClr val="accent6">
                    <a:lumMod val="75000"/>
                  </a:schemeClr>
                </a:solidFill>
              </a:rPr>
              <a:t>mths</a:t>
            </a:r>
            <a:endParaRPr lang="en-US" sz="800" dirty="0">
              <a:solidFill>
                <a:schemeClr val="accent6">
                  <a:lumMod val="75000"/>
                </a:schemeClr>
              </a:solidFill>
            </a:endParaRPr>
          </a:p>
        </p:txBody>
      </p:sp>
      <p:sp>
        <p:nvSpPr>
          <p:cNvPr id="49" name="TextBox 48"/>
          <p:cNvSpPr txBox="1"/>
          <p:nvPr/>
        </p:nvSpPr>
        <p:spPr>
          <a:xfrm>
            <a:off x="5940623" y="4208859"/>
            <a:ext cx="307777" cy="572691"/>
          </a:xfrm>
          <a:prstGeom prst="rect">
            <a:avLst/>
          </a:prstGeom>
          <a:noFill/>
        </p:spPr>
        <p:txBody>
          <a:bodyPr vert="vert">
            <a:spAutoFit/>
          </a:bodyPr>
          <a:lstStyle/>
          <a:p>
            <a:pPr>
              <a:defRPr/>
            </a:pPr>
            <a:r>
              <a:rPr lang="en-US" sz="800" dirty="0">
                <a:solidFill>
                  <a:schemeClr val="accent6">
                    <a:lumMod val="75000"/>
                  </a:schemeClr>
                </a:solidFill>
              </a:rPr>
              <a:t>12 </a:t>
            </a:r>
            <a:r>
              <a:rPr lang="en-US" sz="800" dirty="0" err="1">
                <a:solidFill>
                  <a:schemeClr val="accent6">
                    <a:lumMod val="75000"/>
                  </a:schemeClr>
                </a:solidFill>
              </a:rPr>
              <a:t>mths</a:t>
            </a:r>
            <a:endParaRPr lang="en-US" sz="800" dirty="0">
              <a:solidFill>
                <a:schemeClr val="accent6">
                  <a:lumMod val="75000"/>
                </a:schemeClr>
              </a:solidFill>
            </a:endParaRPr>
          </a:p>
        </p:txBody>
      </p:sp>
      <p:cxnSp>
        <p:nvCxnSpPr>
          <p:cNvPr id="50" name="Straight Connector 49"/>
          <p:cNvCxnSpPr/>
          <p:nvPr/>
        </p:nvCxnSpPr>
        <p:spPr>
          <a:xfrm>
            <a:off x="4774802" y="4544616"/>
            <a:ext cx="12700" cy="308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70202" y="4526756"/>
            <a:ext cx="12700" cy="309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759302" y="4601766"/>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40302" y="4601766"/>
            <a:ext cx="0" cy="200025"/>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379023" y="4121944"/>
            <a:ext cx="307777" cy="583406"/>
          </a:xfrm>
          <a:prstGeom prst="rect">
            <a:avLst/>
          </a:prstGeom>
          <a:noFill/>
        </p:spPr>
        <p:txBody>
          <a:bodyPr vert="vert">
            <a:spAutoFit/>
          </a:bodyPr>
          <a:lstStyle/>
          <a:p>
            <a:pPr>
              <a:defRPr/>
            </a:pPr>
            <a:r>
              <a:rPr lang="en-US" sz="800" dirty="0">
                <a:solidFill>
                  <a:schemeClr val="accent6">
                    <a:lumMod val="75000"/>
                  </a:schemeClr>
                </a:solidFill>
              </a:rPr>
              <a:t>18 </a:t>
            </a:r>
            <a:r>
              <a:rPr lang="en-US" sz="800" dirty="0" err="1">
                <a:solidFill>
                  <a:schemeClr val="accent6">
                    <a:lumMod val="75000"/>
                  </a:schemeClr>
                </a:solidFill>
              </a:rPr>
              <a:t>mths</a:t>
            </a:r>
            <a:endParaRPr lang="en-US" sz="800" dirty="0">
              <a:solidFill>
                <a:schemeClr val="accent6">
                  <a:lumMod val="75000"/>
                </a:schemeClr>
              </a:solidFill>
            </a:endParaRPr>
          </a:p>
        </p:txBody>
      </p:sp>
      <p:sp>
        <p:nvSpPr>
          <p:cNvPr id="55" name="TextBox 54"/>
          <p:cNvSpPr txBox="1"/>
          <p:nvPr/>
        </p:nvSpPr>
        <p:spPr>
          <a:xfrm>
            <a:off x="762000" y="4826793"/>
            <a:ext cx="307777" cy="316707"/>
          </a:xfrm>
          <a:prstGeom prst="rect">
            <a:avLst/>
          </a:prstGeom>
          <a:noFill/>
          <a:ln>
            <a:solidFill>
              <a:schemeClr val="bg2"/>
            </a:solidFill>
          </a:ln>
        </p:spPr>
        <p:txBody>
          <a:bodyPr vert="vert" wrap="square">
            <a:spAutoFit/>
          </a:bodyPr>
          <a:lstStyle/>
          <a:p>
            <a:pPr>
              <a:defRPr/>
            </a:pPr>
            <a:r>
              <a:rPr lang="en-US" sz="800" dirty="0"/>
              <a:t>PNC</a:t>
            </a:r>
          </a:p>
        </p:txBody>
      </p:sp>
      <p:sp>
        <p:nvSpPr>
          <p:cNvPr id="56" name="TextBox 55"/>
          <p:cNvSpPr txBox="1"/>
          <p:nvPr/>
        </p:nvSpPr>
        <p:spPr>
          <a:xfrm>
            <a:off x="1371600" y="4812506"/>
            <a:ext cx="307777" cy="330994"/>
          </a:xfrm>
          <a:prstGeom prst="rect">
            <a:avLst/>
          </a:prstGeom>
          <a:noFill/>
          <a:ln>
            <a:solidFill>
              <a:schemeClr val="bg2"/>
            </a:solidFill>
          </a:ln>
        </p:spPr>
        <p:txBody>
          <a:bodyPr vert="vert" wrap="square">
            <a:spAutoFit/>
          </a:bodyPr>
          <a:lstStyle/>
          <a:p>
            <a:pPr>
              <a:defRPr/>
            </a:pPr>
            <a:r>
              <a:rPr lang="en-US" sz="800" dirty="0"/>
              <a:t>PNC</a:t>
            </a:r>
          </a:p>
        </p:txBody>
      </p:sp>
      <p:sp>
        <p:nvSpPr>
          <p:cNvPr id="57" name="TextBox 56"/>
          <p:cNvSpPr txBox="1"/>
          <p:nvPr/>
        </p:nvSpPr>
        <p:spPr>
          <a:xfrm>
            <a:off x="1981200" y="4800600"/>
            <a:ext cx="307777" cy="342900"/>
          </a:xfrm>
          <a:prstGeom prst="rect">
            <a:avLst/>
          </a:prstGeom>
          <a:noFill/>
          <a:ln>
            <a:solidFill>
              <a:schemeClr val="bg2"/>
            </a:solidFill>
          </a:ln>
        </p:spPr>
        <p:txBody>
          <a:bodyPr vert="vert" wrap="square">
            <a:spAutoFit/>
          </a:bodyPr>
          <a:lstStyle/>
          <a:p>
            <a:pPr>
              <a:defRPr/>
            </a:pPr>
            <a:r>
              <a:rPr lang="en-US" sz="800" dirty="0"/>
              <a:t>PNC</a:t>
            </a:r>
          </a:p>
        </p:txBody>
      </p:sp>
      <p:sp>
        <p:nvSpPr>
          <p:cNvPr id="58" name="TextBox 57"/>
          <p:cNvSpPr txBox="1"/>
          <p:nvPr/>
        </p:nvSpPr>
        <p:spPr>
          <a:xfrm>
            <a:off x="2590800" y="4812506"/>
            <a:ext cx="307777" cy="330994"/>
          </a:xfrm>
          <a:prstGeom prst="rect">
            <a:avLst/>
          </a:prstGeom>
          <a:noFill/>
          <a:ln>
            <a:solidFill>
              <a:schemeClr val="bg2"/>
            </a:solidFill>
          </a:ln>
        </p:spPr>
        <p:txBody>
          <a:bodyPr vert="vert" wrap="square">
            <a:spAutoFit/>
          </a:bodyPr>
          <a:lstStyle/>
          <a:p>
            <a:pPr>
              <a:defRPr/>
            </a:pPr>
            <a:r>
              <a:rPr lang="en-US" sz="800" dirty="0"/>
              <a:t>PNC</a:t>
            </a:r>
          </a:p>
        </p:txBody>
      </p:sp>
      <p:sp>
        <p:nvSpPr>
          <p:cNvPr id="59" name="TextBox 58"/>
          <p:cNvSpPr txBox="1"/>
          <p:nvPr/>
        </p:nvSpPr>
        <p:spPr>
          <a:xfrm>
            <a:off x="3200400" y="4812506"/>
            <a:ext cx="307777" cy="330994"/>
          </a:xfrm>
          <a:prstGeom prst="rect">
            <a:avLst/>
          </a:prstGeom>
          <a:noFill/>
          <a:ln>
            <a:solidFill>
              <a:schemeClr val="bg2"/>
            </a:solidFill>
          </a:ln>
        </p:spPr>
        <p:txBody>
          <a:bodyPr vert="vert" wrap="square">
            <a:spAutoFit/>
          </a:bodyPr>
          <a:lstStyle/>
          <a:p>
            <a:pPr>
              <a:defRPr/>
            </a:pPr>
            <a:r>
              <a:rPr lang="en-US" sz="800" dirty="0"/>
              <a:t>PNC</a:t>
            </a:r>
          </a:p>
        </p:txBody>
      </p:sp>
      <p:cxnSp>
        <p:nvCxnSpPr>
          <p:cNvPr id="60" name="Straight Connector 59"/>
          <p:cNvCxnSpPr/>
          <p:nvPr/>
        </p:nvCxnSpPr>
        <p:spPr>
          <a:xfrm>
            <a:off x="4330302" y="4583906"/>
            <a:ext cx="0" cy="17145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648200" y="4836318"/>
            <a:ext cx="307777" cy="307182"/>
          </a:xfrm>
          <a:prstGeom prst="rect">
            <a:avLst/>
          </a:prstGeom>
          <a:noFill/>
          <a:ln>
            <a:solidFill>
              <a:schemeClr val="bg2"/>
            </a:solidFill>
          </a:ln>
        </p:spPr>
        <p:txBody>
          <a:bodyPr vert="vert" wrap="square">
            <a:spAutoFit/>
          </a:bodyPr>
          <a:lstStyle/>
          <a:p>
            <a:pPr>
              <a:defRPr/>
            </a:pPr>
            <a:r>
              <a:rPr lang="en-US" sz="800" dirty="0"/>
              <a:t>PNC</a:t>
            </a:r>
          </a:p>
        </p:txBody>
      </p:sp>
      <p:cxnSp>
        <p:nvCxnSpPr>
          <p:cNvPr id="62" name="Straight Connector 61"/>
          <p:cNvCxnSpPr/>
          <p:nvPr/>
        </p:nvCxnSpPr>
        <p:spPr>
          <a:xfrm>
            <a:off x="5168502" y="4583906"/>
            <a:ext cx="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625702" y="4583906"/>
            <a:ext cx="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463902" y="4583906"/>
            <a:ext cx="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844902" y="4583906"/>
            <a:ext cx="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289402" y="4526756"/>
            <a:ext cx="12700" cy="309563"/>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943600" y="4836318"/>
            <a:ext cx="307777" cy="307182"/>
          </a:xfrm>
          <a:prstGeom prst="rect">
            <a:avLst/>
          </a:prstGeom>
          <a:noFill/>
          <a:ln>
            <a:solidFill>
              <a:schemeClr val="bg2"/>
            </a:solidFill>
          </a:ln>
        </p:spPr>
        <p:txBody>
          <a:bodyPr vert="vert" wrap="square">
            <a:spAutoFit/>
          </a:bodyPr>
          <a:lstStyle/>
          <a:p>
            <a:pPr>
              <a:defRPr/>
            </a:pPr>
            <a:r>
              <a:rPr lang="en-US" sz="800" dirty="0"/>
              <a:t>PNC</a:t>
            </a:r>
          </a:p>
        </p:txBody>
      </p:sp>
      <p:sp>
        <p:nvSpPr>
          <p:cNvPr id="68" name="TextBox 67"/>
          <p:cNvSpPr txBox="1"/>
          <p:nvPr/>
        </p:nvSpPr>
        <p:spPr>
          <a:xfrm>
            <a:off x="7162800" y="4836318"/>
            <a:ext cx="307777" cy="307182"/>
          </a:xfrm>
          <a:prstGeom prst="rect">
            <a:avLst/>
          </a:prstGeom>
          <a:noFill/>
          <a:ln>
            <a:solidFill>
              <a:schemeClr val="bg2"/>
            </a:solidFill>
          </a:ln>
        </p:spPr>
        <p:txBody>
          <a:bodyPr vert="vert" wrap="square">
            <a:spAutoFit/>
          </a:bodyPr>
          <a:lstStyle/>
          <a:p>
            <a:pPr>
              <a:defRPr/>
            </a:pPr>
            <a:r>
              <a:rPr lang="en-US" sz="800" dirty="0"/>
              <a:t>PNC</a:t>
            </a:r>
          </a:p>
        </p:txBody>
      </p:sp>
      <p:sp>
        <p:nvSpPr>
          <p:cNvPr id="69" name="TextBox 68"/>
          <p:cNvSpPr txBox="1"/>
          <p:nvPr/>
        </p:nvSpPr>
        <p:spPr>
          <a:xfrm>
            <a:off x="8305800" y="4869656"/>
            <a:ext cx="307777" cy="273844"/>
          </a:xfrm>
          <a:prstGeom prst="rect">
            <a:avLst/>
          </a:prstGeom>
          <a:noFill/>
          <a:ln>
            <a:solidFill>
              <a:schemeClr val="bg2"/>
            </a:solidFill>
          </a:ln>
        </p:spPr>
        <p:txBody>
          <a:bodyPr vert="vert" wrap="square">
            <a:spAutoFit/>
          </a:bodyPr>
          <a:lstStyle/>
          <a:p>
            <a:pPr>
              <a:defRPr/>
            </a:pPr>
            <a:r>
              <a:rPr lang="en-US" sz="800" dirty="0"/>
              <a:t>PNC</a:t>
            </a:r>
          </a:p>
        </p:txBody>
      </p:sp>
      <p:cxnSp>
        <p:nvCxnSpPr>
          <p:cNvPr id="70" name="Straight Connector 69"/>
          <p:cNvCxnSpPr/>
          <p:nvPr/>
        </p:nvCxnSpPr>
        <p:spPr>
          <a:xfrm>
            <a:off x="8472089" y="4526756"/>
            <a:ext cx="12700" cy="309563"/>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52"/>
          <p:cNvSpPr txBox="1">
            <a:spLocks noChangeArrowheads="1"/>
          </p:cNvSpPr>
          <p:nvPr/>
        </p:nvSpPr>
        <p:spPr bwMode="auto">
          <a:xfrm>
            <a:off x="8853089" y="4592241"/>
            <a:ext cx="293670" cy="2154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CC</a:t>
            </a:r>
          </a:p>
        </p:txBody>
      </p:sp>
      <p:cxnSp>
        <p:nvCxnSpPr>
          <p:cNvPr id="9" name="Straight Connector 8"/>
          <p:cNvCxnSpPr>
            <a:stCxn id="35" idx="2"/>
          </p:cNvCxnSpPr>
          <p:nvPr/>
        </p:nvCxnSpPr>
        <p:spPr>
          <a:xfrm flipH="1">
            <a:off x="366413" y="4700588"/>
            <a:ext cx="1" cy="9406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31576" y="4705350"/>
            <a:ext cx="307777" cy="438150"/>
          </a:xfrm>
          <a:prstGeom prst="rect">
            <a:avLst/>
          </a:prstGeom>
          <a:noFill/>
          <a:ln>
            <a:solidFill>
              <a:schemeClr val="bg2"/>
            </a:solidFill>
          </a:ln>
        </p:spPr>
        <p:txBody>
          <a:bodyPr vert="vert" wrap="square">
            <a:spAutoFit/>
          </a:bodyPr>
          <a:lstStyle/>
          <a:p>
            <a:pPr>
              <a:defRPr/>
            </a:pPr>
            <a:r>
              <a:rPr lang="en-US" sz="800" dirty="0" smtClean="0"/>
              <a:t>Recruit</a:t>
            </a:r>
            <a:endParaRPr lang="en-US" sz="800" dirty="0"/>
          </a:p>
        </p:txBody>
      </p:sp>
      <p:sp>
        <p:nvSpPr>
          <p:cNvPr id="72" name="TextBox 71"/>
          <p:cNvSpPr txBox="1"/>
          <p:nvPr/>
        </p:nvSpPr>
        <p:spPr>
          <a:xfrm>
            <a:off x="8256657" y="1504950"/>
            <a:ext cx="353943" cy="2061865"/>
          </a:xfrm>
          <a:prstGeom prst="rect">
            <a:avLst/>
          </a:prstGeom>
          <a:noFill/>
        </p:spPr>
        <p:txBody>
          <a:bodyPr vert="vert270" wrap="square" rtlCol="0">
            <a:spAutoFit/>
          </a:bodyPr>
          <a:lstStyle/>
          <a:p>
            <a:r>
              <a:rPr lang="en-US" sz="1100" dirty="0" smtClean="0">
                <a:solidFill>
                  <a:schemeClr val="bg1">
                    <a:lumMod val="65000"/>
                  </a:schemeClr>
                </a:solidFill>
              </a:rPr>
              <a:t>Photo credit: Sean Christie</a:t>
            </a:r>
            <a:endParaRPr lang="en-US" sz="1100" dirty="0">
              <a:solidFill>
                <a:schemeClr val="bg1">
                  <a:lumMod val="65000"/>
                </a:schemeClr>
              </a:solidFill>
            </a:endParaRPr>
          </a:p>
        </p:txBody>
      </p:sp>
      <p:sp>
        <p:nvSpPr>
          <p:cNvPr id="73" name="TextBox 72"/>
          <p:cNvSpPr txBox="1"/>
          <p:nvPr/>
        </p:nvSpPr>
        <p:spPr>
          <a:xfrm>
            <a:off x="42446" y="1733550"/>
            <a:ext cx="338554" cy="1729185"/>
          </a:xfrm>
          <a:prstGeom prst="rect">
            <a:avLst/>
          </a:prstGeom>
          <a:noFill/>
        </p:spPr>
        <p:txBody>
          <a:bodyPr vert="vert270" wrap="square" rtlCol="0">
            <a:spAutoFit/>
          </a:bodyPr>
          <a:lstStyle/>
          <a:p>
            <a:r>
              <a:rPr lang="en-US" sz="1000" dirty="0" smtClean="0">
                <a:solidFill>
                  <a:schemeClr val="bg1"/>
                </a:solidFill>
              </a:rPr>
              <a:t>Photo credit: Sean Christie</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
            <a:ext cx="8229600" cy="857250"/>
          </a:xfrm>
        </p:spPr>
        <p:txBody>
          <a:bodyPr/>
          <a:lstStyle/>
          <a:p>
            <a:pPr eaLnBrk="1" hangingPunct="1"/>
            <a:r>
              <a:rPr lang="en-US" altLang="en-US" sz="3200" b="1" dirty="0">
                <a:solidFill>
                  <a:srgbClr val="C00000"/>
                </a:solidFill>
              </a:rPr>
              <a:t>Results-  from July 2016 </a:t>
            </a:r>
            <a:r>
              <a:rPr lang="en-US" altLang="en-US" sz="3200" b="1" dirty="0" smtClean="0">
                <a:solidFill>
                  <a:srgbClr val="C00000"/>
                </a:solidFill>
              </a:rPr>
              <a:t>until </a:t>
            </a:r>
            <a:r>
              <a:rPr lang="en-US" altLang="en-US" sz="3200" b="1" dirty="0">
                <a:solidFill>
                  <a:srgbClr val="C00000"/>
                </a:solidFill>
              </a:rPr>
              <a:t>March </a:t>
            </a:r>
            <a:r>
              <a:rPr lang="en-US" altLang="en-US" sz="3200" b="1" dirty="0" smtClean="0">
                <a:solidFill>
                  <a:srgbClr val="C00000"/>
                </a:solidFill>
              </a:rPr>
              <a:t>2018</a:t>
            </a:r>
            <a:br>
              <a:rPr lang="en-US" altLang="en-US" sz="3200" b="1" dirty="0" smtClean="0">
                <a:solidFill>
                  <a:srgbClr val="C00000"/>
                </a:solidFill>
              </a:rPr>
            </a:br>
            <a:r>
              <a:rPr lang="en-US" altLang="en-US" sz="2000" b="1" dirty="0" smtClean="0">
                <a:solidFill>
                  <a:srgbClr val="C00000"/>
                </a:solidFill>
              </a:rPr>
              <a:t>(n=296 mothers)</a:t>
            </a:r>
          </a:p>
        </p:txBody>
      </p:sp>
      <p:sp>
        <p:nvSpPr>
          <p:cNvPr id="13315" name="Content Placeholder 2"/>
          <p:cNvSpPr>
            <a:spLocks noGrp="1"/>
          </p:cNvSpPr>
          <p:nvPr>
            <p:ph idx="1"/>
          </p:nvPr>
        </p:nvSpPr>
        <p:spPr>
          <a:xfrm>
            <a:off x="242888" y="937020"/>
            <a:ext cx="3414712" cy="796530"/>
          </a:xfrm>
        </p:spPr>
        <p:txBody>
          <a:bodyPr/>
          <a:lstStyle/>
          <a:p>
            <a:pPr marL="0" indent="0" algn="ctr">
              <a:buFont typeface="Arial" charset="0"/>
              <a:buNone/>
            </a:pPr>
            <a:r>
              <a:rPr lang="en-US" altLang="en-US" sz="1600" b="1" dirty="0" smtClean="0"/>
              <a:t>Proportion of mother infant pairs experiencing an outcome at each time point.* </a:t>
            </a:r>
          </a:p>
          <a:p>
            <a:pPr marL="0" indent="0">
              <a:buFont typeface="Arial" charset="0"/>
              <a:buNone/>
            </a:pPr>
            <a:endParaRPr lang="en-US" altLang="en-US" dirty="0" smtClean="0"/>
          </a:p>
        </p:txBody>
      </p:sp>
      <p:sp>
        <p:nvSpPr>
          <p:cNvPr id="13316" name="TextBox 5"/>
          <p:cNvSpPr txBox="1">
            <a:spLocks noChangeArrowheads="1"/>
          </p:cNvSpPr>
          <p:nvPr/>
        </p:nvSpPr>
        <p:spPr bwMode="auto">
          <a:xfrm>
            <a:off x="242889" y="4629150"/>
            <a:ext cx="8810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50" dirty="0"/>
              <a:t>Note: not all MIPs have been in care the same amount of time, hence the different N at each time point. </a:t>
            </a:r>
            <a:endParaRPr lang="en-US" altLang="en-US" sz="1050" dirty="0" smtClean="0"/>
          </a:p>
          <a:p>
            <a:pPr eaLnBrk="1" hangingPunct="1">
              <a:spcBef>
                <a:spcPct val="0"/>
              </a:spcBef>
              <a:buFontTx/>
              <a:buNone/>
            </a:pPr>
            <a:r>
              <a:rPr lang="en-US" altLang="en-US" sz="1050" dirty="0" smtClean="0"/>
              <a:t>For </a:t>
            </a:r>
            <a:r>
              <a:rPr lang="en-US" altLang="en-US" sz="1050" dirty="0"/>
              <a:t>example,  only </a:t>
            </a:r>
            <a:r>
              <a:rPr lang="en-US" altLang="en-US" sz="1050" dirty="0" smtClean="0"/>
              <a:t>82 </a:t>
            </a:r>
            <a:r>
              <a:rPr lang="en-US" altLang="en-US" sz="1050" dirty="0"/>
              <a:t>moms started more than 18 months ago, but </a:t>
            </a:r>
            <a:r>
              <a:rPr lang="en-US" altLang="en-US" sz="1050" dirty="0" smtClean="0"/>
              <a:t>230 </a:t>
            </a:r>
            <a:r>
              <a:rPr lang="en-US" altLang="en-US" sz="1050" dirty="0"/>
              <a:t>started more than 6 months ago </a:t>
            </a:r>
          </a:p>
          <a:p>
            <a:pPr eaLnBrk="1" hangingPunct="1">
              <a:spcBef>
                <a:spcPct val="0"/>
              </a:spcBef>
              <a:buFontTx/>
              <a:buNone/>
            </a:pPr>
            <a:endParaRPr lang="en-US" altLang="en-US" sz="1800" dirty="0"/>
          </a:p>
        </p:txBody>
      </p:sp>
      <p:cxnSp>
        <p:nvCxnSpPr>
          <p:cNvPr id="7" name="Straight Connector 6"/>
          <p:cNvCxnSpPr/>
          <p:nvPr/>
        </p:nvCxnSpPr>
        <p:spPr>
          <a:xfrm>
            <a:off x="152400" y="914400"/>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graphicFrame>
        <p:nvGraphicFramePr>
          <p:cNvPr id="19" name="Chart 18"/>
          <p:cNvGraphicFramePr>
            <a:graphicFrameLocks/>
          </p:cNvGraphicFramePr>
          <p:nvPr>
            <p:extLst>
              <p:ext uri="{D42A27DB-BD31-4B8C-83A1-F6EECF244321}">
                <p14:modId xmlns:p14="http://schemas.microsoft.com/office/powerpoint/2010/main" val="2699597511"/>
              </p:ext>
            </p:extLst>
          </p:nvPr>
        </p:nvGraphicFramePr>
        <p:xfrm>
          <a:off x="4436345" y="1078230"/>
          <a:ext cx="4572000" cy="2636520"/>
        </p:xfrm>
        <a:graphic>
          <a:graphicData uri="http://schemas.openxmlformats.org/drawingml/2006/chart">
            <c:chart xmlns:c="http://schemas.openxmlformats.org/drawingml/2006/chart" xmlns:r="http://schemas.openxmlformats.org/officeDocument/2006/relationships" r:id="rId3"/>
          </a:graphicData>
        </a:graphic>
      </p:graphicFrame>
      <p:pic>
        <p:nvPicPr>
          <p:cNvPr id="133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2300" y="4631485"/>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591003"/>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Chart 13"/>
          <p:cNvGraphicFramePr>
            <a:graphicFrameLocks/>
          </p:cNvGraphicFramePr>
          <p:nvPr>
            <p:extLst>
              <p:ext uri="{D42A27DB-BD31-4B8C-83A1-F6EECF244321}">
                <p14:modId xmlns:p14="http://schemas.microsoft.com/office/powerpoint/2010/main" val="2562592838"/>
              </p:ext>
            </p:extLst>
          </p:nvPr>
        </p:nvGraphicFramePr>
        <p:xfrm>
          <a:off x="0" y="1403746"/>
          <a:ext cx="4419600" cy="2311004"/>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3962400" y="1547216"/>
            <a:ext cx="1295400" cy="923330"/>
          </a:xfrm>
          <a:prstGeom prst="rect">
            <a:avLst/>
          </a:prstGeom>
          <a:solidFill>
            <a:schemeClr val="bg2"/>
          </a:solidFill>
        </p:spPr>
        <p:txBody>
          <a:bodyPr wrap="square" rtlCol="0">
            <a:spAutoFit/>
          </a:bodyPr>
          <a:lstStyle/>
          <a:p>
            <a:r>
              <a:rPr lang="en-US" b="1" dirty="0">
                <a:solidFill>
                  <a:srgbClr val="FF0000"/>
                </a:solidFill>
              </a:rPr>
              <a:t>82% RIC at 18 months</a:t>
            </a:r>
          </a:p>
          <a:p>
            <a:endParaRPr lang="en-US" dirty="0"/>
          </a:p>
        </p:txBody>
      </p:sp>
      <p:sp>
        <p:nvSpPr>
          <p:cNvPr id="4" name="TextBox 3"/>
          <p:cNvSpPr txBox="1"/>
          <p:nvPr/>
        </p:nvSpPr>
        <p:spPr>
          <a:xfrm>
            <a:off x="733425" y="3810000"/>
            <a:ext cx="2743200" cy="490954"/>
          </a:xfrm>
          <a:prstGeom prst="rect">
            <a:avLst/>
          </a:prstGeom>
          <a:noFill/>
          <a:ln>
            <a:solidFill>
              <a:schemeClr val="bg2"/>
            </a:solidFill>
          </a:ln>
        </p:spPr>
        <p:txBody>
          <a:bodyPr wrap="square" rtlCol="0">
            <a:spAutoFit/>
          </a:bodyPr>
          <a:lstStyle/>
          <a:p>
            <a:endParaRPr lang="en-US" sz="1600" dirty="0"/>
          </a:p>
        </p:txBody>
      </p:sp>
      <p:sp>
        <p:nvSpPr>
          <p:cNvPr id="5" name="Rectangle 4"/>
          <p:cNvSpPr/>
          <p:nvPr/>
        </p:nvSpPr>
        <p:spPr>
          <a:xfrm>
            <a:off x="4572000" y="3714750"/>
            <a:ext cx="3581400" cy="816114"/>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83753781"/>
              </p:ext>
            </p:extLst>
          </p:nvPr>
        </p:nvGraphicFramePr>
        <p:xfrm>
          <a:off x="885825" y="3754120"/>
          <a:ext cx="3124200" cy="848360"/>
        </p:xfrm>
        <a:graphic>
          <a:graphicData uri="http://schemas.openxmlformats.org/drawingml/2006/table">
            <a:tbl>
              <a:tblPr firstRow="1" bandRow="1">
                <a:tableStyleId>{5C22544A-7EE6-4342-B048-85BDC9FD1C3A}</a:tableStyleId>
              </a:tblPr>
              <a:tblGrid>
                <a:gridCol w="838200"/>
                <a:gridCol w="2286000"/>
              </a:tblGrid>
              <a:tr h="284480">
                <a:tc>
                  <a:txBody>
                    <a:bodyPr/>
                    <a:lstStyle/>
                    <a:p>
                      <a:endParaRPr lang="en-US" sz="1100" dirty="0"/>
                    </a:p>
                  </a:txBody>
                  <a:tcPr>
                    <a:noFill/>
                  </a:tcPr>
                </a:tc>
                <a:tc>
                  <a:txBody>
                    <a:bodyPr/>
                    <a:lstStyle/>
                    <a:p>
                      <a:r>
                        <a:rPr lang="en-US" sz="1100" dirty="0" smtClean="0">
                          <a:solidFill>
                            <a:schemeClr val="bg2">
                              <a:lumMod val="50000"/>
                            </a:schemeClr>
                          </a:solidFill>
                        </a:rPr>
                        <a:t>Infant vaccination coverage*</a:t>
                      </a:r>
                    </a:p>
                  </a:txBody>
                  <a:tcPr>
                    <a:noFill/>
                  </a:tcPr>
                </a:tc>
              </a:tr>
              <a:tr h="370840">
                <a:tc>
                  <a:txBody>
                    <a:bodyPr/>
                    <a:lstStyle/>
                    <a:p>
                      <a:r>
                        <a:rPr lang="en-US" sz="1100" dirty="0" smtClean="0"/>
                        <a:t>12 months</a:t>
                      </a:r>
                      <a:endParaRPr lang="en-US" sz="1100" dirty="0"/>
                    </a:p>
                  </a:txBody>
                  <a:tcPr>
                    <a:noFill/>
                  </a:tcPr>
                </a:tc>
                <a:tc>
                  <a:txBody>
                    <a:bodyPr/>
                    <a:lstStyle/>
                    <a:p>
                      <a:r>
                        <a:rPr lang="en-US" sz="1100" dirty="0" smtClean="0"/>
                        <a:t>104/123 </a:t>
                      </a:r>
                      <a:r>
                        <a:rPr lang="en-US" sz="1100" i="1" dirty="0" smtClean="0"/>
                        <a:t>(84.5%)</a:t>
                      </a:r>
                    </a:p>
                    <a:p>
                      <a:endParaRPr lang="en-US" sz="1100" i="1" dirty="0" smtClean="0"/>
                    </a:p>
                    <a:p>
                      <a:r>
                        <a:rPr lang="en-US" sz="900" i="1" dirty="0" smtClean="0"/>
                        <a:t>*as recorded in register</a:t>
                      </a:r>
                      <a:endParaRPr lang="en-US" sz="900" i="1" dirty="0"/>
                    </a:p>
                  </a:txBody>
                  <a:tcPr>
                    <a:noFill/>
                  </a:tcPr>
                </a:tc>
              </a:tr>
            </a:tbl>
          </a:graphicData>
        </a:graphic>
      </p:graphicFrame>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1875" y="4248150"/>
            <a:ext cx="1012826" cy="1021463"/>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4175047514"/>
              </p:ext>
            </p:extLst>
          </p:nvPr>
        </p:nvGraphicFramePr>
        <p:xfrm>
          <a:off x="4546599" y="3714751"/>
          <a:ext cx="3606801" cy="811807"/>
        </p:xfrm>
        <a:graphic>
          <a:graphicData uri="http://schemas.openxmlformats.org/drawingml/2006/table">
            <a:tbl>
              <a:tblPr firstRow="1" bandRow="1">
                <a:tableStyleId>{5C22544A-7EE6-4342-B048-85BDC9FD1C3A}</a:tableStyleId>
              </a:tblPr>
              <a:tblGrid>
                <a:gridCol w="939801"/>
                <a:gridCol w="1815000"/>
                <a:gridCol w="852000"/>
              </a:tblGrid>
              <a:tr h="304799">
                <a:tc>
                  <a:txBody>
                    <a:bodyPr/>
                    <a:lstStyle/>
                    <a:p>
                      <a:endParaRPr lang="en-US" sz="1200" dirty="0">
                        <a:solidFill>
                          <a:schemeClr val="bg2">
                            <a:lumMod val="50000"/>
                          </a:schemeClr>
                        </a:solidFill>
                      </a:endParaRPr>
                    </a:p>
                  </a:txBody>
                  <a:tcPr marT="34290" marB="34290">
                    <a:noFill/>
                  </a:tcPr>
                </a:tc>
                <a:tc>
                  <a:txBody>
                    <a:bodyPr/>
                    <a:lstStyle/>
                    <a:p>
                      <a:r>
                        <a:rPr lang="en-US" sz="1200" dirty="0" smtClean="0">
                          <a:solidFill>
                            <a:schemeClr val="bg2">
                              <a:lumMod val="50000"/>
                            </a:schemeClr>
                          </a:solidFill>
                        </a:rPr>
                        <a:t>Infant rapid test uptake</a:t>
                      </a:r>
                      <a:endParaRPr lang="en-US" sz="1200" dirty="0">
                        <a:solidFill>
                          <a:schemeClr val="bg2">
                            <a:lumMod val="50000"/>
                          </a:schemeClr>
                        </a:solidFill>
                      </a:endParaRPr>
                    </a:p>
                  </a:txBody>
                  <a:tcPr marT="34290" marB="34290">
                    <a:noFill/>
                  </a:tcPr>
                </a:tc>
                <a:tc>
                  <a:txBody>
                    <a:bodyPr/>
                    <a:lstStyle/>
                    <a:p>
                      <a:r>
                        <a:rPr lang="en-US" sz="1200" dirty="0" smtClean="0">
                          <a:solidFill>
                            <a:schemeClr val="bg2">
                              <a:lumMod val="50000"/>
                            </a:schemeClr>
                          </a:solidFill>
                        </a:rPr>
                        <a:t>Positive</a:t>
                      </a:r>
                      <a:endParaRPr lang="en-US" sz="1200" dirty="0">
                        <a:solidFill>
                          <a:schemeClr val="bg2">
                            <a:lumMod val="50000"/>
                          </a:schemeClr>
                        </a:solidFill>
                      </a:endParaRPr>
                    </a:p>
                  </a:txBody>
                  <a:tcPr marT="34290" marB="34290">
                    <a:noFill/>
                  </a:tcPr>
                </a:tc>
              </a:tr>
              <a:tr h="253504">
                <a:tc>
                  <a:txBody>
                    <a:bodyPr/>
                    <a:lstStyle/>
                    <a:p>
                      <a:r>
                        <a:rPr lang="en-US" sz="1200" dirty="0" smtClean="0"/>
                        <a:t>9 months</a:t>
                      </a:r>
                      <a:endParaRPr lang="en-US" sz="1200" dirty="0"/>
                    </a:p>
                  </a:txBody>
                  <a:tcPr marT="34290" marB="34290">
                    <a:noFill/>
                  </a:tcPr>
                </a:tc>
                <a:tc>
                  <a:txBody>
                    <a:bodyPr/>
                    <a:lstStyle/>
                    <a:p>
                      <a:r>
                        <a:rPr lang="en-US" sz="1200" dirty="0" smtClean="0"/>
                        <a:t>157/159 </a:t>
                      </a:r>
                      <a:r>
                        <a:rPr lang="en-US" sz="1200" i="1" dirty="0" smtClean="0"/>
                        <a:t>(99%)</a:t>
                      </a:r>
                      <a:endParaRPr lang="en-US" sz="1200" i="1" dirty="0"/>
                    </a:p>
                  </a:txBody>
                  <a:tcPr marT="34290" marB="34290">
                    <a:noFill/>
                  </a:tcPr>
                </a:tc>
                <a:tc>
                  <a:txBody>
                    <a:bodyPr/>
                    <a:lstStyle/>
                    <a:p>
                      <a:r>
                        <a:rPr lang="en-US" sz="1200" dirty="0" smtClean="0"/>
                        <a:t>0</a:t>
                      </a:r>
                      <a:endParaRPr lang="en-US" sz="1200" dirty="0"/>
                    </a:p>
                  </a:txBody>
                  <a:tcPr marT="34290" marB="34290">
                    <a:noFill/>
                  </a:tcPr>
                </a:tc>
              </a:tr>
              <a:tr h="253504">
                <a:tc>
                  <a:txBody>
                    <a:bodyPr/>
                    <a:lstStyle/>
                    <a:p>
                      <a:r>
                        <a:rPr lang="en-US" sz="1200" dirty="0" smtClean="0"/>
                        <a:t>18 months</a:t>
                      </a:r>
                      <a:endParaRPr lang="en-US" sz="1200" dirty="0"/>
                    </a:p>
                  </a:txBody>
                  <a:tcPr marT="34290" marB="34290">
                    <a:noFill/>
                  </a:tcPr>
                </a:tc>
                <a:tc>
                  <a:txBody>
                    <a:bodyPr/>
                    <a:lstStyle/>
                    <a:p>
                      <a:r>
                        <a:rPr lang="en-US" sz="1200" dirty="0" smtClean="0"/>
                        <a:t> 62/67 </a:t>
                      </a:r>
                      <a:r>
                        <a:rPr lang="en-US" sz="1200" i="1" dirty="0" smtClean="0"/>
                        <a:t>(93%)</a:t>
                      </a:r>
                      <a:endParaRPr lang="en-US" sz="1200" i="1" dirty="0"/>
                    </a:p>
                  </a:txBody>
                  <a:tcPr marT="34290" marB="34290">
                    <a:noFill/>
                  </a:tcPr>
                </a:tc>
                <a:tc>
                  <a:txBody>
                    <a:bodyPr/>
                    <a:lstStyle/>
                    <a:p>
                      <a:r>
                        <a:rPr lang="en-US" sz="1200" dirty="0" smtClean="0"/>
                        <a:t>0</a:t>
                      </a:r>
                      <a:endParaRPr lang="en-US" sz="1200" dirty="0"/>
                    </a:p>
                  </a:txBody>
                  <a:tcPr marT="34290" marB="34290">
                    <a:noFill/>
                  </a:tcPr>
                </a:tc>
              </a:tr>
            </a:tbl>
          </a:graphicData>
        </a:graphic>
      </p:graphicFrame>
      <p:sp>
        <p:nvSpPr>
          <p:cNvPr id="18" name="TextBox 1"/>
          <p:cNvSpPr txBox="1"/>
          <p:nvPr/>
        </p:nvSpPr>
        <p:spPr>
          <a:xfrm>
            <a:off x="7696200" y="1504950"/>
            <a:ext cx="1406536" cy="1492716"/>
          </a:xfrm>
          <a:prstGeom prst="rect">
            <a:avLst/>
          </a:prstGeom>
          <a:solidFill>
            <a:schemeClr val="bg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rgbClr val="FF0000"/>
                </a:solidFill>
              </a:rPr>
              <a:t>96% VL suppression</a:t>
            </a:r>
          </a:p>
          <a:p>
            <a:r>
              <a:rPr lang="en-US" sz="1600" b="1" dirty="0" smtClean="0">
                <a:solidFill>
                  <a:srgbClr val="FF0000"/>
                </a:solidFill>
              </a:rPr>
              <a:t>96% VL completion at </a:t>
            </a:r>
            <a:r>
              <a:rPr lang="en-US" sz="1600" b="1" dirty="0">
                <a:solidFill>
                  <a:srgbClr val="FF0000"/>
                </a:solidFill>
              </a:rPr>
              <a:t>18 months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7150"/>
            <a:ext cx="8229600" cy="857250"/>
          </a:xfrm>
        </p:spPr>
        <p:txBody>
          <a:bodyPr/>
          <a:lstStyle/>
          <a:p>
            <a:r>
              <a:rPr lang="en-GB" altLang="en-US" sz="3600" b="1" dirty="0">
                <a:solidFill>
                  <a:srgbClr val="C00000"/>
                </a:solidFill>
              </a:rPr>
              <a:t>Knowledge acquired in </a:t>
            </a:r>
            <a:r>
              <a:rPr lang="en-GB" altLang="en-US" sz="3600" b="1" dirty="0" smtClean="0">
                <a:solidFill>
                  <a:srgbClr val="C00000"/>
                </a:solidFill>
              </a:rPr>
              <a:t>PNCs</a:t>
            </a:r>
            <a:endParaRPr lang="en-GB" altLang="en-US" sz="3600" b="1" dirty="0">
              <a:solidFill>
                <a:srgbClr val="C00000"/>
              </a:solidFill>
            </a:endParaRPr>
          </a:p>
        </p:txBody>
      </p:sp>
      <p:sp>
        <p:nvSpPr>
          <p:cNvPr id="13315" name="Content Placeholder 2"/>
          <p:cNvSpPr>
            <a:spLocks noGrp="1"/>
          </p:cNvSpPr>
          <p:nvPr>
            <p:ph idx="1"/>
          </p:nvPr>
        </p:nvSpPr>
        <p:spPr>
          <a:xfrm>
            <a:off x="277813" y="651272"/>
            <a:ext cx="8637587" cy="4000500"/>
          </a:xfrm>
        </p:spPr>
        <p:txBody>
          <a:bodyPr/>
          <a:lstStyle/>
          <a:p>
            <a:pPr marL="0" indent="0" algn="just" eaLnBrk="1" fontAlgn="auto" hangingPunct="1">
              <a:spcAft>
                <a:spcPts val="0"/>
              </a:spcAft>
              <a:buFont typeface="Arial" charset="0"/>
              <a:buNone/>
              <a:defRPr/>
            </a:pPr>
            <a:r>
              <a:rPr lang="en-GB" sz="2400" dirty="0" smtClean="0">
                <a:solidFill>
                  <a:prstClr val="black"/>
                </a:solidFill>
              </a:rPr>
              <a:t>Adherence</a:t>
            </a:r>
          </a:p>
          <a:p>
            <a:pPr marL="0" indent="0" algn="just" eaLnBrk="1" fontAlgn="auto" hangingPunct="1">
              <a:spcAft>
                <a:spcPts val="0"/>
              </a:spcAft>
              <a:buFont typeface="Arial" charset="0"/>
              <a:buNone/>
              <a:defRPr/>
            </a:pPr>
            <a:endParaRPr lang="fr-FR" sz="2400" dirty="0" smtClean="0">
              <a:solidFill>
                <a:prstClr val="black"/>
              </a:solidFill>
            </a:endParaRPr>
          </a:p>
          <a:p>
            <a:pPr marL="0" indent="0" algn="just" eaLnBrk="1" fontAlgn="auto" hangingPunct="1">
              <a:spcAft>
                <a:spcPts val="0"/>
              </a:spcAft>
              <a:buFont typeface="Arial" charset="0"/>
              <a:buNone/>
              <a:defRPr/>
            </a:pPr>
            <a:r>
              <a:rPr lang="en-GB" sz="2400" dirty="0" smtClean="0">
                <a:solidFill>
                  <a:prstClr val="black"/>
                </a:solidFill>
              </a:rPr>
              <a:t>Infant </a:t>
            </a:r>
            <a:r>
              <a:rPr lang="en-GB" sz="2400" dirty="0">
                <a:solidFill>
                  <a:prstClr val="black"/>
                </a:solidFill>
              </a:rPr>
              <a:t>feeding </a:t>
            </a:r>
            <a:r>
              <a:rPr lang="en-GB" sz="2400" dirty="0" smtClean="0">
                <a:solidFill>
                  <a:prstClr val="black"/>
                </a:solidFill>
              </a:rPr>
              <a:t>and </a:t>
            </a:r>
            <a:r>
              <a:rPr lang="en-GB" sz="2400" dirty="0">
                <a:solidFill>
                  <a:prstClr val="black"/>
                </a:solidFill>
              </a:rPr>
              <a:t>healthy diet for </a:t>
            </a:r>
            <a:r>
              <a:rPr lang="en-GB" sz="2400" dirty="0" smtClean="0">
                <a:solidFill>
                  <a:prstClr val="black"/>
                </a:solidFill>
              </a:rPr>
              <a:t>mothers </a:t>
            </a:r>
            <a:r>
              <a:rPr lang="en-GB" sz="2400" dirty="0">
                <a:solidFill>
                  <a:prstClr val="black"/>
                </a:solidFill>
              </a:rPr>
              <a:t>and </a:t>
            </a:r>
            <a:r>
              <a:rPr lang="en-GB" sz="2400" dirty="0" smtClean="0">
                <a:solidFill>
                  <a:prstClr val="black"/>
                </a:solidFill>
              </a:rPr>
              <a:t>babies</a:t>
            </a:r>
            <a:endParaRPr lang="en-GB" sz="2400" dirty="0">
              <a:solidFill>
                <a:prstClr val="black"/>
              </a:solidFill>
            </a:endParaRPr>
          </a:p>
          <a:p>
            <a:pPr marL="0" indent="0" algn="just" eaLnBrk="1" fontAlgn="auto" hangingPunct="1">
              <a:spcAft>
                <a:spcPts val="0"/>
              </a:spcAft>
              <a:buFont typeface="Arial" charset="0"/>
              <a:buNone/>
              <a:defRPr/>
            </a:pPr>
            <a:endParaRPr lang="en-US" sz="2400" dirty="0">
              <a:solidFill>
                <a:prstClr val="black"/>
              </a:solidFill>
            </a:endParaRPr>
          </a:p>
          <a:p>
            <a:pPr marL="0" indent="0" algn="just" eaLnBrk="1" fontAlgn="auto" hangingPunct="1">
              <a:spcAft>
                <a:spcPts val="0"/>
              </a:spcAft>
              <a:buFont typeface="Arial" charset="0"/>
              <a:buNone/>
              <a:defRPr/>
            </a:pPr>
            <a:r>
              <a:rPr lang="en-GB" sz="2400" dirty="0">
                <a:solidFill>
                  <a:prstClr val="black"/>
                </a:solidFill>
              </a:rPr>
              <a:t>Follow-up tests and treatment for </a:t>
            </a:r>
            <a:r>
              <a:rPr lang="en-GB" sz="2400" dirty="0" smtClean="0">
                <a:solidFill>
                  <a:prstClr val="black"/>
                </a:solidFill>
              </a:rPr>
              <a:t>babies</a:t>
            </a:r>
          </a:p>
          <a:p>
            <a:pPr algn="just" eaLnBrk="1" fontAlgn="auto" hangingPunct="1">
              <a:spcAft>
                <a:spcPts val="0"/>
              </a:spcAft>
              <a:buFontTx/>
              <a:buChar char="-"/>
              <a:defRPr/>
            </a:pPr>
            <a:endParaRPr lang="en-GB" sz="2400" dirty="0">
              <a:solidFill>
                <a:prstClr val="black"/>
              </a:solidFill>
            </a:endParaRPr>
          </a:p>
          <a:p>
            <a:pPr marL="0" indent="0" algn="just" eaLnBrk="1" fontAlgn="auto" hangingPunct="1">
              <a:spcAft>
                <a:spcPts val="0"/>
              </a:spcAft>
              <a:buFont typeface="Arial" charset="0"/>
              <a:buNone/>
              <a:defRPr/>
            </a:pPr>
            <a:r>
              <a:rPr lang="en-GB" sz="2400" dirty="0">
                <a:solidFill>
                  <a:prstClr val="black"/>
                </a:solidFill>
              </a:rPr>
              <a:t>Early childhood development </a:t>
            </a:r>
            <a:r>
              <a:rPr lang="en-GB" sz="2400" dirty="0" smtClean="0">
                <a:solidFill>
                  <a:prstClr val="black"/>
                </a:solidFill>
              </a:rPr>
              <a:t>activities</a:t>
            </a:r>
          </a:p>
          <a:p>
            <a:pPr algn="just" eaLnBrk="1" fontAlgn="auto" hangingPunct="1">
              <a:spcAft>
                <a:spcPts val="0"/>
              </a:spcAft>
              <a:buFontTx/>
              <a:buChar char="-"/>
              <a:defRPr/>
            </a:pPr>
            <a:endParaRPr lang="en-GB" sz="2400" dirty="0" smtClean="0">
              <a:solidFill>
                <a:prstClr val="black"/>
              </a:solidFill>
            </a:endParaRPr>
          </a:p>
        </p:txBody>
      </p:sp>
      <p:cxnSp>
        <p:nvCxnSpPr>
          <p:cNvPr id="4" name="Straight Connector 3"/>
          <p:cNvCxnSpPr/>
          <p:nvPr/>
        </p:nvCxnSpPr>
        <p:spPr>
          <a:xfrm>
            <a:off x="152400" y="651272"/>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3" name="Rounded Rectangular Callout 2"/>
          <p:cNvSpPr/>
          <p:nvPr/>
        </p:nvSpPr>
        <p:spPr>
          <a:xfrm>
            <a:off x="3505201" y="742950"/>
            <a:ext cx="5028406" cy="838200"/>
          </a:xfrm>
          <a:prstGeom prst="wedgeRoundRectCallout">
            <a:avLst>
              <a:gd name="adj1" fmla="val -62560"/>
              <a:gd name="adj2" fmla="val 44092"/>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i="1" dirty="0"/>
              <a:t>“I was educated about the importance of breastfeeding a baby”</a:t>
            </a:r>
          </a:p>
        </p:txBody>
      </p:sp>
      <p:sp>
        <p:nvSpPr>
          <p:cNvPr id="5" name="Rounded Rectangular Callout 4"/>
          <p:cNvSpPr/>
          <p:nvPr/>
        </p:nvSpPr>
        <p:spPr>
          <a:xfrm>
            <a:off x="5638800" y="2266950"/>
            <a:ext cx="3352800" cy="2438399"/>
          </a:xfrm>
          <a:prstGeom prst="wedgeRoundRectCallout">
            <a:avLst>
              <a:gd name="adj1" fmla="val -55326"/>
              <a:gd name="adj2" fmla="val -35786"/>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i="1" dirty="0"/>
              <a:t>“Before a child is tested, you receive counselling. All of us we would talk about the test that is going to be done on the baby” </a:t>
            </a:r>
          </a:p>
        </p:txBody>
      </p:sp>
      <p:pic>
        <p:nvPicPr>
          <p:cNvPr id="143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564" y="4824413"/>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064" y="4783931"/>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9339" y="4554459"/>
            <a:ext cx="754061" cy="7604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z="3600" b="1" dirty="0">
                <a:solidFill>
                  <a:srgbClr val="C00000"/>
                </a:solidFill>
              </a:rPr>
              <a:t>Peer support generated by PNCs</a:t>
            </a:r>
          </a:p>
        </p:txBody>
      </p:sp>
      <p:sp>
        <p:nvSpPr>
          <p:cNvPr id="14339" name="Content Placeholder 2"/>
          <p:cNvSpPr>
            <a:spLocks noGrp="1"/>
          </p:cNvSpPr>
          <p:nvPr>
            <p:ph idx="1"/>
          </p:nvPr>
        </p:nvSpPr>
        <p:spPr>
          <a:xfrm>
            <a:off x="152400" y="914400"/>
            <a:ext cx="8534400" cy="3680222"/>
          </a:xfrm>
        </p:spPr>
        <p:txBody>
          <a:bodyPr/>
          <a:lstStyle/>
          <a:p>
            <a:pPr marL="0" indent="0">
              <a:buNone/>
              <a:defRPr/>
            </a:pPr>
            <a:r>
              <a:rPr lang="en-GB" altLang="en-US" sz="2400" dirty="0" smtClean="0"/>
              <a:t>Dynamic:</a:t>
            </a:r>
            <a:r>
              <a:rPr lang="en-GB" sz="2400" i="1" dirty="0" smtClean="0"/>
              <a:t> “They </a:t>
            </a:r>
            <a:r>
              <a:rPr lang="en-GB" sz="2400" i="1" dirty="0"/>
              <a:t>started not knowing each other, but now they are </a:t>
            </a:r>
            <a:r>
              <a:rPr lang="en-GB" sz="2400" i="1" dirty="0" smtClean="0"/>
              <a:t>friends”</a:t>
            </a:r>
            <a:endParaRPr lang="en-GB" altLang="en-US" sz="2400" dirty="0" smtClean="0"/>
          </a:p>
          <a:p>
            <a:pPr marL="0" indent="0">
              <a:buNone/>
              <a:defRPr/>
            </a:pPr>
            <a:r>
              <a:rPr lang="en-GB" altLang="en-US" sz="2400" dirty="0" smtClean="0"/>
              <a:t>PNC related outputs:</a:t>
            </a:r>
          </a:p>
          <a:p>
            <a:pPr>
              <a:defRPr/>
            </a:pPr>
            <a:r>
              <a:rPr lang="en-GB" altLang="en-US" sz="2400" dirty="0" smtClean="0"/>
              <a:t>Relationships</a:t>
            </a:r>
          </a:p>
          <a:p>
            <a:pPr>
              <a:defRPr/>
            </a:pPr>
            <a:r>
              <a:rPr lang="en-GB" altLang="en-US" sz="2400" dirty="0" smtClean="0"/>
              <a:t>Community support and knowledge transmission</a:t>
            </a:r>
          </a:p>
          <a:p>
            <a:pPr>
              <a:defRPr/>
            </a:pPr>
            <a:r>
              <a:rPr lang="en-GB" altLang="en-US" sz="2400" dirty="0" smtClean="0"/>
              <a:t>Family support</a:t>
            </a:r>
          </a:p>
          <a:p>
            <a:pPr>
              <a:defRPr/>
            </a:pPr>
            <a:r>
              <a:rPr lang="en-GB" altLang="en-US" sz="2400" dirty="0" smtClean="0"/>
              <a:t>Disclosure</a:t>
            </a:r>
          </a:p>
          <a:p>
            <a:pPr>
              <a:defRPr/>
            </a:pPr>
            <a:r>
              <a:rPr lang="en-GB" altLang="en-US" sz="2400" dirty="0" smtClean="0"/>
              <a:t>Advice</a:t>
            </a:r>
          </a:p>
          <a:p>
            <a:pPr>
              <a:defRPr/>
            </a:pPr>
            <a:r>
              <a:rPr lang="en-GB" altLang="en-US" sz="2400" dirty="0" smtClean="0"/>
              <a:t>Stigma reduction</a:t>
            </a:r>
          </a:p>
          <a:p>
            <a:pPr>
              <a:defRPr/>
            </a:pPr>
            <a:r>
              <a:rPr lang="en-GB" altLang="en-US" sz="2400" dirty="0" smtClean="0"/>
              <a:t>Role models</a:t>
            </a:r>
          </a:p>
          <a:p>
            <a:pPr>
              <a:defRPr/>
            </a:pPr>
            <a:endParaRPr lang="en-GB" altLang="en-US" sz="1600" dirty="0" smtClean="0"/>
          </a:p>
        </p:txBody>
      </p:sp>
      <p:cxnSp>
        <p:nvCxnSpPr>
          <p:cNvPr id="4" name="Straight Connector 3"/>
          <p:cNvCxnSpPr/>
          <p:nvPr/>
        </p:nvCxnSpPr>
        <p:spPr>
          <a:xfrm>
            <a:off x="152400" y="914400"/>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3" name="Rounded Rectangular Callout 2"/>
          <p:cNvSpPr/>
          <p:nvPr/>
        </p:nvSpPr>
        <p:spPr>
          <a:xfrm>
            <a:off x="3505201" y="1428750"/>
            <a:ext cx="5105399" cy="990600"/>
          </a:xfrm>
          <a:prstGeom prst="wedgeRoundRectCallout">
            <a:avLst>
              <a:gd name="adj1" fmla="val -64017"/>
              <a:gd name="adj2" fmla="val 3647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400" i="1" dirty="0"/>
              <a:t>“We learned to share in the Club. If one of you doesn’t have, you provide</a:t>
            </a:r>
            <a:r>
              <a:rPr lang="en-GB" sz="2400" dirty="0"/>
              <a:t>” </a:t>
            </a:r>
          </a:p>
        </p:txBody>
      </p:sp>
      <p:sp>
        <p:nvSpPr>
          <p:cNvPr id="5" name="Rounded Rectangular Callout 4"/>
          <p:cNvSpPr/>
          <p:nvPr/>
        </p:nvSpPr>
        <p:spPr>
          <a:xfrm>
            <a:off x="2743199" y="3257550"/>
            <a:ext cx="4572001" cy="1219200"/>
          </a:xfrm>
          <a:prstGeom prst="wedgeRoundRectCallout">
            <a:avLst>
              <a:gd name="adj1" fmla="val -62858"/>
              <a:gd name="adj2" fmla="val -2373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400" i="1" dirty="0"/>
              <a:t>“They give the clear understanding of HIV and the ability of sharing it at home” </a:t>
            </a:r>
          </a:p>
        </p:txBody>
      </p:sp>
      <p:pic>
        <p:nvPicPr>
          <p:cNvPr id="1536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426" y="4808935"/>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6" y="4768454"/>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9339" y="4476750"/>
            <a:ext cx="754061" cy="7604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857250"/>
          </a:xfrm>
        </p:spPr>
        <p:txBody>
          <a:bodyPr/>
          <a:lstStyle/>
          <a:p>
            <a:r>
              <a:rPr lang="en-GB" altLang="en-US" b="1" dirty="0">
                <a:solidFill>
                  <a:srgbClr val="C00000"/>
                </a:solidFill>
              </a:rPr>
              <a:t>Influence of </a:t>
            </a:r>
            <a:r>
              <a:rPr lang="en-GB" altLang="en-US" b="1" dirty="0" smtClean="0">
                <a:solidFill>
                  <a:srgbClr val="C00000"/>
                </a:solidFill>
              </a:rPr>
              <a:t>PNCs </a:t>
            </a:r>
            <a:r>
              <a:rPr lang="en-GB" altLang="en-US" b="1" dirty="0">
                <a:solidFill>
                  <a:srgbClr val="C00000"/>
                </a:solidFill>
              </a:rPr>
              <a:t>on </a:t>
            </a:r>
            <a:r>
              <a:rPr lang="en-GB" altLang="en-US" b="1" dirty="0" smtClean="0">
                <a:solidFill>
                  <a:srgbClr val="C00000"/>
                </a:solidFill>
              </a:rPr>
              <a:t>behaviour</a:t>
            </a:r>
            <a:endParaRPr lang="en-GB" altLang="en-US" b="1" dirty="0">
              <a:solidFill>
                <a:srgbClr val="C00000"/>
              </a:solidFill>
            </a:endParaRPr>
          </a:p>
        </p:txBody>
      </p:sp>
      <p:sp>
        <p:nvSpPr>
          <p:cNvPr id="15363" name="Content Placeholder 2"/>
          <p:cNvSpPr>
            <a:spLocks noGrp="1"/>
          </p:cNvSpPr>
          <p:nvPr>
            <p:ph idx="1"/>
          </p:nvPr>
        </p:nvSpPr>
        <p:spPr>
          <a:xfrm>
            <a:off x="457200" y="994172"/>
            <a:ext cx="8229600" cy="3394472"/>
          </a:xfrm>
        </p:spPr>
        <p:txBody>
          <a:bodyPr/>
          <a:lstStyle/>
          <a:p>
            <a:pPr marL="0" indent="0">
              <a:buFont typeface="Arial" charset="0"/>
              <a:buNone/>
              <a:defRPr/>
            </a:pPr>
            <a:r>
              <a:rPr lang="en-GB" altLang="en-US" sz="2400" dirty="0" smtClean="0"/>
              <a:t>Health behaviour: PNC participants adapt their behaviour based on advice they receive in PNCs. </a:t>
            </a:r>
          </a:p>
          <a:p>
            <a:pPr>
              <a:buFontTx/>
              <a:buChar char="-"/>
              <a:defRPr/>
            </a:pPr>
            <a:endParaRPr lang="en-GB" altLang="en-US" sz="2400" dirty="0" smtClean="0"/>
          </a:p>
          <a:p>
            <a:pPr marL="0" indent="0">
              <a:buNone/>
              <a:defRPr/>
            </a:pPr>
            <a:endParaRPr lang="en-GB" altLang="en-US" sz="2400" dirty="0" smtClean="0"/>
          </a:p>
          <a:p>
            <a:pPr marL="0" indent="0">
              <a:buFont typeface="Arial" charset="0"/>
              <a:buNone/>
              <a:defRPr/>
            </a:pPr>
            <a:r>
              <a:rPr lang="en-GB" altLang="en-US" sz="2400" dirty="0" smtClean="0"/>
              <a:t>Motherhood: PNC participants said they gained reassurance about their ability to breastfeed and care for their baby. </a:t>
            </a:r>
            <a:endParaRPr lang="en-US" altLang="en-US" sz="2400" dirty="0" smtClean="0"/>
          </a:p>
        </p:txBody>
      </p:sp>
      <p:cxnSp>
        <p:nvCxnSpPr>
          <p:cNvPr id="4" name="Straight Connector 3"/>
          <p:cNvCxnSpPr/>
          <p:nvPr/>
        </p:nvCxnSpPr>
        <p:spPr>
          <a:xfrm>
            <a:off x="152400" y="708422"/>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3" name="Rounded Rectangular Callout 2"/>
          <p:cNvSpPr/>
          <p:nvPr/>
        </p:nvSpPr>
        <p:spPr>
          <a:xfrm>
            <a:off x="4419599" y="1632942"/>
            <a:ext cx="4495801" cy="810815"/>
          </a:xfrm>
          <a:prstGeom prst="wedgeRoundRectCallout">
            <a:avLst>
              <a:gd name="adj1" fmla="val -50252"/>
              <a:gd name="adj2" fmla="val -6383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2400" i="1" dirty="0"/>
              <a:t>“PNCs helped me to monitor my health and my baby’s health”</a:t>
            </a:r>
          </a:p>
        </p:txBody>
      </p:sp>
      <p:sp>
        <p:nvSpPr>
          <p:cNvPr id="6" name="Rounded Rectangular Callout 5"/>
          <p:cNvSpPr/>
          <p:nvPr/>
        </p:nvSpPr>
        <p:spPr>
          <a:xfrm>
            <a:off x="1219201" y="3486150"/>
            <a:ext cx="6324600" cy="990600"/>
          </a:xfrm>
          <a:prstGeom prst="wedgeRoundRectCallout">
            <a:avLst>
              <a:gd name="adj1" fmla="val -54329"/>
              <a:gd name="adj2" fmla="val -4766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2400" i="1" dirty="0"/>
              <a:t>"Now, I know that a baby can hear. So I must speak to my baby and I must play with him”</a:t>
            </a:r>
          </a:p>
        </p:txBody>
      </p:sp>
      <p:pic>
        <p:nvPicPr>
          <p:cNvPr id="1639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426" y="4751785"/>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6" y="4711304"/>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9339" y="4476750"/>
            <a:ext cx="754061" cy="7604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90500"/>
            <a:ext cx="8229600" cy="857250"/>
          </a:xfrm>
        </p:spPr>
        <p:txBody>
          <a:bodyPr/>
          <a:lstStyle/>
          <a:p>
            <a:r>
              <a:rPr lang="en-GB" altLang="en-US" b="1" dirty="0">
                <a:solidFill>
                  <a:srgbClr val="C00000"/>
                </a:solidFill>
              </a:rPr>
              <a:t>Advantages of </a:t>
            </a:r>
            <a:r>
              <a:rPr lang="en-GB" altLang="en-US" b="1" dirty="0" smtClean="0">
                <a:solidFill>
                  <a:srgbClr val="C00000"/>
                </a:solidFill>
              </a:rPr>
              <a:t>PNCs</a:t>
            </a:r>
            <a:endParaRPr lang="en-GB" altLang="en-US" b="1" dirty="0">
              <a:solidFill>
                <a:srgbClr val="C00000"/>
              </a:solidFill>
            </a:endParaRPr>
          </a:p>
        </p:txBody>
      </p:sp>
      <p:sp>
        <p:nvSpPr>
          <p:cNvPr id="16387" name="Content Placeholder 2"/>
          <p:cNvSpPr>
            <a:spLocks noGrp="1"/>
          </p:cNvSpPr>
          <p:nvPr>
            <p:ph idx="1"/>
          </p:nvPr>
        </p:nvSpPr>
        <p:spPr>
          <a:xfrm>
            <a:off x="457200" y="971550"/>
            <a:ext cx="8229600" cy="3394472"/>
          </a:xfrm>
        </p:spPr>
        <p:txBody>
          <a:bodyPr/>
          <a:lstStyle/>
          <a:p>
            <a:pPr marL="0" indent="0">
              <a:buNone/>
              <a:defRPr/>
            </a:pPr>
            <a:r>
              <a:rPr lang="en-GB" altLang="en-US" sz="2400" dirty="0" smtClean="0"/>
              <a:t>Sharing experiences</a:t>
            </a:r>
          </a:p>
          <a:p>
            <a:pPr marL="0" indent="0">
              <a:buNone/>
              <a:defRPr/>
            </a:pPr>
            <a:r>
              <a:rPr lang="en-GB" altLang="en-US" sz="2400" dirty="0" smtClean="0"/>
              <a:t>Time saving</a:t>
            </a:r>
          </a:p>
          <a:p>
            <a:pPr marL="0" indent="0">
              <a:buNone/>
              <a:defRPr/>
            </a:pPr>
            <a:r>
              <a:rPr lang="en-GB" altLang="en-US" sz="2400" dirty="0"/>
              <a:t>C</a:t>
            </a:r>
            <a:r>
              <a:rPr lang="en-GB" altLang="en-US" sz="2400" dirty="0" smtClean="0"/>
              <a:t>omprehensive care</a:t>
            </a:r>
          </a:p>
          <a:p>
            <a:pPr marL="0" indent="0">
              <a:buNone/>
              <a:defRPr/>
            </a:pPr>
            <a:r>
              <a:rPr lang="en-GB" altLang="en-US" sz="2400" dirty="0"/>
              <a:t>S</a:t>
            </a:r>
            <a:r>
              <a:rPr lang="en-GB" altLang="en-US" sz="2400" dirty="0" smtClean="0"/>
              <a:t>taff attitude and setting</a:t>
            </a:r>
          </a:p>
          <a:p>
            <a:pPr marL="0" indent="0">
              <a:buNone/>
              <a:defRPr/>
            </a:pPr>
            <a:r>
              <a:rPr lang="en-GB" altLang="en-US" sz="2400" dirty="0" smtClean="0"/>
              <a:t>Patients’ follow up and data collection</a:t>
            </a:r>
          </a:p>
          <a:p>
            <a:pPr marL="0" indent="0">
              <a:buNone/>
              <a:defRPr/>
            </a:pPr>
            <a:r>
              <a:rPr lang="en-GB" altLang="en-US" sz="2400" dirty="0" smtClean="0"/>
              <a:t>Health education</a:t>
            </a:r>
          </a:p>
          <a:p>
            <a:pPr marL="0" indent="0">
              <a:buNone/>
              <a:defRPr/>
            </a:pPr>
            <a:r>
              <a:rPr lang="en-GB" altLang="en-US" sz="2400" dirty="0" smtClean="0"/>
              <a:t>Mental health assessment and support</a:t>
            </a:r>
          </a:p>
          <a:p>
            <a:pPr marL="0" indent="0">
              <a:buNone/>
              <a:defRPr/>
            </a:pPr>
            <a:r>
              <a:rPr lang="en-GB" altLang="en-US" sz="2400" dirty="0"/>
              <a:t>H</a:t>
            </a:r>
            <a:r>
              <a:rPr lang="en-GB" altLang="en-US" sz="2400" dirty="0" smtClean="0"/>
              <a:t>ealth outcome improvements </a:t>
            </a:r>
          </a:p>
          <a:p>
            <a:pPr marL="0" indent="0">
              <a:buNone/>
              <a:defRPr/>
            </a:pPr>
            <a:r>
              <a:rPr lang="en-GB" altLang="en-US" sz="2400" dirty="0" smtClean="0"/>
              <a:t>Assistance to other participants</a:t>
            </a:r>
            <a:endParaRPr lang="en-US" altLang="en-US" sz="2400" dirty="0" smtClean="0"/>
          </a:p>
        </p:txBody>
      </p:sp>
      <p:cxnSp>
        <p:nvCxnSpPr>
          <p:cNvPr id="4" name="Straight Connector 3"/>
          <p:cNvCxnSpPr/>
          <p:nvPr/>
        </p:nvCxnSpPr>
        <p:spPr>
          <a:xfrm>
            <a:off x="152400" y="914400"/>
            <a:ext cx="8991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2" name="Rounded Rectangular Callout 1"/>
          <p:cNvSpPr/>
          <p:nvPr/>
        </p:nvSpPr>
        <p:spPr>
          <a:xfrm>
            <a:off x="3554145" y="1045298"/>
            <a:ext cx="4474109" cy="1297852"/>
          </a:xfrm>
          <a:prstGeom prst="wedgeRoundRectCallout">
            <a:avLst>
              <a:gd name="adj1" fmla="val -65598"/>
              <a:gd name="adj2" fmla="val -310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2400" i="1" dirty="0"/>
              <a:t>“We are taken care of, with my child at the same time, and the care they portray is excellent” </a:t>
            </a:r>
          </a:p>
        </p:txBody>
      </p:sp>
      <p:sp>
        <p:nvSpPr>
          <p:cNvPr id="5" name="Rounded Rectangular Callout 4"/>
          <p:cNvSpPr/>
          <p:nvPr/>
        </p:nvSpPr>
        <p:spPr>
          <a:xfrm>
            <a:off x="5791200" y="2495550"/>
            <a:ext cx="3276599" cy="1977628"/>
          </a:xfrm>
          <a:prstGeom prst="wedgeRoundRectCallout">
            <a:avLst>
              <a:gd name="adj1" fmla="val -54167"/>
              <a:gd name="adj2" fmla="val -2451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2400" i="1" dirty="0" smtClean="0"/>
              <a:t>“They </a:t>
            </a:r>
            <a:r>
              <a:rPr lang="en-GB" sz="2400" i="1" dirty="0"/>
              <a:t>know exactly when the child is due for their blood test, their results, their immunizations”</a:t>
            </a:r>
          </a:p>
        </p:txBody>
      </p:sp>
      <p:pic>
        <p:nvPicPr>
          <p:cNvPr id="174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426" y="4694635"/>
            <a:ext cx="815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6" y="4654154"/>
            <a:ext cx="930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9339" y="4476750"/>
            <a:ext cx="754061" cy="76049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28279</TotalTime>
  <Words>1724</Words>
  <Application>Microsoft Office PowerPoint</Application>
  <PresentationFormat>On-screen Show (16:9)</PresentationFormat>
  <Paragraphs>258</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“They share more than we think they are sharing”: a mixed-methods evaluation of Post Natal Clubs in South Africa  </vt:lpstr>
      <vt:lpstr>Setting</vt:lpstr>
      <vt:lpstr>Background: VEID study </vt:lpstr>
      <vt:lpstr>PNC-methodology</vt:lpstr>
      <vt:lpstr>Results-  from July 2016 until March 2018 (n=296 mothers)</vt:lpstr>
      <vt:lpstr>Knowledge acquired in PNCs</vt:lpstr>
      <vt:lpstr>Peer support generated by PNCs</vt:lpstr>
      <vt:lpstr>Influence of PNCs on behaviour</vt:lpstr>
      <vt:lpstr>Advantages of PNCs</vt:lpstr>
      <vt:lpstr>Challenges related to PNCs</vt:lpstr>
      <vt:lpstr>Other challenges identified -&gt;working on solutions</vt:lpstr>
      <vt:lpstr>Conclusion</vt:lpstr>
      <vt:lpstr>Acknowledgements</vt:lpstr>
      <vt:lpstr>PowerPoint Presentation</vt:lpstr>
    </vt:vector>
  </TitlesOfParts>
  <Company>MSF OCB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MSFUser</dc:creator>
  <cp:lastModifiedBy>MSFUser</cp:lastModifiedBy>
  <cp:revision>162</cp:revision>
  <cp:lastPrinted>2018-05-18T08:01:25Z</cp:lastPrinted>
  <dcterms:created xsi:type="dcterms:W3CDTF">2017-12-20T08:37:37Z</dcterms:created>
  <dcterms:modified xsi:type="dcterms:W3CDTF">2018-05-23T12:04:20Z</dcterms:modified>
</cp:coreProperties>
</file>