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07" r:id="rId2"/>
    <p:sldId id="537"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li Bazarova" initials="NB" lastIdx="3" clrIdx="0">
    <p:extLst/>
  </p:cmAuthor>
  <p:cmAuthor id="2" name="Frank Shillingt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3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8408" autoAdjust="0"/>
  </p:normalViewPr>
  <p:slideViewPr>
    <p:cSldViewPr>
      <p:cViewPr varScale="1">
        <p:scale>
          <a:sx n="80" d="100"/>
          <a:sy n="80" d="100"/>
        </p:scale>
        <p:origin x="-106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8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A2B5C-1CAF-42B5-91AD-70461473E9D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52443132-D325-47A3-AD3C-0178E0F47156}">
      <dgm:prSet phldrT="[Text]"/>
      <dgm:spPr>
        <a:solidFill>
          <a:srgbClr val="53B98B">
            <a:alpha val="83000"/>
          </a:srgbClr>
        </a:solidFill>
      </dgm:spPr>
      <dgm:t>
        <a:bodyPr/>
        <a:lstStyle/>
        <a:p>
          <a:r>
            <a:rPr lang="en-ZA" dirty="0" smtClean="0"/>
            <a:t>Country specific guidelines</a:t>
          </a:r>
          <a:endParaRPr lang="en-GB" dirty="0"/>
        </a:p>
      </dgm:t>
    </dgm:pt>
    <dgm:pt modelId="{F01FD47B-8C92-4A01-895F-6F919D48F411}" type="parTrans" cxnId="{212D908B-7EF7-410E-90C3-DC633BD7DF4D}">
      <dgm:prSet/>
      <dgm:spPr/>
      <dgm:t>
        <a:bodyPr/>
        <a:lstStyle/>
        <a:p>
          <a:endParaRPr lang="en-GB"/>
        </a:p>
      </dgm:t>
    </dgm:pt>
    <dgm:pt modelId="{2040D4B3-7BA3-401B-B220-C61B33B324F9}" type="sibTrans" cxnId="{212D908B-7EF7-410E-90C3-DC633BD7DF4D}">
      <dgm:prSet/>
      <dgm:spPr>
        <a:solidFill>
          <a:srgbClr val="53B98B"/>
        </a:solidFill>
        <a:ln>
          <a:noFill/>
        </a:ln>
      </dgm:spPr>
      <dgm:t>
        <a:bodyPr/>
        <a:lstStyle/>
        <a:p>
          <a:r>
            <a:rPr lang="en-ZA" dirty="0" smtClean="0"/>
            <a:t>Global guidance</a:t>
          </a:r>
          <a:endParaRPr lang="en-GB" dirty="0"/>
        </a:p>
      </dgm:t>
    </dgm:pt>
    <dgm:pt modelId="{B5A9AD27-86C4-4CDC-BC60-B025D0F8D3AD}">
      <dgm:prSet phldrT="[Text]" phldr="1"/>
      <dgm:spPr/>
      <dgm:t>
        <a:bodyPr/>
        <a:lstStyle/>
        <a:p>
          <a:endParaRPr lang="en-GB"/>
        </a:p>
      </dgm:t>
    </dgm:pt>
    <dgm:pt modelId="{F03B19FB-25A8-4DCE-B054-1E5C67A25550}" type="parTrans" cxnId="{973E4D4B-8CCE-403C-8EE5-B374A1FA33A5}">
      <dgm:prSet/>
      <dgm:spPr/>
      <dgm:t>
        <a:bodyPr/>
        <a:lstStyle/>
        <a:p>
          <a:endParaRPr lang="en-GB"/>
        </a:p>
      </dgm:t>
    </dgm:pt>
    <dgm:pt modelId="{DE97023F-4CA9-4D2D-83CA-33FE78E50B45}" type="sibTrans" cxnId="{973E4D4B-8CCE-403C-8EE5-B374A1FA33A5}">
      <dgm:prSet/>
      <dgm:spPr/>
      <dgm:t>
        <a:bodyPr/>
        <a:lstStyle/>
        <a:p>
          <a:endParaRPr lang="en-GB"/>
        </a:p>
      </dgm:t>
    </dgm:pt>
    <dgm:pt modelId="{BDA78054-2E09-437C-85CD-54424F72418B}">
      <dgm:prSet phldrT="[Text]"/>
      <dgm:spPr>
        <a:solidFill>
          <a:srgbClr val="E3000F"/>
        </a:solidFill>
      </dgm:spPr>
      <dgm:t>
        <a:bodyPr/>
        <a:lstStyle/>
        <a:p>
          <a:r>
            <a:rPr lang="en-ZA" dirty="0" smtClean="0"/>
            <a:t>ART delivery model examples</a:t>
          </a:r>
          <a:endParaRPr lang="en-GB" dirty="0"/>
        </a:p>
      </dgm:t>
    </dgm:pt>
    <dgm:pt modelId="{8988549B-0795-4170-A13E-FB2CA2099EAE}" type="parTrans" cxnId="{F2D1F66D-6922-4E41-9567-E08F06D8B1AE}">
      <dgm:prSet/>
      <dgm:spPr/>
      <dgm:t>
        <a:bodyPr/>
        <a:lstStyle/>
        <a:p>
          <a:endParaRPr lang="en-GB"/>
        </a:p>
      </dgm:t>
    </dgm:pt>
    <dgm:pt modelId="{D8D46814-664C-405E-99F3-7B37F830B3F8}" type="sibTrans" cxnId="{F2D1F66D-6922-4E41-9567-E08F06D8B1AE}">
      <dgm:prSet/>
      <dgm:spPr>
        <a:solidFill>
          <a:srgbClr val="E3000F">
            <a:alpha val="67000"/>
          </a:srgbClr>
        </a:solidFill>
      </dgm:spPr>
      <dgm:t>
        <a:bodyPr/>
        <a:lstStyle/>
        <a:p>
          <a:r>
            <a:rPr lang="en-ZA" dirty="0" smtClean="0"/>
            <a:t>Implementation tools  &amp; resources</a:t>
          </a:r>
          <a:endParaRPr lang="en-GB" dirty="0"/>
        </a:p>
      </dgm:t>
    </dgm:pt>
    <dgm:pt modelId="{9BB027A6-FDB8-48A2-9F70-F10598CD3C1B}">
      <dgm:prSet phldrT="[Text]" phldr="1"/>
      <dgm:spPr/>
      <dgm:t>
        <a:bodyPr/>
        <a:lstStyle/>
        <a:p>
          <a:endParaRPr lang="en-GB"/>
        </a:p>
      </dgm:t>
    </dgm:pt>
    <dgm:pt modelId="{A3955D76-79A4-4FFA-8979-E93D419B6936}" type="parTrans" cxnId="{21CDBA95-4340-4266-A45D-3D7B49E6D5C0}">
      <dgm:prSet/>
      <dgm:spPr/>
      <dgm:t>
        <a:bodyPr/>
        <a:lstStyle/>
        <a:p>
          <a:endParaRPr lang="en-GB"/>
        </a:p>
      </dgm:t>
    </dgm:pt>
    <dgm:pt modelId="{DD77CF73-2D85-4082-8DA9-C5474A05A85D}" type="sibTrans" cxnId="{21CDBA95-4340-4266-A45D-3D7B49E6D5C0}">
      <dgm:prSet/>
      <dgm:spPr/>
      <dgm:t>
        <a:bodyPr/>
        <a:lstStyle/>
        <a:p>
          <a:endParaRPr lang="en-GB"/>
        </a:p>
      </dgm:t>
    </dgm:pt>
    <dgm:pt modelId="{F6BFD64F-4C1E-499A-8B80-D4B283B4C3DB}">
      <dgm:prSet phldrT="[Text]"/>
      <dgm:spPr>
        <a:solidFill>
          <a:srgbClr val="F79709"/>
        </a:solidFill>
      </dgm:spPr>
      <dgm:t>
        <a:bodyPr/>
        <a:lstStyle/>
        <a:p>
          <a:r>
            <a:rPr lang="en-ZA" dirty="0" smtClean="0"/>
            <a:t>FAQs</a:t>
          </a:r>
          <a:endParaRPr lang="en-GB" dirty="0"/>
        </a:p>
      </dgm:t>
    </dgm:pt>
    <dgm:pt modelId="{CBC073FD-01BC-4FC8-BE56-C3E034B51F14}" type="parTrans" cxnId="{C907AE09-3C4B-4888-B2BC-32FC7AFAF6A4}">
      <dgm:prSet/>
      <dgm:spPr/>
      <dgm:t>
        <a:bodyPr/>
        <a:lstStyle/>
        <a:p>
          <a:endParaRPr lang="en-GB"/>
        </a:p>
      </dgm:t>
    </dgm:pt>
    <dgm:pt modelId="{4694843A-E56B-4E22-A870-707DB57F43E5}" type="sibTrans" cxnId="{C907AE09-3C4B-4888-B2BC-32FC7AFAF6A4}">
      <dgm:prSet/>
      <dgm:spPr>
        <a:solidFill>
          <a:schemeClr val="bg1">
            <a:lumMod val="50000"/>
          </a:schemeClr>
        </a:solidFill>
      </dgm:spPr>
      <dgm:t>
        <a:bodyPr/>
        <a:lstStyle/>
        <a:p>
          <a:r>
            <a:rPr lang="en-ZA" dirty="0" smtClean="0"/>
            <a:t>Published evidence</a:t>
          </a:r>
          <a:endParaRPr lang="en-GB" dirty="0"/>
        </a:p>
      </dgm:t>
    </dgm:pt>
    <dgm:pt modelId="{6CFF9383-7163-4C6F-83E4-B64824572379}">
      <dgm:prSet phldrT="[Text]" phldr="1"/>
      <dgm:spPr/>
      <dgm:t>
        <a:bodyPr/>
        <a:lstStyle/>
        <a:p>
          <a:endParaRPr lang="en-GB"/>
        </a:p>
      </dgm:t>
    </dgm:pt>
    <dgm:pt modelId="{111CAABA-F5C5-4CF5-9260-641F4807FA06}" type="parTrans" cxnId="{DEC2EE71-A312-4B92-AD85-54E90003D881}">
      <dgm:prSet/>
      <dgm:spPr/>
      <dgm:t>
        <a:bodyPr/>
        <a:lstStyle/>
        <a:p>
          <a:endParaRPr lang="en-GB"/>
        </a:p>
      </dgm:t>
    </dgm:pt>
    <dgm:pt modelId="{F3CC6976-211C-42A7-8A6F-C316F5DE6872}" type="sibTrans" cxnId="{DEC2EE71-A312-4B92-AD85-54E90003D881}">
      <dgm:prSet/>
      <dgm:spPr/>
      <dgm:t>
        <a:bodyPr/>
        <a:lstStyle/>
        <a:p>
          <a:endParaRPr lang="en-GB"/>
        </a:p>
      </dgm:t>
    </dgm:pt>
    <dgm:pt modelId="{F5B0BD1F-BC3B-4B26-9169-086ECCE31829}" type="pres">
      <dgm:prSet presAssocID="{0E5A2B5C-1CAF-42B5-91AD-70461473E9D2}" presName="Name0" presStyleCnt="0">
        <dgm:presLayoutVars>
          <dgm:chMax/>
          <dgm:chPref/>
          <dgm:dir/>
          <dgm:animLvl val="lvl"/>
        </dgm:presLayoutVars>
      </dgm:prSet>
      <dgm:spPr/>
      <dgm:t>
        <a:bodyPr/>
        <a:lstStyle/>
        <a:p>
          <a:endParaRPr lang="en-GB"/>
        </a:p>
      </dgm:t>
    </dgm:pt>
    <dgm:pt modelId="{C82482B6-364A-47F1-A0B0-D0B431DFB2DC}" type="pres">
      <dgm:prSet presAssocID="{52443132-D325-47A3-AD3C-0178E0F47156}" presName="composite" presStyleCnt="0"/>
      <dgm:spPr/>
    </dgm:pt>
    <dgm:pt modelId="{3ABEBC78-E16C-44E9-9E67-9ECF5B99D0A7}" type="pres">
      <dgm:prSet presAssocID="{52443132-D325-47A3-AD3C-0178E0F47156}" presName="Parent1" presStyleLbl="node1" presStyleIdx="0" presStyleCnt="6">
        <dgm:presLayoutVars>
          <dgm:chMax val="1"/>
          <dgm:chPref val="1"/>
          <dgm:bulletEnabled val="1"/>
        </dgm:presLayoutVars>
      </dgm:prSet>
      <dgm:spPr/>
      <dgm:t>
        <a:bodyPr/>
        <a:lstStyle/>
        <a:p>
          <a:endParaRPr lang="en-GB"/>
        </a:p>
      </dgm:t>
    </dgm:pt>
    <dgm:pt modelId="{71A81871-C4D5-414C-87E0-929D828F26AC}" type="pres">
      <dgm:prSet presAssocID="{52443132-D325-47A3-AD3C-0178E0F47156}" presName="Childtext1" presStyleLbl="revTx" presStyleIdx="0" presStyleCnt="3">
        <dgm:presLayoutVars>
          <dgm:chMax val="0"/>
          <dgm:chPref val="0"/>
          <dgm:bulletEnabled val="1"/>
        </dgm:presLayoutVars>
      </dgm:prSet>
      <dgm:spPr/>
      <dgm:t>
        <a:bodyPr/>
        <a:lstStyle/>
        <a:p>
          <a:endParaRPr lang="en-GB"/>
        </a:p>
      </dgm:t>
    </dgm:pt>
    <dgm:pt modelId="{BB59871D-648F-426A-894E-631DAC0119D2}" type="pres">
      <dgm:prSet presAssocID="{52443132-D325-47A3-AD3C-0178E0F47156}" presName="BalanceSpacing" presStyleCnt="0"/>
      <dgm:spPr/>
    </dgm:pt>
    <dgm:pt modelId="{171A89D2-E2EC-4E76-8777-6CBF8332956E}" type="pres">
      <dgm:prSet presAssocID="{52443132-D325-47A3-AD3C-0178E0F47156}" presName="BalanceSpacing1" presStyleCnt="0"/>
      <dgm:spPr/>
    </dgm:pt>
    <dgm:pt modelId="{60FB8DCF-D9A9-4AF3-9890-035E0E8D5D05}" type="pres">
      <dgm:prSet presAssocID="{2040D4B3-7BA3-401B-B220-C61B33B324F9}" presName="Accent1Text" presStyleLbl="node1" presStyleIdx="1" presStyleCnt="6"/>
      <dgm:spPr/>
      <dgm:t>
        <a:bodyPr/>
        <a:lstStyle/>
        <a:p>
          <a:endParaRPr lang="en-GB"/>
        </a:p>
      </dgm:t>
    </dgm:pt>
    <dgm:pt modelId="{EF1AC3E6-125F-4A8C-89E2-A688835478A1}" type="pres">
      <dgm:prSet presAssocID="{2040D4B3-7BA3-401B-B220-C61B33B324F9}" presName="spaceBetweenRectangles" presStyleCnt="0"/>
      <dgm:spPr/>
    </dgm:pt>
    <dgm:pt modelId="{D75B43CC-EF23-42A0-BC28-675904F83F28}" type="pres">
      <dgm:prSet presAssocID="{BDA78054-2E09-437C-85CD-54424F72418B}" presName="composite" presStyleCnt="0"/>
      <dgm:spPr/>
    </dgm:pt>
    <dgm:pt modelId="{09E5FEE5-5873-458D-82BB-B3400548A353}" type="pres">
      <dgm:prSet presAssocID="{BDA78054-2E09-437C-85CD-54424F72418B}" presName="Parent1" presStyleLbl="node1" presStyleIdx="2" presStyleCnt="6">
        <dgm:presLayoutVars>
          <dgm:chMax val="1"/>
          <dgm:chPref val="1"/>
          <dgm:bulletEnabled val="1"/>
        </dgm:presLayoutVars>
      </dgm:prSet>
      <dgm:spPr/>
      <dgm:t>
        <a:bodyPr/>
        <a:lstStyle/>
        <a:p>
          <a:endParaRPr lang="en-GB"/>
        </a:p>
      </dgm:t>
    </dgm:pt>
    <dgm:pt modelId="{B38428C7-63D1-4EEA-8A91-606C03CDEC1E}" type="pres">
      <dgm:prSet presAssocID="{BDA78054-2E09-437C-85CD-54424F72418B}" presName="Childtext1" presStyleLbl="revTx" presStyleIdx="1" presStyleCnt="3">
        <dgm:presLayoutVars>
          <dgm:chMax val="0"/>
          <dgm:chPref val="0"/>
          <dgm:bulletEnabled val="1"/>
        </dgm:presLayoutVars>
      </dgm:prSet>
      <dgm:spPr/>
      <dgm:t>
        <a:bodyPr/>
        <a:lstStyle/>
        <a:p>
          <a:endParaRPr lang="en-GB"/>
        </a:p>
      </dgm:t>
    </dgm:pt>
    <dgm:pt modelId="{579C51BE-A87F-4ADB-9C49-BCAB32F72F07}" type="pres">
      <dgm:prSet presAssocID="{BDA78054-2E09-437C-85CD-54424F72418B}" presName="BalanceSpacing" presStyleCnt="0"/>
      <dgm:spPr/>
    </dgm:pt>
    <dgm:pt modelId="{50D831FC-C923-4220-A6CC-59FF53C6049C}" type="pres">
      <dgm:prSet presAssocID="{BDA78054-2E09-437C-85CD-54424F72418B}" presName="BalanceSpacing1" presStyleCnt="0"/>
      <dgm:spPr/>
    </dgm:pt>
    <dgm:pt modelId="{622CD054-C097-4314-8619-194051985091}" type="pres">
      <dgm:prSet presAssocID="{D8D46814-664C-405E-99F3-7B37F830B3F8}" presName="Accent1Text" presStyleLbl="node1" presStyleIdx="3" presStyleCnt="6"/>
      <dgm:spPr/>
      <dgm:t>
        <a:bodyPr/>
        <a:lstStyle/>
        <a:p>
          <a:endParaRPr lang="en-GB"/>
        </a:p>
      </dgm:t>
    </dgm:pt>
    <dgm:pt modelId="{96AE2662-D4B0-4D62-A7EC-3164DDA2DDDE}" type="pres">
      <dgm:prSet presAssocID="{D8D46814-664C-405E-99F3-7B37F830B3F8}" presName="spaceBetweenRectangles" presStyleCnt="0"/>
      <dgm:spPr/>
    </dgm:pt>
    <dgm:pt modelId="{1F2A6919-84EB-475F-8822-D3C6DB6CDAA5}" type="pres">
      <dgm:prSet presAssocID="{F6BFD64F-4C1E-499A-8B80-D4B283B4C3DB}" presName="composite" presStyleCnt="0"/>
      <dgm:spPr/>
    </dgm:pt>
    <dgm:pt modelId="{33FAACF0-F6B7-4218-8E91-5596F5C0E343}" type="pres">
      <dgm:prSet presAssocID="{F6BFD64F-4C1E-499A-8B80-D4B283B4C3DB}" presName="Parent1" presStyleLbl="node1" presStyleIdx="4" presStyleCnt="6">
        <dgm:presLayoutVars>
          <dgm:chMax val="1"/>
          <dgm:chPref val="1"/>
          <dgm:bulletEnabled val="1"/>
        </dgm:presLayoutVars>
      </dgm:prSet>
      <dgm:spPr/>
      <dgm:t>
        <a:bodyPr/>
        <a:lstStyle/>
        <a:p>
          <a:endParaRPr lang="en-GB"/>
        </a:p>
      </dgm:t>
    </dgm:pt>
    <dgm:pt modelId="{D02ABF14-F4B3-44C2-AF28-D334CCBE77B8}" type="pres">
      <dgm:prSet presAssocID="{F6BFD64F-4C1E-499A-8B80-D4B283B4C3DB}" presName="Childtext1" presStyleLbl="revTx" presStyleIdx="2" presStyleCnt="3">
        <dgm:presLayoutVars>
          <dgm:chMax val="0"/>
          <dgm:chPref val="0"/>
          <dgm:bulletEnabled val="1"/>
        </dgm:presLayoutVars>
      </dgm:prSet>
      <dgm:spPr/>
      <dgm:t>
        <a:bodyPr/>
        <a:lstStyle/>
        <a:p>
          <a:endParaRPr lang="en-GB"/>
        </a:p>
      </dgm:t>
    </dgm:pt>
    <dgm:pt modelId="{94E9B844-63BB-41CD-961B-9DD247F87BD5}" type="pres">
      <dgm:prSet presAssocID="{F6BFD64F-4C1E-499A-8B80-D4B283B4C3DB}" presName="BalanceSpacing" presStyleCnt="0"/>
      <dgm:spPr/>
    </dgm:pt>
    <dgm:pt modelId="{1D3CDA01-3349-4837-8F9F-BDB12210127B}" type="pres">
      <dgm:prSet presAssocID="{F6BFD64F-4C1E-499A-8B80-D4B283B4C3DB}" presName="BalanceSpacing1" presStyleCnt="0"/>
      <dgm:spPr/>
    </dgm:pt>
    <dgm:pt modelId="{B115B7EB-058D-4456-9A5C-B9CB73D332BB}" type="pres">
      <dgm:prSet presAssocID="{4694843A-E56B-4E22-A870-707DB57F43E5}" presName="Accent1Text" presStyleLbl="node1" presStyleIdx="5" presStyleCnt="6"/>
      <dgm:spPr/>
      <dgm:t>
        <a:bodyPr/>
        <a:lstStyle/>
        <a:p>
          <a:endParaRPr lang="en-GB"/>
        </a:p>
      </dgm:t>
    </dgm:pt>
  </dgm:ptLst>
  <dgm:cxnLst>
    <dgm:cxn modelId="{34F850BB-EFF5-4345-9169-EFE8F4B38FE4}" type="presOf" srcId="{B5A9AD27-86C4-4CDC-BC60-B025D0F8D3AD}" destId="{71A81871-C4D5-414C-87E0-929D828F26AC}" srcOrd="0" destOrd="0" presId="urn:microsoft.com/office/officeart/2008/layout/AlternatingHexagons"/>
    <dgm:cxn modelId="{27251681-F43D-4460-8B0C-2B88B0C82288}" type="presOf" srcId="{F6BFD64F-4C1E-499A-8B80-D4B283B4C3DB}" destId="{33FAACF0-F6B7-4218-8E91-5596F5C0E343}" srcOrd="0" destOrd="0" presId="urn:microsoft.com/office/officeart/2008/layout/AlternatingHexagons"/>
    <dgm:cxn modelId="{DEC2EE71-A312-4B92-AD85-54E90003D881}" srcId="{F6BFD64F-4C1E-499A-8B80-D4B283B4C3DB}" destId="{6CFF9383-7163-4C6F-83E4-B64824572379}" srcOrd="0" destOrd="0" parTransId="{111CAABA-F5C5-4CF5-9260-641F4807FA06}" sibTransId="{F3CC6976-211C-42A7-8A6F-C316F5DE6872}"/>
    <dgm:cxn modelId="{A8D7DF55-7195-4DE3-9611-D5841D78AA82}" type="presOf" srcId="{2040D4B3-7BA3-401B-B220-C61B33B324F9}" destId="{60FB8DCF-D9A9-4AF3-9890-035E0E8D5D05}" srcOrd="0" destOrd="0" presId="urn:microsoft.com/office/officeart/2008/layout/AlternatingHexagons"/>
    <dgm:cxn modelId="{C907AE09-3C4B-4888-B2BC-32FC7AFAF6A4}" srcId="{0E5A2B5C-1CAF-42B5-91AD-70461473E9D2}" destId="{F6BFD64F-4C1E-499A-8B80-D4B283B4C3DB}" srcOrd="2" destOrd="0" parTransId="{CBC073FD-01BC-4FC8-BE56-C3E034B51F14}" sibTransId="{4694843A-E56B-4E22-A870-707DB57F43E5}"/>
    <dgm:cxn modelId="{F2D1F66D-6922-4E41-9567-E08F06D8B1AE}" srcId="{0E5A2B5C-1CAF-42B5-91AD-70461473E9D2}" destId="{BDA78054-2E09-437C-85CD-54424F72418B}" srcOrd="1" destOrd="0" parTransId="{8988549B-0795-4170-A13E-FB2CA2099EAE}" sibTransId="{D8D46814-664C-405E-99F3-7B37F830B3F8}"/>
    <dgm:cxn modelId="{212D908B-7EF7-410E-90C3-DC633BD7DF4D}" srcId="{0E5A2B5C-1CAF-42B5-91AD-70461473E9D2}" destId="{52443132-D325-47A3-AD3C-0178E0F47156}" srcOrd="0" destOrd="0" parTransId="{F01FD47B-8C92-4A01-895F-6F919D48F411}" sibTransId="{2040D4B3-7BA3-401B-B220-C61B33B324F9}"/>
    <dgm:cxn modelId="{2128366C-E0CB-4EE9-BE97-7A2A8BDEA416}" type="presOf" srcId="{D8D46814-664C-405E-99F3-7B37F830B3F8}" destId="{622CD054-C097-4314-8619-194051985091}" srcOrd="0" destOrd="0" presId="urn:microsoft.com/office/officeart/2008/layout/AlternatingHexagons"/>
    <dgm:cxn modelId="{7FFF89FE-6070-4362-8181-8A3B340F9340}" type="presOf" srcId="{6CFF9383-7163-4C6F-83E4-B64824572379}" destId="{D02ABF14-F4B3-44C2-AF28-D334CCBE77B8}" srcOrd="0" destOrd="0" presId="urn:microsoft.com/office/officeart/2008/layout/AlternatingHexagons"/>
    <dgm:cxn modelId="{21CDBA95-4340-4266-A45D-3D7B49E6D5C0}" srcId="{BDA78054-2E09-437C-85CD-54424F72418B}" destId="{9BB027A6-FDB8-48A2-9F70-F10598CD3C1B}" srcOrd="0" destOrd="0" parTransId="{A3955D76-79A4-4FFA-8979-E93D419B6936}" sibTransId="{DD77CF73-2D85-4082-8DA9-C5474A05A85D}"/>
    <dgm:cxn modelId="{1FCA2CD0-F9E5-4F27-82D1-CE5A0A8F49A9}" type="presOf" srcId="{9BB027A6-FDB8-48A2-9F70-F10598CD3C1B}" destId="{B38428C7-63D1-4EEA-8A91-606C03CDEC1E}" srcOrd="0" destOrd="0" presId="urn:microsoft.com/office/officeart/2008/layout/AlternatingHexagons"/>
    <dgm:cxn modelId="{973E4D4B-8CCE-403C-8EE5-B374A1FA33A5}" srcId="{52443132-D325-47A3-AD3C-0178E0F47156}" destId="{B5A9AD27-86C4-4CDC-BC60-B025D0F8D3AD}" srcOrd="0" destOrd="0" parTransId="{F03B19FB-25A8-4DCE-B054-1E5C67A25550}" sibTransId="{DE97023F-4CA9-4D2D-83CA-33FE78E50B45}"/>
    <dgm:cxn modelId="{92CC7DD2-6171-4729-BCA4-C9F4BB1CEFB9}" type="presOf" srcId="{BDA78054-2E09-437C-85CD-54424F72418B}" destId="{09E5FEE5-5873-458D-82BB-B3400548A353}" srcOrd="0" destOrd="0" presId="urn:microsoft.com/office/officeart/2008/layout/AlternatingHexagons"/>
    <dgm:cxn modelId="{B06184A2-F821-45FD-8ED9-D4B0A6EF4C5F}" type="presOf" srcId="{4694843A-E56B-4E22-A870-707DB57F43E5}" destId="{B115B7EB-058D-4456-9A5C-B9CB73D332BB}" srcOrd="0" destOrd="0" presId="urn:microsoft.com/office/officeart/2008/layout/AlternatingHexagons"/>
    <dgm:cxn modelId="{1E0CD563-EFEC-4624-971F-49368FF0FC9A}" type="presOf" srcId="{52443132-D325-47A3-AD3C-0178E0F47156}" destId="{3ABEBC78-E16C-44E9-9E67-9ECF5B99D0A7}" srcOrd="0" destOrd="0" presId="urn:microsoft.com/office/officeart/2008/layout/AlternatingHexagons"/>
    <dgm:cxn modelId="{44115580-A689-4171-AC32-8EC03C26B1C5}" type="presOf" srcId="{0E5A2B5C-1CAF-42B5-91AD-70461473E9D2}" destId="{F5B0BD1F-BC3B-4B26-9169-086ECCE31829}" srcOrd="0" destOrd="0" presId="urn:microsoft.com/office/officeart/2008/layout/AlternatingHexagons"/>
    <dgm:cxn modelId="{75CC9F59-BD1D-4220-BE26-BC2C89B7707D}" type="presParOf" srcId="{F5B0BD1F-BC3B-4B26-9169-086ECCE31829}" destId="{C82482B6-364A-47F1-A0B0-D0B431DFB2DC}" srcOrd="0" destOrd="0" presId="urn:microsoft.com/office/officeart/2008/layout/AlternatingHexagons"/>
    <dgm:cxn modelId="{403603DC-B3AC-4B93-8383-BBBFA5281858}" type="presParOf" srcId="{C82482B6-364A-47F1-A0B0-D0B431DFB2DC}" destId="{3ABEBC78-E16C-44E9-9E67-9ECF5B99D0A7}" srcOrd="0" destOrd="0" presId="urn:microsoft.com/office/officeart/2008/layout/AlternatingHexagons"/>
    <dgm:cxn modelId="{E55EC64A-74D6-4F2E-B64B-00D3B7299639}" type="presParOf" srcId="{C82482B6-364A-47F1-A0B0-D0B431DFB2DC}" destId="{71A81871-C4D5-414C-87E0-929D828F26AC}" srcOrd="1" destOrd="0" presId="urn:microsoft.com/office/officeart/2008/layout/AlternatingHexagons"/>
    <dgm:cxn modelId="{4AAB080B-5D3C-4675-A413-DF90EE9B2714}" type="presParOf" srcId="{C82482B6-364A-47F1-A0B0-D0B431DFB2DC}" destId="{BB59871D-648F-426A-894E-631DAC0119D2}" srcOrd="2" destOrd="0" presId="urn:microsoft.com/office/officeart/2008/layout/AlternatingHexagons"/>
    <dgm:cxn modelId="{5235EEBC-E6AE-4A3D-9D64-FD8C56A3AAAB}" type="presParOf" srcId="{C82482B6-364A-47F1-A0B0-D0B431DFB2DC}" destId="{171A89D2-E2EC-4E76-8777-6CBF8332956E}" srcOrd="3" destOrd="0" presId="urn:microsoft.com/office/officeart/2008/layout/AlternatingHexagons"/>
    <dgm:cxn modelId="{7A39F80A-8FA4-4878-B498-E7953FE731BF}" type="presParOf" srcId="{C82482B6-364A-47F1-A0B0-D0B431DFB2DC}" destId="{60FB8DCF-D9A9-4AF3-9890-035E0E8D5D05}" srcOrd="4" destOrd="0" presId="urn:microsoft.com/office/officeart/2008/layout/AlternatingHexagons"/>
    <dgm:cxn modelId="{C8882FBA-B5B4-4007-83AB-013FAFC6D989}" type="presParOf" srcId="{F5B0BD1F-BC3B-4B26-9169-086ECCE31829}" destId="{EF1AC3E6-125F-4A8C-89E2-A688835478A1}" srcOrd="1" destOrd="0" presId="urn:microsoft.com/office/officeart/2008/layout/AlternatingHexagons"/>
    <dgm:cxn modelId="{134BD3B4-57B0-4B2C-9EDD-22FB71BC0CEE}" type="presParOf" srcId="{F5B0BD1F-BC3B-4B26-9169-086ECCE31829}" destId="{D75B43CC-EF23-42A0-BC28-675904F83F28}" srcOrd="2" destOrd="0" presId="urn:microsoft.com/office/officeart/2008/layout/AlternatingHexagons"/>
    <dgm:cxn modelId="{1125ABD7-CFB1-4CCC-BD1C-5A7B08FDDE8E}" type="presParOf" srcId="{D75B43CC-EF23-42A0-BC28-675904F83F28}" destId="{09E5FEE5-5873-458D-82BB-B3400548A353}" srcOrd="0" destOrd="0" presId="urn:microsoft.com/office/officeart/2008/layout/AlternatingHexagons"/>
    <dgm:cxn modelId="{D46A760F-F4B3-4575-9195-130100FA4A62}" type="presParOf" srcId="{D75B43CC-EF23-42A0-BC28-675904F83F28}" destId="{B38428C7-63D1-4EEA-8A91-606C03CDEC1E}" srcOrd="1" destOrd="0" presId="urn:microsoft.com/office/officeart/2008/layout/AlternatingHexagons"/>
    <dgm:cxn modelId="{B5097A38-CEAC-4FCB-BD41-AED765E24FD7}" type="presParOf" srcId="{D75B43CC-EF23-42A0-BC28-675904F83F28}" destId="{579C51BE-A87F-4ADB-9C49-BCAB32F72F07}" srcOrd="2" destOrd="0" presId="urn:microsoft.com/office/officeart/2008/layout/AlternatingHexagons"/>
    <dgm:cxn modelId="{BC5B7E85-8EA8-407C-BAC8-6F02DC8E007C}" type="presParOf" srcId="{D75B43CC-EF23-42A0-BC28-675904F83F28}" destId="{50D831FC-C923-4220-A6CC-59FF53C6049C}" srcOrd="3" destOrd="0" presId="urn:microsoft.com/office/officeart/2008/layout/AlternatingHexagons"/>
    <dgm:cxn modelId="{23999F9B-8C56-4350-9228-C18D6F792774}" type="presParOf" srcId="{D75B43CC-EF23-42A0-BC28-675904F83F28}" destId="{622CD054-C097-4314-8619-194051985091}" srcOrd="4" destOrd="0" presId="urn:microsoft.com/office/officeart/2008/layout/AlternatingHexagons"/>
    <dgm:cxn modelId="{6BCB21CA-890A-4056-A2C4-2E924C22B55D}" type="presParOf" srcId="{F5B0BD1F-BC3B-4B26-9169-086ECCE31829}" destId="{96AE2662-D4B0-4D62-A7EC-3164DDA2DDDE}" srcOrd="3" destOrd="0" presId="urn:microsoft.com/office/officeart/2008/layout/AlternatingHexagons"/>
    <dgm:cxn modelId="{CBF9B70F-11DB-497B-9CF5-F8A25313F7E9}" type="presParOf" srcId="{F5B0BD1F-BC3B-4B26-9169-086ECCE31829}" destId="{1F2A6919-84EB-475F-8822-D3C6DB6CDAA5}" srcOrd="4" destOrd="0" presId="urn:microsoft.com/office/officeart/2008/layout/AlternatingHexagons"/>
    <dgm:cxn modelId="{669E1FF6-5052-4F8B-82E3-9D16FC2AF956}" type="presParOf" srcId="{1F2A6919-84EB-475F-8822-D3C6DB6CDAA5}" destId="{33FAACF0-F6B7-4218-8E91-5596F5C0E343}" srcOrd="0" destOrd="0" presId="urn:microsoft.com/office/officeart/2008/layout/AlternatingHexagons"/>
    <dgm:cxn modelId="{6700BA2C-CA53-47F8-A62D-68D7E2F9E79A}" type="presParOf" srcId="{1F2A6919-84EB-475F-8822-D3C6DB6CDAA5}" destId="{D02ABF14-F4B3-44C2-AF28-D334CCBE77B8}" srcOrd="1" destOrd="0" presId="urn:microsoft.com/office/officeart/2008/layout/AlternatingHexagons"/>
    <dgm:cxn modelId="{82A25F6D-F0E3-4F75-AE58-958010C3045E}" type="presParOf" srcId="{1F2A6919-84EB-475F-8822-D3C6DB6CDAA5}" destId="{94E9B844-63BB-41CD-961B-9DD247F87BD5}" srcOrd="2" destOrd="0" presId="urn:microsoft.com/office/officeart/2008/layout/AlternatingHexagons"/>
    <dgm:cxn modelId="{335AD327-4A37-431E-9640-B98F654E4FD1}" type="presParOf" srcId="{1F2A6919-84EB-475F-8822-D3C6DB6CDAA5}" destId="{1D3CDA01-3349-4837-8F9F-BDB12210127B}" srcOrd="3" destOrd="0" presId="urn:microsoft.com/office/officeart/2008/layout/AlternatingHexagons"/>
    <dgm:cxn modelId="{3E2720B5-0BDB-455D-8328-DBF2BCB5E17E}" type="presParOf" srcId="{1F2A6919-84EB-475F-8822-D3C6DB6CDAA5}" destId="{B115B7EB-058D-4456-9A5C-B9CB73D332BB}"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EBC78-E16C-44E9-9E67-9ECF5B99D0A7}">
      <dsp:nvSpPr>
        <dsp:cNvPr id="0" name=""/>
        <dsp:cNvSpPr/>
      </dsp:nvSpPr>
      <dsp:spPr>
        <a:xfrm rot="5400000">
          <a:off x="2630104" y="97992"/>
          <a:ext cx="1506471" cy="1310630"/>
        </a:xfrm>
        <a:prstGeom prst="hexagon">
          <a:avLst>
            <a:gd name="adj" fmla="val 25000"/>
            <a:gd name="vf" fmla="val 115470"/>
          </a:avLst>
        </a:prstGeom>
        <a:solidFill>
          <a:srgbClr val="53B98B">
            <a:alpha val="8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Country specific guidelines</a:t>
          </a:r>
          <a:endParaRPr lang="en-GB" sz="1500" kern="1200" dirty="0"/>
        </a:p>
      </dsp:txBody>
      <dsp:txXfrm rot="-5400000">
        <a:off x="2932264" y="234830"/>
        <a:ext cx="902150" cy="1036955"/>
      </dsp:txXfrm>
    </dsp:sp>
    <dsp:sp modelId="{71A81871-C4D5-414C-87E0-929D828F26AC}">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n-GB" sz="1500" kern="1200"/>
        </a:p>
      </dsp:txBody>
      <dsp:txXfrm>
        <a:off x="4078426" y="301365"/>
        <a:ext cx="1681222" cy="903882"/>
      </dsp:txXfrm>
    </dsp:sp>
    <dsp:sp modelId="{60FB8DCF-D9A9-4AF3-9890-035E0E8D5D05}">
      <dsp:nvSpPr>
        <dsp:cNvPr id="0" name=""/>
        <dsp:cNvSpPr/>
      </dsp:nvSpPr>
      <dsp:spPr>
        <a:xfrm rot="5400000">
          <a:off x="1214624" y="97992"/>
          <a:ext cx="1506471" cy="1310630"/>
        </a:xfrm>
        <a:prstGeom prst="hexagon">
          <a:avLst>
            <a:gd name="adj" fmla="val 25000"/>
            <a:gd name="vf" fmla="val 115470"/>
          </a:avLst>
        </a:prstGeom>
        <a:solidFill>
          <a:srgbClr val="53B98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ZA" sz="1900" kern="1200" dirty="0" smtClean="0"/>
            <a:t>Global guidance</a:t>
          </a:r>
          <a:endParaRPr lang="en-GB" sz="1900" kern="1200" dirty="0"/>
        </a:p>
      </dsp:txBody>
      <dsp:txXfrm rot="-5400000">
        <a:off x="1516784" y="234830"/>
        <a:ext cx="902150" cy="1036955"/>
      </dsp:txXfrm>
    </dsp:sp>
    <dsp:sp modelId="{09E5FEE5-5873-458D-82BB-B3400548A353}">
      <dsp:nvSpPr>
        <dsp:cNvPr id="0" name=""/>
        <dsp:cNvSpPr/>
      </dsp:nvSpPr>
      <dsp:spPr>
        <a:xfrm rot="5400000">
          <a:off x="1919652" y="1376684"/>
          <a:ext cx="1506471" cy="1310630"/>
        </a:xfrm>
        <a:prstGeom prst="hexagon">
          <a:avLst>
            <a:gd name="adj" fmla="val 25000"/>
            <a:gd name="vf" fmla="val 115470"/>
          </a:avLst>
        </a:prstGeom>
        <a:solidFill>
          <a:srgbClr val="E300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ART delivery model examples</a:t>
          </a:r>
          <a:endParaRPr lang="en-GB" sz="1500" kern="1200" dirty="0"/>
        </a:p>
      </dsp:txBody>
      <dsp:txXfrm rot="-5400000">
        <a:off x="2221812" y="1513522"/>
        <a:ext cx="902150" cy="1036955"/>
      </dsp:txXfrm>
    </dsp:sp>
    <dsp:sp modelId="{B38428C7-63D1-4EEA-8A91-606C03CDEC1E}">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endParaRPr lang="en-GB" sz="1500" kern="1200"/>
        </a:p>
      </dsp:txBody>
      <dsp:txXfrm>
        <a:off x="336351" y="1580058"/>
        <a:ext cx="1626989" cy="903882"/>
      </dsp:txXfrm>
    </dsp:sp>
    <dsp:sp modelId="{622CD054-C097-4314-8619-194051985091}">
      <dsp:nvSpPr>
        <dsp:cNvPr id="0" name=""/>
        <dsp:cNvSpPr/>
      </dsp:nvSpPr>
      <dsp:spPr>
        <a:xfrm rot="5400000">
          <a:off x="3335133" y="1376684"/>
          <a:ext cx="1506471" cy="1310630"/>
        </a:xfrm>
        <a:prstGeom prst="hexagon">
          <a:avLst>
            <a:gd name="adj" fmla="val 25000"/>
            <a:gd name="vf" fmla="val 115470"/>
          </a:avLst>
        </a:prstGeom>
        <a:solidFill>
          <a:srgbClr val="E3000F">
            <a:alpha val="6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ZA" sz="1000" kern="1200" dirty="0" smtClean="0"/>
            <a:t>Implementation tools  &amp; resources</a:t>
          </a:r>
          <a:endParaRPr lang="en-GB" sz="1000" kern="1200" dirty="0"/>
        </a:p>
      </dsp:txBody>
      <dsp:txXfrm rot="-5400000">
        <a:off x="3637293" y="1513522"/>
        <a:ext cx="902150" cy="1036955"/>
      </dsp:txXfrm>
    </dsp:sp>
    <dsp:sp modelId="{33FAACF0-F6B7-4218-8E91-5596F5C0E343}">
      <dsp:nvSpPr>
        <dsp:cNvPr id="0" name=""/>
        <dsp:cNvSpPr/>
      </dsp:nvSpPr>
      <dsp:spPr>
        <a:xfrm rot="5400000">
          <a:off x="2630104" y="2655377"/>
          <a:ext cx="1506471" cy="1310630"/>
        </a:xfrm>
        <a:prstGeom prst="hexagon">
          <a:avLst>
            <a:gd name="adj" fmla="val 25000"/>
            <a:gd name="vf" fmla="val 115470"/>
          </a:avLst>
        </a:prstGeom>
        <a:solidFill>
          <a:srgbClr val="F79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FAQs</a:t>
          </a:r>
          <a:endParaRPr lang="en-GB" sz="1500" kern="1200" dirty="0"/>
        </a:p>
      </dsp:txBody>
      <dsp:txXfrm rot="-5400000">
        <a:off x="2932264" y="2792215"/>
        <a:ext cx="902150" cy="1036955"/>
      </dsp:txXfrm>
    </dsp:sp>
    <dsp:sp modelId="{D02ABF14-F4B3-44C2-AF28-D334CCBE77B8}">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n-GB" sz="1500" kern="1200"/>
        </a:p>
      </dsp:txBody>
      <dsp:txXfrm>
        <a:off x="4078426" y="2858751"/>
        <a:ext cx="1681222" cy="903882"/>
      </dsp:txXfrm>
    </dsp:sp>
    <dsp:sp modelId="{B115B7EB-058D-4456-9A5C-B9CB73D332BB}">
      <dsp:nvSpPr>
        <dsp:cNvPr id="0" name=""/>
        <dsp:cNvSpPr/>
      </dsp:nvSpPr>
      <dsp:spPr>
        <a:xfrm rot="5400000">
          <a:off x="1214624" y="2655377"/>
          <a:ext cx="1506471" cy="1310630"/>
        </a:xfrm>
        <a:prstGeom prst="hexagon">
          <a:avLst>
            <a:gd name="adj" fmla="val 25000"/>
            <a:gd name="vf" fmla="val 11547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ZA" sz="1800" kern="1200" dirty="0" smtClean="0"/>
            <a:t>Published evidence</a:t>
          </a:r>
          <a:endParaRPr lang="en-GB" sz="1800" kern="1200" dirty="0"/>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13F5B3-1FBC-4A08-8062-82D154C2AFE8}" type="datetimeFigureOut">
              <a:rPr lang="en-US" smtClean="0"/>
              <a:t>17/07/13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17D821B-C96A-423A-9944-D7281BE94459}" type="slidenum">
              <a:rPr lang="en-US" smtClean="0"/>
              <a:t>‹#›</a:t>
            </a:fld>
            <a:endParaRPr lang="en-US"/>
          </a:p>
        </p:txBody>
      </p:sp>
    </p:spTree>
    <p:extLst>
      <p:ext uri="{BB962C8B-B14F-4D97-AF65-F5344CB8AC3E}">
        <p14:creationId xmlns:p14="http://schemas.microsoft.com/office/powerpoint/2010/main" val="3040983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2E968EC-1D2C-364B-A7F7-640724F00DB4}" type="datetimeFigureOut">
              <a:rPr lang="en-US" smtClean="0"/>
              <a:t>17/07/13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D7071B-1FBD-4E47-B7B8-90E54CFCCB90}" type="slidenum">
              <a:rPr lang="en-US" smtClean="0"/>
              <a:t>‹#›</a:t>
            </a:fld>
            <a:endParaRPr lang="en-US"/>
          </a:p>
        </p:txBody>
      </p:sp>
    </p:spTree>
    <p:extLst>
      <p:ext uri="{BB962C8B-B14F-4D97-AF65-F5344CB8AC3E}">
        <p14:creationId xmlns:p14="http://schemas.microsoft.com/office/powerpoint/2010/main" val="3661407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7071B-1FBD-4E47-B7B8-90E54CFCCB90}" type="slidenum">
              <a:rPr lang="en-US" smtClean="0"/>
              <a:t>1</a:t>
            </a:fld>
            <a:endParaRPr lang="en-US"/>
          </a:p>
        </p:txBody>
      </p:sp>
    </p:spTree>
    <p:extLst>
      <p:ext uri="{BB962C8B-B14F-4D97-AF65-F5344CB8AC3E}">
        <p14:creationId xmlns:p14="http://schemas.microsoft.com/office/powerpoint/2010/main" val="397068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3 options provided for chronic medication</a:t>
            </a:r>
            <a:r>
              <a:rPr lang="en-ZA" baseline="0" dirty="0" smtClean="0"/>
              <a:t> delivery – spaced fast lane appointments, adherence clubs, decentralised medicine delivery i.e. community pick-up points.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10</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11</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Diagram in guidelines sets</a:t>
            </a:r>
            <a:r>
              <a:rPr lang="en-ZA" baseline="0" dirty="0" smtClean="0"/>
              <a:t> out service delivery model options in facility and out of facility.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12</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Guidelines set out who is eligible for each model.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13</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For more examples both country guidance and operational differentiated ART delivery models IAS has put together an online repository of global guidance, country specific guidance, comparable descriptions of implemented models in different contexts together with their tools.  It also include all published and conference abstract evidence on differentiated ART delivery to date. </a:t>
            </a:r>
          </a:p>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14</a:t>
            </a:fld>
            <a:endParaRPr lang="en-US"/>
          </a:p>
        </p:txBody>
      </p:sp>
    </p:spTree>
    <p:extLst>
      <p:ext uri="{BB962C8B-B14F-4D97-AF65-F5344CB8AC3E}">
        <p14:creationId xmlns:p14="http://schemas.microsoft.com/office/powerpoint/2010/main" val="3788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2</a:t>
            </a:fld>
            <a:endParaRPr lang="en-US"/>
          </a:p>
        </p:txBody>
      </p:sp>
    </p:spTree>
    <p:extLst>
      <p:ext uri="{BB962C8B-B14F-4D97-AF65-F5344CB8AC3E}">
        <p14:creationId xmlns:p14="http://schemas.microsoft.com/office/powerpoint/2010/main" val="46178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Countries</a:t>
            </a:r>
            <a:r>
              <a:rPr lang="en-ZA" baseline="0" dirty="0" smtClean="0"/>
              <a:t> have commonly taken the approach of developing both a policy and either job aides or SOPs to support implementation.</a:t>
            </a:r>
          </a:p>
          <a:p>
            <a:r>
              <a:rPr lang="en-ZA" baseline="0" dirty="0" smtClean="0"/>
              <a:t>Some countries policies address differentiated service delivery throughout the cascade while others have started with differentiated ART delivery.</a:t>
            </a:r>
          </a:p>
          <a:p>
            <a:r>
              <a:rPr lang="en-ZA" baseline="0" dirty="0" smtClean="0"/>
              <a:t>Some countries have integrated differentiated care within their HIV management guidelines while others have kept separate.</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3</a:t>
            </a:fld>
            <a:endParaRPr lang="en-US"/>
          </a:p>
        </p:txBody>
      </p:sp>
    </p:spTree>
    <p:extLst>
      <p:ext uri="{BB962C8B-B14F-4D97-AF65-F5344CB8AC3E}">
        <p14:creationId xmlns:p14="http://schemas.microsoft.com/office/powerpoint/2010/main" val="31010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4</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These are 5 ART</a:t>
            </a:r>
            <a:r>
              <a:rPr lang="en-ZA" baseline="0" dirty="0" smtClean="0"/>
              <a:t> delivery models which can be adopted by facilities.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5</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These are 5 ART</a:t>
            </a:r>
            <a:r>
              <a:rPr lang="en-ZA" baseline="0" dirty="0" smtClean="0"/>
              <a:t> delivery models which can be adopted by facilities.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6</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7</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For each of</a:t>
            </a:r>
            <a:r>
              <a:rPr lang="en-ZA" baseline="0" dirty="0" smtClean="0"/>
              <a:t> the WHO buckets:</a:t>
            </a:r>
          </a:p>
          <a:p>
            <a:r>
              <a:rPr lang="en-ZA" baseline="0" dirty="0" smtClean="0"/>
              <a:t>Well or advanced HIV at ART start and stable or unstable once on ART, there is table setting out the building blocks. The guide then provides examples of models of ART delivery and includes SOPs for these to support implementation.</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8</a:t>
            </a:fld>
            <a:endParaRPr lang="en-US"/>
          </a:p>
        </p:txBody>
      </p:sp>
    </p:spTree>
    <p:extLst>
      <p:ext uri="{BB962C8B-B14F-4D97-AF65-F5344CB8AC3E}">
        <p14:creationId xmlns:p14="http://schemas.microsoft.com/office/powerpoint/2010/main" val="14460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9</a:t>
            </a:fld>
            <a:endParaRPr lang="en-US"/>
          </a:p>
        </p:txBody>
      </p:sp>
    </p:spTree>
    <p:extLst>
      <p:ext uri="{BB962C8B-B14F-4D97-AF65-F5344CB8AC3E}">
        <p14:creationId xmlns:p14="http://schemas.microsoft.com/office/powerpoint/2010/main" val="14460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6804248" y="6505599"/>
            <a:ext cx="2232248"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Tree>
    <p:extLst>
      <p:ext uri="{BB962C8B-B14F-4D97-AF65-F5344CB8AC3E}">
        <p14:creationId xmlns:p14="http://schemas.microsoft.com/office/powerpoint/2010/main" val="367869446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2856"/>
            <a:ext cx="8640960" cy="1470025"/>
          </a:xfrm>
        </p:spPr>
        <p:txBody>
          <a:bodyPr>
            <a:normAutofit fontScale="90000"/>
          </a:bodyPr>
          <a:lstStyle/>
          <a:p>
            <a:r>
              <a:rPr lang="en-US" sz="4000" i="1" dirty="0" smtClean="0"/>
              <a:t/>
            </a:r>
            <a:br>
              <a:rPr lang="en-US" sz="4000" i="1" dirty="0" smtClean="0"/>
            </a:br>
            <a:r>
              <a:rPr lang="en-US" sz="4000" i="1" dirty="0"/>
              <a:t/>
            </a:r>
            <a:br>
              <a:rPr lang="en-US" sz="4000" i="1" dirty="0"/>
            </a:br>
            <a:r>
              <a:rPr lang="en-US" sz="4000" i="1" dirty="0" smtClean="0"/>
              <a:t/>
            </a:r>
            <a:br>
              <a:rPr lang="en-US" sz="4000" i="1" dirty="0" smtClean="0"/>
            </a:br>
            <a:r>
              <a:rPr lang="en-US" sz="4000" i="1" dirty="0" smtClean="0"/>
              <a:t/>
            </a:r>
            <a:br>
              <a:rPr lang="en-US" sz="4000" i="1" dirty="0" smtClean="0"/>
            </a:br>
            <a:r>
              <a:rPr lang="en-US" sz="4000" i="1" dirty="0"/>
              <a:t/>
            </a:r>
            <a:br>
              <a:rPr lang="en-US" sz="4000" i="1" dirty="0"/>
            </a:br>
            <a:r>
              <a:rPr lang="en-US" sz="4000" b="1" dirty="0" smtClean="0"/>
              <a:t>Country policies to enable Differentiated </a:t>
            </a:r>
            <a:r>
              <a:rPr lang="en-US" sz="4000" b="1" dirty="0" smtClean="0"/>
              <a:t>Care</a:t>
            </a:r>
            <a:r>
              <a:rPr lang="en-US" sz="4000" b="1" dirty="0" smtClean="0"/>
              <a:t>:</a:t>
            </a:r>
            <a:br>
              <a:rPr lang="en-US" sz="4000" b="1" dirty="0" smtClean="0"/>
            </a:br>
            <a:r>
              <a:rPr lang="en-US" sz="4000" b="1" dirty="0" smtClean="0">
                <a:solidFill>
                  <a:srgbClr val="FF0000"/>
                </a:solidFill>
              </a:rPr>
              <a:t>Four country examples</a:t>
            </a:r>
            <a:r>
              <a:rPr lang="en-US" sz="4000" b="1" dirty="0" smtClean="0"/>
              <a:t/>
            </a:r>
            <a:br>
              <a:rPr lang="en-US" sz="4000" b="1" dirty="0" smtClean="0"/>
            </a:br>
            <a:r>
              <a:rPr lang="en-US" sz="4000" i="1" dirty="0"/>
              <a:t/>
            </a:r>
            <a:br>
              <a:rPr lang="en-US" sz="4000" i="1" dirty="0"/>
            </a:br>
            <a:endParaRPr lang="en-US" sz="3300" i="1" dirty="0"/>
          </a:p>
        </p:txBody>
      </p:sp>
      <p:pic>
        <p:nvPicPr>
          <p:cNvPr id="4" name="Picture 3" descr="differentiated_care_logo_bitmap.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072" y="188640"/>
            <a:ext cx="3795195" cy="861738"/>
          </a:xfrm>
          <a:prstGeom prst="rect">
            <a:avLst/>
          </a:prstGeom>
        </p:spPr>
      </p:pic>
      <p:sp>
        <p:nvSpPr>
          <p:cNvPr id="8" name="TextBox 7"/>
          <p:cNvSpPr txBox="1"/>
          <p:nvPr/>
        </p:nvSpPr>
        <p:spPr>
          <a:xfrm>
            <a:off x="8514522" y="66371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5480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408712" cy="1143000"/>
          </a:xfrm>
        </p:spPr>
        <p:txBody>
          <a:bodyPr>
            <a:normAutofit/>
          </a:bodyPr>
          <a:lstStyle/>
          <a:p>
            <a:r>
              <a:rPr lang="en-ZA" sz="3400" b="1" dirty="0" smtClean="0"/>
              <a:t>Stable client ART delivery models </a:t>
            </a:r>
            <a:endParaRPr lang="en-GB" sz="3400" b="1"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1358" y="188641"/>
            <a:ext cx="1623129" cy="1080120"/>
          </a:xfrm>
          <a:prstGeom prst="rect">
            <a:avLst/>
          </a:prstGeom>
        </p:spPr>
      </p:pic>
      <p:pic>
        <p:nvPicPr>
          <p:cNvPr id="7" name="Content Placeholder 6" descr="Screen Shot 2016-09-14 at 10.50.35.png"/>
          <p:cNvPicPr>
            <a:picLocks noGrp="1" noChangeAspect="1"/>
          </p:cNvPicPr>
          <p:nvPr>
            <p:ph idx="1"/>
          </p:nvPr>
        </p:nvPicPr>
        <p:blipFill>
          <a:blip r:embed="rId4" cstate="screen">
            <a:extLst>
              <a:ext uri="{28A0092B-C50C-407E-A947-70E740481C1C}">
                <a14:useLocalDpi xmlns:a14="http://schemas.microsoft.com/office/drawing/2010/main"/>
              </a:ext>
            </a:extLst>
          </a:blip>
          <a:srcRect l="-14904" r="-14904"/>
          <a:stretch>
            <a:fillRect/>
          </a:stretch>
        </p:blipFill>
        <p:spPr>
          <a:xfrm>
            <a:off x="251520" y="1628800"/>
            <a:ext cx="8460432" cy="4652911"/>
          </a:xfrm>
        </p:spPr>
      </p:pic>
      <p:sp>
        <p:nvSpPr>
          <p:cNvPr id="4" name="Oval 3"/>
          <p:cNvSpPr/>
          <p:nvPr/>
        </p:nvSpPr>
        <p:spPr>
          <a:xfrm>
            <a:off x="6300192" y="2060848"/>
            <a:ext cx="1512168" cy="3960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7110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192688" cy="1143000"/>
          </a:xfrm>
        </p:spPr>
        <p:txBody>
          <a:bodyPr/>
          <a:lstStyle/>
          <a:p>
            <a:r>
              <a:rPr lang="en-ZA" b="1" dirty="0" smtClean="0"/>
              <a:t>Swaziland</a:t>
            </a:r>
            <a:endParaRPr lang="en-GB" b="1" dirty="0"/>
          </a:p>
        </p:txBody>
      </p:sp>
      <p:sp>
        <p:nvSpPr>
          <p:cNvPr id="6" name="Content Placeholder 5"/>
          <p:cNvSpPr>
            <a:spLocks noGrp="1"/>
          </p:cNvSpPr>
          <p:nvPr>
            <p:ph sz="half" idx="2"/>
          </p:nvPr>
        </p:nvSpPr>
        <p:spPr>
          <a:xfrm>
            <a:off x="4648200" y="1772816"/>
            <a:ext cx="4172272" cy="4353347"/>
          </a:xfrm>
        </p:spPr>
        <p:txBody>
          <a:bodyPr>
            <a:normAutofit lnSpcReduction="10000"/>
          </a:bodyPr>
          <a:lstStyle/>
          <a:p>
            <a:r>
              <a:rPr lang="en-ZA" dirty="0" smtClean="0"/>
              <a:t>Separate from HIV management guidelines</a:t>
            </a:r>
          </a:p>
          <a:p>
            <a:r>
              <a:rPr lang="en-ZA" dirty="0" smtClean="0"/>
              <a:t>Focuses on differentiated ART delivery models</a:t>
            </a:r>
          </a:p>
          <a:p>
            <a:r>
              <a:rPr lang="en-ZA" dirty="0" smtClean="0"/>
              <a:t>Covers adult and adolescent populations</a:t>
            </a:r>
          </a:p>
          <a:p>
            <a:r>
              <a:rPr lang="en-ZA" dirty="0" smtClean="0"/>
              <a:t>Accompanied by SOPS</a:t>
            </a:r>
            <a:endParaRPr lang="en-GB" dirty="0"/>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2276872"/>
            <a:ext cx="2041655" cy="288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01069" y="2242075"/>
            <a:ext cx="2031141" cy="288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0272" y="188640"/>
            <a:ext cx="1893467" cy="1261818"/>
          </a:xfrm>
          <a:prstGeom prst="rect">
            <a:avLst/>
          </a:prstGeom>
        </p:spPr>
      </p:pic>
    </p:spTree>
    <p:extLst>
      <p:ext uri="{BB962C8B-B14F-4D97-AF65-F5344CB8AC3E}">
        <p14:creationId xmlns:p14="http://schemas.microsoft.com/office/powerpoint/2010/main" val="4155099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5688632" cy="1143000"/>
          </a:xfrm>
        </p:spPr>
        <p:txBody>
          <a:bodyPr>
            <a:normAutofit/>
          </a:bodyPr>
          <a:lstStyle/>
          <a:p>
            <a:r>
              <a:rPr lang="en-ZA" sz="3400" b="1" dirty="0" smtClean="0"/>
              <a:t>Stable client ART delivery models</a:t>
            </a:r>
            <a:endParaRPr lang="en-GB" sz="34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556792"/>
            <a:ext cx="6370860" cy="475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2863" y="116632"/>
            <a:ext cx="1728868" cy="1152128"/>
          </a:xfrm>
          <a:prstGeom prst="rect">
            <a:avLst/>
          </a:prstGeom>
        </p:spPr>
      </p:pic>
    </p:spTree>
    <p:extLst>
      <p:ext uri="{BB962C8B-B14F-4D97-AF65-F5344CB8AC3E}">
        <p14:creationId xmlns:p14="http://schemas.microsoft.com/office/powerpoint/2010/main" val="31252427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192688" cy="1143000"/>
          </a:xfrm>
        </p:spPr>
        <p:txBody>
          <a:bodyPr>
            <a:normAutofit/>
          </a:bodyPr>
          <a:lstStyle/>
          <a:p>
            <a:r>
              <a:rPr lang="en-ZA" sz="3400" b="1" dirty="0" smtClean="0"/>
              <a:t>Eligibility for each model</a:t>
            </a:r>
            <a:endParaRPr lang="en-GB" sz="3400" b="1"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312" y="127876"/>
            <a:ext cx="1620813" cy="108012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688" y="1556792"/>
            <a:ext cx="53530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370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7789" y="6400800"/>
            <a:ext cx="8767762"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a:cs typeface="Calibri"/>
            </a:endParaRPr>
          </a:p>
        </p:txBody>
      </p:sp>
      <p:grpSp>
        <p:nvGrpSpPr>
          <p:cNvPr id="10" name="Group 9"/>
          <p:cNvGrpSpPr/>
          <p:nvPr/>
        </p:nvGrpSpPr>
        <p:grpSpPr>
          <a:xfrm>
            <a:off x="3851920" y="980728"/>
            <a:ext cx="5408332" cy="4637115"/>
            <a:chOff x="467544" y="2420888"/>
            <a:chExt cx="4896544" cy="3888432"/>
          </a:xfrm>
        </p:grpSpPr>
        <p:pic>
          <p:nvPicPr>
            <p:cNvPr id="7" name="Picture 6" descr="Screen Shot 2016-07-12 at 2.09.15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3789040"/>
              <a:ext cx="4896544" cy="1150731"/>
            </a:xfrm>
            <a:prstGeom prst="rect">
              <a:avLst/>
            </a:prstGeom>
          </p:spPr>
        </p:pic>
        <p:pic>
          <p:nvPicPr>
            <p:cNvPr id="8" name="Picture 7" descr="differentiated_care_logo_bitmap.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551" y="2420888"/>
              <a:ext cx="4537609" cy="1152128"/>
            </a:xfrm>
            <a:prstGeom prst="rect">
              <a:avLst/>
            </a:prstGeom>
          </p:spPr>
        </p:pic>
        <p:pic>
          <p:nvPicPr>
            <p:cNvPr id="9" name="Picture 8" descr="Screen Shot 2016-07-12 at 2.10.41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7544" y="5197618"/>
              <a:ext cx="4608512" cy="1111702"/>
            </a:xfrm>
            <a:prstGeom prst="rect">
              <a:avLst/>
            </a:prstGeom>
          </p:spPr>
        </p:pic>
      </p:grpSp>
      <p:graphicFrame>
        <p:nvGraphicFramePr>
          <p:cNvPr id="3" name="Diagram 2"/>
          <p:cNvGraphicFramePr/>
          <p:nvPr>
            <p:extLst>
              <p:ext uri="{D42A27DB-BD31-4B8C-83A1-F6EECF244321}">
                <p14:modId xmlns:p14="http://schemas.microsoft.com/office/powerpoint/2010/main" val="2041092984"/>
              </p:ext>
            </p:extLst>
          </p:nvPr>
        </p:nvGraphicFramePr>
        <p:xfrm>
          <a:off x="-1044624" y="134076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29109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9612" y="2600908"/>
            <a:ext cx="6984776" cy="1656184"/>
          </a:xfrm>
          <a:prstGeom prst="rect">
            <a:avLst/>
          </a:prstGeom>
        </p:spPr>
      </p:pic>
    </p:spTree>
    <p:extLst>
      <p:ext uri="{BB962C8B-B14F-4D97-AF65-F5344CB8AC3E}">
        <p14:creationId xmlns:p14="http://schemas.microsoft.com/office/powerpoint/2010/main" val="123173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5508104" y="1556792"/>
            <a:ext cx="4038600" cy="4525963"/>
          </a:xfrm>
        </p:spPr>
        <p:txBody>
          <a:bodyPr/>
          <a:lstStyle/>
          <a:p>
            <a:pPr algn="ctr"/>
            <a:endParaRPr lang="en-ZA" b="1" dirty="0" smtClean="0">
              <a:solidFill>
                <a:srgbClr val="FF0000"/>
              </a:solidFill>
            </a:endParaRPr>
          </a:p>
          <a:p>
            <a:pPr algn="ctr"/>
            <a:endParaRPr lang="en-ZA" b="1" dirty="0">
              <a:solidFill>
                <a:srgbClr val="FF0000"/>
              </a:solidFill>
            </a:endParaRPr>
          </a:p>
          <a:p>
            <a:r>
              <a:rPr lang="en-ZA" b="1" dirty="0" smtClean="0">
                <a:solidFill>
                  <a:srgbClr val="FF0000"/>
                </a:solidFill>
              </a:rPr>
              <a:t>Zimbabwe</a:t>
            </a:r>
            <a:endParaRPr lang="en-ZA" b="1" dirty="0">
              <a:solidFill>
                <a:srgbClr val="FF0000"/>
              </a:solidFill>
            </a:endParaRPr>
          </a:p>
          <a:p>
            <a:r>
              <a:rPr lang="en-ZA" b="1" dirty="0">
                <a:solidFill>
                  <a:srgbClr val="FF0000"/>
                </a:solidFill>
              </a:rPr>
              <a:t>South Africa</a:t>
            </a:r>
          </a:p>
          <a:p>
            <a:r>
              <a:rPr lang="en-ZA" b="1" dirty="0">
                <a:solidFill>
                  <a:srgbClr val="FF0000"/>
                </a:solidFill>
              </a:rPr>
              <a:t>Swaziland</a:t>
            </a:r>
          </a:p>
          <a:p>
            <a:r>
              <a:rPr lang="en-ZA" b="1" dirty="0">
                <a:solidFill>
                  <a:srgbClr val="FF0000"/>
                </a:solidFill>
              </a:rPr>
              <a:t>Kenya</a:t>
            </a:r>
            <a:endParaRPr lang="en-GB" b="1" dirty="0">
              <a:solidFill>
                <a:srgbClr val="FF0000"/>
              </a:solidFill>
            </a:endParaRPr>
          </a:p>
          <a:p>
            <a:endParaRPr lang="en-GB"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2269189"/>
            <a:ext cx="1931044" cy="1245869"/>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7075" y="3709351"/>
            <a:ext cx="1944216" cy="129378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7075" y="2221271"/>
            <a:ext cx="1944216" cy="1293789"/>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576" y="3709352"/>
            <a:ext cx="1893467" cy="1261818"/>
          </a:xfrm>
          <a:prstGeom prst="rect">
            <a:avLst/>
          </a:prstGeom>
        </p:spPr>
      </p:pic>
    </p:spTree>
    <p:extLst>
      <p:ext uri="{BB962C8B-B14F-4D97-AF65-F5344CB8AC3E}">
        <p14:creationId xmlns:p14="http://schemas.microsoft.com/office/powerpoint/2010/main" val="179195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19" y="301977"/>
            <a:ext cx="1771701" cy="246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8955" y="692696"/>
            <a:ext cx="2443703" cy="168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3446755"/>
            <a:ext cx="2031957" cy="274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1760" y="3419646"/>
            <a:ext cx="1878095" cy="263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74369" y="301977"/>
            <a:ext cx="2135244" cy="277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3" descr="Screen Shot 2016-09-14 at 09.35.35.png"/>
          <p:cNvPicPr>
            <a:picLocks noChangeAspect="1"/>
          </p:cNvPicPr>
          <p:nvPr/>
        </p:nvPicPr>
        <p:blipFill>
          <a:blip r:embed="rId8" cstate="screen">
            <a:extLst>
              <a:ext uri="{28A0092B-C50C-407E-A947-70E740481C1C}">
                <a14:useLocalDpi xmlns:a14="http://schemas.microsoft.com/office/drawing/2010/main"/>
              </a:ext>
            </a:extLst>
          </a:blip>
          <a:srcRect l="-13247" r="-13247"/>
          <a:stretch>
            <a:fillRect/>
          </a:stretch>
        </p:blipFill>
        <p:spPr>
          <a:xfrm>
            <a:off x="4732714" y="474384"/>
            <a:ext cx="2170584" cy="2432522"/>
          </a:xfrm>
          <a:prstGeom prst="rect">
            <a:avLst/>
          </a:prstGeom>
        </p:spPr>
      </p:pic>
      <p:pic>
        <p:nvPicPr>
          <p:cNvPr id="1030"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32714" y="3521629"/>
            <a:ext cx="2041655" cy="288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82263" y="3486832"/>
            <a:ext cx="2031141" cy="288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519" y="188640"/>
            <a:ext cx="4464497" cy="2808312"/>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868747" y="188640"/>
            <a:ext cx="4213446" cy="3024336"/>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76754" y="3365376"/>
            <a:ext cx="4213446" cy="3024336"/>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667646" y="3456638"/>
            <a:ext cx="4213446" cy="3024336"/>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91337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336704" cy="1143000"/>
          </a:xfrm>
        </p:spPr>
        <p:txBody>
          <a:bodyPr/>
          <a:lstStyle/>
          <a:p>
            <a:r>
              <a:rPr lang="en-ZA" b="1" dirty="0" smtClean="0"/>
              <a:t>Zimbabwe </a:t>
            </a:r>
            <a:endParaRPr lang="en-GB" b="1" dirty="0"/>
          </a:p>
        </p:txBody>
      </p:sp>
      <p:sp>
        <p:nvSpPr>
          <p:cNvPr id="6" name="Content Placeholder 5"/>
          <p:cNvSpPr>
            <a:spLocks noGrp="1"/>
          </p:cNvSpPr>
          <p:nvPr>
            <p:ph sz="half" idx="2"/>
          </p:nvPr>
        </p:nvSpPr>
        <p:spPr>
          <a:xfrm>
            <a:off x="4932040" y="1628800"/>
            <a:ext cx="4038600" cy="4525963"/>
          </a:xfrm>
        </p:spPr>
        <p:txBody>
          <a:bodyPr>
            <a:normAutofit fontScale="92500"/>
          </a:bodyPr>
          <a:lstStyle/>
          <a:p>
            <a:r>
              <a:rPr lang="en-ZA" dirty="0" smtClean="0"/>
              <a:t>Integrates HIV management with service delivery models</a:t>
            </a:r>
          </a:p>
          <a:p>
            <a:r>
              <a:rPr lang="en-ZA" dirty="0" smtClean="0"/>
              <a:t>Differentiated </a:t>
            </a:r>
            <a:r>
              <a:rPr lang="en-ZA" dirty="0"/>
              <a:t>a</a:t>
            </a:r>
            <a:r>
              <a:rPr lang="en-ZA" dirty="0" smtClean="0"/>
              <a:t>cross the continuum of care from HIV testing to ART delivery</a:t>
            </a:r>
          </a:p>
          <a:p>
            <a:r>
              <a:rPr lang="en-ZA" dirty="0" smtClean="0"/>
              <a:t>Covers all populations </a:t>
            </a:r>
          </a:p>
          <a:p>
            <a:r>
              <a:rPr lang="en-ZA" dirty="0" smtClean="0"/>
              <a:t>Supported by job aides</a:t>
            </a:r>
            <a:endParaRPr lang="en-GB"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96336" y="365288"/>
            <a:ext cx="1224136" cy="789787"/>
          </a:xfrm>
          <a:prstGeom prst="rect">
            <a:avLst/>
          </a:prstGeom>
        </p:spPr>
      </p:pic>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228" y="2276872"/>
            <a:ext cx="1771701" cy="246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32664" y="2667591"/>
            <a:ext cx="2443703" cy="168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1531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480720" cy="1143000"/>
          </a:xfrm>
        </p:spPr>
        <p:txBody>
          <a:bodyPr>
            <a:normAutofit/>
          </a:bodyPr>
          <a:lstStyle/>
          <a:p>
            <a:r>
              <a:rPr lang="en-ZA" sz="3400" b="1" dirty="0" smtClean="0"/>
              <a:t>Stable client</a:t>
            </a:r>
            <a:br>
              <a:rPr lang="en-ZA" sz="3400" b="1" dirty="0" smtClean="0"/>
            </a:br>
            <a:r>
              <a:rPr lang="en-ZA" sz="3400" b="1" dirty="0" smtClean="0"/>
              <a:t>ART delivery models   </a:t>
            </a:r>
            <a:endParaRPr lang="en-GB" sz="3400" b="1"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96336" y="365288"/>
            <a:ext cx="1224136" cy="78978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5656" y="1412776"/>
            <a:ext cx="6465540" cy="500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7371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624736" cy="1143000"/>
          </a:xfrm>
        </p:spPr>
        <p:txBody>
          <a:bodyPr>
            <a:normAutofit/>
          </a:bodyPr>
          <a:lstStyle/>
          <a:p>
            <a:r>
              <a:rPr lang="en-ZA" sz="3400" b="1" dirty="0" smtClean="0"/>
              <a:t>Combined building </a:t>
            </a:r>
            <a:br>
              <a:rPr lang="en-ZA" sz="3400" b="1" dirty="0" smtClean="0"/>
            </a:br>
            <a:r>
              <a:rPr lang="en-ZA" sz="3400" b="1" dirty="0" smtClean="0"/>
              <a:t>blocks + SOP</a:t>
            </a:r>
            <a:endParaRPr lang="en-GB" sz="3400" b="1"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96336" y="365288"/>
            <a:ext cx="1224136" cy="789787"/>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1680" y="1556792"/>
            <a:ext cx="6408712" cy="477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2590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5832648" cy="1143000"/>
          </a:xfrm>
        </p:spPr>
        <p:txBody>
          <a:bodyPr/>
          <a:lstStyle/>
          <a:p>
            <a:r>
              <a:rPr lang="en-ZA" b="1" dirty="0" smtClean="0"/>
              <a:t>Kenya</a:t>
            </a:r>
            <a:endParaRPr lang="en-GB" b="1" dirty="0"/>
          </a:p>
        </p:txBody>
      </p:sp>
      <p:sp>
        <p:nvSpPr>
          <p:cNvPr id="6" name="Content Placeholder 5"/>
          <p:cNvSpPr>
            <a:spLocks noGrp="1"/>
          </p:cNvSpPr>
          <p:nvPr>
            <p:ph sz="half" idx="2"/>
          </p:nvPr>
        </p:nvSpPr>
        <p:spPr>
          <a:xfrm>
            <a:off x="4648200" y="1772816"/>
            <a:ext cx="4244280" cy="4536504"/>
          </a:xfrm>
        </p:spPr>
        <p:txBody>
          <a:bodyPr>
            <a:normAutofit fontScale="77500" lnSpcReduction="20000"/>
          </a:bodyPr>
          <a:lstStyle/>
          <a:p>
            <a:r>
              <a:rPr lang="en-ZA" dirty="0" smtClean="0"/>
              <a:t>Integrates HIV management guidelines and differentiated service delivery</a:t>
            </a:r>
          </a:p>
          <a:p>
            <a:r>
              <a:rPr lang="en-ZA" dirty="0" smtClean="0"/>
              <a:t>Follows WHO approach by differentiating at ART initiation (well or advanced HIV) &amp; once on treatment (stable or unstable)</a:t>
            </a:r>
          </a:p>
          <a:p>
            <a:r>
              <a:rPr lang="en-ZA" dirty="0" smtClean="0"/>
              <a:t>Prescriptive </a:t>
            </a:r>
            <a:r>
              <a:rPr lang="en-ZA" dirty="0" err="1" smtClean="0"/>
              <a:t>ito</a:t>
            </a:r>
            <a:r>
              <a:rPr lang="en-ZA" dirty="0" smtClean="0"/>
              <a:t> building blocks but not service delivery models</a:t>
            </a:r>
          </a:p>
          <a:p>
            <a:r>
              <a:rPr lang="en-ZA" dirty="0" smtClean="0"/>
              <a:t>Accompanied operational guide</a:t>
            </a:r>
          </a:p>
          <a:p>
            <a:r>
              <a:rPr lang="en-ZA" dirty="0" smtClean="0"/>
              <a:t>Model SOPs including in operational guide</a:t>
            </a:r>
            <a:endParaRPr lang="en-GB"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264" y="188640"/>
            <a:ext cx="1944216" cy="1293787"/>
          </a:xfrm>
          <a:prstGeom prst="rect">
            <a:avLst/>
          </a:prstGeom>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93175" y="1960449"/>
            <a:ext cx="2135244" cy="277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3" descr="Screen Shot 2016-09-14 at 09.35.35.png"/>
          <p:cNvPicPr>
            <a:picLocks noChangeAspect="1"/>
          </p:cNvPicPr>
          <p:nvPr/>
        </p:nvPicPr>
        <p:blipFill>
          <a:blip r:embed="rId5" cstate="screen">
            <a:extLst>
              <a:ext uri="{28A0092B-C50C-407E-A947-70E740481C1C}">
                <a14:useLocalDpi xmlns:a14="http://schemas.microsoft.com/office/drawing/2010/main"/>
              </a:ext>
            </a:extLst>
          </a:blip>
          <a:srcRect l="-13247" r="-13247"/>
          <a:stretch>
            <a:fillRect/>
          </a:stretch>
        </p:blipFill>
        <p:spPr>
          <a:xfrm>
            <a:off x="251520" y="2132856"/>
            <a:ext cx="2170584" cy="2432522"/>
          </a:xfrm>
          <a:prstGeom prst="rect">
            <a:avLst/>
          </a:prstGeom>
        </p:spPr>
      </p:pic>
    </p:spTree>
    <p:extLst>
      <p:ext uri="{BB962C8B-B14F-4D97-AF65-F5344CB8AC3E}">
        <p14:creationId xmlns:p14="http://schemas.microsoft.com/office/powerpoint/2010/main" val="26106970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5544616" cy="1143000"/>
          </a:xfrm>
        </p:spPr>
        <p:txBody>
          <a:bodyPr>
            <a:normAutofit/>
          </a:bodyPr>
          <a:lstStyle/>
          <a:p>
            <a:r>
              <a:rPr lang="en-ZA" sz="3400" b="1" dirty="0" smtClean="0"/>
              <a:t>Stable client </a:t>
            </a:r>
            <a:br>
              <a:rPr lang="en-ZA" sz="3400" b="1" dirty="0" smtClean="0"/>
            </a:br>
            <a:r>
              <a:rPr lang="en-ZA" sz="3400" b="1" dirty="0" smtClean="0"/>
              <a:t>building blocks</a:t>
            </a:r>
            <a:endParaRPr lang="en-GB" sz="3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264" y="188640"/>
            <a:ext cx="1944216" cy="1293787"/>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568" y="1523843"/>
            <a:ext cx="43878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9314" y="1568293"/>
            <a:ext cx="351790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6146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120680" cy="1143000"/>
          </a:xfrm>
        </p:spPr>
        <p:txBody>
          <a:bodyPr/>
          <a:lstStyle/>
          <a:p>
            <a:r>
              <a:rPr lang="en-ZA" b="1" dirty="0" smtClean="0"/>
              <a:t>South Africa </a:t>
            </a:r>
            <a:endParaRPr lang="en-GB" b="1" dirty="0"/>
          </a:p>
        </p:txBody>
      </p:sp>
      <p:sp>
        <p:nvSpPr>
          <p:cNvPr id="6" name="Content Placeholder 5"/>
          <p:cNvSpPr>
            <a:spLocks noGrp="1"/>
          </p:cNvSpPr>
          <p:nvPr>
            <p:ph sz="half" idx="2"/>
          </p:nvPr>
        </p:nvSpPr>
        <p:spPr>
          <a:xfrm>
            <a:off x="4648200" y="1772816"/>
            <a:ext cx="4038600" cy="4353347"/>
          </a:xfrm>
        </p:spPr>
        <p:txBody>
          <a:bodyPr>
            <a:normAutofit fontScale="92500" lnSpcReduction="10000"/>
          </a:bodyPr>
          <a:lstStyle/>
          <a:p>
            <a:r>
              <a:rPr lang="en-ZA" dirty="0" smtClean="0"/>
              <a:t>Not limited to HIV</a:t>
            </a:r>
          </a:p>
          <a:p>
            <a:r>
              <a:rPr lang="en-ZA" dirty="0" smtClean="0"/>
              <a:t>Accompanies HIV management guidelines</a:t>
            </a:r>
          </a:p>
          <a:p>
            <a:r>
              <a:rPr lang="en-ZA" dirty="0" smtClean="0"/>
              <a:t>Across the continuum but focused on ART delivery models for stable clients</a:t>
            </a:r>
          </a:p>
          <a:p>
            <a:r>
              <a:rPr lang="en-ZA" dirty="0" smtClean="0"/>
              <a:t>Mostly adult with some reference to other populations</a:t>
            </a:r>
          </a:p>
          <a:p>
            <a:r>
              <a:rPr lang="en-ZA" dirty="0" smtClean="0"/>
              <a:t>Accompanied by SOPS</a:t>
            </a: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188640"/>
            <a:ext cx="1944216" cy="1293789"/>
          </a:xfrm>
          <a:prstGeom prst="rect">
            <a:avLst/>
          </a:prstGeom>
        </p:spPr>
      </p:pic>
      <p:pic>
        <p:nvPicPr>
          <p:cNvPr id="11"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803" y="2564904"/>
            <a:ext cx="2031957" cy="274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40043" y="2537795"/>
            <a:ext cx="1878095" cy="263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1855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9115</TotalTime>
  <Words>427</Words>
  <Application>Microsoft Macintosh PowerPoint</Application>
  <PresentationFormat>On-screen Show (4:3)</PresentationFormat>
  <Paragraphs>66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Country policies to enable Differentiated Care: Four country examples  </vt:lpstr>
      <vt:lpstr>PowerPoint Presentation</vt:lpstr>
      <vt:lpstr>PowerPoint Presentation</vt:lpstr>
      <vt:lpstr>Zimbabwe </vt:lpstr>
      <vt:lpstr>Stable client ART delivery models   </vt:lpstr>
      <vt:lpstr>Combined building  blocks + SOP</vt:lpstr>
      <vt:lpstr>Kenya</vt:lpstr>
      <vt:lpstr>Stable client  building blocks</vt:lpstr>
      <vt:lpstr>South Africa </vt:lpstr>
      <vt:lpstr>Stable client ART delivery models </vt:lpstr>
      <vt:lpstr>Swaziland</vt:lpstr>
      <vt:lpstr>Stable client ART delivery models</vt:lpstr>
      <vt:lpstr>Eligibility for each model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Anna Grimsrud</cp:lastModifiedBy>
  <cp:revision>259</cp:revision>
  <cp:lastPrinted>2017-03-08T13:23:15Z</cp:lastPrinted>
  <dcterms:created xsi:type="dcterms:W3CDTF">2015-07-06T08:16:27Z</dcterms:created>
  <dcterms:modified xsi:type="dcterms:W3CDTF">2017-07-13T13:54:13Z</dcterms:modified>
</cp:coreProperties>
</file>