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87" r:id="rId2"/>
    <p:sldId id="388" r:id="rId3"/>
    <p:sldId id="363" r:id="rId4"/>
    <p:sldId id="394" r:id="rId5"/>
    <p:sldId id="396" r:id="rId6"/>
    <p:sldId id="373" r:id="rId7"/>
    <p:sldId id="383" r:id="rId8"/>
    <p:sldId id="384" r:id="rId9"/>
    <p:sldId id="378" r:id="rId10"/>
    <p:sldId id="328" r:id="rId11"/>
    <p:sldId id="356" r:id="rId12"/>
    <p:sldId id="357" r:id="rId13"/>
    <p:sldId id="358" r:id="rId14"/>
    <p:sldId id="323" r:id="rId15"/>
    <p:sldId id="349" r:id="rId16"/>
    <p:sldId id="385" r:id="rId17"/>
    <p:sldId id="370" r:id="rId18"/>
    <p:sldId id="371" r:id="rId19"/>
    <p:sldId id="395" r:id="rId20"/>
    <p:sldId id="379" r:id="rId21"/>
    <p:sldId id="3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E3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3" autoAdjust="0"/>
    <p:restoredTop sz="75995" autoAdjust="0"/>
  </p:normalViewPr>
  <p:slideViewPr>
    <p:cSldViewPr>
      <p:cViewPr varScale="1">
        <p:scale>
          <a:sx n="77" d="100"/>
          <a:sy n="77" d="100"/>
        </p:scale>
        <p:origin x="-126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2B2940-72DC-3041-88A5-FB3D193FD368}" type="datetimeFigureOut">
              <a:rPr lang="en-US" smtClean="0"/>
              <a:t>17/07/13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91C350-875C-2747-9E80-AE268D27115B}" type="slidenum">
              <a:rPr lang="en-US" smtClean="0"/>
              <a:t>‹#›</a:t>
            </a:fld>
            <a:endParaRPr lang="en-US"/>
          </a:p>
        </p:txBody>
      </p:sp>
    </p:spTree>
    <p:extLst>
      <p:ext uri="{BB962C8B-B14F-4D97-AF65-F5344CB8AC3E}">
        <p14:creationId xmlns:p14="http://schemas.microsoft.com/office/powerpoint/2010/main" val="228719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968EC-1D2C-364B-A7F7-640724F00DB4}" type="datetimeFigureOut">
              <a:rPr lang="en-US" smtClean="0"/>
              <a:t>17/07/13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7071B-1FBD-4E47-B7B8-90E54CFCCB90}" type="slidenum">
              <a:rPr lang="en-US" smtClean="0"/>
              <a:t>‹#›</a:t>
            </a:fld>
            <a:endParaRPr lang="en-US"/>
          </a:p>
        </p:txBody>
      </p:sp>
    </p:spTree>
    <p:extLst>
      <p:ext uri="{BB962C8B-B14F-4D97-AF65-F5344CB8AC3E}">
        <p14:creationId xmlns:p14="http://schemas.microsoft.com/office/powerpoint/2010/main" val="3661407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CD7071B-1FBD-4E47-B7B8-90E54CFCCB90}" type="slidenum">
              <a:rPr lang="en-US" smtClean="0"/>
              <a:t>1</a:t>
            </a:fld>
            <a:endParaRPr lang="en-US"/>
          </a:p>
        </p:txBody>
      </p:sp>
    </p:spTree>
    <p:extLst>
      <p:ext uri="{BB962C8B-B14F-4D97-AF65-F5344CB8AC3E}">
        <p14:creationId xmlns:p14="http://schemas.microsoft.com/office/powerpoint/2010/main" val="397068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Lastly we need to identify the context – different</a:t>
            </a:r>
            <a:r>
              <a:rPr lang="en-ZA" baseline="0" dirty="0" smtClean="0"/>
              <a:t> service delivery models are feasible in different contexts.   For instance, in a rural area it may be difficult to have enough numbers to form a group (especially an adolescent group) or it may not be feasible to get ART refills to all rural areas.   At national level, it is important to ensure policy supports a range of models so that facilities in rural/urban or low/high burden areas can choose to implement those appropriate to their context.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13</a:t>
            </a:fld>
            <a:endParaRPr lang="en-US"/>
          </a:p>
        </p:txBody>
      </p:sp>
    </p:spTree>
    <p:extLst>
      <p:ext uri="{BB962C8B-B14F-4D97-AF65-F5344CB8AC3E}">
        <p14:creationId xmlns:p14="http://schemas.microsoft.com/office/powerpoint/2010/main" val="50803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Once you have defined whom you are differentiating care for – for instance stable adults across a range of contexts.  It is necessary to determine the building blocks of ART delivery models for stable adults – how frequently should services be provided, where can  services be provided, who can provide these services and what package of services should be provided.  This needs to be assessed separately for both ART refills and clinical consultations as these may have different frequency, location and service providers.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14</a:t>
            </a:fld>
            <a:endParaRPr lang="en-US"/>
          </a:p>
        </p:txBody>
      </p:sp>
    </p:spTree>
    <p:extLst>
      <p:ext uri="{BB962C8B-B14F-4D97-AF65-F5344CB8AC3E}">
        <p14:creationId xmlns:p14="http://schemas.microsoft.com/office/powerpoint/2010/main" val="192346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How often do stable adults need to collect ART refills</a:t>
            </a:r>
            <a:r>
              <a:rPr lang="en-ZA" baseline="0" dirty="0" smtClean="0"/>
              <a:t>?  How often do they need to see a clinician?  </a:t>
            </a:r>
          </a:p>
          <a:p>
            <a:r>
              <a:rPr lang="en-ZA" baseline="0" dirty="0" smtClean="0"/>
              <a:t>Where can they collect their ART refills?  Where can they have their clinical consultation?  </a:t>
            </a:r>
          </a:p>
          <a:p>
            <a:r>
              <a:rPr lang="en-ZA" baseline="0" dirty="0" smtClean="0"/>
              <a:t>Who can distribute ART refills and who can conduct their clinical consultations?  </a:t>
            </a:r>
          </a:p>
          <a:p>
            <a:r>
              <a:rPr lang="en-ZA" baseline="0" dirty="0" smtClean="0"/>
              <a:t>What services should be provided at an ART refill visit and what services should be provided at a clinical consultation?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15</a:t>
            </a:fld>
            <a:endParaRPr lang="en-US"/>
          </a:p>
        </p:txBody>
      </p:sp>
    </p:spTree>
    <p:extLst>
      <p:ext uri="{BB962C8B-B14F-4D97-AF65-F5344CB8AC3E}">
        <p14:creationId xmlns:p14="http://schemas.microsoft.com/office/powerpoint/2010/main" val="38030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To illustrate this</a:t>
            </a:r>
            <a:r>
              <a:rPr lang="en-ZA" baseline="0" dirty="0" smtClean="0"/>
              <a:t> undertaken process, we have put together an example outcome. </a:t>
            </a:r>
            <a:r>
              <a:rPr lang="en-ZA" dirty="0" smtClean="0"/>
              <a:t>After</a:t>
            </a:r>
            <a:r>
              <a:rPr lang="en-ZA" baseline="0" dirty="0" smtClean="0"/>
              <a:t> considering our client and health system challenges, we have determined it appropriate to differentiate service delivery for stable adults on ART.   We have defined who is a ‘stable’ client.  After considering WHO guidance, we decided that our stable adult clients could receive 3 month supply of ART which could be distributed at a community level by a lay provider provided a brief adherence and symptom check are done with an effective referral pathway in place to refer those client with problems to the facility. These clients will only need to be seen annually (going beyond WHO guidance following the examples of other countries in the region – Zimbabwe and South Africa).  This clinical consultations can be done at a PHC or by mobile outreach from a PHC by a nurse </a:t>
            </a:r>
            <a:r>
              <a:rPr lang="en-ZA" baseline="0" dirty="0" err="1" smtClean="0"/>
              <a:t>ito</a:t>
            </a:r>
            <a:r>
              <a:rPr lang="en-ZA" baseline="0" dirty="0" smtClean="0"/>
              <a:t> national clinical guidelines who would also require an effective referral system should she need to refer a client to more skilled clinician.</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16</a:t>
            </a:fld>
            <a:endParaRPr lang="en-US"/>
          </a:p>
        </p:txBody>
      </p:sp>
    </p:spTree>
    <p:extLst>
      <p:ext uri="{BB962C8B-B14F-4D97-AF65-F5344CB8AC3E}">
        <p14:creationId xmlns:p14="http://schemas.microsoft.com/office/powerpoint/2010/main" val="192346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Once the building blocks</a:t>
            </a:r>
            <a:r>
              <a:rPr lang="en-ZA" baseline="0" dirty="0" smtClean="0"/>
              <a:t> have been determined, it is possible to build differentiated ART delivery models using these build blocks – what the model looks like and how it works should be determined at facility level with participation from clients regarding their preferences.   To date ART delivery models for stable clients have fallen into 4 main categories – group models have taken the form of those managed directly by HCWs such as the ART adherence clubs or managed by clients themselves such as the community ART groups.   Individual models have either been facility based which mostly ensure fast tracked ART refill collection or </a:t>
            </a:r>
            <a:r>
              <a:rPr lang="en-ZA" baseline="0" dirty="0" err="1" smtClean="0"/>
              <a:t>out-of</a:t>
            </a:r>
            <a:r>
              <a:rPr lang="en-ZA" baseline="0" dirty="0" smtClean="0"/>
              <a:t> facility models such as mobile outreach, fixed ART refill distribution points in communities or in low burden settings home ART delivery.   Countries adopting differentiated ART delivery for stable clients have mostly provided for a range of these models to provide facilities with choice of which</a:t>
            </a:r>
          </a:p>
          <a:p>
            <a:r>
              <a:rPr lang="en-ZA" baseline="0" dirty="0" smtClean="0"/>
              <a:t>h ones are appropriate to implement in their setting.</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17</a:t>
            </a:fld>
            <a:endParaRPr lang="en-US"/>
          </a:p>
        </p:txBody>
      </p:sp>
    </p:spTree>
    <p:extLst>
      <p:ext uri="{BB962C8B-B14F-4D97-AF65-F5344CB8AC3E}">
        <p14:creationId xmlns:p14="http://schemas.microsoft.com/office/powerpoint/2010/main" val="70680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For further detail on how to differentiate</a:t>
            </a:r>
            <a:r>
              <a:rPr lang="en-ZA" baseline="0" dirty="0" smtClean="0"/>
              <a:t> ART delivery – IAS has developed a detailed decision framework to guide countries at national, district and facility level.</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18</a:t>
            </a:fld>
            <a:endParaRPr lang="en-US"/>
          </a:p>
        </p:txBody>
      </p:sp>
    </p:spTree>
    <p:extLst>
      <p:ext uri="{BB962C8B-B14F-4D97-AF65-F5344CB8AC3E}">
        <p14:creationId xmlns:p14="http://schemas.microsoft.com/office/powerpoint/2010/main" val="37883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In addition, IAS has put together an online repository of global guidance, country specific guidance, comparable descriptions of implemented models in different contexts together with their tools.  It also include all published and conference abstract evidence on differentiated ART delivery to date.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19</a:t>
            </a:fld>
            <a:endParaRPr lang="en-US"/>
          </a:p>
        </p:txBody>
      </p:sp>
    </p:spTree>
    <p:extLst>
      <p:ext uri="{BB962C8B-B14F-4D97-AF65-F5344CB8AC3E}">
        <p14:creationId xmlns:p14="http://schemas.microsoft.com/office/powerpoint/2010/main" val="378837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In closing – differentiated care is about moving away from everyone getting the same thing towards clients getting what they need to make it easier to achieve long term viral suppression.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20</a:t>
            </a:fld>
            <a:endParaRPr lang="en-US"/>
          </a:p>
        </p:txBody>
      </p:sp>
    </p:spTree>
    <p:extLst>
      <p:ext uri="{BB962C8B-B14F-4D97-AF65-F5344CB8AC3E}">
        <p14:creationId xmlns:p14="http://schemas.microsoft.com/office/powerpoint/2010/main" val="421845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a:t>
            </a:r>
            <a:r>
              <a:rPr lang="en-ZA" baseline="0" dirty="0" smtClean="0"/>
              <a:t> means changing our thinking about how to provide HIV services – different groups of patients are best suited to different models of service delivery at different points along their HIV treatment pathway.  Our approach to HIV management has historically provided only one standard service delivery model - where patients are expected to come to our facilities to get an HIV test, if tested positive a patient is expected to report to our HIV services at our facilities to start on ART.  Once on ART, patients were required to come back to the facility to see a clinician and receive the ART refill usually monthly for the rest of their lives.   This approach treats all patients the same despite their differing needs and does not leverage our scarce health resources towards those most in need.</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3</a:t>
            </a:fld>
            <a:endParaRPr lang="en-US"/>
          </a:p>
        </p:txBody>
      </p:sp>
    </p:spTree>
    <p:extLst>
      <p:ext uri="{BB962C8B-B14F-4D97-AF65-F5344CB8AC3E}">
        <p14:creationId xmlns:p14="http://schemas.microsoft.com/office/powerpoint/2010/main" val="193522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core principle for differentiating care is to provide ART delivery in a way that acknowledges specific barriers identified by clients and empowers them to manage their disease with the support of the health system. WHO highlights the need for client-</a:t>
            </a:r>
            <a:r>
              <a:rPr lang="en-US" sz="1200" kern="1200" dirty="0" err="1" smtClean="0">
                <a:solidFill>
                  <a:schemeClr val="tx1"/>
                </a:solidFill>
                <a:effectLst/>
                <a:latin typeface="+mn-lt"/>
                <a:ea typeface="+mn-ea"/>
                <a:cs typeface="+mn-cs"/>
              </a:rPr>
              <a:t>centred</a:t>
            </a:r>
            <a:r>
              <a:rPr lang="en-US" sz="1200" kern="1200" dirty="0" smtClean="0">
                <a:solidFill>
                  <a:schemeClr val="tx1"/>
                </a:solidFill>
                <a:effectLst/>
                <a:latin typeface="+mn-lt"/>
                <a:ea typeface="+mn-ea"/>
                <a:cs typeface="+mn-cs"/>
              </a:rPr>
              <a:t> care to improve the quality of HIV care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population of PLHIV having increasingly diverse needs, it is acknowledged  that health systems will have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adapt away from a “one-size-fits-all” approach. Differentiated care supports shifting resources to clients who are the most in need by supporting stable clients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have fewer and less intense interactions with the health system.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4</a:t>
            </a:fld>
            <a:endParaRPr lang="en-US"/>
          </a:p>
        </p:txBody>
      </p:sp>
    </p:spTree>
    <p:extLst>
      <p:ext uri="{BB962C8B-B14F-4D97-AF65-F5344CB8AC3E}">
        <p14:creationId xmlns:p14="http://schemas.microsoft.com/office/powerpoint/2010/main" val="97190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Differentiating care</a:t>
            </a:r>
            <a:r>
              <a:rPr lang="en-ZA" baseline="0" dirty="0" smtClean="0"/>
              <a:t> applies to each step of the HIV cascade.  The focus has been on differentiating ART delivery services for those clients in the last stage of the cascade.  This presentation will explain how to approach differentiating service delivery for those clients who have been on ART for some time.  A similar approach can be taken to differentiate HIV testing and linkage to care services.   </a:t>
            </a:r>
          </a:p>
          <a:p>
            <a:endParaRPr lang="en-ZA" baseline="0" dirty="0" smtClean="0"/>
          </a:p>
          <a:p>
            <a:endParaRPr lang="en-ZA" baseline="0" dirty="0" smtClean="0"/>
          </a:p>
        </p:txBody>
      </p:sp>
      <p:sp>
        <p:nvSpPr>
          <p:cNvPr id="4" name="Slide Number Placeholder 3"/>
          <p:cNvSpPr>
            <a:spLocks noGrp="1"/>
          </p:cNvSpPr>
          <p:nvPr>
            <p:ph type="sldNum" sz="quarter" idx="10"/>
          </p:nvPr>
        </p:nvSpPr>
        <p:spPr/>
        <p:txBody>
          <a:bodyPr/>
          <a:lstStyle/>
          <a:p>
            <a:fld id="{0CD7071B-1FBD-4E47-B7B8-90E54CFCCB90}" type="slidenum">
              <a:rPr lang="en-US" smtClean="0"/>
              <a:t>6</a:t>
            </a:fld>
            <a:endParaRPr lang="en-US"/>
          </a:p>
        </p:txBody>
      </p:sp>
    </p:spTree>
    <p:extLst>
      <p:ext uri="{BB962C8B-B14F-4D97-AF65-F5344CB8AC3E}">
        <p14:creationId xmlns:p14="http://schemas.microsoft.com/office/powerpoint/2010/main" val="307245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will now</a:t>
            </a:r>
            <a:r>
              <a:rPr lang="en-ZA" baseline="0" dirty="0" smtClean="0"/>
              <a:t> provide you with an abbreviated process approach to differentiating ART delivery services…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8</a:t>
            </a:fld>
            <a:endParaRPr lang="en-US"/>
          </a:p>
        </p:txBody>
      </p:sp>
    </p:spTree>
    <p:extLst>
      <p:ext uri="{BB962C8B-B14F-4D97-AF65-F5344CB8AC3E}">
        <p14:creationId xmlns:p14="http://schemas.microsoft.com/office/powerpoint/2010/main" val="143877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need to ask ourselves 1) </a:t>
            </a:r>
            <a:r>
              <a:rPr lang="en-ZA" baseline="0" dirty="0" smtClean="0"/>
              <a:t>what are our clients challenges – what makes it difficult for them to stay on ART long term?  2) what are our health system challenges – what makes it difficult to provide quality health services?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9</a:t>
            </a:fld>
            <a:endParaRPr lang="en-US"/>
          </a:p>
        </p:txBody>
      </p:sp>
    </p:spTree>
    <p:extLst>
      <p:ext uri="{BB962C8B-B14F-4D97-AF65-F5344CB8AC3E}">
        <p14:creationId xmlns:p14="http://schemas.microsoft.com/office/powerpoint/2010/main" val="269529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Based on these challenges –</a:t>
            </a:r>
            <a:r>
              <a:rPr lang="en-ZA" baseline="0" dirty="0" smtClean="0"/>
              <a:t> we need </a:t>
            </a:r>
            <a:r>
              <a:rPr lang="en-ZA" dirty="0" smtClean="0"/>
              <a:t>to decide who we are differentiating ART delivery</a:t>
            </a:r>
            <a:r>
              <a:rPr lang="en-ZA" baseline="0" dirty="0" smtClean="0"/>
              <a:t> for?  Which client population, which clinical characteristics and in which context? </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10</a:t>
            </a:fld>
            <a:endParaRPr lang="en-US"/>
          </a:p>
        </p:txBody>
      </p:sp>
    </p:spTree>
    <p:extLst>
      <p:ext uri="{BB962C8B-B14F-4D97-AF65-F5344CB8AC3E}">
        <p14:creationId xmlns:p14="http://schemas.microsoft.com/office/powerpoint/2010/main" val="383669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a:t>
            </a:r>
            <a:r>
              <a:rPr lang="en-ZA" baseline="0" dirty="0" smtClean="0"/>
              <a:t> need to start by asking ourselves what our client’s clinical needs are a particular time point in their treatment pathway.  A client who is stable on ART with a suppressed viral load will have different clinical needs – focusing on simplified access to ongoing ART refills with limited need for clinical support compared with a client who has started ART with advanced HIV, is unwell or has a high viral load – where intensified clinical support is needed.</a:t>
            </a:r>
            <a:endParaRPr lang="en-ZA" dirty="0" smtClean="0"/>
          </a:p>
          <a:p>
            <a:endParaRPr lang="en-ZA" dirty="0" smtClean="0"/>
          </a:p>
          <a:p>
            <a:r>
              <a:rPr lang="en-ZA" dirty="0" smtClean="0"/>
              <a:t>WHO 2016 guidance service delivery chapter</a:t>
            </a:r>
            <a:r>
              <a:rPr lang="en-ZA" baseline="0" dirty="0" smtClean="0"/>
              <a:t> recommended at ART start differentiating approach for those presenting well and those presenting with advanced disease and after first viral load assessment – those stable on ART and those who are not. </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p>
          <a:p>
            <a:endParaRPr lang="en-ZA" b="1" baseline="0" dirty="0" smtClean="0"/>
          </a:p>
        </p:txBody>
      </p:sp>
      <p:sp>
        <p:nvSpPr>
          <p:cNvPr id="4" name="Slide Number Placeholder 3"/>
          <p:cNvSpPr>
            <a:spLocks noGrp="1"/>
          </p:cNvSpPr>
          <p:nvPr>
            <p:ph type="sldNum" sz="quarter" idx="10"/>
          </p:nvPr>
        </p:nvSpPr>
        <p:spPr/>
        <p:txBody>
          <a:bodyPr/>
          <a:lstStyle/>
          <a:p>
            <a:fld id="{0CD7071B-1FBD-4E47-B7B8-90E54CFCCB90}" type="slidenum">
              <a:rPr lang="en-US" smtClean="0"/>
              <a:t>11</a:t>
            </a:fld>
            <a:endParaRPr lang="en-US"/>
          </a:p>
        </p:txBody>
      </p:sp>
    </p:spTree>
    <p:extLst>
      <p:ext uri="{BB962C8B-B14F-4D97-AF65-F5344CB8AC3E}">
        <p14:creationId xmlns:p14="http://schemas.microsoft.com/office/powerpoint/2010/main" val="163550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then need to decide which client population we are</a:t>
            </a:r>
            <a:r>
              <a:rPr lang="en-ZA" baseline="0" dirty="0" smtClean="0"/>
              <a:t> wanting to provide services too.  Most differentiated ART delivery models to date have focused on adults but there is now a move to also differentiating service delivery for stable children, adolescents, PBFW and key populations.  Both WHO and IAS will release guidance at the IAS conference in Paris.</a:t>
            </a:r>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12</a:t>
            </a:fld>
            <a:endParaRPr lang="en-US"/>
          </a:p>
        </p:txBody>
      </p:sp>
    </p:spTree>
    <p:extLst>
      <p:ext uri="{BB962C8B-B14F-4D97-AF65-F5344CB8AC3E}">
        <p14:creationId xmlns:p14="http://schemas.microsoft.com/office/powerpoint/2010/main" val="324207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journals.plos.org/plosmedicine/article?id=10.1371/journal.pmed.1002268"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36912"/>
            <a:ext cx="7772400" cy="1470025"/>
          </a:xfrm>
        </p:spPr>
        <p:txBody>
          <a:bodyPr>
            <a:normAutofit fontScale="90000"/>
          </a:bodyPr>
          <a:lstStyle/>
          <a:p>
            <a:r>
              <a:rPr lang="en-US" sz="4900" b="1" dirty="0" smtClean="0"/>
              <a:t>Brief </a:t>
            </a:r>
            <a:r>
              <a:rPr lang="en-US" sz="4900" b="1" dirty="0"/>
              <a:t>i</a:t>
            </a:r>
            <a:r>
              <a:rPr lang="en-US" sz="4900" b="1" dirty="0" smtClean="0"/>
              <a:t>ntroduction </a:t>
            </a:r>
            <a:br>
              <a:rPr lang="en-US" sz="4900" b="1" dirty="0" smtClean="0"/>
            </a:br>
            <a:r>
              <a:rPr lang="en-US" sz="4900" b="1" dirty="0" smtClean="0"/>
              <a:t>to differentiated care </a:t>
            </a:r>
            <a:br>
              <a:rPr lang="en-US" sz="4900" b="1" dirty="0" smtClean="0"/>
            </a:br>
            <a:r>
              <a:rPr lang="en-US" sz="4000" b="1" dirty="0" smtClean="0"/>
              <a:t> </a:t>
            </a:r>
            <a:br>
              <a:rPr lang="en-US" sz="4000" b="1" dirty="0" smtClean="0"/>
            </a:br>
            <a:r>
              <a:rPr lang="en-US" sz="4000" i="1" dirty="0" smtClean="0"/>
              <a:t>An approach to service delivery</a:t>
            </a:r>
            <a:endParaRPr lang="en-US" sz="4000" dirty="0"/>
          </a:p>
        </p:txBody>
      </p:sp>
      <p:pic>
        <p:nvPicPr>
          <p:cNvPr id="4" name="Picture 3" descr="differentiated_care_logo_bitmap.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072" y="188640"/>
            <a:ext cx="3795195" cy="861738"/>
          </a:xfrm>
          <a:prstGeom prst="rect">
            <a:avLst/>
          </a:prstGeom>
        </p:spPr>
      </p:pic>
      <p:sp>
        <p:nvSpPr>
          <p:cNvPr id="8" name="TextBox 7"/>
          <p:cNvSpPr txBox="1"/>
          <p:nvPr/>
        </p:nvSpPr>
        <p:spPr>
          <a:xfrm>
            <a:off x="8514522" y="66371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57005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188640"/>
            <a:ext cx="7427168" cy="1143000"/>
          </a:xfrm>
        </p:spPr>
        <p:txBody>
          <a:bodyPr>
            <a:noAutofit/>
          </a:bodyPr>
          <a:lstStyle/>
          <a:p>
            <a:r>
              <a:rPr lang="en-US" sz="3800" b="1" dirty="0"/>
              <a:t>2</a:t>
            </a:r>
            <a:r>
              <a:rPr lang="en-US" sz="3800" b="1" dirty="0" smtClean="0"/>
              <a:t>. Define for whom we are differentiating ART delivery </a:t>
            </a:r>
            <a:endParaRPr lang="en-US" sz="3800" b="1" dirty="0"/>
          </a:p>
        </p:txBody>
      </p:sp>
      <p:pic>
        <p:nvPicPr>
          <p:cNvPr id="2" name="Picture 1" descr="iii Elements 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3728" y="1628800"/>
            <a:ext cx="5053584" cy="4443984"/>
          </a:xfrm>
          <a:prstGeom prst="rect">
            <a:avLst/>
          </a:prstGeom>
        </p:spPr>
      </p:pic>
    </p:spTree>
    <p:extLst>
      <p:ext uri="{BB962C8B-B14F-4D97-AF65-F5344CB8AC3E}">
        <p14:creationId xmlns:p14="http://schemas.microsoft.com/office/powerpoint/2010/main" val="18525882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4-25 at 12.29.45 PM.png"/>
          <p:cNvPicPr>
            <a:picLocks noGrp="1" noChangeAspect="1"/>
          </p:cNvPicPr>
          <p:nvPr>
            <p:ph idx="1"/>
          </p:nvPr>
        </p:nvPicPr>
        <p:blipFill>
          <a:blip r:embed="rId3" cstate="screen">
            <a:extLst>
              <a:ext uri="{28A0092B-C50C-407E-A947-70E740481C1C}">
                <a14:useLocalDpi xmlns:a14="http://schemas.microsoft.com/office/drawing/2010/main"/>
              </a:ext>
            </a:extLst>
          </a:blip>
          <a:srcRect l="-38005" r="-38005"/>
          <a:stretch>
            <a:fillRect/>
          </a:stretch>
        </p:blipFill>
        <p:spPr>
          <a:xfrm>
            <a:off x="-1045681" y="15136"/>
            <a:ext cx="11689713" cy="6428892"/>
          </a:xfrm>
        </p:spPr>
      </p:pic>
    </p:spTree>
    <p:extLst>
      <p:ext uri="{BB962C8B-B14F-4D97-AF65-F5344CB8AC3E}">
        <p14:creationId xmlns:p14="http://schemas.microsoft.com/office/powerpoint/2010/main" val="4196103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6-04-22 at 3.18.39 PM.png"/>
          <p:cNvPicPr>
            <a:picLocks noGrp="1" noChangeAspect="1"/>
          </p:cNvPicPr>
          <p:nvPr>
            <p:ph idx="1"/>
          </p:nvPr>
        </p:nvPicPr>
        <p:blipFill>
          <a:blip r:embed="rId3" cstate="screen">
            <a:extLst>
              <a:ext uri="{28A0092B-C50C-407E-A947-70E740481C1C}">
                <a14:useLocalDpi xmlns:a14="http://schemas.microsoft.com/office/drawing/2010/main"/>
              </a:ext>
            </a:extLst>
          </a:blip>
          <a:srcRect l="-43219" r="-43219"/>
          <a:stretch>
            <a:fillRect/>
          </a:stretch>
        </p:blipFill>
        <p:spPr>
          <a:xfrm>
            <a:off x="-900608" y="111096"/>
            <a:ext cx="11532154" cy="6342240"/>
          </a:xfrm>
        </p:spPr>
      </p:pic>
      <p:pic>
        <p:nvPicPr>
          <p:cNvPr id="3" name="Picture 2" descr="Screen Shot 2016-04-22 at 3.19.19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139700"/>
            <a:ext cx="6313636" cy="6301448"/>
          </a:xfrm>
          <a:prstGeom prst="rect">
            <a:avLst/>
          </a:prstGeom>
        </p:spPr>
      </p:pic>
    </p:spTree>
    <p:extLst>
      <p:ext uri="{BB962C8B-B14F-4D97-AF65-F5344CB8AC3E}">
        <p14:creationId xmlns:p14="http://schemas.microsoft.com/office/powerpoint/2010/main" val="229977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6-04-22 at 3.18.39 PM.png"/>
          <p:cNvPicPr>
            <a:picLocks noGrp="1" noChangeAspect="1"/>
          </p:cNvPicPr>
          <p:nvPr>
            <p:ph idx="1"/>
          </p:nvPr>
        </p:nvPicPr>
        <p:blipFill>
          <a:blip r:embed="rId3" cstate="screen">
            <a:extLst>
              <a:ext uri="{28A0092B-C50C-407E-A947-70E740481C1C}">
                <a14:useLocalDpi xmlns:a14="http://schemas.microsoft.com/office/drawing/2010/main"/>
              </a:ext>
            </a:extLst>
          </a:blip>
          <a:srcRect l="-43219" r="-43219"/>
          <a:stretch>
            <a:fillRect/>
          </a:stretch>
        </p:blipFill>
        <p:spPr>
          <a:xfrm>
            <a:off x="-900608" y="111096"/>
            <a:ext cx="11532154" cy="6342240"/>
          </a:xfrm>
        </p:spPr>
      </p:pic>
      <p:pic>
        <p:nvPicPr>
          <p:cNvPr id="3" name="Picture 2" descr="Screen Shot 2016-04-22 at 3.19.19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139700"/>
            <a:ext cx="6313636" cy="6301448"/>
          </a:xfrm>
          <a:prstGeom prst="rect">
            <a:avLst/>
          </a:prstGeom>
        </p:spPr>
      </p:pic>
      <p:pic>
        <p:nvPicPr>
          <p:cNvPr id="6" name="Picture 5" descr="Screen Shot 2016-04-22 at 3.20.01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7300" y="190500"/>
            <a:ext cx="6339036" cy="6193031"/>
          </a:xfrm>
          <a:prstGeom prst="rect">
            <a:avLst/>
          </a:prstGeom>
        </p:spPr>
      </p:pic>
    </p:spTree>
    <p:extLst>
      <p:ext uri="{BB962C8B-B14F-4D97-AF65-F5344CB8AC3E}">
        <p14:creationId xmlns:p14="http://schemas.microsoft.com/office/powerpoint/2010/main" val="12601709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427168" cy="1143000"/>
          </a:xfrm>
        </p:spPr>
        <p:txBody>
          <a:bodyPr>
            <a:normAutofit fontScale="90000"/>
          </a:bodyPr>
          <a:lstStyle/>
          <a:p>
            <a:r>
              <a:rPr lang="en-US" b="1" dirty="0" smtClean="0"/>
              <a:t>3.  Determine </a:t>
            </a:r>
            <a:br>
              <a:rPr lang="en-US" b="1" dirty="0" smtClean="0"/>
            </a:br>
            <a:r>
              <a:rPr lang="en-US" b="1" dirty="0" smtClean="0"/>
              <a:t>the building blocks</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867" y="1772816"/>
            <a:ext cx="9005485" cy="389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092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i Building blocks 2.png"/>
          <p:cNvPicPr>
            <a:picLocks noGrp="1" noChangeAspect="1"/>
          </p:cNvPicPr>
          <p:nvPr>
            <p:ph idx="1"/>
          </p:nvPr>
        </p:nvPicPr>
        <p:blipFill>
          <a:blip r:embed="rId3">
            <a:extLst>
              <a:ext uri="{28A0092B-C50C-407E-A947-70E740481C1C}">
                <a14:useLocalDpi xmlns:a14="http://schemas.microsoft.com/office/drawing/2010/main" val="0"/>
              </a:ext>
            </a:extLst>
          </a:blip>
          <a:srcRect t="-3" b="-3"/>
          <a:stretch>
            <a:fillRect/>
          </a:stretch>
        </p:blipFill>
        <p:spPr>
          <a:xfrm>
            <a:off x="251520" y="1340768"/>
            <a:ext cx="8701328" cy="4785395"/>
          </a:xfrm>
        </p:spPr>
      </p:pic>
    </p:spTree>
    <p:extLst>
      <p:ext uri="{BB962C8B-B14F-4D97-AF65-F5344CB8AC3E}">
        <p14:creationId xmlns:p14="http://schemas.microsoft.com/office/powerpoint/2010/main" val="7031555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1597" y="1124744"/>
            <a:ext cx="6984776" cy="707886"/>
          </a:xfrm>
          <a:prstGeom prst="rect">
            <a:avLst/>
          </a:prstGeom>
          <a:noFill/>
        </p:spPr>
        <p:txBody>
          <a:bodyPr wrap="square" rtlCol="0">
            <a:spAutoFit/>
          </a:bodyPr>
          <a:lstStyle/>
          <a:p>
            <a:r>
              <a:rPr lang="en-ZA" sz="2200" b="1" dirty="0" smtClean="0">
                <a:solidFill>
                  <a:srgbClr val="FF0000"/>
                </a:solidFill>
              </a:rPr>
              <a:t>Stable adults =</a:t>
            </a:r>
            <a:r>
              <a:rPr lang="en-ZA" dirty="0" smtClean="0"/>
              <a:t> </a:t>
            </a:r>
            <a:r>
              <a:rPr lang="en-ZA" b="1" dirty="0" smtClean="0"/>
              <a:t>&gt;18 years + &gt;12m on ART, 1 VL &lt;1000copies/ml no current illness or adverse event requiring regular clinical follow-up</a:t>
            </a:r>
            <a:endParaRPr lang="en-GB" b="1" dirty="0"/>
          </a:p>
        </p:txBody>
      </p:sp>
      <p:sp>
        <p:nvSpPr>
          <p:cNvPr id="6" name="Title 5"/>
          <p:cNvSpPr>
            <a:spLocks noGrp="1"/>
          </p:cNvSpPr>
          <p:nvPr>
            <p:ph type="title"/>
          </p:nvPr>
        </p:nvSpPr>
        <p:spPr>
          <a:xfrm>
            <a:off x="1199205" y="94064"/>
            <a:ext cx="7427168" cy="1030680"/>
          </a:xfrm>
        </p:spPr>
        <p:txBody>
          <a:bodyPr/>
          <a:lstStyle/>
          <a:p>
            <a:r>
              <a:rPr lang="en-ZA" b="1" dirty="0" smtClean="0"/>
              <a:t>Example outcome</a:t>
            </a:r>
            <a:endParaRPr lang="en-GB"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916832"/>
            <a:ext cx="43053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48353" y="2002557"/>
            <a:ext cx="44005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041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SF134994 (High r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0455" y="0"/>
            <a:ext cx="4583545" cy="3457686"/>
          </a:xfrm>
          <a:prstGeom prst="rect">
            <a:avLst/>
          </a:prstGeom>
        </p:spPr>
      </p:pic>
      <p:pic>
        <p:nvPicPr>
          <p:cNvPr id="5" name="Picture 4" descr="hcw managed group.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4560455" cy="3457687"/>
          </a:xfrm>
          <a:prstGeom prst="rect">
            <a:avLst/>
          </a:prstGeom>
        </p:spPr>
      </p:pic>
      <p:pic>
        <p:nvPicPr>
          <p:cNvPr id="6" name="Picture 5" descr="8693-223.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423051"/>
            <a:ext cx="4591424" cy="3423403"/>
          </a:xfrm>
          <a:prstGeom prst="rect">
            <a:avLst/>
          </a:prstGeom>
        </p:spPr>
      </p:pic>
      <p:pic>
        <p:nvPicPr>
          <p:cNvPr id="7" name="Picture 6" descr="MSB2396 (High re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60455" y="3423051"/>
            <a:ext cx="4583545" cy="343494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65019572"/>
              </p:ext>
            </p:extLst>
          </p:nvPr>
        </p:nvGraphicFramePr>
        <p:xfrm>
          <a:off x="0" y="4754"/>
          <a:ext cx="9144000" cy="6853246"/>
        </p:xfrm>
        <a:graphic>
          <a:graphicData uri="http://schemas.openxmlformats.org/drawingml/2006/table">
            <a:tbl>
              <a:tblPr firstRow="1" bandRow="1">
                <a:tableStyleId>{2D5ABB26-0587-4C30-8999-92F81FD0307C}</a:tableStyleId>
              </a:tblPr>
              <a:tblGrid>
                <a:gridCol w="4572000"/>
                <a:gridCol w="4572000"/>
              </a:tblGrid>
              <a:tr h="3426623">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6623">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37"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extBox 1"/>
          <p:cNvSpPr txBox="1"/>
          <p:nvPr/>
        </p:nvSpPr>
        <p:spPr>
          <a:xfrm>
            <a:off x="0" y="2643909"/>
            <a:ext cx="4560456" cy="400110"/>
          </a:xfrm>
          <a:prstGeom prst="rect">
            <a:avLst/>
          </a:prstGeom>
          <a:solidFill>
            <a:schemeClr val="tx1"/>
          </a:solidFill>
        </p:spPr>
        <p:txBody>
          <a:bodyPr wrap="square" rtlCol="0">
            <a:spAutoFit/>
          </a:bodyPr>
          <a:lstStyle/>
          <a:p>
            <a:pPr algn="ctr"/>
            <a:r>
              <a:rPr lang="en-US" sz="2000" dirty="0" smtClean="0">
                <a:solidFill>
                  <a:schemeClr val="bg1"/>
                </a:solidFill>
              </a:rPr>
              <a:t>Health care worker-managed group</a:t>
            </a:r>
            <a:endParaRPr lang="en-US" sz="2000" dirty="0">
              <a:solidFill>
                <a:schemeClr val="bg1"/>
              </a:solidFill>
            </a:endParaRPr>
          </a:p>
        </p:txBody>
      </p:sp>
      <p:sp>
        <p:nvSpPr>
          <p:cNvPr id="11" name="Rectangle 10"/>
          <p:cNvSpPr/>
          <p:nvPr/>
        </p:nvSpPr>
        <p:spPr>
          <a:xfrm>
            <a:off x="0" y="476672"/>
            <a:ext cx="4560454" cy="1872208"/>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ART adherence clubs</a:t>
            </a:r>
            <a:endParaRPr lang="en-GB" dirty="0"/>
          </a:p>
        </p:txBody>
      </p:sp>
      <p:sp>
        <p:nvSpPr>
          <p:cNvPr id="21" name="Rectangle 20"/>
          <p:cNvSpPr/>
          <p:nvPr/>
        </p:nvSpPr>
        <p:spPr>
          <a:xfrm>
            <a:off x="4560454" y="465768"/>
            <a:ext cx="4560454" cy="1872208"/>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Community ART groups (CAGs)</a:t>
            </a:r>
            <a:endParaRPr lang="en-GB" dirty="0"/>
          </a:p>
        </p:txBody>
      </p:sp>
      <p:sp>
        <p:nvSpPr>
          <p:cNvPr id="22" name="Rectangle 21"/>
          <p:cNvSpPr/>
          <p:nvPr/>
        </p:nvSpPr>
        <p:spPr>
          <a:xfrm>
            <a:off x="0" y="3869432"/>
            <a:ext cx="4560454" cy="1872208"/>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Fast track ART refill collection at facility</a:t>
            </a:r>
            <a:endParaRPr lang="en-GB" dirty="0"/>
          </a:p>
        </p:txBody>
      </p:sp>
      <p:sp>
        <p:nvSpPr>
          <p:cNvPr id="25" name="Rectangle 24"/>
          <p:cNvSpPr/>
          <p:nvPr/>
        </p:nvSpPr>
        <p:spPr>
          <a:xfrm>
            <a:off x="4595090" y="3869432"/>
            <a:ext cx="4560454" cy="1872208"/>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ZA" dirty="0"/>
              <a:t>Mobile outreach</a:t>
            </a:r>
          </a:p>
          <a:p>
            <a:pPr marL="285750" indent="-285750" algn="ctr">
              <a:buFont typeface="Arial" panose="020B0604020202020204" pitchFamily="34" charset="0"/>
              <a:buChar char="•"/>
            </a:pPr>
            <a:r>
              <a:rPr lang="en-ZA" dirty="0"/>
              <a:t>Fixed community ART refill distribution</a:t>
            </a:r>
          </a:p>
          <a:p>
            <a:pPr marL="285750" indent="-285750" algn="ctr">
              <a:buFont typeface="Arial" panose="020B0604020202020204" pitchFamily="34" charset="0"/>
              <a:buChar char="•"/>
            </a:pPr>
            <a:r>
              <a:rPr lang="en-ZA" dirty="0"/>
              <a:t>Home ART delivery</a:t>
            </a:r>
          </a:p>
        </p:txBody>
      </p:sp>
      <p:sp>
        <p:nvSpPr>
          <p:cNvPr id="26" name="TextBox 25"/>
          <p:cNvSpPr txBox="1"/>
          <p:nvPr/>
        </p:nvSpPr>
        <p:spPr>
          <a:xfrm>
            <a:off x="4560454" y="2651474"/>
            <a:ext cx="4595090" cy="400110"/>
          </a:xfrm>
          <a:prstGeom prst="rect">
            <a:avLst/>
          </a:prstGeom>
          <a:solidFill>
            <a:schemeClr val="tx1"/>
          </a:solidFill>
        </p:spPr>
        <p:txBody>
          <a:bodyPr wrap="square" rtlCol="0">
            <a:spAutoFit/>
          </a:bodyPr>
          <a:lstStyle/>
          <a:p>
            <a:pPr algn="ctr"/>
            <a:r>
              <a:rPr lang="en-US" sz="2000" dirty="0" smtClean="0">
                <a:solidFill>
                  <a:schemeClr val="bg1"/>
                </a:solidFill>
              </a:rPr>
              <a:t>Client-managed group</a:t>
            </a:r>
            <a:endParaRPr lang="en-US" sz="2000" dirty="0">
              <a:solidFill>
                <a:schemeClr val="bg1"/>
              </a:solidFill>
            </a:endParaRPr>
          </a:p>
        </p:txBody>
      </p:sp>
      <p:sp>
        <p:nvSpPr>
          <p:cNvPr id="28" name="TextBox 27"/>
          <p:cNvSpPr txBox="1"/>
          <p:nvPr/>
        </p:nvSpPr>
        <p:spPr>
          <a:xfrm>
            <a:off x="0" y="6259944"/>
            <a:ext cx="4560456" cy="400110"/>
          </a:xfrm>
          <a:prstGeom prst="rect">
            <a:avLst/>
          </a:prstGeom>
          <a:solidFill>
            <a:schemeClr val="tx1"/>
          </a:solidFill>
        </p:spPr>
        <p:txBody>
          <a:bodyPr wrap="square" rtlCol="0">
            <a:spAutoFit/>
          </a:bodyPr>
          <a:lstStyle/>
          <a:p>
            <a:pPr algn="ctr"/>
            <a:r>
              <a:rPr lang="en-US" sz="2000" dirty="0" smtClean="0">
                <a:solidFill>
                  <a:schemeClr val="bg1"/>
                </a:solidFill>
              </a:rPr>
              <a:t>Facility-based individual			</a:t>
            </a:r>
            <a:endParaRPr lang="en-US" sz="2000" dirty="0">
              <a:solidFill>
                <a:schemeClr val="bg1"/>
              </a:solidFill>
            </a:endParaRPr>
          </a:p>
        </p:txBody>
      </p:sp>
      <p:sp>
        <p:nvSpPr>
          <p:cNvPr id="30" name="TextBox 29"/>
          <p:cNvSpPr txBox="1"/>
          <p:nvPr/>
        </p:nvSpPr>
        <p:spPr>
          <a:xfrm>
            <a:off x="4560454" y="6267509"/>
            <a:ext cx="4595090" cy="400110"/>
          </a:xfrm>
          <a:prstGeom prst="rect">
            <a:avLst/>
          </a:prstGeom>
          <a:solidFill>
            <a:schemeClr val="tx1"/>
          </a:solidFill>
        </p:spPr>
        <p:txBody>
          <a:bodyPr wrap="square" rtlCol="0">
            <a:spAutoFit/>
          </a:bodyPr>
          <a:lstStyle/>
          <a:p>
            <a:pPr algn="ctr"/>
            <a:r>
              <a:rPr lang="en-US" sz="2000" dirty="0" smtClean="0">
                <a:solidFill>
                  <a:schemeClr val="bg1"/>
                </a:solidFill>
              </a:rPr>
              <a:t>Out-of-facility individual</a:t>
            </a:r>
            <a:endParaRPr lang="en-US" sz="2000" dirty="0">
              <a:solidFill>
                <a:schemeClr val="bg1"/>
              </a:solidFill>
            </a:endParaRPr>
          </a:p>
        </p:txBody>
      </p:sp>
    </p:spTree>
    <p:extLst>
      <p:ext uri="{BB962C8B-B14F-4D97-AF65-F5344CB8AC3E}">
        <p14:creationId xmlns:p14="http://schemas.microsoft.com/office/powerpoint/2010/main" val="2372849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21" grpId="0" animBg="1"/>
      <p:bldP spid="22" grpId="0" animBg="1"/>
      <p:bldP spid="25" grpId="0" animBg="1"/>
      <p:bldP spid="26" grpId="0" animBg="1"/>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7789" y="6400800"/>
            <a:ext cx="8767762"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a:cs typeface="Calibri"/>
            </a:endParaRPr>
          </a:p>
        </p:txBody>
      </p:sp>
      <p:pic>
        <p:nvPicPr>
          <p:cNvPr id="6" name="Picture 5" descr="Screen Shot 2016-07-05 at 7.11.01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7784" y="620688"/>
            <a:ext cx="4085048" cy="5281680"/>
          </a:xfrm>
          <a:prstGeom prst="rect">
            <a:avLst/>
          </a:prstGeom>
          <a:ln>
            <a:solidFill>
              <a:schemeClr val="tx1"/>
            </a:solidFill>
          </a:ln>
        </p:spPr>
      </p:pic>
    </p:spTree>
    <p:extLst>
      <p:ext uri="{BB962C8B-B14F-4D97-AF65-F5344CB8AC3E}">
        <p14:creationId xmlns:p14="http://schemas.microsoft.com/office/powerpoint/2010/main" val="1480074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7789" y="6400800"/>
            <a:ext cx="8767762"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a:cs typeface="Calibri"/>
            </a:endParaRPr>
          </a:p>
        </p:txBody>
      </p:sp>
      <p:grpSp>
        <p:nvGrpSpPr>
          <p:cNvPr id="10" name="Group 9"/>
          <p:cNvGrpSpPr/>
          <p:nvPr/>
        </p:nvGrpSpPr>
        <p:grpSpPr>
          <a:xfrm>
            <a:off x="1755956" y="937323"/>
            <a:ext cx="6373018" cy="4824536"/>
            <a:chOff x="467544" y="2420888"/>
            <a:chExt cx="4896544" cy="3888432"/>
          </a:xfrm>
        </p:grpSpPr>
        <p:pic>
          <p:nvPicPr>
            <p:cNvPr id="7" name="Picture 6" descr="Screen Shot 2016-07-12 at 2.09.15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3789040"/>
              <a:ext cx="4896544" cy="1150731"/>
            </a:xfrm>
            <a:prstGeom prst="rect">
              <a:avLst/>
            </a:prstGeom>
          </p:spPr>
        </p:pic>
        <p:pic>
          <p:nvPicPr>
            <p:cNvPr id="8" name="Picture 7" descr="differentiated_care_logo_bitmap.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551" y="2420888"/>
              <a:ext cx="4537609" cy="1152128"/>
            </a:xfrm>
            <a:prstGeom prst="rect">
              <a:avLst/>
            </a:prstGeom>
          </p:spPr>
        </p:pic>
        <p:pic>
          <p:nvPicPr>
            <p:cNvPr id="9" name="Picture 8" descr="Screen Shot 2016-07-12 at 2.10.41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7544" y="5197618"/>
              <a:ext cx="4608512" cy="1111702"/>
            </a:xfrm>
            <a:prstGeom prst="rect">
              <a:avLst/>
            </a:prstGeom>
          </p:spPr>
        </p:pic>
      </p:grpSp>
    </p:spTree>
    <p:extLst>
      <p:ext uri="{BB962C8B-B14F-4D97-AF65-F5344CB8AC3E}">
        <p14:creationId xmlns:p14="http://schemas.microsoft.com/office/powerpoint/2010/main" val="2652336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7-11 at 12.34.2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556792"/>
            <a:ext cx="9144000" cy="4635841"/>
          </a:xfrm>
          <a:prstGeom prst="rect">
            <a:avLst/>
          </a:prstGeom>
        </p:spPr>
      </p:pic>
      <p:sp>
        <p:nvSpPr>
          <p:cNvPr id="4" name="Title 3"/>
          <p:cNvSpPr>
            <a:spLocks noGrp="1"/>
          </p:cNvSpPr>
          <p:nvPr>
            <p:ph type="title"/>
          </p:nvPr>
        </p:nvSpPr>
        <p:spPr/>
        <p:txBody>
          <a:bodyPr/>
          <a:lstStyle/>
          <a:p>
            <a:r>
              <a:rPr lang="en-US" dirty="0" smtClean="0"/>
              <a:t>What is </a:t>
            </a:r>
            <a:r>
              <a:rPr lang="en-US" b="1" dirty="0" smtClean="0"/>
              <a:t>differentiated care</a:t>
            </a:r>
            <a:r>
              <a:rPr lang="en-US" dirty="0" smtClean="0"/>
              <a:t>?</a:t>
            </a:r>
            <a:endParaRPr lang="en-US" dirty="0"/>
          </a:p>
        </p:txBody>
      </p:sp>
    </p:spTree>
    <p:extLst>
      <p:ext uri="{BB962C8B-B14F-4D97-AF65-F5344CB8AC3E}">
        <p14:creationId xmlns:p14="http://schemas.microsoft.com/office/powerpoint/2010/main" val="39843763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1248948"/>
            <a:ext cx="8592000" cy="5096765"/>
          </a:xfrm>
          <a:prstGeom prst="rect">
            <a:avLst/>
          </a:prstGeom>
        </p:spPr>
      </p:pic>
      <p:sp>
        <p:nvSpPr>
          <p:cNvPr id="5" name="TextBox 4"/>
          <p:cNvSpPr txBox="1"/>
          <p:nvPr/>
        </p:nvSpPr>
        <p:spPr>
          <a:xfrm>
            <a:off x="1111170" y="6609144"/>
            <a:ext cx="3199915" cy="215444"/>
          </a:xfrm>
          <a:prstGeom prst="rect">
            <a:avLst/>
          </a:prstGeom>
          <a:noFill/>
        </p:spPr>
        <p:txBody>
          <a:bodyPr wrap="none" rtlCol="0">
            <a:spAutoFit/>
          </a:bodyPr>
          <a:lstStyle/>
          <a:p>
            <a:r>
              <a:rPr lang="en-US" sz="800" dirty="0" smtClean="0"/>
              <a:t>Image : </a:t>
            </a:r>
            <a:r>
              <a:rPr lang="en-US" sz="800" dirty="0"/>
              <a:t>“Interaction Institute for Social Change | Artist: Angus Maguire.”</a:t>
            </a:r>
          </a:p>
        </p:txBody>
      </p:sp>
    </p:spTree>
    <p:extLst>
      <p:ext uri="{BB962C8B-B14F-4D97-AF65-F5344CB8AC3E}">
        <p14:creationId xmlns:p14="http://schemas.microsoft.com/office/powerpoint/2010/main" val="19909550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9612" y="2600908"/>
            <a:ext cx="6984776" cy="1656184"/>
          </a:xfrm>
          <a:prstGeom prst="rect">
            <a:avLst/>
          </a:prstGeom>
        </p:spPr>
      </p:pic>
    </p:spTree>
    <p:extLst>
      <p:ext uri="{BB962C8B-B14F-4D97-AF65-F5344CB8AC3E}">
        <p14:creationId xmlns:p14="http://schemas.microsoft.com/office/powerpoint/2010/main" val="10178013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7-11 at 12.36.16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519" y="0"/>
            <a:ext cx="9252519" cy="6858000"/>
          </a:xfrm>
          <a:prstGeom prst="rect">
            <a:avLst/>
          </a:prstGeom>
        </p:spPr>
      </p:pic>
      <p:sp>
        <p:nvSpPr>
          <p:cNvPr id="2" name="Text Placeholder 1"/>
          <p:cNvSpPr>
            <a:spLocks noGrp="1"/>
          </p:cNvSpPr>
          <p:nvPr>
            <p:ph idx="1"/>
          </p:nvPr>
        </p:nvSpPr>
        <p:spPr>
          <a:xfrm>
            <a:off x="914400" y="1124744"/>
            <a:ext cx="8229600" cy="4525963"/>
          </a:xfrm>
        </p:spPr>
        <p:txBody>
          <a:bodyPr>
            <a:normAutofit/>
          </a:bodyPr>
          <a:lstStyle/>
          <a:p>
            <a:pPr marL="0" indent="0">
              <a:buNone/>
            </a:pPr>
            <a:r>
              <a:rPr lang="en-US" sz="4400" b="1" dirty="0" smtClean="0">
                <a:solidFill>
                  <a:schemeClr val="bg1"/>
                </a:solidFill>
              </a:rPr>
              <a:t>Differentiated care</a:t>
            </a:r>
            <a:br>
              <a:rPr lang="en-US" sz="4400" b="1" dirty="0" smtClean="0">
                <a:solidFill>
                  <a:schemeClr val="bg1"/>
                </a:solidFill>
              </a:rPr>
            </a:br>
            <a:r>
              <a:rPr lang="en-US" sz="3200" dirty="0" smtClean="0">
                <a:solidFill>
                  <a:schemeClr val="bg1"/>
                </a:solidFill>
              </a:rPr>
              <a:t>is </a:t>
            </a:r>
            <a:r>
              <a:rPr lang="en-US" sz="3200" dirty="0">
                <a:solidFill>
                  <a:schemeClr val="bg1"/>
                </a:solidFill>
              </a:rPr>
              <a:t>a </a:t>
            </a:r>
            <a:r>
              <a:rPr lang="en-US" sz="3200" b="1" dirty="0">
                <a:solidFill>
                  <a:schemeClr val="bg1"/>
                </a:solidFill>
              </a:rPr>
              <a:t>client-centred</a:t>
            </a:r>
            <a:r>
              <a:rPr lang="en-US" sz="3200" dirty="0">
                <a:solidFill>
                  <a:schemeClr val="bg1"/>
                </a:solidFill>
              </a:rPr>
              <a:t> approach that </a:t>
            </a:r>
            <a:endParaRPr lang="en-US" sz="3200" dirty="0" smtClean="0">
              <a:solidFill>
                <a:schemeClr val="bg1"/>
              </a:solidFill>
            </a:endParaRPr>
          </a:p>
          <a:p>
            <a:pPr marL="0" indent="0">
              <a:buNone/>
            </a:pPr>
            <a:r>
              <a:rPr lang="en-US" sz="3200" b="1" dirty="0" smtClean="0">
                <a:solidFill>
                  <a:schemeClr val="bg1"/>
                </a:solidFill>
              </a:rPr>
              <a:t>simplifies</a:t>
            </a:r>
            <a:r>
              <a:rPr lang="en-US" sz="3200" dirty="0" smtClean="0">
                <a:solidFill>
                  <a:schemeClr val="bg1"/>
                </a:solidFill>
              </a:rPr>
              <a:t> </a:t>
            </a:r>
            <a:r>
              <a:rPr lang="en-US" sz="3200" dirty="0">
                <a:solidFill>
                  <a:schemeClr val="bg1"/>
                </a:solidFill>
              </a:rPr>
              <a:t>and adapts HIV services </a:t>
            </a:r>
            <a:r>
              <a:rPr lang="en-US" sz="3200" b="1" dirty="0">
                <a:solidFill>
                  <a:schemeClr val="bg1"/>
                </a:solidFill>
              </a:rPr>
              <a:t>across the cascade </a:t>
            </a:r>
            <a:r>
              <a:rPr lang="en-US" sz="3200" dirty="0">
                <a:solidFill>
                  <a:schemeClr val="bg1"/>
                </a:solidFill>
              </a:rPr>
              <a:t>to reflect the preferences and expectations of various groups of people living with HIV (PLHIV</a:t>
            </a:r>
            <a:r>
              <a:rPr lang="en-US" sz="3200" dirty="0" smtClean="0">
                <a:solidFill>
                  <a:schemeClr val="bg1"/>
                </a:solidFill>
              </a:rPr>
              <a:t>) while </a:t>
            </a:r>
            <a:r>
              <a:rPr lang="en-US" sz="3200" b="1" dirty="0" smtClean="0">
                <a:solidFill>
                  <a:schemeClr val="bg1"/>
                </a:solidFill>
              </a:rPr>
              <a:t>reducing </a:t>
            </a:r>
            <a:r>
              <a:rPr lang="en-US" sz="3200" b="1" dirty="0">
                <a:solidFill>
                  <a:schemeClr val="bg1"/>
                </a:solidFill>
              </a:rPr>
              <a:t>unnecessary burdens on the health system</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4161125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smtClean="0"/>
              <a:t>Core principles of differentiated care</a:t>
            </a:r>
            <a:endParaRPr lang="en-GB" b="1" dirty="0"/>
          </a:p>
        </p:txBody>
      </p:sp>
      <p:sp>
        <p:nvSpPr>
          <p:cNvPr id="5" name="Content Placeholder 4"/>
          <p:cNvSpPr>
            <a:spLocks noGrp="1"/>
          </p:cNvSpPr>
          <p:nvPr>
            <p:ph idx="1"/>
          </p:nvPr>
        </p:nvSpPr>
        <p:spPr/>
        <p:txBody>
          <a:bodyPr>
            <a:normAutofit/>
          </a:bodyPr>
          <a:lstStyle/>
          <a:p>
            <a:r>
              <a:rPr lang="en-ZA" sz="4000" dirty="0" smtClean="0">
                <a:solidFill>
                  <a:srgbClr val="FF0000"/>
                </a:solidFill>
              </a:rPr>
              <a:t>Client-centred care</a:t>
            </a:r>
          </a:p>
          <a:p>
            <a:r>
              <a:rPr lang="en-ZA" sz="4000" dirty="0" smtClean="0">
                <a:solidFill>
                  <a:srgbClr val="FF0000"/>
                </a:solidFill>
              </a:rPr>
              <a:t>Health system efficiency</a:t>
            </a:r>
            <a:endParaRPr lang="en-GB" sz="4000" dirty="0">
              <a:solidFill>
                <a:srgbClr val="FF0000"/>
              </a:solidFill>
            </a:endParaRPr>
          </a:p>
        </p:txBody>
      </p:sp>
    </p:spTree>
    <p:extLst>
      <p:ext uri="{BB962C8B-B14F-4D97-AF65-F5344CB8AC3E}">
        <p14:creationId xmlns:p14="http://schemas.microsoft.com/office/powerpoint/2010/main" val="1949547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Differentiated care is applicable across the HIV care continuum</a:t>
            </a:r>
          </a:p>
        </p:txBody>
      </p:sp>
      <p:pic>
        <p:nvPicPr>
          <p:cNvPr id="6" name="Content Placeholder 5" descr="Screen Shot 2017-06-29 at 10.24.21.png"/>
          <p:cNvPicPr>
            <a:picLocks noGrp="1" noChangeAspect="1"/>
          </p:cNvPicPr>
          <p:nvPr>
            <p:ph idx="1"/>
          </p:nvPr>
        </p:nvPicPr>
        <p:blipFill>
          <a:blip r:embed="rId2" cstate="screen">
            <a:extLst>
              <a:ext uri="{28A0092B-C50C-407E-A947-70E740481C1C}">
                <a14:useLocalDpi xmlns:a14="http://schemas.microsoft.com/office/drawing/2010/main"/>
              </a:ext>
            </a:extLst>
          </a:blip>
          <a:srcRect t="-4996" b="-4996"/>
          <a:stretch>
            <a:fillRect/>
          </a:stretch>
        </p:blipFill>
        <p:spPr>
          <a:xfrm>
            <a:off x="0" y="1348758"/>
            <a:ext cx="9144000" cy="5028847"/>
          </a:xfrm>
        </p:spPr>
      </p:pic>
    </p:spTree>
    <p:extLst>
      <p:ext uri="{BB962C8B-B14F-4D97-AF65-F5344CB8AC3E}">
        <p14:creationId xmlns:p14="http://schemas.microsoft.com/office/powerpoint/2010/main" val="127022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644" y="157833"/>
            <a:ext cx="8760712" cy="6004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787563"/>
            <a:ext cx="7776864" cy="487368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ket 2"/>
          <p:cNvSpPr/>
          <p:nvPr/>
        </p:nvSpPr>
        <p:spPr>
          <a:xfrm rot="5400000" flipH="1">
            <a:off x="4397236" y="-3340600"/>
            <a:ext cx="333752" cy="8208912"/>
          </a:xfrm>
          <a:prstGeom prst="rightBracket">
            <a:avLst/>
          </a:prstGeom>
          <a:noFill/>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ket 8"/>
          <p:cNvSpPr/>
          <p:nvPr/>
        </p:nvSpPr>
        <p:spPr>
          <a:xfrm rot="16200000" flipH="1">
            <a:off x="7687673" y="4725144"/>
            <a:ext cx="393390" cy="1872208"/>
          </a:xfrm>
          <a:prstGeom prst="rightBracket">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86041" y="85170"/>
            <a:ext cx="29241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1656" y="5986937"/>
            <a:ext cx="3074515" cy="3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4"/>
          <p:cNvSpPr txBox="1">
            <a:spLocks noChangeArrowheads="1"/>
          </p:cNvSpPr>
          <p:nvPr/>
        </p:nvSpPr>
        <p:spPr bwMode="auto">
          <a:xfrm>
            <a:off x="207524" y="5699439"/>
            <a:ext cx="5372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200" dirty="0"/>
              <a:t>Fox MP, Rosen S (2017) A new cascade of HIV care for the era of “treat all”. PLOS Medicine 14(4): e1002268. https://doi.org/10.1371/journal.pmed.1002268</a:t>
            </a:r>
          </a:p>
          <a:p>
            <a:pPr eaLnBrk="1" hangingPunct="1"/>
            <a:r>
              <a:rPr lang="en-US" altLang="en-US" sz="1200" dirty="0">
                <a:hlinkClick r:id="rId6"/>
              </a:rPr>
              <a:t>http://journals.plos.org/plosmedicine/article?id=10.1371/journal.pmed.1002268</a:t>
            </a:r>
            <a:endParaRPr lang="en-US" altLang="en-US" sz="1200" dirty="0"/>
          </a:p>
        </p:txBody>
      </p:sp>
    </p:spTree>
    <p:extLst>
      <p:ext uri="{BB962C8B-B14F-4D97-AF65-F5344CB8AC3E}">
        <p14:creationId xmlns:p14="http://schemas.microsoft.com/office/powerpoint/2010/main" val="1530898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704856" cy="1152128"/>
          </a:xfrm>
        </p:spPr>
        <p:txBody>
          <a:bodyPr>
            <a:normAutofit fontScale="90000"/>
          </a:bodyPr>
          <a:lstStyle/>
          <a:p>
            <a:r>
              <a:rPr lang="en-ZA" b="1" dirty="0" smtClean="0"/>
              <a:t>Why differentiate ART delivery</a:t>
            </a:r>
            <a:endParaRPr lang="en-GB" b="1" dirty="0"/>
          </a:p>
        </p:txBody>
      </p:sp>
      <p:sp>
        <p:nvSpPr>
          <p:cNvPr id="5" name="Content Placeholder 4"/>
          <p:cNvSpPr>
            <a:spLocks noGrp="1"/>
          </p:cNvSpPr>
          <p:nvPr>
            <p:ph sz="half" idx="2"/>
          </p:nvPr>
        </p:nvSpPr>
        <p:spPr>
          <a:xfrm>
            <a:off x="4932040" y="1556792"/>
            <a:ext cx="4038600" cy="4525963"/>
          </a:xfrm>
        </p:spPr>
        <p:txBody>
          <a:bodyPr>
            <a:normAutofit/>
          </a:bodyPr>
          <a:lstStyle/>
          <a:p>
            <a:r>
              <a:rPr lang="en-ZA" dirty="0" smtClean="0"/>
              <a:t>To improve client experience </a:t>
            </a:r>
          </a:p>
          <a:p>
            <a:endParaRPr lang="en-ZA" dirty="0" smtClean="0"/>
          </a:p>
          <a:p>
            <a:r>
              <a:rPr lang="en-ZA" dirty="0" smtClean="0"/>
              <a:t>To improve health outcomes</a:t>
            </a:r>
          </a:p>
          <a:p>
            <a:endParaRPr lang="en-ZA" dirty="0" smtClean="0"/>
          </a:p>
          <a:p>
            <a:r>
              <a:rPr lang="en-ZA" dirty="0" smtClean="0"/>
              <a:t>Leverage resources to ‘treat all” and achieve 90-90-90</a:t>
            </a:r>
            <a:endParaRPr lang="en-GB"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700808"/>
            <a:ext cx="42481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573" y="1634132"/>
            <a:ext cx="43148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1629792"/>
            <a:ext cx="4509001" cy="380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411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427168" cy="1143000"/>
          </a:xfrm>
        </p:spPr>
        <p:txBody>
          <a:bodyPr>
            <a:normAutofit fontScale="90000"/>
          </a:bodyPr>
          <a:lstStyle/>
          <a:p>
            <a:r>
              <a:rPr lang="en-ZA" b="1" dirty="0" smtClean="0"/>
              <a:t>How to approach differentiating ART delivery</a:t>
            </a:r>
            <a:endParaRPr lang="en-GB" b="1" dirty="0"/>
          </a:p>
        </p:txBody>
      </p:sp>
      <p:sp>
        <p:nvSpPr>
          <p:cNvPr id="5" name="Content Placeholder 4"/>
          <p:cNvSpPr>
            <a:spLocks noGrp="1"/>
          </p:cNvSpPr>
          <p:nvPr>
            <p:ph idx="1"/>
          </p:nvPr>
        </p:nvSpPr>
        <p:spPr>
          <a:xfrm>
            <a:off x="457200" y="1916832"/>
            <a:ext cx="8229600" cy="4209331"/>
          </a:xfrm>
        </p:spPr>
        <p:txBody>
          <a:bodyPr>
            <a:normAutofit fontScale="92500"/>
          </a:bodyPr>
          <a:lstStyle/>
          <a:p>
            <a:pPr marL="514350" indent="-514350">
              <a:buAutoNum type="arabicPeriod"/>
            </a:pPr>
            <a:r>
              <a:rPr lang="en-ZA" dirty="0" smtClean="0"/>
              <a:t>Identify client and health system </a:t>
            </a:r>
            <a:r>
              <a:rPr lang="en-ZA" b="1" dirty="0" smtClean="0"/>
              <a:t>challenges</a:t>
            </a:r>
          </a:p>
          <a:p>
            <a:pPr marL="514350" indent="-514350">
              <a:buAutoNum type="arabicPeriod"/>
            </a:pPr>
            <a:endParaRPr lang="en-ZA" dirty="0"/>
          </a:p>
          <a:p>
            <a:pPr marL="514350" indent="-514350">
              <a:buAutoNum type="arabicPeriod"/>
            </a:pPr>
            <a:r>
              <a:rPr lang="en-ZA" dirty="0" smtClean="0"/>
              <a:t>Define </a:t>
            </a:r>
            <a:r>
              <a:rPr lang="en-ZA" b="1" dirty="0" smtClean="0"/>
              <a:t>for whom</a:t>
            </a:r>
            <a:r>
              <a:rPr lang="en-ZA" dirty="0" smtClean="0"/>
              <a:t> you are differentiating care</a:t>
            </a:r>
          </a:p>
          <a:p>
            <a:pPr marL="514350" indent="-514350">
              <a:buAutoNum type="arabicPeriod"/>
            </a:pPr>
            <a:endParaRPr lang="en-ZA" dirty="0"/>
          </a:p>
          <a:p>
            <a:pPr marL="514350" indent="-514350">
              <a:buAutoNum type="arabicPeriod"/>
            </a:pPr>
            <a:r>
              <a:rPr lang="en-ZA" dirty="0" smtClean="0"/>
              <a:t>Determine the appropriate </a:t>
            </a:r>
            <a:r>
              <a:rPr lang="en-ZA" b="1" dirty="0" smtClean="0"/>
              <a:t>building blocks</a:t>
            </a:r>
            <a:r>
              <a:rPr lang="en-ZA" dirty="0" smtClean="0"/>
              <a:t> for differentiated ART delivery for your identified population</a:t>
            </a:r>
          </a:p>
          <a:p>
            <a:pPr marL="0" indent="0">
              <a:buNone/>
            </a:pPr>
            <a:endParaRPr lang="en-ZA" dirty="0" smtClean="0"/>
          </a:p>
          <a:p>
            <a:pPr marL="0" indent="0">
              <a:buNone/>
            </a:pPr>
            <a:endParaRPr lang="en-ZA" dirty="0" smtClean="0"/>
          </a:p>
          <a:p>
            <a:pPr marL="514350" indent="-514350">
              <a:buAutoNum type="arabicPeriod"/>
            </a:pPr>
            <a:endParaRPr lang="en-ZA" dirty="0" smtClean="0"/>
          </a:p>
        </p:txBody>
      </p:sp>
    </p:spTree>
    <p:extLst>
      <p:ext uri="{BB962C8B-B14F-4D97-AF65-F5344CB8AC3E}">
        <p14:creationId xmlns:p14="http://schemas.microsoft.com/office/powerpoint/2010/main" val="389394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800" b="1" dirty="0" smtClean="0"/>
              <a:t>1. Identify the challenges</a:t>
            </a:r>
            <a:endParaRPr lang="en-GB" sz="38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28" y="1700808"/>
            <a:ext cx="4677288" cy="41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0032" y="1512612"/>
            <a:ext cx="3960440" cy="400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65152" y="5515769"/>
            <a:ext cx="15335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1520" y="5515769"/>
            <a:ext cx="17526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4846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4165</TotalTime>
  <Words>1584</Words>
  <Application>Microsoft Macintosh PowerPoint</Application>
  <PresentationFormat>On-screen Show (4:3)</PresentationFormat>
  <Paragraphs>82</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Brief introduction  to differentiated care    An approach to service delivery</vt:lpstr>
      <vt:lpstr>What is differentiated care?</vt:lpstr>
      <vt:lpstr>PowerPoint Presentation</vt:lpstr>
      <vt:lpstr>Core principles of differentiated care</vt:lpstr>
      <vt:lpstr>Differentiated care is applicable across the HIV care continuum</vt:lpstr>
      <vt:lpstr>PowerPoint Presentation</vt:lpstr>
      <vt:lpstr>Why differentiate ART delivery</vt:lpstr>
      <vt:lpstr>How to approach differentiating ART delivery</vt:lpstr>
      <vt:lpstr>1. Identify the challenges</vt:lpstr>
      <vt:lpstr>2. Define for whom we are differentiating ART delivery </vt:lpstr>
      <vt:lpstr>PowerPoint Presentation</vt:lpstr>
      <vt:lpstr>PowerPoint Presentation</vt:lpstr>
      <vt:lpstr>PowerPoint Presentation</vt:lpstr>
      <vt:lpstr>3.  Determine  the building blocks</vt:lpstr>
      <vt:lpstr>PowerPoint Presentation</vt:lpstr>
      <vt:lpstr>Example outcome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Anna Grimsrud</cp:lastModifiedBy>
  <cp:revision>182</cp:revision>
  <cp:lastPrinted>2016-07-13T08:58:02Z</cp:lastPrinted>
  <dcterms:created xsi:type="dcterms:W3CDTF">2015-07-06T08:16:27Z</dcterms:created>
  <dcterms:modified xsi:type="dcterms:W3CDTF">2017-07-13T18:57:21Z</dcterms:modified>
</cp:coreProperties>
</file>