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9" r:id="rId3"/>
    <p:sldId id="271" r:id="rId4"/>
    <p:sldId id="272" r:id="rId5"/>
    <p:sldId id="262" r:id="rId6"/>
    <p:sldId id="263" r:id="rId7"/>
    <p:sldId id="274" r:id="rId8"/>
    <p:sldId id="268"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SSAJEE, Shaffiq Mustafa" initials="essajees" lastIdx="1" clrIdx="0"/>
  <p:cmAuthor id="1" name="Anna Grimsrud" initials="AG" lastIdx="6" clrIdx="1"/>
  <p:cmAuthor id="2" name="MACDONALD, Virginia" initials="MV"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10-20T19:44:12.028" idx="1">
    <p:pos x="10" y="10"/>
    <p:text>The idea is to provide a slide set that can help presenters to organise their material and also focus discussions towards a common framework.
presenters do not have to use all slides and may add additional slides in between!
the order of topics is suggested but presenters may wish to restructure
perhaps the most important slides are the ones at the end that ask the presenters to frame their final thoughts into the building blocks framework</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EADE03-8F3E-49B0-A099-CCB5B3E17355}" type="datetimeFigureOut">
              <a:rPr lang="en-GB" smtClean="0"/>
              <a:t>18/08/2017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3442C-33AD-4DAC-BA46-14B426CCF641}" type="slidenum">
              <a:rPr lang="en-GB" smtClean="0"/>
              <a:t>‹#›</a:t>
            </a:fld>
            <a:endParaRPr lang="en-GB"/>
          </a:p>
        </p:txBody>
      </p:sp>
    </p:spTree>
    <p:extLst>
      <p:ext uri="{BB962C8B-B14F-4D97-AF65-F5344CB8AC3E}">
        <p14:creationId xmlns:p14="http://schemas.microsoft.com/office/powerpoint/2010/main" val="2661668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55682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4148284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249495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3533544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50FCB2-711B-4F8B-B1BC-BBCD2D020EDA}" type="datetimeFigureOut">
              <a:rPr lang="en-GB" smtClean="0"/>
              <a:t>18/08/2017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3492175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850FCB2-711B-4F8B-B1BC-BBCD2D020EDA}" type="datetimeFigureOut">
              <a:rPr lang="en-GB" smtClean="0"/>
              <a:t>18/08/2017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9795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850FCB2-711B-4F8B-B1BC-BBCD2D020EDA}" type="datetimeFigureOut">
              <a:rPr lang="en-GB" smtClean="0"/>
              <a:t>18/08/2017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58398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850FCB2-711B-4F8B-B1BC-BBCD2D020EDA}" type="datetimeFigureOut">
              <a:rPr lang="en-GB" smtClean="0"/>
              <a:t>18/08/2017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2303121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0FCB2-711B-4F8B-B1BC-BBCD2D020EDA}" type="datetimeFigureOut">
              <a:rPr lang="en-GB" smtClean="0"/>
              <a:t>18/08/2017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314248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0FCB2-711B-4F8B-B1BC-BBCD2D020EDA}" type="datetimeFigureOut">
              <a:rPr lang="en-GB" smtClean="0"/>
              <a:t>18/08/2017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92384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0FCB2-711B-4F8B-B1BC-BBCD2D020EDA}" type="datetimeFigureOut">
              <a:rPr lang="en-GB" smtClean="0"/>
              <a:t>18/08/2017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4114E8-B070-4E09-A797-BC354735B3DF}" type="slidenum">
              <a:rPr lang="en-GB" smtClean="0"/>
              <a:t>‹#›</a:t>
            </a:fld>
            <a:endParaRPr lang="en-GB"/>
          </a:p>
        </p:txBody>
      </p:sp>
    </p:spTree>
    <p:extLst>
      <p:ext uri="{BB962C8B-B14F-4D97-AF65-F5344CB8AC3E}">
        <p14:creationId xmlns:p14="http://schemas.microsoft.com/office/powerpoint/2010/main" val="1003592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0FCB2-711B-4F8B-B1BC-BBCD2D020EDA}" type="datetimeFigureOut">
              <a:rPr lang="en-GB" smtClean="0"/>
              <a:t>18/08/2017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114E8-B070-4E09-A797-BC354735B3DF}" type="slidenum">
              <a:rPr lang="en-GB" smtClean="0"/>
              <a:t>‹#›</a:t>
            </a:fld>
            <a:endParaRPr lang="en-GB"/>
          </a:p>
        </p:txBody>
      </p:sp>
    </p:spTree>
    <p:extLst>
      <p:ext uri="{BB962C8B-B14F-4D97-AF65-F5344CB8AC3E}">
        <p14:creationId xmlns:p14="http://schemas.microsoft.com/office/powerpoint/2010/main" val="212981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TITLE</a:t>
            </a:r>
            <a:endParaRPr lang="en-GB" dirty="0"/>
          </a:p>
        </p:txBody>
      </p:sp>
      <p:sp>
        <p:nvSpPr>
          <p:cNvPr id="3" name="Subtitle 2"/>
          <p:cNvSpPr>
            <a:spLocks noGrp="1"/>
          </p:cNvSpPr>
          <p:nvPr>
            <p:ph type="subTitle" idx="1"/>
          </p:nvPr>
        </p:nvSpPr>
        <p:spPr/>
        <p:txBody>
          <a:bodyPr>
            <a:normAutofit fontScale="62500" lnSpcReduction="20000"/>
          </a:bodyPr>
          <a:lstStyle/>
          <a:p>
            <a:r>
              <a:rPr lang="en-GB" dirty="0"/>
              <a:t>Differentiated Care for </a:t>
            </a:r>
            <a:r>
              <a:rPr lang="en-GB" dirty="0" smtClean="0"/>
              <a:t>People </a:t>
            </a:r>
            <a:r>
              <a:rPr lang="en-GB" dirty="0"/>
              <a:t>who inject </a:t>
            </a:r>
            <a:r>
              <a:rPr lang="en-GB" dirty="0" smtClean="0"/>
              <a:t>Drugs, Men </a:t>
            </a:r>
            <a:r>
              <a:rPr lang="en-GB" dirty="0"/>
              <a:t>who have sex with </a:t>
            </a:r>
            <a:r>
              <a:rPr lang="en-GB" dirty="0" smtClean="0"/>
              <a:t>men, Sex workers, Transgender people, Prisoners </a:t>
            </a:r>
            <a:r>
              <a:rPr lang="en-GB" dirty="0"/>
              <a:t>and other people living in closed settings</a:t>
            </a:r>
          </a:p>
          <a:p>
            <a:r>
              <a:rPr lang="en-GB" dirty="0">
                <a:solidFill>
                  <a:srgbClr val="FF0000"/>
                </a:solidFill>
              </a:rPr>
              <a:t>(select one or </a:t>
            </a:r>
            <a:r>
              <a:rPr lang="en-GB" dirty="0" smtClean="0">
                <a:solidFill>
                  <a:srgbClr val="FF0000"/>
                </a:solidFill>
              </a:rPr>
              <a:t>more)</a:t>
            </a:r>
            <a:endParaRPr lang="en-GB" dirty="0"/>
          </a:p>
          <a:p>
            <a:r>
              <a:rPr lang="en-GB" dirty="0" smtClean="0"/>
              <a:t>Presenter name</a:t>
            </a:r>
          </a:p>
          <a:p>
            <a:r>
              <a:rPr lang="en-GB" dirty="0" smtClean="0"/>
              <a:t>Country </a:t>
            </a:r>
          </a:p>
          <a:p>
            <a:endParaRPr lang="en-GB" dirty="0"/>
          </a:p>
        </p:txBody>
      </p:sp>
    </p:spTree>
    <p:extLst>
      <p:ext uri="{BB962C8B-B14F-4D97-AF65-F5344CB8AC3E}">
        <p14:creationId xmlns:p14="http://schemas.microsoft.com/office/powerpoint/2010/main" val="158919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31640" y="2060848"/>
            <a:ext cx="6686457" cy="4176464"/>
          </a:xfrm>
          <a:prstGeom prst="rect">
            <a:avLst/>
          </a:prstGeom>
        </p:spPr>
      </p:pic>
      <p:sp>
        <p:nvSpPr>
          <p:cNvPr id="3" name="Title 2"/>
          <p:cNvSpPr>
            <a:spLocks noGrp="1"/>
          </p:cNvSpPr>
          <p:nvPr>
            <p:ph type="title"/>
          </p:nvPr>
        </p:nvSpPr>
        <p:spPr/>
        <p:txBody>
          <a:bodyPr>
            <a:normAutofit fontScale="90000"/>
          </a:bodyPr>
          <a:lstStyle/>
          <a:p>
            <a:r>
              <a:rPr lang="en-US" dirty="0" smtClean="0"/>
              <a:t>Differentiated care applies across the HIV care continuum</a:t>
            </a:r>
            <a:endParaRPr lang="en-US" dirty="0"/>
          </a:p>
        </p:txBody>
      </p:sp>
    </p:spTree>
    <p:extLst>
      <p:ext uri="{BB962C8B-B14F-4D97-AF65-F5344CB8AC3E}">
        <p14:creationId xmlns:p14="http://schemas.microsoft.com/office/powerpoint/2010/main" val="2100287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smtClean="0"/>
              <a:t>Challenges/Rationale</a:t>
            </a:r>
            <a:endParaRPr lang="en-GB" dirty="0"/>
          </a:p>
        </p:txBody>
      </p:sp>
      <p:sp>
        <p:nvSpPr>
          <p:cNvPr id="3" name="Content Placeholder 2"/>
          <p:cNvSpPr>
            <a:spLocks noGrp="1"/>
          </p:cNvSpPr>
          <p:nvPr>
            <p:ph sz="half" idx="1"/>
          </p:nvPr>
        </p:nvSpPr>
        <p:spPr/>
        <p:txBody>
          <a:bodyPr>
            <a:normAutofit/>
          </a:bodyPr>
          <a:lstStyle/>
          <a:p>
            <a:r>
              <a:rPr lang="en-GB" sz="2400" dirty="0" smtClean="0"/>
              <a:t>Health system challenges</a:t>
            </a:r>
          </a:p>
          <a:p>
            <a:pPr lvl="1"/>
            <a:r>
              <a:rPr lang="en-GB" sz="1600" i="1" dirty="0" smtClean="0">
                <a:solidFill>
                  <a:srgbClr val="FF0000"/>
                </a:solidFill>
              </a:rPr>
              <a:t>E.g. Reaching more people</a:t>
            </a:r>
          </a:p>
          <a:p>
            <a:pPr lvl="1"/>
            <a:r>
              <a:rPr lang="en-GB" sz="1600" i="1" dirty="0" smtClean="0">
                <a:solidFill>
                  <a:srgbClr val="FF0000"/>
                </a:solidFill>
              </a:rPr>
              <a:t>Identify more HIV positive people</a:t>
            </a:r>
          </a:p>
          <a:p>
            <a:pPr lvl="1"/>
            <a:r>
              <a:rPr lang="en-GB" sz="1600" i="1" dirty="0" smtClean="0">
                <a:solidFill>
                  <a:srgbClr val="FF0000"/>
                </a:solidFill>
              </a:rPr>
              <a:t>Improve HIV positive patient outcomes</a:t>
            </a:r>
          </a:p>
          <a:p>
            <a:pPr lvl="1"/>
            <a:r>
              <a:rPr lang="en-GB" sz="1600" i="1" dirty="0" smtClean="0">
                <a:solidFill>
                  <a:srgbClr val="FF0000"/>
                </a:solidFill>
              </a:rPr>
              <a:t>Reduce barriers to access </a:t>
            </a:r>
          </a:p>
          <a:p>
            <a:pPr lvl="1"/>
            <a:r>
              <a:rPr lang="en-GB" sz="1600" i="1" dirty="0" smtClean="0">
                <a:solidFill>
                  <a:srgbClr val="FF0000"/>
                </a:solidFill>
              </a:rPr>
              <a:t>Improve management of sick clients, clients with comorbidities etc.</a:t>
            </a:r>
          </a:p>
          <a:p>
            <a:pPr lvl="1"/>
            <a:r>
              <a:rPr lang="en-GB" sz="1600" i="1" dirty="0" smtClean="0">
                <a:solidFill>
                  <a:srgbClr val="FF0000"/>
                </a:solidFill>
              </a:rPr>
              <a:t>Increase retention of KP on ART if they are feeling well and are challenged by frequent visits</a:t>
            </a:r>
            <a:endParaRPr lang="en-GB" sz="2400" dirty="0" smtClean="0"/>
          </a:p>
        </p:txBody>
      </p:sp>
      <p:sp>
        <p:nvSpPr>
          <p:cNvPr id="4" name="Content Placeholder 3"/>
          <p:cNvSpPr>
            <a:spLocks noGrp="1"/>
          </p:cNvSpPr>
          <p:nvPr>
            <p:ph sz="half" idx="2"/>
          </p:nvPr>
        </p:nvSpPr>
        <p:spPr>
          <a:xfrm>
            <a:off x="4644008" y="1556792"/>
            <a:ext cx="4038600" cy="4525963"/>
          </a:xfrm>
        </p:spPr>
        <p:txBody>
          <a:bodyPr/>
          <a:lstStyle/>
          <a:p>
            <a:r>
              <a:rPr lang="en-GB" dirty="0"/>
              <a:t>Patient </a:t>
            </a:r>
            <a:r>
              <a:rPr lang="en-GB" dirty="0" smtClean="0"/>
              <a:t>challenges</a:t>
            </a:r>
          </a:p>
          <a:p>
            <a:pPr lvl="1"/>
            <a:r>
              <a:rPr lang="en-GB" sz="1600" i="1" dirty="0" smtClean="0">
                <a:solidFill>
                  <a:srgbClr val="FF0000"/>
                </a:solidFill>
              </a:rPr>
              <a:t>E.g. Travel and wait times</a:t>
            </a:r>
          </a:p>
          <a:p>
            <a:pPr lvl="1"/>
            <a:r>
              <a:rPr lang="en-GB" sz="1600" i="1" dirty="0" smtClean="0">
                <a:solidFill>
                  <a:srgbClr val="FF0000"/>
                </a:solidFill>
              </a:rPr>
              <a:t>Lack of treatment literacy</a:t>
            </a:r>
          </a:p>
          <a:p>
            <a:pPr lvl="1"/>
            <a:r>
              <a:rPr lang="en-GB" sz="1600" i="1" dirty="0" smtClean="0">
                <a:solidFill>
                  <a:srgbClr val="FF0000"/>
                </a:solidFill>
              </a:rPr>
              <a:t>Stigma and discrimination</a:t>
            </a:r>
          </a:p>
          <a:p>
            <a:pPr lvl="1"/>
            <a:r>
              <a:rPr lang="en-GB" sz="1600" i="1" dirty="0" smtClean="0">
                <a:solidFill>
                  <a:srgbClr val="FF0000"/>
                </a:solidFill>
              </a:rPr>
              <a:t>Comorbidities</a:t>
            </a:r>
            <a:endParaRPr lang="en-GB" sz="1600" i="1" dirty="0">
              <a:solidFill>
                <a:srgbClr val="FF0000"/>
              </a:solidFill>
            </a:endParaRPr>
          </a:p>
          <a:p>
            <a:pPr lvl="1"/>
            <a:r>
              <a:rPr lang="en-GB" sz="1600" i="1" dirty="0" smtClean="0">
                <a:solidFill>
                  <a:srgbClr val="FF0000"/>
                </a:solidFill>
              </a:rPr>
              <a:t>Complicated care</a:t>
            </a:r>
          </a:p>
          <a:p>
            <a:pPr lvl="1"/>
            <a:r>
              <a:rPr lang="en-GB" sz="1600" i="1" dirty="0" smtClean="0">
                <a:solidFill>
                  <a:srgbClr val="FF0000"/>
                </a:solidFill>
              </a:rPr>
              <a:t>Adherence support to remain on ART if feeling well and clinic visits are a hardship or unfriendly</a:t>
            </a:r>
            <a:endParaRPr lang="en-US" sz="1600" i="1" dirty="0">
              <a:solidFill>
                <a:srgbClr val="FF0000"/>
              </a:solidFill>
            </a:endParaRPr>
          </a:p>
        </p:txBody>
      </p:sp>
      <p:sp>
        <p:nvSpPr>
          <p:cNvPr id="5" name="TextBox 4"/>
          <p:cNvSpPr txBox="1"/>
          <p:nvPr/>
        </p:nvSpPr>
        <p:spPr>
          <a:xfrm>
            <a:off x="273434" y="908720"/>
            <a:ext cx="8208912" cy="523220"/>
          </a:xfrm>
          <a:prstGeom prst="rect">
            <a:avLst/>
          </a:prstGeom>
          <a:noFill/>
        </p:spPr>
        <p:txBody>
          <a:bodyPr wrap="square" rtlCol="0">
            <a:spAutoFit/>
          </a:bodyPr>
          <a:lstStyle/>
          <a:p>
            <a:r>
              <a:rPr lang="en-GB" sz="1400" i="1" dirty="0" smtClean="0">
                <a:solidFill>
                  <a:srgbClr val="FF0000"/>
                </a:solidFill>
              </a:rPr>
              <a:t>PLEASE DESCRIBE THE SITUATION IN YOUR COUNTRY, REGION, CITY. IDENTIFY CHALLENGES IN REACHING, TESTING, TREATING AND RETAINING KP</a:t>
            </a:r>
            <a:endParaRPr lang="en-GB" sz="1400" i="1" dirty="0">
              <a:solidFill>
                <a:srgbClr val="FF0000"/>
              </a:solidFill>
            </a:endParaRPr>
          </a:p>
        </p:txBody>
      </p:sp>
    </p:spTree>
    <p:extLst>
      <p:ext uri="{BB962C8B-B14F-4D97-AF65-F5344CB8AC3E}">
        <p14:creationId xmlns:p14="http://schemas.microsoft.com/office/powerpoint/2010/main" val="1867288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Who was care for?</a:t>
            </a:r>
            <a:br>
              <a:rPr lang="en-US" dirty="0" smtClean="0"/>
            </a:br>
            <a:r>
              <a:rPr lang="en-US" sz="2000" i="1" dirty="0" smtClean="0">
                <a:solidFill>
                  <a:srgbClr val="FF0000"/>
                </a:solidFill>
              </a:rPr>
              <a:t>Define the clinical characteristics, population and context</a:t>
            </a:r>
            <a:endParaRPr lang="en-US" sz="2000" i="1" dirty="0">
              <a:solidFill>
                <a:srgbClr val="FF0000"/>
              </a:solidFill>
            </a:endParaRPr>
          </a:p>
        </p:txBody>
      </p:sp>
      <p:sp>
        <p:nvSpPr>
          <p:cNvPr id="3" name="Content Placeholder 2"/>
          <p:cNvSpPr>
            <a:spLocks noGrp="1"/>
          </p:cNvSpPr>
          <p:nvPr>
            <p:ph sz="half" idx="1"/>
          </p:nvPr>
        </p:nvSpPr>
        <p:spPr/>
        <p:txBody>
          <a:bodyPr/>
          <a:lstStyle/>
          <a:p>
            <a:r>
              <a:rPr lang="en-US" dirty="0" smtClean="0"/>
              <a:t>Clinical characteristics </a:t>
            </a:r>
          </a:p>
          <a:p>
            <a:pPr lvl="1"/>
            <a:r>
              <a:rPr lang="en-US" dirty="0" smtClean="0">
                <a:solidFill>
                  <a:srgbClr val="FF0000"/>
                </a:solidFill>
              </a:rPr>
              <a:t>Stable/Unstable/Co-morbid </a:t>
            </a:r>
          </a:p>
          <a:p>
            <a:r>
              <a:rPr lang="en-US" dirty="0" smtClean="0"/>
              <a:t>Specific population</a:t>
            </a:r>
          </a:p>
          <a:p>
            <a:r>
              <a:rPr lang="en-US" dirty="0" smtClean="0"/>
              <a:t>Context </a:t>
            </a:r>
          </a:p>
          <a:p>
            <a:pPr lvl="1"/>
            <a:r>
              <a:rPr lang="en-US" dirty="0" smtClean="0">
                <a:solidFill>
                  <a:srgbClr val="FF0000"/>
                </a:solidFill>
              </a:rPr>
              <a:t>Urban/rural, unstable context, epidemic type</a:t>
            </a:r>
            <a:endParaRPr lang="en-US" dirty="0">
              <a:solidFill>
                <a:srgbClr val="FF0000"/>
              </a:solidFill>
            </a:endParaRPr>
          </a:p>
        </p:txBody>
      </p:sp>
      <p:pic>
        <p:nvPicPr>
          <p:cNvPr id="5" name="Content Placeholder 4" descr="Screen Shot 2016-10-21 at 10.31.32.png"/>
          <p:cNvPicPr>
            <a:picLocks noGrp="1" noChangeAspect="1"/>
          </p:cNvPicPr>
          <p:nvPr>
            <p:ph sz="half" idx="2"/>
          </p:nvPr>
        </p:nvPicPr>
        <p:blipFill>
          <a:blip r:embed="rId2">
            <a:extLst>
              <a:ext uri="{28A0092B-C50C-407E-A947-70E740481C1C}">
                <a14:useLocalDpi xmlns:a14="http://schemas.microsoft.com/office/drawing/2010/main" val="0"/>
              </a:ext>
            </a:extLst>
          </a:blip>
          <a:srcRect t="-9117" b="-9117"/>
          <a:stretch>
            <a:fillRect/>
          </a:stretch>
        </p:blipFill>
        <p:spPr/>
      </p:pic>
    </p:spTree>
    <p:extLst>
      <p:ext uri="{BB962C8B-B14F-4D97-AF65-F5344CB8AC3E}">
        <p14:creationId xmlns:p14="http://schemas.microsoft.com/office/powerpoint/2010/main" val="85662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 Overview of the intervention</a:t>
            </a:r>
            <a:endParaRPr lang="en-GB" dirty="0"/>
          </a:p>
        </p:txBody>
      </p:sp>
      <p:sp>
        <p:nvSpPr>
          <p:cNvPr id="3" name="Content Placeholder 2"/>
          <p:cNvSpPr>
            <a:spLocks noGrp="1"/>
          </p:cNvSpPr>
          <p:nvPr>
            <p:ph idx="1"/>
          </p:nvPr>
        </p:nvSpPr>
        <p:spPr>
          <a:xfrm>
            <a:off x="457200" y="1600200"/>
            <a:ext cx="8507288" cy="4525963"/>
          </a:xfrm>
        </p:spPr>
        <p:txBody>
          <a:bodyPr>
            <a:normAutofit lnSpcReduction="10000"/>
          </a:bodyPr>
          <a:lstStyle/>
          <a:p>
            <a:r>
              <a:rPr lang="en-GB" sz="2400" dirty="0" smtClean="0"/>
              <a:t>Describe the intervention</a:t>
            </a:r>
          </a:p>
          <a:p>
            <a:pPr lvl="1"/>
            <a:r>
              <a:rPr lang="en-GB" sz="2000" dirty="0" smtClean="0">
                <a:solidFill>
                  <a:srgbClr val="FF0000"/>
                </a:solidFill>
              </a:rPr>
              <a:t>What kind of model?</a:t>
            </a:r>
          </a:p>
          <a:p>
            <a:pPr lvl="2"/>
            <a:r>
              <a:rPr lang="en-GB" sz="1600" dirty="0" smtClean="0">
                <a:solidFill>
                  <a:srgbClr val="FF0000"/>
                </a:solidFill>
              </a:rPr>
              <a:t>Health care worker-managed group, client-managed group, facility-based individual model or out-of-facility individual model?</a:t>
            </a:r>
          </a:p>
          <a:p>
            <a:pPr lvl="1"/>
            <a:r>
              <a:rPr lang="en-US" sz="2000" dirty="0">
                <a:solidFill>
                  <a:srgbClr val="FF0000"/>
                </a:solidFill>
              </a:rPr>
              <a:t>Type of </a:t>
            </a:r>
            <a:r>
              <a:rPr lang="en-US" sz="2000" dirty="0" smtClean="0">
                <a:solidFill>
                  <a:srgbClr val="FF0000"/>
                </a:solidFill>
              </a:rPr>
              <a:t>service</a:t>
            </a:r>
          </a:p>
          <a:p>
            <a:pPr lvl="2"/>
            <a:r>
              <a:rPr lang="en-US" sz="1400" i="1" dirty="0" smtClean="0">
                <a:solidFill>
                  <a:srgbClr val="FF0000"/>
                </a:solidFill>
              </a:rPr>
              <a:t>For </a:t>
            </a:r>
            <a:r>
              <a:rPr lang="en-US" sz="1400" i="1" dirty="0">
                <a:solidFill>
                  <a:srgbClr val="FF0000"/>
                </a:solidFill>
              </a:rPr>
              <a:t>example government/NGO, community based or Community lead, Health facility satellite, DIC, outreach, involving/employing peers</a:t>
            </a:r>
          </a:p>
          <a:p>
            <a:pPr lvl="2"/>
            <a:endParaRPr lang="en-GB" sz="1600" dirty="0" smtClean="0"/>
          </a:p>
          <a:p>
            <a:r>
              <a:rPr lang="en-GB" sz="2400" dirty="0" smtClean="0"/>
              <a:t>Describe the key elements of the intervention</a:t>
            </a:r>
            <a:endParaRPr lang="en-GB" sz="2400" dirty="0"/>
          </a:p>
          <a:p>
            <a:pPr lvl="1"/>
            <a:r>
              <a:rPr lang="en-GB" sz="1600" dirty="0" smtClean="0">
                <a:solidFill>
                  <a:srgbClr val="FF0000"/>
                </a:solidFill>
              </a:rPr>
              <a:t>Describe the building blocks</a:t>
            </a:r>
          </a:p>
          <a:p>
            <a:pPr lvl="2"/>
            <a:r>
              <a:rPr lang="en-GB" sz="1600" dirty="0" smtClean="0"/>
              <a:t>WHEN </a:t>
            </a:r>
            <a:r>
              <a:rPr lang="en-GB" sz="1600" dirty="0" smtClean="0">
                <a:solidFill>
                  <a:srgbClr val="FF0000"/>
                </a:solidFill>
              </a:rPr>
              <a:t>– at what frequency are clients seen</a:t>
            </a:r>
          </a:p>
          <a:p>
            <a:pPr lvl="2"/>
            <a:r>
              <a:rPr lang="en-GB" sz="1600" dirty="0" smtClean="0"/>
              <a:t>WHERE </a:t>
            </a:r>
            <a:r>
              <a:rPr lang="en-GB" sz="1600" dirty="0"/>
              <a:t>– </a:t>
            </a:r>
            <a:r>
              <a:rPr lang="en-GB" sz="1600" dirty="0">
                <a:solidFill>
                  <a:srgbClr val="FF0000"/>
                </a:solidFill>
              </a:rPr>
              <a:t>where is care provided</a:t>
            </a:r>
          </a:p>
          <a:p>
            <a:pPr lvl="2"/>
            <a:r>
              <a:rPr lang="en-GB" sz="1600" dirty="0" smtClean="0"/>
              <a:t>WHO – </a:t>
            </a:r>
            <a:r>
              <a:rPr lang="en-GB" sz="1600" dirty="0" smtClean="0">
                <a:solidFill>
                  <a:srgbClr val="FF0000"/>
                </a:solidFill>
              </a:rPr>
              <a:t>what cadre of staff facilitates the model</a:t>
            </a:r>
          </a:p>
          <a:p>
            <a:pPr lvl="2"/>
            <a:r>
              <a:rPr lang="en-GB" sz="1600" dirty="0" smtClean="0"/>
              <a:t>WHAT – </a:t>
            </a:r>
            <a:r>
              <a:rPr lang="en-GB" sz="1600" dirty="0" smtClean="0">
                <a:solidFill>
                  <a:srgbClr val="FF0000"/>
                </a:solidFill>
              </a:rPr>
              <a:t>services are provided</a:t>
            </a:r>
          </a:p>
          <a:p>
            <a:pPr lvl="1"/>
            <a:r>
              <a:rPr lang="en-GB" sz="2000" dirty="0" smtClean="0">
                <a:solidFill>
                  <a:srgbClr val="FF0000"/>
                </a:solidFill>
              </a:rPr>
              <a:t>Is ART delivery already part of the model?</a:t>
            </a:r>
          </a:p>
          <a:p>
            <a:pPr lvl="1"/>
            <a:endParaRPr lang="en-GB" sz="2000" dirty="0" smtClean="0"/>
          </a:p>
        </p:txBody>
      </p:sp>
    </p:spTree>
    <p:extLst>
      <p:ext uri="{BB962C8B-B14F-4D97-AF65-F5344CB8AC3E}">
        <p14:creationId xmlns:p14="http://schemas.microsoft.com/office/powerpoint/2010/main" val="129148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Implementing the intervention</a:t>
            </a:r>
            <a:endParaRPr lang="en-GB" dirty="0"/>
          </a:p>
        </p:txBody>
      </p:sp>
      <p:sp>
        <p:nvSpPr>
          <p:cNvPr id="3" name="Content Placeholder 2"/>
          <p:cNvSpPr>
            <a:spLocks noGrp="1"/>
          </p:cNvSpPr>
          <p:nvPr>
            <p:ph idx="1"/>
          </p:nvPr>
        </p:nvSpPr>
        <p:spPr>
          <a:xfrm>
            <a:off x="457200" y="1600200"/>
            <a:ext cx="8507288" cy="4525963"/>
          </a:xfrm>
        </p:spPr>
        <p:txBody>
          <a:bodyPr>
            <a:normAutofit lnSpcReduction="10000"/>
          </a:bodyPr>
          <a:lstStyle/>
          <a:p>
            <a:r>
              <a:rPr lang="en-GB" sz="2400" dirty="0" smtClean="0">
                <a:solidFill>
                  <a:srgbClr val="FF0000"/>
                </a:solidFill>
              </a:rPr>
              <a:t>Describe what it took to get this into place</a:t>
            </a:r>
          </a:p>
          <a:p>
            <a:r>
              <a:rPr lang="en-GB" sz="2400" dirty="0" smtClean="0">
                <a:solidFill>
                  <a:srgbClr val="FF0000"/>
                </a:solidFill>
              </a:rPr>
              <a:t>Was this a pilot project</a:t>
            </a:r>
          </a:p>
          <a:p>
            <a:pPr lvl="1"/>
            <a:r>
              <a:rPr lang="en-GB" sz="2000" dirty="0" smtClean="0">
                <a:solidFill>
                  <a:srgbClr val="FF0000"/>
                </a:solidFill>
              </a:rPr>
              <a:t>Has it been taken to scale</a:t>
            </a:r>
          </a:p>
          <a:p>
            <a:r>
              <a:rPr lang="en-GB" sz="2400" dirty="0" smtClean="0">
                <a:solidFill>
                  <a:srgbClr val="FF0000"/>
                </a:solidFill>
              </a:rPr>
              <a:t>Did you have to train staff? What materials did you use</a:t>
            </a:r>
          </a:p>
          <a:p>
            <a:pPr lvl="1"/>
            <a:r>
              <a:rPr lang="en-GB" sz="2000" dirty="0" smtClean="0">
                <a:solidFill>
                  <a:srgbClr val="FF0000"/>
                </a:solidFill>
              </a:rPr>
              <a:t>Was there a lot of supervision required</a:t>
            </a:r>
          </a:p>
          <a:p>
            <a:r>
              <a:rPr lang="en-GB" sz="2400" dirty="0" smtClean="0">
                <a:solidFill>
                  <a:srgbClr val="FF0000"/>
                </a:solidFill>
              </a:rPr>
              <a:t>How did you track progress? What M&amp;E elements did you build into the model</a:t>
            </a:r>
          </a:p>
          <a:p>
            <a:r>
              <a:rPr lang="en-GB" sz="2400" dirty="0" smtClean="0">
                <a:solidFill>
                  <a:srgbClr val="FF0000"/>
                </a:solidFill>
              </a:rPr>
              <a:t>Do you know how much this cost?</a:t>
            </a:r>
          </a:p>
          <a:p>
            <a:r>
              <a:rPr lang="en-GB" sz="2400" dirty="0" smtClean="0">
                <a:solidFill>
                  <a:srgbClr val="FF0000"/>
                </a:solidFill>
              </a:rPr>
              <a:t>Overall was this feasible?</a:t>
            </a:r>
          </a:p>
          <a:p>
            <a:r>
              <a:rPr lang="en-GB" sz="2400" dirty="0" smtClean="0">
                <a:solidFill>
                  <a:srgbClr val="FF0000"/>
                </a:solidFill>
              </a:rPr>
              <a:t>Is there evidence of success? (including client outcomes, client satisfaction, HCW perspectives, waiting times, etc.</a:t>
            </a:r>
          </a:p>
          <a:p>
            <a:endParaRPr lang="en-GB" sz="2400" dirty="0" smtClean="0"/>
          </a:p>
        </p:txBody>
      </p:sp>
    </p:spTree>
    <p:extLst>
      <p:ext uri="{BB962C8B-B14F-4D97-AF65-F5344CB8AC3E}">
        <p14:creationId xmlns:p14="http://schemas.microsoft.com/office/powerpoint/2010/main" val="40034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CHALLENGES AND SUCCESSES</a:t>
            </a:r>
            <a:endParaRPr lang="en-GB" dirty="0"/>
          </a:p>
        </p:txBody>
      </p:sp>
      <p:sp>
        <p:nvSpPr>
          <p:cNvPr id="4" name="Content Placeholder 3"/>
          <p:cNvSpPr>
            <a:spLocks noGrp="1"/>
          </p:cNvSpPr>
          <p:nvPr>
            <p:ph sz="half" idx="1"/>
          </p:nvPr>
        </p:nvSpPr>
        <p:spPr/>
        <p:txBody>
          <a:bodyPr/>
          <a:lstStyle/>
          <a:p>
            <a:r>
              <a:rPr lang="en-US" i="1" dirty="0" smtClean="0">
                <a:solidFill>
                  <a:srgbClr val="FF0000"/>
                </a:solidFill>
              </a:rPr>
              <a:t>CHALLENGES</a:t>
            </a:r>
            <a:endParaRPr lang="en-US" i="1" dirty="0">
              <a:solidFill>
                <a:srgbClr val="FF0000"/>
              </a:solidFill>
            </a:endParaRPr>
          </a:p>
        </p:txBody>
      </p:sp>
      <p:sp>
        <p:nvSpPr>
          <p:cNvPr id="5" name="Content Placeholder 4"/>
          <p:cNvSpPr>
            <a:spLocks noGrp="1"/>
          </p:cNvSpPr>
          <p:nvPr>
            <p:ph sz="half" idx="2"/>
          </p:nvPr>
        </p:nvSpPr>
        <p:spPr/>
        <p:txBody>
          <a:bodyPr/>
          <a:lstStyle/>
          <a:p>
            <a:r>
              <a:rPr lang="en-US" i="1" dirty="0" smtClean="0">
                <a:solidFill>
                  <a:srgbClr val="FF0000"/>
                </a:solidFill>
              </a:rPr>
              <a:t>SUCCESSSES</a:t>
            </a:r>
            <a:endParaRPr lang="en-US" i="1" dirty="0">
              <a:solidFill>
                <a:srgbClr val="FF0000"/>
              </a:solidFill>
            </a:endParaRPr>
          </a:p>
        </p:txBody>
      </p:sp>
    </p:spTree>
    <p:extLst>
      <p:ext uri="{BB962C8B-B14F-4D97-AF65-F5344CB8AC3E}">
        <p14:creationId xmlns:p14="http://schemas.microsoft.com/office/powerpoint/2010/main" val="2120368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LESSONS LEARNED/RECOMMENDATIONS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728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“standard of care” vs. Differentiated service delivery model</a:t>
            </a:r>
            <a:endParaRPr lang="en-US" dirty="0"/>
          </a:p>
        </p:txBody>
      </p:sp>
      <p:sp>
        <p:nvSpPr>
          <p:cNvPr id="3" name="Content Placeholder 2"/>
          <p:cNvSpPr>
            <a:spLocks noGrp="1"/>
          </p:cNvSpPr>
          <p:nvPr>
            <p:ph idx="1"/>
          </p:nvPr>
        </p:nvSpPr>
        <p:spPr>
          <a:xfrm>
            <a:off x="467544" y="5452268"/>
            <a:ext cx="8229600" cy="4525963"/>
          </a:xfrm>
        </p:spPr>
        <p:txBody>
          <a:bodyPr>
            <a:normAutofit/>
          </a:bodyPr>
          <a:lstStyle/>
          <a:p>
            <a:pPr marL="0" indent="0">
              <a:buNone/>
            </a:pPr>
            <a:r>
              <a:rPr lang="en-US" sz="1600" dirty="0" smtClean="0"/>
              <a:t>*Report relevant outcomes depending on the intervention – e.g. HIV-Positive yield/% linkage to care/% initiated / % retention / % virally suppressed </a:t>
            </a:r>
          </a:p>
          <a:p>
            <a:pPr>
              <a:buFontTx/>
              <a:buChar char="•"/>
            </a:pPr>
            <a:endParaRPr lang="en-US" sz="1600" dirty="0"/>
          </a:p>
          <a:p>
            <a:pPr>
              <a:buFontTx/>
              <a:buChar char="•"/>
            </a:pPr>
            <a:r>
              <a:rPr lang="en-US" sz="1600" i="1" dirty="0" smtClean="0">
                <a:solidFill>
                  <a:srgbClr val="FF0000"/>
                </a:solidFill>
              </a:rPr>
              <a:t>This is a summary table to compare existing services or the standard of care to the intervention/differentiated service delivery model</a:t>
            </a:r>
            <a:endParaRPr lang="en-US" sz="1600" i="1"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261694057"/>
              </p:ext>
            </p:extLst>
          </p:nvPr>
        </p:nvGraphicFramePr>
        <p:xfrm>
          <a:off x="467544" y="1544638"/>
          <a:ext cx="8219256" cy="38760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32856">
                  <a:extLst>
                    <a:ext uri="{9D8B030D-6E8A-4147-A177-3AD203B41FA5}">
                      <a16:colId xmlns:a16="http://schemas.microsoft.com/office/drawing/2014/main" val="20002"/>
                    </a:ext>
                  </a:extLst>
                </a:gridCol>
              </a:tblGrid>
              <a:tr h="370840">
                <a:tc>
                  <a:txBody>
                    <a:bodyPr/>
                    <a:lstStyle/>
                    <a:p>
                      <a:endParaRPr lang="en-GB" dirty="0"/>
                    </a:p>
                  </a:txBody>
                  <a:tcPr/>
                </a:tc>
                <a:tc>
                  <a:txBody>
                    <a:bodyPr/>
                    <a:lstStyle/>
                    <a:p>
                      <a:r>
                        <a:rPr lang="en-GB" dirty="0" smtClean="0"/>
                        <a:t>Facility</a:t>
                      </a:r>
                      <a:r>
                        <a:rPr lang="en-GB" baseline="0" dirty="0" smtClean="0"/>
                        <a:t> based/traditional model</a:t>
                      </a:r>
                      <a:endParaRPr lang="en-GB" dirty="0"/>
                    </a:p>
                  </a:txBody>
                  <a:tcPr/>
                </a:tc>
                <a:tc>
                  <a:txBody>
                    <a:bodyPr/>
                    <a:lstStyle/>
                    <a:p>
                      <a:r>
                        <a:rPr lang="en-GB" dirty="0" smtClean="0"/>
                        <a:t>Differentiated</a:t>
                      </a:r>
                      <a:r>
                        <a:rPr lang="en-GB" baseline="0" dirty="0" smtClean="0"/>
                        <a:t> service delivery model</a:t>
                      </a:r>
                      <a:endParaRPr lang="en-GB" dirty="0"/>
                    </a:p>
                  </a:txBody>
                  <a:tcPr/>
                </a:tc>
                <a:extLst>
                  <a:ext uri="{0D108BD9-81ED-4DB2-BD59-A6C34878D82A}">
                    <a16:rowId xmlns:a16="http://schemas.microsoft.com/office/drawing/2014/main" val="10000"/>
                  </a:ext>
                </a:extLst>
              </a:tr>
              <a:tr h="370840">
                <a:tc>
                  <a:txBody>
                    <a:bodyPr/>
                    <a:lstStyle/>
                    <a:p>
                      <a:r>
                        <a:rPr lang="en-GB" dirty="0" smtClean="0"/>
                        <a:t>BUILDING</a:t>
                      </a:r>
                      <a:r>
                        <a:rPr lang="en-GB" baseline="0" dirty="0" smtClean="0"/>
                        <a:t> BLOCKS</a:t>
                      </a:r>
                    </a:p>
                    <a:p>
                      <a:pPr algn="r"/>
                      <a:r>
                        <a:rPr lang="en-GB" baseline="0" dirty="0" smtClean="0"/>
                        <a:t>WHEN</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pPr algn="r"/>
                      <a:r>
                        <a:rPr lang="en-GB" dirty="0" smtClean="0"/>
                        <a:t>WHERE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pPr algn="r"/>
                      <a:r>
                        <a:rPr lang="en-GB" dirty="0" smtClean="0"/>
                        <a:t>WHO</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pPr algn="r"/>
                      <a:r>
                        <a:rPr lang="en-GB" dirty="0" smtClean="0"/>
                        <a:t>WHAT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4"/>
                  </a:ext>
                </a:extLst>
              </a:tr>
              <a:tr h="370840">
                <a:tc>
                  <a:txBody>
                    <a:bodyPr/>
                    <a:lstStyle/>
                    <a:p>
                      <a:pPr algn="l"/>
                      <a:r>
                        <a:rPr lang="en-GB" dirty="0" smtClean="0"/>
                        <a:t>OUTCOMES*</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5"/>
                  </a:ext>
                </a:extLst>
              </a:tr>
              <a:tr h="370840">
                <a:tc>
                  <a:txBody>
                    <a:bodyPr/>
                    <a:lstStyle/>
                    <a:p>
                      <a:r>
                        <a:rPr lang="en-GB" dirty="0" smtClean="0"/>
                        <a:t>Training requirements</a:t>
                      </a:r>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r h="370840">
                <a:tc>
                  <a:txBody>
                    <a:bodyPr/>
                    <a:lstStyle/>
                    <a:p>
                      <a:r>
                        <a:rPr lang="en-GB" dirty="0" smtClean="0"/>
                        <a:t>Cost effectiveness</a:t>
                      </a:r>
                      <a:r>
                        <a:rPr lang="en-GB" baseline="0" dirty="0" smtClean="0"/>
                        <a:t> </a:t>
                      </a:r>
                      <a:r>
                        <a:rPr lang="en-GB" dirty="0" smtClean="0"/>
                        <a:t>of model</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7"/>
                  </a:ext>
                </a:extLst>
              </a:tr>
              <a:tr h="370840">
                <a:tc>
                  <a:txBody>
                    <a:bodyPr/>
                    <a:lstStyle/>
                    <a:p>
                      <a:r>
                        <a:rPr lang="en-GB" dirty="0" smtClean="0"/>
                        <a:t>Evidence of success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9372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TotalTime>
  <Words>456</Words>
  <Application>Microsoft Office PowerPoint</Application>
  <PresentationFormat>On-screen Show (4:3)</PresentationFormat>
  <Paragraphs>71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TITLE</vt:lpstr>
      <vt:lpstr>Differentiated care applies across the HIV care continuum</vt:lpstr>
      <vt:lpstr>Challenges/Rationale</vt:lpstr>
      <vt:lpstr>Who was care for? Define the clinical characteristics, population and context</vt:lpstr>
      <vt:lpstr>An Overview of the intervention</vt:lpstr>
      <vt:lpstr>Implementing the intervention</vt:lpstr>
      <vt:lpstr>CHALLENGES AND SUCCESSES</vt:lpstr>
      <vt:lpstr>LESSONS LEARNED/RECOMMENDATIONS</vt:lpstr>
      <vt:lpstr>Summary of “standard of care” vs. Differentiated service delivery model</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ESSAJEE, Shaffiq Mustafa</dc:creator>
  <cp:lastModifiedBy>Tara Mansell</cp:lastModifiedBy>
  <cp:revision>14</cp:revision>
  <dcterms:created xsi:type="dcterms:W3CDTF">2016-10-20T14:28:15Z</dcterms:created>
  <dcterms:modified xsi:type="dcterms:W3CDTF">2017-08-18T12:28:45Z</dcterms:modified>
</cp:coreProperties>
</file>