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67" r:id="rId4"/>
    <p:sldId id="270" r:id="rId5"/>
    <p:sldId id="263" r:id="rId6"/>
    <p:sldId id="264"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SSAJEE, Shaffiq Mustafa" initials="essajees" lastIdx="1" clrIdx="0"/>
  <p:cmAuthor id="1" name="Anna Grimsrud" initials="AG"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10-20T19:44:12.028" idx="1">
    <p:pos x="10" y="10"/>
    <p:text>The idea is to provide a slide set that can help presenters to organise their material and also focus discussions towards a common framework.
presenters do not have to use all slides and may add additional slides in between!
the order of topics is suggested but presenters may wish to restructure
perhaps the most important slides are the ones at the end that ask the presenters to frame their final thoughts into the building blocks framework</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EADE03-8F3E-49B0-A099-CCB5B3E17355}" type="datetimeFigureOut">
              <a:rPr lang="en-GB" smtClean="0"/>
              <a:t>18/08/2017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3442C-33AD-4DAC-BA46-14B426CCF641}" type="slidenum">
              <a:rPr lang="en-GB" smtClean="0"/>
              <a:t>‹#›</a:t>
            </a:fld>
            <a:endParaRPr lang="en-GB"/>
          </a:p>
        </p:txBody>
      </p:sp>
    </p:spTree>
    <p:extLst>
      <p:ext uri="{BB962C8B-B14F-4D97-AF65-F5344CB8AC3E}">
        <p14:creationId xmlns:p14="http://schemas.microsoft.com/office/powerpoint/2010/main" val="2661668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3442C-33AD-4DAC-BA46-14B426CCF641}" type="slidenum">
              <a:rPr lang="en-GB" smtClean="0"/>
              <a:t>2</a:t>
            </a:fld>
            <a:endParaRPr lang="en-GB"/>
          </a:p>
        </p:txBody>
      </p:sp>
    </p:spTree>
    <p:extLst>
      <p:ext uri="{BB962C8B-B14F-4D97-AF65-F5344CB8AC3E}">
        <p14:creationId xmlns:p14="http://schemas.microsoft.com/office/powerpoint/2010/main" val="1565113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55682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4148284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249495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3533544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3492175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850FCB2-711B-4F8B-B1BC-BBCD2D020EDA}" type="datetimeFigureOut">
              <a:rPr lang="en-GB" smtClean="0"/>
              <a:t>18/08/2017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9795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850FCB2-711B-4F8B-B1BC-BBCD2D020EDA}" type="datetimeFigureOut">
              <a:rPr lang="en-GB" smtClean="0"/>
              <a:t>18/08/2017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58398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850FCB2-711B-4F8B-B1BC-BBCD2D020EDA}" type="datetimeFigureOut">
              <a:rPr lang="en-GB" smtClean="0"/>
              <a:t>18/08/2017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2303121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0FCB2-711B-4F8B-B1BC-BBCD2D020EDA}" type="datetimeFigureOut">
              <a:rPr lang="en-GB" smtClean="0"/>
              <a:t>18/08/2017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314248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0FCB2-711B-4F8B-B1BC-BBCD2D020EDA}" type="datetimeFigureOut">
              <a:rPr lang="en-GB" smtClean="0"/>
              <a:t>18/08/2017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92384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0FCB2-711B-4F8B-B1BC-BBCD2D020EDA}" type="datetimeFigureOut">
              <a:rPr lang="en-GB" smtClean="0"/>
              <a:t>18/08/2017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003592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0FCB2-711B-4F8B-B1BC-BBCD2D020EDA}" type="datetimeFigureOut">
              <a:rPr lang="en-GB" smtClean="0"/>
              <a:t>18/08/2017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114E8-B070-4E09-A797-BC354735B3DF}" type="slidenum">
              <a:rPr lang="en-GB" smtClean="0"/>
              <a:t>‹#›</a:t>
            </a:fld>
            <a:endParaRPr lang="en-GB"/>
          </a:p>
        </p:txBody>
      </p:sp>
    </p:spTree>
    <p:extLst>
      <p:ext uri="{BB962C8B-B14F-4D97-AF65-F5344CB8AC3E}">
        <p14:creationId xmlns:p14="http://schemas.microsoft.com/office/powerpoint/2010/main" val="212981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TITLE</a:t>
            </a:r>
            <a:endParaRPr lang="en-GB" dirty="0"/>
          </a:p>
        </p:txBody>
      </p:sp>
      <p:sp>
        <p:nvSpPr>
          <p:cNvPr id="3" name="Subtitle 2"/>
          <p:cNvSpPr>
            <a:spLocks noGrp="1"/>
          </p:cNvSpPr>
          <p:nvPr>
            <p:ph type="subTitle" idx="1"/>
          </p:nvPr>
        </p:nvSpPr>
        <p:spPr/>
        <p:txBody>
          <a:bodyPr>
            <a:normAutofit fontScale="70000" lnSpcReduction="20000"/>
          </a:bodyPr>
          <a:lstStyle/>
          <a:p>
            <a:r>
              <a:rPr lang="en-GB" dirty="0" smtClean="0"/>
              <a:t>Differentiated Care for children, adolescents, pregnant women, breastfeeding women </a:t>
            </a:r>
            <a:r>
              <a:rPr lang="en-GB" dirty="0" smtClean="0">
                <a:solidFill>
                  <a:srgbClr val="FF0000"/>
                </a:solidFill>
              </a:rPr>
              <a:t>(select one or more)</a:t>
            </a:r>
            <a:endParaRPr lang="en-GB" dirty="0" smtClean="0"/>
          </a:p>
          <a:p>
            <a:r>
              <a:rPr lang="en-GB" dirty="0" smtClean="0"/>
              <a:t>Presenter name</a:t>
            </a:r>
          </a:p>
          <a:p>
            <a:r>
              <a:rPr lang="en-GB" dirty="0" smtClean="0"/>
              <a:t>Country </a:t>
            </a:r>
          </a:p>
          <a:p>
            <a:endParaRPr lang="en-GB" dirty="0"/>
          </a:p>
        </p:txBody>
      </p:sp>
    </p:spTree>
    <p:extLst>
      <p:ext uri="{BB962C8B-B14F-4D97-AF65-F5344CB8AC3E}">
        <p14:creationId xmlns:p14="http://schemas.microsoft.com/office/powerpoint/2010/main" val="158919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Challenges/Rationale</a:t>
            </a:r>
            <a:br>
              <a:rPr lang="en-GB" dirty="0" smtClean="0"/>
            </a:br>
            <a:r>
              <a:rPr lang="en-GB" sz="2200" i="1" dirty="0">
                <a:solidFill>
                  <a:srgbClr val="FF0000"/>
                </a:solidFill>
              </a:rPr>
              <a:t>PLEASE DESCRIBE THE SITUATION IN YOUR COUNTRY, REGION, CITY. IDENTIFY CHALLENGES IN </a:t>
            </a:r>
            <a:r>
              <a:rPr lang="en-GB" sz="2200" i="1" dirty="0" smtClean="0">
                <a:solidFill>
                  <a:srgbClr val="FF0000"/>
                </a:solidFill>
              </a:rPr>
              <a:t>TREATING </a:t>
            </a:r>
            <a:r>
              <a:rPr lang="en-GB" sz="2200" i="1" dirty="0">
                <a:solidFill>
                  <a:srgbClr val="FF0000"/>
                </a:solidFill>
              </a:rPr>
              <a:t>AND RETAINING </a:t>
            </a:r>
            <a:r>
              <a:rPr lang="en-GB" sz="2200" i="1" dirty="0" smtClean="0">
                <a:solidFill>
                  <a:srgbClr val="FF0000"/>
                </a:solidFill>
              </a:rPr>
              <a:t>SPECIFIC POPULATIONS</a:t>
            </a:r>
            <a:endParaRPr lang="en-GB" sz="2200" dirty="0"/>
          </a:p>
        </p:txBody>
      </p:sp>
      <p:sp>
        <p:nvSpPr>
          <p:cNvPr id="3" name="Content Placeholder 2"/>
          <p:cNvSpPr>
            <a:spLocks noGrp="1"/>
          </p:cNvSpPr>
          <p:nvPr>
            <p:ph sz="half" idx="1"/>
          </p:nvPr>
        </p:nvSpPr>
        <p:spPr/>
        <p:txBody>
          <a:bodyPr>
            <a:normAutofit/>
          </a:bodyPr>
          <a:lstStyle/>
          <a:p>
            <a:r>
              <a:rPr lang="en-GB" sz="2400" dirty="0" smtClean="0"/>
              <a:t>Health system challenges</a:t>
            </a:r>
          </a:p>
          <a:p>
            <a:pPr lvl="1"/>
            <a:r>
              <a:rPr lang="en-GB" sz="2000" i="1" dirty="0" smtClean="0">
                <a:solidFill>
                  <a:srgbClr val="FF0000"/>
                </a:solidFill>
              </a:rPr>
              <a:t>Reaching more people</a:t>
            </a:r>
          </a:p>
          <a:p>
            <a:pPr lvl="1"/>
            <a:r>
              <a:rPr lang="en-GB" sz="2000" i="1" dirty="0" smtClean="0">
                <a:solidFill>
                  <a:srgbClr val="FF0000"/>
                </a:solidFill>
              </a:rPr>
              <a:t>identify more clients (first 90),</a:t>
            </a:r>
          </a:p>
          <a:p>
            <a:pPr lvl="1"/>
            <a:r>
              <a:rPr lang="en-GB" sz="2000" i="1" dirty="0" smtClean="0">
                <a:solidFill>
                  <a:srgbClr val="FF0000"/>
                </a:solidFill>
              </a:rPr>
              <a:t>Improve client outcomes (second and third 90s)</a:t>
            </a:r>
          </a:p>
          <a:p>
            <a:pPr lvl="1"/>
            <a:r>
              <a:rPr lang="en-GB" sz="2000" i="1" dirty="0" smtClean="0">
                <a:solidFill>
                  <a:srgbClr val="FF0000"/>
                </a:solidFill>
              </a:rPr>
              <a:t>reduce staff workload</a:t>
            </a:r>
          </a:p>
          <a:p>
            <a:pPr lvl="1"/>
            <a:r>
              <a:rPr lang="en-GB" sz="2000" i="1" dirty="0" smtClean="0">
                <a:solidFill>
                  <a:srgbClr val="FF0000"/>
                </a:solidFill>
              </a:rPr>
              <a:t>Reduce barriers to access</a:t>
            </a:r>
          </a:p>
          <a:p>
            <a:pPr lvl="1"/>
            <a:r>
              <a:rPr lang="en-GB" sz="2000" i="1" dirty="0" smtClean="0">
                <a:solidFill>
                  <a:srgbClr val="FF0000"/>
                </a:solidFill>
              </a:rPr>
              <a:t>Improve management of sick clients, clients with comorbidities, etc.</a:t>
            </a:r>
          </a:p>
          <a:p>
            <a:endParaRPr lang="en-GB" sz="2400" dirty="0" smtClean="0"/>
          </a:p>
        </p:txBody>
      </p:sp>
      <p:sp>
        <p:nvSpPr>
          <p:cNvPr id="4" name="Content Placeholder 3"/>
          <p:cNvSpPr>
            <a:spLocks noGrp="1"/>
          </p:cNvSpPr>
          <p:nvPr>
            <p:ph sz="half" idx="2"/>
          </p:nvPr>
        </p:nvSpPr>
        <p:spPr/>
        <p:txBody>
          <a:bodyPr/>
          <a:lstStyle/>
          <a:p>
            <a:r>
              <a:rPr lang="en-GB" dirty="0"/>
              <a:t>Patient </a:t>
            </a:r>
            <a:r>
              <a:rPr lang="en-GB" dirty="0" smtClean="0"/>
              <a:t>challenges</a:t>
            </a:r>
          </a:p>
          <a:p>
            <a:pPr lvl="1"/>
            <a:r>
              <a:rPr lang="en-GB" i="1" dirty="0" smtClean="0">
                <a:solidFill>
                  <a:srgbClr val="FF0000"/>
                </a:solidFill>
              </a:rPr>
              <a:t>Travel and wait times</a:t>
            </a:r>
          </a:p>
          <a:p>
            <a:pPr lvl="1"/>
            <a:r>
              <a:rPr lang="en-GB" i="1" dirty="0" smtClean="0">
                <a:solidFill>
                  <a:srgbClr val="FF0000"/>
                </a:solidFill>
              </a:rPr>
              <a:t>Lack of treatment literacy</a:t>
            </a:r>
          </a:p>
          <a:p>
            <a:pPr lvl="1"/>
            <a:r>
              <a:rPr lang="en-GB" i="1" dirty="0" smtClean="0">
                <a:solidFill>
                  <a:srgbClr val="FF0000"/>
                </a:solidFill>
              </a:rPr>
              <a:t>Stigma and discrimination</a:t>
            </a:r>
          </a:p>
          <a:p>
            <a:pPr lvl="1"/>
            <a:r>
              <a:rPr lang="en-GB" i="1" dirty="0" smtClean="0">
                <a:solidFill>
                  <a:srgbClr val="FF0000"/>
                </a:solidFill>
              </a:rPr>
              <a:t>Improve/expand access</a:t>
            </a:r>
          </a:p>
          <a:p>
            <a:pPr lvl="1"/>
            <a:r>
              <a:rPr lang="en-GB" i="1" dirty="0" smtClean="0">
                <a:solidFill>
                  <a:srgbClr val="FF0000"/>
                </a:solidFill>
              </a:rPr>
              <a:t>Simplify care</a:t>
            </a:r>
          </a:p>
          <a:p>
            <a:pPr lvl="1"/>
            <a:r>
              <a:rPr lang="en-GB" i="1" dirty="0" smtClean="0">
                <a:solidFill>
                  <a:srgbClr val="FF0000"/>
                </a:solidFill>
              </a:rPr>
              <a:t>Reduce wait time</a:t>
            </a:r>
            <a:endParaRPr lang="en-GB" i="1" dirty="0">
              <a:solidFill>
                <a:srgbClr val="FF0000"/>
              </a:solidFill>
            </a:endParaRPr>
          </a:p>
          <a:p>
            <a:endParaRPr lang="en-US" dirty="0"/>
          </a:p>
        </p:txBody>
      </p:sp>
    </p:spTree>
    <p:extLst>
      <p:ext uri="{BB962C8B-B14F-4D97-AF65-F5344CB8AC3E}">
        <p14:creationId xmlns:p14="http://schemas.microsoft.com/office/powerpoint/2010/main" val="2935403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Who was care for?</a:t>
            </a:r>
            <a:br>
              <a:rPr lang="en-US" dirty="0" smtClean="0"/>
            </a:br>
            <a:r>
              <a:rPr lang="en-US" sz="2000" i="1" dirty="0" smtClean="0">
                <a:solidFill>
                  <a:srgbClr val="FF0000"/>
                </a:solidFill>
              </a:rPr>
              <a:t>Define the clinical characteristics, population and context</a:t>
            </a:r>
            <a:endParaRPr lang="en-US" sz="2000" i="1" dirty="0">
              <a:solidFill>
                <a:srgbClr val="FF0000"/>
              </a:solidFill>
            </a:endParaRPr>
          </a:p>
        </p:txBody>
      </p:sp>
      <p:sp>
        <p:nvSpPr>
          <p:cNvPr id="3" name="Content Placeholder 2"/>
          <p:cNvSpPr>
            <a:spLocks noGrp="1"/>
          </p:cNvSpPr>
          <p:nvPr>
            <p:ph sz="half" idx="1"/>
          </p:nvPr>
        </p:nvSpPr>
        <p:spPr/>
        <p:txBody>
          <a:bodyPr/>
          <a:lstStyle/>
          <a:p>
            <a:r>
              <a:rPr lang="en-US" dirty="0" smtClean="0"/>
              <a:t>Clinical characteristics </a:t>
            </a:r>
          </a:p>
          <a:p>
            <a:pPr lvl="1"/>
            <a:r>
              <a:rPr lang="en-US" dirty="0" smtClean="0">
                <a:solidFill>
                  <a:srgbClr val="FF0000"/>
                </a:solidFill>
              </a:rPr>
              <a:t>Stable/Unstable/Co-morbid </a:t>
            </a:r>
          </a:p>
          <a:p>
            <a:r>
              <a:rPr lang="en-US" dirty="0" smtClean="0"/>
              <a:t>Specific population</a:t>
            </a:r>
          </a:p>
          <a:p>
            <a:r>
              <a:rPr lang="en-US" dirty="0" smtClean="0"/>
              <a:t>Context </a:t>
            </a:r>
          </a:p>
          <a:p>
            <a:pPr lvl="1"/>
            <a:r>
              <a:rPr lang="en-US" dirty="0" smtClean="0">
                <a:solidFill>
                  <a:srgbClr val="FF0000"/>
                </a:solidFill>
              </a:rPr>
              <a:t>Urban/rural, unstable context, epidemic type</a:t>
            </a:r>
            <a:endParaRPr lang="en-US" dirty="0">
              <a:solidFill>
                <a:srgbClr val="FF0000"/>
              </a:solidFill>
            </a:endParaRPr>
          </a:p>
        </p:txBody>
      </p:sp>
      <p:pic>
        <p:nvPicPr>
          <p:cNvPr id="5" name="Content Placeholder 4" descr="Screen Shot 2016-10-21 at 10.31.32.png"/>
          <p:cNvPicPr>
            <a:picLocks noGrp="1" noChangeAspect="1"/>
          </p:cNvPicPr>
          <p:nvPr>
            <p:ph sz="half" idx="2"/>
          </p:nvPr>
        </p:nvPicPr>
        <p:blipFill>
          <a:blip r:embed="rId2">
            <a:extLst>
              <a:ext uri="{28A0092B-C50C-407E-A947-70E740481C1C}">
                <a14:useLocalDpi xmlns:a14="http://schemas.microsoft.com/office/drawing/2010/main" val="0"/>
              </a:ext>
            </a:extLst>
          </a:blip>
          <a:srcRect t="-9117" b="-9117"/>
          <a:stretch>
            <a:fillRect/>
          </a:stretch>
        </p:blipFill>
        <p:spPr/>
      </p:pic>
    </p:spTree>
    <p:extLst>
      <p:ext uri="{BB962C8B-B14F-4D97-AF65-F5344CB8AC3E}">
        <p14:creationId xmlns:p14="http://schemas.microsoft.com/office/powerpoint/2010/main" val="184255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 Overview of the intervention</a:t>
            </a:r>
            <a:endParaRPr lang="en-GB" dirty="0"/>
          </a:p>
        </p:txBody>
      </p:sp>
      <p:sp>
        <p:nvSpPr>
          <p:cNvPr id="3" name="Content Placeholder 2"/>
          <p:cNvSpPr>
            <a:spLocks noGrp="1"/>
          </p:cNvSpPr>
          <p:nvPr>
            <p:ph idx="1"/>
          </p:nvPr>
        </p:nvSpPr>
        <p:spPr>
          <a:xfrm>
            <a:off x="457200" y="1600200"/>
            <a:ext cx="8507288" cy="5257800"/>
          </a:xfrm>
        </p:spPr>
        <p:txBody>
          <a:bodyPr>
            <a:normAutofit fontScale="92500" lnSpcReduction="10000"/>
          </a:bodyPr>
          <a:lstStyle/>
          <a:p>
            <a:r>
              <a:rPr lang="en-GB" sz="2400" dirty="0" smtClean="0"/>
              <a:t>Describe the intervention</a:t>
            </a:r>
          </a:p>
          <a:p>
            <a:pPr lvl="1"/>
            <a:r>
              <a:rPr lang="en-GB" sz="2000" dirty="0" smtClean="0">
                <a:solidFill>
                  <a:srgbClr val="FF0000"/>
                </a:solidFill>
              </a:rPr>
              <a:t>What kind of model?</a:t>
            </a:r>
          </a:p>
          <a:p>
            <a:pPr lvl="2"/>
            <a:r>
              <a:rPr lang="en-GB" sz="1600" dirty="0" smtClean="0">
                <a:solidFill>
                  <a:srgbClr val="FF0000"/>
                </a:solidFill>
              </a:rPr>
              <a:t>Health care worker-managed group, client-managed group, facility-based individual model or out-of-facility individual model?</a:t>
            </a:r>
          </a:p>
          <a:p>
            <a:pPr lvl="1"/>
            <a:r>
              <a:rPr lang="en-US" sz="2000" dirty="0">
                <a:solidFill>
                  <a:srgbClr val="FF0000"/>
                </a:solidFill>
              </a:rPr>
              <a:t>Type of </a:t>
            </a:r>
            <a:r>
              <a:rPr lang="en-US" sz="2000" dirty="0" smtClean="0">
                <a:solidFill>
                  <a:srgbClr val="FF0000"/>
                </a:solidFill>
              </a:rPr>
              <a:t>service</a:t>
            </a:r>
          </a:p>
          <a:p>
            <a:pPr lvl="2"/>
            <a:r>
              <a:rPr lang="en-US" sz="1600" i="1" dirty="0">
                <a:solidFill>
                  <a:srgbClr val="FF0000"/>
                </a:solidFill>
              </a:rPr>
              <a:t>For example government/NGO, community based or Community lead, Health facility satellite, DIC, outreach, involving/employing </a:t>
            </a:r>
            <a:r>
              <a:rPr lang="en-US" sz="1600" i="1" dirty="0" smtClean="0">
                <a:solidFill>
                  <a:srgbClr val="FF0000"/>
                </a:solidFill>
              </a:rPr>
              <a:t>peers</a:t>
            </a:r>
            <a:endParaRPr lang="en-US" sz="1600" dirty="0" smtClean="0">
              <a:solidFill>
                <a:srgbClr val="FF0000"/>
              </a:solidFill>
            </a:endParaRPr>
          </a:p>
          <a:p>
            <a:pPr lvl="1"/>
            <a:r>
              <a:rPr lang="en-US" sz="2000" dirty="0" smtClean="0">
                <a:solidFill>
                  <a:srgbClr val="FF0000"/>
                </a:solidFill>
              </a:rPr>
              <a:t>Eligibility</a:t>
            </a:r>
          </a:p>
          <a:p>
            <a:pPr lvl="2"/>
            <a:r>
              <a:rPr lang="en-US" sz="1600" dirty="0" smtClean="0">
                <a:solidFill>
                  <a:srgbClr val="FF0000"/>
                </a:solidFill>
              </a:rPr>
              <a:t>Who is eligible to access the model? E.g. “stable” clients (how is the defined), what ages, etc.</a:t>
            </a:r>
            <a:endParaRPr lang="en-GB" sz="1600" dirty="0" smtClean="0"/>
          </a:p>
          <a:p>
            <a:r>
              <a:rPr lang="en-GB" sz="2400" dirty="0" smtClean="0"/>
              <a:t>Describe the key elements of the intervention</a:t>
            </a:r>
            <a:endParaRPr lang="en-GB" sz="2400" dirty="0"/>
          </a:p>
          <a:p>
            <a:pPr lvl="1"/>
            <a:r>
              <a:rPr lang="en-GB" sz="1600" dirty="0" smtClean="0">
                <a:solidFill>
                  <a:srgbClr val="FF0000"/>
                </a:solidFill>
              </a:rPr>
              <a:t>Describe the building blocks</a:t>
            </a:r>
          </a:p>
          <a:p>
            <a:pPr lvl="2"/>
            <a:r>
              <a:rPr lang="en-GB" sz="1600" dirty="0" smtClean="0"/>
              <a:t>WHEN </a:t>
            </a:r>
            <a:r>
              <a:rPr lang="en-GB" sz="1600" dirty="0" smtClean="0">
                <a:solidFill>
                  <a:srgbClr val="FF0000"/>
                </a:solidFill>
              </a:rPr>
              <a:t>– at what frequency are clients seen</a:t>
            </a:r>
          </a:p>
          <a:p>
            <a:pPr lvl="2"/>
            <a:r>
              <a:rPr lang="en-GB" sz="1600" dirty="0" smtClean="0"/>
              <a:t>WHERE </a:t>
            </a:r>
            <a:r>
              <a:rPr lang="en-GB" sz="1600" dirty="0"/>
              <a:t>– </a:t>
            </a:r>
            <a:r>
              <a:rPr lang="en-GB" sz="1600" dirty="0">
                <a:solidFill>
                  <a:srgbClr val="FF0000"/>
                </a:solidFill>
              </a:rPr>
              <a:t>where is care provided</a:t>
            </a:r>
          </a:p>
          <a:p>
            <a:pPr lvl="2"/>
            <a:r>
              <a:rPr lang="en-GB" sz="1600" dirty="0" smtClean="0"/>
              <a:t>WHO – </a:t>
            </a:r>
            <a:r>
              <a:rPr lang="en-GB" sz="1600" dirty="0" smtClean="0">
                <a:solidFill>
                  <a:srgbClr val="FF0000"/>
                </a:solidFill>
              </a:rPr>
              <a:t>what cadre of staff facilitates the model</a:t>
            </a:r>
          </a:p>
          <a:p>
            <a:pPr lvl="2"/>
            <a:r>
              <a:rPr lang="en-GB" sz="1600" dirty="0" smtClean="0"/>
              <a:t>WHAT – </a:t>
            </a:r>
            <a:r>
              <a:rPr lang="en-GB" sz="1600" dirty="0" smtClean="0">
                <a:solidFill>
                  <a:srgbClr val="FF0000"/>
                </a:solidFill>
              </a:rPr>
              <a:t>services are provided</a:t>
            </a:r>
          </a:p>
          <a:p>
            <a:pPr lvl="1"/>
            <a:r>
              <a:rPr lang="en-GB" sz="2000" dirty="0" smtClean="0">
                <a:solidFill>
                  <a:srgbClr val="FF0000"/>
                </a:solidFill>
              </a:rPr>
              <a:t>Is ART delivery already part of the model?</a:t>
            </a:r>
          </a:p>
          <a:p>
            <a:pPr lvl="1"/>
            <a:r>
              <a:rPr lang="en-GB" sz="2000" dirty="0" smtClean="0">
                <a:solidFill>
                  <a:srgbClr val="FF0000"/>
                </a:solidFill>
              </a:rPr>
              <a:t>How are clients “up-referred” if they are no longer eligible/require more frequent/intense clinical support?</a:t>
            </a:r>
          </a:p>
          <a:p>
            <a:pPr lvl="1"/>
            <a:endParaRPr lang="en-GB" sz="2000" dirty="0" smtClean="0"/>
          </a:p>
        </p:txBody>
      </p:sp>
    </p:spTree>
    <p:extLst>
      <p:ext uri="{BB962C8B-B14F-4D97-AF65-F5344CB8AC3E}">
        <p14:creationId xmlns:p14="http://schemas.microsoft.com/office/powerpoint/2010/main" val="2207660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Implementing the intervention</a:t>
            </a:r>
            <a:endParaRPr lang="en-GB" dirty="0"/>
          </a:p>
        </p:txBody>
      </p:sp>
      <p:sp>
        <p:nvSpPr>
          <p:cNvPr id="3" name="Content Placeholder 2"/>
          <p:cNvSpPr>
            <a:spLocks noGrp="1"/>
          </p:cNvSpPr>
          <p:nvPr>
            <p:ph idx="1"/>
          </p:nvPr>
        </p:nvSpPr>
        <p:spPr>
          <a:xfrm>
            <a:off x="457200" y="1600200"/>
            <a:ext cx="8507288" cy="4525963"/>
          </a:xfrm>
        </p:spPr>
        <p:txBody>
          <a:bodyPr>
            <a:normAutofit lnSpcReduction="10000"/>
          </a:bodyPr>
          <a:lstStyle/>
          <a:p>
            <a:r>
              <a:rPr lang="en-GB" sz="2400" dirty="0" smtClean="0">
                <a:solidFill>
                  <a:srgbClr val="FF0000"/>
                </a:solidFill>
              </a:rPr>
              <a:t>Describe what it took to get this into place</a:t>
            </a:r>
          </a:p>
          <a:p>
            <a:r>
              <a:rPr lang="en-GB" sz="2400" dirty="0" smtClean="0">
                <a:solidFill>
                  <a:srgbClr val="FF0000"/>
                </a:solidFill>
              </a:rPr>
              <a:t>Was this a pilot project</a:t>
            </a:r>
          </a:p>
          <a:p>
            <a:pPr lvl="1"/>
            <a:r>
              <a:rPr lang="en-GB" sz="2000" dirty="0" smtClean="0">
                <a:solidFill>
                  <a:srgbClr val="FF0000"/>
                </a:solidFill>
              </a:rPr>
              <a:t>Has it been taken to scale</a:t>
            </a:r>
          </a:p>
          <a:p>
            <a:r>
              <a:rPr lang="en-GB" sz="2400" dirty="0" smtClean="0">
                <a:solidFill>
                  <a:srgbClr val="FF0000"/>
                </a:solidFill>
              </a:rPr>
              <a:t>Did you have to train staff? What materials did you use</a:t>
            </a:r>
          </a:p>
          <a:p>
            <a:pPr lvl="1"/>
            <a:r>
              <a:rPr lang="en-GB" sz="2000" dirty="0" smtClean="0">
                <a:solidFill>
                  <a:srgbClr val="FF0000"/>
                </a:solidFill>
              </a:rPr>
              <a:t>Was there a lot of supervision required</a:t>
            </a:r>
          </a:p>
          <a:p>
            <a:r>
              <a:rPr lang="en-GB" sz="2400" dirty="0" smtClean="0">
                <a:solidFill>
                  <a:srgbClr val="FF0000"/>
                </a:solidFill>
              </a:rPr>
              <a:t>How did you track progress? What M&amp;E elements did you build into the model</a:t>
            </a:r>
          </a:p>
          <a:p>
            <a:r>
              <a:rPr lang="en-GB" sz="2400" dirty="0" smtClean="0">
                <a:solidFill>
                  <a:srgbClr val="FF0000"/>
                </a:solidFill>
              </a:rPr>
              <a:t>Do you know how much this cost?</a:t>
            </a:r>
          </a:p>
          <a:p>
            <a:r>
              <a:rPr lang="en-GB" sz="2400" dirty="0" smtClean="0">
                <a:solidFill>
                  <a:srgbClr val="FF0000"/>
                </a:solidFill>
              </a:rPr>
              <a:t>Overall was this feasible?</a:t>
            </a:r>
          </a:p>
          <a:p>
            <a:r>
              <a:rPr lang="en-GB" sz="2400" dirty="0" smtClean="0">
                <a:solidFill>
                  <a:srgbClr val="FF0000"/>
                </a:solidFill>
              </a:rPr>
              <a:t>Is there evidence of success? (including client outcomes, client satisfaction, HCW perspectives, waiting times, etc.</a:t>
            </a:r>
          </a:p>
          <a:p>
            <a:endParaRPr lang="en-GB" sz="2400" dirty="0" smtClean="0"/>
          </a:p>
        </p:txBody>
      </p:sp>
    </p:spTree>
    <p:extLst>
      <p:ext uri="{BB962C8B-B14F-4D97-AF65-F5344CB8AC3E}">
        <p14:creationId xmlns:p14="http://schemas.microsoft.com/office/powerpoint/2010/main" val="40034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CHALLENGES AND SUCCESSES</a:t>
            </a:r>
            <a:endParaRPr lang="en-GB" dirty="0"/>
          </a:p>
        </p:txBody>
      </p:sp>
      <p:sp>
        <p:nvSpPr>
          <p:cNvPr id="4" name="Content Placeholder 3"/>
          <p:cNvSpPr>
            <a:spLocks noGrp="1"/>
          </p:cNvSpPr>
          <p:nvPr>
            <p:ph sz="half" idx="1"/>
          </p:nvPr>
        </p:nvSpPr>
        <p:spPr/>
        <p:txBody>
          <a:bodyPr/>
          <a:lstStyle/>
          <a:p>
            <a:r>
              <a:rPr lang="en-US" i="1" dirty="0" smtClean="0">
                <a:solidFill>
                  <a:srgbClr val="FF0000"/>
                </a:solidFill>
              </a:rPr>
              <a:t>CHALLENGES</a:t>
            </a:r>
            <a:endParaRPr lang="en-US" i="1" dirty="0">
              <a:solidFill>
                <a:srgbClr val="FF0000"/>
              </a:solidFill>
            </a:endParaRPr>
          </a:p>
        </p:txBody>
      </p:sp>
      <p:sp>
        <p:nvSpPr>
          <p:cNvPr id="5" name="Content Placeholder 4"/>
          <p:cNvSpPr>
            <a:spLocks noGrp="1"/>
          </p:cNvSpPr>
          <p:nvPr>
            <p:ph sz="half" idx="2"/>
          </p:nvPr>
        </p:nvSpPr>
        <p:spPr/>
        <p:txBody>
          <a:bodyPr/>
          <a:lstStyle/>
          <a:p>
            <a:r>
              <a:rPr lang="en-US" i="1" dirty="0" smtClean="0">
                <a:solidFill>
                  <a:srgbClr val="FF0000"/>
                </a:solidFill>
              </a:rPr>
              <a:t>SUCCESSSES</a:t>
            </a:r>
            <a:endParaRPr lang="en-US" i="1" dirty="0">
              <a:solidFill>
                <a:srgbClr val="FF0000"/>
              </a:solidFill>
            </a:endParaRPr>
          </a:p>
        </p:txBody>
      </p:sp>
    </p:spTree>
    <p:extLst>
      <p:ext uri="{BB962C8B-B14F-4D97-AF65-F5344CB8AC3E}">
        <p14:creationId xmlns:p14="http://schemas.microsoft.com/office/powerpoint/2010/main" val="2382602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LESSONS LEARNED/RECOMMENDATIONS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7283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“standard of care” vs. Differentiated service delivery model</a:t>
            </a:r>
            <a:endParaRPr lang="en-US" dirty="0"/>
          </a:p>
        </p:txBody>
      </p:sp>
      <p:sp>
        <p:nvSpPr>
          <p:cNvPr id="3" name="Content Placeholder 2"/>
          <p:cNvSpPr>
            <a:spLocks noGrp="1"/>
          </p:cNvSpPr>
          <p:nvPr>
            <p:ph idx="1"/>
          </p:nvPr>
        </p:nvSpPr>
        <p:spPr>
          <a:xfrm>
            <a:off x="467544" y="5452268"/>
            <a:ext cx="8229600" cy="4525963"/>
          </a:xfrm>
        </p:spPr>
        <p:txBody>
          <a:bodyPr>
            <a:normAutofit/>
          </a:bodyPr>
          <a:lstStyle/>
          <a:p>
            <a:pPr marL="0" indent="0">
              <a:buNone/>
            </a:pPr>
            <a:r>
              <a:rPr lang="en-US" sz="1600" dirty="0"/>
              <a:t>*Report relevant outcomes depending on the intervention – e.g. HIV-Positive yield/% linkage to care/% initiated / % retention / % virally suppressed </a:t>
            </a:r>
          </a:p>
          <a:p>
            <a:pPr>
              <a:buFontTx/>
              <a:buChar char="•"/>
            </a:pPr>
            <a:r>
              <a:rPr lang="en-US" sz="1600" i="1" dirty="0" smtClean="0">
                <a:solidFill>
                  <a:srgbClr val="FF0000"/>
                </a:solidFill>
              </a:rPr>
              <a:t>This is a summary table to compare existing services or the standard of care to the intervention/differentiated service delivery model</a:t>
            </a:r>
            <a:endParaRPr lang="en-US" sz="1600" i="1"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93149619"/>
              </p:ext>
            </p:extLst>
          </p:nvPr>
        </p:nvGraphicFramePr>
        <p:xfrm>
          <a:off x="467544" y="1544638"/>
          <a:ext cx="8219256" cy="38760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32856">
                  <a:extLst>
                    <a:ext uri="{9D8B030D-6E8A-4147-A177-3AD203B41FA5}">
                      <a16:colId xmlns:a16="http://schemas.microsoft.com/office/drawing/2014/main" val="20002"/>
                    </a:ext>
                  </a:extLst>
                </a:gridCol>
              </a:tblGrid>
              <a:tr h="370840">
                <a:tc>
                  <a:txBody>
                    <a:bodyPr/>
                    <a:lstStyle/>
                    <a:p>
                      <a:endParaRPr lang="en-GB" dirty="0"/>
                    </a:p>
                  </a:txBody>
                  <a:tcPr/>
                </a:tc>
                <a:tc>
                  <a:txBody>
                    <a:bodyPr/>
                    <a:lstStyle/>
                    <a:p>
                      <a:r>
                        <a:rPr lang="en-GB" dirty="0" smtClean="0"/>
                        <a:t>Facility</a:t>
                      </a:r>
                      <a:r>
                        <a:rPr lang="en-GB" baseline="0" dirty="0" smtClean="0"/>
                        <a:t> based/traditional model</a:t>
                      </a:r>
                      <a:endParaRPr lang="en-GB" dirty="0"/>
                    </a:p>
                  </a:txBody>
                  <a:tcPr/>
                </a:tc>
                <a:tc>
                  <a:txBody>
                    <a:bodyPr/>
                    <a:lstStyle/>
                    <a:p>
                      <a:r>
                        <a:rPr lang="en-GB" dirty="0" smtClean="0"/>
                        <a:t>Differentiated</a:t>
                      </a:r>
                      <a:r>
                        <a:rPr lang="en-GB" baseline="0" dirty="0" smtClean="0"/>
                        <a:t> service delivery model</a:t>
                      </a:r>
                      <a:endParaRPr lang="en-GB" dirty="0"/>
                    </a:p>
                  </a:txBody>
                  <a:tcPr/>
                </a:tc>
                <a:extLst>
                  <a:ext uri="{0D108BD9-81ED-4DB2-BD59-A6C34878D82A}">
                    <a16:rowId xmlns:a16="http://schemas.microsoft.com/office/drawing/2014/main" val="10000"/>
                  </a:ext>
                </a:extLst>
              </a:tr>
              <a:tr h="370840">
                <a:tc>
                  <a:txBody>
                    <a:bodyPr/>
                    <a:lstStyle/>
                    <a:p>
                      <a:r>
                        <a:rPr lang="en-GB" dirty="0" smtClean="0"/>
                        <a:t>BUILDING</a:t>
                      </a:r>
                      <a:r>
                        <a:rPr lang="en-GB" baseline="0" dirty="0" smtClean="0"/>
                        <a:t> BLOCKS</a:t>
                      </a:r>
                    </a:p>
                    <a:p>
                      <a:pPr algn="r"/>
                      <a:r>
                        <a:rPr lang="en-GB" baseline="0" dirty="0" smtClean="0"/>
                        <a:t>WHEN</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pPr algn="r"/>
                      <a:r>
                        <a:rPr lang="en-GB" dirty="0" smtClean="0"/>
                        <a:t>WHERE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pPr algn="r"/>
                      <a:r>
                        <a:rPr lang="en-GB" dirty="0" smtClean="0"/>
                        <a:t>WHO</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pPr algn="r"/>
                      <a:r>
                        <a:rPr lang="en-GB" dirty="0" smtClean="0"/>
                        <a:t>WHAT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4"/>
                  </a:ext>
                </a:extLst>
              </a:tr>
              <a:tr h="370840">
                <a:tc>
                  <a:txBody>
                    <a:bodyPr/>
                    <a:lstStyle/>
                    <a:p>
                      <a:pPr algn="l"/>
                      <a:r>
                        <a:rPr lang="en-GB" dirty="0" smtClean="0"/>
                        <a:t>OUTCOMES*</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5"/>
                  </a:ext>
                </a:extLst>
              </a:tr>
              <a:tr h="370840">
                <a:tc>
                  <a:txBody>
                    <a:bodyPr/>
                    <a:lstStyle/>
                    <a:p>
                      <a:r>
                        <a:rPr lang="en-GB" dirty="0" smtClean="0"/>
                        <a:t>Training requirements</a:t>
                      </a:r>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6"/>
                  </a:ext>
                </a:extLst>
              </a:tr>
              <a:tr h="370840">
                <a:tc>
                  <a:txBody>
                    <a:bodyPr/>
                    <a:lstStyle/>
                    <a:p>
                      <a:r>
                        <a:rPr lang="en-GB" dirty="0" smtClean="0"/>
                        <a:t>Cost effectiveness</a:t>
                      </a:r>
                      <a:r>
                        <a:rPr lang="en-GB" baseline="0" dirty="0" smtClean="0"/>
                        <a:t> </a:t>
                      </a:r>
                      <a:r>
                        <a:rPr lang="en-GB" dirty="0" smtClean="0"/>
                        <a:t>of model</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7"/>
                  </a:ext>
                </a:extLst>
              </a:tr>
              <a:tr h="370840">
                <a:tc>
                  <a:txBody>
                    <a:bodyPr/>
                    <a:lstStyle/>
                    <a:p>
                      <a:r>
                        <a:rPr lang="en-GB" dirty="0" smtClean="0"/>
                        <a:t>Evidence of success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238061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428</Words>
  <Application>Microsoft Office PowerPoint</Application>
  <PresentationFormat>On-screen Show (4:3)</PresentationFormat>
  <Paragraphs>70</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TITLE</vt:lpstr>
      <vt:lpstr>Challenges/Rationale PLEASE DESCRIBE THE SITUATION IN YOUR COUNTRY, REGION, CITY. IDENTIFY CHALLENGES IN TREATING AND RETAINING SPECIFIC POPULATIONS</vt:lpstr>
      <vt:lpstr>Who was care for? Define the clinical characteristics, population and context</vt:lpstr>
      <vt:lpstr>An Overview of the intervention</vt:lpstr>
      <vt:lpstr>Implementing the intervention</vt:lpstr>
      <vt:lpstr>CHALLENGES AND SUCCESSES</vt:lpstr>
      <vt:lpstr>LESSONS LEARNED/RECOMMENDATIONS</vt:lpstr>
      <vt:lpstr>Summary of “standard of care” vs. Differentiated service delivery model</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ESSAJEE, Shaffiq Mustafa</dc:creator>
  <cp:lastModifiedBy>Tara Mansell</cp:lastModifiedBy>
  <cp:revision>16</cp:revision>
  <dcterms:created xsi:type="dcterms:W3CDTF">2016-10-20T14:28:15Z</dcterms:created>
  <dcterms:modified xsi:type="dcterms:W3CDTF">2017-08-18T12:28:09Z</dcterms:modified>
</cp:coreProperties>
</file>