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8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9.xml" ContentType="application/vnd.openxmlformats-officedocument.theme+xml"/>
  <Override PartName="/ppt/tags/tag6.xml" ContentType="application/vnd.openxmlformats-officedocument.presentationml.tags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803" r:id="rId3"/>
    <p:sldMasterId id="2147483901" r:id="rId4"/>
    <p:sldMasterId id="2147483955" r:id="rId5"/>
    <p:sldMasterId id="2147483997" r:id="rId6"/>
    <p:sldMasterId id="2147484013" r:id="rId7"/>
    <p:sldMasterId id="2147484029" r:id="rId8"/>
    <p:sldMasterId id="2147484041" r:id="rId9"/>
    <p:sldMasterId id="2147484099" r:id="rId10"/>
  </p:sldMasterIdLst>
  <p:notesMasterIdLst>
    <p:notesMasterId r:id="rId38"/>
  </p:notesMasterIdLst>
  <p:sldIdLst>
    <p:sldId id="266" r:id="rId11"/>
    <p:sldId id="2147482512" r:id="rId12"/>
    <p:sldId id="2147483645" r:id="rId13"/>
    <p:sldId id="2147375488" r:id="rId14"/>
    <p:sldId id="323" r:id="rId15"/>
    <p:sldId id="2147482514" r:id="rId16"/>
    <p:sldId id="2147482502" r:id="rId17"/>
    <p:sldId id="2147479145" r:id="rId18"/>
    <p:sldId id="275" r:id="rId19"/>
    <p:sldId id="276" r:id="rId20"/>
    <p:sldId id="2147482535" r:id="rId21"/>
    <p:sldId id="260" r:id="rId22"/>
    <p:sldId id="261" r:id="rId23"/>
    <p:sldId id="2147482536" r:id="rId24"/>
    <p:sldId id="2147482503" r:id="rId25"/>
    <p:sldId id="2147375437" r:id="rId26"/>
    <p:sldId id="2147475660" r:id="rId27"/>
    <p:sldId id="263" r:id="rId28"/>
    <p:sldId id="2147479137" r:id="rId29"/>
    <p:sldId id="2147475670" r:id="rId30"/>
    <p:sldId id="1016" r:id="rId31"/>
    <p:sldId id="2147475668" r:id="rId32"/>
    <p:sldId id="2147482527" r:id="rId33"/>
    <p:sldId id="2147475657" r:id="rId34"/>
    <p:sldId id="268" r:id="rId35"/>
    <p:sldId id="2147475656" r:id="rId36"/>
    <p:sldId id="214748250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387210-A78B-727F-0555-C19552B8B1DD}" name="BEKELYNCK, Anne" initials="BA" userId="S::bekelyncka@who.int::5f721774-49c9-4163-bed5-fdc483e501fe" providerId="AD"/>
  <p188:author id="{81913E33-8A9A-AAB8-969B-586627475CDE}" name="AMEYAN, Wole" initials="AW" userId="S::ameyanw@who.int::47535b03-895b-40e4-98bb-e70b2067a808" providerId="AD"/>
  <p188:author id="{38159D3C-EDD8-0CFD-ADEF-2834403D889A}" name="MSIMANGA, Busisiwe" initials="BM" userId="S::msimangaradebeb@who.int::d99ce02a-c1ee-401f-882a-d4f901638f44" providerId="AD"/>
  <p188:author id="{AF606C4D-75CF-62C4-642F-822AEDD721E6}" name="SANDS, Anita" initials="SA" userId="S::sandsa@who.int::4dd93874-cc79-42f5-9f24-2872371ca637" providerId="AD"/>
  <p188:author id="{D1DCDC6B-90F6-E2BF-F1F9-B98AE7EB9B0E}" name="MONROE-WISE, Anna Elizabeth" initials="MA" userId="S::monroewisea@who.int::437a3746-aac7-423a-bab9-029b822a93f4" providerId="AD"/>
  <p188:author id="{401E389D-DBA1-0465-F62F-0F325FD6AE27}" name="BARR-DICHIARA, Magdalena" initials="BDM" userId="S::barrdichiaram@who.int::306dc8a0-82de-4dc1-b653-9a1868499e24" providerId="AD"/>
  <p188:author id="{17DEF5A4-186C-AAA1-3405-02A4AC7069E5}" name="LASTRUCCI, Celine" initials="LC" userId="S::lastruccic@who.int::108db32c-9e5c-4c2f-b4f8-40a71ff58886" providerId="AD"/>
  <p188:author id="{094819AC-03DA-7F98-4F42-69885C32DE1A}" name="JOHNSON, Cheryl Case" initials="" userId="S::johnsonc@who.int::492f745b-d214-41e9-8db8-f70a7445d8da" providerId="AD"/>
  <p188:author id="{E96171B1-10B2-7A5F-5B04-3666966104ED}" name="RODOLPH, Michelle" initials="RM" userId="S::rodolphm@who.int::ee3d8777-9c7e-4c23-8629-34e0cf8bd327" providerId="AD"/>
  <p188:author id="{EA9429CA-5787-7D33-A2D3-1CD816F6A55F}" name="BAPTISTA DA SILVA, Carlota" initials="BC" userId="S::baptistac@who.int::7d766dbb-2718-481b-8245-168d7bfcc53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6"/>
    <a:srgbClr val="D8DEFC"/>
    <a:srgbClr val="25B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6DC67B-21A1-4AD9-8F07-505DBA40C682}" v="26" dt="2026-05-28T11:44:12.5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58"/>
  </p:normalViewPr>
  <p:slideViewPr>
    <p:cSldViewPr snapToGrid="0">
      <p:cViewPr varScale="1">
        <p:scale>
          <a:sx n="59" d="100"/>
          <a:sy n="59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HIV testing programme cost</a:t>
            </a:r>
            <a:r>
              <a:rPr lang="en-US" sz="1600" b="1" baseline="0">
                <a:latin typeface="Arial" panose="020B0604020202020204" pitchFamily="34" charset="0"/>
                <a:cs typeface="Arial" panose="020B0604020202020204" pitchFamily="34" charset="0"/>
              </a:rPr>
              <a:t> categories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7A-47D5-86FD-D37C7C8DD685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7A-47D5-86FD-D37C7C8DD685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7A-47D5-86FD-D37C7C8DD685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7A-47D5-86FD-D37C7C8DD6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Commodities, Consumables, Reagents</c:v>
                </c:pt>
                <c:pt idx="1">
                  <c:v>Personnel</c:v>
                </c:pt>
                <c:pt idx="2">
                  <c:v>Supervision, audits, M&amp;E</c:v>
                </c:pt>
                <c:pt idx="3">
                  <c:v>Other overheads, service delivery, utilities etc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0.32</c:v>
                </c:pt>
                <c:pt idx="1">
                  <c:v>0.5</c:v>
                </c:pt>
                <c:pt idx="2">
                  <c:v>7.0000000000000007E-2</c:v>
                </c:pt>
                <c:pt idx="3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7A-47D5-86FD-D37C7C8DD6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7B61F7-EAAD-497C-ABA8-7CA6B521023E}" type="doc">
      <dgm:prSet loTypeId="urn:microsoft.com/office/officeart/2005/8/layout/radial6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GB"/>
        </a:p>
      </dgm:t>
    </dgm:pt>
    <dgm:pt modelId="{AA19A789-326D-4B1A-A6F7-49F41B10575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Testing services</a:t>
          </a:r>
        </a:p>
      </dgm:t>
    </dgm:pt>
    <dgm:pt modelId="{015A73C8-1A63-49EE-8E6C-6A2A8E7194E5}" type="parTrans" cxnId="{C5DAF790-1736-4C82-80C7-62C4BB11467F}">
      <dgm:prSet/>
      <dgm:spPr/>
      <dgm:t>
        <a:bodyPr/>
        <a:lstStyle/>
        <a:p>
          <a:endParaRPr lang="en-GB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69A462-4A3D-4CAF-B515-AE3FF9A70234}" type="sibTrans" cxnId="{C5DAF790-1736-4C82-80C7-62C4BB11467F}">
      <dgm:prSet/>
      <dgm:spPr/>
      <dgm:t>
        <a:bodyPr/>
        <a:lstStyle/>
        <a:p>
          <a:endParaRPr lang="en-GB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297C5C-16AE-4CC9-9E69-8BC45557FA15}">
      <dgm:prSet phldrT="[Text]" custT="1"/>
      <dgm:spPr/>
      <dgm:t>
        <a:bodyPr/>
        <a:lstStyle/>
        <a:p>
          <a:r>
            <a:rPr lang="en-GB" sz="1200">
              <a:latin typeface="Arial" panose="020B0604020202020204" pitchFamily="34" charset="0"/>
              <a:cs typeface="Arial" panose="020B0604020202020204" pitchFamily="34" charset="0"/>
            </a:rPr>
            <a:t>Facility-based</a:t>
          </a:r>
        </a:p>
      </dgm:t>
    </dgm:pt>
    <dgm:pt modelId="{BCFCF20C-FAD2-4E03-8712-0A2F5F507A80}" type="parTrans" cxnId="{845854DC-8CB1-42C3-B08C-1B8E44D71B65}">
      <dgm:prSet/>
      <dgm:spPr/>
      <dgm:t>
        <a:bodyPr/>
        <a:lstStyle/>
        <a:p>
          <a:endParaRPr lang="en-GB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588F-764B-4189-B94F-D1D9C3029A6B}" type="sibTrans" cxnId="{845854DC-8CB1-42C3-B08C-1B8E44D71B65}">
      <dgm:prSet/>
      <dgm:spPr/>
      <dgm:t>
        <a:bodyPr/>
        <a:lstStyle/>
        <a:p>
          <a:endParaRPr lang="en-GB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871446-A2B6-4BA3-8848-465A29337354}">
      <dgm:prSet phldrT="[Text]" custT="1"/>
      <dgm:spPr/>
      <dgm:t>
        <a:bodyPr/>
        <a:lstStyle/>
        <a:p>
          <a:r>
            <a:rPr lang="en-GB" sz="1200">
              <a:latin typeface="Arial" panose="020B0604020202020204" pitchFamily="34" charset="0"/>
              <a:cs typeface="Arial" panose="020B0604020202020204" pitchFamily="34" charset="0"/>
            </a:rPr>
            <a:t>Community-based</a:t>
          </a:r>
        </a:p>
      </dgm:t>
    </dgm:pt>
    <dgm:pt modelId="{BA51397D-C8E6-4CA3-98F1-B796FB576320}" type="parTrans" cxnId="{6A3A1DB2-66AD-420C-B69D-1FF7F2E40817}">
      <dgm:prSet/>
      <dgm:spPr/>
      <dgm:t>
        <a:bodyPr/>
        <a:lstStyle/>
        <a:p>
          <a:endParaRPr lang="en-GB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0B5B9B-4184-4445-A42A-A58CE403E1CE}" type="sibTrans" cxnId="{6A3A1DB2-66AD-420C-B69D-1FF7F2E40817}">
      <dgm:prSet/>
      <dgm:spPr/>
      <dgm:t>
        <a:bodyPr/>
        <a:lstStyle/>
        <a:p>
          <a:endParaRPr lang="en-GB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97B5DB-DFE4-487E-AEF1-82E59379B394}">
      <dgm:prSet phldrT="[Text]" custT="1"/>
      <dgm:spPr/>
      <dgm:t>
        <a:bodyPr/>
        <a:lstStyle/>
        <a:p>
          <a:pPr>
            <a:buNone/>
          </a:pPr>
          <a:r>
            <a:rPr lang="en-GB" sz="1200">
              <a:latin typeface="Arial" panose="020B0604020202020204" pitchFamily="34" charset="0"/>
              <a:cs typeface="Arial" panose="020B0604020202020204" pitchFamily="34" charset="0"/>
            </a:rPr>
            <a:t>Self-testing</a:t>
          </a:r>
        </a:p>
      </dgm:t>
    </dgm:pt>
    <dgm:pt modelId="{F68605CC-1EA1-4BA1-ACDB-49FB7AB883E6}" type="parTrans" cxnId="{9AEA42A3-4F07-498B-AC3F-8F2534029856}">
      <dgm:prSet/>
      <dgm:spPr/>
      <dgm:t>
        <a:bodyPr/>
        <a:lstStyle/>
        <a:p>
          <a:endParaRPr lang="en-GB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A3A910-0215-4B50-BAEA-A499E14FCCFF}" type="sibTrans" cxnId="{9AEA42A3-4F07-498B-AC3F-8F2534029856}">
      <dgm:prSet/>
      <dgm:spPr/>
      <dgm:t>
        <a:bodyPr/>
        <a:lstStyle/>
        <a:p>
          <a:endParaRPr lang="en-GB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131139-C10C-4DF5-B4EA-BD66254F7C37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200">
              <a:latin typeface="Arial" panose="020B0604020202020204" pitchFamily="34" charset="0"/>
              <a:cs typeface="Arial" panose="020B0604020202020204" pitchFamily="34" charset="0"/>
            </a:rPr>
            <a:t>Network-based testing</a:t>
          </a:r>
        </a:p>
      </dgm:t>
    </dgm:pt>
    <dgm:pt modelId="{470532CA-9E48-475E-B780-3FDBE264BF6F}" type="parTrans" cxnId="{BDA93FAC-B112-4176-8DC2-ED2A80C899D4}">
      <dgm:prSet/>
      <dgm:spPr/>
      <dgm:t>
        <a:bodyPr/>
        <a:lstStyle/>
        <a:p>
          <a:endParaRPr lang="en-GB"/>
        </a:p>
      </dgm:t>
    </dgm:pt>
    <dgm:pt modelId="{868E676C-EE2C-4F5E-836F-489BFA9E1337}" type="sibTrans" cxnId="{BDA93FAC-B112-4176-8DC2-ED2A80C899D4}">
      <dgm:prSet/>
      <dgm:spPr/>
      <dgm:t>
        <a:bodyPr/>
        <a:lstStyle/>
        <a:p>
          <a:endParaRPr lang="en-GB"/>
        </a:p>
      </dgm:t>
    </dgm:pt>
    <dgm:pt modelId="{95834D7F-3136-4C87-9525-DC2779F3BB25}" type="pres">
      <dgm:prSet presAssocID="{437B61F7-EAAD-497C-ABA8-7CA6B521023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C397E14-B2FF-4211-AC50-4AD472785639}" type="pres">
      <dgm:prSet presAssocID="{AA19A789-326D-4B1A-A6F7-49F41B105754}" presName="centerShape" presStyleLbl="node0" presStyleIdx="0" presStyleCnt="1"/>
      <dgm:spPr/>
    </dgm:pt>
    <dgm:pt modelId="{3686B06D-48CD-45AA-A1D5-9E31DE5182F4}" type="pres">
      <dgm:prSet presAssocID="{BE297C5C-16AE-4CC9-9E69-8BC45557FA15}" presName="node" presStyleLbl="node1" presStyleIdx="0" presStyleCnt="4">
        <dgm:presLayoutVars>
          <dgm:bulletEnabled val="1"/>
        </dgm:presLayoutVars>
      </dgm:prSet>
      <dgm:spPr/>
    </dgm:pt>
    <dgm:pt modelId="{9C638029-0C66-4DC2-9131-48965C970451}" type="pres">
      <dgm:prSet presAssocID="{BE297C5C-16AE-4CC9-9E69-8BC45557FA15}" presName="dummy" presStyleCnt="0"/>
      <dgm:spPr/>
    </dgm:pt>
    <dgm:pt modelId="{C7295E07-C8CA-4DDF-AEDE-0A578375BC3D}" type="pres">
      <dgm:prSet presAssocID="{0EDF588F-764B-4189-B94F-D1D9C3029A6B}" presName="sibTrans" presStyleLbl="sibTrans2D1" presStyleIdx="0" presStyleCnt="4"/>
      <dgm:spPr/>
    </dgm:pt>
    <dgm:pt modelId="{BA0A7FAC-B580-48AE-9AD4-EAEA6482FDFA}" type="pres">
      <dgm:prSet presAssocID="{91871446-A2B6-4BA3-8848-465A29337354}" presName="node" presStyleLbl="node1" presStyleIdx="1" presStyleCnt="4">
        <dgm:presLayoutVars>
          <dgm:bulletEnabled val="1"/>
        </dgm:presLayoutVars>
      </dgm:prSet>
      <dgm:spPr/>
    </dgm:pt>
    <dgm:pt modelId="{F5E12723-8E2D-4C34-897F-93B895C67EBB}" type="pres">
      <dgm:prSet presAssocID="{91871446-A2B6-4BA3-8848-465A29337354}" presName="dummy" presStyleCnt="0"/>
      <dgm:spPr/>
    </dgm:pt>
    <dgm:pt modelId="{7123BC5A-915A-4FDB-AF14-9DFA83457779}" type="pres">
      <dgm:prSet presAssocID="{B90B5B9B-4184-4445-A42A-A58CE403E1CE}" presName="sibTrans" presStyleLbl="sibTrans2D1" presStyleIdx="1" presStyleCnt="4"/>
      <dgm:spPr/>
    </dgm:pt>
    <dgm:pt modelId="{1B175965-E37D-46B0-BD24-B05AA9C0C1D1}" type="pres">
      <dgm:prSet presAssocID="{8097B5DB-DFE4-487E-AEF1-82E59379B394}" presName="node" presStyleLbl="node1" presStyleIdx="2" presStyleCnt="4">
        <dgm:presLayoutVars>
          <dgm:bulletEnabled val="1"/>
        </dgm:presLayoutVars>
      </dgm:prSet>
      <dgm:spPr/>
    </dgm:pt>
    <dgm:pt modelId="{939A872E-BF2B-46A2-9EED-AD9F5E7F16EA}" type="pres">
      <dgm:prSet presAssocID="{8097B5DB-DFE4-487E-AEF1-82E59379B394}" presName="dummy" presStyleCnt="0"/>
      <dgm:spPr/>
    </dgm:pt>
    <dgm:pt modelId="{466E8BF3-4AFD-4BB5-B5C1-31D7C0B25377}" type="pres">
      <dgm:prSet presAssocID="{BBA3A910-0215-4B50-BAEA-A499E14FCCFF}" presName="sibTrans" presStyleLbl="sibTrans2D1" presStyleIdx="2" presStyleCnt="4"/>
      <dgm:spPr/>
    </dgm:pt>
    <dgm:pt modelId="{C7F4C2DE-F05F-443D-8AE5-CB9E3D183BCD}" type="pres">
      <dgm:prSet presAssocID="{41131139-C10C-4DF5-B4EA-BD66254F7C37}" presName="node" presStyleLbl="node1" presStyleIdx="3" presStyleCnt="4">
        <dgm:presLayoutVars>
          <dgm:bulletEnabled val="1"/>
        </dgm:presLayoutVars>
      </dgm:prSet>
      <dgm:spPr/>
    </dgm:pt>
    <dgm:pt modelId="{10FD94E4-3DDE-4623-8D78-24E16D8276B0}" type="pres">
      <dgm:prSet presAssocID="{41131139-C10C-4DF5-B4EA-BD66254F7C37}" presName="dummy" presStyleCnt="0"/>
      <dgm:spPr/>
    </dgm:pt>
    <dgm:pt modelId="{43BDF27C-B397-435A-B375-16F2BD779858}" type="pres">
      <dgm:prSet presAssocID="{868E676C-EE2C-4F5E-836F-489BFA9E1337}" presName="sibTrans" presStyleLbl="sibTrans2D1" presStyleIdx="3" presStyleCnt="4"/>
      <dgm:spPr/>
    </dgm:pt>
  </dgm:ptLst>
  <dgm:cxnLst>
    <dgm:cxn modelId="{2D8A0418-91B7-4768-BE4F-93DF5AD77F49}" type="presOf" srcId="{0EDF588F-764B-4189-B94F-D1D9C3029A6B}" destId="{C7295E07-C8CA-4DDF-AEDE-0A578375BC3D}" srcOrd="0" destOrd="0" presId="urn:microsoft.com/office/officeart/2005/8/layout/radial6"/>
    <dgm:cxn modelId="{AD494418-0DA3-4FC6-9158-B0258D02BA62}" type="presOf" srcId="{41131139-C10C-4DF5-B4EA-BD66254F7C37}" destId="{C7F4C2DE-F05F-443D-8AE5-CB9E3D183BCD}" srcOrd="0" destOrd="0" presId="urn:microsoft.com/office/officeart/2005/8/layout/radial6"/>
    <dgm:cxn modelId="{10DC7B21-7E3D-4D26-A657-E1E17F6D11BC}" type="presOf" srcId="{BE297C5C-16AE-4CC9-9E69-8BC45557FA15}" destId="{3686B06D-48CD-45AA-A1D5-9E31DE5182F4}" srcOrd="0" destOrd="0" presId="urn:microsoft.com/office/officeart/2005/8/layout/radial6"/>
    <dgm:cxn modelId="{29E47623-B346-45D9-8613-7D3812B91FE6}" type="presOf" srcId="{BBA3A910-0215-4B50-BAEA-A499E14FCCFF}" destId="{466E8BF3-4AFD-4BB5-B5C1-31D7C0B25377}" srcOrd="0" destOrd="0" presId="urn:microsoft.com/office/officeart/2005/8/layout/radial6"/>
    <dgm:cxn modelId="{E9E6BD23-D410-4E31-9744-0F445BB14420}" type="presOf" srcId="{868E676C-EE2C-4F5E-836F-489BFA9E1337}" destId="{43BDF27C-B397-435A-B375-16F2BD779858}" srcOrd="0" destOrd="0" presId="urn:microsoft.com/office/officeart/2005/8/layout/radial6"/>
    <dgm:cxn modelId="{C03B2728-A5F5-4981-AABC-85E0379BEFAD}" type="presOf" srcId="{8097B5DB-DFE4-487E-AEF1-82E59379B394}" destId="{1B175965-E37D-46B0-BD24-B05AA9C0C1D1}" srcOrd="0" destOrd="0" presId="urn:microsoft.com/office/officeart/2005/8/layout/radial6"/>
    <dgm:cxn modelId="{6E42D27A-F845-4C87-A543-55BBFCF28648}" type="presOf" srcId="{91871446-A2B6-4BA3-8848-465A29337354}" destId="{BA0A7FAC-B580-48AE-9AD4-EAEA6482FDFA}" srcOrd="0" destOrd="0" presId="urn:microsoft.com/office/officeart/2005/8/layout/radial6"/>
    <dgm:cxn modelId="{D292D57C-0846-4A0E-83CF-754802912666}" type="presOf" srcId="{AA19A789-326D-4B1A-A6F7-49F41B105754}" destId="{FC397E14-B2FF-4211-AC50-4AD472785639}" srcOrd="0" destOrd="0" presId="urn:microsoft.com/office/officeart/2005/8/layout/radial6"/>
    <dgm:cxn modelId="{4BB78A81-7FFF-4051-8E9A-C2A825970E3C}" type="presOf" srcId="{B90B5B9B-4184-4445-A42A-A58CE403E1CE}" destId="{7123BC5A-915A-4FDB-AF14-9DFA83457779}" srcOrd="0" destOrd="0" presId="urn:microsoft.com/office/officeart/2005/8/layout/radial6"/>
    <dgm:cxn modelId="{C5DAF790-1736-4C82-80C7-62C4BB11467F}" srcId="{437B61F7-EAAD-497C-ABA8-7CA6B521023E}" destId="{AA19A789-326D-4B1A-A6F7-49F41B105754}" srcOrd="0" destOrd="0" parTransId="{015A73C8-1A63-49EE-8E6C-6A2A8E7194E5}" sibTransId="{1669A462-4A3D-4CAF-B515-AE3FF9A70234}"/>
    <dgm:cxn modelId="{9AEA42A3-4F07-498B-AC3F-8F2534029856}" srcId="{AA19A789-326D-4B1A-A6F7-49F41B105754}" destId="{8097B5DB-DFE4-487E-AEF1-82E59379B394}" srcOrd="2" destOrd="0" parTransId="{F68605CC-1EA1-4BA1-ACDB-49FB7AB883E6}" sibTransId="{BBA3A910-0215-4B50-BAEA-A499E14FCCFF}"/>
    <dgm:cxn modelId="{BDA93FAC-B112-4176-8DC2-ED2A80C899D4}" srcId="{AA19A789-326D-4B1A-A6F7-49F41B105754}" destId="{41131139-C10C-4DF5-B4EA-BD66254F7C37}" srcOrd="3" destOrd="0" parTransId="{470532CA-9E48-475E-B780-3FDBE264BF6F}" sibTransId="{868E676C-EE2C-4F5E-836F-489BFA9E1337}"/>
    <dgm:cxn modelId="{6A3A1DB2-66AD-420C-B69D-1FF7F2E40817}" srcId="{AA19A789-326D-4B1A-A6F7-49F41B105754}" destId="{91871446-A2B6-4BA3-8848-465A29337354}" srcOrd="1" destOrd="0" parTransId="{BA51397D-C8E6-4CA3-98F1-B796FB576320}" sibTransId="{B90B5B9B-4184-4445-A42A-A58CE403E1CE}"/>
    <dgm:cxn modelId="{D3B0E4B8-210A-41D9-B568-F04DC5F506D0}" type="presOf" srcId="{437B61F7-EAAD-497C-ABA8-7CA6B521023E}" destId="{95834D7F-3136-4C87-9525-DC2779F3BB25}" srcOrd="0" destOrd="0" presId="urn:microsoft.com/office/officeart/2005/8/layout/radial6"/>
    <dgm:cxn modelId="{845854DC-8CB1-42C3-B08C-1B8E44D71B65}" srcId="{AA19A789-326D-4B1A-A6F7-49F41B105754}" destId="{BE297C5C-16AE-4CC9-9E69-8BC45557FA15}" srcOrd="0" destOrd="0" parTransId="{BCFCF20C-FAD2-4E03-8712-0A2F5F507A80}" sibTransId="{0EDF588F-764B-4189-B94F-D1D9C3029A6B}"/>
    <dgm:cxn modelId="{DDF61A94-2B55-4805-ABD5-F02A8707B13B}" type="presParOf" srcId="{95834D7F-3136-4C87-9525-DC2779F3BB25}" destId="{FC397E14-B2FF-4211-AC50-4AD472785639}" srcOrd="0" destOrd="0" presId="urn:microsoft.com/office/officeart/2005/8/layout/radial6"/>
    <dgm:cxn modelId="{22BBCE20-9038-43C9-A45B-42DE0555942F}" type="presParOf" srcId="{95834D7F-3136-4C87-9525-DC2779F3BB25}" destId="{3686B06D-48CD-45AA-A1D5-9E31DE5182F4}" srcOrd="1" destOrd="0" presId="urn:microsoft.com/office/officeart/2005/8/layout/radial6"/>
    <dgm:cxn modelId="{797E4471-0B3D-47C2-B3A6-B45044208E1C}" type="presParOf" srcId="{95834D7F-3136-4C87-9525-DC2779F3BB25}" destId="{9C638029-0C66-4DC2-9131-48965C970451}" srcOrd="2" destOrd="0" presId="urn:microsoft.com/office/officeart/2005/8/layout/radial6"/>
    <dgm:cxn modelId="{AF6634C9-D33B-4005-8F1E-2F12BFABE194}" type="presParOf" srcId="{95834D7F-3136-4C87-9525-DC2779F3BB25}" destId="{C7295E07-C8CA-4DDF-AEDE-0A578375BC3D}" srcOrd="3" destOrd="0" presId="urn:microsoft.com/office/officeart/2005/8/layout/radial6"/>
    <dgm:cxn modelId="{4AE4636A-521F-4DF8-B294-E68B0082157E}" type="presParOf" srcId="{95834D7F-3136-4C87-9525-DC2779F3BB25}" destId="{BA0A7FAC-B580-48AE-9AD4-EAEA6482FDFA}" srcOrd="4" destOrd="0" presId="urn:microsoft.com/office/officeart/2005/8/layout/radial6"/>
    <dgm:cxn modelId="{3B5AA4CA-4E52-4BF7-AB45-B4741B2DF5E1}" type="presParOf" srcId="{95834D7F-3136-4C87-9525-DC2779F3BB25}" destId="{F5E12723-8E2D-4C34-897F-93B895C67EBB}" srcOrd="5" destOrd="0" presId="urn:microsoft.com/office/officeart/2005/8/layout/radial6"/>
    <dgm:cxn modelId="{71F18CEB-2EC9-496B-9B4F-2ADE23E0F60A}" type="presParOf" srcId="{95834D7F-3136-4C87-9525-DC2779F3BB25}" destId="{7123BC5A-915A-4FDB-AF14-9DFA83457779}" srcOrd="6" destOrd="0" presId="urn:microsoft.com/office/officeart/2005/8/layout/radial6"/>
    <dgm:cxn modelId="{E9645C33-933B-4A7A-84E7-E4AC166B6B61}" type="presParOf" srcId="{95834D7F-3136-4C87-9525-DC2779F3BB25}" destId="{1B175965-E37D-46B0-BD24-B05AA9C0C1D1}" srcOrd="7" destOrd="0" presId="urn:microsoft.com/office/officeart/2005/8/layout/radial6"/>
    <dgm:cxn modelId="{87645D0B-5B95-4F23-A029-A8909B7ACDBA}" type="presParOf" srcId="{95834D7F-3136-4C87-9525-DC2779F3BB25}" destId="{939A872E-BF2B-46A2-9EED-AD9F5E7F16EA}" srcOrd="8" destOrd="0" presId="urn:microsoft.com/office/officeart/2005/8/layout/radial6"/>
    <dgm:cxn modelId="{955A42EA-C2B8-4A07-A93B-8BDB5AEAEC2A}" type="presParOf" srcId="{95834D7F-3136-4C87-9525-DC2779F3BB25}" destId="{466E8BF3-4AFD-4BB5-B5C1-31D7C0B25377}" srcOrd="9" destOrd="0" presId="urn:microsoft.com/office/officeart/2005/8/layout/radial6"/>
    <dgm:cxn modelId="{672FFD26-DF3C-4FCC-AF20-5D187044E49A}" type="presParOf" srcId="{95834D7F-3136-4C87-9525-DC2779F3BB25}" destId="{C7F4C2DE-F05F-443D-8AE5-CB9E3D183BCD}" srcOrd="10" destOrd="0" presId="urn:microsoft.com/office/officeart/2005/8/layout/radial6"/>
    <dgm:cxn modelId="{3981D920-C26A-4FB6-96AF-F7B02827BEC6}" type="presParOf" srcId="{95834D7F-3136-4C87-9525-DC2779F3BB25}" destId="{10FD94E4-3DDE-4623-8D78-24E16D8276B0}" srcOrd="11" destOrd="0" presId="urn:microsoft.com/office/officeart/2005/8/layout/radial6"/>
    <dgm:cxn modelId="{CECE5DC0-1EA4-4077-BDBD-92C144AFE4CB}" type="presParOf" srcId="{95834D7F-3136-4C87-9525-DC2779F3BB25}" destId="{43BDF27C-B397-435A-B375-16F2BD779858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7CF073-048B-0B4E-A200-350A7111D5A3}" type="doc">
      <dgm:prSet loTypeId="urn:microsoft.com/office/officeart/2009/layout/ReverseList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FA47C1-E873-8446-8993-BAFB45BAA2F5}">
      <dgm:prSet custT="1"/>
      <dgm:spPr/>
      <dgm:t>
        <a:bodyPr/>
        <a:lstStyle/>
        <a:p>
          <a:pPr rtl="0"/>
          <a:r>
            <a:rPr lang="en-US" sz="1600" b="0" i="0" dirty="0">
              <a:latin typeface="Calibri"/>
              <a:ea typeface="Calibri"/>
              <a:cs typeface="Calibri"/>
            </a:rPr>
            <a:t>A  generic, </a:t>
          </a:r>
          <a:r>
            <a:rPr lang="en-US" sz="1600" b="1" i="0" u="sng" dirty="0">
              <a:latin typeface="Calibri"/>
              <a:ea typeface="Calibri"/>
              <a:cs typeface="Calibri"/>
            </a:rPr>
            <a:t>multi-disease</a:t>
          </a:r>
          <a:r>
            <a:rPr lang="en-US" sz="1600" b="0" i="0" dirty="0">
              <a:latin typeface="Calibri"/>
              <a:ea typeface="Calibri"/>
              <a:cs typeface="Calibri"/>
            </a:rPr>
            <a:t> </a:t>
          </a:r>
          <a:r>
            <a:rPr lang="en-US" sz="1600" b="1" i="0" dirty="0">
              <a:latin typeface="Calibri"/>
              <a:ea typeface="Calibri"/>
              <a:cs typeface="Calibri"/>
            </a:rPr>
            <a:t>toolkit </a:t>
          </a:r>
          <a:r>
            <a:rPr lang="en-US" sz="1600" b="0" i="0" dirty="0">
              <a:latin typeface="Calibri"/>
              <a:ea typeface="Calibri"/>
              <a:cs typeface="Calibri"/>
            </a:rPr>
            <a:t> (qualitative serological RDTs - no quantitative nor semi-quantitative methods) adapted to </a:t>
          </a:r>
          <a:r>
            <a:rPr lang="en-US" sz="1600" b="1" i="0" dirty="0">
              <a:latin typeface="Calibri"/>
              <a:ea typeface="Calibri"/>
              <a:cs typeface="Calibri"/>
            </a:rPr>
            <a:t>non-laboratory</a:t>
          </a:r>
          <a:r>
            <a:rPr lang="en-US" sz="1600" b="1" dirty="0">
              <a:latin typeface="Calibri"/>
              <a:ea typeface="Calibri"/>
              <a:cs typeface="Calibri"/>
            </a:rPr>
            <a:t> settings</a:t>
          </a:r>
          <a:r>
            <a:rPr lang="en-US" sz="1600" b="0" dirty="0">
              <a:latin typeface="Calibri"/>
              <a:ea typeface="Calibri"/>
              <a:cs typeface="Calibri"/>
            </a:rPr>
            <a:t> in </a:t>
          </a:r>
          <a:r>
            <a:rPr lang="en-US" sz="1600" b="0" dirty="0" err="1">
              <a:latin typeface="Calibri"/>
              <a:ea typeface="Calibri"/>
              <a:cs typeface="Calibri"/>
            </a:rPr>
            <a:t>ressources</a:t>
          </a:r>
          <a:r>
            <a:rPr lang="en-US" sz="1600" b="0" dirty="0">
              <a:latin typeface="Calibri"/>
              <a:ea typeface="Calibri"/>
              <a:cs typeface="Calibri"/>
            </a:rPr>
            <a:t> </a:t>
          </a:r>
          <a:r>
            <a:rPr lang="en-US" sz="1600" b="0" dirty="0" err="1">
              <a:latin typeface="Calibri"/>
              <a:ea typeface="Calibri"/>
              <a:cs typeface="Calibri"/>
            </a:rPr>
            <a:t>contraint</a:t>
          </a:r>
          <a:r>
            <a:rPr lang="en-US" sz="1600" b="0" dirty="0">
              <a:latin typeface="Calibri"/>
              <a:ea typeface="Calibri"/>
              <a:cs typeface="Calibri"/>
            </a:rPr>
            <a:t> contexts</a:t>
          </a:r>
        </a:p>
      </dgm:t>
    </dgm:pt>
    <dgm:pt modelId="{912D6FE3-E8D6-C847-A5A0-9F6779557932}" type="parTrans" cxnId="{9ED67482-A5B3-744A-B36D-EA860C58F555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5A41C37-5DE2-904A-92A5-10AA4BC797B2}" type="sibTrans" cxnId="{9ED67482-A5B3-744A-B36D-EA860C58F555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FE9605A-5FBA-7241-A06A-0F95CB99D61B}">
      <dgm:prSet custT="1"/>
      <dgm:spPr/>
      <dgm:t>
        <a:bodyPr/>
        <a:lstStyle/>
        <a:p>
          <a:pPr rtl="0"/>
          <a:r>
            <a:rPr lang="fr-FR" sz="1600" b="1" dirty="0">
              <a:latin typeface="Calibri"/>
              <a:ea typeface="Calibri"/>
              <a:cs typeface="Calibri"/>
            </a:rPr>
            <a:t>Tool Kit ≠ guidelines</a:t>
          </a:r>
          <a:r>
            <a:rPr lang="fr-FR" sz="1600" dirty="0">
              <a:latin typeface="Calibri"/>
              <a:ea typeface="Calibri"/>
              <a:cs typeface="Calibri"/>
            </a:rPr>
            <a:t>: A </a:t>
          </a:r>
          <a:r>
            <a:rPr lang="fr-FR" sz="1600" dirty="0" err="1">
              <a:latin typeface="Calibri"/>
              <a:ea typeface="Calibri"/>
              <a:cs typeface="Calibri"/>
            </a:rPr>
            <a:t>simplified</a:t>
          </a:r>
          <a:r>
            <a:rPr lang="fr-FR" sz="1600" dirty="0">
              <a:latin typeface="Calibri"/>
              <a:ea typeface="Calibri"/>
              <a:cs typeface="Calibri"/>
            </a:rPr>
            <a:t> approach to </a:t>
          </a:r>
          <a:r>
            <a:rPr lang="fr-FR" sz="1600" dirty="0" err="1">
              <a:latin typeface="Calibri"/>
              <a:ea typeface="Calibri"/>
              <a:cs typeface="Calibri"/>
            </a:rPr>
            <a:t>operationalize</a:t>
          </a:r>
          <a:r>
            <a:rPr lang="fr-FR" sz="1600" dirty="0">
              <a:latin typeface="Calibri"/>
              <a:ea typeface="Calibri"/>
              <a:cs typeface="Calibri"/>
            </a:rPr>
            <a:t> </a:t>
          </a:r>
          <a:r>
            <a:rPr lang="fr-FR" sz="1600" dirty="0" err="1">
              <a:latin typeface="Calibri"/>
              <a:ea typeface="Calibri"/>
              <a:cs typeface="Calibri"/>
            </a:rPr>
            <a:t>our</a:t>
          </a:r>
          <a:r>
            <a:rPr lang="fr-FR" sz="1600" dirty="0">
              <a:latin typeface="Calibri"/>
              <a:ea typeface="Calibri"/>
              <a:cs typeface="Calibri"/>
            </a:rPr>
            <a:t> guidance</a:t>
          </a:r>
          <a:endParaRPr lang="fr-FR" sz="1600" b="1" dirty="0">
            <a:latin typeface="Calibri"/>
            <a:ea typeface="Calibri"/>
            <a:cs typeface="Calibri"/>
          </a:endParaRPr>
        </a:p>
        <a:p>
          <a:pPr rtl="0"/>
          <a:r>
            <a:rPr lang="fr-FR" sz="1600" b="1" dirty="0">
              <a:latin typeface="Calibri"/>
              <a:ea typeface="Calibri"/>
              <a:cs typeface="Calibri"/>
            </a:rPr>
            <a:t>Set of tools </a:t>
          </a:r>
          <a:r>
            <a:rPr lang="fr-FR" sz="1600" dirty="0">
              <a:latin typeface="Calibri"/>
              <a:ea typeface="Calibri"/>
              <a:cs typeface="Calibri"/>
            </a:rPr>
            <a:t>from different </a:t>
          </a:r>
          <a:r>
            <a:rPr lang="fr-FR" sz="1600" dirty="0" err="1">
              <a:latin typeface="Calibri"/>
              <a:ea typeface="Calibri"/>
              <a:cs typeface="Calibri"/>
            </a:rPr>
            <a:t>partners</a:t>
          </a:r>
          <a:r>
            <a:rPr lang="fr-FR" sz="1600" dirty="0">
              <a:latin typeface="Calibri"/>
              <a:ea typeface="Calibri"/>
              <a:cs typeface="Calibri"/>
            </a:rPr>
            <a:t> and </a:t>
          </a:r>
          <a:r>
            <a:rPr lang="fr-FR" sz="1600" dirty="0" err="1">
              <a:latin typeface="Calibri"/>
              <a:ea typeface="Calibri"/>
              <a:cs typeface="Calibri"/>
            </a:rPr>
            <a:t>developed</a:t>
          </a:r>
          <a:r>
            <a:rPr lang="fr-FR" sz="1600" dirty="0">
              <a:latin typeface="Calibri"/>
              <a:ea typeface="Calibri"/>
              <a:cs typeface="Calibri"/>
            </a:rPr>
            <a:t> </a:t>
          </a:r>
          <a:r>
            <a:rPr lang="fr-FR" sz="1600" dirty="0" err="1">
              <a:latin typeface="Calibri"/>
              <a:ea typeface="Calibri"/>
              <a:cs typeface="Calibri"/>
            </a:rPr>
            <a:t>specifically</a:t>
          </a:r>
          <a:r>
            <a:rPr lang="fr-FR" sz="1600" dirty="0">
              <a:latin typeface="Calibri"/>
              <a:ea typeface="Calibri"/>
              <a:cs typeface="Calibri"/>
            </a:rPr>
            <a:t>: short (short </a:t>
          </a:r>
          <a:r>
            <a:rPr lang="fr-FR" sz="1600" dirty="0" err="1">
              <a:latin typeface="Calibri"/>
              <a:ea typeface="Calibri"/>
              <a:cs typeface="Calibri"/>
            </a:rPr>
            <a:t>text</a:t>
          </a:r>
          <a:r>
            <a:rPr lang="fr-FR" sz="1600" dirty="0">
              <a:latin typeface="Calibri"/>
              <a:ea typeface="Calibri"/>
              <a:cs typeface="Calibri"/>
            </a:rPr>
            <a:t> + links) and </a:t>
          </a:r>
          <a:r>
            <a:rPr lang="fr-FR" sz="1600" dirty="0" err="1">
              <a:latin typeface="Calibri"/>
              <a:ea typeface="Calibri"/>
              <a:cs typeface="Calibri"/>
            </a:rPr>
            <a:t>practical</a:t>
          </a:r>
          <a:r>
            <a:rPr lang="fr-FR" sz="1600" b="0" dirty="0">
              <a:latin typeface="Calibri"/>
              <a:ea typeface="Calibri"/>
              <a:cs typeface="Calibri"/>
            </a:rPr>
            <a:t>. </a:t>
          </a:r>
          <a:endParaRPr lang="en-US" sz="1600" b="1" dirty="0">
            <a:latin typeface="Calibri"/>
            <a:ea typeface="Calibri"/>
            <a:cs typeface="Calibri"/>
          </a:endParaRPr>
        </a:p>
        <a:p>
          <a:endParaRPr lang="fr-FR" sz="1600" b="0" dirty="0">
            <a:latin typeface="Calibri"/>
            <a:ea typeface="Calibri"/>
            <a:cs typeface="Calibri"/>
          </a:endParaRPr>
        </a:p>
      </dgm:t>
    </dgm:pt>
    <dgm:pt modelId="{679CD970-6359-5940-B03D-EB0A775542B5}" type="parTrans" cxnId="{2450D4E1-60D1-0147-B92E-7209D294E14E}">
      <dgm:prSet/>
      <dgm:spPr/>
      <dgm:t>
        <a:bodyPr/>
        <a:lstStyle/>
        <a:p>
          <a:endParaRPr lang="en-US" sz="1400"/>
        </a:p>
      </dgm:t>
    </dgm:pt>
    <dgm:pt modelId="{33384B4B-4FCE-BB40-B2A0-23A27EE48080}" type="sibTrans" cxnId="{2450D4E1-60D1-0147-B92E-7209D294E14E}">
      <dgm:prSet/>
      <dgm:spPr/>
      <dgm:t>
        <a:bodyPr/>
        <a:lstStyle/>
        <a:p>
          <a:endParaRPr lang="en-US" sz="1400"/>
        </a:p>
      </dgm:t>
    </dgm:pt>
    <dgm:pt modelId="{8EAB9234-600F-5E42-A1AA-3378BE22BC7A}" type="pres">
      <dgm:prSet presAssocID="{D87CF073-048B-0B4E-A200-350A7111D5A3}" presName="Name0" presStyleCnt="0">
        <dgm:presLayoutVars>
          <dgm:chMax val="2"/>
          <dgm:chPref val="2"/>
          <dgm:animLvl val="lvl"/>
        </dgm:presLayoutVars>
      </dgm:prSet>
      <dgm:spPr/>
    </dgm:pt>
    <dgm:pt modelId="{846B2D8A-CCFC-1047-B15F-E6C32EE25A38}" type="pres">
      <dgm:prSet presAssocID="{D87CF073-048B-0B4E-A200-350A7111D5A3}" presName="LeftText" presStyleLbl="revTx" presStyleIdx="0" presStyleCnt="0">
        <dgm:presLayoutVars>
          <dgm:bulletEnabled val="1"/>
        </dgm:presLayoutVars>
      </dgm:prSet>
      <dgm:spPr/>
    </dgm:pt>
    <dgm:pt modelId="{B17F7F7A-EA41-2743-B9AF-FE549A45CD95}" type="pres">
      <dgm:prSet presAssocID="{D87CF073-048B-0B4E-A200-350A7111D5A3}" presName="LeftNode" presStyleLbl="bgImgPlace1" presStyleIdx="0" presStyleCnt="2" custScaleX="116421">
        <dgm:presLayoutVars>
          <dgm:chMax val="2"/>
          <dgm:chPref val="2"/>
        </dgm:presLayoutVars>
      </dgm:prSet>
      <dgm:spPr/>
    </dgm:pt>
    <dgm:pt modelId="{3842B9A3-1291-BC47-9477-5C225D28E950}" type="pres">
      <dgm:prSet presAssocID="{D87CF073-048B-0B4E-A200-350A7111D5A3}" presName="RightText" presStyleLbl="revTx" presStyleIdx="0" presStyleCnt="0">
        <dgm:presLayoutVars>
          <dgm:bulletEnabled val="1"/>
        </dgm:presLayoutVars>
      </dgm:prSet>
      <dgm:spPr/>
    </dgm:pt>
    <dgm:pt modelId="{7A48FA97-D715-3A4A-89AC-7C9AC1C6C619}" type="pres">
      <dgm:prSet presAssocID="{D87CF073-048B-0B4E-A200-350A7111D5A3}" presName="RightNode" presStyleLbl="bgImgPlace1" presStyleIdx="1" presStyleCnt="2" custScaleX="119943" custLinFactNeighborX="17847" custLinFactNeighborY="556">
        <dgm:presLayoutVars>
          <dgm:chMax val="0"/>
          <dgm:chPref val="0"/>
        </dgm:presLayoutVars>
      </dgm:prSet>
      <dgm:spPr/>
    </dgm:pt>
    <dgm:pt modelId="{C69DA0EE-C4A3-A14B-BDBF-BB1DB4066698}" type="pres">
      <dgm:prSet presAssocID="{D87CF073-048B-0B4E-A200-350A7111D5A3}" presName="TopArrow" presStyleLbl="node1" presStyleIdx="0" presStyleCnt="2"/>
      <dgm:spPr/>
    </dgm:pt>
    <dgm:pt modelId="{15A6D54A-2A6E-5C49-B67C-3752F8F8DDC6}" type="pres">
      <dgm:prSet presAssocID="{D87CF073-048B-0B4E-A200-350A7111D5A3}" presName="BottomArrow" presStyleLbl="node1" presStyleIdx="1" presStyleCnt="2"/>
      <dgm:spPr/>
    </dgm:pt>
  </dgm:ptLst>
  <dgm:cxnLst>
    <dgm:cxn modelId="{F4B3D202-3872-B845-998C-C191B64EAFD7}" type="presOf" srcId="{AAFA47C1-E873-8446-8993-BAFB45BAA2F5}" destId="{B17F7F7A-EA41-2743-B9AF-FE549A45CD95}" srcOrd="1" destOrd="0" presId="urn:microsoft.com/office/officeart/2009/layout/ReverseList"/>
    <dgm:cxn modelId="{1F253731-54E2-CE4A-AD65-C34691B73DBD}" type="presOf" srcId="{5FE9605A-5FBA-7241-A06A-0F95CB99D61B}" destId="{7A48FA97-D715-3A4A-89AC-7C9AC1C6C619}" srcOrd="1" destOrd="0" presId="urn:microsoft.com/office/officeart/2009/layout/ReverseList"/>
    <dgm:cxn modelId="{9ED67482-A5B3-744A-B36D-EA860C58F555}" srcId="{D87CF073-048B-0B4E-A200-350A7111D5A3}" destId="{AAFA47C1-E873-8446-8993-BAFB45BAA2F5}" srcOrd="0" destOrd="0" parTransId="{912D6FE3-E8D6-C847-A5A0-9F6779557932}" sibTransId="{C5A41C37-5DE2-904A-92A5-10AA4BC797B2}"/>
    <dgm:cxn modelId="{A7AC4484-B9AC-7745-B428-89CB5590F1A2}" type="presOf" srcId="{AAFA47C1-E873-8446-8993-BAFB45BAA2F5}" destId="{846B2D8A-CCFC-1047-B15F-E6C32EE25A38}" srcOrd="0" destOrd="0" presId="urn:microsoft.com/office/officeart/2009/layout/ReverseList"/>
    <dgm:cxn modelId="{7DE598BB-55AC-C649-BEAA-94707503E26F}" type="presOf" srcId="{D87CF073-048B-0B4E-A200-350A7111D5A3}" destId="{8EAB9234-600F-5E42-A1AA-3378BE22BC7A}" srcOrd="0" destOrd="0" presId="urn:microsoft.com/office/officeart/2009/layout/ReverseList"/>
    <dgm:cxn modelId="{2450D4E1-60D1-0147-B92E-7209D294E14E}" srcId="{D87CF073-048B-0B4E-A200-350A7111D5A3}" destId="{5FE9605A-5FBA-7241-A06A-0F95CB99D61B}" srcOrd="1" destOrd="0" parTransId="{679CD970-6359-5940-B03D-EB0A775542B5}" sibTransId="{33384B4B-4FCE-BB40-B2A0-23A27EE48080}"/>
    <dgm:cxn modelId="{A0374FF7-84A4-3D45-9F78-F206A517A3D3}" type="presOf" srcId="{5FE9605A-5FBA-7241-A06A-0F95CB99D61B}" destId="{3842B9A3-1291-BC47-9477-5C225D28E950}" srcOrd="0" destOrd="0" presId="urn:microsoft.com/office/officeart/2009/layout/ReverseList"/>
    <dgm:cxn modelId="{05D94141-DDBE-5947-AD09-293CBA879B84}" type="presParOf" srcId="{8EAB9234-600F-5E42-A1AA-3378BE22BC7A}" destId="{846B2D8A-CCFC-1047-B15F-E6C32EE25A38}" srcOrd="0" destOrd="0" presId="urn:microsoft.com/office/officeart/2009/layout/ReverseList"/>
    <dgm:cxn modelId="{F792299C-7656-364F-AD6D-E7AEA69A194C}" type="presParOf" srcId="{8EAB9234-600F-5E42-A1AA-3378BE22BC7A}" destId="{B17F7F7A-EA41-2743-B9AF-FE549A45CD95}" srcOrd="1" destOrd="0" presId="urn:microsoft.com/office/officeart/2009/layout/ReverseList"/>
    <dgm:cxn modelId="{8BCBF893-0372-CD44-A14B-D90B34B2C371}" type="presParOf" srcId="{8EAB9234-600F-5E42-A1AA-3378BE22BC7A}" destId="{3842B9A3-1291-BC47-9477-5C225D28E950}" srcOrd="2" destOrd="0" presId="urn:microsoft.com/office/officeart/2009/layout/ReverseList"/>
    <dgm:cxn modelId="{E6DDF112-04F9-3042-A8E2-A8C478779424}" type="presParOf" srcId="{8EAB9234-600F-5E42-A1AA-3378BE22BC7A}" destId="{7A48FA97-D715-3A4A-89AC-7C9AC1C6C619}" srcOrd="3" destOrd="0" presId="urn:microsoft.com/office/officeart/2009/layout/ReverseList"/>
    <dgm:cxn modelId="{09F51A31-C977-DE48-9AD5-F8BC6136D6AC}" type="presParOf" srcId="{8EAB9234-600F-5E42-A1AA-3378BE22BC7A}" destId="{C69DA0EE-C4A3-A14B-BDBF-BB1DB4066698}" srcOrd="4" destOrd="0" presId="urn:microsoft.com/office/officeart/2009/layout/ReverseList"/>
    <dgm:cxn modelId="{F97528A7-8A67-CF44-A5AA-492DB2BB37FB}" type="presParOf" srcId="{8EAB9234-600F-5E42-A1AA-3378BE22BC7A}" destId="{15A6D54A-2A6E-5C49-B67C-3752F8F8DDC6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DF27C-B397-435A-B375-16F2BD779858}">
      <dsp:nvSpPr>
        <dsp:cNvPr id="0" name=""/>
        <dsp:cNvSpPr/>
      </dsp:nvSpPr>
      <dsp:spPr>
        <a:xfrm>
          <a:off x="860242" y="585622"/>
          <a:ext cx="3911260" cy="3911260"/>
        </a:xfrm>
        <a:prstGeom prst="blockArc">
          <a:avLst>
            <a:gd name="adj1" fmla="val 10800000"/>
            <a:gd name="adj2" fmla="val 16200000"/>
            <a:gd name="adj3" fmla="val 4635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E8BF3-4AFD-4BB5-B5C1-31D7C0B25377}">
      <dsp:nvSpPr>
        <dsp:cNvPr id="0" name=""/>
        <dsp:cNvSpPr/>
      </dsp:nvSpPr>
      <dsp:spPr>
        <a:xfrm>
          <a:off x="860242" y="585622"/>
          <a:ext cx="3911260" cy="3911260"/>
        </a:xfrm>
        <a:prstGeom prst="blockArc">
          <a:avLst>
            <a:gd name="adj1" fmla="val 5400000"/>
            <a:gd name="adj2" fmla="val 10800000"/>
            <a:gd name="adj3" fmla="val 4635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3BC5A-915A-4FDB-AF14-9DFA83457779}">
      <dsp:nvSpPr>
        <dsp:cNvPr id="0" name=""/>
        <dsp:cNvSpPr/>
      </dsp:nvSpPr>
      <dsp:spPr>
        <a:xfrm>
          <a:off x="860242" y="585622"/>
          <a:ext cx="3911260" cy="3911260"/>
        </a:xfrm>
        <a:prstGeom prst="blockArc">
          <a:avLst>
            <a:gd name="adj1" fmla="val 0"/>
            <a:gd name="adj2" fmla="val 5400000"/>
            <a:gd name="adj3" fmla="val 4635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95E07-C8CA-4DDF-AEDE-0A578375BC3D}">
      <dsp:nvSpPr>
        <dsp:cNvPr id="0" name=""/>
        <dsp:cNvSpPr/>
      </dsp:nvSpPr>
      <dsp:spPr>
        <a:xfrm>
          <a:off x="860242" y="585622"/>
          <a:ext cx="3911260" cy="3911260"/>
        </a:xfrm>
        <a:prstGeom prst="blockArc">
          <a:avLst>
            <a:gd name="adj1" fmla="val 16200000"/>
            <a:gd name="adj2" fmla="val 0"/>
            <a:gd name="adj3" fmla="val 4635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97E14-B2FF-4211-AC50-4AD472785639}">
      <dsp:nvSpPr>
        <dsp:cNvPr id="0" name=""/>
        <dsp:cNvSpPr/>
      </dsp:nvSpPr>
      <dsp:spPr>
        <a:xfrm>
          <a:off x="1916663" y="1642043"/>
          <a:ext cx="1798418" cy="1798418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Testing services</a:t>
          </a:r>
        </a:p>
      </dsp:txBody>
      <dsp:txXfrm>
        <a:off x="2180035" y="1905415"/>
        <a:ext cx="1271674" cy="1271674"/>
      </dsp:txXfrm>
    </dsp:sp>
    <dsp:sp modelId="{3686B06D-48CD-45AA-A1D5-9E31DE5182F4}">
      <dsp:nvSpPr>
        <dsp:cNvPr id="0" name=""/>
        <dsp:cNvSpPr/>
      </dsp:nvSpPr>
      <dsp:spPr>
        <a:xfrm>
          <a:off x="2186426" y="1496"/>
          <a:ext cx="1258893" cy="1258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Arial" panose="020B0604020202020204" pitchFamily="34" charset="0"/>
              <a:cs typeface="Arial" panose="020B0604020202020204" pitchFamily="34" charset="0"/>
            </a:rPr>
            <a:t>Facility-based</a:t>
          </a:r>
        </a:p>
      </dsp:txBody>
      <dsp:txXfrm>
        <a:off x="2370787" y="185857"/>
        <a:ext cx="890171" cy="890171"/>
      </dsp:txXfrm>
    </dsp:sp>
    <dsp:sp modelId="{BA0A7FAC-B580-48AE-9AD4-EAEA6482FDFA}">
      <dsp:nvSpPr>
        <dsp:cNvPr id="0" name=""/>
        <dsp:cNvSpPr/>
      </dsp:nvSpPr>
      <dsp:spPr>
        <a:xfrm>
          <a:off x="4096736" y="1911806"/>
          <a:ext cx="1258893" cy="1258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Arial" panose="020B0604020202020204" pitchFamily="34" charset="0"/>
              <a:cs typeface="Arial" panose="020B0604020202020204" pitchFamily="34" charset="0"/>
            </a:rPr>
            <a:t>Community-based</a:t>
          </a:r>
        </a:p>
      </dsp:txBody>
      <dsp:txXfrm>
        <a:off x="4281097" y="2096167"/>
        <a:ext cx="890171" cy="890171"/>
      </dsp:txXfrm>
    </dsp:sp>
    <dsp:sp modelId="{1B175965-E37D-46B0-BD24-B05AA9C0C1D1}">
      <dsp:nvSpPr>
        <dsp:cNvPr id="0" name=""/>
        <dsp:cNvSpPr/>
      </dsp:nvSpPr>
      <dsp:spPr>
        <a:xfrm>
          <a:off x="2186426" y="3822116"/>
          <a:ext cx="1258893" cy="1258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Arial" panose="020B0604020202020204" pitchFamily="34" charset="0"/>
              <a:cs typeface="Arial" panose="020B0604020202020204" pitchFamily="34" charset="0"/>
            </a:rPr>
            <a:t>Self-testing</a:t>
          </a:r>
        </a:p>
      </dsp:txBody>
      <dsp:txXfrm>
        <a:off x="2370787" y="4006477"/>
        <a:ext cx="890171" cy="890171"/>
      </dsp:txXfrm>
    </dsp:sp>
    <dsp:sp modelId="{C7F4C2DE-F05F-443D-8AE5-CB9E3D183BCD}">
      <dsp:nvSpPr>
        <dsp:cNvPr id="0" name=""/>
        <dsp:cNvSpPr/>
      </dsp:nvSpPr>
      <dsp:spPr>
        <a:xfrm>
          <a:off x="276116" y="1911806"/>
          <a:ext cx="1258893" cy="1258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200" kern="1200">
              <a:latin typeface="Arial" panose="020B0604020202020204" pitchFamily="34" charset="0"/>
              <a:cs typeface="Arial" panose="020B0604020202020204" pitchFamily="34" charset="0"/>
            </a:rPr>
            <a:t>Network-based testing</a:t>
          </a:r>
        </a:p>
      </dsp:txBody>
      <dsp:txXfrm>
        <a:off x="460477" y="2096167"/>
        <a:ext cx="890171" cy="8901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F7F7A-EA41-2743-B9AF-FE549A45CD95}">
      <dsp:nvSpPr>
        <dsp:cNvPr id="0" name=""/>
        <dsp:cNvSpPr/>
      </dsp:nvSpPr>
      <dsp:spPr>
        <a:xfrm rot="16200000">
          <a:off x="198829" y="1103153"/>
          <a:ext cx="2613637" cy="185948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01600" rIns="91440" bIns="1016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Calibri"/>
              <a:ea typeface="Calibri"/>
              <a:cs typeface="Calibri"/>
            </a:rPr>
            <a:t>A  generic, </a:t>
          </a:r>
          <a:r>
            <a:rPr lang="en-US" sz="1600" b="1" i="0" u="sng" kern="1200" dirty="0">
              <a:latin typeface="Calibri"/>
              <a:ea typeface="Calibri"/>
              <a:cs typeface="Calibri"/>
            </a:rPr>
            <a:t>multi-disease</a:t>
          </a:r>
          <a:r>
            <a:rPr lang="en-US" sz="1600" b="0" i="0" kern="1200" dirty="0">
              <a:latin typeface="Calibri"/>
              <a:ea typeface="Calibri"/>
              <a:cs typeface="Calibri"/>
            </a:rPr>
            <a:t> </a:t>
          </a:r>
          <a:r>
            <a:rPr lang="en-US" sz="1600" b="1" i="0" kern="1200" dirty="0">
              <a:latin typeface="Calibri"/>
              <a:ea typeface="Calibri"/>
              <a:cs typeface="Calibri"/>
            </a:rPr>
            <a:t>toolkit </a:t>
          </a:r>
          <a:r>
            <a:rPr lang="en-US" sz="1600" b="0" i="0" kern="1200" dirty="0">
              <a:latin typeface="Calibri"/>
              <a:ea typeface="Calibri"/>
              <a:cs typeface="Calibri"/>
            </a:rPr>
            <a:t> (qualitative serological RDTs - no quantitative nor semi-quantitative methods) adapted to </a:t>
          </a:r>
          <a:r>
            <a:rPr lang="en-US" sz="1600" b="1" i="0" kern="1200" dirty="0">
              <a:latin typeface="Calibri"/>
              <a:ea typeface="Calibri"/>
              <a:cs typeface="Calibri"/>
            </a:rPr>
            <a:t>non-laboratory</a:t>
          </a:r>
          <a:r>
            <a:rPr lang="en-US" sz="1600" b="1" kern="1200" dirty="0">
              <a:latin typeface="Calibri"/>
              <a:ea typeface="Calibri"/>
              <a:cs typeface="Calibri"/>
            </a:rPr>
            <a:t> settings</a:t>
          </a:r>
          <a:r>
            <a:rPr lang="en-US" sz="1600" b="0" kern="1200" dirty="0">
              <a:latin typeface="Calibri"/>
              <a:ea typeface="Calibri"/>
              <a:cs typeface="Calibri"/>
            </a:rPr>
            <a:t> in </a:t>
          </a:r>
          <a:r>
            <a:rPr lang="en-US" sz="1600" b="0" kern="1200" dirty="0" err="1">
              <a:latin typeface="Calibri"/>
              <a:ea typeface="Calibri"/>
              <a:cs typeface="Calibri"/>
            </a:rPr>
            <a:t>ressources</a:t>
          </a:r>
          <a:r>
            <a:rPr lang="en-US" sz="1600" b="0" kern="1200" dirty="0">
              <a:latin typeface="Calibri"/>
              <a:ea typeface="Calibri"/>
              <a:cs typeface="Calibri"/>
            </a:rPr>
            <a:t> </a:t>
          </a:r>
          <a:r>
            <a:rPr lang="en-US" sz="1600" b="0" kern="1200" dirty="0" err="1">
              <a:latin typeface="Calibri"/>
              <a:ea typeface="Calibri"/>
              <a:cs typeface="Calibri"/>
            </a:rPr>
            <a:t>contraint</a:t>
          </a:r>
          <a:r>
            <a:rPr lang="en-US" sz="1600" b="0" kern="1200" dirty="0">
              <a:latin typeface="Calibri"/>
              <a:ea typeface="Calibri"/>
              <a:cs typeface="Calibri"/>
            </a:rPr>
            <a:t> contexts</a:t>
          </a:r>
        </a:p>
      </dsp:txBody>
      <dsp:txXfrm rot="5400000">
        <a:off x="666693" y="816867"/>
        <a:ext cx="1768698" cy="2432059"/>
      </dsp:txXfrm>
    </dsp:sp>
    <dsp:sp modelId="{7A48FA97-D715-3A4A-89AC-7C9AC1C6C619}">
      <dsp:nvSpPr>
        <dsp:cNvPr id="0" name=""/>
        <dsp:cNvSpPr/>
      </dsp:nvSpPr>
      <dsp:spPr>
        <a:xfrm rot="5400000">
          <a:off x="2153619" y="1089558"/>
          <a:ext cx="2613637" cy="191574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101600" rIns="60960" bIns="1016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Calibri"/>
              <a:ea typeface="Calibri"/>
              <a:cs typeface="Calibri"/>
            </a:rPr>
            <a:t>Tool Kit ≠ guidelines</a:t>
          </a:r>
          <a:r>
            <a:rPr lang="fr-FR" sz="1600" kern="1200" dirty="0">
              <a:latin typeface="Calibri"/>
              <a:ea typeface="Calibri"/>
              <a:cs typeface="Calibri"/>
            </a:rPr>
            <a:t>: A </a:t>
          </a:r>
          <a:r>
            <a:rPr lang="fr-FR" sz="1600" kern="1200" dirty="0" err="1">
              <a:latin typeface="Calibri"/>
              <a:ea typeface="Calibri"/>
              <a:cs typeface="Calibri"/>
            </a:rPr>
            <a:t>simplified</a:t>
          </a:r>
          <a:r>
            <a:rPr lang="fr-FR" sz="1600" kern="1200" dirty="0">
              <a:latin typeface="Calibri"/>
              <a:ea typeface="Calibri"/>
              <a:cs typeface="Calibri"/>
            </a:rPr>
            <a:t> approach to </a:t>
          </a:r>
          <a:r>
            <a:rPr lang="fr-FR" sz="1600" kern="1200" dirty="0" err="1">
              <a:latin typeface="Calibri"/>
              <a:ea typeface="Calibri"/>
              <a:cs typeface="Calibri"/>
            </a:rPr>
            <a:t>operationalize</a:t>
          </a:r>
          <a:r>
            <a:rPr lang="fr-FR" sz="1600" kern="1200" dirty="0">
              <a:latin typeface="Calibri"/>
              <a:ea typeface="Calibri"/>
              <a:cs typeface="Calibri"/>
            </a:rPr>
            <a:t> </a:t>
          </a:r>
          <a:r>
            <a:rPr lang="fr-FR" sz="1600" kern="1200" dirty="0" err="1">
              <a:latin typeface="Calibri"/>
              <a:ea typeface="Calibri"/>
              <a:cs typeface="Calibri"/>
            </a:rPr>
            <a:t>our</a:t>
          </a:r>
          <a:r>
            <a:rPr lang="fr-FR" sz="1600" kern="1200" dirty="0">
              <a:latin typeface="Calibri"/>
              <a:ea typeface="Calibri"/>
              <a:cs typeface="Calibri"/>
            </a:rPr>
            <a:t> guidance</a:t>
          </a:r>
          <a:endParaRPr lang="fr-FR" sz="1600" b="1" kern="1200" dirty="0">
            <a:latin typeface="Calibri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Calibri"/>
              <a:ea typeface="Calibri"/>
              <a:cs typeface="Calibri"/>
            </a:rPr>
            <a:t>Set of tools </a:t>
          </a:r>
          <a:r>
            <a:rPr lang="fr-FR" sz="1600" kern="1200" dirty="0">
              <a:latin typeface="Calibri"/>
              <a:ea typeface="Calibri"/>
              <a:cs typeface="Calibri"/>
            </a:rPr>
            <a:t>from different </a:t>
          </a:r>
          <a:r>
            <a:rPr lang="fr-FR" sz="1600" kern="1200" dirty="0" err="1">
              <a:latin typeface="Calibri"/>
              <a:ea typeface="Calibri"/>
              <a:cs typeface="Calibri"/>
            </a:rPr>
            <a:t>partners</a:t>
          </a:r>
          <a:r>
            <a:rPr lang="fr-FR" sz="1600" kern="1200" dirty="0">
              <a:latin typeface="Calibri"/>
              <a:ea typeface="Calibri"/>
              <a:cs typeface="Calibri"/>
            </a:rPr>
            <a:t> and </a:t>
          </a:r>
          <a:r>
            <a:rPr lang="fr-FR" sz="1600" kern="1200" dirty="0" err="1">
              <a:latin typeface="Calibri"/>
              <a:ea typeface="Calibri"/>
              <a:cs typeface="Calibri"/>
            </a:rPr>
            <a:t>developed</a:t>
          </a:r>
          <a:r>
            <a:rPr lang="fr-FR" sz="1600" kern="1200" dirty="0">
              <a:latin typeface="Calibri"/>
              <a:ea typeface="Calibri"/>
              <a:cs typeface="Calibri"/>
            </a:rPr>
            <a:t> </a:t>
          </a:r>
          <a:r>
            <a:rPr lang="fr-FR" sz="1600" kern="1200" dirty="0" err="1">
              <a:latin typeface="Calibri"/>
              <a:ea typeface="Calibri"/>
              <a:cs typeface="Calibri"/>
            </a:rPr>
            <a:t>specifically</a:t>
          </a:r>
          <a:r>
            <a:rPr lang="fr-FR" sz="1600" kern="1200" dirty="0">
              <a:latin typeface="Calibri"/>
              <a:ea typeface="Calibri"/>
              <a:cs typeface="Calibri"/>
            </a:rPr>
            <a:t>: short (short </a:t>
          </a:r>
          <a:r>
            <a:rPr lang="fr-FR" sz="1600" kern="1200" dirty="0" err="1">
              <a:latin typeface="Calibri"/>
              <a:ea typeface="Calibri"/>
              <a:cs typeface="Calibri"/>
            </a:rPr>
            <a:t>text</a:t>
          </a:r>
          <a:r>
            <a:rPr lang="fr-FR" sz="1600" kern="1200" dirty="0">
              <a:latin typeface="Calibri"/>
              <a:ea typeface="Calibri"/>
              <a:cs typeface="Calibri"/>
            </a:rPr>
            <a:t> + links) and </a:t>
          </a:r>
          <a:r>
            <a:rPr lang="fr-FR" sz="1600" kern="1200" dirty="0" err="1">
              <a:latin typeface="Calibri"/>
              <a:ea typeface="Calibri"/>
              <a:cs typeface="Calibri"/>
            </a:rPr>
            <a:t>practical</a:t>
          </a:r>
          <a:r>
            <a:rPr lang="fr-FR" sz="1600" b="0" kern="1200" dirty="0">
              <a:latin typeface="Calibri"/>
              <a:ea typeface="Calibri"/>
              <a:cs typeface="Calibri"/>
            </a:rPr>
            <a:t>. </a:t>
          </a:r>
          <a:endParaRPr lang="en-US" sz="1600" b="1" kern="1200" dirty="0">
            <a:latin typeface="Calibri"/>
            <a:ea typeface="Calibri"/>
            <a:cs typeface="Calibri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b="0" kern="1200" dirty="0">
            <a:latin typeface="Calibri"/>
            <a:ea typeface="Calibri"/>
            <a:cs typeface="Calibri"/>
          </a:endParaRPr>
        </a:p>
      </dsp:txBody>
      <dsp:txXfrm rot="-5400000">
        <a:off x="2502567" y="834146"/>
        <a:ext cx="1822205" cy="2426565"/>
      </dsp:txXfrm>
    </dsp:sp>
    <dsp:sp modelId="{C69DA0EE-C4A3-A14B-BDBF-BB1DB4066698}">
      <dsp:nvSpPr>
        <dsp:cNvPr id="0" name=""/>
        <dsp:cNvSpPr/>
      </dsp:nvSpPr>
      <dsp:spPr>
        <a:xfrm>
          <a:off x="1505485" y="0"/>
          <a:ext cx="1669735" cy="166965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A6D54A-2A6E-5C49-B67C-3752F8F8DDC6}">
      <dsp:nvSpPr>
        <dsp:cNvPr id="0" name=""/>
        <dsp:cNvSpPr/>
      </dsp:nvSpPr>
      <dsp:spPr>
        <a:xfrm rot="10800000">
          <a:off x="1505485" y="2395733"/>
          <a:ext cx="1669735" cy="166965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670C7-CED4-4051-897C-7670360C957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BA51A-51BF-48C1-9313-AC56D5E0B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4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B747-18E9-E746-A276-B387773C2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546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A90D8-2647-4560-8208-F58DCE3DB5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30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E47FE-7F64-70CC-7E28-F183E41F8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DB5385-4E63-673C-0EC6-3D8652A53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339B0-70E2-2F89-A13E-1105A325A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72B9D-5230-F231-1F93-67A214154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4A9CB-F388-453F-9F17-FB57F448E1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84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BA51A-51BF-48C1-9313-AC56D5E0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60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HIVRDT, 4 supplier are &lt;70 including 2 suppliers around 0,5$</a:t>
            </a:r>
          </a:p>
          <a:p>
            <a:r>
              <a:rPr lang="en-US"/>
              <a:t>don't forget to include cost of accessories if not part of the packaging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Depending on the accessories, prices can vary (</a:t>
            </a:r>
            <a:r>
              <a:rPr lang="en-US" err="1">
                <a:ea typeface="Calibri"/>
                <a:cs typeface="Calibri"/>
              </a:rPr>
              <a:t>eg</a:t>
            </a:r>
            <a:r>
              <a:rPr lang="en-US">
                <a:ea typeface="Calibri"/>
                <a:cs typeface="Calibri"/>
              </a:rPr>
              <a:t>: 1,6$ with safety lancet versus 0,9$ with sterile lancet), 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BA51A-51BF-48C1-9313-AC56D5E0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287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54692-94B8-426D-8820-F77D15D923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397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BA51A-51BF-48C1-9313-AC56D5E0B3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61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BA51A-51BF-48C1-9313-AC56D5E0B3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38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This is not a formal costing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BA51A-51BF-48C1-9313-AC56D5E0B3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2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BA51A-51BF-48C1-9313-AC56D5E0B3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68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2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F919B-B465-B985-4716-BBA4CC7C8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E6B883-41D0-A0D0-D67C-361D46D59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E6CC11-A92C-5837-3DB5-81647AD8E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6DC31-187E-F5CE-14AA-2A1C7A25A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A90D8-2647-4560-8208-F58DCE3DB5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647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A90D8-2647-4560-8208-F58DCE3DB5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458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B747-18E9-E746-A276-B387773C2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050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A90D8-2647-4560-8208-F58DCE3DB5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8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A90D8-2647-4560-8208-F58DCE3DB5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568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A90D8-2647-4560-8208-F58DCE3DB5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181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A90D8-2647-4560-8208-F58DCE3DB5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55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Relationship Id="rId4" Type="http://schemas.openxmlformats.org/officeDocument/2006/relationships/image" Target="../media/image33.emf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5.xml"/><Relationship Id="rId4" Type="http://schemas.openxmlformats.org/officeDocument/2006/relationships/image" Target="../media/image33.emf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7.png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7.png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6.xml"/><Relationship Id="rId4" Type="http://schemas.openxmlformats.org/officeDocument/2006/relationships/image" Target="../media/image60.emf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5.png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7.png"/><Relationship Id="rId4" Type="http://schemas.openxmlformats.org/officeDocument/2006/relationships/image" Target="../media/image36.png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0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7.png"/><Relationship Id="rId4" Type="http://schemas.openxmlformats.org/officeDocument/2006/relationships/image" Target="../media/image36.png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4" Type="http://schemas.openxmlformats.org/officeDocument/2006/relationships/image" Target="../media/image21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2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21.e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C1970-9E00-9451-2D62-217A366C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55AC87-0D71-2776-FCE8-2650C23C7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80ACC-57B0-E4A6-F9B4-BD2B0908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73CB-17C8-4043-B1A3-BE1AB8A7BB01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8E275-0A2C-5EFA-014C-ECEFD7F83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F08F1-EFFD-D32E-EE14-4B44E387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A165-3023-4901-A3CF-DACA4F968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9A8B4-D423-9A88-CA8D-DFA9AABF1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0790E-CA60-3A60-4877-46C2E8F31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145A1-44DB-3B33-E9F9-78640836B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73CB-17C8-4043-B1A3-BE1AB8A7BB01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01E7B-57AF-D159-3357-855ECFDF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3CA32-0FF0-08A9-6193-9E9BB6528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A165-3023-4901-A3CF-DACA4F968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019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5A0017A-0515-5D39-11F0-F8B364D065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615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94817B2-9103-EE51-A90C-801060A08E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406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5A28A7D-B2E8-FD89-A99D-042F5DAAFE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426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68564CE-35AA-19DE-3BAA-A801A4DA39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444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9698764-3060-D587-2B96-82DD5F4E7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526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4242F50-ACC7-2C4D-9D16-286966C1B6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018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707983D-C0D0-923A-BEB5-A811F178DE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622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5C"/>
                </a:solidFill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19B4138-C1FE-B5E9-6818-C6CAF03F7F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687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693AADA-5CD6-4109-72C6-D100C04317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610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3FA133F-C946-3363-0400-663F55BBED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9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8BAC51-27D6-4068-A5B9-FD5501509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9A88B-014F-13A9-A9F7-8C19473D1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6957F-EF8F-D54E-7CC8-0A423CDDB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73CB-17C8-4043-B1A3-BE1AB8A7BB01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ABE9F-ACD7-7004-709E-9CFF46A20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05B11-BDD5-12D1-709F-BC5801F6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A165-3023-4901-A3CF-DACA4F968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994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6FB80B9-E2CD-3191-E131-910F9D650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00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BC36423-57A1-F5A8-1358-A45F8477A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58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A51EBEE-A1DF-130B-6D53-F0D85BB5C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318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8111E7B-9516-4421-BE53-A34EFF3068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15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63AF8059-3EEA-C233-8438-B03C4CDC1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609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547F0F0-47D6-D106-0EF7-484E5427D1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387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9A6E89B-3BAE-F04B-B94A-01C325264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28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2B04D5-084C-3D11-0FA3-2A4BAAD6D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178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AD1E489-E0C0-B108-A262-45AFBD87B7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607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D4A73-8602-F84A-9C68-0647084B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18083D2-B904-347B-3AAF-E2B6F125C8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77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391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88A5-7D85-6341-A58F-B4539B4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4BDF5D7-E2A6-3A78-3716-FC71DB44F2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677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9533EA9-C7DA-644F-F163-890A86FA69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28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51A62D5-151C-CF1E-75E4-462A544011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668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F5886D1-7F68-0A55-E705-A9104ABB8E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625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87032-79C9-4073-B36E-9DF1AF0F7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D88BD-CCAB-47A0-BAB4-E7B76CA426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34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A7CF3-2911-4307-B6D9-E2EB012B8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34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51010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D9560-97A3-4B12-9C9B-6AC9CE4CF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05F98-E54D-428E-9DEE-AD35814A2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429D8-291A-41DF-B6A5-E1E302CE7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D5A5D-513C-4961-AAA5-25F827F2AE4D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D8461-18B2-4F82-9442-18A23BC4D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C0C0E-9639-430D-B56D-47DAD20C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356-D10E-423F-BE03-E525668DE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8608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F3B5A-6FA4-426B-8CDD-696B47CB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96400-7411-40FA-BAD6-3B9D27CE4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C0682-9257-48A8-ACBA-5BAEA04A3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D5A5D-513C-4961-AAA5-25F827F2AE4D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6DB88-FCD5-45A4-9429-39D302680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635E4-1EEA-4DAE-BF9D-CEDF09D76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356-D10E-423F-BE03-E525668DE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9307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02556-A72B-4846-B002-1EEB360D8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55CD8-802D-4FD3-9A00-FD44F3D10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81E87-DFE6-4D3B-9105-B411AC35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D5A5D-513C-4961-AAA5-25F827F2AE4D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F6A56-46D6-4C84-B067-44D2B8C0A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759D1-6591-4161-8EF1-21A1D1B5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356-D10E-423F-BE03-E525668DE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0636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62915-592D-4144-B0C2-464BB3516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0887A-1751-4E71-9B3D-08DF8F5C5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BA3B00-E1D8-434D-A639-9AF3173C1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6F35D-DD39-4BBF-A4CB-D5657D714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D5A5D-513C-4961-AAA5-25F827F2AE4D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C229C-0512-4948-AD96-0A144EC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34A20-EB15-4031-B79B-1080A52E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356-D10E-423F-BE03-E525668DE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0294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323C0-7D31-4F88-816D-B84F022F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926A1-B74E-44BF-96AB-33FC13FDC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5DADB-3A35-469A-9173-037536C20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37F022-D7C9-4491-961D-C6182E15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668D84-0C17-4BA3-8487-B568D1D37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C5A76E-9933-44C5-8744-4B32A3648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D5A5D-513C-4961-AAA5-25F827F2AE4D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99324E-A0BD-40B3-A492-1FE3D7FB2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76D43-DD42-45B6-9671-9DD5F44A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356-D10E-423F-BE03-E525668DE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2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7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E62E8-8508-491D-B937-048A6C13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9C2CA6-1CF1-462B-A73E-715591B87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D5A5D-513C-4961-AAA5-25F827F2AE4D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EE5B2-7405-4EDD-B49F-520C1FDD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8BD77-8E51-49BB-A22F-C925AF32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356-D10E-423F-BE03-E525668DE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521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5F1949-DE23-4D05-A75C-C4EC9B81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D5A5D-513C-4961-AAA5-25F827F2AE4D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B36E00-D0D8-4F8D-9F14-09414F63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2E0DE-C9FD-4EF5-A1D1-7F251696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356-D10E-423F-BE03-E525668DE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9091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9CE16-BF0C-43E3-BD0B-63093016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1B37D-2F12-45CF-9076-4D3812C46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9BE31-289D-4086-8F79-914A4CA9C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55688-E47B-4DFC-AA94-A9F346546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D5A5D-513C-4961-AAA5-25F827F2AE4D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699D2-A915-4292-973A-F9C61F2C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77B52-739E-4F3A-8346-36A67A333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356-D10E-423F-BE03-E525668DE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5096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BC20E-8347-462C-8B71-3710A8892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E9368-0A1A-4696-A252-AA2BC388D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29155-C49A-4BC9-AB92-DCA45A683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5D975-1444-476D-9D08-6A0E90B5F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D5A5D-513C-4961-AAA5-25F827F2AE4D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05F96-AC6D-4471-AC1A-D64E76BB2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BBAF7-7428-4442-9B12-A6DD9CEB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356-D10E-423F-BE03-E525668DE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723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67BBE-C529-4032-9FB2-41F75A632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CD82C2-FC07-47F9-B138-99C8E5E6B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3E124-9CD4-48F5-A202-E4185FC3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D5A5D-513C-4961-AAA5-25F827F2AE4D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E4FB4-C869-4AA1-A39F-AF52CD5F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CB113-F4EC-4AE1-BE23-7C4CE79C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356-D10E-423F-BE03-E525668DE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8980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871C8-BC95-4CEA-953B-2E68428B2C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0FCB3F-75A0-4021-BB0B-C79511713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75F26-3C3C-406F-917C-B3688E67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D5A5D-513C-4961-AAA5-25F827F2AE4D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23CFD-CE48-4C90-8483-B25559D67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016A2-97CD-4C73-9488-2FA6DF2CB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356-D10E-423F-BE03-E525668DE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000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51933" y="909457"/>
            <a:ext cx="10193867" cy="3603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rgbClr val="007C8A"/>
                </a:solidFill>
                <a:latin typeface="Arial Narrow"/>
                <a:cs typeface="Arial Narrow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51933" y="1381436"/>
            <a:ext cx="10972800" cy="4976813"/>
          </a:xfrm>
          <a:prstGeom prst="rect">
            <a:avLst/>
          </a:prstGeom>
        </p:spPr>
        <p:txBody>
          <a:bodyPr vert="horz"/>
          <a:lstStyle>
            <a:lvl1pPr marL="380990" indent="-380990">
              <a:buFont typeface="Arial"/>
              <a:buChar char="•"/>
              <a:defRPr sz="2133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uadroTexto 15"/>
          <p:cNvSpPr txBox="1"/>
          <p:nvPr userDrawn="1"/>
        </p:nvSpPr>
        <p:spPr>
          <a:xfrm>
            <a:off x="487318" y="665129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43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96" y="1595"/>
          <a:ext cx="1953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6" y="1595"/>
                        <a:ext cx="1953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62712" y="1508400"/>
            <a:ext cx="11068061" cy="4590000"/>
          </a:xfrm>
          <a:prstGeom prst="rect">
            <a:avLst/>
          </a:prstGeom>
        </p:spPr>
        <p:txBody>
          <a:bodyPr lIns="0" tIns="0" rIns="0" bIns="0"/>
          <a:lstStyle>
            <a:lvl1pPr marL="204074" indent="-204074">
              <a:spcBef>
                <a:spcPts val="453"/>
              </a:spcBef>
              <a:buClr>
                <a:schemeClr val="tx2"/>
              </a:buClr>
              <a:buFont typeface="Arial" pitchFamily="34" charset="0"/>
              <a:buChar char="•"/>
              <a:tabLst/>
              <a:defRPr b="0"/>
            </a:lvl1pPr>
            <a:lvl2pPr marL="743919" indent="-272067">
              <a:spcBef>
                <a:spcPts val="453"/>
              </a:spcBef>
              <a:buClr>
                <a:schemeClr val="tx2"/>
              </a:buClr>
              <a:buFont typeface="Arial" pitchFamily="34" charset="0"/>
              <a:buChar char="–"/>
              <a:defRPr/>
            </a:lvl2pPr>
            <a:lvl3pPr marL="1271035" indent="-272067">
              <a:spcBef>
                <a:spcPts val="453"/>
              </a:spcBef>
              <a:buClr>
                <a:schemeClr val="tx2"/>
              </a:buClr>
              <a:defRPr/>
            </a:lvl3pPr>
            <a:lvl4pPr marL="1823674" indent="-272067">
              <a:spcBef>
                <a:spcPts val="453"/>
              </a:spcBef>
              <a:buClr>
                <a:schemeClr val="tx2"/>
              </a:buClr>
              <a:defRPr/>
            </a:lvl4pPr>
            <a:lvl5pPr marL="2431578" indent="-272067">
              <a:spcBef>
                <a:spcPts val="453"/>
              </a:spcBef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3290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F477A-E39C-46AF-BBA5-3E343653EB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57200" y="1371600"/>
            <a:ext cx="11430000" cy="4389120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/>
              <a:t>Click to add chart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628AA1-34C1-48F7-AB8F-F525ED2C31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60120"/>
          </a:xfrm>
          <a:solidFill>
            <a:srgbClr val="951833"/>
          </a:solidFill>
        </p:spPr>
        <p:txBody>
          <a:bodyPr wrap="none" lIns="182880" tIns="91440" rIns="182880" anchor="ctr" anchorCtr="1">
            <a:normAutofit/>
          </a:bodyPr>
          <a:lstStyle>
            <a:lvl1pPr marL="0" indent="0">
              <a:buNone/>
              <a:defRPr sz="36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CH"/>
              <a:t>Click to </a:t>
            </a:r>
            <a:r>
              <a:rPr lang="fr-CH" err="1"/>
              <a:t>add</a:t>
            </a:r>
            <a:r>
              <a:rPr lang="fr-CH"/>
              <a:t> slide message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037857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28/05/2026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5871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5647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62C13-6D7E-44C2-8543-CD7D0B391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D32FB1-76F5-429E-8E54-977FADC4A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BC5A7-6925-41DC-9737-8263FF63A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533F-6695-4702-8B0B-51CE9446435A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21805-C3DB-40E7-BA2A-C85F881A1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42AEB-0064-4A2C-A6C6-4D75F2D7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743F-1313-461D-A8BB-BD3DB3E43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4027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3A3C-6529-4A0E-85B6-6B0A8091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70A69-2B51-4FE1-B4C4-F454E6088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A6A3B-D184-44F9-8079-4DFEA08C3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533F-6695-4702-8B0B-51CE9446435A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FBF76-C693-431B-9A9C-7A3148F7B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D426D-0810-4315-AA49-D897B1C0F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743F-1313-461D-A8BB-BD3DB3E43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5608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F9210-FDE4-42DC-88D3-187923144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66007-A406-418C-8A42-D8115989D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C27BB-F4EB-4D34-88D7-BD7E6CA3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533F-6695-4702-8B0B-51CE9446435A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B7284-79A2-445E-BAEA-311DC3EC0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15F4C-234E-4630-A27A-B9C65ABC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743F-1313-461D-A8BB-BD3DB3E43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7455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D7E6-87E5-47C8-9D15-1D542848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A5B9A-66DD-487D-A415-0DE486AB2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2F71EF-EFD0-4011-B173-71B82E588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46FC9-761E-42E4-AA74-4D44A6E38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533F-6695-4702-8B0B-51CE9446435A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E5B53-EC3D-48A8-8B2B-EAEA8C5A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DFE87-7325-4503-9F7B-6931AE6B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743F-1313-461D-A8BB-BD3DB3E43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79130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E1C87-409A-4CD3-A360-228DAB795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1F010-2ED0-419D-80FA-4F09672EB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B8D55-55C9-4339-97E5-DA96A133A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39A31F-9D47-4356-B199-E57FA48FA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4164D2-0F70-4AEF-B8CC-D3C890504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427E2-8498-4AFB-B2B1-AF38F4042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533F-6695-4702-8B0B-51CE9446435A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4367CE-85E8-4F94-BE5A-66877C91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76CF88-A919-4907-9B9D-7893CE30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743F-1313-461D-A8BB-BD3DB3E43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4988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EAC79-EFBF-440D-865B-13008D25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A40E1C-1D2D-4E9C-B2C3-F764E90BC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533F-6695-4702-8B0B-51CE9446435A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16BA7-99D7-4538-AAA0-4B83F11C9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97B2-8B82-4120-9889-13F2D9CA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743F-1313-461D-A8BB-BD3DB3E43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7385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16E021-0ADB-43A4-88CF-84CBB323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533F-6695-4702-8B0B-51CE9446435A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59D88-AE74-4E47-B55A-1124E0F1C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13B52-28E9-430E-BB04-7C686221D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743F-1313-461D-A8BB-BD3DB3E43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8236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4589A-A37B-4B97-9296-62D19A1A6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FB018-1FE8-440D-A8C0-7A901F4A2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75310-8468-404C-B335-B1776EA14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EC04E-011A-41FB-A254-58365C20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533F-6695-4702-8B0B-51CE9446435A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C2FE5-5352-4CB1-9503-C74DACD6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166E5-9373-43B9-9D4F-7025CEE21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743F-1313-461D-A8BB-BD3DB3E43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8687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E859-2726-4B2E-B22D-41C0842D0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A834FF-1002-4B86-AE46-ABF0A9E51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A6A00-52AD-469D-B5E6-02C5AF2C9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45C65-8ED1-4A8B-94F1-2EA1CB1F0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533F-6695-4702-8B0B-51CE9446435A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A09F9-C40B-49F3-B4A3-8ED3ADBA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46C6A-4B79-4535-AB6F-E9CFC3EC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743F-1313-461D-A8BB-BD3DB3E43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3505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C6D3-4DDD-45D3-9771-C9F0A50D2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C2412B-1CEC-4833-9844-AB5F0721D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BB787-82B6-45AF-8779-FC16A66DF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533F-6695-4702-8B0B-51CE9446435A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009B6-2E53-489F-B4A9-6EC9CBE97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6A8C0-A168-4967-84C0-A692973C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743F-1313-461D-A8BB-BD3DB3E43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204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7A3732-E7A9-B344-8DAE-D56547DA5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5623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E60C6-2224-40C6-943F-983BE2533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5664FA-1D53-496D-A8A1-91D4CAF40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FCDF8-87B3-4AD6-A390-9600FEC5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533F-6695-4702-8B0B-51CE9446435A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2CC1E-166C-49E7-8DF0-B52F284B6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682B2-3026-4FDB-8147-1973E415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743F-1313-461D-A8BB-BD3DB3E43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62902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7465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96" y="1595"/>
          <a:ext cx="1953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6" y="1595"/>
                        <a:ext cx="1953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62712" y="1508400"/>
            <a:ext cx="11068061" cy="4590000"/>
          </a:xfrm>
          <a:prstGeom prst="rect">
            <a:avLst/>
          </a:prstGeom>
        </p:spPr>
        <p:txBody>
          <a:bodyPr lIns="0" tIns="0" rIns="0" bIns="0"/>
          <a:lstStyle>
            <a:lvl1pPr marL="204074" indent="-204074">
              <a:spcBef>
                <a:spcPts val="453"/>
              </a:spcBef>
              <a:buClr>
                <a:schemeClr val="tx2"/>
              </a:buClr>
              <a:buFont typeface="Arial" pitchFamily="34" charset="0"/>
              <a:buChar char="•"/>
              <a:tabLst/>
              <a:defRPr b="0"/>
            </a:lvl1pPr>
            <a:lvl2pPr marL="743919" indent="-272067">
              <a:spcBef>
                <a:spcPts val="453"/>
              </a:spcBef>
              <a:buClr>
                <a:schemeClr val="tx2"/>
              </a:buClr>
              <a:buFont typeface="Arial" pitchFamily="34" charset="0"/>
              <a:buChar char="–"/>
              <a:defRPr/>
            </a:lvl2pPr>
            <a:lvl3pPr marL="1271035" indent="-272067">
              <a:spcBef>
                <a:spcPts val="453"/>
              </a:spcBef>
              <a:buClr>
                <a:schemeClr val="tx2"/>
              </a:buClr>
              <a:defRPr/>
            </a:lvl3pPr>
            <a:lvl4pPr marL="1823674" indent="-272067">
              <a:spcBef>
                <a:spcPts val="453"/>
              </a:spcBef>
              <a:buClr>
                <a:schemeClr val="tx2"/>
              </a:buClr>
              <a:defRPr/>
            </a:lvl4pPr>
            <a:lvl5pPr marL="2431578" indent="-272067">
              <a:spcBef>
                <a:spcPts val="453"/>
              </a:spcBef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5772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28/05/2026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98052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5D6D6-EEBA-AE86-1512-A2E88A68F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000" y="1629001"/>
            <a:ext cx="9432000" cy="4687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8B36EBB-940F-5E67-E01C-D7713D60C3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8" y="504967"/>
            <a:ext cx="9432000" cy="1052371"/>
          </a:xfrm>
        </p:spPr>
        <p:txBody>
          <a:bodyPr/>
          <a:lstStyle>
            <a:lvl1pPr>
              <a:lnSpc>
                <a:spcPts val="3800"/>
              </a:lnSpc>
              <a:spcAft>
                <a:spcPts val="0"/>
              </a:spcAft>
              <a:defRPr sz="3000">
                <a:solidFill>
                  <a:schemeClr val="tx2"/>
                </a:solidFill>
              </a:defRPr>
            </a:lvl1pPr>
            <a:lvl2pPr>
              <a:lnSpc>
                <a:spcPts val="3400"/>
              </a:lnSpc>
              <a:spcAft>
                <a:spcPts val="0"/>
              </a:spcAft>
              <a:defRPr sz="30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17190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C0B78C7-C5AD-9DF1-173C-2F384849D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0939D3-8BCC-4347-00B4-A376B8601A85}"/>
              </a:ext>
            </a:extLst>
          </p:cNvPr>
          <p:cNvSpPr/>
          <p:nvPr userDrawn="1"/>
        </p:nvSpPr>
        <p:spPr>
          <a:xfrm rot="10800000">
            <a:off x="0" y="707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49000">
                <a:srgbClr val="022169">
                  <a:shade val="67500"/>
                  <a:satMod val="115000"/>
                </a:srgbClr>
              </a:gs>
              <a:gs pos="84000">
                <a:srgbClr val="022069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94A7E-AA0D-BDAB-E949-D6E608D1C044}"/>
              </a:ext>
            </a:extLst>
          </p:cNvPr>
          <p:cNvSpPr txBox="1"/>
          <p:nvPr userDrawn="1"/>
        </p:nvSpPr>
        <p:spPr>
          <a:xfrm>
            <a:off x="10140176" y="1370747"/>
            <a:ext cx="3144417" cy="29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>
                <a:solidFill>
                  <a:schemeClr val="bg1"/>
                </a:solidFill>
                <a:latin typeface="Century Gothic" panose="020B0502020202020204" pitchFamily="34" charset="0"/>
              </a:rPr>
              <a:t>cquin.icap.columbia.edu</a:t>
            </a:r>
          </a:p>
        </p:txBody>
      </p:sp>
      <p:pic>
        <p:nvPicPr>
          <p:cNvPr id="7" name="Picture 6" descr="A group of flags in a row&#10;&#10;Description automatically generated">
            <a:extLst>
              <a:ext uri="{FF2B5EF4-FFF2-40B4-BE49-F238E27FC236}">
                <a16:creationId xmlns:a16="http://schemas.microsoft.com/office/drawing/2014/main" id="{142E1DDD-1193-5B3C-38DE-84EBF72EB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4888"/>
          <a:stretch/>
        </p:blipFill>
        <p:spPr>
          <a:xfrm>
            <a:off x="25522" y="5534948"/>
            <a:ext cx="12197656" cy="103684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A1564E6-4A42-A1A2-FC04-7853181BD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2181" y="3809087"/>
            <a:ext cx="6387638" cy="96219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192D40-4BB2-68E5-E60F-ABC4F4AB5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2181" y="1884105"/>
            <a:ext cx="6387639" cy="1827156"/>
          </a:xfrm>
        </p:spPr>
        <p:txBody>
          <a:bodyPr anchor="ctr" anchorCtr="1">
            <a:noAutofit/>
          </a:bodyPr>
          <a:lstStyle>
            <a:lvl1pPr algn="ctr">
              <a:defRPr sz="5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90EF30-6652-2629-9F95-D356564D71F8}"/>
              </a:ext>
            </a:extLst>
          </p:cNvPr>
          <p:cNvSpPr txBox="1"/>
          <p:nvPr userDrawn="1"/>
        </p:nvSpPr>
        <p:spPr>
          <a:xfrm>
            <a:off x="-24715" y="6342649"/>
            <a:ext cx="12192001" cy="33086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l"/>
            <a:r>
              <a:rPr lang="en-US" sz="1550" b="1">
                <a:solidFill>
                  <a:schemeClr val="bg1"/>
                </a:solidFill>
                <a:latin typeface="+mn-lt"/>
              </a:rPr>
              <a:t>Fronting Person-Centered Testing Approaches to Enhance Coverage and Quality of HIV Testing Services</a:t>
            </a:r>
            <a:r>
              <a:rPr lang="en-US" sz="1550" b="1">
                <a:solidFill>
                  <a:schemeClr val="bg1"/>
                </a:solidFill>
                <a:latin typeface="+mn-lt"/>
                <a:cs typeface="+mn-cs"/>
              </a:rPr>
              <a:t> | </a:t>
            </a:r>
            <a:r>
              <a:rPr lang="en-US" sz="1550" b="0">
                <a:solidFill>
                  <a:schemeClr val="bg2"/>
                </a:solidFill>
                <a:latin typeface="+mn-lt"/>
                <a:cs typeface="Calibri Light" panose="020F0302020204030204" pitchFamily="34" charset="0"/>
              </a:rPr>
              <a:t>July 9 - 12, 2024 –</a:t>
            </a:r>
            <a:r>
              <a:rPr lang="en-US" sz="1550" b="1">
                <a:solidFill>
                  <a:schemeClr val="bg2"/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en-US" sz="1550" b="0">
                <a:solidFill>
                  <a:schemeClr val="bg2"/>
                </a:solidFill>
                <a:latin typeface="+mn-lt"/>
                <a:cs typeface="Calibri Light" panose="020F0302020204030204" pitchFamily="34" charset="0"/>
              </a:rPr>
              <a:t>Durban, South Africa</a:t>
            </a:r>
          </a:p>
        </p:txBody>
      </p:sp>
      <p:pic>
        <p:nvPicPr>
          <p:cNvPr id="11" name="Picture 10" descr="A close-up of logos&#10;&#10;Description automatically generated">
            <a:extLst>
              <a:ext uri="{FF2B5EF4-FFF2-40B4-BE49-F238E27FC236}">
                <a16:creationId xmlns:a16="http://schemas.microsoft.com/office/drawing/2014/main" id="{D7B41C0A-981B-8597-8D84-39B065B9A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6385"/>
          <a:stretch/>
        </p:blipFill>
        <p:spPr>
          <a:xfrm>
            <a:off x="10133254" y="-337347"/>
            <a:ext cx="2200434" cy="2624751"/>
          </a:xfrm>
          <a:prstGeom prst="rect">
            <a:avLst/>
          </a:prstGeom>
        </p:spPr>
      </p:pic>
      <p:pic>
        <p:nvPicPr>
          <p:cNvPr id="12" name="Picture 11" descr="A close-up of logos&#10;&#10;Description automatically generated">
            <a:extLst>
              <a:ext uri="{FF2B5EF4-FFF2-40B4-BE49-F238E27FC236}">
                <a16:creationId xmlns:a16="http://schemas.microsoft.com/office/drawing/2014/main" id="{DA7D1C22-5798-046B-1EC6-E84ECE6FD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747"/>
          <a:stretch/>
        </p:blipFill>
        <p:spPr>
          <a:xfrm>
            <a:off x="-256190" y="-248273"/>
            <a:ext cx="2838025" cy="262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90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pos="7440">
          <p15:clr>
            <a:srgbClr val="FBAE40"/>
          </p15:clr>
        </p15:guide>
        <p15:guide id="3" pos="24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w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C02EE-9661-4A18-8A8F-B0942498E6ED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46000">
                <a:srgbClr val="022169">
                  <a:shade val="67500"/>
                  <a:satMod val="115000"/>
                </a:srgbClr>
              </a:gs>
              <a:gs pos="84000">
                <a:schemeClr val="tx2"/>
              </a:gs>
            </a:gsLst>
            <a:lin ang="7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80606FA-C36B-44EE-91CC-23E328C6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57" y="3681248"/>
            <a:ext cx="6387638" cy="96219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746CDD-D828-4CA9-922F-39CA5C1B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858" y="1838673"/>
            <a:ext cx="6387639" cy="1827156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496835-195E-E9F4-3CBE-7C62F6DAC9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5953" y="0"/>
            <a:ext cx="4696047" cy="6858000"/>
          </a:xfrm>
          <a:solidFill>
            <a:schemeClr val="bg1"/>
          </a:solidFill>
        </p:spPr>
        <p:txBody>
          <a:bodyPr anchor="ctr"/>
          <a:lstStyle>
            <a:lvl1pPr algn="ctr">
              <a:defRPr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3" name="Picture 12" descr="A close-up of logos&#10;&#10;Description automatically generated">
            <a:extLst>
              <a:ext uri="{FF2B5EF4-FFF2-40B4-BE49-F238E27FC236}">
                <a16:creationId xmlns:a16="http://schemas.microsoft.com/office/drawing/2014/main" id="{3BFDDBBF-5759-D38A-65A1-55BF665C2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607" y="6018809"/>
            <a:ext cx="1849455" cy="96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6825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40">
          <p15:clr>
            <a:srgbClr val="FBAE40"/>
          </p15:clr>
        </p15:guide>
        <p15:guide id="4" pos="744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39DF82-A038-4DAB-A858-F7EBC5209F7E}"/>
              </a:ext>
            </a:extLst>
          </p:cNvPr>
          <p:cNvSpPr/>
          <p:nvPr/>
        </p:nvSpPr>
        <p:spPr>
          <a:xfrm>
            <a:off x="0" y="5936"/>
            <a:ext cx="12192000" cy="687755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4000">
                <a:srgbClr val="022169">
                  <a:shade val="67500"/>
                  <a:satMod val="115000"/>
                </a:srgbClr>
              </a:gs>
              <a:gs pos="85000">
                <a:schemeClr val="tx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44262" y="3896069"/>
            <a:ext cx="7321061" cy="900863"/>
          </a:xfrm>
        </p:spPr>
        <p:txBody>
          <a:bodyPr anchor="t">
            <a:normAutofit/>
          </a:bodyPr>
          <a:lstStyle>
            <a:lvl1pPr algn="ctr"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CDB90-7F95-46D7-9750-A473B620A4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18475" y="1074861"/>
            <a:ext cx="2355050" cy="23541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A3CF07-6978-0AAC-267D-CBBD5A212A58}"/>
              </a:ext>
            </a:extLst>
          </p:cNvPr>
          <p:cNvSpPr txBox="1"/>
          <p:nvPr userDrawn="1"/>
        </p:nvSpPr>
        <p:spPr>
          <a:xfrm>
            <a:off x="281872" y="6441283"/>
            <a:ext cx="7935371" cy="280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>
                <a:solidFill>
                  <a:schemeClr val="bg1"/>
                </a:solidFill>
                <a:latin typeface="+mn-lt"/>
              </a:rPr>
              <a:t>Fronting Person-Centered Testing Approaches to Enhance Coverage and Quality of HIV Testing Services</a:t>
            </a:r>
            <a:r>
              <a:rPr lang="en-US" sz="1200" b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1200" b="0">
                <a:solidFill>
                  <a:srgbClr val="FFFFFF"/>
                </a:solidFill>
              </a:rPr>
              <a:t>| July 9-12, 2024 </a:t>
            </a:r>
          </a:p>
        </p:txBody>
      </p:sp>
      <p:pic>
        <p:nvPicPr>
          <p:cNvPr id="8" name="Picture 7" descr="A close-up of logos&#10;&#10;Description automatically generated">
            <a:extLst>
              <a:ext uri="{FF2B5EF4-FFF2-40B4-BE49-F238E27FC236}">
                <a16:creationId xmlns:a16="http://schemas.microsoft.com/office/drawing/2014/main" id="{C087FD5F-13D1-B455-492E-3EC8B9A3A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341" y="6067768"/>
            <a:ext cx="1849455" cy="96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955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E28A67-3D2A-47FE-8FEE-BEDC483737C0}"/>
              </a:ext>
            </a:extLst>
          </p:cNvPr>
          <p:cNvSpPr/>
          <p:nvPr/>
        </p:nvSpPr>
        <p:spPr>
          <a:xfrm rot="10800000">
            <a:off x="6896100" y="0"/>
            <a:ext cx="5295900" cy="6858000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0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" y="0"/>
            <a:ext cx="6896098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spc="30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81496" y="508000"/>
            <a:ext cx="4366006" cy="850899"/>
          </a:xfrm>
        </p:spPr>
        <p:txBody>
          <a:bodyPr anchor="t">
            <a:noAutofit/>
          </a:bodyPr>
          <a:lstStyle>
            <a:lvl1pPr algn="l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C8C91-517A-E263-7CC8-86DAE9667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1495" y="1600200"/>
            <a:ext cx="4366006" cy="44831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1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close-up of logos&#10;&#10;Description automatically generated">
            <a:extLst>
              <a:ext uri="{FF2B5EF4-FFF2-40B4-BE49-F238E27FC236}">
                <a16:creationId xmlns:a16="http://schemas.microsoft.com/office/drawing/2014/main" id="{DE5F94F0-02CE-5E6A-C377-61D903AD8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27" t="3894" r="-1691" b="28843"/>
          <a:stretch/>
        </p:blipFill>
        <p:spPr>
          <a:xfrm>
            <a:off x="10113663" y="5939060"/>
            <a:ext cx="1856088" cy="712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B18032-C0B7-E63B-F86C-DA08E07CA2DB}"/>
              </a:ext>
            </a:extLst>
          </p:cNvPr>
          <p:cNvSpPr txBox="1"/>
          <p:nvPr userDrawn="1"/>
        </p:nvSpPr>
        <p:spPr>
          <a:xfrm>
            <a:off x="137355" y="6453839"/>
            <a:ext cx="9354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Fronting Person-Centered Testing Approaches to Enhance Coverage and Quality of HIV Testing Services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228406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ent +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61666C-989C-531F-168B-432D99E96F9A}"/>
              </a:ext>
            </a:extLst>
          </p:cNvPr>
          <p:cNvSpPr/>
          <p:nvPr/>
        </p:nvSpPr>
        <p:spPr>
          <a:xfrm rot="10800000">
            <a:off x="0" y="0"/>
            <a:ext cx="5295900" cy="6858000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0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2725" y="979836"/>
            <a:ext cx="3959605" cy="4551088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“Click to edit Master text”</a:t>
            </a:r>
          </a:p>
          <a:p>
            <a:pPr lvl="0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828326" y="336551"/>
            <a:ext cx="6140742" cy="838199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2216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81281-E39B-231E-47D2-649DE2D920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8326" y="1599764"/>
            <a:ext cx="6140450" cy="473868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close-up of logos&#10;&#10;Description automatically generated">
            <a:extLst>
              <a:ext uri="{FF2B5EF4-FFF2-40B4-BE49-F238E27FC236}">
                <a16:creationId xmlns:a16="http://schemas.microsoft.com/office/drawing/2014/main" id="{2843C00E-0AFE-DDE1-9F1D-366C0A1F72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607" y="6018809"/>
            <a:ext cx="1849455" cy="9621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78D980-582B-3E22-99AB-ADE04D6933A9}"/>
              </a:ext>
            </a:extLst>
          </p:cNvPr>
          <p:cNvSpPr txBox="1"/>
          <p:nvPr userDrawn="1"/>
        </p:nvSpPr>
        <p:spPr>
          <a:xfrm>
            <a:off x="5568834" y="6444734"/>
            <a:ext cx="664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Fronting Person-Centered Testing Approaches to Enhance Coverage and Quality of HIV Testing Services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207234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AFBD7E-873F-FC49-A840-08A744808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362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F7FE98-6B0C-4514-B978-11C7B1F2E18D}"/>
              </a:ext>
            </a:extLst>
          </p:cNvPr>
          <p:cNvSpPr/>
          <p:nvPr/>
        </p:nvSpPr>
        <p:spPr>
          <a:xfrm>
            <a:off x="0" y="0"/>
            <a:ext cx="1535185" cy="6858000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38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64317" y="520700"/>
            <a:ext cx="9144456" cy="838199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2216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491C50-1E72-808D-96D0-D53D36DB48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4318" y="1511300"/>
            <a:ext cx="9145008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lose-up of logos&#10;&#10;Description automatically generated">
            <a:extLst>
              <a:ext uri="{FF2B5EF4-FFF2-40B4-BE49-F238E27FC236}">
                <a16:creationId xmlns:a16="http://schemas.microsoft.com/office/drawing/2014/main" id="{DB0E6B36-D530-BB66-17DC-EE85066749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5074" y="6061396"/>
            <a:ext cx="1844366" cy="959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6FA031-8A0E-F1D3-5CD2-BD212276B6EC}"/>
              </a:ext>
            </a:extLst>
          </p:cNvPr>
          <p:cNvSpPr txBox="1"/>
          <p:nvPr userDrawn="1"/>
        </p:nvSpPr>
        <p:spPr>
          <a:xfrm>
            <a:off x="1713527" y="6447535"/>
            <a:ext cx="664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Fronting Person-Centered Testing Approaches to Enhance Coverage and Quality of HIV Testing Services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90375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7440">
          <p15:clr>
            <a:srgbClr val="FBAE40"/>
          </p15:clr>
        </p15:guide>
        <p15:guide id="2" orient="horz" pos="4176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76D47F-A017-297B-620F-5A2D353BD14E}"/>
              </a:ext>
            </a:extLst>
          </p:cNvPr>
          <p:cNvSpPr/>
          <p:nvPr/>
        </p:nvSpPr>
        <p:spPr>
          <a:xfrm>
            <a:off x="0" y="0"/>
            <a:ext cx="12192000" cy="13588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38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12345" y="284163"/>
            <a:ext cx="9144456" cy="838199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491C50-1E72-808D-96D0-D53D36DB48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12346" y="1645353"/>
            <a:ext cx="4479012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BCA9E357-0231-8ABC-6BB5-EC6336BF7E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77789" y="1645353"/>
            <a:ext cx="4479012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close-up of logos&#10;&#10;Description automatically generated">
            <a:extLst>
              <a:ext uri="{FF2B5EF4-FFF2-40B4-BE49-F238E27FC236}">
                <a16:creationId xmlns:a16="http://schemas.microsoft.com/office/drawing/2014/main" id="{D2791BA5-76B0-A684-A09B-55C8328BC6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5074" y="6036682"/>
            <a:ext cx="1844366" cy="959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3C7487-5752-C765-5EBD-588870231586}"/>
              </a:ext>
            </a:extLst>
          </p:cNvPr>
          <p:cNvSpPr txBox="1"/>
          <p:nvPr userDrawn="1"/>
        </p:nvSpPr>
        <p:spPr>
          <a:xfrm>
            <a:off x="182560" y="6435337"/>
            <a:ext cx="664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Fronting Person-Centered Testing Approaches to Enhance Coverage and Quality of HIV Testing Services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333331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BE2B-D6FC-BD84-6EF1-706434697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0155" y="6244840"/>
            <a:ext cx="832363" cy="47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62884"/>
      </p:ext>
    </p:extLst>
  </p:cSld>
  <p:clrMapOvr>
    <a:masterClrMapping/>
  </p:clrMapOvr>
  <p:hf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ank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BE2B-D6FC-BD84-6EF1-706434697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0155" y="6244840"/>
            <a:ext cx="832363" cy="477460"/>
          </a:xfrm>
          <a:prstGeom prst="rect">
            <a:avLst/>
          </a:prstGeom>
        </p:spPr>
      </p:pic>
      <p:pic>
        <p:nvPicPr>
          <p:cNvPr id="6" name="Picture 5" descr="A close-up of logos&#10;&#10;Description automatically generated">
            <a:extLst>
              <a:ext uri="{FF2B5EF4-FFF2-40B4-BE49-F238E27FC236}">
                <a16:creationId xmlns:a16="http://schemas.microsoft.com/office/drawing/2014/main" id="{1D645A8C-D9C5-BF70-4794-8720688499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5074" y="6058198"/>
            <a:ext cx="1844366" cy="959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CF4C5-F1E5-A100-A73C-EF70411CF10D}"/>
              </a:ext>
            </a:extLst>
          </p:cNvPr>
          <p:cNvSpPr txBox="1"/>
          <p:nvPr userDrawn="1"/>
        </p:nvSpPr>
        <p:spPr>
          <a:xfrm>
            <a:off x="182560" y="6399469"/>
            <a:ext cx="664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Fronting Person-Centered Testing Approaches to Enhance Coverage and Quality of HIV Testing Services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440781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420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C0B78C7-C5AD-9DF1-173C-2F384849D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0939D3-8BCC-4347-00B4-A376B8601A85}"/>
              </a:ext>
            </a:extLst>
          </p:cNvPr>
          <p:cNvSpPr/>
          <p:nvPr userDrawn="1"/>
        </p:nvSpPr>
        <p:spPr>
          <a:xfrm rot="10800000">
            <a:off x="0" y="707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49000">
                <a:srgbClr val="022169">
                  <a:shade val="67500"/>
                  <a:satMod val="115000"/>
                </a:srgbClr>
              </a:gs>
              <a:gs pos="84000">
                <a:srgbClr val="022069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flags in a row&#10;&#10;Description automatically generated">
            <a:extLst>
              <a:ext uri="{FF2B5EF4-FFF2-40B4-BE49-F238E27FC236}">
                <a16:creationId xmlns:a16="http://schemas.microsoft.com/office/drawing/2014/main" id="{142E1DDD-1193-5B3C-38DE-84EBF72EB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4888"/>
          <a:stretch/>
        </p:blipFill>
        <p:spPr>
          <a:xfrm>
            <a:off x="25522" y="5799652"/>
            <a:ext cx="12197656" cy="103684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D192D40-4BB2-68E5-E60F-ABC4F4AB5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3547" y="2224405"/>
            <a:ext cx="3948404" cy="1827156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15" name="Picture 14" descr="A close-up of logos&#10;&#10;Description automatically generated">
            <a:extLst>
              <a:ext uri="{FF2B5EF4-FFF2-40B4-BE49-F238E27FC236}">
                <a16:creationId xmlns:a16="http://schemas.microsoft.com/office/drawing/2014/main" id="{B2E99443-9762-CDE2-BC65-F3C344327D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747"/>
          <a:stretch/>
        </p:blipFill>
        <p:spPr>
          <a:xfrm>
            <a:off x="-256190" y="-248273"/>
            <a:ext cx="2838025" cy="2624751"/>
          </a:xfrm>
          <a:prstGeom prst="rect">
            <a:avLst/>
          </a:prstGeom>
        </p:spPr>
      </p:pic>
      <p:pic>
        <p:nvPicPr>
          <p:cNvPr id="16" name="Picture 15" descr="A close-up of logos&#10;&#10;Description automatically generated">
            <a:extLst>
              <a:ext uri="{FF2B5EF4-FFF2-40B4-BE49-F238E27FC236}">
                <a16:creationId xmlns:a16="http://schemas.microsoft.com/office/drawing/2014/main" id="{8EA1AAB6-EBA0-56B5-49B2-6F18165D8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6385"/>
          <a:stretch/>
        </p:blipFill>
        <p:spPr>
          <a:xfrm>
            <a:off x="10140176" y="-312820"/>
            <a:ext cx="2200434" cy="26247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E8F8BF-E865-CBDC-5128-214660D378FC}"/>
              </a:ext>
            </a:extLst>
          </p:cNvPr>
          <p:cNvSpPr txBox="1"/>
          <p:nvPr userDrawn="1"/>
        </p:nvSpPr>
        <p:spPr>
          <a:xfrm>
            <a:off x="10140176" y="1370747"/>
            <a:ext cx="3144417" cy="29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>
                <a:solidFill>
                  <a:schemeClr val="bg1"/>
                </a:solidFill>
                <a:latin typeface="Century Gothic" panose="020B0502020202020204" pitchFamily="34" charset="0"/>
              </a:rPr>
              <a:t>cquin.icap.columbia.edu</a:t>
            </a:r>
          </a:p>
        </p:txBody>
      </p:sp>
    </p:spTree>
    <p:extLst>
      <p:ext uri="{BB962C8B-B14F-4D97-AF65-F5344CB8AC3E}">
        <p14:creationId xmlns:p14="http://schemas.microsoft.com/office/powerpoint/2010/main" val="2103208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C3534-DBC4-4267-96EF-6F781BC79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09123-5985-4DFE-8167-6E4315FA9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FF476-4082-4C93-8712-771DB6D6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77D5-C17E-4109-B961-758D9967FADA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4B6C-7A91-4766-B320-FE5D13791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CD2C4-D5E7-4801-92C1-1EDCAD774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F332-2806-4ADC-9989-741C68D12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1568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9652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08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7410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7A3732-E7A9-B344-8DAE-D56547DA5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2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F07AB91-D215-9B41-9808-46FFB4D27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9881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AFBD7E-873F-FC49-A840-08A744808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523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F07AB91-D215-9B41-9808-46FFB4D27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1540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A501AEF-ABA1-5B46-9DF6-FA16A49F3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3495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D1B0992-9F08-4D46-9772-C6DCA591D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454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99" y="-51762"/>
            <a:ext cx="11102500" cy="6909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5721B3-1393-424A-8F5B-131AC86253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1949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0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F263B6D-8996-474F-BAA8-575C05E66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461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31A47E6-021F-C944-BAE1-D55D61F60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626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E0C0D0-CCE0-8E4F-A363-BB316DFA3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03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9FB247-3197-0943-93E9-189420DEBD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3499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251DC5B-DFE6-E242-ACD8-A305694C9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2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A501AEF-ABA1-5B46-9DF6-FA16A49F3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7677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3811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0795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918AED1-D52B-B843-8422-E6CDCCEE0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7991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5341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205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1215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3266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366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212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5" y="6000906"/>
            <a:ext cx="1828792" cy="55681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5C"/>
                </a:solidFill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2700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D1B0992-9F08-4D46-9772-C6DCA591D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611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5632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590579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77C92E-FD76-CA4F-9DDF-75EE90F0F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4089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7165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3810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0D277E7-B8AB-6149-A9B0-222EC5A51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9199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6B883BC-ECF6-C547-8C20-CE0694CA2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4834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00D91A6-1DEF-C742-BB2B-4F0CE8BD1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8721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CFAF92-E612-AE40-ABFE-2A513B425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0163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1AF795-8C85-814F-914D-9EBE0519A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50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ABDD6-C164-9AAE-8494-E210F6318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63269-BB27-0762-DDD5-9F08537B7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8701C-1A8F-61FC-C092-D89C69A74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73CB-17C8-4043-B1A3-BE1AB8A7BB01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1A999-AA63-4939-4A22-FA51C57A1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46FB5-B25F-D3C1-4831-15AF886F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A165-3023-4901-A3CF-DACA4F968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93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99" y="-51762"/>
            <a:ext cx="11102500" cy="6909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5721B3-1393-424A-8F5B-131AC86253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7767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3318E81-63F9-2444-AF93-3EF243AFF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1377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D4A73-8602-F84A-9C68-0647084B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CC6A7D-F186-344A-AFAE-1F4FB8A6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8663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88A5-7D85-6341-A58F-B4539B4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95724E3-FDE3-2149-BB91-FE058CAA9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3342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2992776-3670-F24B-B4C8-03460D5C0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5918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484C8C0-9FE5-7B48-A8C7-062291516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613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0335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EB25-EEBF-F443-9A1B-CB082D853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367" y="1081669"/>
            <a:ext cx="10772968" cy="121548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1C9FD-89EB-2A48-AFCB-E06C42DAD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367" y="2554675"/>
            <a:ext cx="10772968" cy="3622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CBFD3-553E-8446-9FB7-57B9DDF7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356CB-90B6-1346-B9F7-6642EF7395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1FA6A-772D-C243-B2A3-B0E0BD85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6832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0635E-0F46-AD42-AD4F-BE4BCC9D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135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FC42F-A652-4948-84ED-31A8A4279A7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71D96386-14F0-C64E-A1F8-5EB91E62AF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0993" y="427831"/>
            <a:ext cx="3881342" cy="329406"/>
          </a:xfr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870960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Three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EA215F-E308-4485-BD7A-A7B7B5612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401B4-EA85-450A-9AD6-B22F81704C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4B0D1C-69A9-4DE5-A2EC-3AE23CBAB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6434" y="1670857"/>
            <a:ext cx="5669535" cy="4956683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1" b="0"/>
            </a:lvl4pPr>
            <a:lvl5pPr>
              <a:defRPr sz="1351" b="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E36CC0-0CEE-4F7D-BD64-E12742EC33CD}"/>
              </a:ext>
            </a:extLst>
          </p:cNvPr>
          <p:cNvSpPr/>
          <p:nvPr userDrawn="1"/>
        </p:nvSpPr>
        <p:spPr>
          <a:xfrm>
            <a:off x="0" y="5877768"/>
            <a:ext cx="12192000" cy="98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8B041D-E134-4B62-A4BC-A12CE4E3589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46034" y="1261955"/>
            <a:ext cx="5669535" cy="1817472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1" b="0"/>
            </a:lvl4pPr>
            <a:lvl5pPr>
              <a:defRPr sz="1351" b="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CA7F43-0C57-4B08-B5FB-65BC8E5CFF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034" y="3150172"/>
            <a:ext cx="5669535" cy="3477371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1" b="0"/>
            </a:lvl4pPr>
            <a:lvl5pPr>
              <a:defRPr sz="1351" b="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1F9657-5C8B-4EEF-A1B6-DCE30685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4" y="48211"/>
            <a:ext cx="1149993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3B3A65B-C338-407C-869F-D257AB93E5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6432" y="1262063"/>
            <a:ext cx="5669533" cy="408795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6421121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559227-C79C-8C45-BA3F-1033686FC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lorem </a:t>
            </a:r>
            <a:r>
              <a:rPr lang="en-US" err="1"/>
              <a:t>ut</a:t>
            </a:r>
            <a:r>
              <a:rPr lang="en-US"/>
              <a:t> libero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non </a:t>
            </a:r>
            <a:r>
              <a:rPr lang="en-US" err="1"/>
              <a:t>nulla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tempus convallis </a:t>
            </a:r>
            <a:r>
              <a:rPr lang="en-US" err="1"/>
              <a:t>quis</a:t>
            </a:r>
            <a:r>
              <a:rPr lang="en-US"/>
              <a:t> ac </a:t>
            </a:r>
            <a:r>
              <a:rPr lang="en-US" err="1"/>
              <a:t>lectus</a:t>
            </a:r>
            <a:r>
              <a:rPr lang="en-US"/>
              <a:t>.</a:t>
            </a:r>
          </a:p>
          <a:p>
            <a:r>
              <a:rPr lang="en-US"/>
              <a:t>Proin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Donec </a:t>
            </a:r>
            <a:r>
              <a:rPr lang="en-US" err="1"/>
              <a:t>rutrum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id dui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Proin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31B0-0DEE-274A-8AA7-F4388EFA23F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624B48-6A91-EF4B-800A-445B8F13F8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1282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D_Fl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730160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0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F263B6D-8996-474F-BAA8-575C05E66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739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CE338-010E-3E4D-B45D-54C05B3B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19E6F-C203-8045-8FF2-7221DD8FC8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15713" y="6480000"/>
            <a:ext cx="290512" cy="180975"/>
          </a:xfrm>
        </p:spPr>
        <p:txBody>
          <a:bodyPr/>
          <a:lstStyle/>
          <a:p>
            <a:pPr>
              <a:defRPr/>
            </a:pPr>
            <a:fld id="{F8722D5B-3102-4346-B5A7-36B33C094CED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448191-C494-2E43-81D5-F06726526065}"/>
              </a:ext>
            </a:extLst>
          </p:cNvPr>
          <p:cNvSpPr>
            <a:spLocks noGrp="1"/>
          </p:cNvSpPr>
          <p:nvPr>
            <p:ph idx="1"/>
          </p:nvPr>
        </p:nvSpPr>
        <p:spPr bwMode="invGray">
          <a:xfrm>
            <a:off x="479425" y="1800225"/>
            <a:ext cx="11233150" cy="4237038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974730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17">
          <p15:clr>
            <a:srgbClr val="FBAE40"/>
          </p15:clr>
        </p15:guide>
        <p15:guide id="2" orient="horz" pos="3804">
          <p15:clr>
            <a:srgbClr val="FBAE40"/>
          </p15:clr>
        </p15:guide>
        <p15:guide id="3" pos="302">
          <p15:clr>
            <a:srgbClr val="FBAE40"/>
          </p15:clr>
        </p15:guide>
        <p15:guide id="4" pos="3749">
          <p15:clr>
            <a:srgbClr val="FBAE40"/>
          </p15:clr>
        </p15:guide>
        <p15:guide id="5" pos="3931">
          <p15:clr>
            <a:srgbClr val="FBAE40"/>
          </p15:clr>
        </p15:guide>
        <p15:guide id="6" pos="7378">
          <p15:clr>
            <a:srgbClr val="FBAE40"/>
          </p15:clr>
        </p15:guide>
        <p15:guide id="7" pos="2545">
          <p15:clr>
            <a:srgbClr val="FBAE40"/>
          </p15:clr>
        </p15:guide>
        <p15:guide id="8" pos="2729">
          <p15:clr>
            <a:srgbClr val="FBAE40"/>
          </p15:clr>
        </p15:guide>
        <p15:guide id="9" pos="4974">
          <p15:clr>
            <a:srgbClr val="FBAE40"/>
          </p15:clr>
        </p15:guide>
        <p15:guide id="10" pos="5133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6D1FF-8D00-4478-B0E5-B261BEE7BE46}" type="datetime1">
              <a:rPr lang="en-GB" altLang="en-US"/>
              <a:pPr>
                <a:defRPr/>
              </a:pPr>
              <a:t>28/05/2026</a:t>
            </a:fld>
            <a:endParaRPr lang="en-GB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94F0F-A361-461B-B7E8-F80B64CB8A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567226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/>
          <p:cNvSpPr/>
          <p:nvPr userDrawn="1"/>
        </p:nvSpPr>
        <p:spPr>
          <a:xfrm>
            <a:off x="0" y="0"/>
            <a:ext cx="12192000" cy="9779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7BA79D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椭圆 6"/>
          <p:cNvSpPr/>
          <p:nvPr userDrawn="1"/>
        </p:nvSpPr>
        <p:spPr>
          <a:xfrm>
            <a:off x="11319934" y="6442075"/>
            <a:ext cx="383117" cy="2873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93442"/>
            <a:ext cx="10972800" cy="791308"/>
          </a:xfrm>
          <a:prstGeom prst="rect">
            <a:avLst/>
          </a:prstGeom>
        </p:spPr>
        <p:txBody>
          <a:bodyPr anchor="ctr"/>
          <a:lstStyle>
            <a:lvl1pPr>
              <a:defRPr lang="zh-CN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10111317" y="6451601"/>
            <a:ext cx="1625600" cy="3397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05BCB7B7-1EF2-4430-8078-86414E63F534}" type="slidenum">
              <a:rPr lang="en-US" altLang="zh-CN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宋体"/>
              </a:rPr>
              <a:pPr defTabSz="457200">
                <a:defRPr/>
              </a:pPr>
              <a:t>‹#›</a:t>
            </a:fld>
            <a:endParaRPr lang="en-US" altLang="zh-CN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3686494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74AAD-9547-8249-81DE-B0A6E95F7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16C0B-E121-6B4D-9D33-C5966B0E7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EAF23-977A-4441-B82C-EE019DFD6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AB4006-B9A1-CB46-8EA0-19981138B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B45F38-F5F9-3948-959C-76DF93C48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D14CC2-7DB8-5E40-9E98-E06642C9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DE03D6-C026-E845-942F-2A1F2767242A}" type="datetimeFigureOut">
              <a:rPr lang="en-ES" smtClean="0"/>
              <a:t>05/28/2026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0C5EB6-5DA5-6C4C-8AD7-4972E6599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1BEBC6-F07C-6D44-886F-251CCEB8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B21AFA-2F72-C748-9A50-5386981418D5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4243011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28/05/2026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286353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96" y="1595"/>
          <a:ext cx="1953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6" y="1595"/>
                        <a:ext cx="1953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62712" y="1508400"/>
            <a:ext cx="11068061" cy="4590000"/>
          </a:xfrm>
          <a:prstGeom prst="rect">
            <a:avLst/>
          </a:prstGeom>
        </p:spPr>
        <p:txBody>
          <a:bodyPr lIns="0" tIns="0" rIns="0" bIns="0"/>
          <a:lstStyle>
            <a:lvl1pPr marL="204074" indent="-204074">
              <a:spcBef>
                <a:spcPts val="453"/>
              </a:spcBef>
              <a:buClr>
                <a:schemeClr val="tx2"/>
              </a:buClr>
              <a:buFont typeface="Arial" pitchFamily="34" charset="0"/>
              <a:buChar char="•"/>
              <a:tabLst/>
              <a:defRPr b="0"/>
            </a:lvl1pPr>
            <a:lvl2pPr marL="743919" indent="-272067">
              <a:spcBef>
                <a:spcPts val="453"/>
              </a:spcBef>
              <a:buClr>
                <a:schemeClr val="tx2"/>
              </a:buClr>
              <a:buFont typeface="Arial" pitchFamily="34" charset="0"/>
              <a:buChar char="–"/>
              <a:defRPr/>
            </a:lvl2pPr>
            <a:lvl3pPr marL="1271035" indent="-272067">
              <a:spcBef>
                <a:spcPts val="453"/>
              </a:spcBef>
              <a:buClr>
                <a:schemeClr val="tx2"/>
              </a:buClr>
              <a:defRPr/>
            </a:lvl3pPr>
            <a:lvl4pPr marL="1823674" indent="-272067">
              <a:spcBef>
                <a:spcPts val="453"/>
              </a:spcBef>
              <a:buClr>
                <a:schemeClr val="tx2"/>
              </a:buClr>
              <a:defRPr/>
            </a:lvl4pPr>
            <a:lvl5pPr marL="2431578" indent="-272067">
              <a:spcBef>
                <a:spcPts val="453"/>
              </a:spcBef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89617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viroscience_powerpoint_intro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48" name="Rectangle 68"/>
          <p:cNvSpPr>
            <a:spLocks noGrp="1" noChangeArrowheads="1"/>
          </p:cNvSpPr>
          <p:nvPr>
            <p:ph type="ctrTitle"/>
          </p:nvPr>
        </p:nvSpPr>
        <p:spPr>
          <a:xfrm>
            <a:off x="914400" y="4635500"/>
            <a:ext cx="103632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165137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0EE0C-0A08-09FB-5D2A-0EA3284C6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1DF64-ED58-9379-FD1D-F388D8052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4BB53-6626-5970-D166-5CFDA1009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94C6F-A75A-428B-E255-588C423A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F5E5-99E6-4841-9C2D-52B64ABD3BCE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715D4-E314-77C1-3D16-70DBF76CC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1C5B4-7A21-D76A-286A-298E3F9B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620B-387A-482E-94A6-2A8FEBE8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2338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AE5107-045D-D5E2-7A99-42C03F9F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1D44DB-8FCE-48AA-AE38-44C6E42B7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BE1A96-C83C-8711-0AB1-FD8ADD013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EB3E-A664-DD4E-87E4-9E2B27B46508}" type="datetimeFigureOut">
              <a:rPr lang="fr-FR" smtClean="0"/>
              <a:t>28/05/2026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E96586-5D28-88A9-C1D9-63D790E6C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E16EEE-FB4B-495D-29F3-BA1B3A2C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E7FA9-7DA0-B945-BEA4-5C19ACDF73E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05018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D188D-9464-58D9-ACB0-F55E15E91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989F-DAFF-4B83-B9F5-F9FB9BDBB621}" type="datetimeFigureOut">
              <a:rPr lang="en-CH" smtClean="0"/>
              <a:t>05/28/2026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7D9852-BBB4-4F54-8D93-3BCC41A8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D4B7-E8E4-3463-1774-AC6EFA32F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3B64-9B7C-4FC0-B7B9-9AEB697F520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93057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31A47E6-021F-C944-BAE1-D55D61F60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4511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Intro Image blue">
  <p:cSld name="Chapter Intro Image blu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9" name="Google Shape;49;p52"/>
          <p:cNvSpPr txBox="1">
            <a:spLocks noGrp="1"/>
          </p:cNvSpPr>
          <p:nvPr>
            <p:ph type="body" idx="1"/>
          </p:nvPr>
        </p:nvSpPr>
        <p:spPr>
          <a:xfrm>
            <a:off x="3" y="1800001"/>
            <a:ext cx="4279900" cy="1649447"/>
          </a:xfrm>
          <a:prstGeom prst="rect">
            <a:avLst/>
          </a:prstGeom>
          <a:solidFill>
            <a:schemeClr val="lt2">
              <a:alpha val="89803"/>
            </a:schemeClr>
          </a:solidFill>
          <a:ln>
            <a:noFill/>
          </a:ln>
        </p:spPr>
        <p:txBody>
          <a:bodyPr spcFirstLastPara="1" wrap="square" lIns="468000" tIns="180000" rIns="360000" bIns="180000" anchor="t" anchorCtr="0">
            <a:noAutofit/>
          </a:bodyPr>
          <a:lstStyle>
            <a:lvl1pPr marL="457189" lvl="0" indent="-406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lvl="2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 smtClean="0"/>
              <a:pPr/>
              <a:t>‹#›</a:t>
            </a:fld>
            <a:endParaRPr lang="es-EC"/>
          </a:p>
        </p:txBody>
      </p:sp>
      <p:sp>
        <p:nvSpPr>
          <p:cNvPr id="53" name="Google Shape;53;p52"/>
          <p:cNvSpPr txBox="1">
            <a:spLocks noGrp="1"/>
          </p:cNvSpPr>
          <p:nvPr>
            <p:ph type="body" idx="3"/>
          </p:nvPr>
        </p:nvSpPr>
        <p:spPr>
          <a:xfrm>
            <a:off x="480000" y="6293652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06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566" lvl="2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" name="Google Shape;55;p52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9737763" y="371959"/>
            <a:ext cx="1976400" cy="6948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32616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rma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62;p5">
            <a:extLst>
              <a:ext uri="{FF2B5EF4-FFF2-40B4-BE49-F238E27FC236}">
                <a16:creationId xmlns:a16="http://schemas.microsoft.com/office/drawing/2014/main" id="{C440A045-121A-4D5C-BE3C-2BBDE106FAD8}"/>
              </a:ext>
            </a:extLst>
          </p:cNvPr>
          <p:cNvGrpSpPr/>
          <p:nvPr userDrawn="1"/>
        </p:nvGrpSpPr>
        <p:grpSpPr>
          <a:xfrm>
            <a:off x="0" y="-7354"/>
            <a:ext cx="9696400" cy="916074"/>
            <a:chOff x="-4" y="40"/>
            <a:chExt cx="7072430" cy="1327315"/>
          </a:xfrm>
          <a:solidFill>
            <a:srgbClr val="0093D5"/>
          </a:solidFill>
        </p:grpSpPr>
        <p:sp>
          <p:nvSpPr>
            <p:cNvPr id="16" name="Google Shape;63;p5">
              <a:extLst>
                <a:ext uri="{FF2B5EF4-FFF2-40B4-BE49-F238E27FC236}">
                  <a16:creationId xmlns:a16="http://schemas.microsoft.com/office/drawing/2014/main" id="{BEB445F0-58BC-408F-892F-FB1686114DE3}"/>
                </a:ext>
              </a:extLst>
            </p:cNvPr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005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2695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7" name="Google Shape;64;p5">
              <a:extLst>
                <a:ext uri="{FF2B5EF4-FFF2-40B4-BE49-F238E27FC236}">
                  <a16:creationId xmlns:a16="http://schemas.microsoft.com/office/drawing/2014/main" id="{295E6139-C61A-4236-916C-DCF09E2CAC07}"/>
                </a:ext>
              </a:extLst>
            </p:cNvPr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  <a:grpFill/>
          </p:grpSpPr>
          <p:sp>
            <p:nvSpPr>
              <p:cNvPr id="21" name="Google Shape;65;p5">
                <a:extLst>
                  <a:ext uri="{FF2B5EF4-FFF2-40B4-BE49-F238E27FC236}">
                    <a16:creationId xmlns:a16="http://schemas.microsoft.com/office/drawing/2014/main" id="{185D05F4-72BB-4394-8D6D-38D6EE92D3E4}"/>
                  </a:ext>
                </a:extLst>
              </p:cNvPr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AF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2695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22" name="Google Shape;66;p5">
                <a:extLst>
                  <a:ext uri="{FF2B5EF4-FFF2-40B4-BE49-F238E27FC236}">
                    <a16:creationId xmlns:a16="http://schemas.microsoft.com/office/drawing/2014/main" id="{3F5AA1A5-71B9-4F26-8544-48657CFAB55C}"/>
                  </a:ext>
                </a:extLst>
              </p:cNvPr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AF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2695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8" name="Google Shape;67;p5">
              <a:extLst>
                <a:ext uri="{FF2B5EF4-FFF2-40B4-BE49-F238E27FC236}">
                  <a16:creationId xmlns:a16="http://schemas.microsoft.com/office/drawing/2014/main" id="{5601ABEA-5676-4E14-AF2F-8332F0A12DCA}"/>
                </a:ext>
              </a:extLst>
            </p:cNvPr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  <a:grpFill/>
          </p:grpSpPr>
          <p:sp>
            <p:nvSpPr>
              <p:cNvPr id="19" name="Google Shape;68;p5">
                <a:extLst>
                  <a:ext uri="{FF2B5EF4-FFF2-40B4-BE49-F238E27FC236}">
                    <a16:creationId xmlns:a16="http://schemas.microsoft.com/office/drawing/2014/main" id="{61A830C0-E87F-48FC-9BED-F58FC52A37A0}"/>
                  </a:ext>
                </a:extLst>
              </p:cNvPr>
              <p:cNvSpPr/>
              <p:nvPr/>
            </p:nvSpPr>
            <p:spPr>
              <a:xfrm rot="10800000">
                <a:off x="-9092084" y="330075"/>
                <a:ext cx="13882199" cy="169950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>
                  <a:defRPr/>
                </a:pPr>
                <a:endParaRPr sz="2695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20" name="Google Shape;69;p5">
                <a:extLst>
                  <a:ext uri="{FF2B5EF4-FFF2-40B4-BE49-F238E27FC236}">
                    <a16:creationId xmlns:a16="http://schemas.microsoft.com/office/drawing/2014/main" id="{AE0BF170-107B-4D5E-80EA-5EE25E6BE04A}"/>
                  </a:ext>
                </a:extLst>
              </p:cNvPr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2695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E32C807-E7E9-42B5-BAE6-0620FBDC4A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7" y="6376211"/>
            <a:ext cx="1475309" cy="4515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A257A9-9016-46AB-AC86-BADD67EB7428}"/>
              </a:ext>
            </a:extLst>
          </p:cNvPr>
          <p:cNvGrpSpPr/>
          <p:nvPr userDrawn="1"/>
        </p:nvGrpSpPr>
        <p:grpSpPr>
          <a:xfrm>
            <a:off x="10706867" y="6156678"/>
            <a:ext cx="1475309" cy="692696"/>
            <a:chOff x="10428463" y="6025200"/>
            <a:chExt cx="1773703" cy="8328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F4D891-94F6-435C-92D1-793EB9989B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428463" y="6025200"/>
              <a:ext cx="1773703" cy="832800"/>
            </a:xfrm>
            <a:prstGeom prst="rect">
              <a:avLst/>
            </a:prstGeom>
          </p:spPr>
        </p:pic>
        <p:pic>
          <p:nvPicPr>
            <p:cNvPr id="25" name="Picture 24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6209F9F8-882D-4F04-9946-EE763DF143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6668" y="6036089"/>
              <a:ext cx="793381" cy="792088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E56A8-E632-0869-39B2-58DA8BC3BA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663" y="1258888"/>
            <a:ext cx="11044237" cy="4897437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19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59220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C0B78C7-C5AD-9DF1-173C-2F384849D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0939D3-8BCC-4347-00B4-A376B8601A85}"/>
              </a:ext>
            </a:extLst>
          </p:cNvPr>
          <p:cNvSpPr/>
          <p:nvPr userDrawn="1"/>
        </p:nvSpPr>
        <p:spPr>
          <a:xfrm rot="10800000">
            <a:off x="0" y="-119922"/>
            <a:ext cx="12192000" cy="6984991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49000">
                <a:srgbClr val="022169">
                  <a:shade val="67500"/>
                  <a:satMod val="115000"/>
                </a:srgbClr>
              </a:gs>
              <a:gs pos="84000">
                <a:srgbClr val="022069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-up of logos&#10;&#10;Description automatically generated">
            <a:extLst>
              <a:ext uri="{FF2B5EF4-FFF2-40B4-BE49-F238E27FC236}">
                <a16:creationId xmlns:a16="http://schemas.microsoft.com/office/drawing/2014/main" id="{94840D39-5C51-3C61-4643-816F9E228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089" b="32737"/>
          <a:stretch/>
        </p:blipFill>
        <p:spPr>
          <a:xfrm>
            <a:off x="10002782" y="-271462"/>
            <a:ext cx="2299522" cy="1714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894A7E-AA0D-BDAB-E949-D6E608D1C044}"/>
              </a:ext>
            </a:extLst>
          </p:cNvPr>
          <p:cNvSpPr txBox="1"/>
          <p:nvPr userDrawn="1"/>
        </p:nvSpPr>
        <p:spPr>
          <a:xfrm>
            <a:off x="10149319" y="1423480"/>
            <a:ext cx="183413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50" dirty="0">
                <a:solidFill>
                  <a:schemeClr val="bg1"/>
                </a:solidFill>
                <a:latin typeface="Century Gothic" panose="020B0502020202020204" pitchFamily="34" charset="0"/>
              </a:rPr>
              <a:t>cquin.icap.columbia.edu</a:t>
            </a:r>
          </a:p>
        </p:txBody>
      </p:sp>
      <p:pic>
        <p:nvPicPr>
          <p:cNvPr id="7" name="Picture 6" descr="A group of flags in a row&#10;&#10;Description automatically generated">
            <a:extLst>
              <a:ext uri="{FF2B5EF4-FFF2-40B4-BE49-F238E27FC236}">
                <a16:creationId xmlns:a16="http://schemas.microsoft.com/office/drawing/2014/main" id="{142E1DDD-1193-5B3C-38DE-84EBF72EB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84888"/>
          <a:stretch/>
        </p:blipFill>
        <p:spPr>
          <a:xfrm>
            <a:off x="25522" y="5275396"/>
            <a:ext cx="12197656" cy="103684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A1564E6-4A42-A1A2-FC04-7853181BD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7758" y="3809087"/>
            <a:ext cx="6387638" cy="96219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192D40-4BB2-68E5-E60F-ABC4F4AB5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7758" y="1915746"/>
            <a:ext cx="6387639" cy="1827156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14" name="Picture 1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FACD2F8-1E1C-97AD-42B3-82D75E49112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5796" y="376615"/>
            <a:ext cx="2130324" cy="1246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7974D-6942-593A-B94E-E78524702C82}"/>
              </a:ext>
            </a:extLst>
          </p:cNvPr>
          <p:cNvSpPr txBox="1"/>
          <p:nvPr userDrawn="1"/>
        </p:nvSpPr>
        <p:spPr>
          <a:xfrm>
            <a:off x="2365248" y="6181696"/>
            <a:ext cx="7461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CQUIN 9</a:t>
            </a:r>
            <a:r>
              <a:rPr lang="en-US" sz="1800" b="1" baseline="300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Annual Meeting </a:t>
            </a:r>
            <a:r>
              <a:rPr lang="en-US" sz="1800" b="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| </a:t>
            </a:r>
            <a:r>
              <a:rPr lang="en-US" sz="1800" b="0" kern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Delivering Differently: Prioritize. Adapt. Sustain</a:t>
            </a:r>
            <a:r>
              <a:rPr lang="en-US" sz="1800" b="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r>
              <a:rPr lang="en-US" sz="1050" b="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r>
              <a:rPr lang="en-US" b="0" dirty="0">
                <a:solidFill>
                  <a:schemeClr val="bg1"/>
                </a:solidFill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3318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w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C02EE-9661-4A18-8A8F-B0942498E6ED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46000">
                <a:srgbClr val="022169">
                  <a:shade val="67500"/>
                  <a:satMod val="115000"/>
                </a:srgbClr>
              </a:gs>
              <a:gs pos="84000">
                <a:schemeClr val="tx2"/>
              </a:gs>
            </a:gsLst>
            <a:lin ang="7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80606FA-C36B-44EE-91CC-23E328C6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097" y="3681248"/>
            <a:ext cx="6387638" cy="96219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746CDD-D828-4CA9-922F-39CA5C1B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098" y="1838673"/>
            <a:ext cx="6387639" cy="1827156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496835-195E-E9F4-3CBE-7C62F6DAC9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5953" y="0"/>
            <a:ext cx="4696047" cy="6858000"/>
          </a:xfrm>
          <a:solidFill>
            <a:schemeClr val="bg1"/>
          </a:solidFill>
        </p:spPr>
        <p:txBody>
          <a:bodyPr anchor="ctr"/>
          <a:lstStyle>
            <a:lvl1pPr algn="ctr">
              <a:defRPr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 descr="A close-up of logos&#10;&#10;Description automatically generated">
            <a:extLst>
              <a:ext uri="{FF2B5EF4-FFF2-40B4-BE49-F238E27FC236}">
                <a16:creationId xmlns:a16="http://schemas.microsoft.com/office/drawing/2014/main" id="{BE000DA9-8AAE-12BF-3F8C-20C28B210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27" t="3894" r="-1691" b="28843"/>
          <a:stretch/>
        </p:blipFill>
        <p:spPr>
          <a:xfrm>
            <a:off x="520732" y="5429322"/>
            <a:ext cx="2792797" cy="1071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CA33DC-B96E-01DD-66D1-0F180EC4EDAF}"/>
              </a:ext>
            </a:extLst>
          </p:cNvPr>
          <p:cNvSpPr txBox="1"/>
          <p:nvPr userDrawn="1"/>
        </p:nvSpPr>
        <p:spPr>
          <a:xfrm>
            <a:off x="1917130" y="5898117"/>
            <a:ext cx="544535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CQUIN 9</a:t>
            </a:r>
            <a:r>
              <a:rPr lang="en-US" sz="1800" b="1" baseline="300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Annual Meeting </a:t>
            </a:r>
          </a:p>
          <a:p>
            <a:pPr algn="r">
              <a:buNone/>
            </a:pPr>
            <a:r>
              <a:rPr lang="en-US" sz="1600" b="0" kern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Delivering Differently: Prioritize. Adapt. Sustain</a:t>
            </a:r>
            <a:r>
              <a:rPr lang="en-US" sz="16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617339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39DF82-A038-4DAB-A858-F7EBC5209F7E}"/>
              </a:ext>
            </a:extLst>
          </p:cNvPr>
          <p:cNvSpPr/>
          <p:nvPr/>
        </p:nvSpPr>
        <p:spPr>
          <a:xfrm>
            <a:off x="0" y="-104930"/>
            <a:ext cx="12192000" cy="6988426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4000">
                <a:srgbClr val="022169">
                  <a:shade val="67500"/>
                  <a:satMod val="115000"/>
                </a:srgbClr>
              </a:gs>
              <a:gs pos="85000">
                <a:schemeClr val="tx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44262" y="3896069"/>
            <a:ext cx="7321061" cy="900863"/>
          </a:xfrm>
        </p:spPr>
        <p:txBody>
          <a:bodyPr anchor="t">
            <a:normAutofit/>
          </a:bodyPr>
          <a:lstStyle>
            <a:lvl1pPr algn="ctr"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CDB90-7F95-46D7-9750-A473B620A4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18475" y="1074861"/>
            <a:ext cx="2355050" cy="23541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 descr="A close-up of logos&#10;&#10;Description automatically generated">
            <a:extLst>
              <a:ext uri="{FF2B5EF4-FFF2-40B4-BE49-F238E27FC236}">
                <a16:creationId xmlns:a16="http://schemas.microsoft.com/office/drawing/2014/main" id="{6B25C91F-F5A9-D697-8D03-6559B5F10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27" t="3894" r="-1691" b="28843"/>
          <a:stretch/>
        </p:blipFill>
        <p:spPr>
          <a:xfrm>
            <a:off x="9236107" y="5572197"/>
            <a:ext cx="2792797" cy="1000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F5DCE8-A19F-3B0E-6957-6024CA64479A}"/>
              </a:ext>
            </a:extLst>
          </p:cNvPr>
          <p:cNvSpPr txBox="1"/>
          <p:nvPr userDrawn="1"/>
        </p:nvSpPr>
        <p:spPr>
          <a:xfrm>
            <a:off x="357966" y="5940909"/>
            <a:ext cx="7461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CQUIN 9</a:t>
            </a:r>
            <a:r>
              <a:rPr lang="en-US" sz="1800" b="1" baseline="300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Annual Meeting </a:t>
            </a:r>
          </a:p>
          <a:p>
            <a:pPr>
              <a:buNone/>
            </a:pPr>
            <a:r>
              <a:rPr lang="en-US" sz="1800" b="0" kern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Delivering Differently: Prioritize. Adapt. Sustain</a:t>
            </a:r>
            <a:r>
              <a:rPr lang="en-US" sz="1800" b="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r>
              <a:rPr lang="en-US" sz="1050" b="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r>
              <a:rPr lang="en-US" b="0" dirty="0">
                <a:solidFill>
                  <a:schemeClr val="bg1"/>
                </a:solidFill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015548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E28A67-3D2A-47FE-8FEE-BEDC483737C0}"/>
              </a:ext>
            </a:extLst>
          </p:cNvPr>
          <p:cNvSpPr/>
          <p:nvPr/>
        </p:nvSpPr>
        <p:spPr>
          <a:xfrm rot="10800000">
            <a:off x="6896100" y="0"/>
            <a:ext cx="5295900" cy="6858000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0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" y="0"/>
            <a:ext cx="6896098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spc="30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81496" y="304800"/>
            <a:ext cx="4366006" cy="1054099"/>
          </a:xfrm>
        </p:spPr>
        <p:txBody>
          <a:bodyPr anchor="t">
            <a:no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C8C91-517A-E263-7CC8-86DAE9667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1495" y="1600200"/>
            <a:ext cx="4366006" cy="44831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1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close-up of logos&#10;&#10;Description automatically generated">
            <a:extLst>
              <a:ext uri="{FF2B5EF4-FFF2-40B4-BE49-F238E27FC236}">
                <a16:creationId xmlns:a16="http://schemas.microsoft.com/office/drawing/2014/main" id="{DE5F94F0-02CE-5E6A-C377-61D903AD8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27" t="3894" r="-1691" b="28843"/>
          <a:stretch/>
        </p:blipFill>
        <p:spPr>
          <a:xfrm>
            <a:off x="10113663" y="5939060"/>
            <a:ext cx="1856088" cy="71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99828"/>
      </p:ext>
    </p:extLst>
  </p:cSld>
  <p:clrMapOvr>
    <a:masterClrMapping/>
  </p:clrMapOvr>
  <p:hf hdr="0" ftr="0" dt="0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ent +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61666C-989C-531F-168B-432D99E96F9A}"/>
              </a:ext>
            </a:extLst>
          </p:cNvPr>
          <p:cNvSpPr/>
          <p:nvPr/>
        </p:nvSpPr>
        <p:spPr>
          <a:xfrm rot="10800000">
            <a:off x="6896100" y="0"/>
            <a:ext cx="5295900" cy="6858000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0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19999" y="1610685"/>
            <a:ext cx="3959605" cy="4551088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“Click to edit Master text”</a:t>
            </a:r>
          </a:p>
          <a:p>
            <a:pPr lvl="0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12396" y="520700"/>
            <a:ext cx="6140742" cy="838199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0221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81281-E39B-231E-47D2-649DE2D920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775" y="1511300"/>
            <a:ext cx="6140450" cy="473868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close-up of logos&#10;&#10;Description automatically generated">
            <a:extLst>
              <a:ext uri="{FF2B5EF4-FFF2-40B4-BE49-F238E27FC236}">
                <a16:creationId xmlns:a16="http://schemas.microsoft.com/office/drawing/2014/main" id="{7B9A3B1F-38FC-416E-28B8-878000EAA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27" t="3894" r="-1691" b="28843"/>
          <a:stretch/>
        </p:blipFill>
        <p:spPr>
          <a:xfrm>
            <a:off x="10113663" y="5939060"/>
            <a:ext cx="1856088" cy="712111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3F170626-5996-417C-C55B-DA5EB0C2C1CC}"/>
              </a:ext>
            </a:extLst>
          </p:cNvPr>
          <p:cNvSpPr txBox="1">
            <a:spLocks/>
          </p:cNvSpPr>
          <p:nvPr userDrawn="1"/>
        </p:nvSpPr>
        <p:spPr>
          <a:xfrm>
            <a:off x="205328" y="6428267"/>
            <a:ext cx="69351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CQUIN 9</a:t>
            </a:r>
            <a:r>
              <a:rPr lang="en-US" baseline="30000" dirty="0"/>
              <a:t>th</a:t>
            </a:r>
            <a:r>
              <a:rPr lang="en-US" dirty="0"/>
              <a:t> Annual Meeting | November 17-21, 2025 | Durban, South Africa </a:t>
            </a:r>
          </a:p>
        </p:txBody>
      </p:sp>
    </p:spTree>
    <p:extLst>
      <p:ext uri="{BB962C8B-B14F-4D97-AF65-F5344CB8AC3E}">
        <p14:creationId xmlns:p14="http://schemas.microsoft.com/office/powerpoint/2010/main" val="58080448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 +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61666C-989C-531F-168B-432D99E96F9A}"/>
              </a:ext>
            </a:extLst>
          </p:cNvPr>
          <p:cNvSpPr/>
          <p:nvPr/>
        </p:nvSpPr>
        <p:spPr>
          <a:xfrm rot="10800000">
            <a:off x="0" y="0"/>
            <a:ext cx="5295900" cy="6858000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0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9569" y="951125"/>
            <a:ext cx="3959605" cy="4551088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“Click to edit Master text”</a:t>
            </a:r>
          </a:p>
          <a:p>
            <a:pPr lvl="0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775036" y="432485"/>
            <a:ext cx="6140742" cy="838199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0221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81281-E39B-231E-47D2-649DE2D920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5415" y="1423085"/>
            <a:ext cx="6140450" cy="473868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A close-up of logos&#10;&#10;Description automatically generated">
            <a:extLst>
              <a:ext uri="{FF2B5EF4-FFF2-40B4-BE49-F238E27FC236}">
                <a16:creationId xmlns:a16="http://schemas.microsoft.com/office/drawing/2014/main" id="{7B9A3B1F-38FC-416E-28B8-878000EAA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27" t="3894" r="-1691" b="28843"/>
          <a:stretch/>
        </p:blipFill>
        <p:spPr>
          <a:xfrm>
            <a:off x="276222" y="5939059"/>
            <a:ext cx="1856088" cy="712111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3F170626-5996-417C-C55B-DA5EB0C2C1CC}"/>
              </a:ext>
            </a:extLst>
          </p:cNvPr>
          <p:cNvSpPr txBox="1">
            <a:spLocks/>
          </p:cNvSpPr>
          <p:nvPr userDrawn="1"/>
        </p:nvSpPr>
        <p:spPr>
          <a:xfrm>
            <a:off x="7045040" y="6468608"/>
            <a:ext cx="69351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CQUIN 9</a:t>
            </a:r>
            <a:r>
              <a:rPr lang="en-US" baseline="30000" dirty="0"/>
              <a:t>th</a:t>
            </a:r>
            <a:r>
              <a:rPr lang="en-US" dirty="0"/>
              <a:t> Annual Meeting | November 17-21, 2025 | Durban, South Africa </a:t>
            </a:r>
          </a:p>
        </p:txBody>
      </p:sp>
    </p:spTree>
    <p:extLst>
      <p:ext uri="{BB962C8B-B14F-4D97-AF65-F5344CB8AC3E}">
        <p14:creationId xmlns:p14="http://schemas.microsoft.com/office/powerpoint/2010/main" val="87401781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F7FE98-6B0C-4514-B978-11C7B1F2E18D}"/>
              </a:ext>
            </a:extLst>
          </p:cNvPr>
          <p:cNvSpPr/>
          <p:nvPr/>
        </p:nvSpPr>
        <p:spPr>
          <a:xfrm>
            <a:off x="0" y="0"/>
            <a:ext cx="1535185" cy="6858000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38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64317" y="520700"/>
            <a:ext cx="9144456" cy="838199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0221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491C50-1E72-808D-96D0-D53D36DB48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4318" y="1511300"/>
            <a:ext cx="9145008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-up of logos&#10;&#10;Description automatically generated">
            <a:extLst>
              <a:ext uri="{FF2B5EF4-FFF2-40B4-BE49-F238E27FC236}">
                <a16:creationId xmlns:a16="http://schemas.microsoft.com/office/drawing/2014/main" id="{D5772C60-4CD3-9DC9-6414-C62596BDD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532" y="6006026"/>
            <a:ext cx="2008177" cy="1044766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ACEE96EB-717E-BF7B-A276-09CAC7294002}"/>
              </a:ext>
            </a:extLst>
          </p:cNvPr>
          <p:cNvSpPr txBox="1">
            <a:spLocks/>
          </p:cNvSpPr>
          <p:nvPr userDrawn="1"/>
        </p:nvSpPr>
        <p:spPr>
          <a:xfrm>
            <a:off x="1717136" y="6428267"/>
            <a:ext cx="69351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CQUIN 9</a:t>
            </a:r>
            <a:r>
              <a:rPr lang="en-US" baseline="30000" dirty="0"/>
              <a:t>th</a:t>
            </a:r>
            <a:r>
              <a:rPr lang="en-US" dirty="0"/>
              <a:t> Annual Meeting | November 17-21, 2025 | Durban, South Africa </a:t>
            </a:r>
          </a:p>
        </p:txBody>
      </p:sp>
    </p:spTree>
    <p:extLst>
      <p:ext uri="{BB962C8B-B14F-4D97-AF65-F5344CB8AC3E}">
        <p14:creationId xmlns:p14="http://schemas.microsoft.com/office/powerpoint/2010/main" val="54400043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E0C0D0-CCE0-8E4F-A363-BB316DFA3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8671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76D47F-A017-297B-620F-5A2D353BD14E}"/>
              </a:ext>
            </a:extLst>
          </p:cNvPr>
          <p:cNvSpPr/>
          <p:nvPr/>
        </p:nvSpPr>
        <p:spPr>
          <a:xfrm>
            <a:off x="0" y="0"/>
            <a:ext cx="12192000" cy="13588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38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12345" y="284163"/>
            <a:ext cx="9144456" cy="838199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491C50-1E72-808D-96D0-D53D36DB48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12346" y="1645353"/>
            <a:ext cx="4479012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BCA9E357-0231-8ABC-6BB5-EC6336BF7E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77789" y="1645353"/>
            <a:ext cx="4479012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-up of logos&#10;&#10;Description automatically generated">
            <a:extLst>
              <a:ext uri="{FF2B5EF4-FFF2-40B4-BE49-F238E27FC236}">
                <a16:creationId xmlns:a16="http://schemas.microsoft.com/office/drawing/2014/main" id="{A175B4C3-E560-4608-98B5-373CC225BC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532" y="6006026"/>
            <a:ext cx="2008177" cy="1044766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9E9D40F-4BF6-A0BC-448E-E907CB78FD70}"/>
              </a:ext>
            </a:extLst>
          </p:cNvPr>
          <p:cNvSpPr txBox="1">
            <a:spLocks/>
          </p:cNvSpPr>
          <p:nvPr userDrawn="1"/>
        </p:nvSpPr>
        <p:spPr>
          <a:xfrm>
            <a:off x="136291" y="6463289"/>
            <a:ext cx="69351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CQUIN 9</a:t>
            </a:r>
            <a:r>
              <a:rPr lang="en-US" baseline="30000" dirty="0"/>
              <a:t>th</a:t>
            </a:r>
            <a:r>
              <a:rPr lang="en-US" dirty="0"/>
              <a:t> Annual Meeting | November 17-21, 2025 | Durban, South Africa </a:t>
            </a:r>
          </a:p>
        </p:txBody>
      </p:sp>
    </p:spTree>
    <p:extLst>
      <p:ext uri="{BB962C8B-B14F-4D97-AF65-F5344CB8AC3E}">
        <p14:creationId xmlns:p14="http://schemas.microsoft.com/office/powerpoint/2010/main" val="2342166184"/>
      </p:ext>
    </p:extLst>
  </p:cSld>
  <p:clrMapOvr>
    <a:masterClrMapping/>
  </p:clrMapOvr>
  <p:hf hdr="0" ftr="0" dt="0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wo Content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76D47F-A017-297B-620F-5A2D353BD14E}"/>
              </a:ext>
            </a:extLst>
          </p:cNvPr>
          <p:cNvSpPr/>
          <p:nvPr/>
        </p:nvSpPr>
        <p:spPr>
          <a:xfrm>
            <a:off x="0" y="0"/>
            <a:ext cx="12192000" cy="13588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38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12345" y="284163"/>
            <a:ext cx="9144456" cy="838199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491C50-1E72-808D-96D0-D53D36DB48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12346" y="1645353"/>
            <a:ext cx="4479012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BCA9E357-0231-8ABC-6BB5-EC6336BF7E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77789" y="1645353"/>
            <a:ext cx="4479012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6082391"/>
      </p:ext>
    </p:extLst>
  </p:cSld>
  <p:clrMapOvr>
    <a:masterClrMapping/>
  </p:clrMapOvr>
  <p:hf hdr="0" ftr="0" dt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BE2B-D6FC-BD84-6EF1-706434697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0155" y="6244840"/>
            <a:ext cx="832363" cy="47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60543"/>
      </p:ext>
    </p:extLst>
  </p:cSld>
  <p:clrMapOvr>
    <a:masterClrMapping/>
  </p:clrMapOvr>
  <p:hf hdr="0" ftr="0" dt="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ank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BE2B-D6FC-BD84-6EF1-706434697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0155" y="6244840"/>
            <a:ext cx="832363" cy="477460"/>
          </a:xfrm>
          <a:prstGeom prst="rect">
            <a:avLst/>
          </a:prstGeom>
        </p:spPr>
      </p:pic>
      <p:pic>
        <p:nvPicPr>
          <p:cNvPr id="3" name="Picture 2" descr="A close-up of logos&#10;&#10;Description automatically generated">
            <a:extLst>
              <a:ext uri="{FF2B5EF4-FFF2-40B4-BE49-F238E27FC236}">
                <a16:creationId xmlns:a16="http://schemas.microsoft.com/office/drawing/2014/main" id="{B1449B7F-5C42-A02B-82E2-8D504A9DD5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532" y="6006026"/>
            <a:ext cx="2008177" cy="1044766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F91EB563-B2A7-CFB3-F367-90713B3FA58F}"/>
              </a:ext>
            </a:extLst>
          </p:cNvPr>
          <p:cNvSpPr txBox="1">
            <a:spLocks/>
          </p:cNvSpPr>
          <p:nvPr userDrawn="1"/>
        </p:nvSpPr>
        <p:spPr>
          <a:xfrm>
            <a:off x="180944" y="6428267"/>
            <a:ext cx="69351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CQUIN 9</a:t>
            </a:r>
            <a:r>
              <a:rPr lang="en-US" baseline="30000" dirty="0"/>
              <a:t>th</a:t>
            </a:r>
            <a:r>
              <a:rPr lang="en-US" dirty="0"/>
              <a:t> Annual Meeting | November 17-21, 2025 | Durban, South Africa </a:t>
            </a:r>
          </a:p>
        </p:txBody>
      </p:sp>
    </p:spTree>
    <p:extLst>
      <p:ext uri="{BB962C8B-B14F-4D97-AF65-F5344CB8AC3E}">
        <p14:creationId xmlns:p14="http://schemas.microsoft.com/office/powerpoint/2010/main" val="1521936329"/>
      </p:ext>
    </p:extLst>
  </p:cSld>
  <p:clrMapOvr>
    <a:masterClrMapping/>
  </p:clrMapOvr>
  <p:hf hdr="0" ftr="0" dt="0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C0B78C7-C5AD-9DF1-173C-2F384849D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0939D3-8BCC-4347-00B4-A376B8601A85}"/>
              </a:ext>
            </a:extLst>
          </p:cNvPr>
          <p:cNvSpPr/>
          <p:nvPr userDrawn="1"/>
        </p:nvSpPr>
        <p:spPr>
          <a:xfrm rot="10800000">
            <a:off x="0" y="-119921"/>
            <a:ext cx="12192000" cy="6984991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49000">
                <a:srgbClr val="022169">
                  <a:shade val="67500"/>
                  <a:satMod val="115000"/>
                </a:srgbClr>
              </a:gs>
              <a:gs pos="84000">
                <a:srgbClr val="022069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-up of logos&#10;&#10;Description automatically generated">
            <a:extLst>
              <a:ext uri="{FF2B5EF4-FFF2-40B4-BE49-F238E27FC236}">
                <a16:creationId xmlns:a16="http://schemas.microsoft.com/office/drawing/2014/main" id="{94840D39-5C51-3C61-4643-816F9E228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089" b="32737"/>
          <a:stretch/>
        </p:blipFill>
        <p:spPr>
          <a:xfrm>
            <a:off x="10002782" y="-271462"/>
            <a:ext cx="2299522" cy="1714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894A7E-AA0D-BDAB-E949-D6E608D1C044}"/>
              </a:ext>
            </a:extLst>
          </p:cNvPr>
          <p:cNvSpPr txBox="1"/>
          <p:nvPr userDrawn="1"/>
        </p:nvSpPr>
        <p:spPr>
          <a:xfrm>
            <a:off x="10149319" y="1423480"/>
            <a:ext cx="291224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50" dirty="0">
                <a:solidFill>
                  <a:schemeClr val="bg1"/>
                </a:solidFill>
                <a:latin typeface="Century Gothic" panose="020B0502020202020204" pitchFamily="34" charset="0"/>
              </a:rPr>
              <a:t>cquin.icap.columbia.edu</a:t>
            </a:r>
          </a:p>
        </p:txBody>
      </p:sp>
      <p:pic>
        <p:nvPicPr>
          <p:cNvPr id="7" name="Picture 6" descr="A group of flags in a row&#10;&#10;Description automatically generated">
            <a:extLst>
              <a:ext uri="{FF2B5EF4-FFF2-40B4-BE49-F238E27FC236}">
                <a16:creationId xmlns:a16="http://schemas.microsoft.com/office/drawing/2014/main" id="{142E1DDD-1193-5B3C-38DE-84EBF72EB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84888"/>
          <a:stretch/>
        </p:blipFill>
        <p:spPr>
          <a:xfrm>
            <a:off x="25522" y="5799652"/>
            <a:ext cx="12197656" cy="103684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D192D40-4BB2-68E5-E60F-ABC4F4AB5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2181" y="2299561"/>
            <a:ext cx="6387639" cy="1827156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14" name="Picture 1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FACD2F8-1E1C-97AD-42B3-82D75E49112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5796" y="376615"/>
            <a:ext cx="2130324" cy="12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49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4F7C23-37BE-A112-9E5D-FCC67397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9DF745-DAF6-9613-216F-81FB9BB26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9F091-B26F-158B-F4C9-AAFE216F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E8F8-1367-FD42-A3CB-E9BA0EFB3A9B}" type="datetimeFigureOut">
              <a:rPr lang="fr-FR" smtClean="0"/>
              <a:t>28/05/2026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BA3B69-F2B7-7353-1D82-8DC30353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AAB8FD-410F-550C-CB95-5920886F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0525-6522-E04E-B7C5-F4C4CDFF5A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022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9FB247-3197-0943-93E9-189420DEBD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7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251DC5B-DFE6-E242-ACD8-A305694C9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35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75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918AED1-D52B-B843-8422-E6CDCCEE0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78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18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E2E1-6579-EB42-D0FC-47861E1E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99D1E-AD62-7108-7B25-9CD274EDC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63007-E17C-2D36-2AC6-9876388A0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73CB-17C8-4043-B1A3-BE1AB8A7BB01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31FBC-639F-5B64-5F92-881B5E9C8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C6845-8CCA-790F-8AF4-716D34FD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A165-3023-4901-A3CF-DACA4F968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67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92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88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178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98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1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5" y="6000906"/>
            <a:ext cx="1828792" cy="55681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5C"/>
                </a:solidFill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903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73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6678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77C92E-FD76-CA4F-9DDF-75EE90F0F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726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32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C1AA-C39D-B403-163A-2E1BFBB7B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FCBD9-FFDF-A2B3-8B02-3A49A5B9E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ABA4A-332B-3EAA-1EFF-EC3B66013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77362-F61F-21F2-9D56-C59C3DC9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73CB-17C8-4043-B1A3-BE1AB8A7BB01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F1799-3509-778C-41D2-5C3AB6522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38DA5-10B2-E6A3-8675-D13E1745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A165-3023-4901-A3CF-DACA4F968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54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1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0D277E7-B8AB-6149-A9B0-222EC5A51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364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6B883BC-ECF6-C547-8C20-CE0694CA2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627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00D91A6-1DEF-C742-BB2B-4F0CE8BD1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637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CFAF92-E612-AE40-ABFE-2A513B425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02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1AF795-8C85-814F-914D-9EBE0519A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28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3318E81-63F9-2444-AF93-3EF243AFF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22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D4A73-8602-F84A-9C68-0647084B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CC6A7D-F186-344A-AFAE-1F4FB8A6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003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88A5-7D85-6341-A58F-B4539B4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95724E3-FDE3-2149-BB91-FE058CAA9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70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2992776-3670-F24B-B4C8-03460D5C0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04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6F26-C119-DC9C-859C-8A58BDE2B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9C7E3-A86F-81D5-7B62-9228AFA47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154DA-7075-FB25-F890-F0AC11DDE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40E47-01AC-751B-9CAF-880A778C3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0ECCF7-B13B-8A36-415C-AC1C6EB37E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063CC1-829B-F797-EE5A-625DA1DD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73CB-17C8-4043-B1A3-BE1AB8A7BB01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F868CE-4DAB-2112-99F9-C11FB256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06A93-7E8F-1B38-7DA3-ABE6CF72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A165-3023-4901-A3CF-DACA4F968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262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484C8C0-9FE5-7B48-A8C7-062291516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847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65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EB25-EEBF-F443-9A1B-CB082D853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367" y="1081669"/>
            <a:ext cx="10772968" cy="121548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1C9FD-89EB-2A48-AFCB-E06C42DAD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367" y="2554675"/>
            <a:ext cx="10772968" cy="3622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CBFD3-553E-8446-9FB7-57B9DDF7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356CB-90B6-1346-B9F7-6642EF7395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1FA6A-772D-C243-B2A3-B0E0BD85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6832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0635E-0F46-AD42-AD4F-BE4BCC9D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135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FC42F-A652-4948-84ED-31A8A4279A7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71D96386-14F0-C64E-A1F8-5EB91E62AF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0993" y="427831"/>
            <a:ext cx="3881342" cy="329406"/>
          </a:xfr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3481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Three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EA215F-E308-4485-BD7A-A7B7B5612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401B4-EA85-450A-9AD6-B22F81704C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4B0D1C-69A9-4DE5-A2EC-3AE23CBAB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6434" y="1670857"/>
            <a:ext cx="5669535" cy="4956683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1" b="0"/>
            </a:lvl4pPr>
            <a:lvl5pPr>
              <a:defRPr sz="1351" b="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E36CC0-0CEE-4F7D-BD64-E12742EC33CD}"/>
              </a:ext>
            </a:extLst>
          </p:cNvPr>
          <p:cNvSpPr/>
          <p:nvPr userDrawn="1"/>
        </p:nvSpPr>
        <p:spPr>
          <a:xfrm>
            <a:off x="0" y="5877768"/>
            <a:ext cx="12192000" cy="98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8B041D-E134-4B62-A4BC-A12CE4E3589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46034" y="1261955"/>
            <a:ext cx="5669535" cy="1817472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1" b="0"/>
            </a:lvl4pPr>
            <a:lvl5pPr>
              <a:defRPr sz="1351" b="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CA7F43-0C57-4B08-B5FB-65BC8E5CFF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034" y="3150172"/>
            <a:ext cx="5669535" cy="3477371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1" b="0"/>
            </a:lvl4pPr>
            <a:lvl5pPr>
              <a:defRPr sz="1351" b="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1F9657-5C8B-4EEF-A1B6-DCE30685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4" y="48211"/>
            <a:ext cx="1149993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3B3A65B-C338-407C-869F-D257AB93E5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6432" y="1262063"/>
            <a:ext cx="5669533" cy="408795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542956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559227-C79C-8C45-BA3F-1033686FC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lorem </a:t>
            </a:r>
            <a:r>
              <a:rPr lang="en-US" err="1"/>
              <a:t>ut</a:t>
            </a:r>
            <a:r>
              <a:rPr lang="en-US"/>
              <a:t> libero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non </a:t>
            </a:r>
            <a:r>
              <a:rPr lang="en-US" err="1"/>
              <a:t>nulla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tempus convallis </a:t>
            </a:r>
            <a:r>
              <a:rPr lang="en-US" err="1"/>
              <a:t>quis</a:t>
            </a:r>
            <a:r>
              <a:rPr lang="en-US"/>
              <a:t> ac </a:t>
            </a:r>
            <a:r>
              <a:rPr lang="en-US" err="1"/>
              <a:t>lectus</a:t>
            </a:r>
            <a:r>
              <a:rPr lang="en-US"/>
              <a:t>.</a:t>
            </a:r>
          </a:p>
          <a:p>
            <a:r>
              <a:rPr lang="en-US"/>
              <a:t>Proin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Donec </a:t>
            </a:r>
            <a:r>
              <a:rPr lang="en-US" err="1"/>
              <a:t>rutrum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id dui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Proin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31B0-0DEE-274A-8AA7-F4388EFA23F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624B48-6A91-EF4B-800A-445B8F13F8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950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D_Fl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25425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CE338-010E-3E4D-B45D-54C05B3B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19E6F-C203-8045-8FF2-7221DD8FC8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15713" y="6480000"/>
            <a:ext cx="290512" cy="180975"/>
          </a:xfrm>
        </p:spPr>
        <p:txBody>
          <a:bodyPr/>
          <a:lstStyle/>
          <a:p>
            <a:pPr>
              <a:defRPr/>
            </a:pPr>
            <a:fld id="{F8722D5B-3102-4346-B5A7-36B33C094CED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448191-C494-2E43-81D5-F06726526065}"/>
              </a:ext>
            </a:extLst>
          </p:cNvPr>
          <p:cNvSpPr>
            <a:spLocks noGrp="1"/>
          </p:cNvSpPr>
          <p:nvPr>
            <p:ph idx="1"/>
          </p:nvPr>
        </p:nvSpPr>
        <p:spPr bwMode="invGray">
          <a:xfrm>
            <a:off x="479425" y="1800225"/>
            <a:ext cx="11233150" cy="4237038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651305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17">
          <p15:clr>
            <a:srgbClr val="FBAE40"/>
          </p15:clr>
        </p15:guide>
        <p15:guide id="2" orient="horz" pos="3804">
          <p15:clr>
            <a:srgbClr val="FBAE40"/>
          </p15:clr>
        </p15:guide>
        <p15:guide id="3" pos="302">
          <p15:clr>
            <a:srgbClr val="FBAE40"/>
          </p15:clr>
        </p15:guide>
        <p15:guide id="4" pos="3749">
          <p15:clr>
            <a:srgbClr val="FBAE40"/>
          </p15:clr>
        </p15:guide>
        <p15:guide id="5" pos="3931">
          <p15:clr>
            <a:srgbClr val="FBAE40"/>
          </p15:clr>
        </p15:guide>
        <p15:guide id="6" pos="7378">
          <p15:clr>
            <a:srgbClr val="FBAE40"/>
          </p15:clr>
        </p15:guide>
        <p15:guide id="7" pos="2545">
          <p15:clr>
            <a:srgbClr val="FBAE40"/>
          </p15:clr>
        </p15:guide>
        <p15:guide id="8" pos="2729">
          <p15:clr>
            <a:srgbClr val="FBAE40"/>
          </p15:clr>
        </p15:guide>
        <p15:guide id="9" pos="4974">
          <p15:clr>
            <a:srgbClr val="FBAE40"/>
          </p15:clr>
        </p15:guide>
        <p15:guide id="10" pos="5133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6D1FF-8D00-4478-B0E5-B261BEE7BE46}" type="datetime1">
              <a:rPr lang="en-GB" altLang="en-US"/>
              <a:pPr>
                <a:defRPr/>
              </a:pPr>
              <a:t>28/05/2026</a:t>
            </a:fld>
            <a:endParaRPr lang="en-GB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94F0F-A361-461B-B7E8-F80B64CB8A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64554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/>
          <p:cNvSpPr/>
          <p:nvPr userDrawn="1"/>
        </p:nvSpPr>
        <p:spPr>
          <a:xfrm>
            <a:off x="0" y="0"/>
            <a:ext cx="12192000" cy="9779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7BA79D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椭圆 6"/>
          <p:cNvSpPr/>
          <p:nvPr userDrawn="1"/>
        </p:nvSpPr>
        <p:spPr>
          <a:xfrm>
            <a:off x="11319934" y="6442075"/>
            <a:ext cx="383117" cy="2873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93442"/>
            <a:ext cx="10972800" cy="791308"/>
          </a:xfrm>
          <a:prstGeom prst="rect">
            <a:avLst/>
          </a:prstGeom>
        </p:spPr>
        <p:txBody>
          <a:bodyPr anchor="ctr"/>
          <a:lstStyle>
            <a:lvl1pPr>
              <a:defRPr lang="zh-CN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10111317" y="6451601"/>
            <a:ext cx="1625600" cy="3397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05BCB7B7-1EF2-4430-8078-86414E63F534}" type="slidenum">
              <a:rPr lang="en-US" altLang="zh-CN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宋体"/>
              </a:rPr>
              <a:pPr defTabSz="457200">
                <a:defRPr/>
              </a:pPr>
              <a:t>‹#›</a:t>
            </a:fld>
            <a:endParaRPr lang="en-US" altLang="zh-CN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740875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74AAD-9547-8249-81DE-B0A6E95F7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16C0B-E121-6B4D-9D33-C5966B0E7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EAF23-977A-4441-B82C-EE019DFD6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AB4006-B9A1-CB46-8EA0-19981138B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B45F38-F5F9-3948-959C-76DF93C48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D14CC2-7DB8-5E40-9E98-E06642C9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DE03D6-C026-E845-942F-2A1F2767242A}" type="datetimeFigureOut">
              <a:rPr lang="en-ES" smtClean="0"/>
              <a:t>05/28/2026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0C5EB6-5DA5-6C4C-8AD7-4972E6599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1BEBC6-F07C-6D44-886F-251CCEB8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B21AFA-2F72-C748-9A50-5386981418D5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56007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08FC3-5EA3-7A0F-3B69-C23831D6F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E5DF4-0A9F-18CF-3DA8-C694B12F4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73CB-17C8-4043-B1A3-BE1AB8A7BB01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E1C94-562D-907C-99DD-69398B90B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B775F-E73D-1FA1-3BE0-0832A567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A165-3023-4901-A3CF-DACA4F968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32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28/05/2026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96139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arcador de texto 11">
            <a:extLst>
              <a:ext uri="{FF2B5EF4-FFF2-40B4-BE49-F238E27FC236}">
                <a16:creationId xmlns:a16="http://schemas.microsoft.com/office/drawing/2014/main" id="{C8ABE6D1-6F90-5143-9E46-81A6567A5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4336" y="591304"/>
            <a:ext cx="10440000" cy="381159"/>
          </a:xfrm>
        </p:spPr>
        <p:txBody>
          <a:bodyPr anchor="ctr"/>
          <a:lstStyle>
            <a:lvl1pPr>
              <a:defRPr sz="2200" b="0" cap="all" spc="300" baseline="0">
                <a:solidFill>
                  <a:srgbClr val="5A22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1E55553-2EC2-4940-8474-FA5FDD1E806B}"/>
              </a:ext>
            </a:extLst>
          </p:cNvPr>
          <p:cNvCxnSpPr>
            <a:cxnSpLocks/>
          </p:cNvCxnSpPr>
          <p:nvPr userDrawn="1"/>
        </p:nvCxnSpPr>
        <p:spPr>
          <a:xfrm flipV="1">
            <a:off x="1412924" y="1810514"/>
            <a:ext cx="0" cy="4958276"/>
          </a:xfrm>
          <a:prstGeom prst="line">
            <a:avLst/>
          </a:prstGeom>
          <a:ln w="12700" cap="rnd">
            <a:solidFill>
              <a:srgbClr val="43ABB6"/>
            </a:solidFill>
            <a:prstDash val="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C83CD6F1-9136-9F4B-BE6E-50BB289DFC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09231" y="1694689"/>
            <a:ext cx="9169841" cy="4321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SzPct val="80000"/>
              <a:buFont typeface="Arial" panose="020B0604020202020204" pitchFamily="34" charset="0"/>
              <a:buNone/>
              <a:defRPr sz="1500" b="0">
                <a:solidFill>
                  <a:srgbClr val="4C5B68"/>
                </a:solidFill>
              </a:defRPr>
            </a:lvl1pPr>
            <a:lvl2pPr>
              <a:spcAft>
                <a:spcPts val="900"/>
              </a:spcAft>
              <a:buClr>
                <a:srgbClr val="D3553F"/>
              </a:buClr>
              <a:defRPr lang="es-ES" sz="1500" b="0" kern="1200" spc="100" baseline="0" dirty="0">
                <a:solidFill>
                  <a:srgbClr val="4C5B68"/>
                </a:solidFill>
                <a:latin typeface="+mn-lt"/>
                <a:ea typeface="+mn-ea"/>
                <a:cs typeface="+mn-cs"/>
              </a:defRPr>
            </a:lvl2pPr>
            <a:lvl3pPr>
              <a:buClr>
                <a:srgbClr val="D3553F"/>
              </a:buClr>
              <a:defRPr lang="es-ES" sz="1500" b="0" kern="1200" spc="100" baseline="0" dirty="0">
                <a:solidFill>
                  <a:srgbClr val="4C5B68"/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rgbClr val="D3553F"/>
              </a:buClr>
              <a:defRPr lang="es-ES" sz="1500" b="0" kern="1200" spc="100" baseline="0" dirty="0">
                <a:solidFill>
                  <a:srgbClr val="4C5B68"/>
                </a:solidFill>
                <a:latin typeface="+mn-lt"/>
                <a:ea typeface="+mn-ea"/>
                <a:cs typeface="+mn-cs"/>
              </a:defRPr>
            </a:lvl4pPr>
            <a:lvl5pPr marL="9525" indent="0">
              <a:buClr>
                <a:srgbClr val="D3553F"/>
              </a:buClr>
              <a:buNone/>
              <a:defRPr lang="es-ES" sz="1500" b="0" kern="1200" spc="100" baseline="0" dirty="0">
                <a:solidFill>
                  <a:srgbClr val="4C5B68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s-ES"/>
              <a:t>Text</a:t>
            </a:r>
          </a:p>
          <a:p>
            <a:pPr lvl="1"/>
            <a:r>
              <a:rPr lang="es-E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014027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58CAAC6-527E-4505-8D55-67BA35AC75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4336" y="757830"/>
            <a:ext cx="10440000" cy="381159"/>
          </a:xfrm>
        </p:spPr>
        <p:txBody>
          <a:bodyPr/>
          <a:lstStyle>
            <a:lvl1pPr>
              <a:defRPr sz="2200" b="0" cap="all" spc="300" baseline="0">
                <a:solidFill>
                  <a:srgbClr val="5A22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noProof="0"/>
              <a:t>Subtitle of slide</a:t>
            </a: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F81F6864-D8D1-4F92-BE78-12A0276A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6456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58CAAC6-527E-4505-8D55-67BA35AC75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4336" y="757830"/>
            <a:ext cx="10440000" cy="381159"/>
          </a:xfrm>
        </p:spPr>
        <p:txBody>
          <a:bodyPr/>
          <a:lstStyle>
            <a:lvl1pPr>
              <a:defRPr sz="2200" b="0" cap="all" spc="300" baseline="0">
                <a:solidFill>
                  <a:srgbClr val="5A22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F81F6864-D8D1-4F92-BE78-12A0276AD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/>
              <a:t>TITLE</a:t>
            </a:r>
            <a:endParaRPr lang="en-GB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E4225CE-E598-4742-A9D6-30EA2C28A602}"/>
              </a:ext>
            </a:extLst>
          </p:cNvPr>
          <p:cNvCxnSpPr>
            <a:cxnSpLocks/>
          </p:cNvCxnSpPr>
          <p:nvPr userDrawn="1"/>
        </p:nvCxnSpPr>
        <p:spPr>
          <a:xfrm flipV="1">
            <a:off x="1412924" y="1810514"/>
            <a:ext cx="0" cy="4958276"/>
          </a:xfrm>
          <a:prstGeom prst="line">
            <a:avLst/>
          </a:prstGeom>
          <a:ln w="12700" cap="rnd">
            <a:solidFill>
              <a:srgbClr val="43ABB6"/>
            </a:solidFill>
            <a:prstDash val="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33621167-7825-F04F-AF93-5194E0BD4B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09231" y="1694689"/>
            <a:ext cx="9169841" cy="4321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SzPct val="80000"/>
              <a:buFont typeface="Arial" panose="020B0604020202020204" pitchFamily="34" charset="0"/>
              <a:buNone/>
              <a:defRPr sz="1500" b="0">
                <a:solidFill>
                  <a:srgbClr val="4C5B68"/>
                </a:solidFill>
              </a:defRPr>
            </a:lvl1pPr>
            <a:lvl2pPr>
              <a:spcAft>
                <a:spcPts val="900"/>
              </a:spcAft>
              <a:buClr>
                <a:srgbClr val="D3553F"/>
              </a:buClr>
              <a:defRPr lang="es-ES" sz="1500" b="0" kern="1200" spc="100" baseline="0" dirty="0">
                <a:solidFill>
                  <a:srgbClr val="4C5B68"/>
                </a:solidFill>
                <a:latin typeface="+mn-lt"/>
                <a:ea typeface="+mn-ea"/>
                <a:cs typeface="+mn-cs"/>
              </a:defRPr>
            </a:lvl2pPr>
            <a:lvl3pPr>
              <a:buClr>
                <a:srgbClr val="D3553F"/>
              </a:buClr>
              <a:defRPr lang="es-ES" sz="1500" b="0" kern="1200" spc="100" baseline="0" dirty="0">
                <a:solidFill>
                  <a:srgbClr val="4C5B68"/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rgbClr val="D3553F"/>
              </a:buClr>
              <a:defRPr lang="es-ES" sz="1500" b="0" kern="1200" spc="100" baseline="0" dirty="0">
                <a:solidFill>
                  <a:srgbClr val="4C5B68"/>
                </a:solidFill>
                <a:latin typeface="+mn-lt"/>
                <a:ea typeface="+mn-ea"/>
                <a:cs typeface="+mn-cs"/>
              </a:defRPr>
            </a:lvl4pPr>
            <a:lvl5pPr marL="9525" indent="0">
              <a:buClr>
                <a:srgbClr val="D3553F"/>
              </a:buClr>
              <a:buNone/>
              <a:defRPr lang="es-ES" sz="1500" b="0" kern="1200" spc="100" baseline="0" dirty="0">
                <a:solidFill>
                  <a:srgbClr val="4C5B68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s-ES"/>
              <a:t>Text</a:t>
            </a:r>
          </a:p>
          <a:p>
            <a:pPr lvl="1"/>
            <a:r>
              <a:rPr lang="es-E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503990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 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Image"/>
          <p:cNvSpPr>
            <a:spLocks noGrp="1"/>
          </p:cNvSpPr>
          <p:nvPr>
            <p:ph type="pic" sz="half" idx="13"/>
          </p:nvPr>
        </p:nvSpPr>
        <p:spPr>
          <a:xfrm>
            <a:off x="-159" y="-237425"/>
            <a:ext cx="3038327" cy="7095425"/>
          </a:xfrm>
          <a:prstGeom prst="rect">
            <a:avLst/>
          </a:prstGeom>
          <a:noFill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grpSp>
        <p:nvGrpSpPr>
          <p:cNvPr id="47" name="Rectangle"/>
          <p:cNvGrpSpPr/>
          <p:nvPr/>
        </p:nvGrpSpPr>
        <p:grpSpPr>
          <a:xfrm>
            <a:off x="-46" y="-3754"/>
            <a:ext cx="3038171" cy="6865508"/>
            <a:chOff x="-1" y="0"/>
            <a:chExt cx="6076339" cy="13731015"/>
          </a:xfrm>
        </p:grpSpPr>
        <p:sp>
          <p:nvSpPr>
            <p:cNvPr id="45" name="Rectangle"/>
            <p:cNvSpPr/>
            <p:nvPr/>
          </p:nvSpPr>
          <p:spPr>
            <a:xfrm>
              <a:off x="-1" y="0"/>
              <a:ext cx="6076339" cy="13731015"/>
            </a:xfrm>
            <a:prstGeom prst="rect">
              <a:avLst/>
            </a:prstGeom>
            <a:solidFill>
              <a:srgbClr val="00294A">
                <a:alpha val="8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indent="254000" defTabSz="914400">
                <a:lnSpc>
                  <a:spcPct val="90000"/>
                </a:lnSpc>
                <a:defRPr sz="6000">
                  <a:latin typeface="EB Garamond"/>
                  <a:ea typeface="EB Garamond"/>
                  <a:cs typeface="EB Garamond"/>
                  <a:sym typeface="EB Garamond"/>
                </a:defRPr>
              </a:pPr>
              <a:endParaRPr sz="3000"/>
            </a:p>
          </p:txBody>
        </p:sp>
        <p:sp>
          <p:nvSpPr>
            <p:cNvPr id="46" name="Text"/>
            <p:cNvSpPr txBox="1"/>
            <p:nvPr/>
          </p:nvSpPr>
          <p:spPr>
            <a:xfrm>
              <a:off x="-1" y="6448472"/>
              <a:ext cx="6076339" cy="834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508000" defTabSz="1828800">
                <a:lnSpc>
                  <a:spcPct val="90000"/>
                </a:lnSpc>
                <a:defRPr sz="6000"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r>
                <a:rPr sz="3000"/>
                <a:t> </a:t>
              </a:r>
            </a:p>
          </p:txBody>
        </p:sp>
      </p:grpSp>
      <p:sp>
        <p:nvSpPr>
          <p:cNvPr id="48" name="Rectangle"/>
          <p:cNvSpPr/>
          <p:nvPr/>
        </p:nvSpPr>
        <p:spPr>
          <a:xfrm>
            <a:off x="0" y="463550"/>
            <a:ext cx="571500" cy="7200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  <a:bevel/>
          </a:ln>
        </p:spPr>
        <p:txBody>
          <a:bodyPr lIns="0" tIns="0" rIns="0" bIns="0" anchor="ctr"/>
          <a:lstStyle/>
          <a:p>
            <a:pPr indent="254000" defTabSz="914400">
              <a:lnSpc>
                <a:spcPct val="90000"/>
              </a:lnSpc>
              <a:defRPr sz="6000">
                <a:latin typeface="EB Garamond"/>
                <a:ea typeface="EB Garamond"/>
                <a:cs typeface="EB Garamond"/>
                <a:sym typeface="EB Garamond"/>
              </a:defRPr>
            </a:pPr>
            <a:endParaRPr sz="3000"/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6831" y="464344"/>
            <a:ext cx="6590733" cy="71841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Click to add subtitle"/>
          <p:cNvSpPr>
            <a:spLocks noGrp="1"/>
          </p:cNvSpPr>
          <p:nvPr>
            <p:ph type="body" sz="quarter" idx="14"/>
          </p:nvPr>
        </p:nvSpPr>
        <p:spPr>
          <a:xfrm>
            <a:off x="884859" y="1231264"/>
            <a:ext cx="2121530" cy="204471"/>
          </a:xfrm>
          <a:prstGeom prst="rect">
            <a:avLst/>
          </a:prstGeom>
          <a:noFill/>
        </p:spPr>
        <p:txBody>
          <a:bodyPr lIns="45718" tIns="45718" rIns="45718" bIns="45718" anchor="t"/>
          <a:lstStyle>
            <a:lvl1pPr indent="0">
              <a:lnSpc>
                <a:spcPct val="100000"/>
              </a:lnSpc>
              <a:defRPr sz="2100" cap="all" spc="400">
                <a:solidFill>
                  <a:schemeClr val="accent1"/>
                </a:solidFill>
                <a:latin typeface="Lato Bold"/>
                <a:sym typeface="Lato Bold"/>
              </a:defRPr>
            </a:lvl1pPr>
          </a:lstStyle>
          <a:p>
            <a:pPr indent="0">
              <a:lnSpc>
                <a:spcPct val="100000"/>
              </a:lnSpc>
              <a:defRPr sz="2100" cap="all" spc="400">
                <a:solidFill>
                  <a:schemeClr val="accent1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endParaRPr/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51465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O-EN-white-H">
            <a:extLst>
              <a:ext uri="{FF2B5EF4-FFF2-40B4-BE49-F238E27FC236}">
                <a16:creationId xmlns:a16="http://schemas.microsoft.com/office/drawing/2014/main" id="{1DE5A476-F072-42FA-8D80-9C99E4F43D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933" y="5445125"/>
            <a:ext cx="4303184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1040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33848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9147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31" y="4407395"/>
            <a:ext cx="10363924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31" y="2907057"/>
            <a:ext cx="10363924" cy="1500323"/>
          </a:xfrm>
        </p:spPr>
        <p:txBody>
          <a:bodyPr anchor="b"/>
          <a:lstStyle>
            <a:lvl1pPr marL="0" indent="0">
              <a:buNone/>
              <a:defRPr sz="1800"/>
            </a:lvl1pPr>
            <a:lvl2pPr marL="399886" indent="0">
              <a:buNone/>
              <a:defRPr sz="1600"/>
            </a:lvl2pPr>
            <a:lvl3pPr marL="799769" indent="0">
              <a:buNone/>
              <a:defRPr sz="1400"/>
            </a:lvl3pPr>
            <a:lvl4pPr marL="1199663" indent="0">
              <a:buNone/>
              <a:defRPr sz="1200"/>
            </a:lvl4pPr>
            <a:lvl5pPr marL="1599551" indent="0">
              <a:buNone/>
              <a:defRPr sz="1200"/>
            </a:lvl5pPr>
            <a:lvl6pPr marL="1999441" indent="0">
              <a:buNone/>
              <a:defRPr sz="1200"/>
            </a:lvl6pPr>
            <a:lvl7pPr marL="2399329" indent="0">
              <a:buNone/>
              <a:defRPr sz="1200"/>
            </a:lvl7pPr>
            <a:lvl8pPr marL="2799217" indent="0">
              <a:buNone/>
              <a:defRPr sz="1200"/>
            </a:lvl8pPr>
            <a:lvl9pPr marL="3199104" indent="0">
              <a:buNone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5072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063" y="1380818"/>
            <a:ext cx="5440788" cy="461183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4602" y="1380818"/>
            <a:ext cx="5440788" cy="461183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263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AE5BC3-2BCE-F2CF-801E-BEDD6BD36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73CB-17C8-4043-B1A3-BE1AB8A7BB01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E3F099-E1E1-E3A8-D27A-AC101ED46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F5FA7-505D-EC42-995E-33C91AD0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A165-3023-4901-A3CF-DACA4F968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299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6" y="275017"/>
            <a:ext cx="10972076" cy="114324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73" y="1534880"/>
            <a:ext cx="5386489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9886" indent="0">
              <a:buNone/>
              <a:defRPr sz="1800" b="1"/>
            </a:lvl2pPr>
            <a:lvl3pPr marL="799769" indent="0">
              <a:buNone/>
              <a:defRPr sz="1600" b="1"/>
            </a:lvl3pPr>
            <a:lvl4pPr marL="1199663" indent="0">
              <a:buNone/>
              <a:defRPr sz="1400" b="1"/>
            </a:lvl4pPr>
            <a:lvl5pPr marL="1599551" indent="0">
              <a:buNone/>
              <a:defRPr sz="1400" b="1"/>
            </a:lvl5pPr>
            <a:lvl6pPr marL="1999441" indent="0">
              <a:buNone/>
              <a:defRPr sz="1400" b="1"/>
            </a:lvl6pPr>
            <a:lvl7pPr marL="2399329" indent="0">
              <a:buNone/>
              <a:defRPr sz="1400" b="1"/>
            </a:lvl7pPr>
            <a:lvl8pPr marL="2799217" indent="0">
              <a:buNone/>
              <a:defRPr sz="1400" b="1"/>
            </a:lvl8pPr>
            <a:lvl9pPr marL="3199104" indent="0">
              <a:buNone/>
              <a:defRPr sz="1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73" y="2174178"/>
            <a:ext cx="5386489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745" y="1534880"/>
            <a:ext cx="5388300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9886" indent="0">
              <a:buNone/>
              <a:defRPr sz="1800" b="1"/>
            </a:lvl2pPr>
            <a:lvl3pPr marL="799769" indent="0">
              <a:buNone/>
              <a:defRPr sz="1600" b="1"/>
            </a:lvl3pPr>
            <a:lvl4pPr marL="1199663" indent="0">
              <a:buNone/>
              <a:defRPr sz="1400" b="1"/>
            </a:lvl4pPr>
            <a:lvl5pPr marL="1599551" indent="0">
              <a:buNone/>
              <a:defRPr sz="1400" b="1"/>
            </a:lvl5pPr>
            <a:lvl6pPr marL="1999441" indent="0">
              <a:buNone/>
              <a:defRPr sz="1400" b="1"/>
            </a:lvl6pPr>
            <a:lvl7pPr marL="2399329" indent="0">
              <a:buNone/>
              <a:defRPr sz="1400" b="1"/>
            </a:lvl7pPr>
            <a:lvl8pPr marL="2799217" indent="0">
              <a:buNone/>
              <a:defRPr sz="1400" b="1"/>
            </a:lvl8pPr>
            <a:lvl9pPr marL="3199104" indent="0">
              <a:buNone/>
              <a:defRPr sz="1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45" y="2174178"/>
            <a:ext cx="5388300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21886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9396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5178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5" y="273579"/>
            <a:ext cx="4010908" cy="116195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489" y="273573"/>
            <a:ext cx="6814561" cy="5852987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985" y="1435545"/>
            <a:ext cx="4010908" cy="4691027"/>
          </a:xfrm>
        </p:spPr>
        <p:txBody>
          <a:bodyPr/>
          <a:lstStyle>
            <a:lvl1pPr marL="0" indent="0">
              <a:buNone/>
              <a:defRPr sz="1200"/>
            </a:lvl1pPr>
            <a:lvl2pPr marL="399886" indent="0">
              <a:buNone/>
              <a:defRPr sz="1100"/>
            </a:lvl2pPr>
            <a:lvl3pPr marL="799769" indent="0">
              <a:buNone/>
              <a:defRPr sz="900"/>
            </a:lvl3pPr>
            <a:lvl4pPr marL="1199663" indent="0">
              <a:buNone/>
              <a:defRPr sz="800"/>
            </a:lvl4pPr>
            <a:lvl5pPr marL="1599551" indent="0">
              <a:buNone/>
              <a:defRPr sz="800"/>
            </a:lvl5pPr>
            <a:lvl6pPr marL="1999441" indent="0">
              <a:buNone/>
              <a:defRPr sz="800"/>
            </a:lvl6pPr>
            <a:lvl7pPr marL="2399329" indent="0">
              <a:buNone/>
              <a:defRPr sz="800"/>
            </a:lvl7pPr>
            <a:lvl8pPr marL="2799217" indent="0">
              <a:buNone/>
              <a:defRPr sz="800"/>
            </a:lvl8pPr>
            <a:lvl9pPr marL="3199104" indent="0">
              <a:buNone/>
              <a:defRPr sz="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80963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93" y="4800458"/>
            <a:ext cx="7315924" cy="56730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93" y="613376"/>
            <a:ext cx="7315924" cy="4113648"/>
          </a:xfrm>
        </p:spPr>
        <p:txBody>
          <a:bodyPr/>
          <a:lstStyle>
            <a:lvl1pPr marL="0" indent="0">
              <a:buNone/>
              <a:defRPr sz="2800"/>
            </a:lvl1pPr>
            <a:lvl2pPr marL="399886" indent="0">
              <a:buNone/>
              <a:defRPr sz="2500"/>
            </a:lvl2pPr>
            <a:lvl3pPr marL="799769" indent="0">
              <a:buNone/>
              <a:defRPr sz="2100"/>
            </a:lvl3pPr>
            <a:lvl4pPr marL="1199663" indent="0">
              <a:buNone/>
              <a:defRPr sz="1800"/>
            </a:lvl4pPr>
            <a:lvl5pPr marL="1599551" indent="0">
              <a:buNone/>
              <a:defRPr sz="1800"/>
            </a:lvl5pPr>
            <a:lvl6pPr marL="1999441" indent="0">
              <a:buNone/>
              <a:defRPr sz="1800"/>
            </a:lvl6pPr>
            <a:lvl7pPr marL="2399329" indent="0">
              <a:buNone/>
              <a:defRPr sz="1800"/>
            </a:lvl7pPr>
            <a:lvl8pPr marL="2799217" indent="0">
              <a:buNone/>
              <a:defRPr sz="1800"/>
            </a:lvl8pPr>
            <a:lvl9pPr marL="3199104" indent="0">
              <a:buNone/>
              <a:defRPr sz="18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93" y="5367759"/>
            <a:ext cx="7315924" cy="804876"/>
          </a:xfrm>
        </p:spPr>
        <p:txBody>
          <a:bodyPr/>
          <a:lstStyle>
            <a:lvl1pPr marL="0" indent="0">
              <a:buNone/>
              <a:defRPr sz="1200"/>
            </a:lvl1pPr>
            <a:lvl2pPr marL="399886" indent="0">
              <a:buNone/>
              <a:defRPr sz="1100"/>
            </a:lvl2pPr>
            <a:lvl3pPr marL="799769" indent="0">
              <a:buNone/>
              <a:defRPr sz="900"/>
            </a:lvl3pPr>
            <a:lvl4pPr marL="1199663" indent="0">
              <a:buNone/>
              <a:defRPr sz="800"/>
            </a:lvl4pPr>
            <a:lvl5pPr marL="1599551" indent="0">
              <a:buNone/>
              <a:defRPr sz="800"/>
            </a:lvl5pPr>
            <a:lvl6pPr marL="1999441" indent="0">
              <a:buNone/>
              <a:defRPr sz="800"/>
            </a:lvl6pPr>
            <a:lvl7pPr marL="2399329" indent="0">
              <a:buNone/>
              <a:defRPr sz="800"/>
            </a:lvl7pPr>
            <a:lvl8pPr marL="2799217" indent="0">
              <a:buNone/>
              <a:defRPr sz="800"/>
            </a:lvl8pPr>
            <a:lvl9pPr marL="3199104" indent="0">
              <a:buNone/>
              <a:defRPr sz="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06326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01974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2382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0551" y="1381125"/>
            <a:ext cx="5425016" cy="4611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8767" y="1381125"/>
            <a:ext cx="5427133" cy="4611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3866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"/>
            <a:ext cx="3048000" cy="5992651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8970243" cy="59926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27718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 - NDP - Full colou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44200" y="5808406"/>
            <a:ext cx="1309059" cy="10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398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Dark Blue_Countr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6" y="6488210"/>
            <a:ext cx="58830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675" smtClean="0">
                <a:solidFill>
                  <a:srgbClr val="494949"/>
                </a:solidFill>
              </a:rPr>
              <a:pPr/>
              <a:t>‹#›</a:t>
            </a:fld>
            <a:endParaRPr lang="en-US" sz="675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1" y="1183590"/>
            <a:ext cx="11702071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4949"/>
              </a:buClr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 marL="1200150" indent="-17145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 marL="1543050" indent="-17145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69321DD-F4AD-ED59-B7FF-B0B5A2572E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909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265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7552">
          <p15:clr>
            <a:srgbClr val="FBAE40"/>
          </p15:clr>
        </p15:guide>
        <p15:guide id="4" pos="12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87FA-10F5-8FBA-77C3-43FE44F9A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8D19C-460C-5533-6860-9B330671F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5823F-0721-2CB8-36E4-CD004CD94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78E4D-5840-C643-F21E-D2791AD17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73CB-17C8-4043-B1A3-BE1AB8A7BB01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B249F-7AD5-C400-AC35-D34A7BFBA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EFE0-8424-BB02-1ADC-9F70A10A8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A165-3023-4901-A3CF-DACA4F968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891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76D47F-A017-297B-620F-5A2D353BD14E}"/>
              </a:ext>
            </a:extLst>
          </p:cNvPr>
          <p:cNvSpPr/>
          <p:nvPr/>
        </p:nvSpPr>
        <p:spPr>
          <a:xfrm>
            <a:off x="0" y="0"/>
            <a:ext cx="12192000" cy="13588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38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12345" y="284163"/>
            <a:ext cx="9144456" cy="838199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491C50-1E72-808D-96D0-D53D36DB48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12346" y="1645353"/>
            <a:ext cx="4479012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BCA9E357-0231-8ABC-6BB5-EC6336BF7E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77789" y="1645353"/>
            <a:ext cx="4479012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27606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64317" y="520700"/>
            <a:ext cx="9144456" cy="838199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2216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491C50-1E72-808D-96D0-D53D36DB48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4318" y="1511300"/>
            <a:ext cx="9145008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30339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39DF82-A038-4DAB-A858-F7EBC5209F7E}"/>
              </a:ext>
            </a:extLst>
          </p:cNvPr>
          <p:cNvSpPr/>
          <p:nvPr/>
        </p:nvSpPr>
        <p:spPr>
          <a:xfrm>
            <a:off x="0" y="5936"/>
            <a:ext cx="12192000" cy="687755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4000">
                <a:srgbClr val="022169">
                  <a:shade val="67500"/>
                  <a:satMod val="115000"/>
                </a:srgbClr>
              </a:gs>
              <a:gs pos="85000">
                <a:schemeClr val="tx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44262" y="3896069"/>
            <a:ext cx="7321061" cy="900863"/>
          </a:xfrm>
        </p:spPr>
        <p:txBody>
          <a:bodyPr anchor="t">
            <a:normAutofit/>
          </a:bodyPr>
          <a:lstStyle>
            <a:lvl1pPr algn="ctr"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CDB90-7F95-46D7-9750-A473B620A4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18475" y="1074861"/>
            <a:ext cx="2355050" cy="23541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 descr="A close-up of logos&#10;&#10;Description automatically generated">
            <a:extLst>
              <a:ext uri="{FF2B5EF4-FFF2-40B4-BE49-F238E27FC236}">
                <a16:creationId xmlns:a16="http://schemas.microsoft.com/office/drawing/2014/main" id="{6B25C91F-F5A9-D697-8D03-6559B5F10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27" t="3894" r="-1691" b="28843"/>
          <a:stretch/>
        </p:blipFill>
        <p:spPr>
          <a:xfrm>
            <a:off x="9236107" y="5572197"/>
            <a:ext cx="2792797" cy="10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717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 r="25999"/>
          <a:stretch>
            <a:fillRect/>
          </a:stretch>
        </p:blipFill>
        <p:spPr bwMode="auto">
          <a:xfrm>
            <a:off x="304800" y="1219200"/>
            <a:ext cx="2032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 l="18813" r="5798"/>
          <a:stretch>
            <a:fillRect/>
          </a:stretch>
        </p:blipFill>
        <p:spPr bwMode="auto">
          <a:xfrm>
            <a:off x="304800" y="2743200"/>
            <a:ext cx="2032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 l="11563" r="32932" b="27168"/>
          <a:stretch>
            <a:fillRect/>
          </a:stretch>
        </p:blipFill>
        <p:spPr bwMode="auto">
          <a:xfrm>
            <a:off x="304801" y="4267200"/>
            <a:ext cx="208915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>
            <a:off x="3352800" y="2667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352800" y="4191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NDOH Logo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0" y="5891213"/>
            <a:ext cx="3048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6" descr="Logo - NDP - Full colour.jp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13484" y="5805488"/>
            <a:ext cx="1479549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38428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7521D86-1CBC-E786-9CF0-AD0BFB6E50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435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E2FCC71-EFA4-65B5-6D4A-2E228EB28E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46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7D5CC7E-1177-7D8E-4E85-71B529ED76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695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C15CF7-866C-5B4C-0462-9558DBB1C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471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D991E0-2042-3440-9935-50CEA8FF6A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67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B9DDD02-FB31-1690-3039-6D6EC3C7A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43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4328A-B254-A37D-168F-853FE2E5E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39409-E2A4-323D-A52E-7BB3661CD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32ABA-CDFB-7BF4-B27A-C9611CF48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B3FF7-2170-16E8-07A5-A4406F762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73CB-17C8-4043-B1A3-BE1AB8A7BB01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8732A-87B7-60D4-E720-1B6907530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14CB2-82D7-9B9D-CDFC-ADDB1856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A165-3023-4901-A3CF-DACA4F968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940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589A4C5-6395-263F-ECED-A043CACA59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003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CEDBB83-A577-ED61-446B-AB3C8BB779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685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99" y="-51762"/>
            <a:ext cx="11102500" cy="6909762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3E05D21-2D27-DD2D-771C-81AD442AD6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112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0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905258C-799D-23FA-C374-CE55756044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098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8A8B6D7-39ED-11D1-CE64-071CB45A72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122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4C419EC-14B2-66DA-AD26-C1782F4374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10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9945EBF-9501-BA20-92BD-F4F21ADEF9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926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B512713-D0F0-B70F-CC35-AFCFD8C662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8700" y="5075702"/>
            <a:ext cx="4511572" cy="2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4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38454ED-35E0-3E5C-47A6-2F378C8298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793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7F85B44-25C9-1006-1E69-80F38AA3A6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6029" y="5116760"/>
            <a:ext cx="4333076" cy="2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3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22.wmf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8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10" Type="http://schemas.openxmlformats.org/officeDocument/2006/relationships/image" Target="../media/image25.jpeg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24.jpe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9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42" Type="http://schemas.openxmlformats.org/officeDocument/2006/relationships/theme" Target="../theme/theme5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26" Type="http://schemas.openxmlformats.org/officeDocument/2006/relationships/slideLayout" Target="../slideLayouts/slideLayout191.xml"/><Relationship Id="rId39" Type="http://schemas.openxmlformats.org/officeDocument/2006/relationships/slideLayout" Target="../slideLayouts/slideLayout204.xml"/><Relationship Id="rId21" Type="http://schemas.openxmlformats.org/officeDocument/2006/relationships/slideLayout" Target="../slideLayouts/slideLayout186.xml"/><Relationship Id="rId34" Type="http://schemas.openxmlformats.org/officeDocument/2006/relationships/slideLayout" Target="../slideLayouts/slideLayout199.xml"/><Relationship Id="rId42" Type="http://schemas.openxmlformats.org/officeDocument/2006/relationships/slideLayout" Target="../slideLayouts/slideLayout207.xml"/><Relationship Id="rId47" Type="http://schemas.openxmlformats.org/officeDocument/2006/relationships/slideLayout" Target="../slideLayouts/slideLayout212.xml"/><Relationship Id="rId50" Type="http://schemas.openxmlformats.org/officeDocument/2006/relationships/slideLayout" Target="../slideLayouts/slideLayout215.xml"/><Relationship Id="rId55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76.xml"/><Relationship Id="rId24" Type="http://schemas.openxmlformats.org/officeDocument/2006/relationships/slideLayout" Target="../slideLayouts/slideLayout189.xml"/><Relationship Id="rId32" Type="http://schemas.openxmlformats.org/officeDocument/2006/relationships/slideLayout" Target="../slideLayouts/slideLayout197.xml"/><Relationship Id="rId37" Type="http://schemas.openxmlformats.org/officeDocument/2006/relationships/slideLayout" Target="../slideLayouts/slideLayout202.xml"/><Relationship Id="rId40" Type="http://schemas.openxmlformats.org/officeDocument/2006/relationships/slideLayout" Target="../slideLayouts/slideLayout205.xml"/><Relationship Id="rId45" Type="http://schemas.openxmlformats.org/officeDocument/2006/relationships/slideLayout" Target="../slideLayouts/slideLayout210.xml"/><Relationship Id="rId53" Type="http://schemas.openxmlformats.org/officeDocument/2006/relationships/slideLayout" Target="../slideLayouts/slideLayout218.xml"/><Relationship Id="rId58" Type="http://schemas.openxmlformats.org/officeDocument/2006/relationships/theme" Target="../theme/theme9.xml"/><Relationship Id="rId5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87.xml"/><Relationship Id="rId27" Type="http://schemas.openxmlformats.org/officeDocument/2006/relationships/slideLayout" Target="../slideLayouts/slideLayout192.xml"/><Relationship Id="rId30" Type="http://schemas.openxmlformats.org/officeDocument/2006/relationships/slideLayout" Target="../slideLayouts/slideLayout195.xml"/><Relationship Id="rId35" Type="http://schemas.openxmlformats.org/officeDocument/2006/relationships/slideLayout" Target="../slideLayouts/slideLayout200.xml"/><Relationship Id="rId43" Type="http://schemas.openxmlformats.org/officeDocument/2006/relationships/slideLayout" Target="../slideLayouts/slideLayout208.xml"/><Relationship Id="rId48" Type="http://schemas.openxmlformats.org/officeDocument/2006/relationships/slideLayout" Target="../slideLayouts/slideLayout213.xml"/><Relationship Id="rId56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173.xml"/><Relationship Id="rId51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5" Type="http://schemas.openxmlformats.org/officeDocument/2006/relationships/slideLayout" Target="../slideLayouts/slideLayout190.xml"/><Relationship Id="rId33" Type="http://schemas.openxmlformats.org/officeDocument/2006/relationships/slideLayout" Target="../slideLayouts/slideLayout198.xml"/><Relationship Id="rId38" Type="http://schemas.openxmlformats.org/officeDocument/2006/relationships/slideLayout" Target="../slideLayouts/slideLayout203.xml"/><Relationship Id="rId4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185.xml"/><Relationship Id="rId41" Type="http://schemas.openxmlformats.org/officeDocument/2006/relationships/slideLayout" Target="../slideLayouts/slideLayout206.xml"/><Relationship Id="rId54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0.xml"/><Relationship Id="rId23" Type="http://schemas.openxmlformats.org/officeDocument/2006/relationships/slideLayout" Target="../slideLayouts/slideLayout188.xml"/><Relationship Id="rId28" Type="http://schemas.openxmlformats.org/officeDocument/2006/relationships/slideLayout" Target="../slideLayouts/slideLayout193.xml"/><Relationship Id="rId36" Type="http://schemas.openxmlformats.org/officeDocument/2006/relationships/slideLayout" Target="../slideLayouts/slideLayout201.xml"/><Relationship Id="rId49" Type="http://schemas.openxmlformats.org/officeDocument/2006/relationships/slideLayout" Target="../slideLayouts/slideLayout214.xml"/><Relationship Id="rId57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175.xml"/><Relationship Id="rId31" Type="http://schemas.openxmlformats.org/officeDocument/2006/relationships/slideLayout" Target="../slideLayouts/slideLayout196.xml"/><Relationship Id="rId44" Type="http://schemas.openxmlformats.org/officeDocument/2006/relationships/slideLayout" Target="../slideLayouts/slideLayout209.xml"/><Relationship Id="rId52" Type="http://schemas.openxmlformats.org/officeDocument/2006/relationships/slideLayout" Target="../slideLayouts/slideLayout2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986C81-0986-BBF7-473A-116FFBDF4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09AAB-332E-E26E-4AAD-231871C96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65D4C-831D-8D18-4D3E-6EAAB6AA6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273CB-17C8-4043-B1A3-BE1AB8A7BB01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EC55F-3022-5DFE-8798-C8E496BF8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FCAF0-17B3-E8C9-7B0C-1347FD9E3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CA165-3023-4901-A3CF-DACA4F968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3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18AF1-BBDD-5C45-BD8A-357304E54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9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Century Gothic" panose="020B0502020202020204" pitchFamily="34" charset="0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None/>
        <a:defRPr sz="18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4B8F-6FB1-E142-BB39-118BD228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8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  <p:sldLayoutId id="2147483711" r:id="rId48"/>
    <p:sldLayoutId id="2147483712" r:id="rId49"/>
    <p:sldLayoutId id="2147483714" r:id="rId50"/>
    <p:sldLayoutId id="2147483715" r:id="rId51"/>
    <p:sldLayoutId id="2147483716" r:id="rId52"/>
    <p:sldLayoutId id="2147483717" r:id="rId5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71DFC2A-DAD5-4D2A-8027-1A240AD081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12382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96CCEE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51B610A-A68C-43D1-9782-BB720DA63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0551" y="1381125"/>
            <a:ext cx="11055349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TW"/>
              <a:t>Click to edit Master text styles</a:t>
            </a:r>
          </a:p>
          <a:p>
            <a:pPr lvl="1"/>
            <a:r>
              <a:rPr lang="en-GB" altLang="zh-TW"/>
              <a:t>Second level</a:t>
            </a:r>
          </a:p>
          <a:p>
            <a:pPr lvl="2"/>
            <a:r>
              <a:rPr lang="en-GB" altLang="zh-TW"/>
              <a:t>Third level</a:t>
            </a:r>
          </a:p>
          <a:p>
            <a:pPr lvl="3"/>
            <a:r>
              <a:rPr lang="en-GB" altLang="zh-TW"/>
              <a:t>Fourth level </a:t>
            </a:r>
          </a:p>
        </p:txBody>
      </p:sp>
      <p:sp>
        <p:nvSpPr>
          <p:cNvPr id="4100" name="Line 4">
            <a:extLst>
              <a:ext uri="{FF2B5EF4-FFF2-40B4-BE49-F238E27FC236}">
                <a16:creationId xmlns:a16="http://schemas.microsoft.com/office/drawing/2014/main" id="{9F807A1E-BD67-44C7-8E5E-A03426B7DAE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68388"/>
            <a:ext cx="12192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979" tIns="39990" rIns="79979" bIns="39990"/>
          <a:lstStyle/>
          <a:p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C276F052-042F-444C-AAF5-DBDC7C41B3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994400"/>
            <a:ext cx="12192000" cy="882650"/>
          </a:xfrm>
          <a:prstGeom prst="rect">
            <a:avLst/>
          </a:prstGeom>
          <a:solidFill>
            <a:srgbClr val="1E7F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979" tIns="39990" rIns="79979" bIns="39990" anchor="ctr"/>
          <a:lstStyle>
            <a:lvl1pPr defTabSz="9112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>
              <a:defRPr/>
            </a:pPr>
            <a:endParaRPr lang="en-GB" altLang="zh-TW" sz="3400" b="1">
              <a:solidFill>
                <a:srgbClr val="000066"/>
              </a:solidFill>
              <a:latin typeface="Arial" charset="0"/>
              <a:ea typeface="PMingLiU" pitchFamily="18" charset="-120"/>
            </a:endParaRP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7DB9CACA-BF35-4366-B9ED-420C7E4D4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133" y="6426200"/>
            <a:ext cx="5664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12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zh-TW" sz="1200" b="1">
              <a:solidFill>
                <a:srgbClr val="96CCEE"/>
              </a:solidFill>
              <a:latin typeface="Arial Narrow" pitchFamily="34" charset="0"/>
              <a:ea typeface="PMingLiU" pitchFamily="18" charset="-120"/>
            </a:endParaRP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5787D47D-FAEE-4C95-80F7-2C2A533CA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84" y="6399214"/>
            <a:ext cx="474133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5F497449-3FA4-4A71-8E5E-06AE2BFAF840}" type="slidenum">
              <a:rPr lang="en-GB" altLang="en-US" sz="1500" b="1" smtClean="0">
                <a:solidFill>
                  <a:srgbClr val="72BBE8"/>
                </a:solidFill>
                <a:latin typeface="Arial Narrow" panose="020B0606020202030204" pitchFamily="34" charset="0"/>
              </a:rPr>
              <a:pPr algn="r" eaLnBrk="1" hangingPunct="1">
                <a:defRPr/>
              </a:pPr>
              <a:t>‹#›</a:t>
            </a:fld>
            <a:r>
              <a:rPr lang="en-GB" altLang="en-US" sz="1500" b="1">
                <a:solidFill>
                  <a:srgbClr val="72BBE8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sz="2100" b="1" baseline="14000">
                <a:solidFill>
                  <a:srgbClr val="FFFFFF"/>
                </a:solidFill>
                <a:latin typeface="Arial Narrow" panose="020B0606020202030204" pitchFamily="34" charset="0"/>
              </a:rPr>
              <a:t>|</a:t>
            </a:r>
          </a:p>
        </p:txBody>
      </p:sp>
      <p:pic>
        <p:nvPicPr>
          <p:cNvPr id="4104" name="Picture 8" descr="WHO-EN-white-H">
            <a:extLst>
              <a:ext uri="{FF2B5EF4-FFF2-40B4-BE49-F238E27FC236}">
                <a16:creationId xmlns:a16="http://schemas.microsoft.com/office/drawing/2014/main" id="{844A1DD6-3352-4A04-8636-DEE16AC09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617" y="6140450"/>
            <a:ext cx="294428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41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hf sldNum="0" hdr="0" ftr="0" dt="0"/>
  <p:txStyles>
    <p:titleStyle>
      <a:lvl1pPr algn="ctr" defTabSz="9096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+mj-lt"/>
          <a:ea typeface="Arial" charset="0"/>
          <a:cs typeface="+mj-cs"/>
        </a:defRPr>
      </a:lvl1pPr>
      <a:lvl2pPr algn="ctr" defTabSz="9096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Arial" charset="0"/>
          <a:cs typeface="Arial" charset="0"/>
        </a:defRPr>
      </a:lvl2pPr>
      <a:lvl3pPr algn="ctr" defTabSz="9096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Arial" charset="0"/>
          <a:cs typeface="Arial" charset="0"/>
        </a:defRPr>
      </a:lvl3pPr>
      <a:lvl4pPr algn="ctr" defTabSz="9096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Arial" charset="0"/>
          <a:cs typeface="Arial" charset="0"/>
        </a:defRPr>
      </a:lvl4pPr>
      <a:lvl5pPr algn="ctr" defTabSz="9096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Arial" charset="0"/>
          <a:cs typeface="Arial" charset="0"/>
        </a:defRPr>
      </a:lvl5pPr>
      <a:lvl6pPr marL="399886" algn="ctr" defTabSz="912246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6pPr>
      <a:lvl7pPr marL="799769" algn="ctr" defTabSz="912246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7pPr>
      <a:lvl8pPr marL="1199663" algn="ctr" defTabSz="912246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8pPr>
      <a:lvl9pPr marL="1599551" algn="ctr" defTabSz="912246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38138" indent="-338138" algn="l" defTabSz="909638" rtl="0" eaLnBrk="0" fontAlgn="base" hangingPunct="0">
        <a:spcBef>
          <a:spcPct val="80000"/>
        </a:spcBef>
        <a:spcAft>
          <a:spcPct val="0"/>
        </a:spcAft>
        <a:buClr>
          <a:srgbClr val="1E7FB8"/>
        </a:buClr>
        <a:buFont typeface="Wingdings" panose="05000000000000000000" pitchFamily="2" charset="2"/>
        <a:buChar char="l"/>
        <a:defRPr sz="2500">
          <a:solidFill>
            <a:srgbClr val="000066"/>
          </a:solidFill>
          <a:latin typeface="+mn-lt"/>
          <a:ea typeface="Arial" charset="0"/>
          <a:cs typeface="+mn-cs"/>
        </a:defRPr>
      </a:lvl1pPr>
      <a:lvl2pPr marL="801688" indent="-277813" algn="l" defTabSz="909638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Font typeface="Arial" panose="020B0604020202020204" pitchFamily="34" charset="0"/>
        <a:buChar char="–"/>
        <a:defRPr sz="2100">
          <a:solidFill>
            <a:srgbClr val="000066"/>
          </a:solidFill>
          <a:latin typeface="+mn-lt"/>
          <a:ea typeface="Arial" charset="0"/>
          <a:cs typeface="+mn-cs"/>
        </a:defRPr>
      </a:lvl2pPr>
      <a:lvl3pPr marL="1250950" indent="-266700" algn="l" defTabSz="909638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pitchFamily="34" charset="0"/>
          <a:ea typeface="Arial" charset="0"/>
          <a:cs typeface="+mn-cs"/>
        </a:defRPr>
      </a:lvl3pPr>
      <a:lvl4pPr marL="1657350" indent="-222250" algn="l" defTabSz="909638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pitchFamily="34" charset="0"/>
          <a:ea typeface="Arial" charset="0"/>
          <a:cs typeface="+mn-cs"/>
        </a:defRPr>
      </a:lvl4pPr>
      <a:lvl5pPr marL="1981200" indent="-141288" algn="r" defTabSz="909638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ea typeface="Arial" charset="0"/>
          <a:cs typeface="+mn-cs"/>
        </a:defRPr>
      </a:lvl5pPr>
      <a:lvl6pPr marL="2384056" indent="-144404" algn="r" defTabSz="912246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783944" indent="-144404" algn="r" defTabSz="912246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183833" indent="-144404" algn="r" defTabSz="912246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583723" indent="-144404" algn="r" defTabSz="912246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7997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9886" algn="l" defTabSz="7997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9769" algn="l" defTabSz="7997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63" algn="l" defTabSz="7997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551" algn="l" defTabSz="7997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441" algn="l" defTabSz="7997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9329" algn="l" defTabSz="7997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9217" algn="l" defTabSz="7997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99104" algn="l" defTabSz="7997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NDOH Logo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03200" y="5867400"/>
            <a:ext cx="2768600" cy="82448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9" cstate="print"/>
          <a:srcRect r="26000"/>
          <a:stretch>
            <a:fillRect/>
          </a:stretch>
        </p:blipFill>
        <p:spPr bwMode="auto">
          <a:xfrm>
            <a:off x="9789161" y="2"/>
            <a:ext cx="1578863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 descr="Logo - NDP - Full colour.jpg">
            <a:extLst>
              <a:ext uri="{FF2B5EF4-FFF2-40B4-BE49-F238E27FC236}">
                <a16:creationId xmlns:a16="http://schemas.microsoft.com/office/drawing/2014/main" id="{3226146D-A8E5-5A76-0859-3F45837404F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10744201" y="5808406"/>
            <a:ext cx="1244600" cy="101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6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4B8F-6FB1-E142-BB39-118BD228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3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  <p:sldLayoutId id="2147483973" r:id="rId18"/>
    <p:sldLayoutId id="2147483974" r:id="rId19"/>
    <p:sldLayoutId id="2147483975" r:id="rId20"/>
    <p:sldLayoutId id="2147483976" r:id="rId21"/>
    <p:sldLayoutId id="2147483977" r:id="rId22"/>
    <p:sldLayoutId id="2147483978" r:id="rId23"/>
    <p:sldLayoutId id="2147483979" r:id="rId24"/>
    <p:sldLayoutId id="2147483980" r:id="rId25"/>
    <p:sldLayoutId id="2147483981" r:id="rId26"/>
    <p:sldLayoutId id="2147483982" r:id="rId27"/>
    <p:sldLayoutId id="2147483983" r:id="rId28"/>
    <p:sldLayoutId id="2147483984" r:id="rId29"/>
    <p:sldLayoutId id="2147483985" r:id="rId30"/>
    <p:sldLayoutId id="2147483986" r:id="rId31"/>
    <p:sldLayoutId id="2147483987" r:id="rId32"/>
    <p:sldLayoutId id="2147483988" r:id="rId33"/>
    <p:sldLayoutId id="2147483989" r:id="rId34"/>
    <p:sldLayoutId id="2147483990" r:id="rId35"/>
    <p:sldLayoutId id="2147483991" r:id="rId36"/>
    <p:sldLayoutId id="2147483992" r:id="rId37"/>
    <p:sldLayoutId id="2147483993" r:id="rId38"/>
    <p:sldLayoutId id="2147483994" r:id="rId39"/>
    <p:sldLayoutId id="2147483995" r:id="rId40"/>
    <p:sldLayoutId id="2147483996" r:id="rId4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9DE56-4DAD-473D-B5B2-3E4F86E6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64E61-9617-4CC1-B56F-24B00723F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9CCBB-ED0F-4719-8EF8-4879A258F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D5A5D-513C-4961-AAA5-25F827F2AE4D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C587D-9567-4EE3-9D87-CB7282FDC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50D06-7039-44EE-B7E6-C4242F6BE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89356-D10E-423F-BE03-E525668DE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70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CFDE25-0AA9-4AB1-BA1E-79C7E68B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AB1C9-BD9D-4BBF-8A9E-78A7DF855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688E8-D7E5-443C-B71F-C8D3514AB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9533F-6695-4702-8B0B-51CE9446435A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48EEF-24F5-4862-B8C4-BAA30B363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076FA-1649-4432-ADE0-50A4DC2F8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6743F-1313-461D-A8BB-BD3DB3E43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17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18AF1-BBDD-5C45-BD8A-357304E54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8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Century Gothic" panose="020B0502020202020204" pitchFamily="34" charset="0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None/>
        <a:defRPr sz="18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4B8F-6FB1-E142-BB39-118BD228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5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  <p:sldLayoutId id="2147484058" r:id="rId17"/>
    <p:sldLayoutId id="2147484059" r:id="rId18"/>
    <p:sldLayoutId id="2147484060" r:id="rId19"/>
    <p:sldLayoutId id="2147484061" r:id="rId20"/>
    <p:sldLayoutId id="2147484062" r:id="rId21"/>
    <p:sldLayoutId id="2147484063" r:id="rId22"/>
    <p:sldLayoutId id="2147484064" r:id="rId23"/>
    <p:sldLayoutId id="2147484065" r:id="rId24"/>
    <p:sldLayoutId id="2147484066" r:id="rId25"/>
    <p:sldLayoutId id="2147484067" r:id="rId26"/>
    <p:sldLayoutId id="2147484068" r:id="rId27"/>
    <p:sldLayoutId id="2147484069" r:id="rId28"/>
    <p:sldLayoutId id="2147484070" r:id="rId29"/>
    <p:sldLayoutId id="2147484071" r:id="rId30"/>
    <p:sldLayoutId id="2147484072" r:id="rId31"/>
    <p:sldLayoutId id="2147484073" r:id="rId32"/>
    <p:sldLayoutId id="2147484074" r:id="rId33"/>
    <p:sldLayoutId id="2147484075" r:id="rId34"/>
    <p:sldLayoutId id="2147484076" r:id="rId35"/>
    <p:sldLayoutId id="2147484077" r:id="rId36"/>
    <p:sldLayoutId id="2147484078" r:id="rId37"/>
    <p:sldLayoutId id="2147484079" r:id="rId38"/>
    <p:sldLayoutId id="2147484080" r:id="rId39"/>
    <p:sldLayoutId id="2147484081" r:id="rId40"/>
    <p:sldLayoutId id="2147484082" r:id="rId41"/>
    <p:sldLayoutId id="2147484083" r:id="rId42"/>
    <p:sldLayoutId id="2147484084" r:id="rId43"/>
    <p:sldLayoutId id="2147484085" r:id="rId44"/>
    <p:sldLayoutId id="2147484086" r:id="rId45"/>
    <p:sldLayoutId id="2147484087" r:id="rId46"/>
    <p:sldLayoutId id="2147484088" r:id="rId47"/>
    <p:sldLayoutId id="2147484089" r:id="rId48"/>
    <p:sldLayoutId id="2147484090" r:id="rId49"/>
    <p:sldLayoutId id="2147484091" r:id="rId50"/>
    <p:sldLayoutId id="2147484092" r:id="rId51"/>
    <p:sldLayoutId id="2147484093" r:id="rId52"/>
    <p:sldLayoutId id="2147484094" r:id="rId53"/>
    <p:sldLayoutId id="2147484095" r:id="rId54"/>
    <p:sldLayoutId id="2147484096" r:id="rId55"/>
    <p:sldLayoutId id="2147484097" r:id="rId56"/>
    <p:sldLayoutId id="2147484098" r:id="rId5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5.xml"/><Relationship Id="rId6" Type="http://schemas.openxmlformats.org/officeDocument/2006/relationships/hyperlink" Target="https://www.who.int/tools/prep-implementation-tool" TargetMode="External"/><Relationship Id="rId5" Type="http://schemas.openxmlformats.org/officeDocument/2006/relationships/hyperlink" Target="https://www.who.int/publications/i/item/9789240095137" TargetMode="External"/><Relationship Id="rId4" Type="http://schemas.openxmlformats.org/officeDocument/2006/relationships/image" Target="../media/image10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ldrenandaids.org/global-alliance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97.jpeg"/><Relationship Id="rId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ho.int/tools/optimizing-hiv-testing-algorithms-toolkit" TargetMode="External"/><Relationship Id="rId4" Type="http://schemas.openxmlformats.org/officeDocument/2006/relationships/hyperlink" Target="https://intranet.who.int/tools/wcat/Categories.aspx?catid=7173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hyperlink" Target="https://www.theglobalfund.org/media/2ffcrcra/psm_hivrdtreferencepricing_table_en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ho.int/tools/optimizing-hiv-testing-algorithms-toolkit" TargetMode="External"/><Relationship Id="rId5" Type="http://schemas.openxmlformats.org/officeDocument/2006/relationships/hyperlink" Target="https://intranet.who.int/tools/wcat/Categories.aspx?catid=71738" TargetMode="External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hyperlink" Target="https://www.theglobalfund.org/media/2ffcrcra/psm_hivrdtreferencepricing_table_en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ho.int/tools/optimizing-hiv-testing-algorithms-toolkit" TargetMode="External"/><Relationship Id="rId5" Type="http://schemas.openxmlformats.org/officeDocument/2006/relationships/hyperlink" Target="https://intranet.who.int/tools/wcat/Categories.aspx?catid=71738" TargetMode="External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1935B-BFAF-A149-9CC6-0144782A9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95" y="586208"/>
            <a:ext cx="11302410" cy="149598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Prioritization of Low-cost and effective Differentiated HIV Testing Services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9E5FCA8-6936-FDFC-9B98-46F7BC631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7737" y="2782669"/>
            <a:ext cx="10919637" cy="646331"/>
          </a:xfrm>
        </p:spPr>
        <p:txBody>
          <a:bodyPr vert="horz" lIns="0" tIns="0" rIns="0" bIns="0" rtlCol="0" anchor="t">
            <a:normAutofit fontScale="70000" lnSpcReduction="20000"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AFROCAB Webinar</a:t>
            </a:r>
          </a:p>
          <a:p>
            <a:pPr algn="ctr"/>
            <a:r>
              <a:rPr lang="en-US" sz="2800" dirty="0">
                <a:latin typeface="Arial"/>
                <a:cs typeface="Arial"/>
              </a:rPr>
              <a:t>28 May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18A334-37CC-D76A-90EC-6A8794459706}"/>
              </a:ext>
            </a:extLst>
          </p:cNvPr>
          <p:cNvSpPr txBox="1"/>
          <p:nvPr/>
        </p:nvSpPr>
        <p:spPr>
          <a:xfrm>
            <a:off x="0" y="4696723"/>
            <a:ext cx="43096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Busi Msimang &amp; Celine Lastrucci</a:t>
            </a:r>
          </a:p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HIV, TB, Hepatitis and STI Department</a:t>
            </a:r>
          </a:p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WHO/HQ</a:t>
            </a:r>
          </a:p>
        </p:txBody>
      </p:sp>
    </p:spTree>
    <p:extLst>
      <p:ext uri="{BB962C8B-B14F-4D97-AF65-F5344CB8AC3E}">
        <p14:creationId xmlns:p14="http://schemas.microsoft.com/office/powerpoint/2010/main" val="76920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838199" y="365126"/>
            <a:ext cx="11080531" cy="59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" name="Google Shape;119;p4"/>
          <p:cNvGrpSpPr/>
          <p:nvPr/>
        </p:nvGrpSpPr>
        <p:grpSpPr>
          <a:xfrm>
            <a:off x="5964079" y="1710692"/>
            <a:ext cx="6046227" cy="3912482"/>
            <a:chOff x="40977" y="70689"/>
            <a:chExt cx="5403241" cy="3754781"/>
          </a:xfrm>
        </p:grpSpPr>
        <p:sp>
          <p:nvSpPr>
            <p:cNvPr id="120" name="Google Shape;120;p4"/>
            <p:cNvSpPr/>
            <p:nvPr/>
          </p:nvSpPr>
          <p:spPr>
            <a:xfrm>
              <a:off x="809480" y="70689"/>
              <a:ext cx="838511" cy="83851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988179" y="249388"/>
              <a:ext cx="481113" cy="48111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2">
                  <a:alpha val="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541431" y="1170376"/>
              <a:ext cx="1374609" cy="584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 txBox="1"/>
            <p:nvPr/>
          </p:nvSpPr>
          <p:spPr>
            <a:xfrm>
              <a:off x="534715" y="1019818"/>
              <a:ext cx="1381325" cy="627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Organization, governance and planning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424646" y="70689"/>
              <a:ext cx="838511" cy="83851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2603345" y="249388"/>
              <a:ext cx="481113" cy="481113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2">
                  <a:alpha val="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2156597" y="1170376"/>
              <a:ext cx="1374609" cy="584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 txBox="1"/>
            <p:nvPr/>
          </p:nvSpPr>
          <p:spPr>
            <a:xfrm>
              <a:off x="2146583" y="1116605"/>
              <a:ext cx="1374609" cy="584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Workforce development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4039812" y="70689"/>
              <a:ext cx="838511" cy="83851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4218511" y="249388"/>
              <a:ext cx="481113" cy="48111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2">
                  <a:alpha val="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771763" y="1170376"/>
              <a:ext cx="1374609" cy="584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 txBox="1"/>
            <p:nvPr/>
          </p:nvSpPr>
          <p:spPr>
            <a:xfrm>
              <a:off x="3840254" y="1019611"/>
              <a:ext cx="1603964" cy="595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6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Procurement, supply chain and inventory management</a:t>
              </a: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662026" y="1959001"/>
              <a:ext cx="838500" cy="8385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846968" y="2137701"/>
              <a:ext cx="481200" cy="4812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2">
                  <a:alpha val="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0977" y="2993064"/>
              <a:ext cx="1930171" cy="753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 txBox="1"/>
            <p:nvPr/>
          </p:nvSpPr>
          <p:spPr>
            <a:xfrm>
              <a:off x="300913" y="2937828"/>
              <a:ext cx="1694721" cy="700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6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Process control assessment and continuous quality improvement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459928" y="1936440"/>
              <a:ext cx="838500" cy="8385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651532" y="2072090"/>
              <a:ext cx="481200" cy="4812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2">
                  <a:alpha val="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079633" y="3162684"/>
              <a:ext cx="1897290" cy="62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 txBox="1"/>
            <p:nvPr/>
          </p:nvSpPr>
          <p:spPr>
            <a:xfrm>
              <a:off x="2077156" y="2946632"/>
              <a:ext cx="1817057" cy="8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6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Documents, records  and information management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4088002" y="1972172"/>
              <a:ext cx="838500" cy="8385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4151334" y="2077649"/>
              <a:ext cx="745200" cy="5388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2">
                  <a:alpha val="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057256" y="3240725"/>
              <a:ext cx="1374609" cy="584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 txBox="1"/>
            <p:nvPr/>
          </p:nvSpPr>
          <p:spPr>
            <a:xfrm>
              <a:off x="3793788" y="2916149"/>
              <a:ext cx="16356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Post Market Surveillance</a:t>
              </a: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" name="Google Shape;144;p4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0074" y="1711935"/>
            <a:ext cx="2835747" cy="382496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"/>
          <p:cNvSpPr txBox="1"/>
          <p:nvPr/>
        </p:nvSpPr>
        <p:spPr>
          <a:xfrm>
            <a:off x="7524763" y="1228187"/>
            <a:ext cx="330361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Non-</a:t>
            </a: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laboratory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testing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sites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1006066" y="1309080"/>
            <a:ext cx="15403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Laboratories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8" name="Google Shape;148;p4"/>
          <p:cNvGrpSpPr/>
          <p:nvPr/>
        </p:nvGrpSpPr>
        <p:grpSpPr>
          <a:xfrm>
            <a:off x="3652752" y="2330585"/>
            <a:ext cx="2838828" cy="1769584"/>
            <a:chOff x="0" y="1332932"/>
            <a:chExt cx="1611086" cy="1224000"/>
          </a:xfrm>
        </p:grpSpPr>
        <p:sp>
          <p:nvSpPr>
            <p:cNvPr id="149" name="Google Shape;149;p4"/>
            <p:cNvSpPr/>
            <p:nvPr/>
          </p:nvSpPr>
          <p:spPr>
            <a:xfrm>
              <a:off x="0" y="1332932"/>
              <a:ext cx="1611086" cy="1224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206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2725" y="1702085"/>
              <a:ext cx="1252450" cy="46376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 txBox="1"/>
            <p:nvPr/>
          </p:nvSpPr>
          <p:spPr>
            <a:xfrm>
              <a:off x="125377" y="1648650"/>
              <a:ext cx="1218665" cy="57905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0" tIns="172700" rIns="0" bIns="172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700"/>
                <a:buFont typeface="Arial"/>
                <a:buNone/>
                <a:tabLst/>
                <a:defRPr/>
              </a:pPr>
              <a:r>
                <a:rPr kumimoji="0" lang="fr-FR" sz="1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Simplification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2" name="Google Shape;152;p4"/>
          <p:cNvSpPr txBox="1">
            <a:spLocks noGrp="1"/>
          </p:cNvSpPr>
          <p:nvPr>
            <p:ph type="sldNum" idx="12"/>
          </p:nvPr>
        </p:nvSpPr>
        <p:spPr>
          <a:xfrm>
            <a:off x="11353799" y="6311900"/>
            <a:ext cx="510252" cy="57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fld id="{00000000-1234-1234-1234-123412341234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3" name="Google Shape;153;p4"/>
          <p:cNvSpPr txBox="1"/>
          <p:nvPr/>
        </p:nvSpPr>
        <p:spPr>
          <a:xfrm>
            <a:off x="-1907" y="7456"/>
            <a:ext cx="12194989" cy="1200288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Adaptation of existing tools to non-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laboratory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testing sites in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resource-constrained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settings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A6F52C-12F7-DB64-0926-27B1B1A8F896}"/>
              </a:ext>
            </a:extLst>
          </p:cNvPr>
          <p:cNvSpPr txBox="1"/>
          <p:nvPr/>
        </p:nvSpPr>
        <p:spPr>
          <a:xfrm>
            <a:off x="91890" y="5688107"/>
            <a:ext cx="1199925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QMS tool kit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NOT replace existing tools but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provide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set of crucial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activities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to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implement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case not all can be done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13BBA-7F01-8094-6024-8F3767D4F0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0043"/>
            <a:ext cx="12192000" cy="603743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</a:rPr>
              <a:t>The self-care revolution: Why self-care?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666A54-C67A-E5F2-0240-AD27615B2949}"/>
              </a:ext>
            </a:extLst>
          </p:cNvPr>
          <p:cNvSpPr/>
          <p:nvPr/>
        </p:nvSpPr>
        <p:spPr bwMode="gray">
          <a:xfrm>
            <a:off x="0" y="5989320"/>
            <a:ext cx="2080260" cy="86868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88F076F-D6A5-FC04-C5C8-B719464C29FD}"/>
              </a:ext>
            </a:extLst>
          </p:cNvPr>
          <p:cNvSpPr txBox="1">
            <a:spLocks/>
          </p:cNvSpPr>
          <p:nvPr/>
        </p:nvSpPr>
        <p:spPr>
          <a:xfrm>
            <a:off x="102870" y="552856"/>
            <a:ext cx="53734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Self-care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is 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the ability of individuals, families and communities to promote health, prevent disease, maintain health and cope with illness and disability with or without the support of a health worker.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57A79D3A-E144-6ABD-91BC-D0678EECC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r="823" b="-3"/>
          <a:stretch/>
        </p:blipFill>
        <p:spPr>
          <a:xfrm>
            <a:off x="1195998" y="2113411"/>
            <a:ext cx="3904631" cy="3409827"/>
          </a:xfrm>
          <a:prstGeom prst="rect">
            <a:avLst/>
          </a:prstGeom>
          <a:noFill/>
        </p:spPr>
      </p:pic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8E83E45F-048F-DD3E-9623-6C7A2EB656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rcRect t="12672"/>
          <a:stretch/>
        </p:blipFill>
        <p:spPr>
          <a:xfrm>
            <a:off x="7336972" y="1960065"/>
            <a:ext cx="4272859" cy="3563173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E66EC3-A4AA-69BB-4AFB-57A1CED1D6E1}"/>
              </a:ext>
            </a:extLst>
          </p:cNvPr>
          <p:cNvSpPr txBox="1"/>
          <p:nvPr/>
        </p:nvSpPr>
        <p:spPr>
          <a:xfrm>
            <a:off x="5988956" y="672207"/>
            <a:ext cx="61001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Self-testing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is a process in which an individual collects their specimen using a simple RDT, performs the test, and interprets their result, when and where they want.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054965-4F4D-7B3C-3BF9-B04D7C49837D}"/>
              </a:ext>
            </a:extLst>
          </p:cNvPr>
          <p:cNvSpPr txBox="1"/>
          <p:nvPr/>
        </p:nvSpPr>
        <p:spPr>
          <a:xfrm>
            <a:off x="2221452" y="5766535"/>
            <a:ext cx="970929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Recommended across all three diseases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WHO prequalified blood, oral and urine sample HIVST (WHO supports all three)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accurate and acceptable</a:t>
            </a:r>
          </a:p>
        </p:txBody>
      </p:sp>
    </p:spTree>
    <p:extLst>
      <p:ext uri="{BB962C8B-B14F-4D97-AF65-F5344CB8AC3E}">
        <p14:creationId xmlns:p14="http://schemas.microsoft.com/office/powerpoint/2010/main" val="1522388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DB2EBE-9CB1-BDC1-8AD8-01670000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489"/>
            <a:ext cx="12079242" cy="641095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HIVST progress over a decade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6F4FCF-105F-2B2C-62CA-D971F2A248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3969" y="3560678"/>
            <a:ext cx="5502075" cy="2840640"/>
          </a:xfr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Policy: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countries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Implementation: 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country, only private sector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Quality-assured products: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1, no WHO PQ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Procurement: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~1 million HIVST kits annually (high-income and research only)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Cost: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 cost, wide variability ($5-40) </a:t>
            </a:r>
          </a:p>
          <a:p>
            <a:pPr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D93B1C8-4917-4EE7-E867-F86FC500924C}"/>
              </a:ext>
            </a:extLst>
          </p:cNvPr>
          <p:cNvSpPr txBox="1">
            <a:spLocks/>
          </p:cNvSpPr>
          <p:nvPr/>
        </p:nvSpPr>
        <p:spPr>
          <a:xfrm>
            <a:off x="240556" y="1653886"/>
            <a:ext cx="598104" cy="1555232"/>
          </a:xfrm>
          <a:prstGeom prst="rect">
            <a:avLst/>
          </a:prstGeom>
        </p:spPr>
        <p:txBody>
          <a:bodyPr vert="vert270" lIns="0" tIns="0" rIns="0" bIns="0" rtlCol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accent1"/>
                </a:solidFill>
                <a:latin typeface="+mj-lt"/>
                <a:ea typeface="IAS Ribbon Sans Bold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C0022"/>
                </a:solidFill>
                <a:effectLst/>
                <a:uLnTx/>
                <a:uFillTx/>
                <a:latin typeface="Verdana Bold"/>
                <a:cs typeface="+mn-cs"/>
              </a:rPr>
              <a:t>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46338A-0709-2CD4-D2EF-844C491C2F30}"/>
              </a:ext>
            </a:extLst>
          </p:cNvPr>
          <p:cNvSpPr txBox="1">
            <a:spLocks/>
          </p:cNvSpPr>
          <p:nvPr/>
        </p:nvSpPr>
        <p:spPr>
          <a:xfrm>
            <a:off x="6127114" y="1721049"/>
            <a:ext cx="648653" cy="1484927"/>
          </a:xfrm>
          <a:prstGeom prst="rect">
            <a:avLst/>
          </a:prstGeom>
        </p:spPr>
        <p:txBody>
          <a:bodyPr vert="vert270" lIns="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accent1"/>
                </a:solidFill>
                <a:latin typeface="+mj-lt"/>
                <a:ea typeface="IAS Ribbon Sans Bold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8D00"/>
                </a:solidFill>
                <a:effectLst/>
                <a:uLnTx/>
                <a:uFillTx/>
                <a:latin typeface="Verdana Bold"/>
                <a:cs typeface="+mn-cs"/>
              </a:rPr>
              <a:t>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C83264-893F-62F1-08C6-693859710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" b="25587"/>
          <a:stretch/>
        </p:blipFill>
        <p:spPr>
          <a:xfrm>
            <a:off x="762460" y="1653886"/>
            <a:ext cx="3033253" cy="1757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DEAE1F-B1FD-2D75-E412-B1F5BF30A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21"/>
          <a:stretch/>
        </p:blipFill>
        <p:spPr>
          <a:xfrm>
            <a:off x="3870523" y="1977341"/>
            <a:ext cx="2181781" cy="1110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CEA27A-CF3B-2019-7DF6-4EB4B69EC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995" y="1625008"/>
            <a:ext cx="4426080" cy="18411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A6C0049-F4E4-862C-60F8-6A9E9DF99B2A}"/>
              </a:ext>
            </a:extLst>
          </p:cNvPr>
          <p:cNvSpPr/>
          <p:nvPr/>
        </p:nvSpPr>
        <p:spPr>
          <a:xfrm>
            <a:off x="7007144" y="3316088"/>
            <a:ext cx="1159703" cy="73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2B5930E-372E-B192-2E02-1E7A1C110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88" r="71920" b="17271"/>
          <a:stretch/>
        </p:blipFill>
        <p:spPr bwMode="auto">
          <a:xfrm>
            <a:off x="6863532" y="2364140"/>
            <a:ext cx="1472873" cy="57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1FF5EFA7-CB39-DC65-AD33-E21BB384D708}"/>
              </a:ext>
            </a:extLst>
          </p:cNvPr>
          <p:cNvSpPr txBox="1">
            <a:spLocks/>
          </p:cNvSpPr>
          <p:nvPr/>
        </p:nvSpPr>
        <p:spPr>
          <a:xfrm>
            <a:off x="6096000" y="3507926"/>
            <a:ext cx="5983243" cy="31077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Policies: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109 countries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Implementation: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+100 countries, range of models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Quality-assured products: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(8 PQ, 2 ERPD)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Procurement: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30 million HIVST kits annually        (domestic, donor and private sector)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Moderate to low in LMICs ($1-3), wide variability, </a:t>
            </a: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costs remain in some settings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05E9C6-E5E5-6E92-7A5B-2D1F56A26A0D}"/>
              </a:ext>
            </a:extLst>
          </p:cNvPr>
          <p:cNvSpPr txBox="1"/>
          <p:nvPr/>
        </p:nvSpPr>
        <p:spPr>
          <a:xfrm>
            <a:off x="201471" y="790575"/>
            <a:ext cx="97051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2012-2025 - 5000% increase in HIVST policy over 13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ADC843-C13B-4175-87BE-C4A27FC84924}"/>
              </a:ext>
            </a:extLst>
          </p:cNvPr>
          <p:cNvSpPr txBox="1"/>
          <p:nvPr/>
        </p:nvSpPr>
        <p:spPr>
          <a:xfrm>
            <a:off x="53306" y="6550658"/>
            <a:ext cx="5561635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Source: WHO/Unitaid landscape, Global AIDS Monitoring and ARV Survey, AMDS report  </a:t>
            </a:r>
          </a:p>
        </p:txBody>
      </p:sp>
      <p:pic>
        <p:nvPicPr>
          <p:cNvPr id="18" name="Picture 2" descr="World Health Organization Logo, symbol, meaning, history ...">
            <a:extLst>
              <a:ext uri="{FF2B5EF4-FFF2-40B4-BE49-F238E27FC236}">
                <a16:creationId xmlns:a16="http://schemas.microsoft.com/office/drawing/2014/main" id="{09CBB2EB-1680-7200-F87E-8DD5949E2E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08665" y="49294"/>
            <a:ext cx="1204410" cy="677483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3791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0B30B-E4D3-5DD2-8747-B56C840B3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A4DC-868D-7176-D5A5-8ABDE1C0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930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HIVST data shows no difference in uptake between blood and oral options </a:t>
            </a:r>
            <a:b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guidance supports all three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BABEA-2376-F7A6-DF14-C164D29E5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53" r="43818"/>
          <a:stretch>
            <a:fillRect/>
          </a:stretch>
        </p:blipFill>
        <p:spPr>
          <a:xfrm>
            <a:off x="341377" y="857254"/>
            <a:ext cx="10621695" cy="59229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555C35F-9F1C-D2B0-9EB3-CB03677EC429}"/>
              </a:ext>
            </a:extLst>
          </p:cNvPr>
          <p:cNvSpPr txBox="1"/>
          <p:nvPr/>
        </p:nvSpPr>
        <p:spPr>
          <a:xfrm>
            <a:off x="9046724" y="2820701"/>
            <a:ext cx="1760706" cy="10772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Beijing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Wantaï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urine ST WHO PQ in April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bad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784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B9B7AD-BF0E-0D7B-048F-96617E806A3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5322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SELF-TESTING</a:t>
            </a: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827008EB-B62A-6560-7C9F-FDDDE92A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8" y="6356350"/>
            <a:ext cx="12636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91DE6F-C097-423D-93C2-39D102E14674}"/>
              </a:ext>
            </a:extLst>
          </p:cNvPr>
          <p:cNvSpPr txBox="1">
            <a:spLocks/>
          </p:cNvSpPr>
          <p:nvPr/>
        </p:nvSpPr>
        <p:spPr>
          <a:xfrm>
            <a:off x="80010" y="652350"/>
            <a:ext cx="9646920" cy="5815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Self-testing recommended across conditions and diseases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difference in blood, oral and urine self-tests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accurate and acceptable - no difference in uptake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cost-efficiencies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HIVST recommended in health facilities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Complimenting existing provider-administered HIV testing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Replacing risk-based screening tools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HIVST recommended for PEP and PrEP (oral &amp; DVR)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Covers PrEP initiation, re-initiation and continuation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need for further testing to confirm negative results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Ongoing research for long-acting injectable PrEP is needed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Syphilis ST, including dual HIV/syphilis ST, recommended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multiplex ST likely in the future, Critical opportunity for integration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2" descr="APCOM welcomes Thailand's approval of HIV self-testing: testBKK making  awareness and HIVST kit through online campaign - APCOM">
            <a:extLst>
              <a:ext uri="{FF2B5EF4-FFF2-40B4-BE49-F238E27FC236}">
                <a16:creationId xmlns:a16="http://schemas.microsoft.com/office/drawing/2014/main" id="{87FE44DD-A30A-6155-F2C8-82B0267B3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30" y="532286"/>
            <a:ext cx="2525331" cy="191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6334DA-B4C0-92C0-CF4D-1007B4D23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8601" y="4943939"/>
            <a:ext cx="2033398" cy="17430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48C645-3756-E202-562B-2078BA6969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67" r="20242"/>
          <a:stretch/>
        </p:blipFill>
        <p:spPr>
          <a:xfrm>
            <a:off x="10885239" y="2697168"/>
            <a:ext cx="1085850" cy="1729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38D79C-D02C-05CE-C16C-A7CE883BBB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52051"/>
          <a:stretch/>
        </p:blipFill>
        <p:spPr bwMode="auto">
          <a:xfrm>
            <a:off x="9726930" y="3080347"/>
            <a:ext cx="940577" cy="959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0616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B9B7AD-BF0E-0D7B-048F-96617E806A3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5563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prstClr val="white"/>
                </a:solidFill>
                <a:latin typeface="Calibri" panose="020F050202020403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HIV self-testing for PrEP and PEP</a:t>
            </a: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827008EB-B62A-6560-7C9F-FDDDE92A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338" y="6443506"/>
            <a:ext cx="12636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E98602-0F02-C652-CEDD-F7513FD61F05}"/>
              </a:ext>
            </a:extLst>
          </p:cNvPr>
          <p:cNvSpPr txBox="1"/>
          <p:nvPr/>
        </p:nvSpPr>
        <p:spPr>
          <a:xfrm>
            <a:off x="1" y="1757183"/>
            <a:ext cx="5760720" cy="48872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HIVST may be considered for use in post-exposure prophylaxis (PEP)</a:t>
            </a:r>
          </a:p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HIVST can be used for initiation, continuation, and re-initiation of PrEP (Oral and DVR)</a:t>
            </a:r>
          </a:p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 simplify PrEP delivery by reducing the need for frequent clinic visits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 be driven by client needs and preferences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HIVST in PrEP helps streamline HTS requirements for oral PrEP (daily and on-demand) and the dapivirine ring (DVR)</a:t>
            </a:r>
          </a:p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need for further testing to confirm negative results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Ongoing research on the role of HIVST in the use of long-acting injectable PrEP (CAB-LA)</a:t>
            </a:r>
          </a:p>
        </p:txBody>
      </p:sp>
      <p:pic>
        <p:nvPicPr>
          <p:cNvPr id="14" name="Graphic 1">
            <a:extLst>
              <a:ext uri="{FF2B5EF4-FFF2-40B4-BE49-F238E27FC236}">
                <a16:creationId xmlns:a16="http://schemas.microsoft.com/office/drawing/2014/main" id="{B3DB80B3-497D-0E18-CF45-E827737300A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22" r="2820"/>
          <a:stretch/>
        </p:blipFill>
        <p:spPr bwMode="auto">
          <a:xfrm>
            <a:off x="5767057" y="1213006"/>
            <a:ext cx="6425784" cy="4658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4806AD-0533-4939-6FDF-0DC2C8984BBF}"/>
              </a:ext>
            </a:extLst>
          </p:cNvPr>
          <p:cNvSpPr txBox="1"/>
          <p:nvPr/>
        </p:nvSpPr>
        <p:spPr>
          <a:xfrm>
            <a:off x="3575813" y="6589538"/>
            <a:ext cx="35374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  <a:hlinkClick r:id="rId5"/>
              </a:rPr>
              <a:t>https://www.who.int/publications/i/item/9789240095137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11607C-80C2-4417-D356-35419AFE9361}"/>
              </a:ext>
            </a:extLst>
          </p:cNvPr>
          <p:cNvSpPr txBox="1"/>
          <p:nvPr/>
        </p:nvSpPr>
        <p:spPr>
          <a:xfrm>
            <a:off x="7386921" y="6580359"/>
            <a:ext cx="31860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  <a:hlinkClick r:id="rId6"/>
              </a:rPr>
              <a:t>https://www.who.int/tools/prep-implementation-tool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1F88D8-D11B-2BF0-FD89-61584C5CB759}"/>
              </a:ext>
            </a:extLst>
          </p:cNvPr>
          <p:cNvSpPr txBox="1"/>
          <p:nvPr/>
        </p:nvSpPr>
        <p:spPr>
          <a:xfrm>
            <a:off x="0" y="555812"/>
            <a:ext cx="584498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HIV self-testing may be used to deliver pre-exposure prophylaxis, including for initiation, re-initiation and continuation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(conditional recommendation, low-certainty evidence).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8824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09C16-6787-477C-A11E-E0640B072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948" y="1779485"/>
            <a:ext cx="7918233" cy="312665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2EEEB6-5AC9-460E-8A35-9BEF7C1D5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331" y="1416302"/>
            <a:ext cx="4148779" cy="389800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800">
                <a:solidFill>
                  <a:srgbClr val="323232"/>
                </a:solidFill>
                <a:latin typeface="Roboto" panose="02000000000000000000" pitchFamily="2" charset="0"/>
              </a:rPr>
              <a:t>Vision to end paedatric AIDS by 2030 focuses on addressing key gaps:</a:t>
            </a:r>
            <a:endParaRPr lang="en-US" sz="1800" b="0" i="0">
              <a:solidFill>
                <a:srgbClr val="323232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US" sz="1800">
                <a:solidFill>
                  <a:srgbClr val="323232"/>
                </a:solidFill>
                <a:latin typeface="Roboto" panose="02000000000000000000" pitchFamily="2" charset="0"/>
              </a:rPr>
              <a:t>Missed opportunities for testing and late </a:t>
            </a:r>
            <a:r>
              <a:rPr lang="en-US" sz="1800" b="0" i="0">
                <a:solidFill>
                  <a:srgbClr val="323232"/>
                </a:solidFill>
                <a:effectLst/>
                <a:latin typeface="Roboto" panose="02000000000000000000" pitchFamily="2" charset="0"/>
              </a:rPr>
              <a:t> testing;</a:t>
            </a:r>
          </a:p>
          <a:p>
            <a:pPr algn="l">
              <a:buFont typeface="+mj-lt"/>
              <a:buAutoNum type="arabicPeriod"/>
            </a:pPr>
            <a:r>
              <a:rPr lang="en-US" sz="1800" b="0" i="0">
                <a:solidFill>
                  <a:srgbClr val="323232"/>
                </a:solidFill>
                <a:effectLst/>
                <a:latin typeface="Roboto" panose="02000000000000000000" pitchFamily="2" charset="0"/>
              </a:rPr>
              <a:t>Ineffective linkage and lack of support on re-engagement in care where needed; transmission;</a:t>
            </a:r>
          </a:p>
          <a:p>
            <a:pPr algn="l">
              <a:buFont typeface="+mj-lt"/>
              <a:buAutoNum type="arabicPeriod"/>
            </a:pPr>
            <a:r>
              <a:rPr lang="en-US" sz="1800" b="0" i="0">
                <a:solidFill>
                  <a:srgbClr val="323232"/>
                </a:solidFill>
                <a:effectLst/>
                <a:latin typeface="Roboto" panose="02000000000000000000" pitchFamily="2" charset="0"/>
              </a:rPr>
              <a:t>Suboptimal testing frequency and offer of prevention </a:t>
            </a:r>
          </a:p>
          <a:p>
            <a:pPr algn="l">
              <a:buFont typeface="+mj-lt"/>
              <a:buAutoNum type="arabicPeriod"/>
            </a:pPr>
            <a:r>
              <a:rPr lang="en-US" sz="1800">
                <a:solidFill>
                  <a:srgbClr val="323232"/>
                </a:solidFill>
                <a:latin typeface="Roboto" panose="02000000000000000000" pitchFamily="2" charset="0"/>
              </a:rPr>
              <a:t>Lack of low-barrier service delivery and restrictive policies (e.g. age of consent for testing)</a:t>
            </a:r>
            <a:endParaRPr lang="en-US" sz="1800" b="0" i="0">
              <a:solidFill>
                <a:srgbClr val="323232"/>
              </a:solidFill>
              <a:effectLst/>
              <a:latin typeface="Roboto" panose="02000000000000000000" pitchFamily="2" charset="0"/>
            </a:endParaRPr>
          </a:p>
          <a:p>
            <a:endParaRPr lang="en-US" sz="18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B359BD-5501-455D-A4A3-8B08001847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15040" y="6495593"/>
            <a:ext cx="3213708" cy="261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>
                <a:hlinkClick r:id="rId3"/>
              </a:rPr>
              <a:t>https://www.childrenandaids.org/global-alliance</a:t>
            </a:r>
            <a:r>
              <a:rPr lang="en-US" sz="100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82AFB-599B-4E64-8A1E-CC90C11A50A7}"/>
              </a:ext>
            </a:extLst>
          </p:cNvPr>
          <p:cNvGrpSpPr/>
          <p:nvPr/>
        </p:nvGrpSpPr>
        <p:grpSpPr>
          <a:xfrm>
            <a:off x="4286602" y="669802"/>
            <a:ext cx="7815256" cy="897281"/>
            <a:chOff x="4339417" y="1325461"/>
            <a:chExt cx="7815256" cy="13049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AED387-EBC1-4E35-9F0C-50BA145D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9417" y="1522299"/>
              <a:ext cx="7661945" cy="110815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FD4960-7140-4859-A010-1154B64A50BB}"/>
                </a:ext>
              </a:extLst>
            </p:cNvPr>
            <p:cNvSpPr/>
            <p:nvPr/>
          </p:nvSpPr>
          <p:spPr>
            <a:xfrm>
              <a:off x="9781563" y="1325461"/>
              <a:ext cx="2373110" cy="9008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EC9EF8C-99E5-48B5-852D-396759564CFE}"/>
              </a:ext>
            </a:extLst>
          </p:cNvPr>
          <p:cNvSpPr txBox="1"/>
          <p:nvPr/>
        </p:nvSpPr>
        <p:spPr>
          <a:xfrm>
            <a:off x="4451458" y="4649955"/>
            <a:ext cx="75572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Children</a:t>
            </a:r>
            <a:r>
              <a:rPr kumimoji="0" lang="fr-CA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and adolescents being </a:t>
            </a:r>
            <a:r>
              <a:rPr kumimoji="0" lang="fr-CA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left</a:t>
            </a:r>
            <a:r>
              <a:rPr kumimoji="0" lang="fr-CA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fr-CA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behind</a:t>
            </a:r>
            <a:r>
              <a:rPr kumimoji="0" lang="fr-CA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and need </a:t>
            </a:r>
            <a:r>
              <a:rPr kumimoji="0" lang="fr-CA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focused</a:t>
            </a:r>
            <a:r>
              <a:rPr kumimoji="0" lang="fr-CA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effort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919F99D-8F67-40B7-A07B-B259767F0EEA}"/>
              </a:ext>
            </a:extLst>
          </p:cNvPr>
          <p:cNvSpPr txBox="1">
            <a:spLocks/>
          </p:cNvSpPr>
          <p:nvPr/>
        </p:nvSpPr>
        <p:spPr>
          <a:xfrm>
            <a:off x="0" y="362407"/>
            <a:ext cx="12191999" cy="8422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91B504-B42A-44B1-8BD7-9D7C150BA1A6}"/>
              </a:ext>
            </a:extLst>
          </p:cNvPr>
          <p:cNvSpPr txBox="1">
            <a:spLocks/>
          </p:cNvSpPr>
          <p:nvPr/>
        </p:nvSpPr>
        <p:spPr>
          <a:xfrm>
            <a:off x="-2818" y="0"/>
            <a:ext cx="12191999" cy="6036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Case finding and equity priorities for HTS</a:t>
            </a:r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C619793B-C803-7BBD-1457-D1614FF04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3" y="6239436"/>
            <a:ext cx="1641096" cy="51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32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6B661-CF83-A932-E2D4-0743EA992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" descr="Image">
            <a:extLst>
              <a:ext uri="{FF2B5EF4-FFF2-40B4-BE49-F238E27FC236}">
                <a16:creationId xmlns:a16="http://schemas.microsoft.com/office/drawing/2014/main" id="{01A641DB-0843-D7AF-F07D-FA6B95F1F2A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9772" r="75081" b="2489"/>
          <a:stretch>
            <a:fillRect/>
          </a:stretch>
        </p:blipFill>
        <p:spPr>
          <a:xfrm>
            <a:off x="-159" y="0"/>
            <a:ext cx="3038327" cy="6858000"/>
          </a:xfrm>
          <a:prstGeom prst="rect">
            <a:avLst/>
          </a:prstGeom>
        </p:spPr>
      </p:pic>
      <p:grpSp>
        <p:nvGrpSpPr>
          <p:cNvPr id="230" name="Rectangle">
            <a:extLst>
              <a:ext uri="{FF2B5EF4-FFF2-40B4-BE49-F238E27FC236}">
                <a16:creationId xmlns:a16="http://schemas.microsoft.com/office/drawing/2014/main" id="{B91B48CE-2B5C-CFAC-215D-398D43E7B06E}"/>
              </a:ext>
            </a:extLst>
          </p:cNvPr>
          <p:cNvGrpSpPr/>
          <p:nvPr/>
        </p:nvGrpSpPr>
        <p:grpSpPr>
          <a:xfrm>
            <a:off x="-18084" y="0"/>
            <a:ext cx="3208128" cy="8663762"/>
            <a:chOff x="-420333" y="-2770118"/>
            <a:chExt cx="6496671" cy="15722266"/>
          </a:xfrm>
        </p:grpSpPr>
        <p:sp>
          <p:nvSpPr>
            <p:cNvPr id="228" name="Rectangle">
              <a:extLst>
                <a:ext uri="{FF2B5EF4-FFF2-40B4-BE49-F238E27FC236}">
                  <a16:creationId xmlns:a16="http://schemas.microsoft.com/office/drawing/2014/main" id="{E4E1FEEE-DDDF-6FE5-116F-6E496149BE24}"/>
                </a:ext>
              </a:extLst>
            </p:cNvPr>
            <p:cNvSpPr/>
            <p:nvPr/>
          </p:nvSpPr>
          <p:spPr>
            <a:xfrm>
              <a:off x="-420333" y="-2770118"/>
              <a:ext cx="6189112" cy="15722266"/>
            </a:xfrm>
            <a:prstGeom prst="rect">
              <a:avLst/>
            </a:prstGeom>
            <a:solidFill>
              <a:srgbClr val="00294A">
                <a:alpha val="8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indent="254000" defTabSz="914400">
                <a:lnSpc>
                  <a:spcPct val="90000"/>
                </a:lnSpc>
                <a:defRPr sz="6000">
                  <a:latin typeface="EB Garamond"/>
                  <a:ea typeface="EB Garamond"/>
                  <a:cs typeface="EB Garamond"/>
                  <a:sym typeface="EB Garamond"/>
                </a:defRPr>
              </a:pPr>
              <a:endParaRPr sz="3000"/>
            </a:p>
          </p:txBody>
        </p:sp>
        <p:sp>
          <p:nvSpPr>
            <p:cNvPr id="229" name="Text">
              <a:extLst>
                <a:ext uri="{FF2B5EF4-FFF2-40B4-BE49-F238E27FC236}">
                  <a16:creationId xmlns:a16="http://schemas.microsoft.com/office/drawing/2014/main" id="{F7A50635-2E6B-7F4B-AEEB-36AC0FAFEF1C}"/>
                </a:ext>
              </a:extLst>
            </p:cNvPr>
            <p:cNvSpPr txBox="1"/>
            <p:nvPr/>
          </p:nvSpPr>
          <p:spPr>
            <a:xfrm>
              <a:off x="-1" y="6448472"/>
              <a:ext cx="6076339" cy="834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508000" defTabSz="1828800">
                <a:lnSpc>
                  <a:spcPct val="90000"/>
                </a:lnSpc>
                <a:defRPr sz="6000"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r>
                <a:rPr sz="3000"/>
                <a:t> </a:t>
              </a:r>
            </a:p>
          </p:txBody>
        </p:sp>
      </p:grpSp>
      <p:sp>
        <p:nvSpPr>
          <p:cNvPr id="231" name="Rectangle">
            <a:extLst>
              <a:ext uri="{FF2B5EF4-FFF2-40B4-BE49-F238E27FC236}">
                <a16:creationId xmlns:a16="http://schemas.microsoft.com/office/drawing/2014/main" id="{6A0B236F-9548-16D7-6138-2FAB04395A23}"/>
              </a:ext>
            </a:extLst>
          </p:cNvPr>
          <p:cNvSpPr/>
          <p:nvPr/>
        </p:nvSpPr>
        <p:spPr>
          <a:xfrm>
            <a:off x="0" y="481757"/>
            <a:ext cx="571500" cy="718414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  <a:bevel/>
          </a:ln>
        </p:spPr>
        <p:txBody>
          <a:bodyPr lIns="0" tIns="0" rIns="0" bIns="0" anchor="ctr"/>
          <a:lstStyle/>
          <a:p>
            <a:pPr indent="254000" defTabSz="914400">
              <a:lnSpc>
                <a:spcPct val="90000"/>
              </a:lnSpc>
              <a:defRPr sz="6000">
                <a:latin typeface="EB Garamond"/>
                <a:ea typeface="EB Garamond"/>
                <a:cs typeface="EB Garamond"/>
                <a:sym typeface="EB Garamond"/>
              </a:defRPr>
            </a:pPr>
            <a:endParaRPr sz="3000"/>
          </a:p>
        </p:txBody>
      </p:sp>
      <p:sp>
        <p:nvSpPr>
          <p:cNvPr id="252" name="Diagnostic Testing">
            <a:extLst>
              <a:ext uri="{FF2B5EF4-FFF2-40B4-BE49-F238E27FC236}">
                <a16:creationId xmlns:a16="http://schemas.microsoft.com/office/drawing/2014/main" id="{BD6782FC-8687-9710-E819-EAC854582C6D}"/>
              </a:ext>
            </a:extLst>
          </p:cNvPr>
          <p:cNvSpPr txBox="1"/>
          <p:nvPr/>
        </p:nvSpPr>
        <p:spPr>
          <a:xfrm>
            <a:off x="3236272" y="5107362"/>
            <a:ext cx="46229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2859" tIns="22859" rIns="22859" bIns="22859">
            <a:spAutoFit/>
          </a:bodyPr>
          <a:lstStyle>
            <a:lvl1pPr defTabSz="1828800">
              <a:defRPr sz="5000">
                <a:solidFill>
                  <a:schemeClr val="accent2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endParaRPr sz="25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E74C2733-18DF-88E1-BF75-DABDDD8DEC52}"/>
              </a:ext>
            </a:extLst>
          </p:cNvPr>
          <p:cNvSpPr txBox="1">
            <a:spLocks/>
          </p:cNvSpPr>
          <p:nvPr/>
        </p:nvSpPr>
        <p:spPr>
          <a:xfrm>
            <a:off x="3272145" y="2179130"/>
            <a:ext cx="8826170" cy="101845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0205C"/>
                </a:solidFill>
                <a:latin typeface="Arial"/>
                <a:cs typeface="Arial"/>
              </a:rPr>
              <a:t>Strategic opportunity for cost-savings</a:t>
            </a:r>
            <a:br>
              <a:rPr lang="en-US" sz="3600" b="1">
                <a:solidFill>
                  <a:srgbClr val="00205C"/>
                </a:solidFill>
                <a:latin typeface="Arial"/>
                <a:cs typeface="Arial"/>
              </a:rPr>
            </a:b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World Health Organization Logo, symbol, meaning, history ...">
            <a:extLst>
              <a:ext uri="{FF2B5EF4-FFF2-40B4-BE49-F238E27FC236}">
                <a16:creationId xmlns:a16="http://schemas.microsoft.com/office/drawing/2014/main" id="{C8FF81B8-660B-D084-B906-3DCD6D49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842" y="6070920"/>
            <a:ext cx="1342153" cy="75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105EC7-849B-6AF0-C536-21DF37CC378E}"/>
              </a:ext>
            </a:extLst>
          </p:cNvPr>
          <p:cNvSpPr txBox="1"/>
          <p:nvPr/>
        </p:nvSpPr>
        <p:spPr>
          <a:xfrm>
            <a:off x="3413760" y="3200400"/>
            <a:ext cx="8547868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 i="1" dirty="0">
                <a:solidFill>
                  <a:srgbClr val="00205C"/>
                </a:solidFill>
                <a:latin typeface="Arial"/>
              </a:rPr>
              <a:t>Shifting to low-cost HIV test kits and commodities</a:t>
            </a:r>
            <a:r>
              <a:rPr lang="en-GB" sz="2500" dirty="0">
                <a:latin typeface="Arial"/>
                <a:cs typeface="Arial"/>
              </a:rPr>
              <a:t>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4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9C20B-0F44-33F1-4626-EB91592D3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2373"/>
            <a:ext cx="12192000" cy="81969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Understanding HIV testing costs 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costefficiency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E58751D-7F17-DF3C-28E0-9D22CAD00B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5474268"/>
              </p:ext>
            </p:extLst>
          </p:nvPr>
        </p:nvGraphicFramePr>
        <p:xfrm>
          <a:off x="457200" y="1492431"/>
          <a:ext cx="6081823" cy="4446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AA0EBFC-E4DB-7D45-292E-D8998B5CCC9C}"/>
              </a:ext>
            </a:extLst>
          </p:cNvPr>
          <p:cNvSpPr txBox="1"/>
          <p:nvPr/>
        </p:nvSpPr>
        <p:spPr>
          <a:xfrm>
            <a:off x="457200" y="6502683"/>
            <a:ext cx="93878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Graph is illustrative and adapted from Vyas et al 2020 https://bmchealthservres.biomedcentral.com/articles/10.1186/s12913-020-05446-5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6D7163-D5E5-70D0-BE71-739E2751216B}"/>
              </a:ext>
            </a:extLst>
          </p:cNvPr>
          <p:cNvSpPr/>
          <p:nvPr/>
        </p:nvSpPr>
        <p:spPr>
          <a:xfrm>
            <a:off x="4565874" y="2980508"/>
            <a:ext cx="1973149" cy="74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World Health Organization Logo, symbol, meaning, history ...">
            <a:extLst>
              <a:ext uri="{FF2B5EF4-FFF2-40B4-BE49-F238E27FC236}">
                <a16:creationId xmlns:a16="http://schemas.microsoft.com/office/drawing/2014/main" id="{7E324522-1830-6204-2B15-D6E6DC4DDC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991273" y="6318474"/>
            <a:ext cx="918054" cy="5164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F58A08-5052-9611-49E7-ABEB9F159CCE}"/>
              </a:ext>
            </a:extLst>
          </p:cNvPr>
          <p:cNvSpPr txBox="1"/>
          <p:nvPr/>
        </p:nvSpPr>
        <p:spPr>
          <a:xfrm>
            <a:off x="457200" y="6258581"/>
            <a:ext cx="9750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*This represents much of large procurers and donor resources not direct procurement figures from EIC/WHO report 2024.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FC8E35-2CE5-867C-26EE-B59F15003245}"/>
              </a:ext>
            </a:extLst>
          </p:cNvPr>
          <p:cNvSpPr txBox="1"/>
          <p:nvPr/>
        </p:nvSpPr>
        <p:spPr>
          <a:xfrm>
            <a:off x="6758206" y="1823012"/>
            <a:ext cx="51511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 billion HIV RDTs were procured in 101 LMICs 2015-2023.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18% increase in HIV RDTs procured from 2021 to 2023*.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HIV testing costs 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personnel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testers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and commodities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kits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Focusing on these two areas is a strategic way to cut costs</a:t>
            </a:r>
          </a:p>
        </p:txBody>
      </p:sp>
    </p:spTree>
    <p:extLst>
      <p:ext uri="{BB962C8B-B14F-4D97-AF65-F5344CB8AC3E}">
        <p14:creationId xmlns:p14="http://schemas.microsoft.com/office/powerpoint/2010/main" val="33400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18ABD-7847-CDF5-3947-A00AC808A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102100" cy="857150"/>
          </a:xfrm>
        </p:spPr>
        <p:txBody>
          <a:bodyPr anchor="t">
            <a:noAutofit/>
          </a:bodyPr>
          <a:lstStyle/>
          <a:p>
            <a:r>
              <a:rPr lang="en-US" sz="3200"/>
              <a:t>Prequalified HIV RDTs</a:t>
            </a:r>
          </a:p>
        </p:txBody>
      </p:sp>
      <p:pic>
        <p:nvPicPr>
          <p:cNvPr id="6" name="Content Placeholder 8" descr="A person in white lab coat and gloves&#10;&#10;Description automatically generated">
            <a:extLst>
              <a:ext uri="{FF2B5EF4-FFF2-40B4-BE49-F238E27FC236}">
                <a16:creationId xmlns:a16="http://schemas.microsoft.com/office/drawing/2014/main" id="{6445D51A-9BA4-10B8-29EB-8EFBE00E9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01" t="-1" r="15356" b="-1"/>
          <a:stretch/>
        </p:blipFill>
        <p:spPr>
          <a:xfrm>
            <a:off x="6269939" y="0"/>
            <a:ext cx="5922061" cy="68580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B3CCA-7646-26C3-6A04-7F61C3A19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5638800" cy="3881120"/>
          </a:xfrm>
        </p:spPr>
        <p:txBody>
          <a:bodyPr>
            <a:normAutofit/>
          </a:bodyPr>
          <a:lstStyle/>
          <a:p>
            <a:r>
              <a:rPr lang="en-US" sz="2400" b="1" dirty="0"/>
              <a:t>22</a:t>
            </a:r>
            <a:r>
              <a:rPr lang="en-US" sz="2400" dirty="0"/>
              <a:t> HIV RDTs for professional use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17 different manufacturers</a:t>
            </a:r>
          </a:p>
          <a:p>
            <a:r>
              <a:rPr lang="en-US" sz="2400" b="1" dirty="0"/>
              <a:t>8 </a:t>
            </a:r>
            <a:r>
              <a:rPr lang="en-US" sz="2400" dirty="0"/>
              <a:t>HIV RDTs for self-testing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7 different manufacturers</a:t>
            </a:r>
          </a:p>
          <a:p>
            <a:r>
              <a:rPr lang="en-US" sz="2400" dirty="0"/>
              <a:t>All PQ-ed IVDs meet PQ requirements</a:t>
            </a:r>
          </a:p>
          <a:p>
            <a:r>
              <a:rPr lang="en-US" sz="2400" dirty="0"/>
              <a:t>ALL IVDs accepted for PQ assessment meet minimal performance characteristics defined by WHO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51F00C3-480E-5C34-0104-D2B6C81F2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0AFD7-CF9D-E327-3519-DDDB3DC0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06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038DB-E8CF-7B54-7E7A-AD578DB2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Presentation Outline</a:t>
            </a: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C4CB6315-70D8-AC1F-DDB4-2F943A1667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05051" y="782355"/>
            <a:ext cx="6960377" cy="52932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sz="2000" b="1" dirty="0">
                <a:cs typeface="Calibri"/>
              </a:rPr>
              <a:t>Prioritization, WHO recommended Testing strategies - DSD</a:t>
            </a:r>
            <a:endParaRPr lang="en-US" altLang="en-US" sz="2000" b="1" dirty="0">
              <a:cs typeface="Calibri" panose="020F0502020204030204" pitchFamily="34" charset="0"/>
            </a:endParaRPr>
          </a:p>
          <a:p>
            <a:pPr marL="514350" indent="-51435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sz="2000" b="1" dirty="0">
                <a:cs typeface="Calibri" panose="020F0502020204030204" pitchFamily="34" charset="0"/>
              </a:rPr>
              <a:t>Quality of HIV testing</a:t>
            </a:r>
          </a:p>
          <a:p>
            <a:pPr marL="514350" indent="-51435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sz="2000" b="1" dirty="0">
                <a:cs typeface="Calibri" panose="020F0502020204030204" pitchFamily="34" charset="0"/>
              </a:rPr>
              <a:t>HIV self-testing and blood-based tests</a:t>
            </a:r>
          </a:p>
          <a:p>
            <a:pPr marL="514350" indent="-51435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sz="2000" b="1" dirty="0">
                <a:cs typeface="Calibri" panose="020F0502020204030204" pitchFamily="34" charset="0"/>
              </a:rPr>
              <a:t>Cost-efficient and effective approaches</a:t>
            </a:r>
          </a:p>
          <a:p>
            <a:pPr marL="514350" indent="-51435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sz="2000" b="1" dirty="0">
                <a:cs typeface="Calibri" panose="020F0502020204030204" pitchFamily="34" charset="0"/>
              </a:rPr>
              <a:t>Discussion -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739379-88E9-650C-B54C-AEAFF592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298" y="6139983"/>
            <a:ext cx="2017951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DB082-F769-4E1F-0080-9E28ED693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9933E-C66A-FEEE-3A9F-8C6EFB35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95" y="2925910"/>
            <a:ext cx="3901627" cy="7764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Arial"/>
                <a:cs typeface="Arial"/>
              </a:rPr>
              <a:t>WHO catalogue </a:t>
            </a:r>
            <a:br>
              <a:rPr lang="en-US" sz="2800" b="1" dirty="0">
                <a:solidFill>
                  <a:sysClr val="windowText" lastClr="000000"/>
                </a:solidFill>
                <a:latin typeface="Arial"/>
                <a:cs typeface="Arial"/>
              </a:rPr>
            </a:br>
            <a:r>
              <a:rPr lang="en-US" sz="2800" b="1" dirty="0">
                <a:solidFill>
                  <a:sysClr val="windowText" lastClr="000000"/>
                </a:solidFill>
                <a:latin typeface="Arial"/>
                <a:cs typeface="Arial"/>
              </a:rPr>
              <a:t>prices, Feb 2026</a:t>
            </a:r>
          </a:p>
        </p:txBody>
      </p:sp>
      <p:pic>
        <p:nvPicPr>
          <p:cNvPr id="7" name="Picture 6" descr="World Health Organization Logo, symbol, meaning, history ...">
            <a:extLst>
              <a:ext uri="{FF2B5EF4-FFF2-40B4-BE49-F238E27FC236}">
                <a16:creationId xmlns:a16="http://schemas.microsoft.com/office/drawing/2014/main" id="{C167302F-4532-EFF9-4439-0BC212B87A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414" y="47964"/>
            <a:ext cx="918054" cy="5164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211179-9A84-7A1C-8874-9CCE7164033F}"/>
              </a:ext>
            </a:extLst>
          </p:cNvPr>
          <p:cNvSpPr txBox="1"/>
          <p:nvPr/>
        </p:nvSpPr>
        <p:spPr>
          <a:xfrm>
            <a:off x="-3395" y="6580350"/>
            <a:ext cx="70086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WHO catalogue 2025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WHO tool kit 2021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DFA57DB2-DBB9-9B6F-83EE-293E64FA7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346962"/>
              </p:ext>
            </p:extLst>
          </p:nvPr>
        </p:nvGraphicFramePr>
        <p:xfrm>
          <a:off x="4119780" y="306166"/>
          <a:ext cx="7914806" cy="64080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1433">
                  <a:extLst>
                    <a:ext uri="{9D8B030D-6E8A-4147-A177-3AD203B41FA5}">
                      <a16:colId xmlns:a16="http://schemas.microsoft.com/office/drawing/2014/main" val="2657090076"/>
                    </a:ext>
                  </a:extLst>
                </a:gridCol>
                <a:gridCol w="2194332">
                  <a:extLst>
                    <a:ext uri="{9D8B030D-6E8A-4147-A177-3AD203B41FA5}">
                      <a16:colId xmlns:a16="http://schemas.microsoft.com/office/drawing/2014/main" val="693966852"/>
                    </a:ext>
                  </a:extLst>
                </a:gridCol>
                <a:gridCol w="2701774">
                  <a:extLst>
                    <a:ext uri="{9D8B030D-6E8A-4147-A177-3AD203B41FA5}">
                      <a16:colId xmlns:a16="http://schemas.microsoft.com/office/drawing/2014/main" val="2028689944"/>
                    </a:ext>
                  </a:extLst>
                </a:gridCol>
                <a:gridCol w="850300">
                  <a:extLst>
                    <a:ext uri="{9D8B030D-6E8A-4147-A177-3AD203B41FA5}">
                      <a16:colId xmlns:a16="http://schemas.microsoft.com/office/drawing/2014/main" val="1170682953"/>
                    </a:ext>
                  </a:extLst>
                </a:gridCol>
                <a:gridCol w="891446">
                  <a:extLst>
                    <a:ext uri="{9D8B030D-6E8A-4147-A177-3AD203B41FA5}">
                      <a16:colId xmlns:a16="http://schemas.microsoft.com/office/drawing/2014/main" val="3345019491"/>
                    </a:ext>
                  </a:extLst>
                </a:gridCol>
                <a:gridCol w="865521">
                  <a:extLst>
                    <a:ext uri="{9D8B030D-6E8A-4147-A177-3AD203B41FA5}">
                      <a16:colId xmlns:a16="http://schemas.microsoft.com/office/drawing/2014/main" val="405915194"/>
                    </a:ext>
                  </a:extLst>
                </a:gridCol>
              </a:tblGrid>
              <a:tr h="521923"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 b="1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No.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 b="1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Product name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 b="1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Manufacturer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 b="1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Clinical Sensitivity (%)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 b="1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Clinical Specificity (%)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 b="1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Price per test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1500864"/>
                  </a:ext>
                </a:extLst>
              </a:tr>
              <a:tr h="173974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endParaRPr lang="fr-FR" sz="1000" dirty="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endParaRPr lang="fr-FR" sz="1000" dirty="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endParaRPr lang="fr-FR" sz="1000" dirty="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endParaRPr lang="fr-FR" sz="1000" dirty="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endParaRPr lang="fr-FR" sz="1000" dirty="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834079"/>
                  </a:ext>
                </a:extLst>
              </a:tr>
              <a:tr h="333450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STANDARD Q HIV 1/2 Ab 3-Line Test</a:t>
                      </a:r>
                      <a:endParaRPr lang="fr-FR" sz="1000" dirty="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Biosensor, Inc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99.3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US$ 0.72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733554"/>
                  </a:ext>
                </a:extLst>
              </a:tr>
              <a:tr h="333450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First Response HIV 1-2.O Card test (Version 2.0)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Premier Medical Corporation Private Limited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US$ 0,75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360236"/>
                  </a:ext>
                </a:extLst>
              </a:tr>
              <a:tr h="333450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ONE STEP Anti‐HIV (1&amp;2) Test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InTec PRODUCTS, INC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US$ 0.55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279934"/>
                  </a:ext>
                </a:extLst>
              </a:tr>
              <a:tr h="333450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One Step HIV1/2 Whole Blood/Serum/Plasma Test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Guangzhou Wondfo Biotech Co., Ltd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US$ 0.68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159762"/>
                  </a:ext>
                </a:extLst>
              </a:tr>
              <a:tr h="173974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Genie Fast HIV 1/2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Bio-Rad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98.5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EUR 1.2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1511794"/>
                  </a:ext>
                </a:extLst>
              </a:tr>
              <a:tr h="492927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Diagnostic kit for HIV (1+2) antibody (colloidal gold) V2 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Shanghai Kehua Bio-engineering Co., Ltd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US$ 0.70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536909"/>
                  </a:ext>
                </a:extLst>
              </a:tr>
              <a:tr h="333450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Determine HIV Early Detect 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Abbott Diagnositcs Medical Co. Ltd.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99.4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US$ 0.9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254127"/>
                  </a:ext>
                </a:extLst>
              </a:tr>
              <a:tr h="173974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DPP HIV 1/2 Assay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Chembio Diagnostic Systems Inc.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99.9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US$ 2.75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9644478"/>
                  </a:ext>
                </a:extLst>
              </a:tr>
              <a:tr h="333450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OraQuick HIV 1/2 Rapid Antibody Test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OraSure Technologies, Inc. 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99.1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99.8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US$ 3.0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438646"/>
                  </a:ext>
                </a:extLst>
              </a:tr>
              <a:tr h="333450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Rapid Test for Antibody to HIV (Colloidal Gold Device)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Beijing Wantai Biological Pharmacy Enterprise Co.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98.5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US$ 0,53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239824"/>
                  </a:ext>
                </a:extLst>
              </a:tr>
              <a:tr h="173974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SURE CHECK HIV 1/2 Assay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Chembio Diagnostic Systems Inc.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99.8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99.9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US$ 2.1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618122"/>
                  </a:ext>
                </a:extLst>
              </a:tr>
              <a:tr h="333450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ABON HIV 1/2/O Tri-Line HIV Rapid Test Device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ABON Biopharm (Hangzhou) Co. Ltd.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99.7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US$ 0.71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1765"/>
                  </a:ext>
                </a:extLst>
              </a:tr>
              <a:tr h="333450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INSTI HIV-1/HIV-2 Antibody Test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BioLytical Laboratories, Inc. 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99.7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US$ 2,79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783367"/>
                  </a:ext>
                </a:extLst>
              </a:tr>
              <a:tr h="173974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Bioline HIV-1/2 3.0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Abbott Diagnostics Korea Inc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99.7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US$ 0.82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502307"/>
                  </a:ext>
                </a:extLst>
              </a:tr>
              <a:tr h="173974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Uni-Gold HIV 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Trinity Biotech Manufacturing Ltd.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99.8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99.9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EUR 0.71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860068"/>
                  </a:ext>
                </a:extLst>
              </a:tr>
              <a:tr h="173974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HIV 1/2 STAT-PAK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Chembio Diagnostic Systems Inc.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99.5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US$ 1.2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872386"/>
                  </a:ext>
                </a:extLst>
              </a:tr>
              <a:tr h="333450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Determine HIV-1/2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Abbott Diagnositcs Medical Co. Ltd.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98.9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USD$ 0.90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404620"/>
                  </a:ext>
                </a:extLst>
              </a:tr>
              <a:tr h="333450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Geenius HIV 1/2 Confirmatory Assay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Bio-Rad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97.3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EUR 17.5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748665"/>
                  </a:ext>
                </a:extLst>
              </a:tr>
              <a:tr h="173974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01E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TrinScreen HIV 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Trinity Biotech Manufacturing Ltd.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USD$ 0.75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021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708879"/>
                  </a:ext>
                </a:extLst>
              </a:tr>
              <a:tr h="333450"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501E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01E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Panbio HIV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rtl="0" fontAlgn="ctr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Abbott Rapid Diagnostics Jena GmbH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" latinLnBrk="0"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99,7</a:t>
                      </a:r>
                      <a:endParaRPr lang="fr-FR" sz="1000">
                        <a:effectLst/>
                        <a:latin typeface="Calibri"/>
                      </a:endParaRP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021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fr-FR" sz="1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US$ 1,2</a:t>
                      </a:r>
                      <a:endParaRPr lang="fr-FR" sz="1000" dirty="0">
                        <a:effectLst/>
                        <a:latin typeface="Calibri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5021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021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021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869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789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F01628-21B0-45E7-B335-810EA044F1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33"/>
          <a:stretch/>
        </p:blipFill>
        <p:spPr>
          <a:xfrm>
            <a:off x="3395311" y="1791092"/>
            <a:ext cx="5873657" cy="27809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1024C2-447C-41E9-98A8-771744DBCCA1}"/>
              </a:ext>
            </a:extLst>
          </p:cNvPr>
          <p:cNvSpPr/>
          <p:nvPr/>
        </p:nvSpPr>
        <p:spPr>
          <a:xfrm>
            <a:off x="15169" y="6593975"/>
            <a:ext cx="119811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WHO GL 2019; WHO/UNAIDS/Malawi Department of HIV/AIDS, 2019 derived from Maheu-Giroux M et al AIDS 2019. DOI: 10.1097/QAD.0000000000002386. 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B4D71C-B4F5-8D60-DE2E-50FA4B6B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9" y="2460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/>
                <a:cs typeface="Arial"/>
              </a:rPr>
              <a:t>Greatest impact: </a:t>
            </a:r>
            <a:br>
              <a:rPr lang="en-US" sz="3200" b="1" dirty="0">
                <a:latin typeface="Arial"/>
                <a:cs typeface="Arial"/>
              </a:rPr>
            </a:br>
            <a:r>
              <a:rPr lang="en-US" sz="3200" b="1" dirty="0">
                <a:latin typeface="Arial"/>
                <a:cs typeface="Arial"/>
              </a:rPr>
              <a:t>Focus on adopting a low-cost first test (A1)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39F8B3-943B-61B7-1A57-EAC2B2797113}"/>
              </a:ext>
            </a:extLst>
          </p:cNvPr>
          <p:cNvSpPr txBox="1"/>
          <p:nvPr/>
        </p:nvSpPr>
        <p:spPr>
          <a:xfrm>
            <a:off x="3758865" y="4828277"/>
            <a:ext cx="5146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first test drives HIV testing programme costs</a:t>
            </a:r>
          </a:p>
        </p:txBody>
      </p:sp>
      <p:pic>
        <p:nvPicPr>
          <p:cNvPr id="2" name="Picture 2" descr="World Health Organization Logo, symbol, meaning, history ...">
            <a:extLst>
              <a:ext uri="{FF2B5EF4-FFF2-40B4-BE49-F238E27FC236}">
                <a16:creationId xmlns:a16="http://schemas.microsoft.com/office/drawing/2014/main" id="{0E2CF99B-2446-98C0-322B-883019B31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689" y="6272209"/>
            <a:ext cx="984306" cy="55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231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DB082-F769-4E1F-0080-9E28ED693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9933E-C66A-FEEE-3A9F-8C6EFB35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13"/>
            <a:ext cx="12158329" cy="915726"/>
          </a:xfrm>
        </p:spPr>
        <p:txBody>
          <a:bodyPr>
            <a:normAutofit/>
          </a:bodyPr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weighted price of HIV tests remains high,</a:t>
            </a:r>
            <a:b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yet low-cost quality-assured options are available</a:t>
            </a:r>
            <a:endParaRPr lang="en-US" sz="2800" b="1"/>
          </a:p>
        </p:txBody>
      </p:sp>
      <p:pic>
        <p:nvPicPr>
          <p:cNvPr id="4" name="image4.png">
            <a:extLst>
              <a:ext uri="{FF2B5EF4-FFF2-40B4-BE49-F238E27FC236}">
                <a16:creationId xmlns:a16="http://schemas.microsoft.com/office/drawing/2014/main" id="{65EFFCF4-2E11-5D45-B402-6866DDDB44C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11124" y="1405348"/>
            <a:ext cx="5984875" cy="4565684"/>
          </a:xfrm>
          <a:prstGeom prst="rect">
            <a:avLst/>
          </a:prstGeom>
          <a:ln/>
        </p:spPr>
      </p:pic>
      <p:sp>
        <p:nvSpPr>
          <p:cNvPr id="5" name="Ellipse 18">
            <a:extLst>
              <a:ext uri="{FF2B5EF4-FFF2-40B4-BE49-F238E27FC236}">
                <a16:creationId xmlns:a16="http://schemas.microsoft.com/office/drawing/2014/main" id="{152E231C-00FB-3E74-ABA0-D411B0FEF466}"/>
              </a:ext>
            </a:extLst>
          </p:cNvPr>
          <p:cNvSpPr/>
          <p:nvPr/>
        </p:nvSpPr>
        <p:spPr>
          <a:xfrm>
            <a:off x="5309087" y="2593158"/>
            <a:ext cx="589721" cy="134790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E88F8-92DA-A177-0B3D-902472B97F00}"/>
              </a:ext>
            </a:extLst>
          </p:cNvPr>
          <p:cNvSpPr txBox="1"/>
          <p:nvPr/>
        </p:nvSpPr>
        <p:spPr>
          <a:xfrm>
            <a:off x="6694119" y="2258566"/>
            <a:ext cx="5497881" cy="15542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ysClr val="windowText" lastClr="000000"/>
                </a:solidFill>
                <a:latin typeface="Arial"/>
                <a:cs typeface="Arial"/>
              </a:rPr>
              <a:t>Average weighted price of HIV tests: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  <a:latin typeface="Arial"/>
                <a:cs typeface="Arial"/>
              </a:rPr>
              <a:t>HIV RDT: $0,90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  <a:latin typeface="Arial"/>
                <a:cs typeface="Arial"/>
              </a:rPr>
              <a:t>HIV/syphilis RDT: $1,31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  <a:latin typeface="Arial"/>
                <a:cs typeface="Arial"/>
              </a:rPr>
              <a:t>HIVST: $2,00 </a:t>
            </a:r>
          </a:p>
          <a:p>
            <a:endParaRPr lang="en-US" sz="50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r>
              <a:rPr lang="en-US" b="1">
                <a:solidFill>
                  <a:sysClr val="windowText" lastClr="000000"/>
                </a:solidFill>
                <a:latin typeface="Arial"/>
                <a:cs typeface="Arial"/>
              </a:rPr>
              <a:t>Yet, lower cost quality-assured tests </a:t>
            </a:r>
            <a:r>
              <a:rPr lang="en-US" b="1">
                <a:latin typeface="Arial"/>
                <a:cs typeface="Arial"/>
              </a:rPr>
              <a:t>exist</a:t>
            </a:r>
          </a:p>
        </p:txBody>
      </p:sp>
      <p:pic>
        <p:nvPicPr>
          <p:cNvPr id="7" name="Picture 6" descr="World Health Organization Logo, symbol, meaning, history ...">
            <a:extLst>
              <a:ext uri="{FF2B5EF4-FFF2-40B4-BE49-F238E27FC236}">
                <a16:creationId xmlns:a16="http://schemas.microsoft.com/office/drawing/2014/main" id="{C167302F-4532-EFF9-4439-0BC212B87A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29297" y="6293838"/>
            <a:ext cx="918054" cy="5164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211179-9A84-7A1C-8874-9CCE7164033F}"/>
              </a:ext>
            </a:extLst>
          </p:cNvPr>
          <p:cNvSpPr txBox="1"/>
          <p:nvPr/>
        </p:nvSpPr>
        <p:spPr>
          <a:xfrm>
            <a:off x="127690" y="6289090"/>
            <a:ext cx="716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*Note price information includes cost of accessories per WHO sources and catalogue as of 5 May 2025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Reference information: EIC/WHO 2024,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WHO catalogue 2025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WHO tool kit 2021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Global Fund 2025</a:t>
            </a:r>
            <a:endParaRPr lang="en-US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89034-DE4E-1748-03AD-5A9E83D09EBE}"/>
              </a:ext>
            </a:extLst>
          </p:cNvPr>
          <p:cNvSpPr txBox="1"/>
          <p:nvPr/>
        </p:nvSpPr>
        <p:spPr>
          <a:xfrm>
            <a:off x="8118374" y="6284342"/>
            <a:ext cx="29109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latin typeface="Arial"/>
                <a:cs typeface="Arial"/>
              </a:rPr>
              <a:t>**Abon – owned by Abbott</a:t>
            </a:r>
          </a:p>
          <a:p>
            <a:r>
              <a:rPr lang="en-US" sz="1200" i="1">
                <a:latin typeface="Arial"/>
                <a:cs typeface="Arial"/>
              </a:rPr>
              <a:t>** SD </a:t>
            </a:r>
            <a:r>
              <a:rPr lang="en-US" sz="1200" i="1" err="1">
                <a:latin typeface="Arial"/>
                <a:cs typeface="Arial"/>
              </a:rPr>
              <a:t>Bioline</a:t>
            </a:r>
            <a:r>
              <a:rPr lang="en-US" sz="1200" i="1">
                <a:latin typeface="Arial"/>
                <a:cs typeface="Arial"/>
              </a:rPr>
              <a:t> – subsidiary of Abbott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2511907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DB082-F769-4E1F-0080-9E28ED693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9933E-C66A-FEEE-3A9F-8C6EFB35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13"/>
            <a:ext cx="12158329" cy="915726"/>
          </a:xfrm>
        </p:spPr>
        <p:txBody>
          <a:bodyPr>
            <a:normAutofit/>
          </a:bodyPr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weighted price of HIV tests remains high,</a:t>
            </a:r>
            <a:b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yet low-cost quality-assured options are available</a:t>
            </a:r>
            <a:endParaRPr lang="en-US" sz="2800" b="1"/>
          </a:p>
        </p:txBody>
      </p:sp>
      <p:pic>
        <p:nvPicPr>
          <p:cNvPr id="4" name="image4.png">
            <a:extLst>
              <a:ext uri="{FF2B5EF4-FFF2-40B4-BE49-F238E27FC236}">
                <a16:creationId xmlns:a16="http://schemas.microsoft.com/office/drawing/2014/main" id="{65EFFCF4-2E11-5D45-B402-6866DDDB44C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11124" y="1405348"/>
            <a:ext cx="5984875" cy="4565684"/>
          </a:xfrm>
          <a:prstGeom prst="rect">
            <a:avLst/>
          </a:prstGeom>
          <a:ln/>
        </p:spPr>
      </p:pic>
      <p:sp>
        <p:nvSpPr>
          <p:cNvPr id="5" name="Ellipse 18">
            <a:extLst>
              <a:ext uri="{FF2B5EF4-FFF2-40B4-BE49-F238E27FC236}">
                <a16:creationId xmlns:a16="http://schemas.microsoft.com/office/drawing/2014/main" id="{152E231C-00FB-3E74-ABA0-D411B0FEF466}"/>
              </a:ext>
            </a:extLst>
          </p:cNvPr>
          <p:cNvSpPr/>
          <p:nvPr/>
        </p:nvSpPr>
        <p:spPr>
          <a:xfrm>
            <a:off x="5309087" y="2593158"/>
            <a:ext cx="589721" cy="134790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E88F8-92DA-A177-0B3D-902472B97F00}"/>
              </a:ext>
            </a:extLst>
          </p:cNvPr>
          <p:cNvSpPr txBox="1"/>
          <p:nvPr/>
        </p:nvSpPr>
        <p:spPr>
          <a:xfrm>
            <a:off x="6694119" y="2258566"/>
            <a:ext cx="5497881" cy="15542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ysClr val="windowText" lastClr="000000"/>
                </a:solidFill>
                <a:latin typeface="Arial"/>
                <a:cs typeface="Arial"/>
              </a:rPr>
              <a:t>Average weighted price of HIV tests: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  <a:latin typeface="Arial"/>
                <a:cs typeface="Arial"/>
              </a:rPr>
              <a:t>HIV RDT: $0,90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  <a:latin typeface="Arial"/>
                <a:cs typeface="Arial"/>
              </a:rPr>
              <a:t>HIV/syphilis RDT: $1,31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  <a:latin typeface="Arial"/>
                <a:cs typeface="Arial"/>
              </a:rPr>
              <a:t>HIVST: $2,00 </a:t>
            </a:r>
          </a:p>
          <a:p>
            <a:endParaRPr lang="en-US" sz="50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r>
              <a:rPr lang="en-US" b="1">
                <a:solidFill>
                  <a:sysClr val="windowText" lastClr="000000"/>
                </a:solidFill>
                <a:latin typeface="Arial"/>
                <a:cs typeface="Arial"/>
              </a:rPr>
              <a:t>Yet, lower cost quality-assured tests </a:t>
            </a:r>
            <a:r>
              <a:rPr lang="en-US" b="1">
                <a:latin typeface="Arial"/>
                <a:cs typeface="Arial"/>
              </a:rPr>
              <a:t>exist</a:t>
            </a:r>
          </a:p>
        </p:txBody>
      </p:sp>
      <p:pic>
        <p:nvPicPr>
          <p:cNvPr id="7" name="Picture 6" descr="World Health Organization Logo, symbol, meaning, history ...">
            <a:extLst>
              <a:ext uri="{FF2B5EF4-FFF2-40B4-BE49-F238E27FC236}">
                <a16:creationId xmlns:a16="http://schemas.microsoft.com/office/drawing/2014/main" id="{C167302F-4532-EFF9-4439-0BC212B87A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29297" y="6293838"/>
            <a:ext cx="918054" cy="5164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211179-9A84-7A1C-8874-9CCE7164033F}"/>
              </a:ext>
            </a:extLst>
          </p:cNvPr>
          <p:cNvSpPr txBox="1"/>
          <p:nvPr/>
        </p:nvSpPr>
        <p:spPr>
          <a:xfrm>
            <a:off x="127690" y="6289090"/>
            <a:ext cx="716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*Note price information includes cost of accessories per WHO sources and catalogue as of 5 May 2025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Reference information: EIC/WHO 2024,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WHO catalogue 2025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WHO tool kit 2021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Global Fund 2025</a:t>
            </a:r>
            <a:endParaRPr lang="en-US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89034-DE4E-1748-03AD-5A9E83D09EBE}"/>
              </a:ext>
            </a:extLst>
          </p:cNvPr>
          <p:cNvSpPr txBox="1"/>
          <p:nvPr/>
        </p:nvSpPr>
        <p:spPr>
          <a:xfrm>
            <a:off x="8118374" y="6284342"/>
            <a:ext cx="29109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latin typeface="Arial"/>
                <a:cs typeface="Arial"/>
              </a:rPr>
              <a:t>**Abon – owned by Abbott</a:t>
            </a:r>
          </a:p>
          <a:p>
            <a:r>
              <a:rPr lang="en-US" sz="1200" i="1">
                <a:latin typeface="Arial"/>
                <a:cs typeface="Arial"/>
              </a:rPr>
              <a:t>** SD </a:t>
            </a:r>
            <a:r>
              <a:rPr lang="en-US" sz="1200" i="1" err="1">
                <a:latin typeface="Arial"/>
                <a:cs typeface="Arial"/>
              </a:rPr>
              <a:t>Bioline</a:t>
            </a:r>
            <a:r>
              <a:rPr lang="en-US" sz="1200" i="1">
                <a:latin typeface="Arial"/>
                <a:cs typeface="Arial"/>
              </a:rPr>
              <a:t> – subsidiary of Abbott</a:t>
            </a:r>
            <a:endParaRPr lang="en-US" sz="1200" i="1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F2EE3B3-F91C-611F-F7E1-740F70F86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4986" y="1065802"/>
            <a:ext cx="6260006" cy="5244776"/>
          </a:xfr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900" b="1" dirty="0">
                <a:highlight>
                  <a:srgbClr val="FFFF00"/>
                </a:highlight>
                <a:latin typeface="Arial"/>
                <a:cs typeface="Arial"/>
              </a:rPr>
              <a:t>Current opportunities in the WHO catalogue </a:t>
            </a:r>
          </a:p>
          <a:p>
            <a:pPr marL="0" indent="0">
              <a:buNone/>
            </a:pPr>
            <a:endParaRPr lang="en-US" sz="1900" b="1" dirty="0">
              <a:highlight>
                <a:srgbClr val="FFFF00"/>
              </a:highlight>
              <a:latin typeface="Arial"/>
              <a:cs typeface="Arial"/>
            </a:endParaRPr>
          </a:p>
          <a:p>
            <a:r>
              <a:rPr lang="en-US" sz="1900" b="1" dirty="0">
                <a:solidFill>
                  <a:schemeClr val="bg1"/>
                </a:solidFill>
                <a:latin typeface="Arial"/>
                <a:cs typeface="Arial"/>
              </a:rPr>
              <a:t>HIV RDT: 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+22 </a:t>
            </a:r>
            <a:r>
              <a:rPr lang="en-US" sz="1900" dirty="0" err="1">
                <a:solidFill>
                  <a:schemeClr val="bg1"/>
                </a:solidFill>
                <a:latin typeface="Arial"/>
                <a:cs typeface="Arial"/>
              </a:rPr>
              <a:t>PQ’ed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 ($0,53-$2,79)</a:t>
            </a:r>
          </a:p>
          <a:p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4 manufacturers have tests costing less than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$0,70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5 manufacturers have tests costing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$0,70 to $0,75 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All can be used as the first test </a:t>
            </a:r>
          </a:p>
          <a:p>
            <a:pPr marL="457200" lvl="1" indent="0">
              <a:buNone/>
            </a:pP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1"/>
            <a:endParaRPr lang="en-US" sz="100" b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900" b="1" dirty="0">
                <a:solidFill>
                  <a:schemeClr val="bg1"/>
                </a:solidFill>
                <a:latin typeface="Arial"/>
                <a:cs typeface="Arial"/>
              </a:rPr>
              <a:t>Dual HIV/Syph RDT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: 3 </a:t>
            </a:r>
            <a:r>
              <a:rPr lang="en-US" sz="1900" dirty="0" err="1">
                <a:solidFill>
                  <a:schemeClr val="bg1"/>
                </a:solidFill>
                <a:latin typeface="Arial"/>
                <a:cs typeface="Arial"/>
              </a:rPr>
              <a:t>PQ’ed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 costing $0,90 to 0,95</a:t>
            </a:r>
          </a:p>
          <a:p>
            <a:pPr lvl="1"/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1"/>
            <a:endParaRPr lang="en-US" sz="1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900" b="1" dirty="0">
                <a:solidFill>
                  <a:schemeClr val="bg1"/>
                </a:solidFill>
                <a:latin typeface="Arial"/>
                <a:cs typeface="Arial"/>
              </a:rPr>
              <a:t>HIVST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: 8 </a:t>
            </a:r>
            <a:r>
              <a:rPr lang="en-US" sz="1900" dirty="0" err="1">
                <a:solidFill>
                  <a:schemeClr val="bg1"/>
                </a:solidFill>
                <a:latin typeface="Arial"/>
                <a:cs typeface="Arial"/>
              </a:rPr>
              <a:t>PQ’ed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 ($1-$3,29)</a:t>
            </a:r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2 manufacturers have tests costing less than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$1,50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sz="1800" b="1" i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937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FF22F-28FF-DAFB-D6CC-4332F9E3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6" y="139738"/>
            <a:ext cx="11101387" cy="16675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>
                <a:latin typeface="Arial"/>
                <a:cs typeface="Arial"/>
              </a:rPr>
              <a:t>Example of savings:</a:t>
            </a:r>
            <a:br>
              <a:rPr lang="en-US" sz="37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00" b="1">
                <a:latin typeface="Arial"/>
                <a:cs typeface="Arial"/>
              </a:rPr>
              <a:t>HIV testing for 5 million people annually</a:t>
            </a:r>
            <a:endParaRPr lang="fr-FR"/>
          </a:p>
        </p:txBody>
      </p:sp>
      <p:pic>
        <p:nvPicPr>
          <p:cNvPr id="84" name="Graphic 83" descr="Money">
            <a:extLst>
              <a:ext uri="{FF2B5EF4-FFF2-40B4-BE49-F238E27FC236}">
                <a16:creationId xmlns:a16="http://schemas.microsoft.com/office/drawing/2014/main" id="{71D79411-6C1D-BF25-6234-73EAC0B420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044" y="2049562"/>
            <a:ext cx="3876165" cy="3876165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orld Health Organization Logo, symbol, meaning, history ...">
            <a:extLst>
              <a:ext uri="{FF2B5EF4-FFF2-40B4-BE49-F238E27FC236}">
                <a16:creationId xmlns:a16="http://schemas.microsoft.com/office/drawing/2014/main" id="{8927597C-9EFF-3C5F-437E-5FD8109929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19115" y="5919436"/>
            <a:ext cx="918054" cy="5164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C42E63-2074-59AC-7424-5092C2DF957C}"/>
              </a:ext>
            </a:extLst>
          </p:cNvPr>
          <p:cNvSpPr txBox="1">
            <a:spLocks/>
          </p:cNvSpPr>
          <p:nvPr/>
        </p:nvSpPr>
        <p:spPr>
          <a:xfrm>
            <a:off x="5193600" y="2269835"/>
            <a:ext cx="6604148" cy="390780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latin typeface="Arial"/>
                <a:cs typeface="Arial"/>
              </a:rPr>
              <a:t>Status quo A1 HIV RDT</a:t>
            </a:r>
          </a:p>
          <a:p>
            <a:pPr lvl="1"/>
            <a:r>
              <a:rPr lang="en-US" sz="2000">
                <a:latin typeface="Arial"/>
                <a:cs typeface="Arial"/>
              </a:rPr>
              <a:t>$0.90 costs US$4,5 million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latin typeface="Arial"/>
                <a:cs typeface="Arial"/>
              </a:rPr>
              <a:t>Low-cost A1 HIV RDT </a:t>
            </a:r>
          </a:p>
          <a:p>
            <a:pPr lvl="1"/>
            <a:r>
              <a:rPr lang="en-US" sz="2000">
                <a:latin typeface="Arial"/>
                <a:cs typeface="Arial"/>
              </a:rPr>
              <a:t>$0.53* costs US$2.65 million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latin typeface="Arial"/>
                <a:cs typeface="Arial"/>
              </a:rPr>
              <a:t>Savings gained</a:t>
            </a:r>
            <a:r>
              <a:rPr lang="en-US" sz="2000">
                <a:latin typeface="Arial"/>
                <a:cs typeface="Arial"/>
              </a:rPr>
              <a:t> </a:t>
            </a:r>
          </a:p>
          <a:p>
            <a:pPr lvl="1"/>
            <a:r>
              <a:rPr lang="en-US" sz="2000">
                <a:latin typeface="Arial"/>
                <a:cs typeface="Arial"/>
              </a:rPr>
              <a:t>US$1.85 million savings </a:t>
            </a:r>
          </a:p>
          <a:p>
            <a:pPr lvl="1"/>
            <a:r>
              <a:rPr lang="en-US" sz="2000">
                <a:latin typeface="Arial"/>
                <a:cs typeface="Arial"/>
              </a:rPr>
              <a:t>41% instant decrease in annual costs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latin typeface="Arial"/>
                <a:cs typeface="Arial"/>
              </a:rPr>
              <a:t>Could be used to maintain testing coverage and reinvest in lifesaving services</a:t>
            </a:r>
          </a:p>
          <a:p>
            <a:pPr marL="0" indent="0">
              <a:buNone/>
            </a:pPr>
            <a:endParaRPr lang="en-US" sz="6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>
                <a:latin typeface="Arial"/>
                <a:cs typeface="Arial"/>
              </a:rPr>
              <a:t>*: </a:t>
            </a:r>
            <a:r>
              <a:rPr lang="en-US" sz="1300" i="1">
                <a:latin typeface="Arial"/>
                <a:cs typeface="Arial"/>
              </a:rPr>
              <a:t>lowest cost RDTs with accessories as per May 2025 WHO catalogue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BB6F9-2979-6B12-6EFF-551B96C46861}"/>
              </a:ext>
            </a:extLst>
          </p:cNvPr>
          <p:cNvSpPr txBox="1"/>
          <p:nvPr/>
        </p:nvSpPr>
        <p:spPr>
          <a:xfrm>
            <a:off x="166898" y="6056472"/>
            <a:ext cx="67546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i="1">
                <a:latin typeface="Arial"/>
                <a:cs typeface="Arial"/>
              </a:rPr>
              <a:t>Note this is a simplified and illustrative example based on costs in previous slides</a:t>
            </a:r>
          </a:p>
        </p:txBody>
      </p:sp>
    </p:spTree>
    <p:extLst>
      <p:ext uri="{BB962C8B-B14F-4D97-AF65-F5344CB8AC3E}">
        <p14:creationId xmlns:p14="http://schemas.microsoft.com/office/powerpoint/2010/main" val="759014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DC5FE-FC1E-4F67-9BB9-7C3FCC1F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3"/>
            <a:ext cx="12192000" cy="582296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misconceptions</a:t>
            </a:r>
          </a:p>
        </p:txBody>
      </p:sp>
      <p:sp>
        <p:nvSpPr>
          <p:cNvPr id="4" name="Flowchart: Sequential Access Storage 3">
            <a:extLst>
              <a:ext uri="{FF2B5EF4-FFF2-40B4-BE49-F238E27FC236}">
                <a16:creationId xmlns:a16="http://schemas.microsoft.com/office/drawing/2014/main" id="{DC482F2D-9D14-4C48-99F9-03FEEC391EF9}"/>
              </a:ext>
            </a:extLst>
          </p:cNvPr>
          <p:cNvSpPr/>
          <p:nvPr/>
        </p:nvSpPr>
        <p:spPr>
          <a:xfrm>
            <a:off x="215514" y="1085858"/>
            <a:ext cx="2353950" cy="1511038"/>
          </a:xfrm>
          <a:prstGeom prst="flowChartMagneticTap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 cost means lower quality</a:t>
            </a:r>
          </a:p>
        </p:txBody>
      </p:sp>
      <p:sp>
        <p:nvSpPr>
          <p:cNvPr id="10" name="Flowchart: Sequential Access Storage 9">
            <a:extLst>
              <a:ext uri="{FF2B5EF4-FFF2-40B4-BE49-F238E27FC236}">
                <a16:creationId xmlns:a16="http://schemas.microsoft.com/office/drawing/2014/main" id="{4647F7F9-914B-45E9-977A-CA1B01237F0D}"/>
              </a:ext>
            </a:extLst>
          </p:cNvPr>
          <p:cNvSpPr/>
          <p:nvPr/>
        </p:nvSpPr>
        <p:spPr>
          <a:xfrm>
            <a:off x="213171" y="3136558"/>
            <a:ext cx="2907219" cy="1609178"/>
          </a:xfrm>
          <a:prstGeom prst="flowChartMagneticTap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Oral-based HIVST are better than Blood-based HIVST or vice-versa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CCFF6D-9DFF-CF4A-8032-354D9820CE39}"/>
              </a:ext>
            </a:extLst>
          </p:cNvPr>
          <p:cNvCxnSpPr>
            <a:cxnSpLocks/>
          </p:cNvCxnSpPr>
          <p:nvPr/>
        </p:nvCxnSpPr>
        <p:spPr>
          <a:xfrm>
            <a:off x="1029281" y="1427974"/>
            <a:ext cx="726416" cy="826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E6BE43-4C1C-00CD-155E-1B8A8D6177F6}"/>
              </a:ext>
            </a:extLst>
          </p:cNvPr>
          <p:cNvCxnSpPr>
            <a:cxnSpLocks/>
          </p:cNvCxnSpPr>
          <p:nvPr/>
        </p:nvCxnSpPr>
        <p:spPr>
          <a:xfrm flipH="1">
            <a:off x="838200" y="1535759"/>
            <a:ext cx="1005840" cy="6896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B975A20-DD91-F333-31D5-D4760391B548}"/>
              </a:ext>
            </a:extLst>
          </p:cNvPr>
          <p:cNvSpPr txBox="1"/>
          <p:nvPr/>
        </p:nvSpPr>
        <p:spPr>
          <a:xfrm>
            <a:off x="3120390" y="1358079"/>
            <a:ext cx="512749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WHO encourages countries to use quality-assured HIV tests to maintain quality and accurate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Quality-assured products (e.g. WHO pre-qualified) have undergone a stringent performance and quality assessment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D4CAEF-3121-36E1-449B-6DFBF7023342}"/>
              </a:ext>
            </a:extLst>
          </p:cNvPr>
          <p:cNvSpPr txBox="1"/>
          <p:nvPr/>
        </p:nvSpPr>
        <p:spPr>
          <a:xfrm>
            <a:off x="3282788" y="3441530"/>
            <a:ext cx="4160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There are pre-qualified blood, oral and urine-based HIV self-tests that are safe and accurate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WHO supports all three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The urine-based HIVST has been recently pre-qualified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BB264C-025A-1373-DCD2-7F5F07D57128}"/>
              </a:ext>
            </a:extLst>
          </p:cNvPr>
          <p:cNvCxnSpPr/>
          <p:nvPr/>
        </p:nvCxnSpPr>
        <p:spPr>
          <a:xfrm>
            <a:off x="960120" y="3300984"/>
            <a:ext cx="1243584" cy="1121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B5DE3A-E60B-D6B1-06D1-73F4934831A7}"/>
              </a:ext>
            </a:extLst>
          </p:cNvPr>
          <p:cNvCxnSpPr/>
          <p:nvPr/>
        </p:nvCxnSpPr>
        <p:spPr>
          <a:xfrm flipV="1">
            <a:off x="704088" y="3441530"/>
            <a:ext cx="1636776" cy="8012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World Health Organization Logo, symbol, meaning, history ...">
            <a:extLst>
              <a:ext uri="{FF2B5EF4-FFF2-40B4-BE49-F238E27FC236}">
                <a16:creationId xmlns:a16="http://schemas.microsoft.com/office/drawing/2014/main" id="{2C927AEE-819C-30AD-B8E2-8B317D68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689" y="6272209"/>
            <a:ext cx="984306" cy="55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89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DC700-7B0A-881F-1AD0-0C2F49F83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46" r="23267"/>
          <a:stretch>
            <a:fillRect/>
          </a:stretch>
        </p:blipFill>
        <p:spPr>
          <a:xfrm>
            <a:off x="279144" y="299509"/>
            <a:ext cx="4635992" cy="5557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10856-9082-782D-B7A5-01E7BAE8D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281" y="1"/>
            <a:ext cx="696043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GB" sz="2100" dirty="0">
                <a:latin typeface="Arial"/>
                <a:cs typeface="Arial"/>
              </a:rPr>
              <a:t>Differentiate testing, strategic mix and target locations and populations with greatest need</a:t>
            </a:r>
          </a:p>
          <a:p>
            <a:r>
              <a:rPr lang="en-GB" sz="2100" dirty="0">
                <a:latin typeface="Arial"/>
                <a:cs typeface="Arial"/>
              </a:rPr>
              <a:t>Use 3-test strategy to maintain quality and prevent misdiagnosis </a:t>
            </a:r>
          </a:p>
          <a:p>
            <a:endParaRPr lang="en-US" sz="2100" dirty="0">
              <a:solidFill>
                <a:schemeClr val="tx1">
                  <a:alpha val="80000"/>
                </a:schemeClr>
              </a:solidFill>
              <a:latin typeface="Arial"/>
              <a:cs typeface="Arial"/>
            </a:endParaRPr>
          </a:p>
          <a:p>
            <a:r>
              <a:rPr lang="en-US" sz="2100" dirty="0">
                <a:solidFill>
                  <a:schemeClr val="tx1">
                    <a:alpha val="80000"/>
                  </a:schemeClr>
                </a:solidFill>
                <a:latin typeface="Arial"/>
                <a:cs typeface="Arial"/>
              </a:rPr>
              <a:t>Include blood-based HIVST in the pool of HIV self tests</a:t>
            </a:r>
          </a:p>
          <a:p>
            <a:endParaRPr lang="en-US" sz="2100" dirty="0">
              <a:solidFill>
                <a:schemeClr val="tx1">
                  <a:alpha val="80000"/>
                </a:schemeClr>
              </a:solidFill>
              <a:latin typeface="Arial"/>
              <a:cs typeface="Arial"/>
            </a:endParaRPr>
          </a:p>
          <a:p>
            <a:r>
              <a:rPr lang="en-US" sz="2100" dirty="0">
                <a:solidFill>
                  <a:schemeClr val="tx1">
                    <a:alpha val="80000"/>
                  </a:schemeClr>
                </a:solidFill>
                <a:latin typeface="Arial"/>
                <a:cs typeface="Arial"/>
              </a:rPr>
              <a:t>Switching to lower-cost tests can result in cost savings</a:t>
            </a:r>
          </a:p>
          <a:p>
            <a:endParaRPr lang="en-US" sz="2100" dirty="0">
              <a:solidFill>
                <a:schemeClr val="tx1">
                  <a:alpha val="80000"/>
                </a:schemeClr>
              </a:solidFill>
              <a:latin typeface="Arial"/>
              <a:cs typeface="Arial"/>
            </a:endParaRPr>
          </a:p>
          <a:p>
            <a:r>
              <a:rPr lang="en-US" sz="2100" dirty="0">
                <a:solidFill>
                  <a:schemeClr val="tx1">
                    <a:alpha val="80000"/>
                  </a:schemeClr>
                </a:solidFill>
                <a:latin typeface="Arial"/>
                <a:cs typeface="Arial"/>
              </a:rPr>
              <a:t>Cost-efficiency in HIV testing services is critical in sustaining essential HIV services</a:t>
            </a:r>
          </a:p>
          <a:p>
            <a:endParaRPr lang="en-US" sz="2100" dirty="0">
              <a:solidFill>
                <a:schemeClr val="tx1">
                  <a:alpha val="80000"/>
                </a:schemeClr>
              </a:solidFill>
              <a:latin typeface="Arial"/>
              <a:cs typeface="Arial"/>
            </a:endParaRPr>
          </a:p>
          <a:p>
            <a:r>
              <a:rPr lang="en-US" sz="2100" dirty="0">
                <a:solidFill>
                  <a:schemeClr val="tx1">
                    <a:alpha val="80000"/>
                  </a:schemeClr>
                </a:solidFill>
                <a:latin typeface="Arial"/>
                <a:cs typeface="Arial"/>
              </a:rPr>
              <a:t>Lower-cost tests do not imply lower-quality tests</a:t>
            </a:r>
          </a:p>
          <a:p>
            <a:endParaRPr lang="en-US" sz="2100" dirty="0">
              <a:latin typeface="Arial"/>
              <a:cs typeface="Arial"/>
            </a:endParaRPr>
          </a:p>
          <a:p>
            <a:r>
              <a:rPr lang="en-US" sz="2100" dirty="0">
                <a:latin typeface="Arial"/>
                <a:cs typeface="Arial"/>
              </a:rPr>
              <a:t>Cut costs without cutting quality – use quality assured products</a:t>
            </a:r>
          </a:p>
          <a:p>
            <a:endParaRPr lang="en-US" sz="2100" dirty="0">
              <a:solidFill>
                <a:schemeClr val="tx1">
                  <a:alpha val="80000"/>
                </a:schemeClr>
              </a:solidFill>
              <a:latin typeface="Arial"/>
              <a:cs typeface="Arial"/>
            </a:endParaRPr>
          </a:p>
          <a:p>
            <a:r>
              <a:rPr lang="en-US" sz="2100" dirty="0">
                <a:solidFill>
                  <a:schemeClr val="tx1">
                    <a:alpha val="80000"/>
                  </a:schemeClr>
                </a:solidFill>
                <a:latin typeface="Arial"/>
                <a:cs typeface="Arial"/>
              </a:rPr>
              <a:t>Countries should focus on adopting lower-cost tests: </a:t>
            </a:r>
          </a:p>
          <a:p>
            <a:pPr lvl="1"/>
            <a:r>
              <a:rPr lang="en-US" sz="2100" dirty="0">
                <a:solidFill>
                  <a:schemeClr val="tx1">
                    <a:alpha val="80000"/>
                  </a:schemeClr>
                </a:solidFill>
                <a:latin typeface="Arial"/>
                <a:cs typeface="Arial"/>
              </a:rPr>
              <a:t>HIV RDTs: ≤ $0.70, </a:t>
            </a:r>
          </a:p>
          <a:p>
            <a:pPr lvl="1"/>
            <a:r>
              <a:rPr lang="en-US" sz="2100" dirty="0">
                <a:solidFill>
                  <a:schemeClr val="tx1">
                    <a:alpha val="80000"/>
                  </a:schemeClr>
                </a:solidFill>
                <a:latin typeface="Arial"/>
                <a:cs typeface="Arial"/>
              </a:rPr>
              <a:t>Dual HIV/syphilis RDTs: ≤ $0.95, </a:t>
            </a:r>
          </a:p>
          <a:p>
            <a:pPr lvl="1"/>
            <a:r>
              <a:rPr lang="en-US" sz="2100" dirty="0">
                <a:solidFill>
                  <a:schemeClr val="tx1">
                    <a:alpha val="80000"/>
                  </a:schemeClr>
                </a:solidFill>
                <a:latin typeface="Arial"/>
                <a:cs typeface="Arial"/>
              </a:rPr>
              <a:t>HIV self-tests (HIVST): ≤ $1.50</a:t>
            </a:r>
          </a:p>
          <a:p>
            <a:pPr marL="457200" lvl="1" indent="0">
              <a:buNone/>
            </a:pPr>
            <a:endParaRPr lang="en-US" sz="2100" dirty="0">
              <a:solidFill>
                <a:schemeClr val="tx1">
                  <a:alpha val="80000"/>
                </a:schemeClr>
              </a:solidFill>
              <a:latin typeface="Arial"/>
              <a:cs typeface="Arial"/>
            </a:endParaRPr>
          </a:p>
          <a:p>
            <a:r>
              <a:rPr lang="en-US" sz="2100" dirty="0">
                <a:solidFill>
                  <a:schemeClr val="tx1">
                    <a:alpha val="80000"/>
                  </a:schemeClr>
                </a:solidFill>
                <a:latin typeface="Arial"/>
                <a:cs typeface="Arial"/>
              </a:rPr>
              <a:t>Focus on switching out the first test for the greatest and most immediate savings</a:t>
            </a:r>
          </a:p>
          <a:p>
            <a:endParaRPr lang="en-US" sz="2100" dirty="0">
              <a:solidFill>
                <a:schemeClr val="tx1">
                  <a:alpha val="80000"/>
                </a:schemeClr>
              </a:solidFill>
              <a:latin typeface="Arial"/>
              <a:cs typeface="Arial"/>
            </a:endParaRPr>
          </a:p>
          <a:p>
            <a:r>
              <a:rPr lang="en-US" sz="2100" dirty="0">
                <a:solidFill>
                  <a:schemeClr val="tx1">
                    <a:alpha val="80000"/>
                  </a:schemeClr>
                </a:solidFill>
                <a:latin typeface="Arial"/>
                <a:cs typeface="Arial"/>
              </a:rPr>
              <a:t>Countries must push manufacturers to fund training and quality assurance activities in new agreements and tenders.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358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73D070-D8FB-CADA-F625-94C09ED3D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ACKNOWLEDGEMENTS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C32DA9-9279-5428-47C1-78EC05841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4065" y="1697206"/>
            <a:ext cx="8813426" cy="4351338"/>
          </a:xfrm>
        </p:spPr>
        <p:txBody>
          <a:bodyPr/>
          <a:lstStyle/>
          <a:p>
            <a:pPr marL="0" indent="0" algn="ctr">
              <a:buNone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b="1" dirty="0">
                <a:latin typeface="Arial"/>
              </a:rPr>
              <a:t>HIV Testing team</a:t>
            </a:r>
          </a:p>
          <a:p>
            <a:pPr marL="0" indent="0" algn="ctr">
              <a:buNone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HIV, TB, Hepatitis, STI Department</a:t>
            </a:r>
          </a:p>
        </p:txBody>
      </p:sp>
    </p:spTree>
    <p:extLst>
      <p:ext uri="{BB962C8B-B14F-4D97-AF65-F5344CB8AC3E}">
        <p14:creationId xmlns:p14="http://schemas.microsoft.com/office/powerpoint/2010/main" val="260052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97BC0-00A1-DD56-C0D4-9D5115A76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A45FEB-748D-847F-2941-7DAD902A7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494" y="6456218"/>
            <a:ext cx="1092023" cy="4017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A0E73D-59A8-8CBF-9B60-BEEE98AA03C3}"/>
              </a:ext>
            </a:extLst>
          </p:cNvPr>
          <p:cNvSpPr/>
          <p:nvPr/>
        </p:nvSpPr>
        <p:spPr>
          <a:xfrm>
            <a:off x="5003897" y="943829"/>
            <a:ext cx="2767025" cy="352213"/>
          </a:xfrm>
          <a:prstGeom prst="rect">
            <a:avLst/>
          </a:prstGeom>
          <a:solidFill>
            <a:srgbClr val="1630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AC71A5-53C8-5AFC-962F-24D02D4DF1A9}"/>
              </a:ext>
            </a:extLst>
          </p:cNvPr>
          <p:cNvSpPr/>
          <p:nvPr/>
        </p:nvSpPr>
        <p:spPr>
          <a:xfrm>
            <a:off x="8852967" y="975900"/>
            <a:ext cx="2650957" cy="343135"/>
          </a:xfrm>
          <a:prstGeom prst="rect">
            <a:avLst/>
          </a:prstGeom>
          <a:solidFill>
            <a:srgbClr val="0097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A6ED84-EFF3-6032-C4F5-923256E19DB8}"/>
              </a:ext>
            </a:extLst>
          </p:cNvPr>
          <p:cNvSpPr/>
          <p:nvPr/>
        </p:nvSpPr>
        <p:spPr>
          <a:xfrm>
            <a:off x="5003897" y="1319035"/>
            <a:ext cx="2766300" cy="2927927"/>
          </a:xfrm>
          <a:prstGeom prst="rect">
            <a:avLst/>
          </a:prstGeom>
          <a:noFill/>
          <a:ln>
            <a:solidFill>
              <a:srgbClr val="1630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Facility based testing HIV and syphilis (symptomatic and priority populations)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Targeted community-based testing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Flexible self-testing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AHD &amp; VL monitoring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Syndromic management of STIs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6C1FDD-8A51-26F0-3749-529A009DD82D}"/>
              </a:ext>
            </a:extLst>
          </p:cNvPr>
          <p:cNvSpPr/>
          <p:nvPr/>
        </p:nvSpPr>
        <p:spPr>
          <a:xfrm>
            <a:off x="8852968" y="1355501"/>
            <a:ext cx="2650956" cy="3031354"/>
          </a:xfrm>
          <a:prstGeom prst="rect">
            <a:avLst/>
          </a:prstGeom>
          <a:solidFill>
            <a:schemeClr val="bg1"/>
          </a:solidFill>
          <a:ln>
            <a:solidFill>
              <a:srgbClr val="0097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routine facility-based HIV testing – including for hepatitis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multiplex (more guidance and evidence pending)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Hepatitis treatment monitoring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CaCx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screening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" descr="Sustaining priority services for HIV, viral hepatitis and sexually transmitted infections in a changing funding landscape">
            <a:extLst>
              <a:ext uri="{FF2B5EF4-FFF2-40B4-BE49-F238E27FC236}">
                <a16:creationId xmlns:a16="http://schemas.microsoft.com/office/drawing/2014/main" id="{7659A294-26C7-8525-A29E-95DB9D6BE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83" y="943829"/>
            <a:ext cx="2523209" cy="326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Half Frame 41">
            <a:extLst>
              <a:ext uri="{FF2B5EF4-FFF2-40B4-BE49-F238E27FC236}">
                <a16:creationId xmlns:a16="http://schemas.microsoft.com/office/drawing/2014/main" id="{818E217A-6F66-1C92-C859-6050250A809E}"/>
              </a:ext>
            </a:extLst>
          </p:cNvPr>
          <p:cNvSpPr/>
          <p:nvPr/>
        </p:nvSpPr>
        <p:spPr>
          <a:xfrm>
            <a:off x="782" y="-9379"/>
            <a:ext cx="5878564" cy="778861"/>
          </a:xfrm>
          <a:prstGeom prst="halfFram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715E4CC5-CF25-301B-B3D2-8384A729FDA5}"/>
              </a:ext>
            </a:extLst>
          </p:cNvPr>
          <p:cNvSpPr>
            <a:spLocks noGrp="1"/>
          </p:cNvSpPr>
          <p:nvPr/>
        </p:nvSpPr>
        <p:spPr>
          <a:xfrm>
            <a:off x="210899" y="10183"/>
            <a:ext cx="11980319" cy="7593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Prioritization to sustain priority services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1601DF-35F4-8C3D-799C-04022A9C49E6}"/>
              </a:ext>
            </a:extLst>
          </p:cNvPr>
          <p:cNvSpPr txBox="1"/>
          <p:nvPr/>
        </p:nvSpPr>
        <p:spPr>
          <a:xfrm>
            <a:off x="2460172" y="5027314"/>
            <a:ext cx="6684734" cy="1709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Case-finding &amp; prevention focused testing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Range of cadres – include lay providers, community workers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Facility-based HTS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remains a priority - identify key entry points: malnutrition clinics, ANC, TB, STI, family planning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15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1FFE3B34-C70B-4A84-B10E-FFB41EEFC9DD}"/>
              </a:ext>
            </a:extLst>
          </p:cNvPr>
          <p:cNvSpPr txBox="1">
            <a:spLocks/>
          </p:cNvSpPr>
          <p:nvPr/>
        </p:nvSpPr>
        <p:spPr>
          <a:xfrm>
            <a:off x="0" y="-995"/>
            <a:ext cx="12192000" cy="5709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E6A9D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pPr lvl="0" algn="ctr">
              <a:defRPr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recommends a strategic mix of differentiated HTS approaches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 panose="00000500000000000000" pitchFamily="2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13">
            <a:extLst>
              <a:ext uri="{FF2B5EF4-FFF2-40B4-BE49-F238E27FC236}">
                <a16:creationId xmlns:a16="http://schemas.microsoft.com/office/drawing/2014/main" id="{E632132C-8BE1-4C50-94DF-2456E3ADE445}"/>
              </a:ext>
            </a:extLst>
          </p:cNvPr>
          <p:cNvGraphicFramePr>
            <a:graphicFrameLocks/>
          </p:cNvGraphicFramePr>
          <p:nvPr/>
        </p:nvGraphicFramePr>
        <p:xfrm>
          <a:off x="-8186" y="1183457"/>
          <a:ext cx="5631746" cy="5082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752573C-DE76-45BA-BFFA-82A55DEE16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1845" y="2017886"/>
            <a:ext cx="636010" cy="6360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5E8FDE-9B74-426F-A150-C11817475B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0425" y="2070355"/>
            <a:ext cx="636010" cy="6360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2C062-6661-458D-A9EB-F297ED4D64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biLevel thresh="75000"/>
          </a:blip>
          <a:srcRect t="9327"/>
          <a:stretch/>
        </p:blipFill>
        <p:spPr>
          <a:xfrm>
            <a:off x="4100425" y="4787645"/>
            <a:ext cx="636010" cy="63634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5E948-6D92-488F-B6ED-74C89A5EED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7037" y="4661933"/>
            <a:ext cx="599056" cy="6360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0070C4-A95B-4BF3-8CCF-299B3A9D09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911" y="705873"/>
            <a:ext cx="4553242" cy="470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7420F6-4AAE-431D-86A4-AA3FBB3A321D}"/>
              </a:ext>
            </a:extLst>
          </p:cNvPr>
          <p:cNvSpPr txBox="1"/>
          <p:nvPr/>
        </p:nvSpPr>
        <p:spPr>
          <a:xfrm>
            <a:off x="5344886" y="770055"/>
            <a:ext cx="6847114" cy="58785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/>
                <a:cs typeface="Arial"/>
              </a:rPr>
              <a:t>Facility-based 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remains a priority and should be routinely offered to all clients of unknown or HIV-negative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I</a:t>
            </a:r>
            <a:r>
              <a:rPr lang="en-GB" dirty="0" err="1">
                <a:latin typeface="Arial"/>
                <a:cs typeface="Arial"/>
              </a:rPr>
              <a:t>dentify</a:t>
            </a:r>
            <a:r>
              <a:rPr lang="en-GB" dirty="0">
                <a:latin typeface="Arial"/>
                <a:cs typeface="Arial"/>
              </a:rPr>
              <a:t> key entry points for both in-patient and out-patients,  </a:t>
            </a:r>
            <a:r>
              <a:rPr lang="en-GB" b="1" dirty="0">
                <a:latin typeface="Arial"/>
                <a:cs typeface="Arial"/>
              </a:rPr>
              <a:t>malnutrition clinics</a:t>
            </a:r>
            <a:r>
              <a:rPr lang="en-GB" dirty="0">
                <a:latin typeface="Arial"/>
                <a:cs typeface="Arial"/>
              </a:rPr>
              <a:t>, </a:t>
            </a:r>
            <a:r>
              <a:rPr lang="en-GB" b="1" dirty="0">
                <a:latin typeface="Arial"/>
                <a:cs typeface="Arial"/>
              </a:rPr>
              <a:t>ANC, TB, STI, family planning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GB" b="1" dirty="0">
                <a:latin typeface="Arial"/>
                <a:cs typeface="Arial"/>
              </a:rPr>
              <a:t>Focused community-based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/>
                <a:cs typeface="Arial"/>
              </a:rPr>
              <a:t>In addition to routine offering of facility-based testing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/>
                <a:cs typeface="Arial"/>
              </a:rPr>
              <a:t>e.g. outreach, CBOs, workplace, clubs, bars.</a:t>
            </a:r>
            <a:endParaRPr kumimoji="0" lang="en-US" sz="17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fontAlgn="base"/>
            <a:r>
              <a:rPr lang="en-GB" b="1" dirty="0">
                <a:latin typeface="Arial"/>
                <a:cs typeface="Arial"/>
              </a:rPr>
              <a:t>Network-based testing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A</a:t>
            </a:r>
            <a:r>
              <a:rPr lang="en-US" dirty="0">
                <a:latin typeface="Arial"/>
                <a:cs typeface="Arial"/>
              </a:rPr>
              <a:t> range of approaches (partner services, social network testing, family and household testing services)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Extends testing to </a:t>
            </a:r>
            <a:r>
              <a:rPr lang="en-US" dirty="0">
                <a:solidFill>
                  <a:schemeClr val="dk1"/>
                </a:solidFill>
                <a:latin typeface="Arial"/>
                <a:cs typeface="Arial"/>
              </a:rPr>
              <a:t>partner/family members/social networks. 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cs typeface="Arial"/>
              </a:rPr>
              <a:t>Include distribution of self-tests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  <a:latin typeface="Arial"/>
              <a:cs typeface="Arial"/>
            </a:endParaRPr>
          </a:p>
          <a:p>
            <a:pPr fontAlgn="base"/>
            <a:r>
              <a:rPr lang="en-GB" b="1" dirty="0">
                <a:latin typeface="Arial"/>
                <a:cs typeface="Arial"/>
              </a:rPr>
              <a:t>HIV Self-testing: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Offering self-test kits for individual, and/or their partner,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Collect their sample (oral or blood), perform tests, and interpret results privately. All reactive results need confirmation.</a:t>
            </a:r>
            <a:endParaRPr lang="en-GB" b="1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4504B1-E42D-8A65-7619-F8BF55E62CFB}"/>
              </a:ext>
            </a:extLst>
          </p:cNvPr>
          <p:cNvSpPr txBox="1"/>
          <p:nvPr/>
        </p:nvSpPr>
        <p:spPr>
          <a:xfrm>
            <a:off x="119744" y="6213233"/>
            <a:ext cx="420188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Differentiate and target locations and populations with greatest need 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E6A9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90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B9C7A-F859-B964-9979-EBEE7BEAA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5E81-B0BC-21B7-9DD8-C10BEABE6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82567"/>
            <a:ext cx="3234690" cy="162075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Summary of HIV testing updated recommendations</a:t>
            </a:r>
            <a:b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(2024)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2FE21-DF11-4B11-83AA-D3FC27D6D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51992-EFC6-BBDB-8169-A10D20679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690" y="0"/>
            <a:ext cx="8957310" cy="68438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8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33E26A-1D0C-724D-D20E-123118CE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493"/>
            <a:ext cx="12192000" cy="892605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+mn-lt"/>
              </a:rPr>
              <a:t>Differences in coverage of testing for HIV and syphilis in pregnant women visiting ANC in 10 countries, 2016–2018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AF0CCF-31C7-AA29-1073-9D15A5BA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CB18AF1-BBDD-5C45-BD8A-357304E54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D3D5A0-228A-3193-285A-2DA9D95BB963}"/>
              </a:ext>
            </a:extLst>
          </p:cNvPr>
          <p:cNvSpPr txBox="1"/>
          <p:nvPr/>
        </p:nvSpPr>
        <p:spPr>
          <a:xfrm>
            <a:off x="9123310" y="1150313"/>
            <a:ext cx="3068690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Syphilis testing rates in ANC suboptimal and lagging behind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D97798-CF87-671D-39C4-756C8BE12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2073"/>
            <a:ext cx="9123310" cy="5938965"/>
          </a:xfrm>
          <a:prstGeom prst="rect">
            <a:avLst/>
          </a:prstGeom>
          <a:solidFill>
            <a:srgbClr val="A9D3C7"/>
          </a:solid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10950A-E8DF-D39B-CC1C-9EE54C169EAE}"/>
              </a:ext>
            </a:extLst>
          </p:cNvPr>
          <p:cNvSpPr txBox="1"/>
          <p:nvPr/>
        </p:nvSpPr>
        <p:spPr>
          <a:xfrm>
            <a:off x="9123310" y="2612843"/>
            <a:ext cx="3068690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Introducing dual HIV/syphilis rapid tests as the first test in ANC is a cost-saving approach 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 reducing mother-to-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child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-transmission in all settings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Dual HIV/syphilis RDs can help close the gap!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sz="20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fr-CH" sz="2000" b="1" dirty="0">
                <a:solidFill>
                  <a:srgbClr val="FF0000"/>
                </a:solidFill>
                <a:cs typeface="Arial" panose="020B0604020202020204" pitchFamily="34" charset="0"/>
              </a:rPr>
              <a:t>Triple Elimination critical </a:t>
            </a:r>
            <a:endParaRPr lang="en-GB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62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264CFC-8064-3E77-4C04-FCD75D5596FD}"/>
              </a:ext>
            </a:extLst>
          </p:cNvPr>
          <p:cNvSpPr txBox="1"/>
          <p:nvPr/>
        </p:nvSpPr>
        <p:spPr>
          <a:xfrm>
            <a:off x="210076" y="789262"/>
            <a:ext cx="4655837" cy="196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prevent misdiagnosis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recommends that an HIV-positive diagnosis be made based 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consecutive HIV-reactive results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all settings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Use quality assured tests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26432-5CA7-9DB4-5BAC-C03CBF116B0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/>
          <a:stretch/>
        </p:blipFill>
        <p:spPr bwMode="auto">
          <a:xfrm>
            <a:off x="5006340" y="869262"/>
            <a:ext cx="7004933" cy="5737277"/>
          </a:xfrm>
          <a:prstGeom prst="rect">
            <a:avLst/>
          </a:prstGeom>
          <a:noFill/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A6BE01E-14AA-C113-DB6F-1FA677433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8312" y="6248400"/>
            <a:ext cx="1657351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AAA53-F440-DFD6-2A74-3E27E6F313D5}"/>
              </a:ext>
            </a:extLst>
          </p:cNvPr>
          <p:cNvSpPr txBox="1"/>
          <p:nvPr/>
        </p:nvSpPr>
        <p:spPr>
          <a:xfrm>
            <a:off x="0" y="0"/>
            <a:ext cx="1219199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recommended 3-test algorithm for accuracy (&gt;18months)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F820254F-421C-F054-E869-D40AE88D2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968124"/>
              </p:ext>
            </p:extLst>
          </p:nvPr>
        </p:nvGraphicFramePr>
        <p:xfrm>
          <a:off x="0" y="3087768"/>
          <a:ext cx="5392998" cy="185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93430">
                  <a:extLst>
                    <a:ext uri="{9D8B030D-6E8A-4147-A177-3AD203B41FA5}">
                      <a16:colId xmlns:a16="http://schemas.microsoft.com/office/drawing/2014/main" val="519630818"/>
                    </a:ext>
                  </a:extLst>
                </a:gridCol>
                <a:gridCol w="1499568">
                  <a:extLst>
                    <a:ext uri="{9D8B030D-6E8A-4147-A177-3AD203B41FA5}">
                      <a16:colId xmlns:a16="http://schemas.microsoft.com/office/drawing/2014/main" val="28794501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ES" sz="2400" b="1"/>
                        <a:t>Performance characteristics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42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ES" sz="2000" b="1" dirty="0">
                          <a:solidFill>
                            <a:srgbClr val="0070C0"/>
                          </a:solidFill>
                        </a:rPr>
                        <a:t>Highest sensitivity </a:t>
                      </a:r>
                      <a:endParaRPr lang="fr-FR" sz="2000" b="1" dirty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r>
                        <a:rPr lang="en-ES" sz="2000" dirty="0"/>
                        <a:t>(to rule in all positives [true +</a:t>
                      </a:r>
                      <a:r>
                        <a:rPr lang="en-US" sz="2000" dirty="0"/>
                        <a:t>false</a:t>
                      </a:r>
                      <a:r>
                        <a:rPr lang="en-ES" sz="2000" dirty="0"/>
                        <a:t>])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ES" sz="2000" b="1" dirty="0">
                          <a:solidFill>
                            <a:srgbClr val="0070C0"/>
                          </a:solidFill>
                        </a:rPr>
                        <a:t>A1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163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ES" sz="2000" b="1">
                          <a:solidFill>
                            <a:srgbClr val="FF0000"/>
                          </a:solidFill>
                        </a:rPr>
                        <a:t>Highest specificity</a:t>
                      </a:r>
                      <a:r>
                        <a:rPr lang="fr-FR" sz="2000" b="1">
                          <a:solidFill>
                            <a:srgbClr val="FF0000"/>
                          </a:solidFill>
                        </a:rPr>
                        <a:t> (&gt;A1)</a:t>
                      </a:r>
                      <a:endParaRPr lang="en-ES" sz="2000" b="1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ES" sz="2000"/>
                        <a:t>(to rule out all false positives)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ES" sz="2000" b="1" dirty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ES" sz="2000" dirty="0"/>
                        <a:t> and </a:t>
                      </a:r>
                      <a:r>
                        <a:rPr lang="en-ES" sz="2000" b="1" dirty="0">
                          <a:solidFill>
                            <a:srgbClr val="FF0000"/>
                          </a:solidFill>
                        </a:rPr>
                        <a:t>A3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22918842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025C6174-7DBC-DFD8-DA68-4024FB5BF178}"/>
              </a:ext>
            </a:extLst>
          </p:cNvPr>
          <p:cNvSpPr/>
          <p:nvPr/>
        </p:nvSpPr>
        <p:spPr>
          <a:xfrm>
            <a:off x="7040880" y="1577340"/>
            <a:ext cx="1040130" cy="388620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F751F2-AFDE-3F15-246F-158065DA6943}"/>
              </a:ext>
            </a:extLst>
          </p:cNvPr>
          <p:cNvSpPr/>
          <p:nvPr/>
        </p:nvSpPr>
        <p:spPr>
          <a:xfrm>
            <a:off x="6095999" y="3113835"/>
            <a:ext cx="1040130" cy="388620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C3F80D-C136-D484-2455-5FD32D104682}"/>
              </a:ext>
            </a:extLst>
          </p:cNvPr>
          <p:cNvSpPr/>
          <p:nvPr/>
        </p:nvSpPr>
        <p:spPr>
          <a:xfrm>
            <a:off x="5006340" y="5833992"/>
            <a:ext cx="1470660" cy="609601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5DA09-071C-D452-9AC5-2B39CBF97C01}"/>
              </a:ext>
            </a:extLst>
          </p:cNvPr>
          <p:cNvSpPr txBox="1"/>
          <p:nvPr/>
        </p:nvSpPr>
        <p:spPr>
          <a:xfrm>
            <a:off x="487430" y="5326160"/>
            <a:ext cx="3697926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WHO three-test strategy should not be confused with a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tiebreaker strategy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79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218215-DA25-5A41-A2DC-50646BCEDA34}"/>
              </a:ext>
            </a:extLst>
          </p:cNvPr>
          <p:cNvSpPr/>
          <p:nvPr/>
        </p:nvSpPr>
        <p:spPr>
          <a:xfrm>
            <a:off x="0" y="0"/>
            <a:ext cx="12192000" cy="84347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Principles for the selection of HIV products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–Verification study–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86568DD-1B36-114A-8097-581EA1961300}"/>
              </a:ext>
            </a:extLst>
          </p:cNvPr>
          <p:cNvGraphicFramePr>
            <a:graphicFrameLocks noGrp="1"/>
          </p:cNvGraphicFramePr>
          <p:nvPr/>
        </p:nvGraphicFramePr>
        <p:xfrm>
          <a:off x="401062" y="1331501"/>
          <a:ext cx="5042575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40445">
                  <a:extLst>
                    <a:ext uri="{9D8B030D-6E8A-4147-A177-3AD203B41FA5}">
                      <a16:colId xmlns:a16="http://schemas.microsoft.com/office/drawing/2014/main" val="519630818"/>
                    </a:ext>
                  </a:extLst>
                </a:gridCol>
                <a:gridCol w="1402130">
                  <a:extLst>
                    <a:ext uri="{9D8B030D-6E8A-4147-A177-3AD203B41FA5}">
                      <a16:colId xmlns:a16="http://schemas.microsoft.com/office/drawing/2014/main" val="28794501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ES" sz="2000" b="1" dirty="0"/>
                        <a:t>Performance characteristics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42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ES" b="1" dirty="0">
                          <a:solidFill>
                            <a:srgbClr val="0070C0"/>
                          </a:solidFill>
                        </a:rPr>
                        <a:t>Highest sensitivity </a:t>
                      </a:r>
                    </a:p>
                    <a:p>
                      <a:pPr algn="ctr"/>
                      <a:r>
                        <a:rPr lang="en-ES" dirty="0"/>
                        <a:t>(to rule in all positives [true + false])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ES" b="1" dirty="0">
                          <a:solidFill>
                            <a:srgbClr val="0070C0"/>
                          </a:solidFill>
                        </a:rPr>
                        <a:t>A1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163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ES" b="1" dirty="0">
                          <a:solidFill>
                            <a:srgbClr val="FF0000"/>
                          </a:solidFill>
                        </a:rPr>
                        <a:t>Highest specificity</a:t>
                      </a:r>
                    </a:p>
                    <a:p>
                      <a:pPr algn="ctr"/>
                      <a:r>
                        <a:rPr lang="en-ES" dirty="0"/>
                        <a:t>(to rule out all false positives)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ES" b="1" dirty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ES" dirty="0"/>
                        <a:t> and </a:t>
                      </a:r>
                      <a:r>
                        <a:rPr lang="en-ES" b="1" dirty="0">
                          <a:solidFill>
                            <a:srgbClr val="FF0000"/>
                          </a:solidFill>
                        </a:rPr>
                        <a:t>A3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22918842"/>
                  </a:ext>
                </a:extLst>
              </a:tr>
            </a:tbl>
          </a:graphicData>
        </a:graphic>
      </p:graphicFrame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BC2AEE1-BD1A-974A-B73F-1BDE1787B9C6}"/>
              </a:ext>
            </a:extLst>
          </p:cNvPr>
          <p:cNvSpPr txBox="1">
            <a:spLocks/>
          </p:cNvSpPr>
          <p:nvPr/>
        </p:nvSpPr>
        <p:spPr bwMode="gray">
          <a:xfrm>
            <a:off x="6003749" y="1331501"/>
            <a:ext cx="5787189" cy="167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vert="horz" lIns="18000" tIns="0" rIns="1800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360363" indent="-1793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80000"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8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Correctness of the final HIV status is dependent on: </a:t>
            </a:r>
          </a:p>
          <a:p>
            <a:pPr marL="646113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prstClr val="black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Specificity of the individual products used (for A1, A2, A3),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</a:p>
          <a:p>
            <a:pPr marL="646113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prstClr val="black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 that any specimen that is falsely-reactive on the first assay (A1) is not also falsely-reactive on the second assay (A2) and third assay (A3)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62D59-A7C8-6F42-B06D-9F8DE657D57A}"/>
              </a:ext>
            </a:extLst>
          </p:cNvPr>
          <p:cNvSpPr/>
          <p:nvPr/>
        </p:nvSpPr>
        <p:spPr>
          <a:xfrm>
            <a:off x="314156" y="3429000"/>
            <a:ext cx="11563687" cy="2646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suggested to conduct a </a:t>
            </a:r>
            <a:r>
              <a:rPr kumimoji="0" lang="en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verification study of the new testing algorithms </a:t>
            </a:r>
            <a:r>
              <a:rPr kumimoji="0" lang="en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order to: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the </a:t>
            </a:r>
            <a:r>
              <a:rPr kumimoji="0" lang="en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combination of products which have minimum possible common cross-reactivity </a:t>
            </a:r>
            <a:r>
              <a:rPr kumimoji="0" lang="en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reduce the risk of false HIV-positive diagnosis. (</a:t>
            </a:r>
            <a:r>
              <a:rPr kumimoji="0" lang="en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</a:t>
            </a:r>
            <a:r>
              <a:rPr kumimoji="0" lang="en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ES" sz="19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Products from the same manufacturer should not be used as part of the testing algorithm to minimize common cross-reactivity</a:t>
            </a:r>
            <a:r>
              <a:rPr kumimoji="0" lang="en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intended to reevaluate sensitivity and specificity of individual products!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kumimoji="0" lang="en-E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A4E85-B1DD-C94A-AFF2-61FB84E46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1" y="6203034"/>
            <a:ext cx="1865549" cy="5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95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C6E5C-FCB0-8821-0ABA-66D2B29ED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15">
            <a:extLst>
              <a:ext uri="{FF2B5EF4-FFF2-40B4-BE49-F238E27FC236}">
                <a16:creationId xmlns:a16="http://schemas.microsoft.com/office/drawing/2014/main" id="{580D2420-12DD-3EFC-D325-344E9D4CF751}"/>
              </a:ext>
            </a:extLst>
          </p:cNvPr>
          <p:cNvSpPr txBox="1">
            <a:spLocks/>
          </p:cNvSpPr>
          <p:nvPr/>
        </p:nvSpPr>
        <p:spPr>
          <a:xfrm>
            <a:off x="0" y="-71872"/>
            <a:ext cx="12192000" cy="10764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000"/>
              <a:buFont typeface="Calibri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QMS tool kit adapted to non-laboratory settings development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ZoneTexte 51">
            <a:extLst>
              <a:ext uri="{FF2B5EF4-FFF2-40B4-BE49-F238E27FC236}">
                <a16:creationId xmlns:a16="http://schemas.microsoft.com/office/drawing/2014/main" id="{64A7F10C-3FB0-0052-D788-8E5BF037C4A1}"/>
              </a:ext>
            </a:extLst>
          </p:cNvPr>
          <p:cNvSpPr txBox="1"/>
          <p:nvPr/>
        </p:nvSpPr>
        <p:spPr>
          <a:xfrm>
            <a:off x="1" y="1511522"/>
            <a:ext cx="121919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significant proportion of HIV testing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performed outside laboratories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need to ensure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those settings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4350B66-4C96-29F1-8CCB-3ABBF12DB803}"/>
              </a:ext>
            </a:extLst>
          </p:cNvPr>
          <p:cNvGraphicFramePr/>
          <p:nvPr/>
        </p:nvGraphicFramePr>
        <p:xfrm>
          <a:off x="3081528" y="2287411"/>
          <a:ext cx="4709160" cy="4065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55019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eme1">
  <a:themeElements>
    <a:clrScheme name="Custom 1">
      <a:dk1>
        <a:srgbClr val="000000"/>
      </a:dk1>
      <a:lt1>
        <a:srgbClr val="FFFFFF"/>
      </a:lt1>
      <a:dk2>
        <a:srgbClr val="022069"/>
      </a:dk2>
      <a:lt2>
        <a:srgbClr val="DBDCDC"/>
      </a:lt2>
      <a:accent1>
        <a:srgbClr val="00B5DE"/>
      </a:accent1>
      <a:accent2>
        <a:srgbClr val="FDB913"/>
      </a:accent2>
      <a:accent3>
        <a:srgbClr val="00B8A5"/>
      </a:accent3>
      <a:accent4>
        <a:srgbClr val="F04E58"/>
      </a:accent4>
      <a:accent5>
        <a:srgbClr val="975CA5"/>
      </a:accent5>
      <a:accent6>
        <a:srgbClr val="70AD47"/>
      </a:accent6>
      <a:hlink>
        <a:srgbClr val="0071CE"/>
      </a:hlink>
      <a:folHlink>
        <a:srgbClr val="6CACE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5D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0F1C20AD-2B43-49A8-A44D-73243EC4F3F0}" vid="{6ABE10FF-601A-43BC-92B5-D5492DD3341D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_presentation_template_R1_V06" id="{1BDC1073-AB81-8147-89C3-A79EC2A6301F}" vid="{9D092595-E6B8-C345-B470-402B85CA4A40}"/>
    </a:ext>
  </a:extLst>
</a:theme>
</file>

<file path=ppt/theme/theme3.xml><?xml version="1.0" encoding="utf-8"?>
<a:theme xmlns:a="http://schemas.openxmlformats.org/drawingml/2006/main" name="1_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_presentation_template_R1_V06" id="{1BDC1073-AB81-8147-89C3-A79EC2A6301F}" vid="{9D092595-E6B8-C345-B470-402B85CA4A40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eme1">
  <a:themeElements>
    <a:clrScheme name="ICAP 2024">
      <a:dk1>
        <a:srgbClr val="000000"/>
      </a:dk1>
      <a:lt1>
        <a:srgbClr val="FFFFFF"/>
      </a:lt1>
      <a:dk2>
        <a:srgbClr val="022069"/>
      </a:dk2>
      <a:lt2>
        <a:srgbClr val="B9D9EB"/>
      </a:lt2>
      <a:accent1>
        <a:srgbClr val="6CACE3"/>
      </a:accent1>
      <a:accent2>
        <a:srgbClr val="FDB913"/>
      </a:accent2>
      <a:accent3>
        <a:srgbClr val="00B8A5"/>
      </a:accent3>
      <a:accent4>
        <a:srgbClr val="F04E58"/>
      </a:accent4>
      <a:accent5>
        <a:srgbClr val="975CA5"/>
      </a:accent5>
      <a:accent6>
        <a:srgbClr val="70AD47"/>
      </a:accent6>
      <a:hlink>
        <a:srgbClr val="0071CE"/>
      </a:hlink>
      <a:folHlink>
        <a:srgbClr val="6CACE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5D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0F1C20AD-2B43-49A8-A44D-73243EC4F3F0}" vid="{6ABE10FF-601A-43BC-92B5-D5492DD3341D}"/>
    </a:ext>
  </a:extLst>
</a:theme>
</file>

<file path=ppt/theme/theme9.xml><?xml version="1.0" encoding="utf-8"?>
<a:theme xmlns:a="http://schemas.openxmlformats.org/drawingml/2006/main" name="5_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_presentation_template_R1_V06" id="{1BDC1073-AB81-8147-89C3-A79EC2A6301F}" vid="{9D092595-E6B8-C345-B470-402B85CA4A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16671</TotalTime>
  <Words>2638</Words>
  <Application>Microsoft Office PowerPoint</Application>
  <PresentationFormat>Widescreen</PresentationFormat>
  <Paragraphs>444</Paragraphs>
  <Slides>27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56" baseType="lpstr">
      <vt:lpstr>微软雅黑</vt:lpstr>
      <vt:lpstr>Abadi</vt:lpstr>
      <vt:lpstr>Aptos</vt:lpstr>
      <vt:lpstr>Arial</vt:lpstr>
      <vt:lpstr>Arial Narrow</vt:lpstr>
      <vt:lpstr>Arvo</vt:lpstr>
      <vt:lpstr>Calibri</vt:lpstr>
      <vt:lpstr>Calibri Light</vt:lpstr>
      <vt:lpstr>Century Gothic</vt:lpstr>
      <vt:lpstr>Courier New</vt:lpstr>
      <vt:lpstr>Franklin Gothic Medium</vt:lpstr>
      <vt:lpstr>Lato Bold</vt:lpstr>
      <vt:lpstr>Merriweather</vt:lpstr>
      <vt:lpstr>Roboto</vt:lpstr>
      <vt:lpstr>Times New Roman</vt:lpstr>
      <vt:lpstr>Verdana</vt:lpstr>
      <vt:lpstr>Verdana Bold</vt:lpstr>
      <vt:lpstr>Wingdings</vt:lpstr>
      <vt:lpstr>Office Theme</vt:lpstr>
      <vt:lpstr>1_Office Theme</vt:lpstr>
      <vt:lpstr>1_master</vt:lpstr>
      <vt:lpstr>10_Custom Design</vt:lpstr>
      <vt:lpstr>6_Office Theme</vt:lpstr>
      <vt:lpstr>2_Office Theme</vt:lpstr>
      <vt:lpstr>4_Office Theme</vt:lpstr>
      <vt:lpstr>Theme1</vt:lpstr>
      <vt:lpstr>5_Office Theme</vt:lpstr>
      <vt:lpstr>1_Theme1</vt:lpstr>
      <vt:lpstr>think-cell Slide</vt:lpstr>
      <vt:lpstr>Prioritization of Low-cost and effective Differentiated HIV Testing Services</vt:lpstr>
      <vt:lpstr>Presentation Outline</vt:lpstr>
      <vt:lpstr>PowerPoint Presentation</vt:lpstr>
      <vt:lpstr>PowerPoint Presentation</vt:lpstr>
      <vt:lpstr>Summary of HIV testing updated recommendations (2024)</vt:lpstr>
      <vt:lpstr>Differences in coverage of testing for HIV and syphilis in pregnant women visiting ANC in 10 countries, 2016–2018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HIVST progress over a decade</vt:lpstr>
      <vt:lpstr>HIVST data shows no difference in uptake between blood and oral options  WHO guidance supports all three</vt:lpstr>
      <vt:lpstr>PowerPoint Presentation</vt:lpstr>
      <vt:lpstr>PowerPoint Presentation</vt:lpstr>
      <vt:lpstr>PowerPoint Presentation</vt:lpstr>
      <vt:lpstr>PowerPoint Presentation</vt:lpstr>
      <vt:lpstr>Understanding HIV testing costs - costefficiency</vt:lpstr>
      <vt:lpstr>Prequalified HIV RDTs</vt:lpstr>
      <vt:lpstr>WHO catalogue  prices, Feb 2026</vt:lpstr>
      <vt:lpstr>Greatest impact:  Focus on adopting a low-cost first test (A1)</vt:lpstr>
      <vt:lpstr>Average weighted price of HIV tests remains high,  yet low-cost quality-assured options are available</vt:lpstr>
      <vt:lpstr>Average weighted price of HIV tests remains high,  yet low-cost quality-assured options are available</vt:lpstr>
      <vt:lpstr>Example of savings: HIV testing for 5 million people annually</vt:lpstr>
      <vt:lpstr>Common misconceptions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MSIMANGA, Busisiwe</dc:creator>
  <cp:lastModifiedBy>MSIMANGA, Busisiwe</cp:lastModifiedBy>
  <cp:revision>31</cp:revision>
  <dcterms:created xsi:type="dcterms:W3CDTF">2025-04-02T23:38:06Z</dcterms:created>
  <dcterms:modified xsi:type="dcterms:W3CDTF">2026-05-28T11:44:43Z</dcterms:modified>
</cp:coreProperties>
</file>