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5" r:id="rId2"/>
    <p:sldId id="264" r:id="rId3"/>
    <p:sldId id="266" r:id="rId4"/>
    <p:sldId id="267" r:id="rId5"/>
    <p:sldId id="283" r:id="rId6"/>
    <p:sldId id="268" r:id="rId7"/>
    <p:sldId id="270" r:id="rId8"/>
    <p:sldId id="273" r:id="rId9"/>
    <p:sldId id="277" r:id="rId10"/>
    <p:sldId id="284" r:id="rId11"/>
    <p:sldId id="285" r:id="rId12"/>
    <p:sldId id="275" r:id="rId13"/>
    <p:sldId id="279" r:id="rId14"/>
    <p:sldId id="274" r:id="rId15"/>
    <p:sldId id="280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Jefferys" initials="LJ" lastIdx="2" clrIdx="0"/>
  <p:cmAuthor id="1" name="Anderegg, Nanina Tamar (ISPM)" initials="ANT(" lastIdx="15" clrIdx="1">
    <p:extLst/>
  </p:cmAuthor>
  <p:cmAuthor id="2" name="Michael Hobbins" initials="MH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C53E4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89324" autoAdjust="0"/>
  </p:normalViewPr>
  <p:slideViewPr>
    <p:cSldViewPr>
      <p:cViewPr>
        <p:scale>
          <a:sx n="89" d="100"/>
          <a:sy n="89" d="100"/>
        </p:scale>
        <p:origin x="-846" y="468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630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AC863-54F3-4CD1-AF69-6ECC63858DCD}" type="datetimeFigureOut">
              <a:rPr lang="de-CH" smtClean="0"/>
              <a:pPr/>
              <a:t>20.07.2016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F0758-F9AA-411A-A977-7DFB6837EF84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6397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22BAB-C71D-4345-B123-AD7A4D3C8BED}" type="datetimeFigureOut">
              <a:rPr lang="de-CH" smtClean="0"/>
              <a:pPr/>
              <a:t>20.07.2016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7E578-EF92-4426-AFD1-1E8CA5AB3D0C}" type="slidenum">
              <a:rPr lang="de-CH" smtClean="0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663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Why 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7E578-EF92-4426-AFD1-1E8CA5AB3D0C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125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ART – CAG median: 581 days (308-938)</a:t>
            </a:r>
            <a:endParaRPr lang="pt-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 6 months: 26 patients, 6 months-1 year: 27 patients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pt-P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year – 2 years: 53 patients, 2 years – 3 years: 43 patients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pt-PT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&gt;3 years: 28 patients. </a:t>
            </a:r>
            <a:endParaRPr lang="pt-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7E578-EF92-4426-AFD1-1E8CA5AB3D0C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62856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Total follow up time (mean): 2.2 years, CAG 3.1 years, non-CAG</a:t>
            </a:r>
            <a:r>
              <a:rPr lang="de-CH" baseline="0" dirty="0" smtClean="0"/>
              <a:t> 2 years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7E578-EF92-4426-AFD1-1E8CA5AB3D0C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514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7E578-EF92-4426-AFD1-1E8CA5AB3D0C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6570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Total follow up time (mean): 2.2 years, CAG 3.1 years, non-CAG</a:t>
            </a:r>
            <a:r>
              <a:rPr lang="de-CH" baseline="0" dirty="0" smtClean="0"/>
              <a:t> 2 years</a:t>
            </a:r>
            <a:endParaRPr lang="de-CH" dirty="0" smtClean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7E578-EF92-4426-AFD1-1E8CA5AB3D0C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6509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10.5% of patients died (8.9% in CAG, 10.7% in non-CAG),</a:t>
            </a:r>
            <a:r>
              <a:rPr lang="en-US" baseline="0" dirty="0" smtClean="0"/>
              <a:t> </a:t>
            </a:r>
            <a:r>
              <a:rPr lang="en-US" dirty="0" smtClean="0"/>
              <a:t>22.6% were LTFU (6.1% in CAG, 25.2% in non-CAG)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7E578-EF92-4426-AFD1-1E8CA5AB3D0C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83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6" b="4792"/>
          <a:stretch/>
        </p:blipFill>
        <p:spPr>
          <a:xfrm>
            <a:off x="251520" y="1625600"/>
            <a:ext cx="8640000" cy="4820088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260648"/>
            <a:ext cx="7056784" cy="12816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de-CH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5806800" y="6237312"/>
            <a:ext cx="302433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050" dirty="0" err="1" smtClean="0"/>
              <a:t>Photo</a:t>
            </a:r>
            <a:r>
              <a:rPr lang="de-DE" sz="1050" dirty="0" smtClean="0"/>
              <a:t>:</a:t>
            </a:r>
            <a:r>
              <a:rPr lang="de-DE" sz="1050" baseline="0" dirty="0" smtClean="0"/>
              <a:t> Marten </a:t>
            </a:r>
            <a:r>
              <a:rPr lang="de-DE" sz="1050" baseline="0" dirty="0" err="1" smtClean="0"/>
              <a:t>Bril</a:t>
            </a:r>
            <a:endParaRPr lang="de-CH" sz="1050" dirty="0"/>
          </a:p>
        </p:txBody>
      </p:sp>
    </p:spTree>
    <p:extLst>
      <p:ext uri="{BB962C8B-B14F-4D97-AF65-F5344CB8AC3E}">
        <p14:creationId xmlns:p14="http://schemas.microsoft.com/office/powerpoint/2010/main" val="191417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764000"/>
            <a:ext cx="8568952" cy="44280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de-CH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260648"/>
            <a:ext cx="7056784" cy="12816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de-CH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161640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1000800"/>
            <a:ext cx="1080000" cy="45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0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0" y="99720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332656"/>
            <a:ext cx="1080000" cy="45654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366918"/>
            <a:ext cx="8568952" cy="54180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de-CH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252800"/>
            <a:ext cx="8568952" cy="50060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9830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764000"/>
            <a:ext cx="8640000" cy="4428000"/>
          </a:xfrm>
          <a:prstGeom prst="rect">
            <a:avLst/>
          </a:prstGeom>
        </p:spPr>
        <p:txBody>
          <a:bodyPr lIns="0">
            <a:normAutofit/>
          </a:bodyPr>
          <a:lstStyle>
            <a:lvl1pPr marL="342900" indent="-342900" algn="l">
              <a:buFont typeface="Symbol" panose="05050102010706020507" pitchFamily="18" charset="2"/>
              <a:buChar char="-"/>
              <a:defRPr sz="2400" b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</a:p>
          <a:p>
            <a:r>
              <a:rPr lang="en-US" dirty="0" smtClean="0"/>
              <a:t>Text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260648"/>
            <a:ext cx="7056784" cy="12816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de-CH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161640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1000800"/>
            <a:ext cx="1080000" cy="45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1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 (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1764000"/>
            <a:ext cx="8640000" cy="4428000"/>
          </a:xfrm>
          <a:prstGeom prst="rect">
            <a:avLst/>
          </a:prstGeom>
        </p:spPr>
        <p:txBody>
          <a:bodyPr lIns="0">
            <a:normAutofit/>
          </a:bodyPr>
          <a:lstStyle>
            <a:lvl1pPr marL="457200" indent="-457200" algn="l">
              <a:buFont typeface="+mj-lt"/>
              <a:buAutoNum type="arabicPeriod"/>
              <a:defRPr sz="2400" b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Text</a:t>
            </a:r>
          </a:p>
          <a:p>
            <a:r>
              <a:rPr lang="en-US" dirty="0" smtClean="0"/>
              <a:t>Text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260648"/>
            <a:ext cx="7056784" cy="12816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Title of Slide</a:t>
            </a:r>
            <a:endParaRPr lang="de-CH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0" y="161640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1000800"/>
            <a:ext cx="1080000" cy="45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1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1620000"/>
            <a:ext cx="9144000" cy="48333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 baseline="0">
                <a:latin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dirty="0" smtClean="0"/>
              <a:t>klick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icon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centre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add</a:t>
            </a:r>
            <a:r>
              <a:rPr lang="de-CH" dirty="0" smtClean="0"/>
              <a:t> a </a:t>
            </a:r>
            <a:r>
              <a:rPr lang="de-CH" dirty="0" err="1" smtClean="0"/>
              <a:t>picture</a:t>
            </a:r>
            <a:endParaRPr lang="de-CH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260648"/>
            <a:ext cx="7056784" cy="12816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Title of Slide / Graph / Diagram</a:t>
            </a:r>
            <a:endParaRPr lang="de-CH" dirty="0"/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0" y="161640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1000800"/>
            <a:ext cx="1080000" cy="45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4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/ Diagr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51520" y="1764000"/>
            <a:ext cx="8640000" cy="41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1" baseline="0">
                <a:latin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dirty="0" smtClean="0"/>
              <a:t>klick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icon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centre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add</a:t>
            </a:r>
            <a:r>
              <a:rPr lang="de-CH" dirty="0" smtClean="0"/>
              <a:t> a </a:t>
            </a:r>
            <a:r>
              <a:rPr lang="de-CH" dirty="0" err="1" smtClean="0"/>
              <a:t>graphic</a:t>
            </a:r>
            <a:r>
              <a:rPr lang="de-CH" dirty="0" smtClean="0"/>
              <a:t> / </a:t>
            </a:r>
            <a:r>
              <a:rPr lang="de-CH" dirty="0" err="1" smtClean="0"/>
              <a:t>diagram</a:t>
            </a:r>
            <a:endParaRPr lang="de-CH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6021288"/>
            <a:ext cx="8712968" cy="35386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Calibri Light" panose="020F030202020403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/ Source</a:t>
            </a:r>
            <a:endParaRPr lang="de-CH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51520" y="260648"/>
            <a:ext cx="7056784" cy="128160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Title of Slide / Graph / Diagram</a:t>
            </a:r>
            <a:endParaRPr lang="de-CH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0" y="1616400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00" y="1000800"/>
            <a:ext cx="1080000" cy="45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6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 txBox="1">
            <a:spLocks noChangeArrowheads="1"/>
          </p:cNvSpPr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1"/>
          </a:solidFill>
          <a:ln/>
        </p:spPr>
        <p:txBody>
          <a:bodyPr lIns="252000" rIns="216000"/>
          <a:lstStyle>
            <a:lvl1pPr algn="r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50" b="0" u="none" kern="1200" dirty="0" smtClean="0">
                <a:solidFill>
                  <a:schemeClr val="bg1"/>
                </a:solidFill>
                <a:latin typeface="DIN Next LT Pro Light" pitchFamily="34" charset="0"/>
                <a:ea typeface="+mn-ea"/>
                <a:cs typeface="Arial" pitchFamily="34" charset="0"/>
              </a:rPr>
              <a:t>www.solidarmed.ch</a:t>
            </a:r>
            <a:r>
              <a:rPr lang="de-CH" altLang="en-US" sz="1050" b="0" u="none" kern="1200" dirty="0" smtClean="0">
                <a:solidFill>
                  <a:schemeClr val="bg1"/>
                </a:solidFill>
                <a:latin typeface="DIN Next LT Pro Light" pitchFamily="34" charset="0"/>
                <a:ea typeface="+mn-ea"/>
                <a:cs typeface="Arial" pitchFamily="34" charset="0"/>
              </a:rPr>
              <a:t>		</a:t>
            </a:r>
            <a:r>
              <a:rPr lang="de-CH" sz="1050" b="0" dirty="0" smtClean="0">
                <a:solidFill>
                  <a:schemeClr val="bg1"/>
                </a:solidFill>
                <a:latin typeface="DIN Next LT Pro Light" pitchFamily="34" charset="0"/>
              </a:rPr>
              <a:t>						</a:t>
            </a:r>
            <a:r>
              <a:rPr lang="de-CH" sz="1050" b="0" baseline="0" dirty="0" smtClean="0">
                <a:solidFill>
                  <a:schemeClr val="bg1"/>
                </a:solidFill>
                <a:latin typeface="DIN Next LT Pro Light" pitchFamily="34" charset="0"/>
              </a:rPr>
              <a:t>     </a:t>
            </a:r>
            <a:fld id="{096A7ED3-5AFF-437F-82B3-F6FAFD950422}" type="slidenum">
              <a:rPr lang="de-CH" altLang="en-US" sz="1050" b="0" smtClean="0">
                <a:solidFill>
                  <a:schemeClr val="bg1"/>
                </a:solidFill>
                <a:latin typeface="DIN Next LT Pro Light" pitchFamily="34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altLang="de-DE" sz="1050" b="0" dirty="0" smtClean="0">
              <a:solidFill>
                <a:schemeClr val="bg1"/>
              </a:solidFill>
              <a:latin typeface="DIN Next LT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1" r:id="rId3"/>
    <p:sldLayoutId id="2147483667" r:id="rId4"/>
    <p:sldLayoutId id="2147483663" r:id="rId5"/>
    <p:sldLayoutId id="2147483664" r:id="rId6"/>
    <p:sldLayoutId id="214748366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ctr"/>
            <a:r>
              <a:rPr lang="de-CH" sz="1600" b="1" u="sng" dirty="0"/>
              <a:t>L.F. Jefferys</a:t>
            </a:r>
            <a:r>
              <a:rPr lang="de-CH" sz="1600" b="1" baseline="30000" dirty="0"/>
              <a:t>1</a:t>
            </a:r>
            <a:r>
              <a:rPr lang="de-CH" sz="1600" b="1" dirty="0"/>
              <a:t>, J. Hector</a:t>
            </a:r>
            <a:r>
              <a:rPr lang="de-CH" sz="1600" b="1" baseline="30000" dirty="0"/>
              <a:t>1</a:t>
            </a:r>
            <a:r>
              <a:rPr lang="de-CH" sz="1600" b="1" dirty="0"/>
              <a:t>, M.A. Hobbins</a:t>
            </a:r>
            <a:r>
              <a:rPr lang="de-CH" sz="1600" b="1" baseline="30000" dirty="0"/>
              <a:t>2</a:t>
            </a:r>
            <a:r>
              <a:rPr lang="de-CH" sz="1600" b="1" dirty="0"/>
              <a:t>, J. Ehmer</a:t>
            </a:r>
            <a:r>
              <a:rPr lang="de-CH" sz="1600" b="1" baseline="30000" dirty="0"/>
              <a:t>2</a:t>
            </a:r>
            <a:r>
              <a:rPr lang="de-CH" sz="1600" b="1" dirty="0"/>
              <a:t>, N. Anderegg</a:t>
            </a:r>
            <a:r>
              <a:rPr lang="de-CH" sz="1600" b="1" baseline="30000" dirty="0"/>
              <a:t>3</a:t>
            </a:r>
            <a:endParaRPr lang="pt-PT" sz="1600" dirty="0"/>
          </a:p>
          <a:p>
            <a:pPr fontAlgn="ctr"/>
            <a:r>
              <a:rPr lang="en-US" sz="1400" baseline="30000" dirty="0"/>
              <a:t>1</a:t>
            </a:r>
            <a:r>
              <a:rPr lang="en-US" sz="1400" dirty="0"/>
              <a:t>SolidarMed, Pemba, Mozambique, </a:t>
            </a:r>
            <a:r>
              <a:rPr lang="en-US" sz="1400" baseline="30000" dirty="0"/>
              <a:t>2</a:t>
            </a:r>
            <a:r>
              <a:rPr lang="en-US" sz="1400" dirty="0"/>
              <a:t>SolidarMed, </a:t>
            </a:r>
            <a:r>
              <a:rPr lang="en-US" sz="1400" dirty="0" smtClean="0"/>
              <a:t>Lucerne, </a:t>
            </a:r>
            <a:r>
              <a:rPr lang="en-US" sz="1400" dirty="0"/>
              <a:t>Switzerland, </a:t>
            </a:r>
            <a:r>
              <a:rPr lang="en-US" sz="1400" baseline="30000" dirty="0"/>
              <a:t>3</a:t>
            </a:r>
            <a:r>
              <a:rPr lang="en-US" sz="1400" dirty="0"/>
              <a:t>University of Bern, Institute of Social and Preventive Medicine, Bern, </a:t>
            </a:r>
            <a:r>
              <a:rPr lang="en-US" sz="1400" dirty="0" smtClean="0"/>
              <a:t>Switzerland</a:t>
            </a:r>
          </a:p>
          <a:p>
            <a:pPr fontAlgn="ctr"/>
            <a:endParaRPr lang="en-US" sz="1600" b="1" dirty="0"/>
          </a:p>
          <a:p>
            <a:pPr fontAlgn="ctr"/>
            <a:endParaRPr lang="en-US" sz="1600" b="1" dirty="0" smtClean="0"/>
          </a:p>
          <a:p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/>
              <a:t>value of Community ART Groups </a:t>
            </a:r>
            <a:r>
              <a:rPr lang="en-US" b="1" dirty="0" smtClean="0"/>
              <a:t>(CAG) for </a:t>
            </a:r>
            <a:r>
              <a:rPr lang="en-US" b="1" dirty="0"/>
              <a:t>HIV patients on ART in rural northern Mozambique</a:t>
            </a:r>
            <a:endParaRPr lang="pt-PT" dirty="0"/>
          </a:p>
        </p:txBody>
      </p:sp>
      <p:pic>
        <p:nvPicPr>
          <p:cNvPr id="1026" name="Picture 2" descr="http://www.iedea.org/sites/all/themes/iedea_them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19200" cy="5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4648200" cy="378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8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Outcomes: Medication refills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8"/>
          <a:stretch/>
        </p:blipFill>
        <p:spPr bwMode="auto">
          <a:xfrm>
            <a:off x="1600200" y="2120736"/>
            <a:ext cx="4724399" cy="420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iedea.org/sites/all/themes/iedea_theme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19200" cy="5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1752600"/>
            <a:ext cx="380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Percentage of time without medication</a:t>
            </a:r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3700079" y="2831068"/>
            <a:ext cx="68320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de-CH" sz="1400" dirty="0" smtClean="0"/>
              <a:t>P=0.01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9394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Outcomes: Response to ART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981200"/>
            <a:ext cx="8503920" cy="425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iedea.org/sites/all/themes/iedea_theme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19200" cy="5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418802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134</a:t>
            </a:r>
            <a:endParaRPr lang="pt-PT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385192" y="423386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95</a:t>
            </a:r>
            <a:endParaRPr lang="pt-PT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399020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234</a:t>
            </a:r>
            <a:endParaRPr lang="pt-PT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599492" y="4191000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/>
              <a:t>128</a:t>
            </a:r>
            <a:endParaRPr lang="pt-PT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297180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P= 0.07</a:t>
            </a:r>
            <a:endParaRPr lang="pt-PT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2895600"/>
            <a:ext cx="6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P=0.01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2050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Survival and Retention in Care</a:t>
            </a:r>
            <a:endParaRPr lang="en-GB" sz="4000" b="1" dirty="0"/>
          </a:p>
        </p:txBody>
      </p:sp>
      <p:pic>
        <p:nvPicPr>
          <p:cNvPr id="4" name="Picture 2" descr="http://www.iedea.org/sites/all/themes/iedea_theme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19200" cy="5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5921514"/>
            <a:ext cx="876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/>
              <a:t>*LTFU was defined as having no visit &gt;6 months prior to database closure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6260068"/>
            <a:ext cx="3402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i="1" dirty="0" smtClean="0"/>
              <a:t>*During 3035 person years of follow up</a:t>
            </a:r>
            <a:endParaRPr lang="pt-PT" sz="16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797189"/>
            <a:ext cx="79438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9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1520" y="1764000"/>
            <a:ext cx="8568952" cy="486540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CAG-participation was associated with a 55.1% reduction of the risk of mortality (</a:t>
            </a:r>
            <a:r>
              <a:rPr lang="en-US" dirty="0"/>
              <a:t>adjusted hazard ratio [</a:t>
            </a:r>
            <a:r>
              <a:rPr lang="en-US" dirty="0" err="1"/>
              <a:t>aHR</a:t>
            </a:r>
            <a:r>
              <a:rPr lang="en-US" dirty="0"/>
              <a:t>] 0.449, 95%CI 0.264-0.762</a:t>
            </a:r>
            <a:r>
              <a:rPr lang="en-US" dirty="0" smtClean="0"/>
              <a:t>) 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CAG-participation </a:t>
            </a:r>
            <a:r>
              <a:rPr lang="en-US" dirty="0" smtClean="0"/>
              <a:t>was associated </a:t>
            </a:r>
            <a:r>
              <a:rPr lang="en-US" dirty="0"/>
              <a:t>with </a:t>
            </a:r>
            <a:r>
              <a:rPr lang="en-US" dirty="0" smtClean="0"/>
              <a:t>a 84.3% reduction of the </a:t>
            </a:r>
            <a:r>
              <a:rPr lang="en-US" dirty="0"/>
              <a:t>risk of </a:t>
            </a:r>
            <a:r>
              <a:rPr lang="en-US" dirty="0" smtClean="0"/>
              <a:t>LTFU (</a:t>
            </a:r>
            <a:r>
              <a:rPr lang="en-US" dirty="0" err="1"/>
              <a:t>aHR</a:t>
            </a:r>
            <a:r>
              <a:rPr lang="en-US" dirty="0"/>
              <a:t> 0.157, 95%CI 0.086-0.288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i="1" dirty="0"/>
              <a:t>Cox proportional hazards models Adjusted </a:t>
            </a:r>
            <a:r>
              <a:rPr lang="en-US" sz="1700" i="1" dirty="0" smtClean="0"/>
              <a:t>for sex, age, CD4 and WHO stage at baseline, and adherence during 1</a:t>
            </a:r>
            <a:r>
              <a:rPr lang="en-US" sz="1700" i="1" baseline="30000" dirty="0" smtClean="0"/>
              <a:t>st</a:t>
            </a:r>
            <a:r>
              <a:rPr lang="en-US" sz="1700" i="1" dirty="0" smtClean="0"/>
              <a:t> 6 months of treatment</a:t>
            </a:r>
            <a:endParaRPr lang="pt-PT" sz="1700" i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Survival and Retention in Care</a:t>
            </a:r>
            <a:endParaRPr lang="en-GB" b="1" dirty="0"/>
          </a:p>
        </p:txBody>
      </p:sp>
      <p:pic>
        <p:nvPicPr>
          <p:cNvPr id="4" name="Picture 2" descr="http://www.iedea.org/sites/all/themes/iedea_them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19200" cy="5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4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/>
              <a:t>Patients who joined a CAG </a:t>
            </a:r>
            <a:r>
              <a:rPr lang="de-CH" dirty="0" smtClean="0"/>
              <a:t>were better attenders and had better health outcomes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 smtClean="0"/>
              <a:t>We should focus on attracting more men into CAG</a:t>
            </a:r>
            <a:endParaRPr lang="de-CH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 smtClean="0"/>
              <a:t>These </a:t>
            </a:r>
            <a:r>
              <a:rPr lang="de-CH" dirty="0" smtClean="0"/>
              <a:t>findings support the use of CAG to improve retention in care and health outcomes in rural </a:t>
            </a:r>
            <a:r>
              <a:rPr lang="de-CH" dirty="0" smtClean="0"/>
              <a:t>settings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 smtClean="0"/>
              <a:t>We still need strategies to improve retention in care for pregnant, lactating women and children</a:t>
            </a:r>
            <a:endParaRPr lang="de-CH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CH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8600" y="187842"/>
            <a:ext cx="7056784" cy="1281600"/>
          </a:xfrm>
        </p:spPr>
        <p:txBody>
          <a:bodyPr/>
          <a:lstStyle/>
          <a:p>
            <a:r>
              <a:rPr lang="de-CH" b="1" dirty="0" smtClean="0"/>
              <a:t>Conclusion</a:t>
            </a:r>
            <a:endParaRPr lang="pt-PT" b="1" dirty="0"/>
          </a:p>
        </p:txBody>
      </p:sp>
      <p:pic>
        <p:nvPicPr>
          <p:cNvPr id="4" name="Picture 2" descr="http://www.iedea.org/sites/all/themes/iedea_them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19200" cy="5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53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3600" b="1" dirty="0" smtClean="0"/>
              <a:t>Thank you</a:t>
            </a:r>
            <a:endParaRPr lang="pt-PT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78418"/>
            <a:ext cx="5724525" cy="429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iedea.org/sites/all/themes/iedea_theme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19200" cy="5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0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51520" y="1676400"/>
            <a:ext cx="8568952" cy="480060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 smtClean="0"/>
              <a:t>Mozambique has 1.5 million people living with HIV*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 smtClean="0"/>
              <a:t>HIV prevalence 11.5%*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 smtClean="0"/>
              <a:t>Anual </a:t>
            </a:r>
            <a:r>
              <a:rPr lang="de-CH" dirty="0" smtClean="0"/>
              <a:t>deaths due to HIV: </a:t>
            </a:r>
            <a:r>
              <a:rPr lang="de-CH" dirty="0" smtClean="0"/>
              <a:t>45,000*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 smtClean="0"/>
              <a:t>60</a:t>
            </a:r>
            <a:r>
              <a:rPr lang="de-CH" dirty="0" smtClean="0"/>
              <a:t>% coverage of ART</a:t>
            </a:r>
            <a:r>
              <a:rPr lang="de-CH" sz="1600" dirty="0" smtClean="0"/>
              <a:t> </a:t>
            </a:r>
            <a:r>
              <a:rPr lang="de-CH" baseline="30000" dirty="0" smtClean="0"/>
              <a:t>ɸ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 smtClean="0"/>
              <a:t>In 2013, MOH recommended the implementation of CAG in </a:t>
            </a:r>
            <a:r>
              <a:rPr lang="de-CH" dirty="0"/>
              <a:t>Mozambique </a:t>
            </a:r>
            <a:r>
              <a:rPr lang="de-CH" dirty="0" smtClean="0"/>
              <a:t>as a </a:t>
            </a:r>
            <a:r>
              <a:rPr lang="de-CH" dirty="0"/>
              <a:t>strategy to improve retention of patients in HIV treatment and </a:t>
            </a:r>
            <a:r>
              <a:rPr lang="de-CH" dirty="0" smtClean="0"/>
              <a:t>care</a:t>
            </a:r>
          </a:p>
          <a:p>
            <a:pPr>
              <a:lnSpc>
                <a:spcPct val="150000"/>
              </a:lnSpc>
            </a:pPr>
            <a:endParaRPr lang="de-CH" dirty="0" smtClean="0"/>
          </a:p>
          <a:p>
            <a:pPr>
              <a:lnSpc>
                <a:spcPct val="150000"/>
              </a:lnSpc>
            </a:pPr>
            <a:endParaRPr lang="de-CH" dirty="0" smtClean="0"/>
          </a:p>
          <a:p>
            <a:r>
              <a:rPr lang="de-CH" sz="1600" dirty="0" smtClean="0"/>
              <a:t>*UNAIDS 2014</a:t>
            </a:r>
          </a:p>
          <a:p>
            <a:r>
              <a:rPr lang="de-CH" sz="1600" dirty="0" smtClean="0"/>
              <a:t>ɸ Global AIDS response programme report 2014</a:t>
            </a:r>
            <a:endParaRPr lang="de-CH" sz="16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b="1" dirty="0" smtClean="0"/>
              <a:t>Background	</a:t>
            </a:r>
            <a:endParaRPr lang="de-CH" b="1" dirty="0"/>
          </a:p>
        </p:txBody>
      </p:sp>
      <p:pic>
        <p:nvPicPr>
          <p:cNvPr id="4" name="Picture 2" descr="http://www.iedea.org/sites/all/themes/iedea_them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19200" cy="5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0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1520" y="1764000"/>
            <a:ext cx="8568952" cy="4865400"/>
          </a:xfrm>
        </p:spPr>
        <p:txBody>
          <a:bodyPr>
            <a:noAutofit/>
          </a:bodyPr>
          <a:lstStyle/>
          <a:p>
            <a:pPr lvl="1" algn="l">
              <a:lnSpc>
                <a:spcPct val="110000"/>
              </a:lnSpc>
              <a:spcBef>
                <a:spcPts val="300"/>
              </a:spcBef>
            </a:pPr>
            <a:endParaRPr lang="de-CH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800100" lvl="1" indent="-342900" algn="l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CH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Rotate monthly clinic visits among members </a:t>
            </a:r>
          </a:p>
          <a:p>
            <a:pPr marL="800100" lvl="1" indent="-342900" algn="l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CH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Receive medication for all group members</a:t>
            </a:r>
          </a:p>
          <a:p>
            <a:pPr marL="800100" lvl="1" indent="-342900" algn="l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CH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Reduce time and money spent on attending consultations</a:t>
            </a:r>
          </a:p>
          <a:p>
            <a:pPr marL="800100" lvl="1" indent="-34290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Form a social network within a community to reduce stigma and increase available support and empowerment</a:t>
            </a:r>
          </a:p>
          <a:p>
            <a:pPr lvl="1" algn="l">
              <a:spcBef>
                <a:spcPts val="300"/>
              </a:spcBef>
            </a:pPr>
            <a:endParaRPr lang="de-CH" sz="22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200" dirty="0" smtClean="0"/>
              <a:t>Up to 6 </a:t>
            </a:r>
            <a:r>
              <a:rPr lang="de-CH" sz="2200" dirty="0" smtClean="0"/>
              <a:t>people can join a CAG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200" dirty="0" smtClean="0"/>
              <a:t>Voluntary partication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200" dirty="0" smtClean="0"/>
              <a:t>Eligibility criteria: Age&gt;15 years, CD4 &gt;200, Non-pregnant, clinical status</a:t>
            </a:r>
            <a:endParaRPr lang="pt-PT" sz="23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b="1" dirty="0" smtClean="0"/>
              <a:t>Community </a:t>
            </a:r>
            <a:r>
              <a:rPr lang="de-CH" b="1" dirty="0"/>
              <a:t>ART </a:t>
            </a:r>
            <a:r>
              <a:rPr lang="de-CH" b="1" dirty="0" smtClean="0"/>
              <a:t>Groups (CAG)</a:t>
            </a:r>
            <a:endParaRPr lang="pt-PT" b="1" dirty="0"/>
          </a:p>
        </p:txBody>
      </p:sp>
      <p:pic>
        <p:nvPicPr>
          <p:cNvPr id="5" name="Picture 2" descr="http://www.iedea.org/sites/all/themes/iedea_them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19200" cy="5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b="1" dirty="0" smtClean="0"/>
              <a:t>District of Ancuabe, Mozambique</a:t>
            </a:r>
            <a:endParaRPr lang="pt-PT" b="1" dirty="0"/>
          </a:p>
        </p:txBody>
      </p:sp>
      <p:pic>
        <p:nvPicPr>
          <p:cNvPr id="4" name="Picture 2" descr="http://www.iedea.org/sites/all/themes/iedea_theme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19200" cy="5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iho\Downloads\2015_SM-map_MOZ_districts_project-countries_rgb300dp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5" t="31050" r="20270" b="22334"/>
          <a:stretch/>
        </p:blipFill>
        <p:spPr bwMode="auto">
          <a:xfrm>
            <a:off x="2819400" y="1752600"/>
            <a:ext cx="2641470" cy="3731173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media.solidarmed.ch/filestore/8/9/4/8_9f94ba024a151e2/8948scr_4a946198f731ec6.jpg?v=2015-08-19+18%3A02%3A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752601"/>
            <a:ext cx="2667000" cy="37311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2" descr="C:\Users\laje\AppData\Local\Temp\IMG_20160516_0854067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871" y="1752601"/>
            <a:ext cx="3572129" cy="267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22648" y="5791200"/>
            <a:ext cx="8568952" cy="4428000"/>
          </a:xfrm>
        </p:spPr>
        <p:txBody>
          <a:bodyPr>
            <a:normAutofit/>
          </a:bodyPr>
          <a:lstStyle/>
          <a:p>
            <a:pPr algn="ctr"/>
            <a:r>
              <a:rPr lang="de-CH" sz="2000" dirty="0" smtClean="0"/>
              <a:t>Retention of patients in ART:  6 months 76%, 1 year: 69%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6382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1520" y="1764000"/>
            <a:ext cx="8568952" cy="47130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 smtClean="0"/>
              <a:t>Lay counsellors provide information whilst patients are waiting for their clinic appointment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 smtClean="0"/>
              <a:t>Interested people from the same village can group together, after eligibilty screening by </a:t>
            </a:r>
            <a:r>
              <a:rPr lang="de-CH" dirty="0" smtClean="0"/>
              <a:t>counsellor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 smtClean="0"/>
              <a:t>Followed </a:t>
            </a:r>
            <a:r>
              <a:rPr lang="de-CH" dirty="0" smtClean="0"/>
              <a:t>up by counsellor in the community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dirty="0" smtClean="0"/>
              <a:t>A medical officer supervises the </a:t>
            </a:r>
            <a:r>
              <a:rPr lang="de-CH" dirty="0" smtClean="0"/>
              <a:t>work of the lay counsellors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CH" dirty="0" smtClean="0"/>
          </a:p>
          <a:p>
            <a:endParaRPr lang="de-CH" dirty="0"/>
          </a:p>
          <a:p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b="1" dirty="0" smtClean="0"/>
              <a:t>Implementation of CAG in Ancuabe</a:t>
            </a:r>
            <a:endParaRPr lang="pt-PT" b="1" dirty="0"/>
          </a:p>
        </p:txBody>
      </p:sp>
      <p:pic>
        <p:nvPicPr>
          <p:cNvPr id="4" name="Picture 2" descr="http://www.iedea.org/sites/all/themes/iedea_them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19200" cy="5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Who are joining the CAG ? Comparison between CAG </a:t>
            </a:r>
            <a:r>
              <a:rPr lang="en-GB" smtClean="0"/>
              <a:t>and non-CAG.</a:t>
            </a: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Is there an association of being in CAG with improved health outcomes?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b="1" dirty="0" smtClean="0"/>
              <a:t>Study Objectives</a:t>
            </a:r>
            <a:endParaRPr lang="pt-PT" b="1" dirty="0"/>
          </a:p>
        </p:txBody>
      </p:sp>
      <p:pic>
        <p:nvPicPr>
          <p:cNvPr id="4" name="Picture 2" descr="http://www.iedea.org/sites/all/themes/iedea_them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19200" cy="5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iho\Documents\Mozambique\Admin\Travel\Field Trip Sep 2013\Pictures\IMG_31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5" t="11289" b="23486"/>
          <a:stretch/>
        </p:blipFill>
        <p:spPr bwMode="auto">
          <a:xfrm>
            <a:off x="304800" y="4081404"/>
            <a:ext cx="3733800" cy="247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media.solidarmed.ch/filestore/8/9/1/8_121854c47dce8bd/8918scr_acd968c9770d829.jpg?v=2015-08-19+17%3A56%3A13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4081405"/>
            <a:ext cx="4072270" cy="24717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5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Selection of eligible patients</a:t>
            </a:r>
            <a:endParaRPr lang="pt-PT" b="1" dirty="0"/>
          </a:p>
        </p:txBody>
      </p:sp>
      <p:pic>
        <p:nvPicPr>
          <p:cNvPr id="4" name="Picture 2" descr="http://www.iedea.org/sites/all/themes/iedea_theme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19200" cy="5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4419600" y="2285942"/>
            <a:ext cx="0" cy="114305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4130990"/>
            <a:ext cx="13716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432300" y="3968481"/>
            <a:ext cx="0" cy="45111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594100" y="5029200"/>
            <a:ext cx="762000" cy="725785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521200" y="5020126"/>
            <a:ext cx="838200" cy="72699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546600" y="2667000"/>
            <a:ext cx="1447800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43000" y="1962776"/>
            <a:ext cx="6400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smtClean="0"/>
              <a:t>3082</a:t>
            </a:r>
            <a:r>
              <a:rPr lang="de-CH" sz="2400" dirty="0" smtClean="0"/>
              <a:t> </a:t>
            </a:r>
            <a:r>
              <a:rPr lang="de-CH" sz="2400" dirty="0" smtClean="0"/>
              <a:t>patients </a:t>
            </a:r>
            <a:r>
              <a:rPr lang="de-CH" sz="2400" dirty="0" smtClean="0"/>
              <a:t>starting ART 2010-2015 in Ancuabe</a:t>
            </a:r>
          </a:p>
          <a:p>
            <a:endParaRPr lang="pt-PT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524000" y="3087469"/>
            <a:ext cx="5638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smtClean="0"/>
              <a:t>1624</a:t>
            </a:r>
            <a:r>
              <a:rPr lang="de-CH" sz="2400" dirty="0" smtClean="0"/>
              <a:t> patients meeting eligibility critera </a:t>
            </a:r>
          </a:p>
          <a:p>
            <a:pPr algn="ctr"/>
            <a:r>
              <a:rPr lang="de-CH" sz="2400" dirty="0" smtClean="0"/>
              <a:t>(age, non-pregnant, follow up &gt;6 </a:t>
            </a:r>
            <a:r>
              <a:rPr lang="de-CH" sz="2400" dirty="0" smtClean="0"/>
              <a:t>months)</a:t>
            </a:r>
            <a:endParaRPr lang="pt-PT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1828800" y="4338935"/>
            <a:ext cx="505944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smtClean="0"/>
              <a:t>1306</a:t>
            </a:r>
            <a:r>
              <a:rPr lang="de-CH" sz="2400" dirty="0" smtClean="0"/>
              <a:t> patients with values for variables</a:t>
            </a:r>
            <a:endParaRPr lang="pt-PT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295400" y="5481935"/>
            <a:ext cx="252517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2400" b="1" dirty="0" smtClean="0"/>
              <a:t>180</a:t>
            </a:r>
            <a:r>
              <a:rPr lang="de-CH" sz="2400" dirty="0" smtClean="0"/>
              <a:t> – joined a CAG</a:t>
            </a:r>
            <a:endParaRPr lang="pt-PT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4304541" y="5481935"/>
            <a:ext cx="331545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2400" b="1" dirty="0" smtClean="0"/>
              <a:t>1126</a:t>
            </a:r>
            <a:r>
              <a:rPr lang="de-CH" sz="2400" dirty="0" smtClean="0"/>
              <a:t> – did not join a CAG</a:t>
            </a:r>
            <a:endParaRPr lang="pt-PT" sz="2400" dirty="0"/>
          </a:p>
        </p:txBody>
      </p:sp>
      <p:cxnSp>
        <p:nvCxnSpPr>
          <p:cNvPr id="40" name="Straight Arrow Connector 39"/>
          <p:cNvCxnSpPr>
            <a:stCxn id="34" idx="2"/>
            <a:endCxn id="35" idx="0"/>
          </p:cNvCxnSpPr>
          <p:nvPr/>
        </p:nvCxnSpPr>
        <p:spPr>
          <a:xfrm>
            <a:off x="4343400" y="2793773"/>
            <a:ext cx="0" cy="293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6" idx="2"/>
            <a:endCxn id="37" idx="0"/>
          </p:cNvCxnSpPr>
          <p:nvPr/>
        </p:nvCxnSpPr>
        <p:spPr>
          <a:xfrm flipH="1">
            <a:off x="2557989" y="4800600"/>
            <a:ext cx="1800536" cy="681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6" idx="2"/>
            <a:endCxn id="38" idx="0"/>
          </p:cNvCxnSpPr>
          <p:nvPr/>
        </p:nvCxnSpPr>
        <p:spPr>
          <a:xfrm>
            <a:off x="4358525" y="4800600"/>
            <a:ext cx="1603746" cy="681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43400" y="3962400"/>
            <a:ext cx="0" cy="293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1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435280" cy="1281600"/>
          </a:xfrm>
          <a:noFill/>
        </p:spPr>
        <p:txBody>
          <a:bodyPr/>
          <a:lstStyle/>
          <a:p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b="1" dirty="0" smtClean="0"/>
              <a:t>Baseline characteristics</a:t>
            </a:r>
            <a:r>
              <a:rPr lang="en-US" b="1" dirty="0" smtClean="0"/>
              <a:t> </a:t>
            </a:r>
            <a:endParaRPr lang="pt-PT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809758"/>
              </p:ext>
            </p:extLst>
          </p:nvPr>
        </p:nvGraphicFramePr>
        <p:xfrm>
          <a:off x="609600" y="1676400"/>
          <a:ext cx="7924800" cy="4493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0796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All</a:t>
                      </a:r>
                    </a:p>
                    <a:p>
                      <a:r>
                        <a:rPr lang="en-GB" noProof="0" dirty="0" smtClean="0"/>
                        <a:t>(N=1306)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CAG</a:t>
                      </a:r>
                    </a:p>
                    <a:p>
                      <a:r>
                        <a:rPr lang="en-GB" noProof="0" dirty="0" smtClean="0"/>
                        <a:t>(N=180)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Non CAG</a:t>
                      </a:r>
                    </a:p>
                    <a:p>
                      <a:r>
                        <a:rPr lang="en-GB" noProof="0" dirty="0" smtClean="0"/>
                        <a:t>(N=1126)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557">
                <a:tc>
                  <a:txBody>
                    <a:bodyPr/>
                    <a:lstStyle/>
                    <a:p>
                      <a:r>
                        <a:rPr lang="en-GB" b="1" noProof="0" dirty="0" smtClean="0"/>
                        <a:t>Sex [N(%)]</a:t>
                      </a:r>
                    </a:p>
                    <a:p>
                      <a:r>
                        <a:rPr lang="en-GB" sz="1200" baseline="0" noProof="0" dirty="0" smtClean="0"/>
                        <a:t>        </a:t>
                      </a:r>
                      <a:r>
                        <a:rPr lang="en-GB" sz="1600" noProof="0" dirty="0" smtClean="0"/>
                        <a:t>male</a:t>
                      </a:r>
                    </a:p>
                    <a:p>
                      <a:r>
                        <a:rPr lang="en-GB" sz="1600" baseline="0" noProof="0" dirty="0" smtClean="0"/>
                        <a:t>      fe</a:t>
                      </a:r>
                      <a:r>
                        <a:rPr lang="en-GB" sz="1600" noProof="0" dirty="0" smtClean="0"/>
                        <a:t>male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484 (37%)</a:t>
                      </a:r>
                    </a:p>
                    <a:p>
                      <a:r>
                        <a:rPr lang="en-GB" sz="1600" noProof="0" dirty="0" smtClean="0"/>
                        <a:t>822 (63%)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53 (29%)</a:t>
                      </a:r>
                    </a:p>
                    <a:p>
                      <a:r>
                        <a:rPr lang="en-GB" sz="1600" noProof="0" dirty="0" smtClean="0"/>
                        <a:t>127 (71%)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431 (38%)</a:t>
                      </a:r>
                    </a:p>
                    <a:p>
                      <a:r>
                        <a:rPr lang="en-GB" sz="1600" noProof="0" dirty="0" smtClean="0"/>
                        <a:t>695 (62%)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557">
                <a:tc>
                  <a:txBody>
                    <a:bodyPr/>
                    <a:lstStyle/>
                    <a:p>
                      <a:r>
                        <a:rPr lang="en-GB" b="1" noProof="0" dirty="0" smtClean="0"/>
                        <a:t>Median age (IQR) [years]</a:t>
                      </a:r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33.1</a:t>
                      </a:r>
                      <a:r>
                        <a:rPr lang="en-GB" sz="1600" baseline="0" noProof="0" dirty="0" smtClean="0"/>
                        <a:t> (26.2-41.3)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35.2</a:t>
                      </a:r>
                      <a:r>
                        <a:rPr lang="en-GB" sz="1600" baseline="0" noProof="0" dirty="0" smtClean="0"/>
                        <a:t> (28.4-45.2)</a:t>
                      </a:r>
                      <a:endParaRPr lang="en-GB" sz="16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32.9 (26.0-40.9)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4608272"/>
                  </a:ext>
                </a:extLst>
              </a:tr>
              <a:tr h="326070">
                <a:tc>
                  <a:txBody>
                    <a:bodyPr/>
                    <a:lstStyle/>
                    <a:p>
                      <a:r>
                        <a:rPr lang="en-GB" b="1" noProof="0" dirty="0" smtClean="0"/>
                        <a:t>Median CD4 cell count</a:t>
                      </a:r>
                      <a:r>
                        <a:rPr lang="en-GB" b="1" baseline="0" noProof="0" dirty="0" smtClean="0"/>
                        <a:t> at ART initiation (IQR) [cells/µL]</a:t>
                      </a:r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257</a:t>
                      </a:r>
                      <a:r>
                        <a:rPr lang="en-GB" sz="1600" baseline="0" noProof="0" dirty="0" smtClean="0"/>
                        <a:t> (149-352)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261 (175-362)</a:t>
                      </a:r>
                    </a:p>
                    <a:p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256 (146-351)</a:t>
                      </a:r>
                    </a:p>
                    <a:p>
                      <a:endParaRPr lang="en-GB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070">
                <a:tc>
                  <a:txBody>
                    <a:bodyPr/>
                    <a:lstStyle/>
                    <a:p>
                      <a:r>
                        <a:rPr lang="en-GB" b="1" noProof="0" dirty="0" smtClean="0"/>
                        <a:t>WHO </a:t>
                      </a:r>
                      <a:r>
                        <a:rPr lang="en-GB" b="1" noProof="0" dirty="0" smtClean="0"/>
                        <a:t>stage</a:t>
                      </a:r>
                      <a:r>
                        <a:rPr lang="en-GB" b="1" baseline="0" noProof="0" dirty="0" smtClean="0"/>
                        <a:t> </a:t>
                      </a:r>
                      <a:r>
                        <a:rPr lang="en-GB" b="1" noProof="0" dirty="0" smtClean="0"/>
                        <a:t>at </a:t>
                      </a:r>
                      <a:r>
                        <a:rPr lang="en-GB" b="1" noProof="0" dirty="0" smtClean="0"/>
                        <a:t>initiation [N(%)]</a:t>
                      </a:r>
                    </a:p>
                    <a:p>
                      <a:r>
                        <a:rPr lang="en-GB" sz="1600" noProof="0" dirty="0" smtClean="0"/>
                        <a:t>      1</a:t>
                      </a:r>
                    </a:p>
                    <a:p>
                      <a:r>
                        <a:rPr lang="en-GB" sz="1600" noProof="0" dirty="0" smtClean="0"/>
                        <a:t>      2</a:t>
                      </a:r>
                    </a:p>
                    <a:p>
                      <a:r>
                        <a:rPr lang="en-GB" sz="1600" noProof="0" dirty="0" smtClean="0"/>
                        <a:t>      3</a:t>
                      </a:r>
                    </a:p>
                    <a:p>
                      <a:r>
                        <a:rPr lang="en-GB" sz="1600" noProof="0" dirty="0" smtClean="0"/>
                        <a:t>      4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noProof="0" dirty="0" smtClean="0"/>
                    </a:p>
                    <a:p>
                      <a:r>
                        <a:rPr lang="en-GB" sz="1600" noProof="0" dirty="0" smtClean="0"/>
                        <a:t>313 (24%)</a:t>
                      </a:r>
                    </a:p>
                    <a:p>
                      <a:r>
                        <a:rPr lang="en-GB" sz="1600" noProof="0" dirty="0" smtClean="0"/>
                        <a:t>298 (23%)</a:t>
                      </a:r>
                    </a:p>
                    <a:p>
                      <a:r>
                        <a:rPr lang="en-GB" sz="1600" noProof="0" dirty="0" smtClean="0"/>
                        <a:t>535 (41%)</a:t>
                      </a:r>
                    </a:p>
                    <a:p>
                      <a:r>
                        <a:rPr lang="en-GB" sz="1600" noProof="0" dirty="0" smtClean="0"/>
                        <a:t>160</a:t>
                      </a:r>
                      <a:r>
                        <a:rPr lang="en-GB" sz="1600" baseline="0" noProof="0" dirty="0" smtClean="0"/>
                        <a:t> (12%)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33 (18%)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41 (23%)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78</a:t>
                      </a:r>
                      <a:r>
                        <a:rPr lang="en-GB" sz="1600" baseline="0" noProof="0" dirty="0" smtClean="0"/>
                        <a:t> (43%)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noProof="0" dirty="0" smtClean="0"/>
                        <a:t>28 (16%)</a:t>
                      </a:r>
                      <a:endParaRPr lang="en-GB" sz="16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280 (25%)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257 (23%)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457 (41%)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132 (12%)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5849345"/>
                  </a:ext>
                </a:extLst>
              </a:tr>
              <a:tr h="326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Median</a:t>
                      </a:r>
                      <a:r>
                        <a:rPr lang="en-GB" sz="18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en-GB" sz="18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ays late in the 1st 6 months of treatment (IQR)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23 (6-49)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(8-41)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 smtClean="0"/>
                        <a:t>24 (6-49)</a:t>
                      </a:r>
                      <a:endParaRPr lang="en-GB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6561523"/>
                  </a:ext>
                </a:extLst>
              </a:tr>
            </a:tbl>
          </a:graphicData>
        </a:graphic>
      </p:graphicFrame>
      <p:pic>
        <p:nvPicPr>
          <p:cNvPr id="5" name="Picture 2" descr="http://www.iedea.org/sites/all/themes/iedea_theme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19200" cy="5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6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054280" cy="1281600"/>
          </a:xfrm>
        </p:spPr>
        <p:txBody>
          <a:bodyPr/>
          <a:lstStyle/>
          <a:p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b="1" dirty="0" smtClean="0"/>
              <a:t>Associations </a:t>
            </a:r>
            <a:r>
              <a:rPr lang="de-CH" b="1" dirty="0"/>
              <a:t>with CAG </a:t>
            </a:r>
            <a:r>
              <a:rPr lang="de-CH" b="1" dirty="0" smtClean="0"/>
              <a:t>participation</a:t>
            </a:r>
            <a:endParaRPr lang="pt-PT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021255"/>
              </p:ext>
            </p:extLst>
          </p:nvPr>
        </p:nvGraphicFramePr>
        <p:xfrm>
          <a:off x="685800" y="1676400"/>
          <a:ext cx="7848601" cy="4394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86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02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8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814">
                  <a:extLst>
                    <a:ext uri="{9D8B030D-6E8A-4147-A177-3AD203B41FA5}">
                      <a16:colId xmlns:a16="http://schemas.microsoft.com/office/drawing/2014/main" xmlns="" val="3815378478"/>
                    </a:ext>
                  </a:extLst>
                </a:gridCol>
              </a:tblGrid>
              <a:tr h="540796">
                <a:tc>
                  <a:txBody>
                    <a:bodyPr/>
                    <a:lstStyle/>
                    <a:p>
                      <a:pPr algn="l"/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noProof="0" dirty="0" smtClean="0"/>
                        <a:t>OR 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95%-CI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 smtClean="0"/>
                        <a:t>p-value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557">
                <a:tc>
                  <a:txBody>
                    <a:bodyPr/>
                    <a:lstStyle/>
                    <a:p>
                      <a:pPr algn="l"/>
                      <a:r>
                        <a:rPr lang="en-GB" b="1" noProof="0" dirty="0" smtClean="0"/>
                        <a:t>Sex [N(%)]</a:t>
                      </a:r>
                    </a:p>
                    <a:p>
                      <a:pPr algn="l"/>
                      <a:r>
                        <a:rPr lang="en-GB" sz="1200" baseline="0" noProof="0" dirty="0" smtClean="0"/>
                        <a:t>        </a:t>
                      </a:r>
                      <a:r>
                        <a:rPr lang="en-GB" sz="1600" noProof="0" dirty="0" smtClean="0"/>
                        <a:t>male</a:t>
                      </a:r>
                    </a:p>
                    <a:p>
                      <a:pPr algn="l"/>
                      <a:r>
                        <a:rPr lang="en-GB" sz="1600" baseline="0" noProof="0" dirty="0" smtClean="0"/>
                        <a:t>      fe</a:t>
                      </a:r>
                      <a:r>
                        <a:rPr lang="en-GB" sz="1600" noProof="0" dirty="0" smtClean="0"/>
                        <a:t>male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noProof="0" dirty="0" smtClean="0"/>
                    </a:p>
                    <a:p>
                      <a:pPr algn="l"/>
                      <a:r>
                        <a:rPr lang="en-GB" sz="1600" noProof="0" dirty="0" smtClean="0"/>
                        <a:t>1</a:t>
                      </a:r>
                    </a:p>
                    <a:p>
                      <a:pPr algn="l"/>
                      <a:r>
                        <a:rPr lang="en-GB" sz="1600" noProof="0" dirty="0" smtClean="0"/>
                        <a:t>1.72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noProof="0" dirty="0" smtClean="0"/>
                    </a:p>
                    <a:p>
                      <a:pPr algn="l"/>
                      <a:endParaRPr lang="en-GB" sz="1600" noProof="0" dirty="0" smtClean="0"/>
                    </a:p>
                    <a:p>
                      <a:pPr algn="l"/>
                      <a:r>
                        <a:rPr lang="en-GB" sz="1600" noProof="0" dirty="0" smtClean="0"/>
                        <a:t>(1.22-2.48)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noProof="0" dirty="0" smtClean="0"/>
                    </a:p>
                    <a:p>
                      <a:pPr algn="l"/>
                      <a:endParaRPr lang="en-GB" sz="1600" noProof="0" dirty="0" smtClean="0"/>
                    </a:p>
                    <a:p>
                      <a:pPr algn="l"/>
                      <a:r>
                        <a:rPr lang="en-GB" sz="1600" noProof="0" dirty="0" smtClean="0"/>
                        <a:t>0.021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557">
                <a:tc>
                  <a:txBody>
                    <a:bodyPr/>
                    <a:lstStyle/>
                    <a:p>
                      <a:pPr algn="l"/>
                      <a:r>
                        <a:rPr lang="en-GB" b="1" noProof="0" dirty="0" smtClean="0"/>
                        <a:t>Age (per 1-year</a:t>
                      </a:r>
                      <a:r>
                        <a:rPr lang="en-GB" b="1" baseline="0" noProof="0" dirty="0" smtClean="0"/>
                        <a:t> increase)</a:t>
                      </a:r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noProof="0" dirty="0" smtClean="0"/>
                        <a:t>1.02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(1.01-1.03)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4608272"/>
                  </a:ext>
                </a:extLst>
              </a:tr>
              <a:tr h="326070">
                <a:tc>
                  <a:txBody>
                    <a:bodyPr/>
                    <a:lstStyle/>
                    <a:p>
                      <a:pPr algn="l"/>
                      <a:r>
                        <a:rPr lang="en-GB" b="1" noProof="0" dirty="0" smtClean="0"/>
                        <a:t>CD4 cell count</a:t>
                      </a:r>
                      <a:r>
                        <a:rPr lang="en-GB" b="1" baseline="0" noProof="0" dirty="0" smtClean="0"/>
                        <a:t> at ART initiation (per 100 cells/increase)</a:t>
                      </a:r>
                      <a:endParaRPr lang="en-GB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noProof="0" dirty="0" smtClean="0"/>
                        <a:t>0.99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noProof="0" dirty="0" smtClean="0"/>
                        <a:t>(0.91-1.07)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noProof="0" dirty="0" smtClean="0"/>
                        <a:t>0.681</a:t>
                      </a:r>
                      <a:endParaRPr lang="en-GB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070">
                <a:tc>
                  <a:txBody>
                    <a:bodyPr/>
                    <a:lstStyle/>
                    <a:p>
                      <a:pPr algn="l"/>
                      <a:r>
                        <a:rPr lang="en-GB" b="1" noProof="0" dirty="0" smtClean="0"/>
                        <a:t>WHO </a:t>
                      </a:r>
                      <a:r>
                        <a:rPr lang="en-GB" b="1" noProof="0" dirty="0" smtClean="0"/>
                        <a:t>stage </a:t>
                      </a:r>
                      <a:r>
                        <a:rPr lang="en-GB" b="1" noProof="0" dirty="0" smtClean="0"/>
                        <a:t>at initiation [N(%)]</a:t>
                      </a:r>
                    </a:p>
                    <a:p>
                      <a:pPr algn="l"/>
                      <a:r>
                        <a:rPr lang="en-GB" sz="1600" noProof="0" dirty="0" smtClean="0"/>
                        <a:t>      1</a:t>
                      </a:r>
                    </a:p>
                    <a:p>
                      <a:pPr algn="l"/>
                      <a:r>
                        <a:rPr lang="en-GB" sz="1600" noProof="0" dirty="0" smtClean="0"/>
                        <a:t>      2</a:t>
                      </a:r>
                    </a:p>
                    <a:p>
                      <a:pPr algn="l"/>
                      <a:r>
                        <a:rPr lang="en-GB" sz="1600" noProof="0" dirty="0" smtClean="0"/>
                        <a:t>      3</a:t>
                      </a:r>
                    </a:p>
                    <a:p>
                      <a:pPr algn="l"/>
                      <a:r>
                        <a:rPr lang="en-GB" sz="1600" noProof="0" dirty="0" smtClean="0"/>
                        <a:t>      4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600" noProof="0" dirty="0" smtClean="0"/>
                    </a:p>
                    <a:p>
                      <a:pPr algn="l"/>
                      <a:r>
                        <a:rPr lang="en-GB" sz="1600" noProof="0" dirty="0" smtClean="0"/>
                        <a:t>1</a:t>
                      </a:r>
                    </a:p>
                    <a:p>
                      <a:pPr algn="l"/>
                      <a:r>
                        <a:rPr lang="en-GB" sz="1600" noProof="0" dirty="0" smtClean="0"/>
                        <a:t>1.32</a:t>
                      </a:r>
                    </a:p>
                    <a:p>
                      <a:pPr algn="l"/>
                      <a:r>
                        <a:rPr lang="en-GB" sz="1600" noProof="0" dirty="0" smtClean="0"/>
                        <a:t>1.49</a:t>
                      </a:r>
                    </a:p>
                    <a:p>
                      <a:pPr algn="l"/>
                      <a:r>
                        <a:rPr lang="en-GB" sz="1600" noProof="0" dirty="0" smtClean="0"/>
                        <a:t>1.72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(0.81-2.12)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(0.97-2.34)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(0.99-2.99)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smtClean="0"/>
                        <a:t>0.105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5849345"/>
                  </a:ext>
                </a:extLst>
              </a:tr>
              <a:tr h="326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Days late in the 1st 6 months (per</a:t>
                      </a:r>
                      <a:r>
                        <a:rPr lang="en-GB" sz="1800" b="1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 day increase)</a:t>
                      </a:r>
                      <a:endParaRPr lang="en-GB" sz="1800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noProof="0" dirty="0" smtClean="0"/>
                        <a:t>0.96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(0.91-1.01)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656152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6175037"/>
            <a:ext cx="3330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i="1" dirty="0" smtClean="0"/>
              <a:t>Statistical method: Multivariable </a:t>
            </a:r>
            <a:r>
              <a:rPr lang="de-CH" sz="1200" i="1" dirty="0"/>
              <a:t>logistic regression</a:t>
            </a:r>
            <a:endParaRPr lang="pt-PT" sz="1200" i="1" dirty="0"/>
          </a:p>
        </p:txBody>
      </p:sp>
      <p:pic>
        <p:nvPicPr>
          <p:cNvPr id="6" name="Picture 2" descr="http://www.iedea.org/sites/all/themes/iedea_theme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219200" cy="5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7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_b_SolidarMed_Master_Template_Calibri">
  <a:themeElements>
    <a:clrScheme name="SolidarMed">
      <a:dk1>
        <a:sysClr val="windowText" lastClr="000000"/>
      </a:dk1>
      <a:lt1>
        <a:sysClr val="window" lastClr="FFFFFF"/>
      </a:lt1>
      <a:dk2>
        <a:srgbClr val="63827C"/>
      </a:dk2>
      <a:lt2>
        <a:srgbClr val="F2F1EC"/>
      </a:lt2>
      <a:accent1>
        <a:srgbClr val="C53E4D"/>
      </a:accent1>
      <a:accent2>
        <a:srgbClr val="84AFA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C53E4D"/>
      </a:hlink>
      <a:folHlink>
        <a:srgbClr val="F2F1EC"/>
      </a:folHlink>
    </a:clrScheme>
    <a:fontScheme name="SolidarMed 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2016_b_SolidarMed_Master_Template_Calibri</Template>
  <TotalTime>7502</TotalTime>
  <Words>902</Words>
  <Application>Microsoft Office PowerPoint</Application>
  <PresentationFormat>On-screen Show (4:3)</PresentationFormat>
  <Paragraphs>180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2016_b_SolidarMed_Master_Template_Calibri</vt:lpstr>
      <vt:lpstr>The value of Community ART Groups (CAG) for HIV patients on ART in rural northern Mozambique</vt:lpstr>
      <vt:lpstr>Background </vt:lpstr>
      <vt:lpstr>Community ART Groups (CAG)</vt:lpstr>
      <vt:lpstr>District of Ancuabe, Mozambique</vt:lpstr>
      <vt:lpstr>Implementation of CAG in Ancuabe</vt:lpstr>
      <vt:lpstr>Study Objectives</vt:lpstr>
      <vt:lpstr> Selection of eligible patients</vt:lpstr>
      <vt:lpstr> Baseline characteristics </vt:lpstr>
      <vt:lpstr> Associations with CAG participation</vt:lpstr>
      <vt:lpstr>Outcomes: Medication refills</vt:lpstr>
      <vt:lpstr>Outcomes: Response to ART</vt:lpstr>
      <vt:lpstr>  Survival and Retention in Care</vt:lpstr>
      <vt:lpstr>  Survival and Retention in Care</vt:lpstr>
      <vt:lpstr>Conclusion</vt:lpstr>
      <vt:lpstr>Thank you</vt:lpstr>
    </vt:vector>
  </TitlesOfParts>
  <Company>Athletics Management &amp; Services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Jefferys</dc:creator>
  <cp:lastModifiedBy>Laura Jefferys</cp:lastModifiedBy>
  <cp:revision>173</cp:revision>
  <dcterms:created xsi:type="dcterms:W3CDTF">2016-06-13T10:36:33Z</dcterms:created>
  <dcterms:modified xsi:type="dcterms:W3CDTF">2016-07-21T06:34:19Z</dcterms:modified>
</cp:coreProperties>
</file>