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0" r:id="rId5"/>
    <p:sldId id="292" r:id="rId6"/>
    <p:sldId id="296" r:id="rId7"/>
    <p:sldId id="272" r:id="rId8"/>
    <p:sldId id="271" r:id="rId9"/>
    <p:sldId id="290" r:id="rId10"/>
    <p:sldId id="286" r:id="rId11"/>
    <p:sldId id="273" r:id="rId12"/>
    <p:sldId id="276" r:id="rId13"/>
    <p:sldId id="274" r:id="rId14"/>
    <p:sldId id="275" r:id="rId15"/>
    <p:sldId id="267" r:id="rId16"/>
    <p:sldId id="279" r:id="rId17"/>
    <p:sldId id="283" r:id="rId18"/>
    <p:sldId id="281" r:id="rId19"/>
    <p:sldId id="284" r:id="rId20"/>
    <p:sldId id="282" r:id="rId21"/>
    <p:sldId id="285" r:id="rId22"/>
    <p:sldId id="288" r:id="rId23"/>
    <p:sldId id="289" r:id="rId24"/>
    <p:sldId id="295" r:id="rId25"/>
    <p:sldId id="297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7" autoAdjust="0"/>
    <p:restoredTop sz="94569" autoAdjust="0"/>
  </p:normalViewPr>
  <p:slideViewPr>
    <p:cSldViewPr snapToGrid="0" snapToObjects="1">
      <p:cViewPr varScale="1">
        <p:scale>
          <a:sx n="134" d="100"/>
          <a:sy n="134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84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9B084-BCB4-494F-8AD5-E272869013D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87443B-0A64-4B1D-BAB8-B7B79976AFB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Zimbabwe initially decided to differentiate service delivery to improve:</a:t>
          </a:r>
          <a:endParaRPr lang="en-US" dirty="0"/>
        </a:p>
      </dgm:t>
    </dgm:pt>
    <dgm:pt modelId="{AD85CFF7-7C2A-4C86-9A3F-30A34C9D6D97}" type="parTrans" cxnId="{554E6DDE-939E-41D8-AB48-DC11D5A45C63}">
      <dgm:prSet/>
      <dgm:spPr/>
      <dgm:t>
        <a:bodyPr/>
        <a:lstStyle/>
        <a:p>
          <a:endParaRPr lang="en-US"/>
        </a:p>
      </dgm:t>
    </dgm:pt>
    <dgm:pt modelId="{40C7936B-67E1-4D8C-B6DB-7AB781C6D39C}" type="sibTrans" cxnId="{554E6DDE-939E-41D8-AB48-DC11D5A45C63}">
      <dgm:prSet/>
      <dgm:spPr/>
      <dgm:t>
        <a:bodyPr/>
        <a:lstStyle/>
        <a:p>
          <a:endParaRPr lang="en-US"/>
        </a:p>
      </dgm:t>
    </dgm:pt>
    <dgm:pt modelId="{22753C00-46D6-4E29-B090-23934BADE6EC}">
      <dgm:prSet/>
      <dgm:spPr/>
      <dgm:t>
        <a:bodyPr/>
        <a:lstStyle/>
        <a:p>
          <a:pPr rtl="0"/>
          <a:r>
            <a:rPr lang="en-US" dirty="0" smtClean="0"/>
            <a:t>Quality of HIV services</a:t>
          </a:r>
          <a:endParaRPr lang="en-US" dirty="0"/>
        </a:p>
      </dgm:t>
    </dgm:pt>
    <dgm:pt modelId="{E01F68DE-0F82-4F81-A8A3-3DE63932FF88}" type="parTrans" cxnId="{97A8A8C6-E1B0-43F3-98FB-3542DC285BCD}">
      <dgm:prSet/>
      <dgm:spPr/>
      <dgm:t>
        <a:bodyPr/>
        <a:lstStyle/>
        <a:p>
          <a:endParaRPr lang="en-US"/>
        </a:p>
      </dgm:t>
    </dgm:pt>
    <dgm:pt modelId="{C94F17A7-6CEE-4835-A75F-58D795271872}" type="sibTrans" cxnId="{97A8A8C6-E1B0-43F3-98FB-3542DC285BCD}">
      <dgm:prSet/>
      <dgm:spPr/>
      <dgm:t>
        <a:bodyPr/>
        <a:lstStyle/>
        <a:p>
          <a:endParaRPr lang="en-US"/>
        </a:p>
      </dgm:t>
    </dgm:pt>
    <dgm:pt modelId="{BB06E221-0B45-4678-8BFF-0E1296D42117}">
      <dgm:prSet/>
      <dgm:spPr/>
      <dgm:t>
        <a:bodyPr/>
        <a:lstStyle/>
        <a:p>
          <a:pPr rtl="0"/>
          <a:r>
            <a:rPr lang="en-US" dirty="0" smtClean="0"/>
            <a:t>Client satisfaction</a:t>
          </a:r>
          <a:endParaRPr lang="en-US" dirty="0"/>
        </a:p>
      </dgm:t>
    </dgm:pt>
    <dgm:pt modelId="{730A6742-27B7-4859-9905-2AC8B6493423}" type="parTrans" cxnId="{EE0BE088-AD97-43DD-9A41-ABA387321830}">
      <dgm:prSet/>
      <dgm:spPr/>
      <dgm:t>
        <a:bodyPr/>
        <a:lstStyle/>
        <a:p>
          <a:endParaRPr lang="en-US"/>
        </a:p>
      </dgm:t>
    </dgm:pt>
    <dgm:pt modelId="{BDA0B714-266C-4201-9AE7-F102CCBBAFAB}" type="sibTrans" cxnId="{EE0BE088-AD97-43DD-9A41-ABA387321830}">
      <dgm:prSet/>
      <dgm:spPr/>
      <dgm:t>
        <a:bodyPr/>
        <a:lstStyle/>
        <a:p>
          <a:endParaRPr lang="en-US"/>
        </a:p>
      </dgm:t>
    </dgm:pt>
    <dgm:pt modelId="{D6D14B5E-2D9C-4351-BCF6-E9110E6B620F}">
      <dgm:prSet/>
      <dgm:spPr/>
      <dgm:t>
        <a:bodyPr/>
        <a:lstStyle/>
        <a:p>
          <a:pPr rtl="0"/>
          <a:r>
            <a:rPr lang="en-US" dirty="0" smtClean="0"/>
            <a:t>Health system efficiencies </a:t>
          </a:r>
          <a:endParaRPr lang="en-US" dirty="0"/>
        </a:p>
      </dgm:t>
    </dgm:pt>
    <dgm:pt modelId="{61617D16-3FDB-49CE-AFFD-D75628D997C9}" type="parTrans" cxnId="{6414BE4A-ABEE-4FCE-AA35-1DC8F84FF914}">
      <dgm:prSet/>
      <dgm:spPr/>
      <dgm:t>
        <a:bodyPr/>
        <a:lstStyle/>
        <a:p>
          <a:endParaRPr lang="en-US"/>
        </a:p>
      </dgm:t>
    </dgm:pt>
    <dgm:pt modelId="{C671703A-8CAC-448E-9695-3259A2A1BC9E}" type="sibTrans" cxnId="{6414BE4A-ABEE-4FCE-AA35-1DC8F84FF914}">
      <dgm:prSet/>
      <dgm:spPr/>
      <dgm:t>
        <a:bodyPr/>
        <a:lstStyle/>
        <a:p>
          <a:endParaRPr lang="en-US"/>
        </a:p>
      </dgm:t>
    </dgm:pt>
    <dgm:pt modelId="{D7A2EAF5-2203-4E6C-896A-1B83B14BCA4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2015 OSDM endorsed differentiated ART delivery approach for stable adults</a:t>
          </a:r>
          <a:endParaRPr lang="en-US" dirty="0"/>
        </a:p>
      </dgm:t>
    </dgm:pt>
    <dgm:pt modelId="{754AEDD6-9AB1-4F57-ADC0-97ED5C0FB22D}" type="parTrans" cxnId="{4CA00786-4DA1-4509-9949-A6EF62063F23}">
      <dgm:prSet/>
      <dgm:spPr/>
      <dgm:t>
        <a:bodyPr/>
        <a:lstStyle/>
        <a:p>
          <a:endParaRPr lang="en-US"/>
        </a:p>
      </dgm:t>
    </dgm:pt>
    <dgm:pt modelId="{9ED54714-BAA1-44BE-A5A7-0953956A85A1}" type="sibTrans" cxnId="{4CA00786-4DA1-4509-9949-A6EF62063F23}">
      <dgm:prSet/>
      <dgm:spPr/>
      <dgm:t>
        <a:bodyPr/>
        <a:lstStyle/>
        <a:p>
          <a:endParaRPr lang="en-US"/>
        </a:p>
      </dgm:t>
    </dgm:pt>
    <dgm:pt modelId="{55570C5C-7501-4E95-8B28-3FDE600D8FD9}" type="pres">
      <dgm:prSet presAssocID="{F349B084-BCB4-494F-8AD5-E272869013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085D6-1E29-42C6-B093-2897E7A9D592}" type="pres">
      <dgm:prSet presAssocID="{4C87443B-0A64-4B1D-BAB8-B7B79976AF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DCFB4-9280-4166-AE12-AD5BC5D625C4}" type="pres">
      <dgm:prSet presAssocID="{4C87443B-0A64-4B1D-BAB8-B7B79976AFB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9E8EA-D611-44CB-A456-771FDE17715E}" type="pres">
      <dgm:prSet presAssocID="{D7A2EAF5-2203-4E6C-896A-1B83B14BCA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4BE4A-ABEE-4FCE-AA35-1DC8F84FF914}" srcId="{4C87443B-0A64-4B1D-BAB8-B7B79976AFBA}" destId="{D6D14B5E-2D9C-4351-BCF6-E9110E6B620F}" srcOrd="2" destOrd="0" parTransId="{61617D16-3FDB-49CE-AFFD-D75628D997C9}" sibTransId="{C671703A-8CAC-448E-9695-3259A2A1BC9E}"/>
    <dgm:cxn modelId="{7E7D3A72-0974-4578-AD2C-2E55F31D6A90}" type="presOf" srcId="{BB06E221-0B45-4678-8BFF-0E1296D42117}" destId="{662DCFB4-9280-4166-AE12-AD5BC5D625C4}" srcOrd="0" destOrd="1" presId="urn:microsoft.com/office/officeart/2005/8/layout/vList2"/>
    <dgm:cxn modelId="{4A38F183-7B1F-41FB-A386-84BC5D020CE1}" type="presOf" srcId="{D6D14B5E-2D9C-4351-BCF6-E9110E6B620F}" destId="{662DCFB4-9280-4166-AE12-AD5BC5D625C4}" srcOrd="0" destOrd="2" presId="urn:microsoft.com/office/officeart/2005/8/layout/vList2"/>
    <dgm:cxn modelId="{97A8A8C6-E1B0-43F3-98FB-3542DC285BCD}" srcId="{4C87443B-0A64-4B1D-BAB8-B7B79976AFBA}" destId="{22753C00-46D6-4E29-B090-23934BADE6EC}" srcOrd="0" destOrd="0" parTransId="{E01F68DE-0F82-4F81-A8A3-3DE63932FF88}" sibTransId="{C94F17A7-6CEE-4835-A75F-58D795271872}"/>
    <dgm:cxn modelId="{EE0BE088-AD97-43DD-9A41-ABA387321830}" srcId="{4C87443B-0A64-4B1D-BAB8-B7B79976AFBA}" destId="{BB06E221-0B45-4678-8BFF-0E1296D42117}" srcOrd="1" destOrd="0" parTransId="{730A6742-27B7-4859-9905-2AC8B6493423}" sibTransId="{BDA0B714-266C-4201-9AE7-F102CCBBAFAB}"/>
    <dgm:cxn modelId="{0729CA3C-26EB-4BCC-94B0-5255B74F9E11}" type="presOf" srcId="{22753C00-46D6-4E29-B090-23934BADE6EC}" destId="{662DCFB4-9280-4166-AE12-AD5BC5D625C4}" srcOrd="0" destOrd="0" presId="urn:microsoft.com/office/officeart/2005/8/layout/vList2"/>
    <dgm:cxn modelId="{554E6DDE-939E-41D8-AB48-DC11D5A45C63}" srcId="{F349B084-BCB4-494F-8AD5-E272869013D1}" destId="{4C87443B-0A64-4B1D-BAB8-B7B79976AFBA}" srcOrd="0" destOrd="0" parTransId="{AD85CFF7-7C2A-4C86-9A3F-30A34C9D6D97}" sibTransId="{40C7936B-67E1-4D8C-B6DB-7AB781C6D39C}"/>
    <dgm:cxn modelId="{4CA00786-4DA1-4509-9949-A6EF62063F23}" srcId="{F349B084-BCB4-494F-8AD5-E272869013D1}" destId="{D7A2EAF5-2203-4E6C-896A-1B83B14BCA4D}" srcOrd="1" destOrd="0" parTransId="{754AEDD6-9AB1-4F57-ADC0-97ED5C0FB22D}" sibTransId="{9ED54714-BAA1-44BE-A5A7-0953956A85A1}"/>
    <dgm:cxn modelId="{7A41FF03-D188-4E3E-80BA-26B36BEC7671}" type="presOf" srcId="{F349B084-BCB4-494F-8AD5-E272869013D1}" destId="{55570C5C-7501-4E95-8B28-3FDE600D8FD9}" srcOrd="0" destOrd="0" presId="urn:microsoft.com/office/officeart/2005/8/layout/vList2"/>
    <dgm:cxn modelId="{324B27F6-7F41-4D00-BBEB-CB645584981C}" type="presOf" srcId="{D7A2EAF5-2203-4E6C-896A-1B83B14BCA4D}" destId="{AF89E8EA-D611-44CB-A456-771FDE17715E}" srcOrd="0" destOrd="0" presId="urn:microsoft.com/office/officeart/2005/8/layout/vList2"/>
    <dgm:cxn modelId="{2C6A1FC0-B7FD-452D-B3E8-43AAC07CFCB8}" type="presOf" srcId="{4C87443B-0A64-4B1D-BAB8-B7B79976AFBA}" destId="{864085D6-1E29-42C6-B093-2897E7A9D592}" srcOrd="0" destOrd="0" presId="urn:microsoft.com/office/officeart/2005/8/layout/vList2"/>
    <dgm:cxn modelId="{D55A388F-9AEA-4267-9441-4220BB181274}" type="presParOf" srcId="{55570C5C-7501-4E95-8B28-3FDE600D8FD9}" destId="{864085D6-1E29-42C6-B093-2897E7A9D592}" srcOrd="0" destOrd="0" presId="urn:microsoft.com/office/officeart/2005/8/layout/vList2"/>
    <dgm:cxn modelId="{14669652-A71A-4460-AB10-2633C2ABD1E4}" type="presParOf" srcId="{55570C5C-7501-4E95-8B28-3FDE600D8FD9}" destId="{662DCFB4-9280-4166-AE12-AD5BC5D625C4}" srcOrd="1" destOrd="0" presId="urn:microsoft.com/office/officeart/2005/8/layout/vList2"/>
    <dgm:cxn modelId="{FA6EA8BC-18D4-4A01-A1A3-6CBAFF8F87A6}" type="presParOf" srcId="{55570C5C-7501-4E95-8B28-3FDE600D8FD9}" destId="{AF89E8EA-D611-44CB-A456-771FDE1771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4D3CA-D133-4293-A2FD-FEB524188353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F110AF1-5CC1-4902-8A03-05529A1E4FC6}">
      <dgm:prSet/>
      <dgm:spPr/>
      <dgm:t>
        <a:bodyPr/>
        <a:lstStyle/>
        <a:p>
          <a:pPr rtl="0"/>
          <a:r>
            <a:rPr lang="en-US" dirty="0" smtClean="0"/>
            <a:t>2017 OSDM included further differentiation:</a:t>
          </a:r>
          <a:endParaRPr lang="en-US" dirty="0"/>
        </a:p>
      </dgm:t>
    </dgm:pt>
    <dgm:pt modelId="{538F81AC-3029-4C62-BB49-4092D57D6CBF}" type="parTrans" cxnId="{C0E1D587-5430-44A2-91CA-D494CAD87210}">
      <dgm:prSet/>
      <dgm:spPr/>
      <dgm:t>
        <a:bodyPr/>
        <a:lstStyle/>
        <a:p>
          <a:endParaRPr lang="en-US"/>
        </a:p>
      </dgm:t>
    </dgm:pt>
    <dgm:pt modelId="{3C0C0387-3230-4D5E-86D7-25A40AF93629}" type="sibTrans" cxnId="{C0E1D587-5430-44A2-91CA-D494CAD87210}">
      <dgm:prSet/>
      <dgm:spPr/>
      <dgm:t>
        <a:bodyPr/>
        <a:lstStyle/>
        <a:p>
          <a:endParaRPr lang="en-US"/>
        </a:p>
      </dgm:t>
    </dgm:pt>
    <dgm:pt modelId="{AD30269B-1D30-4381-9256-D6064EC705F2}">
      <dgm:prSet/>
      <dgm:spPr/>
      <dgm:t>
        <a:bodyPr/>
        <a:lstStyle/>
        <a:p>
          <a:pPr rtl="0"/>
          <a:r>
            <a:rPr lang="en-US" dirty="0" smtClean="0"/>
            <a:t>Across the continuum from </a:t>
          </a:r>
          <a:r>
            <a:rPr lang="en-US" i="1" dirty="0" smtClean="0"/>
            <a:t>testing</a:t>
          </a:r>
          <a:r>
            <a:rPr lang="en-US" dirty="0" smtClean="0"/>
            <a:t> to </a:t>
          </a:r>
          <a:r>
            <a:rPr lang="en-US" i="1" dirty="0" smtClean="0"/>
            <a:t>long term retention </a:t>
          </a:r>
          <a:endParaRPr lang="en-US" i="1" dirty="0"/>
        </a:p>
      </dgm:t>
    </dgm:pt>
    <dgm:pt modelId="{84398757-717E-472F-9C28-E3D6BA3334CE}" type="parTrans" cxnId="{E0DBC7CA-8B2A-4A6C-BA44-172DB5E39B98}">
      <dgm:prSet/>
      <dgm:spPr/>
      <dgm:t>
        <a:bodyPr/>
        <a:lstStyle/>
        <a:p>
          <a:endParaRPr lang="en-US"/>
        </a:p>
      </dgm:t>
    </dgm:pt>
    <dgm:pt modelId="{30BB88D4-498D-406E-9E98-589BBBCEA29F}" type="sibTrans" cxnId="{E0DBC7CA-8B2A-4A6C-BA44-172DB5E39B98}">
      <dgm:prSet/>
      <dgm:spPr/>
      <dgm:t>
        <a:bodyPr/>
        <a:lstStyle/>
        <a:p>
          <a:endParaRPr lang="en-US"/>
        </a:p>
      </dgm:t>
    </dgm:pt>
    <dgm:pt modelId="{8D66F72C-97C9-4C8D-BC98-5A0588FD883D}">
      <dgm:prSet/>
      <dgm:spPr/>
      <dgm:t>
        <a:bodyPr/>
        <a:lstStyle/>
        <a:p>
          <a:pPr rtl="0"/>
          <a:r>
            <a:rPr lang="en-US" dirty="0" smtClean="0"/>
            <a:t>To other populations including </a:t>
          </a:r>
          <a:r>
            <a:rPr lang="en-US" i="1" dirty="0" smtClean="0"/>
            <a:t>families</a:t>
          </a:r>
          <a:r>
            <a:rPr lang="en-US" dirty="0" smtClean="0"/>
            <a:t> and </a:t>
          </a:r>
          <a:r>
            <a:rPr lang="en-US" i="1" dirty="0" smtClean="0"/>
            <a:t>key populations </a:t>
          </a:r>
          <a:endParaRPr lang="en-US" i="1" dirty="0"/>
        </a:p>
      </dgm:t>
    </dgm:pt>
    <dgm:pt modelId="{BE34BE4E-C55F-4E10-9A9F-192AE015242B}" type="parTrans" cxnId="{C6CDC86D-A0D6-4CF9-91B1-03D03CFD7668}">
      <dgm:prSet/>
      <dgm:spPr/>
      <dgm:t>
        <a:bodyPr/>
        <a:lstStyle/>
        <a:p>
          <a:endParaRPr lang="en-US"/>
        </a:p>
      </dgm:t>
    </dgm:pt>
    <dgm:pt modelId="{5F96F795-CE3F-4B57-9DFB-7B112CA16F7C}" type="sibTrans" cxnId="{C6CDC86D-A0D6-4CF9-91B1-03D03CFD7668}">
      <dgm:prSet/>
      <dgm:spPr/>
      <dgm:t>
        <a:bodyPr/>
        <a:lstStyle/>
        <a:p>
          <a:endParaRPr lang="en-US"/>
        </a:p>
      </dgm:t>
    </dgm:pt>
    <dgm:pt modelId="{3D63CAE3-8C1A-4571-AB75-74669A006799}">
      <dgm:prSet/>
      <dgm:spPr/>
      <dgm:t>
        <a:bodyPr/>
        <a:lstStyle/>
        <a:p>
          <a:pPr rtl="0"/>
          <a:r>
            <a:rPr lang="en-US" dirty="0" smtClean="0"/>
            <a:t>Updated the </a:t>
          </a:r>
          <a:r>
            <a:rPr lang="en-US" i="1" dirty="0" smtClean="0"/>
            <a:t>job aides </a:t>
          </a:r>
          <a:endParaRPr lang="en-US" i="1" dirty="0"/>
        </a:p>
      </dgm:t>
    </dgm:pt>
    <dgm:pt modelId="{A24BA5A8-EB6F-45B3-87E9-64937662C3A8}" type="parTrans" cxnId="{FCED0B43-20A0-401B-974C-E126D554753B}">
      <dgm:prSet/>
      <dgm:spPr/>
      <dgm:t>
        <a:bodyPr/>
        <a:lstStyle/>
        <a:p>
          <a:endParaRPr lang="en-US"/>
        </a:p>
      </dgm:t>
    </dgm:pt>
    <dgm:pt modelId="{5B406734-6FF6-43A4-A0D3-00CC8B750973}" type="sibTrans" cxnId="{FCED0B43-20A0-401B-974C-E126D554753B}">
      <dgm:prSet/>
      <dgm:spPr/>
      <dgm:t>
        <a:bodyPr/>
        <a:lstStyle/>
        <a:p>
          <a:endParaRPr lang="en-US"/>
        </a:p>
      </dgm:t>
    </dgm:pt>
    <dgm:pt modelId="{E1986182-0064-4DDC-BDF3-06F41CB474D0}" type="pres">
      <dgm:prSet presAssocID="{5854D3CA-D133-4293-A2FD-FEB5241883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E9F4-6B21-4C60-9F5E-5AEED1EC1098}" type="pres">
      <dgm:prSet presAssocID="{DF110AF1-5CC1-4902-8A03-05529A1E4FC6}" presName="linNode" presStyleCnt="0"/>
      <dgm:spPr/>
    </dgm:pt>
    <dgm:pt modelId="{291F4116-C551-4127-8DD7-46E70F2DD90D}" type="pres">
      <dgm:prSet presAssocID="{DF110AF1-5CC1-4902-8A03-05529A1E4FC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17CCC-9810-4344-A943-69968A8FE6D0}" type="pres">
      <dgm:prSet presAssocID="{DF110AF1-5CC1-4902-8A03-05529A1E4FC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C893EA-D402-43A8-BEBD-7300F2DD4D3E}" type="presOf" srcId="{3D63CAE3-8C1A-4571-AB75-74669A006799}" destId="{D2C17CCC-9810-4344-A943-69968A8FE6D0}" srcOrd="0" destOrd="2" presId="urn:microsoft.com/office/officeart/2005/8/layout/vList5"/>
    <dgm:cxn modelId="{C0E1D587-5430-44A2-91CA-D494CAD87210}" srcId="{5854D3CA-D133-4293-A2FD-FEB524188353}" destId="{DF110AF1-5CC1-4902-8A03-05529A1E4FC6}" srcOrd="0" destOrd="0" parTransId="{538F81AC-3029-4C62-BB49-4092D57D6CBF}" sibTransId="{3C0C0387-3230-4D5E-86D7-25A40AF93629}"/>
    <dgm:cxn modelId="{FCED0B43-20A0-401B-974C-E126D554753B}" srcId="{DF110AF1-5CC1-4902-8A03-05529A1E4FC6}" destId="{3D63CAE3-8C1A-4571-AB75-74669A006799}" srcOrd="2" destOrd="0" parTransId="{A24BA5A8-EB6F-45B3-87E9-64937662C3A8}" sibTransId="{5B406734-6FF6-43A4-A0D3-00CC8B750973}"/>
    <dgm:cxn modelId="{C6CDC86D-A0D6-4CF9-91B1-03D03CFD7668}" srcId="{DF110AF1-5CC1-4902-8A03-05529A1E4FC6}" destId="{8D66F72C-97C9-4C8D-BC98-5A0588FD883D}" srcOrd="1" destOrd="0" parTransId="{BE34BE4E-C55F-4E10-9A9F-192AE015242B}" sibTransId="{5F96F795-CE3F-4B57-9DFB-7B112CA16F7C}"/>
    <dgm:cxn modelId="{51BA5574-4406-4C83-95BB-7FEE12A3627A}" type="presOf" srcId="{5854D3CA-D133-4293-A2FD-FEB524188353}" destId="{E1986182-0064-4DDC-BDF3-06F41CB474D0}" srcOrd="0" destOrd="0" presId="urn:microsoft.com/office/officeart/2005/8/layout/vList5"/>
    <dgm:cxn modelId="{12B9A5D0-E8A0-47FC-BD34-895E17EDBAA4}" type="presOf" srcId="{8D66F72C-97C9-4C8D-BC98-5A0588FD883D}" destId="{D2C17CCC-9810-4344-A943-69968A8FE6D0}" srcOrd="0" destOrd="1" presId="urn:microsoft.com/office/officeart/2005/8/layout/vList5"/>
    <dgm:cxn modelId="{2A0867DB-82A4-4B8E-9262-588BCFD2DE86}" type="presOf" srcId="{AD30269B-1D30-4381-9256-D6064EC705F2}" destId="{D2C17CCC-9810-4344-A943-69968A8FE6D0}" srcOrd="0" destOrd="0" presId="urn:microsoft.com/office/officeart/2005/8/layout/vList5"/>
    <dgm:cxn modelId="{E0DBC7CA-8B2A-4A6C-BA44-172DB5E39B98}" srcId="{DF110AF1-5CC1-4902-8A03-05529A1E4FC6}" destId="{AD30269B-1D30-4381-9256-D6064EC705F2}" srcOrd="0" destOrd="0" parTransId="{84398757-717E-472F-9C28-E3D6BA3334CE}" sibTransId="{30BB88D4-498D-406E-9E98-589BBBCEA29F}"/>
    <dgm:cxn modelId="{97DF557A-12E0-42F3-8A43-5ED1D185B0C0}" type="presOf" srcId="{DF110AF1-5CC1-4902-8A03-05529A1E4FC6}" destId="{291F4116-C551-4127-8DD7-46E70F2DD90D}" srcOrd="0" destOrd="0" presId="urn:microsoft.com/office/officeart/2005/8/layout/vList5"/>
    <dgm:cxn modelId="{0CA1916F-1A73-4B8A-9D36-D9F788D36ADE}" type="presParOf" srcId="{E1986182-0064-4DDC-BDF3-06F41CB474D0}" destId="{C889E9F4-6B21-4C60-9F5E-5AEED1EC1098}" srcOrd="0" destOrd="0" presId="urn:microsoft.com/office/officeart/2005/8/layout/vList5"/>
    <dgm:cxn modelId="{54000E94-705A-4D54-A53D-4DDEA9C5566F}" type="presParOf" srcId="{C889E9F4-6B21-4C60-9F5E-5AEED1EC1098}" destId="{291F4116-C551-4127-8DD7-46E70F2DD90D}" srcOrd="0" destOrd="0" presId="urn:microsoft.com/office/officeart/2005/8/layout/vList5"/>
    <dgm:cxn modelId="{C402206C-4BB9-48BF-85D0-A41F58577CB9}" type="presParOf" srcId="{C889E9F4-6B21-4C60-9F5E-5AEED1EC1098}" destId="{D2C17CCC-9810-4344-A943-69968A8FE6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D0EF8-DED2-445A-93B6-881F6CB026A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4506D58-9DB2-46F8-BE44-3A292E35C5E3}">
      <dgm:prSet phldrT="[Text]"/>
      <dgm:spPr/>
      <dgm:t>
        <a:bodyPr/>
        <a:lstStyle/>
        <a:p>
          <a:r>
            <a:rPr lang="en-ZW" dirty="0" smtClean="0"/>
            <a:t>National sensitisation on the OSDM, Job Aide and guidelines – all provinces, partners, mentors</a:t>
          </a:r>
          <a:endParaRPr lang="en-US" dirty="0"/>
        </a:p>
      </dgm:t>
    </dgm:pt>
    <dgm:pt modelId="{B55B5E12-02E5-4990-90B1-B616E90C576C}" type="parTrans" cxnId="{0EA11B62-C8C6-4473-8AFB-6CE689C942C5}">
      <dgm:prSet/>
      <dgm:spPr/>
      <dgm:t>
        <a:bodyPr/>
        <a:lstStyle/>
        <a:p>
          <a:endParaRPr lang="en-US"/>
        </a:p>
      </dgm:t>
    </dgm:pt>
    <dgm:pt modelId="{AD01F8C3-A768-41BD-8EC9-F3E060BE8DB6}" type="sibTrans" cxnId="{0EA11B62-C8C6-4473-8AFB-6CE689C942C5}">
      <dgm:prSet/>
      <dgm:spPr/>
      <dgm:t>
        <a:bodyPr/>
        <a:lstStyle/>
        <a:p>
          <a:endParaRPr lang="en-US"/>
        </a:p>
      </dgm:t>
    </dgm:pt>
    <dgm:pt modelId="{5DCDD30B-DE71-496B-8229-5EB71C8983BF}">
      <dgm:prSet phldrT="[Text]"/>
      <dgm:spPr/>
      <dgm:t>
        <a:bodyPr/>
        <a:lstStyle/>
        <a:p>
          <a:r>
            <a:rPr lang="en-ZW" dirty="0" smtClean="0"/>
            <a:t>Cascade training to sub-national levels through mentorship programme</a:t>
          </a:r>
          <a:endParaRPr lang="en-US" dirty="0"/>
        </a:p>
      </dgm:t>
    </dgm:pt>
    <dgm:pt modelId="{08D7E36F-A4BD-4C52-A1A2-351CF584E607}" type="parTrans" cxnId="{935A26D5-764E-41F7-A1DA-C0D9F67BA960}">
      <dgm:prSet/>
      <dgm:spPr/>
      <dgm:t>
        <a:bodyPr/>
        <a:lstStyle/>
        <a:p>
          <a:endParaRPr lang="en-US"/>
        </a:p>
      </dgm:t>
    </dgm:pt>
    <dgm:pt modelId="{872F2332-7475-4D35-99CB-A39FEB63F65A}" type="sibTrans" cxnId="{935A26D5-764E-41F7-A1DA-C0D9F67BA960}">
      <dgm:prSet/>
      <dgm:spPr/>
      <dgm:t>
        <a:bodyPr/>
        <a:lstStyle/>
        <a:p>
          <a:endParaRPr lang="en-US"/>
        </a:p>
      </dgm:t>
    </dgm:pt>
    <dgm:pt modelId="{970D2B2A-7F9E-4A6D-A648-D6A69F760A1D}">
      <dgm:prSet phldrT="[Text]"/>
      <dgm:spPr/>
      <dgm:t>
        <a:bodyPr/>
        <a:lstStyle/>
        <a:p>
          <a:r>
            <a:rPr lang="en-ZW" dirty="0" smtClean="0"/>
            <a:t>Nurse tutors trained; updating pre – service training package to include DSDs</a:t>
          </a:r>
          <a:endParaRPr lang="en-US" dirty="0"/>
        </a:p>
      </dgm:t>
    </dgm:pt>
    <dgm:pt modelId="{0DD2CD68-4A5C-4D25-B89F-5F277397DAB1}" type="parTrans" cxnId="{0605D38B-7EBD-4EC6-AEB4-B389D0638DBC}">
      <dgm:prSet/>
      <dgm:spPr/>
      <dgm:t>
        <a:bodyPr/>
        <a:lstStyle/>
        <a:p>
          <a:endParaRPr lang="en-US"/>
        </a:p>
      </dgm:t>
    </dgm:pt>
    <dgm:pt modelId="{6A43D1FF-847E-4844-8524-C349989BD9F0}" type="sibTrans" cxnId="{0605D38B-7EBD-4EC6-AEB4-B389D0638DBC}">
      <dgm:prSet/>
      <dgm:spPr/>
      <dgm:t>
        <a:bodyPr/>
        <a:lstStyle/>
        <a:p>
          <a:endParaRPr lang="en-US"/>
        </a:p>
      </dgm:t>
    </dgm:pt>
    <dgm:pt modelId="{676BB51F-EE6C-4C93-814F-894734235641}">
      <dgm:prSet phldrT="[Text]"/>
      <dgm:spPr/>
      <dgm:t>
        <a:bodyPr/>
        <a:lstStyle/>
        <a:p>
          <a:r>
            <a:rPr lang="en-ZW" dirty="0" smtClean="0"/>
            <a:t>Revision of the Integrated HIV Training (HIT) curriculum for in – service training </a:t>
          </a:r>
          <a:endParaRPr lang="en-US" dirty="0"/>
        </a:p>
      </dgm:t>
    </dgm:pt>
    <dgm:pt modelId="{F8F1046C-8964-4C69-A8C1-68AEDA2C34D3}" type="parTrans" cxnId="{4061E987-CE6E-46ED-B8EE-F61C914E682C}">
      <dgm:prSet/>
      <dgm:spPr/>
      <dgm:t>
        <a:bodyPr/>
        <a:lstStyle/>
        <a:p>
          <a:endParaRPr lang="en-US"/>
        </a:p>
      </dgm:t>
    </dgm:pt>
    <dgm:pt modelId="{FF25278B-B5D2-41BC-B287-2D0E4EDD6DC5}" type="sibTrans" cxnId="{4061E987-CE6E-46ED-B8EE-F61C914E682C}">
      <dgm:prSet/>
      <dgm:spPr/>
      <dgm:t>
        <a:bodyPr/>
        <a:lstStyle/>
        <a:p>
          <a:endParaRPr lang="en-US"/>
        </a:p>
      </dgm:t>
    </dgm:pt>
    <dgm:pt modelId="{F9129C59-FBCF-47B2-994B-F4D13926B80A}" type="pres">
      <dgm:prSet presAssocID="{D9DD0EF8-DED2-445A-93B6-881F6CB026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CD62E-0558-4081-86CF-11B8D24189E0}" type="pres">
      <dgm:prSet presAssocID="{D9DD0EF8-DED2-445A-93B6-881F6CB026A9}" presName="dummyMaxCanvas" presStyleCnt="0">
        <dgm:presLayoutVars/>
      </dgm:prSet>
      <dgm:spPr/>
    </dgm:pt>
    <dgm:pt modelId="{AE9BE666-6BFE-4A0E-BB7A-A91C52F3065E}" type="pres">
      <dgm:prSet presAssocID="{D9DD0EF8-DED2-445A-93B6-881F6CB026A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CA57A-3995-41E3-B7FD-5BE39EB1CD82}" type="pres">
      <dgm:prSet presAssocID="{D9DD0EF8-DED2-445A-93B6-881F6CB026A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B0E9-D552-4526-8EB2-75946D55362C}" type="pres">
      <dgm:prSet presAssocID="{D9DD0EF8-DED2-445A-93B6-881F6CB026A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0D8A3-A50D-4EB7-89A8-7BB93FDD86FC}" type="pres">
      <dgm:prSet presAssocID="{D9DD0EF8-DED2-445A-93B6-881F6CB026A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C127F-E091-481C-A6BB-4DC8DF8CFA9A}" type="pres">
      <dgm:prSet presAssocID="{D9DD0EF8-DED2-445A-93B6-881F6CB026A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E36D-18F4-4F49-838C-FCBECBAB75B6}" type="pres">
      <dgm:prSet presAssocID="{D9DD0EF8-DED2-445A-93B6-881F6CB026A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4B163-CF65-4826-BDC3-C5DC1A3FE635}" type="pres">
      <dgm:prSet presAssocID="{D9DD0EF8-DED2-445A-93B6-881F6CB026A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0516A-8FA7-4775-8D1F-88816238466F}" type="pres">
      <dgm:prSet presAssocID="{D9DD0EF8-DED2-445A-93B6-881F6CB026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6E6A0-0DC8-4DD5-8D19-5707B6F8E1C6}" type="pres">
      <dgm:prSet presAssocID="{D9DD0EF8-DED2-445A-93B6-881F6CB026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00261-BFAB-43D4-B68C-97D6A4F13BB2}" type="pres">
      <dgm:prSet presAssocID="{D9DD0EF8-DED2-445A-93B6-881F6CB026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2850-A8F8-4FAB-B876-5181DCF168D0}" type="pres">
      <dgm:prSet presAssocID="{D9DD0EF8-DED2-445A-93B6-881F6CB026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82D1E-7B15-4DB9-A40C-7785A1728BEC}" type="presOf" srcId="{676BB51F-EE6C-4C93-814F-894734235641}" destId="{3140D8A3-A50D-4EB7-89A8-7BB93FDD86FC}" srcOrd="0" destOrd="0" presId="urn:microsoft.com/office/officeart/2005/8/layout/vProcess5"/>
    <dgm:cxn modelId="{4E47B33B-495C-4C9C-82B3-C067EF284284}" type="presOf" srcId="{F4506D58-9DB2-46F8-BE44-3A292E35C5E3}" destId="{0CE0516A-8FA7-4775-8D1F-88816238466F}" srcOrd="1" destOrd="0" presId="urn:microsoft.com/office/officeart/2005/8/layout/vProcess5"/>
    <dgm:cxn modelId="{207AE7C4-6379-4C85-85D4-F4E2B9AA538F}" type="presOf" srcId="{AD01F8C3-A768-41BD-8EC9-F3E060BE8DB6}" destId="{3F4C127F-E091-481C-A6BB-4DC8DF8CFA9A}" srcOrd="0" destOrd="0" presId="urn:microsoft.com/office/officeart/2005/8/layout/vProcess5"/>
    <dgm:cxn modelId="{0AD981D2-6A9B-4F39-B03A-9333B42934FC}" type="presOf" srcId="{872F2332-7475-4D35-99CB-A39FEB63F65A}" destId="{45FFE36D-18F4-4F49-838C-FCBECBAB75B6}" srcOrd="0" destOrd="0" presId="urn:microsoft.com/office/officeart/2005/8/layout/vProcess5"/>
    <dgm:cxn modelId="{935A26D5-764E-41F7-A1DA-C0D9F67BA960}" srcId="{D9DD0EF8-DED2-445A-93B6-881F6CB026A9}" destId="{5DCDD30B-DE71-496B-8229-5EB71C8983BF}" srcOrd="1" destOrd="0" parTransId="{08D7E36F-A4BD-4C52-A1A2-351CF584E607}" sibTransId="{872F2332-7475-4D35-99CB-A39FEB63F65A}"/>
    <dgm:cxn modelId="{0EA11B62-C8C6-4473-8AFB-6CE689C942C5}" srcId="{D9DD0EF8-DED2-445A-93B6-881F6CB026A9}" destId="{F4506D58-9DB2-46F8-BE44-3A292E35C5E3}" srcOrd="0" destOrd="0" parTransId="{B55B5E12-02E5-4990-90B1-B616E90C576C}" sibTransId="{AD01F8C3-A768-41BD-8EC9-F3E060BE8DB6}"/>
    <dgm:cxn modelId="{FFF164AF-0ACF-4D46-8989-2314B1DF06F8}" type="presOf" srcId="{676BB51F-EE6C-4C93-814F-894734235641}" destId="{8DFD2850-A8F8-4FAB-B876-5181DCF168D0}" srcOrd="1" destOrd="0" presId="urn:microsoft.com/office/officeart/2005/8/layout/vProcess5"/>
    <dgm:cxn modelId="{4061E987-CE6E-46ED-B8EE-F61C914E682C}" srcId="{D9DD0EF8-DED2-445A-93B6-881F6CB026A9}" destId="{676BB51F-EE6C-4C93-814F-894734235641}" srcOrd="3" destOrd="0" parTransId="{F8F1046C-8964-4C69-A8C1-68AEDA2C34D3}" sibTransId="{FF25278B-B5D2-41BC-B287-2D0E4EDD6DC5}"/>
    <dgm:cxn modelId="{05EF0166-30DE-4282-A473-1B574B1590A1}" type="presOf" srcId="{5DCDD30B-DE71-496B-8229-5EB71C8983BF}" destId="{AAACA57A-3995-41E3-B7FD-5BE39EB1CD82}" srcOrd="0" destOrd="0" presId="urn:microsoft.com/office/officeart/2005/8/layout/vProcess5"/>
    <dgm:cxn modelId="{59383ACA-B00B-46D3-884F-5EBC4DEF0935}" type="presOf" srcId="{6A43D1FF-847E-4844-8524-C349989BD9F0}" destId="{D7C4B163-CF65-4826-BDC3-C5DC1A3FE635}" srcOrd="0" destOrd="0" presId="urn:microsoft.com/office/officeart/2005/8/layout/vProcess5"/>
    <dgm:cxn modelId="{29AE8003-2676-4AC3-90C1-4CDA2ED95929}" type="presOf" srcId="{5DCDD30B-DE71-496B-8229-5EB71C8983BF}" destId="{C826E6A0-0DC8-4DD5-8D19-5707B6F8E1C6}" srcOrd="1" destOrd="0" presId="urn:microsoft.com/office/officeart/2005/8/layout/vProcess5"/>
    <dgm:cxn modelId="{228F6BF5-1EB1-4A2A-9F60-7B7196FAACAA}" type="presOf" srcId="{970D2B2A-7F9E-4A6D-A648-D6A69F760A1D}" destId="{34800261-BFAB-43D4-B68C-97D6A4F13BB2}" srcOrd="1" destOrd="0" presId="urn:microsoft.com/office/officeart/2005/8/layout/vProcess5"/>
    <dgm:cxn modelId="{8927FFEB-6AEB-4943-BA40-E0664954E5B5}" type="presOf" srcId="{F4506D58-9DB2-46F8-BE44-3A292E35C5E3}" destId="{AE9BE666-6BFE-4A0E-BB7A-A91C52F3065E}" srcOrd="0" destOrd="0" presId="urn:microsoft.com/office/officeart/2005/8/layout/vProcess5"/>
    <dgm:cxn modelId="{0605D38B-7EBD-4EC6-AEB4-B389D0638DBC}" srcId="{D9DD0EF8-DED2-445A-93B6-881F6CB026A9}" destId="{970D2B2A-7F9E-4A6D-A648-D6A69F760A1D}" srcOrd="2" destOrd="0" parTransId="{0DD2CD68-4A5C-4D25-B89F-5F277397DAB1}" sibTransId="{6A43D1FF-847E-4844-8524-C349989BD9F0}"/>
    <dgm:cxn modelId="{22B75C11-0060-4F02-BC69-E6F0A42D341C}" type="presOf" srcId="{D9DD0EF8-DED2-445A-93B6-881F6CB026A9}" destId="{F9129C59-FBCF-47B2-994B-F4D13926B80A}" srcOrd="0" destOrd="0" presId="urn:microsoft.com/office/officeart/2005/8/layout/vProcess5"/>
    <dgm:cxn modelId="{0079E4E5-0B7E-48D4-A536-16E9BDCC0B01}" type="presOf" srcId="{970D2B2A-7F9E-4A6D-A648-D6A69F760A1D}" destId="{54C3B0E9-D552-4526-8EB2-75946D55362C}" srcOrd="0" destOrd="0" presId="urn:microsoft.com/office/officeart/2005/8/layout/vProcess5"/>
    <dgm:cxn modelId="{C86F8EA1-845F-4E5D-8C64-63D7E7B139B2}" type="presParOf" srcId="{F9129C59-FBCF-47B2-994B-F4D13926B80A}" destId="{4C7CD62E-0558-4081-86CF-11B8D24189E0}" srcOrd="0" destOrd="0" presId="urn:microsoft.com/office/officeart/2005/8/layout/vProcess5"/>
    <dgm:cxn modelId="{DD545331-89EB-4DE6-9A73-6A18058ADF31}" type="presParOf" srcId="{F9129C59-FBCF-47B2-994B-F4D13926B80A}" destId="{AE9BE666-6BFE-4A0E-BB7A-A91C52F3065E}" srcOrd="1" destOrd="0" presId="urn:microsoft.com/office/officeart/2005/8/layout/vProcess5"/>
    <dgm:cxn modelId="{6DA31532-DFC3-4094-8753-38BBDB7DABBF}" type="presParOf" srcId="{F9129C59-FBCF-47B2-994B-F4D13926B80A}" destId="{AAACA57A-3995-41E3-B7FD-5BE39EB1CD82}" srcOrd="2" destOrd="0" presId="urn:microsoft.com/office/officeart/2005/8/layout/vProcess5"/>
    <dgm:cxn modelId="{127B8E81-F870-4CCE-9901-8C1C9989CB31}" type="presParOf" srcId="{F9129C59-FBCF-47B2-994B-F4D13926B80A}" destId="{54C3B0E9-D552-4526-8EB2-75946D55362C}" srcOrd="3" destOrd="0" presId="urn:microsoft.com/office/officeart/2005/8/layout/vProcess5"/>
    <dgm:cxn modelId="{A1424FAD-06B8-4667-A61E-714696487E30}" type="presParOf" srcId="{F9129C59-FBCF-47B2-994B-F4D13926B80A}" destId="{3140D8A3-A50D-4EB7-89A8-7BB93FDD86FC}" srcOrd="4" destOrd="0" presId="urn:microsoft.com/office/officeart/2005/8/layout/vProcess5"/>
    <dgm:cxn modelId="{27DA7296-AE24-4140-B231-24DF26BC784D}" type="presParOf" srcId="{F9129C59-FBCF-47B2-994B-F4D13926B80A}" destId="{3F4C127F-E091-481C-A6BB-4DC8DF8CFA9A}" srcOrd="5" destOrd="0" presId="urn:microsoft.com/office/officeart/2005/8/layout/vProcess5"/>
    <dgm:cxn modelId="{1F06BEDD-68E6-4303-A1BF-E0AF1C3FC21B}" type="presParOf" srcId="{F9129C59-FBCF-47B2-994B-F4D13926B80A}" destId="{45FFE36D-18F4-4F49-838C-FCBECBAB75B6}" srcOrd="6" destOrd="0" presId="urn:microsoft.com/office/officeart/2005/8/layout/vProcess5"/>
    <dgm:cxn modelId="{B5BE2D0F-C461-4ACF-AE67-BB674B16E6B4}" type="presParOf" srcId="{F9129C59-FBCF-47B2-994B-F4D13926B80A}" destId="{D7C4B163-CF65-4826-BDC3-C5DC1A3FE635}" srcOrd="7" destOrd="0" presId="urn:microsoft.com/office/officeart/2005/8/layout/vProcess5"/>
    <dgm:cxn modelId="{C39F207D-2E48-4AEE-A660-558F2B3054EC}" type="presParOf" srcId="{F9129C59-FBCF-47B2-994B-F4D13926B80A}" destId="{0CE0516A-8FA7-4775-8D1F-88816238466F}" srcOrd="8" destOrd="0" presId="urn:microsoft.com/office/officeart/2005/8/layout/vProcess5"/>
    <dgm:cxn modelId="{5EEF959C-151E-4779-ADF0-04A37B3B422D}" type="presParOf" srcId="{F9129C59-FBCF-47B2-994B-F4D13926B80A}" destId="{C826E6A0-0DC8-4DD5-8D19-5707B6F8E1C6}" srcOrd="9" destOrd="0" presId="urn:microsoft.com/office/officeart/2005/8/layout/vProcess5"/>
    <dgm:cxn modelId="{C65A70F8-4698-4E40-90A6-03D42F69D3A1}" type="presParOf" srcId="{F9129C59-FBCF-47B2-994B-F4D13926B80A}" destId="{34800261-BFAB-43D4-B68C-97D6A4F13BB2}" srcOrd="10" destOrd="0" presId="urn:microsoft.com/office/officeart/2005/8/layout/vProcess5"/>
    <dgm:cxn modelId="{7B078C30-3FEC-43B0-830F-8B2DA6A5C49F}" type="presParOf" srcId="{F9129C59-FBCF-47B2-994B-F4D13926B80A}" destId="{8DFD2850-A8F8-4FAB-B876-5181DCF168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085D6-1E29-42C6-B093-2897E7A9D592}">
      <dsp:nvSpPr>
        <dsp:cNvPr id="0" name=""/>
        <dsp:cNvSpPr/>
      </dsp:nvSpPr>
      <dsp:spPr>
        <a:xfrm>
          <a:off x="0" y="37318"/>
          <a:ext cx="8018280" cy="139229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Zimbabwe initially decided to differentiate service delivery to improve:</a:t>
          </a:r>
          <a:endParaRPr lang="en-US" sz="3500" kern="1200" dirty="0"/>
        </a:p>
      </dsp:txBody>
      <dsp:txXfrm>
        <a:off x="67966" y="105284"/>
        <a:ext cx="7882348" cy="1256367"/>
      </dsp:txXfrm>
    </dsp:sp>
    <dsp:sp modelId="{662DCFB4-9280-4166-AE12-AD5BC5D625C4}">
      <dsp:nvSpPr>
        <dsp:cNvPr id="0" name=""/>
        <dsp:cNvSpPr/>
      </dsp:nvSpPr>
      <dsp:spPr>
        <a:xfrm>
          <a:off x="0" y="1429618"/>
          <a:ext cx="8018280" cy="137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8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Quality of HIV services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Client satisfaction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Health system efficiencies </a:t>
          </a:r>
          <a:endParaRPr lang="en-US" sz="2700" kern="1200" dirty="0"/>
        </a:p>
      </dsp:txBody>
      <dsp:txXfrm>
        <a:off x="0" y="1429618"/>
        <a:ext cx="8018280" cy="1376550"/>
      </dsp:txXfrm>
    </dsp:sp>
    <dsp:sp modelId="{AF89E8EA-D611-44CB-A456-771FDE17715E}">
      <dsp:nvSpPr>
        <dsp:cNvPr id="0" name=""/>
        <dsp:cNvSpPr/>
      </dsp:nvSpPr>
      <dsp:spPr>
        <a:xfrm>
          <a:off x="0" y="2806168"/>
          <a:ext cx="8018280" cy="139229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2015 OSDM endorsed differentiated ART delivery approach for stable adults</a:t>
          </a:r>
          <a:endParaRPr lang="en-US" sz="3500" kern="1200" dirty="0"/>
        </a:p>
      </dsp:txBody>
      <dsp:txXfrm>
        <a:off x="67966" y="2874134"/>
        <a:ext cx="7882348" cy="125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17CCC-9810-4344-A943-69968A8FE6D0}">
      <dsp:nvSpPr>
        <dsp:cNvPr id="0" name=""/>
        <dsp:cNvSpPr/>
      </dsp:nvSpPr>
      <dsp:spPr>
        <a:xfrm rot="5400000">
          <a:off x="3829199" y="-536810"/>
          <a:ext cx="3246462" cy="51316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Across the continuum from </a:t>
          </a:r>
          <a:r>
            <a:rPr lang="en-US" sz="2900" i="1" kern="1200" dirty="0" smtClean="0"/>
            <a:t>testing</a:t>
          </a:r>
          <a:r>
            <a:rPr lang="en-US" sz="2900" kern="1200" dirty="0" smtClean="0"/>
            <a:t> to </a:t>
          </a:r>
          <a:r>
            <a:rPr lang="en-US" sz="2900" i="1" kern="1200" dirty="0" smtClean="0"/>
            <a:t>long term retention </a:t>
          </a:r>
          <a:endParaRPr lang="en-US" sz="2900" i="1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To other populations including </a:t>
          </a:r>
          <a:r>
            <a:rPr lang="en-US" sz="2900" i="1" kern="1200" dirty="0" smtClean="0"/>
            <a:t>families</a:t>
          </a:r>
          <a:r>
            <a:rPr lang="en-US" sz="2900" kern="1200" dirty="0" smtClean="0"/>
            <a:t> and </a:t>
          </a:r>
          <a:r>
            <a:rPr lang="en-US" sz="2900" i="1" kern="1200" dirty="0" smtClean="0"/>
            <a:t>key populations </a:t>
          </a:r>
          <a:endParaRPr lang="en-US" sz="2900" i="1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Updated the </a:t>
          </a:r>
          <a:r>
            <a:rPr lang="en-US" sz="2900" i="1" kern="1200" dirty="0" smtClean="0"/>
            <a:t>job aides </a:t>
          </a:r>
          <a:endParaRPr lang="en-US" sz="2900" i="1" kern="1200" dirty="0"/>
        </a:p>
      </dsp:txBody>
      <dsp:txXfrm rot="-5400000">
        <a:off x="2886581" y="564287"/>
        <a:ext cx="4973220" cy="2929504"/>
      </dsp:txXfrm>
    </dsp:sp>
    <dsp:sp modelId="{291F4116-C551-4127-8DD7-46E70F2DD90D}">
      <dsp:nvSpPr>
        <dsp:cNvPr id="0" name=""/>
        <dsp:cNvSpPr/>
      </dsp:nvSpPr>
      <dsp:spPr>
        <a:xfrm>
          <a:off x="0" y="0"/>
          <a:ext cx="2886580" cy="40580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2017 OSDM included further differentiation:</a:t>
          </a:r>
          <a:endParaRPr lang="en-US" sz="3000" kern="1200" dirty="0"/>
        </a:p>
      </dsp:txBody>
      <dsp:txXfrm>
        <a:off x="140911" y="140911"/>
        <a:ext cx="2604758" cy="3776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BE666-6BFE-4A0E-BB7A-A91C52F3065E}">
      <dsp:nvSpPr>
        <dsp:cNvPr id="0" name=""/>
        <dsp:cNvSpPr/>
      </dsp:nvSpPr>
      <dsp:spPr>
        <a:xfrm>
          <a:off x="0" y="0"/>
          <a:ext cx="6414770" cy="90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000" kern="1200" dirty="0" smtClean="0"/>
            <a:t>National sensitisation on the OSDM, Job Aide and guidelines – all provinces, partners, mentors</a:t>
          </a:r>
          <a:endParaRPr lang="en-US" sz="2000" kern="1200" dirty="0"/>
        </a:p>
      </dsp:txBody>
      <dsp:txXfrm>
        <a:off x="26653" y="26653"/>
        <a:ext cx="5355916" cy="856692"/>
      </dsp:txXfrm>
    </dsp:sp>
    <dsp:sp modelId="{AAACA57A-3995-41E3-B7FD-5BE39EB1CD82}">
      <dsp:nvSpPr>
        <dsp:cNvPr id="0" name=""/>
        <dsp:cNvSpPr/>
      </dsp:nvSpPr>
      <dsp:spPr>
        <a:xfrm>
          <a:off x="537237" y="1075452"/>
          <a:ext cx="6414770" cy="90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000" kern="1200" dirty="0" smtClean="0"/>
            <a:t>Cascade training to sub-national levels through mentorship programme</a:t>
          </a:r>
          <a:endParaRPr lang="en-US" sz="2000" kern="1200" dirty="0"/>
        </a:p>
      </dsp:txBody>
      <dsp:txXfrm>
        <a:off x="563890" y="1102105"/>
        <a:ext cx="5232728" cy="856692"/>
      </dsp:txXfrm>
    </dsp:sp>
    <dsp:sp modelId="{54C3B0E9-D552-4526-8EB2-75946D55362C}">
      <dsp:nvSpPr>
        <dsp:cNvPr id="0" name=""/>
        <dsp:cNvSpPr/>
      </dsp:nvSpPr>
      <dsp:spPr>
        <a:xfrm>
          <a:off x="1066455" y="2150905"/>
          <a:ext cx="6414770" cy="90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000" kern="1200" dirty="0" smtClean="0"/>
            <a:t>Nurse tutors trained; updating pre – service training package to include DSDs</a:t>
          </a:r>
          <a:endParaRPr lang="en-US" sz="2000" kern="1200" dirty="0"/>
        </a:p>
      </dsp:txBody>
      <dsp:txXfrm>
        <a:off x="1093108" y="2177558"/>
        <a:ext cx="5240746" cy="856692"/>
      </dsp:txXfrm>
    </dsp:sp>
    <dsp:sp modelId="{3140D8A3-A50D-4EB7-89A8-7BB93FDD86FC}">
      <dsp:nvSpPr>
        <dsp:cNvPr id="0" name=""/>
        <dsp:cNvSpPr/>
      </dsp:nvSpPr>
      <dsp:spPr>
        <a:xfrm>
          <a:off x="1603692" y="3226357"/>
          <a:ext cx="6414770" cy="909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000" kern="1200" dirty="0" smtClean="0"/>
            <a:t>Revision of the Integrated HIV Training (HIT) curriculum for in – service training </a:t>
          </a:r>
          <a:endParaRPr lang="en-US" sz="2000" kern="1200" dirty="0"/>
        </a:p>
      </dsp:txBody>
      <dsp:txXfrm>
        <a:off x="1630345" y="3253010"/>
        <a:ext cx="5232728" cy="856692"/>
      </dsp:txXfrm>
    </dsp:sp>
    <dsp:sp modelId="{3F4C127F-E091-481C-A6BB-4DC8DF8CFA9A}">
      <dsp:nvSpPr>
        <dsp:cNvPr id="0" name=""/>
        <dsp:cNvSpPr/>
      </dsp:nvSpPr>
      <dsp:spPr>
        <a:xfrm>
          <a:off x="5823271" y="696975"/>
          <a:ext cx="591498" cy="5914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56358" y="696975"/>
        <a:ext cx="325324" cy="445102"/>
      </dsp:txXfrm>
    </dsp:sp>
    <dsp:sp modelId="{45FFE36D-18F4-4F49-838C-FCBECBAB75B6}">
      <dsp:nvSpPr>
        <dsp:cNvPr id="0" name=""/>
        <dsp:cNvSpPr/>
      </dsp:nvSpPr>
      <dsp:spPr>
        <a:xfrm>
          <a:off x="6360508" y="1772428"/>
          <a:ext cx="591498" cy="5914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93595" y="1772428"/>
        <a:ext cx="325324" cy="445102"/>
      </dsp:txXfrm>
    </dsp:sp>
    <dsp:sp modelId="{D7C4B163-CF65-4826-BDC3-C5DC1A3FE635}">
      <dsp:nvSpPr>
        <dsp:cNvPr id="0" name=""/>
        <dsp:cNvSpPr/>
      </dsp:nvSpPr>
      <dsp:spPr>
        <a:xfrm>
          <a:off x="6889727" y="2847881"/>
          <a:ext cx="591498" cy="5914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2814" y="2847881"/>
        <a:ext cx="325324" cy="445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17/07/23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1EDED-58DF-4B19-91E3-28DCA9F12762}" type="datetimeFigureOut">
              <a:rPr lang="en-GB" smtClean="0"/>
              <a:t>17/07/23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C4013-5022-48A4-B60B-FB660A8AB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8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Zimbabwe has a projected population of 13m people and is among the countries in Sub-Saharan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 worst affected by the HIV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9C15-6CFE-499F-BFEE-2A66680AB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These are 5 ART</a:t>
            </a:r>
            <a:r>
              <a:rPr lang="en-ZA" baseline="0" dirty="0" smtClean="0"/>
              <a:t> delivery models which can be adopted by facilities.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These are 5 ART</a:t>
            </a:r>
            <a:r>
              <a:rPr lang="en-ZA" baseline="0" dirty="0" smtClean="0"/>
              <a:t> delivery models which can be adopted by facilities.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5" y="1835748"/>
            <a:ext cx="8048510" cy="267859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09675" y="5953125"/>
            <a:ext cx="726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>
                <a:solidFill>
                  <a:srgbClr val="ED1C24"/>
                </a:solidFill>
                <a:latin typeface="Gill Sans Std Light" panose="020B0302020104020203" pitchFamily="34" charset="0"/>
              </a:rPr>
              <a:t>#IAS2017 | @IAS_conference</a:t>
            </a:r>
            <a:endParaRPr lang="en-US" sz="3200" dirty="0">
              <a:solidFill>
                <a:srgbClr val="ED1C24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6070728"/>
            <a:ext cx="460417" cy="3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25428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86" y="2250990"/>
            <a:ext cx="8018313" cy="4525963"/>
          </a:xfrm>
        </p:spPr>
        <p:txBody>
          <a:bodyPr vert="eaVert"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9"/>
            <a:ext cx="822960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Gill Sans Std Light" panose="020B03020201040202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9" y="347848"/>
            <a:ext cx="3720682" cy="12382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1761" y="6447071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D1C24"/>
                </a:solidFill>
              </a:rPr>
              <a:t>#IAS2017 | @</a:t>
            </a:r>
            <a:r>
              <a:rPr lang="fr-CH" sz="1400" dirty="0" err="1" smtClean="0">
                <a:solidFill>
                  <a:srgbClr val="ED1C24"/>
                </a:solidFill>
              </a:rPr>
              <a:t>IAS_Conference</a:t>
            </a:r>
            <a:endParaRPr lang="en-US" sz="1400" dirty="0">
              <a:solidFill>
                <a:srgbClr val="ED1C2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7" y="6473158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50142"/>
            <a:ext cx="801828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2275704"/>
            <a:ext cx="801828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5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5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6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86" y="2209798"/>
            <a:ext cx="3836708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594" y="2209798"/>
            <a:ext cx="4038600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9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86" y="2144713"/>
            <a:ext cx="3838296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86" y="2784475"/>
            <a:ext cx="3838296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2421" y="21447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2421" y="2784475"/>
            <a:ext cx="4041775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50142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07362"/>
            <a:ext cx="2797026" cy="1162051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017" y="907365"/>
            <a:ext cx="5111750" cy="5853113"/>
          </a:xfrm>
        </p:spPr>
        <p:txBody>
          <a:bodyPr/>
          <a:lstStyle>
            <a:lvl1pPr>
              <a:defRPr sz="3200">
                <a:latin typeface="Gill Sans Std Light" panose="020B0302020104020203" pitchFamily="34" charset="0"/>
              </a:defRPr>
            </a:lvl1pPr>
            <a:lvl2pPr>
              <a:defRPr sz="2800">
                <a:latin typeface="Gill Sans Std Light" panose="020B0302020104020203" pitchFamily="34" charset="0"/>
              </a:defRPr>
            </a:lvl2pPr>
            <a:lvl3pPr>
              <a:defRPr sz="2400">
                <a:latin typeface="Gill Sans Std Light" panose="020B0302020104020203" pitchFamily="34" charset="0"/>
              </a:defRPr>
            </a:lvl3pPr>
            <a:lvl4pPr>
              <a:defRPr sz="2000">
                <a:latin typeface="Gill Sans Std Light" panose="020B0302020104020203" pitchFamily="34" charset="0"/>
              </a:defRPr>
            </a:lvl4pPr>
            <a:lvl5pPr>
              <a:defRPr sz="2000">
                <a:latin typeface="Gill Sans Std Light" panose="020B03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87" y="2069415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69011"/>
            <a:ext cx="5486400" cy="566739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1186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ill Sans Std Light" panose="020B03020201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35749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F4129"/>
          </a:solidFill>
          <a:latin typeface="Gill Sans Std Light" panose="020B03020201040202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9542"/>
            <a:ext cx="7772400" cy="1470025"/>
          </a:xfrm>
        </p:spPr>
        <p:txBody>
          <a:bodyPr>
            <a:noAutofit/>
          </a:bodyPr>
          <a:lstStyle/>
          <a:p>
            <a:r>
              <a:rPr lang="en-ZA" sz="3400" b="1" dirty="0"/>
              <a:t>Differentiated </a:t>
            </a:r>
            <a:r>
              <a:rPr lang="en-ZA" sz="3400" b="1" dirty="0" smtClean="0"/>
              <a:t>ART delivery for </a:t>
            </a:r>
            <a:br>
              <a:rPr lang="en-ZA" sz="3400" b="1" dirty="0" smtClean="0"/>
            </a:br>
            <a:r>
              <a:rPr lang="en-ZA" sz="3400" b="1" dirty="0" smtClean="0"/>
              <a:t>specific populations </a:t>
            </a:r>
            <a:r>
              <a:rPr lang="en-ZA" sz="3400" b="1" dirty="0" smtClean="0"/>
              <a:t>in </a:t>
            </a:r>
            <a:r>
              <a:rPr lang="en-ZA" sz="3400" b="1" dirty="0"/>
              <a:t>action: </a:t>
            </a:r>
            <a:r>
              <a:rPr lang="en-ZA" sz="3400" b="1" dirty="0" smtClean="0"/>
              <a:t/>
            </a:r>
            <a:br>
              <a:rPr lang="en-ZA" sz="3400" b="1" dirty="0" smtClean="0"/>
            </a:br>
            <a:r>
              <a:rPr lang="en-ZA" sz="3400" b="1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ZA" sz="3400" b="1" dirty="0">
                <a:solidFill>
                  <a:schemeClr val="bg1">
                    <a:lumMod val="50000"/>
                  </a:schemeClr>
                </a:solidFill>
              </a:rPr>
              <a:t>is happening </a:t>
            </a:r>
            <a:r>
              <a:rPr lang="en-ZA" sz="3400" b="1" dirty="0" smtClean="0">
                <a:solidFill>
                  <a:schemeClr val="bg1">
                    <a:lumMod val="50000"/>
                  </a:schemeClr>
                </a:solidFill>
              </a:rPr>
              <a:t>in Zimbabwe?</a:t>
            </a:r>
            <a:endParaRPr lang="en-US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rmAutofit/>
          </a:bodyPr>
          <a:lstStyle/>
          <a:p>
            <a:r>
              <a:rPr lang="en-ZA" sz="2600" dirty="0" err="1" smtClean="0"/>
              <a:t>Dr.</a:t>
            </a:r>
            <a:r>
              <a:rPr lang="en-ZA" sz="2600" dirty="0" smtClean="0"/>
              <a:t> </a:t>
            </a:r>
            <a:r>
              <a:rPr lang="en-ZA" sz="2600" dirty="0" err="1" smtClean="0"/>
              <a:t>Tsitsi</a:t>
            </a:r>
            <a:r>
              <a:rPr lang="en-ZA" sz="2600" dirty="0" smtClean="0"/>
              <a:t> Apollo</a:t>
            </a:r>
          </a:p>
          <a:p>
            <a:r>
              <a:rPr lang="en-ZA" sz="2600" dirty="0" smtClean="0"/>
              <a:t>Ministry </a:t>
            </a:r>
            <a:r>
              <a:rPr lang="en-ZA" sz="2600" dirty="0"/>
              <a:t>of Health and Child Care, Zimbabwe</a:t>
            </a:r>
            <a:endParaRPr lang="en-US" sz="2600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" y="975054"/>
            <a:ext cx="7442509" cy="5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011" y="4228051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1.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5149" y="4246443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00000"/>
                </a:solidFill>
              </a:rPr>
              <a:t>2</a:t>
            </a:r>
            <a:r>
              <a:rPr lang="en-ZA" dirty="0" smtClean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9453" y="4246443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3.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7313" y="4246443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00000"/>
                </a:solidFill>
              </a:rPr>
              <a:t>4</a:t>
            </a:r>
            <a:r>
              <a:rPr lang="en-ZA" dirty="0" smtClean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9673" y="4246443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5.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7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49" y="773659"/>
            <a:ext cx="8481269" cy="1143000"/>
          </a:xfrm>
        </p:spPr>
        <p:txBody>
          <a:bodyPr>
            <a:normAutofit/>
          </a:bodyPr>
          <a:lstStyle/>
          <a:p>
            <a:r>
              <a:rPr lang="en-ZA" sz="3400" dirty="0" smtClean="0"/>
              <a:t>Job Aide each model: </a:t>
            </a:r>
            <a:br>
              <a:rPr lang="en-ZA" sz="3400" dirty="0" smtClean="0"/>
            </a:br>
            <a:r>
              <a:rPr lang="en-ZA" sz="3400" dirty="0" smtClean="0"/>
              <a:t>Combined building blocks + SOP</a:t>
            </a:r>
            <a:endParaRPr lang="en-GB" sz="3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65" y="2011863"/>
            <a:ext cx="6034581" cy="44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2565" y="2676088"/>
            <a:ext cx="2033032" cy="377504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2612" y="3326261"/>
            <a:ext cx="143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Building blocks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42371" y="3464761"/>
            <a:ext cx="14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SOP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355597" y="2676088"/>
            <a:ext cx="3867324" cy="377504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192947" y="3854887"/>
            <a:ext cx="1929468" cy="5106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7357145" y="3746187"/>
            <a:ext cx="1661020" cy="5106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2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4" y="950142"/>
            <a:ext cx="8423373" cy="1143000"/>
          </a:xfrm>
        </p:spPr>
        <p:txBody>
          <a:bodyPr>
            <a:normAutofit/>
          </a:bodyPr>
          <a:lstStyle/>
          <a:p>
            <a:r>
              <a:rPr lang="en-ZA" sz="3200" dirty="0" smtClean="0"/>
              <a:t>How we have approached differentiated ART delivery for family and key populations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2275705"/>
            <a:ext cx="8018280" cy="3601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Determined eligibility criteria</a:t>
            </a:r>
          </a:p>
          <a:p>
            <a:r>
              <a:rPr lang="en-US" dirty="0" smtClean="0"/>
              <a:t>Determined ART delivery building blocks for each family and key population</a:t>
            </a:r>
          </a:p>
          <a:p>
            <a:r>
              <a:rPr lang="en-US" dirty="0" smtClean="0"/>
              <a:t>Assessed where stable adult models could be adapted and used for family and key populations</a:t>
            </a:r>
          </a:p>
          <a:p>
            <a:r>
              <a:rPr lang="en-US" dirty="0" smtClean="0"/>
              <a:t>Set out SOPs for any new models or added clarifications for existing models</a:t>
            </a:r>
          </a:p>
          <a:p>
            <a:endParaRPr lang="en-GB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4" y="815918"/>
            <a:ext cx="8423373" cy="996104"/>
          </a:xfrm>
        </p:spPr>
        <p:txBody>
          <a:bodyPr>
            <a:normAutofit/>
          </a:bodyPr>
          <a:lstStyle/>
          <a:p>
            <a:r>
              <a:rPr lang="en-ZA" sz="3200" dirty="0" smtClean="0"/>
              <a:t>Stable Children </a:t>
            </a:r>
            <a:endParaRPr lang="en-GB" sz="3200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2" y="1490716"/>
            <a:ext cx="7944476" cy="42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6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17" y="815918"/>
            <a:ext cx="8364650" cy="1143000"/>
          </a:xfrm>
        </p:spPr>
        <p:txBody>
          <a:bodyPr>
            <a:noAutofit/>
          </a:bodyPr>
          <a:lstStyle/>
          <a:p>
            <a:r>
              <a:rPr lang="en-ZA" sz="3600" dirty="0" smtClean="0"/>
              <a:t>Differentiated ART </a:t>
            </a:r>
            <a:r>
              <a:rPr lang="en-ZA" sz="3600" dirty="0" smtClean="0"/>
              <a:t>delivery </a:t>
            </a:r>
            <a:r>
              <a:rPr lang="en-ZA" sz="3600" dirty="0" smtClean="0"/>
              <a:t>models </a:t>
            </a:r>
            <a:br>
              <a:rPr lang="en-ZA" sz="3600" dirty="0" smtClean="0"/>
            </a:br>
            <a:r>
              <a:rPr lang="en-ZA" sz="3600" dirty="0" smtClean="0"/>
              <a:t>for children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84" y="2057590"/>
            <a:ext cx="8018280" cy="4525963"/>
          </a:xfrm>
        </p:spPr>
        <p:txBody>
          <a:bodyPr/>
          <a:lstStyle/>
          <a:p>
            <a:r>
              <a:rPr lang="en-ZA" dirty="0" smtClean="0"/>
              <a:t>Which models allow access for stable children or have been adjusted for children?</a:t>
            </a:r>
          </a:p>
          <a:p>
            <a:pPr lvl="1"/>
            <a:r>
              <a:rPr lang="en-ZA" dirty="0" smtClean="0"/>
              <a:t>Family member ART refill</a:t>
            </a:r>
          </a:p>
          <a:p>
            <a:pPr lvl="1"/>
            <a:r>
              <a:rPr lang="en-ZA" dirty="0" smtClean="0"/>
              <a:t>Club refill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9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4" y="815918"/>
            <a:ext cx="8423373" cy="996104"/>
          </a:xfrm>
        </p:spPr>
        <p:txBody>
          <a:bodyPr>
            <a:normAutofit/>
          </a:bodyPr>
          <a:lstStyle/>
          <a:p>
            <a:r>
              <a:rPr lang="en-ZA" sz="3200" dirty="0" smtClean="0"/>
              <a:t>Stable Adolescents </a:t>
            </a:r>
            <a:endParaRPr lang="en-GB" sz="3200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" y="1901969"/>
            <a:ext cx="7810959" cy="308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6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17" y="815918"/>
            <a:ext cx="8364650" cy="1143000"/>
          </a:xfrm>
        </p:spPr>
        <p:txBody>
          <a:bodyPr>
            <a:noAutofit/>
          </a:bodyPr>
          <a:lstStyle/>
          <a:p>
            <a:r>
              <a:rPr lang="en-ZA" sz="3600" dirty="0" smtClean="0"/>
              <a:t>Differentiated ART </a:t>
            </a:r>
            <a:r>
              <a:rPr lang="en-ZA" sz="3600" dirty="0" smtClean="0"/>
              <a:t>delivery </a:t>
            </a:r>
            <a:r>
              <a:rPr lang="en-ZA" sz="3600" dirty="0" smtClean="0"/>
              <a:t>models </a:t>
            </a:r>
            <a:br>
              <a:rPr lang="en-ZA" sz="3600" dirty="0" smtClean="0"/>
            </a:br>
            <a:r>
              <a:rPr lang="en-ZA" sz="3600" dirty="0" smtClean="0"/>
              <a:t>for adolescents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84" y="2057590"/>
            <a:ext cx="8018280" cy="4525963"/>
          </a:xfrm>
        </p:spPr>
        <p:txBody>
          <a:bodyPr/>
          <a:lstStyle/>
          <a:p>
            <a:r>
              <a:rPr lang="en-ZA" dirty="0" smtClean="0"/>
              <a:t>Which models allow inclusion of stable adolescents or have been adjusted for adolescents?</a:t>
            </a:r>
          </a:p>
          <a:p>
            <a:pPr lvl="1"/>
            <a:r>
              <a:rPr lang="en-ZA" dirty="0" smtClean="0"/>
              <a:t>Family member ART refill</a:t>
            </a:r>
          </a:p>
          <a:p>
            <a:pPr lvl="1"/>
            <a:r>
              <a:rPr lang="en-ZA" dirty="0" smtClean="0"/>
              <a:t>Facility-based adolescent group refill</a:t>
            </a:r>
          </a:p>
          <a:p>
            <a:pPr lvl="1"/>
            <a:r>
              <a:rPr lang="en-ZA" dirty="0" smtClean="0"/>
              <a:t>Fast track</a:t>
            </a:r>
          </a:p>
          <a:p>
            <a:pPr marL="457200" lvl="1" indent="0">
              <a:buNone/>
            </a:pPr>
            <a:endParaRPr lang="en-ZA" dirty="0" smtClean="0"/>
          </a:p>
          <a:p>
            <a:pPr marL="457200" lvl="1" indent="0">
              <a:buNone/>
            </a:pPr>
            <a:endParaRPr lang="en-ZA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3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4" y="815918"/>
            <a:ext cx="8423373" cy="996104"/>
          </a:xfrm>
        </p:spPr>
        <p:txBody>
          <a:bodyPr>
            <a:normAutofit fontScale="90000"/>
          </a:bodyPr>
          <a:lstStyle/>
          <a:p>
            <a:r>
              <a:rPr lang="en-ZA" sz="3200" dirty="0" smtClean="0"/>
              <a:t>Stable Pregnant and Breastfeeding women (PBFW)</a:t>
            </a:r>
            <a:endParaRPr lang="en-GB" sz="3200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92" y="1773657"/>
            <a:ext cx="7023644" cy="468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780" y="3642399"/>
            <a:ext cx="1641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Differentiates btw women stable on ART before pregnancy and diagnosed during pregnancy 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1458369" y="4926782"/>
            <a:ext cx="702048" cy="5106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2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17" y="815918"/>
            <a:ext cx="8364650" cy="1143000"/>
          </a:xfrm>
        </p:spPr>
        <p:txBody>
          <a:bodyPr>
            <a:noAutofit/>
          </a:bodyPr>
          <a:lstStyle/>
          <a:p>
            <a:r>
              <a:rPr lang="en-ZA" sz="3600" dirty="0" smtClean="0"/>
              <a:t>Differentiated ART </a:t>
            </a:r>
            <a:r>
              <a:rPr lang="en-ZA" sz="3600" dirty="0" smtClean="0"/>
              <a:t>delivery </a:t>
            </a:r>
            <a:r>
              <a:rPr lang="en-ZA" sz="3600" dirty="0" smtClean="0"/>
              <a:t>models </a:t>
            </a:r>
            <a:br>
              <a:rPr lang="en-ZA" sz="3600" dirty="0" smtClean="0"/>
            </a:br>
            <a:r>
              <a:rPr lang="en-ZA" sz="3600" dirty="0" smtClean="0"/>
              <a:t>for PBFW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84" y="2057590"/>
            <a:ext cx="8018280" cy="4525963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Which models allow access for women who become stable in breastfeeding period?</a:t>
            </a:r>
          </a:p>
          <a:p>
            <a:pPr lvl="1"/>
            <a:r>
              <a:rPr lang="en-ZA" dirty="0" smtClean="0"/>
              <a:t>Club refill integrated with baby follow-</a:t>
            </a:r>
            <a:r>
              <a:rPr lang="en-ZA" dirty="0" smtClean="0"/>
              <a:t>up</a:t>
            </a:r>
            <a:endParaRPr lang="en-ZA" dirty="0" smtClean="0"/>
          </a:p>
          <a:p>
            <a:pPr marL="342900" lvl="1" indent="-342900">
              <a:buFont typeface="Arial"/>
              <a:buChar char="•"/>
            </a:pPr>
            <a:r>
              <a:rPr lang="en-ZA" sz="3200" dirty="0"/>
              <a:t>Which models allow access for women who become </a:t>
            </a:r>
            <a:r>
              <a:rPr lang="en-ZA" sz="3200" dirty="0" smtClean="0"/>
              <a:t>already stable when conceive?</a:t>
            </a:r>
          </a:p>
          <a:p>
            <a:pPr lvl="1"/>
            <a:r>
              <a:rPr lang="en-ZA" dirty="0" smtClean="0"/>
              <a:t>Can continue in any of 5 adults models provided attend MNCH care OR</a:t>
            </a:r>
          </a:p>
          <a:p>
            <a:pPr lvl="1"/>
            <a:r>
              <a:rPr lang="en-ZA" dirty="0" smtClean="0"/>
              <a:t>Can attend for peer support but get ART refill from MNCH service</a:t>
            </a:r>
          </a:p>
          <a:p>
            <a:pPr lvl="1"/>
            <a:endParaRPr lang="en-ZA" dirty="0"/>
          </a:p>
          <a:p>
            <a:pPr marL="342900" lvl="1" indent="-342900">
              <a:buFont typeface="Arial"/>
              <a:buChar char="•"/>
            </a:pPr>
            <a:endParaRPr lang="en-ZA" sz="3200" dirty="0" smtClean="0"/>
          </a:p>
          <a:p>
            <a:pPr marL="742950" lvl="2" indent="-342900"/>
            <a:endParaRPr lang="en-ZA" dirty="0" smtClean="0"/>
          </a:p>
          <a:p>
            <a:pPr marL="742950" lvl="2" indent="-342900"/>
            <a:endParaRPr lang="en-ZA" dirty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marL="457200" lvl="1" indent="0">
              <a:buNone/>
            </a:pPr>
            <a:endParaRPr lang="en-ZA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56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4" y="815918"/>
            <a:ext cx="8423373" cy="996104"/>
          </a:xfrm>
        </p:spPr>
        <p:txBody>
          <a:bodyPr>
            <a:normAutofit/>
          </a:bodyPr>
          <a:lstStyle/>
          <a:p>
            <a:r>
              <a:rPr lang="en-ZA" sz="3200" dirty="0" smtClean="0"/>
              <a:t>Stable Key and Vulnerable Populations</a:t>
            </a:r>
            <a:endParaRPr lang="en-GB" sz="3200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9984" y="2057590"/>
            <a:ext cx="8018280" cy="3819265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Same eligibility criteria as adults</a:t>
            </a:r>
          </a:p>
          <a:p>
            <a:r>
              <a:rPr lang="en-ZA" dirty="0" smtClean="0"/>
              <a:t>Same when/where/who and what except:</a:t>
            </a:r>
          </a:p>
          <a:p>
            <a:pPr lvl="1"/>
            <a:r>
              <a:rPr lang="en-ZA" dirty="0" smtClean="0"/>
              <a:t>Prisoners: </a:t>
            </a:r>
            <a:r>
              <a:rPr lang="en-ZA" dirty="0"/>
              <a:t>1</a:t>
            </a:r>
            <a:r>
              <a:rPr lang="en-ZA" dirty="0" smtClean="0"/>
              <a:t>m refills with clinical review 3 monthly</a:t>
            </a:r>
          </a:p>
          <a:p>
            <a:pPr lvl="1"/>
            <a:r>
              <a:rPr lang="en-ZA" dirty="0" smtClean="0"/>
              <a:t>Mobile populations:  Can provide 6m refills/family member can collect refills </a:t>
            </a:r>
          </a:p>
          <a:p>
            <a:pPr lvl="1"/>
            <a:r>
              <a:rPr lang="en-ZA" dirty="0" smtClean="0"/>
              <a:t>All KPs:  considers stand alone services where feasible and can use peer expert client for refills</a:t>
            </a:r>
          </a:p>
          <a:p>
            <a:pPr lvl="1"/>
            <a:r>
              <a:rPr lang="en-ZA" dirty="0" smtClean="0"/>
              <a:t>PWID:  add needle exchange and methadone replacement therapy to package of services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 lvl="1"/>
            <a:endParaRPr lang="en-ZA" dirty="0"/>
          </a:p>
          <a:p>
            <a:pPr marL="342900" lvl="1" indent="-342900">
              <a:buFont typeface="Arial"/>
              <a:buChar char="•"/>
            </a:pPr>
            <a:endParaRPr lang="en-ZA" sz="3200" dirty="0" smtClean="0"/>
          </a:p>
          <a:p>
            <a:pPr marL="742950" lvl="2" indent="-342900"/>
            <a:endParaRPr lang="en-ZA" dirty="0" smtClean="0"/>
          </a:p>
          <a:p>
            <a:pPr marL="742950" lvl="2" indent="-342900"/>
            <a:endParaRPr lang="en-ZA" dirty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marL="457200" lvl="1" indent="0">
              <a:buNone/>
            </a:pPr>
            <a:endParaRPr lang="en-ZA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02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0443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61673"/>
            <a:ext cx="3810000" cy="541656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Zimbabwe has a population of 13m people (Census, 2012)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estimated 1,3 m PLHIV</a:t>
            </a:r>
            <a:r>
              <a:rPr lang="en-ZW" i="1" dirty="0" smtClean="0"/>
              <a:t> </a:t>
            </a:r>
            <a:r>
              <a:rPr lang="en-ZW" i="1" dirty="0"/>
              <a:t>(7% are children)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W" i="1" dirty="0"/>
              <a:t>HIV Prevalence: 13.8% among 15-49  </a:t>
            </a:r>
            <a:r>
              <a:rPr lang="en-ZW" i="1" dirty="0" smtClean="0"/>
              <a:t>yr. </a:t>
            </a:r>
            <a:r>
              <a:rPr lang="en-ZW" i="1" dirty="0"/>
              <a:t>age group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ZW" i="1" dirty="0"/>
              <a:t>Female 16.7%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ZW" i="1" dirty="0"/>
              <a:t>Male 10.5%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W" i="1" dirty="0"/>
              <a:t>HIV Incidence: 0.48 in 2016 (down from 1.42 in 2011, 0.98 in 2013</a:t>
            </a:r>
            <a:r>
              <a:rPr lang="en-ZW" i="1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W" i="1" dirty="0"/>
              <a:t>Need for PMTCT 65 158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W" i="1" dirty="0" smtClean="0"/>
              <a:t>MTCT </a:t>
            </a:r>
            <a:r>
              <a:rPr lang="en-ZW" i="1" dirty="0"/>
              <a:t>rate 5,2%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W" i="1" dirty="0"/>
              <a:t>TB/HIV co-infectivity rate </a:t>
            </a:r>
            <a:r>
              <a:rPr lang="en-ZW" i="1" dirty="0" smtClean="0"/>
              <a:t>70%</a:t>
            </a:r>
            <a:endParaRPr lang="en-ZW" i="1" dirty="0"/>
          </a:p>
          <a:p>
            <a:pPr marL="342900" lvl="1" indent="-342900">
              <a:buFont typeface="Arial" pitchFamily="34" charset="0"/>
              <a:buChar char="•"/>
            </a:pPr>
            <a:endParaRPr lang="en-ZW" i="1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www.ezilon.com/maps/images/africa/political-map-of-Zimbabw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61673"/>
            <a:ext cx="5353050" cy="47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7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17" y="815918"/>
            <a:ext cx="8364650" cy="1143000"/>
          </a:xfrm>
        </p:spPr>
        <p:txBody>
          <a:bodyPr>
            <a:noAutofit/>
          </a:bodyPr>
          <a:lstStyle/>
          <a:p>
            <a:r>
              <a:rPr lang="en-ZA" sz="3600" dirty="0" smtClean="0"/>
              <a:t>Differentiated ART </a:t>
            </a:r>
            <a:r>
              <a:rPr lang="en-ZA" sz="3600" dirty="0" smtClean="0"/>
              <a:t>delivery </a:t>
            </a:r>
            <a:r>
              <a:rPr lang="en-ZA" sz="3600" dirty="0" smtClean="0"/>
              <a:t>models </a:t>
            </a:r>
            <a:br>
              <a:rPr lang="en-ZA" sz="3600" dirty="0" smtClean="0"/>
            </a:br>
            <a:r>
              <a:rPr lang="en-ZA" sz="3600" dirty="0" smtClean="0"/>
              <a:t>for key populations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84" y="2057590"/>
            <a:ext cx="8018280" cy="4525963"/>
          </a:xfrm>
        </p:spPr>
        <p:txBody>
          <a:bodyPr/>
          <a:lstStyle/>
          <a:p>
            <a:r>
              <a:rPr lang="en-ZA" dirty="0" smtClean="0"/>
              <a:t>Which models allow inclusion of stable KP or have been adjusted for KP?</a:t>
            </a:r>
          </a:p>
          <a:p>
            <a:pPr lvl="1"/>
            <a:r>
              <a:rPr lang="en-ZA" dirty="0" smtClean="0"/>
              <a:t>All 5 adult models</a:t>
            </a:r>
          </a:p>
          <a:p>
            <a:pPr lvl="1"/>
            <a:r>
              <a:rPr lang="en-ZA" dirty="0" smtClean="0"/>
              <a:t>Consider group type models with same KP </a:t>
            </a:r>
          </a:p>
          <a:p>
            <a:pPr marL="457200" lvl="1" indent="0">
              <a:buNone/>
            </a:pPr>
            <a:endParaRPr lang="en-ZA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52" y="729804"/>
            <a:ext cx="8018280" cy="1143000"/>
          </a:xfrm>
        </p:spPr>
        <p:txBody>
          <a:bodyPr>
            <a:noAutofit/>
          </a:bodyPr>
          <a:lstStyle/>
          <a:p>
            <a:r>
              <a:rPr lang="en-ZW" sz="3600" dirty="0" smtClean="0"/>
              <a:t>Conclusion/Way Forward</a:t>
            </a:r>
            <a:br>
              <a:rPr lang="en-ZW" sz="3600" dirty="0" smtClean="0"/>
            </a:br>
            <a:r>
              <a:rPr lang="en-ZW" sz="3600" dirty="0" smtClean="0"/>
              <a:t>Progress with implementation in 2017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887886"/>
              </p:ext>
            </p:extLst>
          </p:nvPr>
        </p:nvGraphicFramePr>
        <p:xfrm>
          <a:off x="866775" y="2675704"/>
          <a:ext cx="8018463" cy="413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507" y="1949986"/>
            <a:ext cx="8262650" cy="677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/>
              <a:t>Extending differentiated ART delivery to family and key populations </a:t>
            </a:r>
            <a:r>
              <a:rPr lang="en-ZA" sz="2000" dirty="0" smtClean="0"/>
              <a:t>is possible</a:t>
            </a:r>
            <a:endParaRPr lang="en-ZA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1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Thank You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49" y="2311175"/>
            <a:ext cx="5944115" cy="4456562"/>
          </a:xfrm>
        </p:spPr>
      </p:pic>
    </p:spTree>
    <p:extLst>
      <p:ext uri="{BB962C8B-B14F-4D97-AF65-F5344CB8AC3E}">
        <p14:creationId xmlns:p14="http://schemas.microsoft.com/office/powerpoint/2010/main" val="39769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8" y="790751"/>
            <a:ext cx="8018280" cy="9877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15513"/>
              </p:ext>
            </p:extLst>
          </p:nvPr>
        </p:nvGraphicFramePr>
        <p:xfrm>
          <a:off x="866487" y="1829454"/>
          <a:ext cx="8018280" cy="423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992541"/>
              </p:ext>
            </p:extLst>
          </p:nvPr>
        </p:nvGraphicFramePr>
        <p:xfrm>
          <a:off x="707096" y="2028638"/>
          <a:ext cx="8018280" cy="405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426" y="790751"/>
            <a:ext cx="8018280" cy="987715"/>
          </a:xfrm>
        </p:spPr>
        <p:txBody>
          <a:bodyPr>
            <a:normAutofit fontScale="90000"/>
          </a:bodyPr>
          <a:lstStyle/>
          <a:p>
            <a:r>
              <a:rPr lang="en-ZA" sz="3600" dirty="0" smtClean="0"/>
              <a:t>2017 updated Operational &amp; Service Delivery Manual (OSDM)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5773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17" y="3162650"/>
            <a:ext cx="4226323" cy="29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7" y="1551295"/>
            <a:ext cx="3025859" cy="427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76" y="942574"/>
            <a:ext cx="2655115" cy="36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06598" y="1118742"/>
            <a:ext cx="5494789" cy="503339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122415" y="5318620"/>
            <a:ext cx="1929468" cy="5106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576970" y="2013574"/>
            <a:ext cx="2075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ZA" sz="3000" dirty="0" smtClean="0">
                <a:latin typeface="Gill Sans Std Light" panose="020B0302020104020203" pitchFamily="34" charset="0"/>
                <a:cs typeface="Arial" pitchFamily="34" charset="0"/>
              </a:rPr>
              <a:t>February </a:t>
            </a:r>
            <a:r>
              <a:rPr lang="en-ZA" sz="3000" dirty="0">
                <a:latin typeface="Gill Sans Std Light" panose="020B0302020104020203" pitchFamily="34" charset="0"/>
                <a:cs typeface="Arial" pitchFamily="34" charset="0"/>
              </a:rPr>
              <a:t>2017</a:t>
            </a:r>
            <a:endParaRPr lang="en-GB" sz="3000" dirty="0">
              <a:latin typeface="Gill Sans Std Light" panose="020B03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4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6" y="837282"/>
            <a:ext cx="9022814" cy="58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1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2" y="1726938"/>
            <a:ext cx="82042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28" y="950142"/>
            <a:ext cx="8373039" cy="1143000"/>
          </a:xfrm>
        </p:spPr>
        <p:txBody>
          <a:bodyPr>
            <a:noAutofit/>
          </a:bodyPr>
          <a:lstStyle/>
          <a:p>
            <a:r>
              <a:rPr lang="en-ZA" sz="3600" dirty="0" smtClean="0"/>
              <a:t>How we differentiated ART delivery for stable adults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2275705"/>
            <a:ext cx="8018280" cy="3601150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Eligibility criteria – who is a stable adult</a:t>
            </a:r>
          </a:p>
          <a:p>
            <a:r>
              <a:rPr lang="en-ZA" dirty="0" smtClean="0"/>
              <a:t>Setting out the building blocks for ART refill and clinical consultation visits</a:t>
            </a:r>
          </a:p>
          <a:p>
            <a:pPr lvl="1"/>
            <a:r>
              <a:rPr lang="en-ZA" dirty="0" smtClean="0"/>
              <a:t>Frequency (WHEN)</a:t>
            </a:r>
          </a:p>
          <a:p>
            <a:pPr lvl="1"/>
            <a:r>
              <a:rPr lang="en-ZA" dirty="0" smtClean="0"/>
              <a:t>Location (WHERE)</a:t>
            </a:r>
          </a:p>
          <a:p>
            <a:pPr lvl="1"/>
            <a:r>
              <a:rPr lang="en-ZA" dirty="0" smtClean="0"/>
              <a:t>Service provider (WHO)</a:t>
            </a:r>
          </a:p>
          <a:p>
            <a:pPr lvl="1"/>
            <a:r>
              <a:rPr lang="en-ZA" dirty="0" smtClean="0"/>
              <a:t>Service package (WHAT)</a:t>
            </a:r>
          </a:p>
          <a:p>
            <a:r>
              <a:rPr lang="en-ZA" dirty="0" smtClean="0"/>
              <a:t>Endorsed 5 models to choose from at facility level</a:t>
            </a:r>
            <a:endParaRPr lang="en-GB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5876855"/>
            <a:ext cx="1224136" cy="7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1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1" y="1021391"/>
            <a:ext cx="8163499" cy="57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7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43F9125C1D146B82DD73336B5FC64" ma:contentTypeVersion="4" ma:contentTypeDescription="Create a new document." ma:contentTypeScope="" ma:versionID="4057ff07b80568edbfced90d3aa16704">
  <xsd:schema xmlns:xsd="http://www.w3.org/2001/XMLSchema" xmlns:xs="http://www.w3.org/2001/XMLSchema" xmlns:p="http://schemas.microsoft.com/office/2006/metadata/properties" xmlns:ns2="250929fa-9806-4449-af20-7947085fa170" targetNamespace="http://schemas.microsoft.com/office/2006/metadata/properties" ma:root="true" ma:fieldsID="09a57b8e0acec33a0a6118c460015e6e" ns2:_=""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D1DCE-5F82-4B96-8E66-8B971A1A9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E5CD60-C59B-4149-9570-D3BCD3D48872}">
  <ds:schemaRefs>
    <ds:schemaRef ds:uri="http://schemas.microsoft.com/office/2006/documentManagement/types"/>
    <ds:schemaRef ds:uri="http://purl.org/dc/elements/1.1/"/>
    <ds:schemaRef ds:uri="250929fa-9806-4449-af20-7947085fa170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49905C-0871-4334-9F77-FFE740F02E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738</TotalTime>
  <Words>657</Words>
  <Application>Microsoft Macintosh PowerPoint</Application>
  <PresentationFormat>On-screen Show (4:3)</PresentationFormat>
  <Paragraphs>109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AIDS 2016_Template</vt:lpstr>
      <vt:lpstr>Differentiated ART delivery for  specific populations in action:  What is happening in Zimbabwe?</vt:lpstr>
      <vt:lpstr>Introduction</vt:lpstr>
      <vt:lpstr>Background</vt:lpstr>
      <vt:lpstr>2017 updated Operational &amp; Service Delivery Manual (OSDM)</vt:lpstr>
      <vt:lpstr>PowerPoint Presentation</vt:lpstr>
      <vt:lpstr>PowerPoint Presentation</vt:lpstr>
      <vt:lpstr>PowerPoint Presentation</vt:lpstr>
      <vt:lpstr>How we differentiated ART delivery for stable adults</vt:lpstr>
      <vt:lpstr>PowerPoint Presentation</vt:lpstr>
      <vt:lpstr>PowerPoint Presentation</vt:lpstr>
      <vt:lpstr>Job Aide each model:  Combined building blocks + SOP</vt:lpstr>
      <vt:lpstr>How we have approached differentiated ART delivery for family and key populations</vt:lpstr>
      <vt:lpstr>Stable Children </vt:lpstr>
      <vt:lpstr>Differentiated ART delivery models  for children</vt:lpstr>
      <vt:lpstr>Stable Adolescents </vt:lpstr>
      <vt:lpstr>Differentiated ART delivery models  for adolescents</vt:lpstr>
      <vt:lpstr>Stable Pregnant and Breastfeeding women (PBFW)</vt:lpstr>
      <vt:lpstr>Differentiated ART delivery models  for PBFW</vt:lpstr>
      <vt:lpstr>Stable Key and Vulnerable Populations</vt:lpstr>
      <vt:lpstr>Differentiated ART delivery models  for key populations</vt:lpstr>
      <vt:lpstr>Conclusion/Way Forward Progress with implementation in 2017</vt:lpstr>
      <vt:lpstr>I 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46</cp:revision>
  <cp:lastPrinted>2013-05-21T10:50:12Z</cp:lastPrinted>
  <dcterms:created xsi:type="dcterms:W3CDTF">2016-08-17T09:53:51Z</dcterms:created>
  <dcterms:modified xsi:type="dcterms:W3CDTF">2017-07-23T06:14:11Z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0x01010005243F9125C1D146B82DD73336B5FC64</vt:lpwstr>
  </property>
</Properties>
</file>