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vy, Wade (CDC/OID/NCHHSTP)" initials="IW(" lastIdx="3" clrIdx="0">
    <p:extLst>
      <p:ext uri="{19B8F6BF-5375-455C-9EA6-DF929625EA0E}">
        <p15:presenceInfo xmlns:p15="http://schemas.microsoft.com/office/powerpoint/2012/main" userId="S-1-5-21-1207783550-2075000910-922709458-25891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B0D2"/>
    <a:srgbClr val="10C046"/>
    <a:srgbClr val="191D34"/>
    <a:srgbClr val="11A758"/>
    <a:srgbClr val="016747"/>
    <a:srgbClr val="0082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6433" autoAdjust="0"/>
  </p:normalViewPr>
  <p:slideViewPr>
    <p:cSldViewPr snapToGrid="0">
      <p:cViewPr varScale="1">
        <p:scale>
          <a:sx n="68" d="100"/>
          <a:sy n="68" d="100"/>
        </p:scale>
        <p:origin x="612"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_rels/data2.xml.rels><?xml version="1.0" encoding="UTF-8" standalone="yes"?>
<Relationships xmlns="http://schemas.openxmlformats.org/package/2006/relationships"><Relationship Id="rId1" Type="http://schemas.openxmlformats.org/officeDocument/2006/relationships/image" Target="../media/image1.png"/></Relationships>
</file>

<file path=ppt/diagrams/_rels/data3.xml.rels><?xml version="1.0" encoding="UTF-8" standalone="yes"?>
<Relationships xmlns="http://schemas.openxmlformats.org/package/2006/relationships"><Relationship Id="rId1" Type="http://schemas.openxmlformats.org/officeDocument/2006/relationships/image" Target="../media/image2.jpeg"/></Relationships>
</file>

<file path=ppt/diagrams/_rels/data4.xml.rels><?xml version="1.0" encoding="UTF-8" standalone="yes"?>
<Relationships xmlns="http://schemas.openxmlformats.org/package/2006/relationships"><Relationship Id="rId1" Type="http://schemas.openxmlformats.org/officeDocument/2006/relationships/image" Target="../media/image3.png"/></Relationships>
</file>

<file path=ppt/diagrams/_rels/data5.xml.rels><?xml version="1.0" encoding="UTF-8" standalone="yes"?>
<Relationships xmlns="http://schemas.openxmlformats.org/package/2006/relationships"><Relationship Id="rId1" Type="http://schemas.openxmlformats.org/officeDocument/2006/relationships/image" Target="../media/image4.png"/></Relationships>
</file>

<file path=ppt/diagrams/_rels/data6.xml.rels><?xml version="1.0" encoding="UTF-8" standalone="yes"?>
<Relationships xmlns="http://schemas.openxmlformats.org/package/2006/relationships"><Relationship Id="rId1" Type="http://schemas.openxmlformats.org/officeDocument/2006/relationships/image" Target="../media/image5.png"/></Relationships>
</file>

<file path=ppt/diagrams/_rels/data7.xml.rels><?xml version="1.0" encoding="UTF-8" standalone="yes"?>
<Relationships xmlns="http://schemas.openxmlformats.org/package/2006/relationships"><Relationship Id="rId1" Type="http://schemas.openxmlformats.org/officeDocument/2006/relationships/image" Target="../media/image6.png"/></Relationships>
</file>

<file path=ppt/diagrams/_rels/data8.xml.rels><?xml version="1.0" encoding="UTF-8" standalone="yes"?>
<Relationships xmlns="http://schemas.openxmlformats.org/package/2006/relationships"><Relationship Id="rId1" Type="http://schemas.openxmlformats.org/officeDocument/2006/relationships/image" Target="../media/image7.png"/></Relationships>
</file>

<file path=ppt/diagrams/_rels/data9.xml.rels><?xml version="1.0" encoding="UTF-8" standalone="yes"?>
<Relationships xmlns="http://schemas.openxmlformats.org/package/2006/relationships"><Relationship Id="rId1" Type="http://schemas.openxmlformats.org/officeDocument/2006/relationships/image" Target="../media/image8.png"/></Relationships>
</file>

<file path=ppt/diagrams/_rels/drawing2.xml.rels><?xml version="1.0" encoding="UTF-8" standalone="yes"?>
<Relationships xmlns="http://schemas.openxmlformats.org/package/2006/relationships"><Relationship Id="rId1" Type="http://schemas.openxmlformats.org/officeDocument/2006/relationships/image" Target="../media/image1.png"/></Relationships>
</file>

<file path=ppt/diagrams/_rels/drawing3.xml.rels><?xml version="1.0" encoding="UTF-8" standalone="yes"?>
<Relationships xmlns="http://schemas.openxmlformats.org/package/2006/relationships"><Relationship Id="rId1" Type="http://schemas.openxmlformats.org/officeDocument/2006/relationships/image" Target="../media/image2.jpeg"/></Relationships>
</file>

<file path=ppt/diagrams/_rels/drawing4.xml.rels><?xml version="1.0" encoding="UTF-8" standalone="yes"?>
<Relationships xmlns="http://schemas.openxmlformats.org/package/2006/relationships"><Relationship Id="rId1" Type="http://schemas.openxmlformats.org/officeDocument/2006/relationships/image" Target="../media/image3.png"/></Relationships>
</file>

<file path=ppt/diagrams/_rels/drawing5.xml.rels><?xml version="1.0" encoding="UTF-8" standalone="yes"?>
<Relationships xmlns="http://schemas.openxmlformats.org/package/2006/relationships"><Relationship Id="rId1" Type="http://schemas.openxmlformats.org/officeDocument/2006/relationships/image" Target="../media/image4.png"/></Relationships>
</file>

<file path=ppt/diagrams/_rels/drawing6.xml.rels><?xml version="1.0" encoding="UTF-8" standalone="yes"?>
<Relationships xmlns="http://schemas.openxmlformats.org/package/2006/relationships"><Relationship Id="rId1" Type="http://schemas.openxmlformats.org/officeDocument/2006/relationships/image" Target="../media/image5.png"/></Relationships>
</file>

<file path=ppt/diagrams/_rels/drawing7.xml.rels><?xml version="1.0" encoding="UTF-8" standalone="yes"?>
<Relationships xmlns="http://schemas.openxmlformats.org/package/2006/relationships"><Relationship Id="rId1" Type="http://schemas.openxmlformats.org/officeDocument/2006/relationships/image" Target="../media/image6.png"/></Relationships>
</file>

<file path=ppt/diagrams/_rels/drawing8.xml.rels><?xml version="1.0" encoding="UTF-8" standalone="yes"?>
<Relationships xmlns="http://schemas.openxmlformats.org/package/2006/relationships"><Relationship Id="rId1" Type="http://schemas.openxmlformats.org/officeDocument/2006/relationships/image" Target="../media/image7.png"/></Relationships>
</file>

<file path=ppt/diagrams/_rels/drawing9.xml.rels><?xml version="1.0" encoding="UTF-8" standalone="yes"?>
<Relationships xmlns="http://schemas.openxmlformats.org/package/2006/relationships"><Relationship Id="rId1" Type="http://schemas.openxmlformats.org/officeDocument/2006/relationships/image" Target="../media/image8.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272A38-2C53-44FE-B9D3-27FB3F560A15}" type="doc">
      <dgm:prSet loTypeId="urn:microsoft.com/office/officeart/2011/layout/TabList" loCatId="list" qsTypeId="urn:microsoft.com/office/officeart/2005/8/quickstyle/simple1" qsCatId="simple" csTypeId="urn:microsoft.com/office/officeart/2005/8/colors/accent1_2" csCatId="accent1" phldr="1"/>
      <dgm:spPr/>
    </dgm:pt>
    <dgm:pt modelId="{20FAF760-850C-4957-AC41-C4661ED1B814}">
      <dgm:prSet phldrT="[Text]" custT="1"/>
      <dgm:spPr>
        <a:solidFill>
          <a:srgbClr val="42B0D2"/>
        </a:solidFill>
        <a:ln>
          <a:solidFill>
            <a:schemeClr val="accent1">
              <a:lumMod val="75000"/>
            </a:schemeClr>
          </a:solidFill>
        </a:ln>
      </dgm:spPr>
      <dgm:t>
        <a:bodyPr/>
        <a:lstStyle/>
        <a:p>
          <a:r>
            <a:rPr lang="en-US" sz="1100" b="1" dirty="0">
              <a:solidFill>
                <a:schemeClr val="bg1"/>
              </a:solidFill>
              <a:effectLst>
                <a:outerShdw blurRad="38100" dist="25400" dir="5400000" algn="ctr">
                  <a:srgbClr val="6E747A">
                    <a:alpha val="43000"/>
                  </a:srgbClr>
                </a:outerShdw>
              </a:effectLst>
            </a:rPr>
            <a:t>Step 1</a:t>
          </a:r>
          <a:endParaRPr lang="en-US" sz="1100" dirty="0">
            <a:solidFill>
              <a:schemeClr val="bg1"/>
            </a:solidFill>
          </a:endParaRPr>
        </a:p>
      </dgm:t>
    </dgm:pt>
    <dgm:pt modelId="{B95B3F5F-DA5B-44A2-9ED5-F96577A8C5FD}" type="parTrans" cxnId="{DFBC184C-2328-47D6-A9F3-710D68859AA8}">
      <dgm:prSet/>
      <dgm:spPr/>
      <dgm:t>
        <a:bodyPr/>
        <a:lstStyle/>
        <a:p>
          <a:endParaRPr lang="en-US" sz="1100">
            <a:solidFill>
              <a:schemeClr val="tx1"/>
            </a:solidFill>
          </a:endParaRPr>
        </a:p>
      </dgm:t>
    </dgm:pt>
    <dgm:pt modelId="{850A3B16-16E3-4CCF-A91A-003928001A0D}" type="sibTrans" cxnId="{DFBC184C-2328-47D6-A9F3-710D68859AA8}">
      <dgm:prSet/>
      <dgm:spPr/>
      <dgm:t>
        <a:bodyPr/>
        <a:lstStyle/>
        <a:p>
          <a:endParaRPr lang="en-US" sz="1100">
            <a:solidFill>
              <a:schemeClr val="tx1"/>
            </a:solidFill>
          </a:endParaRPr>
        </a:p>
      </dgm:t>
    </dgm:pt>
    <dgm:pt modelId="{0C3059E3-5EC9-41C8-B87B-53E69806AC17}">
      <dgm:prSet custT="1"/>
      <dgm:spPr>
        <a:solidFill>
          <a:srgbClr val="42B0D2"/>
        </a:solidFill>
        <a:ln>
          <a:solidFill>
            <a:schemeClr val="accent1">
              <a:lumMod val="75000"/>
            </a:schemeClr>
          </a:solidFill>
        </a:ln>
      </dgm:spPr>
      <dgm:t>
        <a:bodyPr/>
        <a:lstStyle/>
        <a:p>
          <a:r>
            <a:rPr lang="en-US" sz="1100" b="1" dirty="0">
              <a:solidFill>
                <a:schemeClr val="bg1"/>
              </a:solidFill>
              <a:effectLst>
                <a:outerShdw blurRad="38100" dist="25400" dir="5400000" algn="ctr">
                  <a:srgbClr val="6E747A">
                    <a:alpha val="43000"/>
                  </a:srgbClr>
                </a:outerShdw>
              </a:effectLst>
            </a:rPr>
            <a:t>Step 4</a:t>
          </a:r>
          <a:endParaRPr lang="en-US" sz="1100" dirty="0">
            <a:solidFill>
              <a:schemeClr val="bg1"/>
            </a:solidFill>
          </a:endParaRPr>
        </a:p>
      </dgm:t>
    </dgm:pt>
    <dgm:pt modelId="{9611FDC7-98B1-4429-98CE-6197D9B7715B}" type="parTrans" cxnId="{C14CEB5C-17A5-4136-B2B2-2155F8CED0BB}">
      <dgm:prSet/>
      <dgm:spPr/>
      <dgm:t>
        <a:bodyPr/>
        <a:lstStyle/>
        <a:p>
          <a:endParaRPr lang="en-US" sz="1100">
            <a:solidFill>
              <a:schemeClr val="tx1"/>
            </a:solidFill>
          </a:endParaRPr>
        </a:p>
      </dgm:t>
    </dgm:pt>
    <dgm:pt modelId="{6A072DB7-620C-4197-AFA6-1DFE1C3EABC8}" type="sibTrans" cxnId="{C14CEB5C-17A5-4136-B2B2-2155F8CED0BB}">
      <dgm:prSet/>
      <dgm:spPr/>
      <dgm:t>
        <a:bodyPr/>
        <a:lstStyle/>
        <a:p>
          <a:endParaRPr lang="en-US" sz="1100">
            <a:solidFill>
              <a:schemeClr val="tx1"/>
            </a:solidFill>
          </a:endParaRPr>
        </a:p>
      </dgm:t>
    </dgm:pt>
    <dgm:pt modelId="{F08856D8-2463-42EA-9A81-982886A54A0A}">
      <dgm:prSet custT="1"/>
      <dgm:spPr>
        <a:solidFill>
          <a:srgbClr val="42B0D2"/>
        </a:solidFill>
        <a:ln>
          <a:solidFill>
            <a:schemeClr val="accent1">
              <a:lumMod val="75000"/>
            </a:schemeClr>
          </a:solidFill>
        </a:ln>
      </dgm:spPr>
      <dgm:t>
        <a:bodyPr/>
        <a:lstStyle/>
        <a:p>
          <a:r>
            <a:rPr lang="en-US" sz="1100" b="1" dirty="0">
              <a:solidFill>
                <a:schemeClr val="bg1"/>
              </a:solidFill>
              <a:effectLst>
                <a:outerShdw blurRad="38100" dist="25400" dir="5400000" algn="ctr">
                  <a:srgbClr val="6E747A">
                    <a:alpha val="43000"/>
                  </a:srgbClr>
                </a:outerShdw>
              </a:effectLst>
            </a:rPr>
            <a:t>Step 5</a:t>
          </a:r>
          <a:endParaRPr lang="en-US" sz="1100" dirty="0">
            <a:solidFill>
              <a:schemeClr val="bg1"/>
            </a:solidFill>
          </a:endParaRPr>
        </a:p>
      </dgm:t>
    </dgm:pt>
    <dgm:pt modelId="{F88A7C26-C4F5-4150-9599-CB1B19A8A909}" type="parTrans" cxnId="{D5BA5E74-10AD-460B-8582-35B1253BB056}">
      <dgm:prSet/>
      <dgm:spPr/>
      <dgm:t>
        <a:bodyPr/>
        <a:lstStyle/>
        <a:p>
          <a:endParaRPr lang="en-US" sz="1100">
            <a:solidFill>
              <a:schemeClr val="tx1"/>
            </a:solidFill>
          </a:endParaRPr>
        </a:p>
      </dgm:t>
    </dgm:pt>
    <dgm:pt modelId="{CC30F780-360D-4F32-850C-61F5419DAA2A}" type="sibTrans" cxnId="{D5BA5E74-10AD-460B-8582-35B1253BB056}">
      <dgm:prSet/>
      <dgm:spPr/>
      <dgm:t>
        <a:bodyPr/>
        <a:lstStyle/>
        <a:p>
          <a:endParaRPr lang="en-US" sz="1100">
            <a:solidFill>
              <a:schemeClr val="tx1"/>
            </a:solidFill>
          </a:endParaRPr>
        </a:p>
      </dgm:t>
    </dgm:pt>
    <dgm:pt modelId="{687B0D9B-08E6-4E3C-8903-5934A9CC5ADF}">
      <dgm:prSet custT="1"/>
      <dgm:spPr>
        <a:solidFill>
          <a:srgbClr val="42B0D2"/>
        </a:solidFill>
        <a:ln>
          <a:solidFill>
            <a:schemeClr val="accent1">
              <a:lumMod val="75000"/>
            </a:schemeClr>
          </a:solidFill>
        </a:ln>
      </dgm:spPr>
      <dgm:t>
        <a:bodyPr/>
        <a:lstStyle/>
        <a:p>
          <a:r>
            <a:rPr lang="en-US" sz="1100" b="1" dirty="0">
              <a:solidFill>
                <a:schemeClr val="bg1"/>
              </a:solidFill>
              <a:effectLst>
                <a:outerShdw blurRad="38100" dist="25400" dir="5400000" algn="ctr">
                  <a:srgbClr val="6E747A">
                    <a:alpha val="43000"/>
                  </a:srgbClr>
                </a:outerShdw>
              </a:effectLst>
            </a:rPr>
            <a:t>Step 6</a:t>
          </a:r>
          <a:endParaRPr lang="en-US" sz="1100" dirty="0">
            <a:solidFill>
              <a:schemeClr val="bg1"/>
            </a:solidFill>
          </a:endParaRPr>
        </a:p>
      </dgm:t>
    </dgm:pt>
    <dgm:pt modelId="{399AC83A-D9DD-410B-96EC-F00128648299}" type="parTrans" cxnId="{38068E83-7778-4D96-8CA8-30FEBFC5FEC6}">
      <dgm:prSet/>
      <dgm:spPr/>
      <dgm:t>
        <a:bodyPr/>
        <a:lstStyle/>
        <a:p>
          <a:endParaRPr lang="en-US" sz="1100">
            <a:solidFill>
              <a:schemeClr val="tx1"/>
            </a:solidFill>
          </a:endParaRPr>
        </a:p>
      </dgm:t>
    </dgm:pt>
    <dgm:pt modelId="{48EF7954-FC3E-4B3A-9ACE-46B8789E6DF2}" type="sibTrans" cxnId="{38068E83-7778-4D96-8CA8-30FEBFC5FEC6}">
      <dgm:prSet/>
      <dgm:spPr/>
      <dgm:t>
        <a:bodyPr/>
        <a:lstStyle/>
        <a:p>
          <a:endParaRPr lang="en-US" sz="1100">
            <a:solidFill>
              <a:schemeClr val="tx1"/>
            </a:solidFill>
          </a:endParaRPr>
        </a:p>
      </dgm:t>
    </dgm:pt>
    <dgm:pt modelId="{177A54F0-9E4E-49BA-A4BB-60FA704ED1EF}">
      <dgm:prSet custT="1"/>
      <dgm:spPr>
        <a:solidFill>
          <a:srgbClr val="42B0D2"/>
        </a:solidFill>
        <a:ln>
          <a:solidFill>
            <a:schemeClr val="accent1">
              <a:lumMod val="75000"/>
            </a:schemeClr>
          </a:solidFill>
        </a:ln>
      </dgm:spPr>
      <dgm:t>
        <a:bodyPr/>
        <a:lstStyle/>
        <a:p>
          <a:r>
            <a:rPr lang="en-US" sz="1100" b="1" dirty="0">
              <a:solidFill>
                <a:schemeClr val="bg1"/>
              </a:solidFill>
              <a:effectLst>
                <a:outerShdw blurRad="38100" dist="25400" dir="5400000" algn="ctr">
                  <a:srgbClr val="6E747A">
                    <a:alpha val="43000"/>
                  </a:srgbClr>
                </a:outerShdw>
              </a:effectLst>
            </a:rPr>
            <a:t>Step 2</a:t>
          </a:r>
          <a:endParaRPr lang="en-US" sz="1100" dirty="0">
            <a:solidFill>
              <a:schemeClr val="bg1"/>
            </a:solidFill>
          </a:endParaRPr>
        </a:p>
      </dgm:t>
    </dgm:pt>
    <dgm:pt modelId="{3A4563AB-17D1-4FA2-9F32-83C879206C32}" type="sibTrans" cxnId="{4B31ED1D-9DAA-4F1E-87A3-B224BB7E206D}">
      <dgm:prSet/>
      <dgm:spPr/>
      <dgm:t>
        <a:bodyPr/>
        <a:lstStyle/>
        <a:p>
          <a:endParaRPr lang="en-US" sz="1100">
            <a:solidFill>
              <a:schemeClr val="tx1"/>
            </a:solidFill>
          </a:endParaRPr>
        </a:p>
      </dgm:t>
    </dgm:pt>
    <dgm:pt modelId="{414F3F26-9702-4594-96AD-03551B048771}" type="parTrans" cxnId="{4B31ED1D-9DAA-4F1E-87A3-B224BB7E206D}">
      <dgm:prSet/>
      <dgm:spPr/>
      <dgm:t>
        <a:bodyPr/>
        <a:lstStyle/>
        <a:p>
          <a:endParaRPr lang="en-US" sz="1100">
            <a:solidFill>
              <a:schemeClr val="tx1"/>
            </a:solidFill>
          </a:endParaRPr>
        </a:p>
      </dgm:t>
    </dgm:pt>
    <dgm:pt modelId="{5C1732B4-E7BD-4BB3-A1C8-63E650D3DF4C}">
      <dgm:prSet phldrT="[Text]" custT="1"/>
      <dgm:spPr/>
      <dgm:t>
        <a:bodyPr/>
        <a:lstStyle/>
        <a:p>
          <a:r>
            <a:rPr lang="en-US" sz="1100" b="1" dirty="0">
              <a:solidFill>
                <a:schemeClr val="tx1"/>
              </a:solidFill>
              <a:effectLst/>
            </a:rPr>
            <a:t>Identify people in your network (friends, acquaintances, sexual partners, or relative) who may be at risk of HIV infection.  	</a:t>
          </a:r>
        </a:p>
      </dgm:t>
    </dgm:pt>
    <dgm:pt modelId="{6135C85F-4CA5-413D-A979-3E8C5B6827EE}" type="parTrans" cxnId="{52936E56-042B-4B08-932E-A3C9B74A56C8}">
      <dgm:prSet/>
      <dgm:spPr/>
      <dgm:t>
        <a:bodyPr/>
        <a:lstStyle/>
        <a:p>
          <a:endParaRPr lang="en-US" sz="1100">
            <a:solidFill>
              <a:schemeClr val="tx1"/>
            </a:solidFill>
          </a:endParaRPr>
        </a:p>
      </dgm:t>
    </dgm:pt>
    <dgm:pt modelId="{3EE4E952-C4D5-451A-97F0-D484FEE0AF42}" type="sibTrans" cxnId="{52936E56-042B-4B08-932E-A3C9B74A56C8}">
      <dgm:prSet/>
      <dgm:spPr/>
      <dgm:t>
        <a:bodyPr/>
        <a:lstStyle/>
        <a:p>
          <a:endParaRPr lang="en-US" sz="1100">
            <a:solidFill>
              <a:schemeClr val="tx1"/>
            </a:solidFill>
          </a:endParaRPr>
        </a:p>
      </dgm:t>
    </dgm:pt>
    <dgm:pt modelId="{A979A638-0E91-48E3-B0E4-835925869D2F}">
      <dgm:prSet custT="1"/>
      <dgm:spPr/>
      <dgm:t>
        <a:bodyPr/>
        <a:lstStyle/>
        <a:p>
          <a:r>
            <a:rPr lang="en-US" sz="1100" b="1" dirty="0">
              <a:solidFill>
                <a:schemeClr val="tx1"/>
              </a:solidFill>
              <a:effectLst/>
            </a:rPr>
            <a:t>Consider if these network members may be interested in receiving an HIV test if they can receive a small incentive when they get tested.	</a:t>
          </a:r>
        </a:p>
      </dgm:t>
    </dgm:pt>
    <dgm:pt modelId="{FA72CBEF-E2F3-4BEB-8999-576F32059ADF}" type="parTrans" cxnId="{7DC3D8D6-2518-4536-8C7A-3C15565F42E9}">
      <dgm:prSet/>
      <dgm:spPr/>
      <dgm:t>
        <a:bodyPr/>
        <a:lstStyle/>
        <a:p>
          <a:endParaRPr lang="en-US" sz="1100">
            <a:solidFill>
              <a:schemeClr val="tx1"/>
            </a:solidFill>
          </a:endParaRPr>
        </a:p>
      </dgm:t>
    </dgm:pt>
    <dgm:pt modelId="{BA6B24FD-97B9-4A45-B70B-68C04A908272}" type="sibTrans" cxnId="{7DC3D8D6-2518-4536-8C7A-3C15565F42E9}">
      <dgm:prSet/>
      <dgm:spPr/>
      <dgm:t>
        <a:bodyPr/>
        <a:lstStyle/>
        <a:p>
          <a:endParaRPr lang="en-US" sz="1100">
            <a:solidFill>
              <a:schemeClr val="tx1"/>
            </a:solidFill>
          </a:endParaRPr>
        </a:p>
      </dgm:t>
    </dgm:pt>
    <dgm:pt modelId="{32B04FE7-8DB2-4628-B7E5-20F143C095BF}">
      <dgm:prSet custT="1"/>
      <dgm:spPr/>
      <dgm:t>
        <a:bodyPr/>
        <a:lstStyle/>
        <a:p>
          <a:r>
            <a:rPr lang="en-US" sz="1100" b="1" dirty="0">
              <a:solidFill>
                <a:schemeClr val="tx1"/>
              </a:solidFill>
              <a:effectLst/>
            </a:rPr>
            <a:t>Tell your network member that the results of his/her HIV test will never be shared with you.</a:t>
          </a:r>
        </a:p>
      </dgm:t>
    </dgm:pt>
    <dgm:pt modelId="{CA7B512A-862A-427B-9750-40A15557233E}" type="parTrans" cxnId="{57BF4AEE-F526-4317-8C6F-94D4C810366F}">
      <dgm:prSet/>
      <dgm:spPr/>
      <dgm:t>
        <a:bodyPr/>
        <a:lstStyle/>
        <a:p>
          <a:endParaRPr lang="en-US" sz="1100">
            <a:solidFill>
              <a:schemeClr val="tx1"/>
            </a:solidFill>
          </a:endParaRPr>
        </a:p>
      </dgm:t>
    </dgm:pt>
    <dgm:pt modelId="{756D3FD5-BE63-4CFE-8894-2BCCB7E419A2}" type="sibTrans" cxnId="{57BF4AEE-F526-4317-8C6F-94D4C810366F}">
      <dgm:prSet/>
      <dgm:spPr/>
      <dgm:t>
        <a:bodyPr/>
        <a:lstStyle/>
        <a:p>
          <a:endParaRPr lang="en-US" sz="1100">
            <a:solidFill>
              <a:schemeClr val="tx1"/>
            </a:solidFill>
          </a:endParaRPr>
        </a:p>
      </dgm:t>
    </dgm:pt>
    <dgm:pt modelId="{682F4289-7B16-479C-8A42-95B7790C729A}">
      <dgm:prSet custT="1"/>
      <dgm:spPr/>
      <dgm:t>
        <a:bodyPr/>
        <a:lstStyle/>
        <a:p>
          <a:r>
            <a:rPr lang="en-US" sz="1100" b="1" dirty="0">
              <a:solidFill>
                <a:schemeClr val="tx1"/>
              </a:solidFill>
              <a:effectLst/>
            </a:rPr>
            <a:t>A friendly professional can be reached by the phone number for any questions about HIV testing location or about their test results. </a:t>
          </a:r>
        </a:p>
      </dgm:t>
    </dgm:pt>
    <dgm:pt modelId="{8AC1D96C-E322-4B3E-9EBF-7B2F7346FDF9}" type="parTrans" cxnId="{E50C4630-270C-46A5-BB8E-EC39CEFD9DE7}">
      <dgm:prSet/>
      <dgm:spPr/>
      <dgm:t>
        <a:bodyPr/>
        <a:lstStyle/>
        <a:p>
          <a:endParaRPr lang="en-US" sz="1100">
            <a:solidFill>
              <a:schemeClr val="tx1"/>
            </a:solidFill>
          </a:endParaRPr>
        </a:p>
      </dgm:t>
    </dgm:pt>
    <dgm:pt modelId="{1A17FD72-685C-4F30-888E-4CD32A3B1B0E}" type="sibTrans" cxnId="{E50C4630-270C-46A5-BB8E-EC39CEFD9DE7}">
      <dgm:prSet/>
      <dgm:spPr/>
      <dgm:t>
        <a:bodyPr/>
        <a:lstStyle/>
        <a:p>
          <a:endParaRPr lang="en-US" sz="1100">
            <a:solidFill>
              <a:schemeClr val="tx1"/>
            </a:solidFill>
          </a:endParaRPr>
        </a:p>
      </dgm:t>
    </dgm:pt>
    <dgm:pt modelId="{EE464018-313F-4C42-8B3E-A2FCE8027CE8}">
      <dgm:prSet custT="1"/>
      <dgm:spPr/>
      <dgm:t>
        <a:bodyPr/>
        <a:lstStyle/>
        <a:p>
          <a:r>
            <a:rPr lang="en-US" sz="1100" b="1" dirty="0">
              <a:solidFill>
                <a:schemeClr val="tx1"/>
              </a:solidFill>
              <a:effectLst/>
            </a:rPr>
            <a:t>Contact the HIV testing location to inquire about any referral incentives owed to you. </a:t>
          </a:r>
        </a:p>
      </dgm:t>
    </dgm:pt>
    <dgm:pt modelId="{FAC7C56E-0E33-429E-A2D2-BE82F8CBB0BE}" type="parTrans" cxnId="{47CB8BE0-E78C-46D1-9DC4-3A6697FC90A6}">
      <dgm:prSet/>
      <dgm:spPr/>
      <dgm:t>
        <a:bodyPr/>
        <a:lstStyle/>
        <a:p>
          <a:endParaRPr lang="en-US" sz="1100">
            <a:solidFill>
              <a:schemeClr val="tx1"/>
            </a:solidFill>
          </a:endParaRPr>
        </a:p>
      </dgm:t>
    </dgm:pt>
    <dgm:pt modelId="{6232E6D7-173F-4ACF-BACC-E560E9C52E9B}" type="sibTrans" cxnId="{47CB8BE0-E78C-46D1-9DC4-3A6697FC90A6}">
      <dgm:prSet/>
      <dgm:spPr/>
      <dgm:t>
        <a:bodyPr/>
        <a:lstStyle/>
        <a:p>
          <a:endParaRPr lang="en-US" sz="1100">
            <a:solidFill>
              <a:schemeClr val="tx1"/>
            </a:solidFill>
          </a:endParaRPr>
        </a:p>
      </dgm:t>
    </dgm:pt>
    <dgm:pt modelId="{EA5742CE-EA86-49F1-972D-78C71C7820D2}">
      <dgm:prSet custT="1"/>
      <dgm:spPr>
        <a:solidFill>
          <a:srgbClr val="42B0D2"/>
        </a:solidFill>
        <a:ln>
          <a:solidFill>
            <a:schemeClr val="accent1">
              <a:lumMod val="75000"/>
            </a:schemeClr>
          </a:solidFill>
        </a:ln>
      </dgm:spPr>
      <dgm:t>
        <a:bodyPr/>
        <a:lstStyle/>
        <a:p>
          <a:r>
            <a:rPr lang="en-US" sz="1100" b="1">
              <a:solidFill>
                <a:schemeClr val="bg1"/>
              </a:solidFill>
              <a:effectLst>
                <a:outerShdw blurRad="38100" dist="25400" dir="5400000" algn="ctr">
                  <a:srgbClr val="6E747A">
                    <a:alpha val="43000"/>
                  </a:srgbClr>
                </a:outerShdw>
              </a:effectLst>
            </a:rPr>
            <a:t>Step 3</a:t>
          </a:r>
          <a:endParaRPr lang="en-US" sz="1100" b="1" dirty="0">
            <a:solidFill>
              <a:schemeClr val="bg1"/>
            </a:solidFill>
            <a:effectLst/>
          </a:endParaRPr>
        </a:p>
      </dgm:t>
    </dgm:pt>
    <dgm:pt modelId="{B988F3B0-C0F8-40C6-9595-5EBB92EED28A}" type="parTrans" cxnId="{EF20266B-186A-40AD-86D0-88F6152BBDEB}">
      <dgm:prSet/>
      <dgm:spPr/>
      <dgm:t>
        <a:bodyPr/>
        <a:lstStyle/>
        <a:p>
          <a:endParaRPr lang="en-US"/>
        </a:p>
      </dgm:t>
    </dgm:pt>
    <dgm:pt modelId="{EFED4A55-0161-40EF-9C97-362F0638613C}" type="sibTrans" cxnId="{EF20266B-186A-40AD-86D0-88F6152BBDEB}">
      <dgm:prSet/>
      <dgm:spPr/>
      <dgm:t>
        <a:bodyPr/>
        <a:lstStyle/>
        <a:p>
          <a:endParaRPr lang="en-US"/>
        </a:p>
      </dgm:t>
    </dgm:pt>
    <dgm:pt modelId="{78A9CED0-44F5-4C29-87F7-39CBC80ADB14}">
      <dgm:prSet custT="1"/>
      <dgm:spPr/>
      <dgm:t>
        <a:bodyPr/>
        <a:lstStyle/>
        <a:p>
          <a:r>
            <a:rPr lang="en-US" sz="1100" b="1" dirty="0">
              <a:solidFill>
                <a:schemeClr val="tx1"/>
              </a:solidFill>
              <a:effectLst/>
            </a:rPr>
            <a:t>You will receive referral coupons to give to them to direct them to a friendly and confidential HIV testing location.	</a:t>
          </a:r>
        </a:p>
      </dgm:t>
    </dgm:pt>
    <dgm:pt modelId="{42369231-58E6-4E90-8096-B13C79CE1896}" type="parTrans" cxnId="{9A20F7C0-4445-47BB-8E32-7B834567F0D6}">
      <dgm:prSet/>
      <dgm:spPr/>
      <dgm:t>
        <a:bodyPr/>
        <a:lstStyle/>
        <a:p>
          <a:endParaRPr lang="en-US"/>
        </a:p>
      </dgm:t>
    </dgm:pt>
    <dgm:pt modelId="{F536344A-51F4-408D-BA47-BAFDCF42B991}" type="sibTrans" cxnId="{9A20F7C0-4445-47BB-8E32-7B834567F0D6}">
      <dgm:prSet/>
      <dgm:spPr/>
      <dgm:t>
        <a:bodyPr/>
        <a:lstStyle/>
        <a:p>
          <a:endParaRPr lang="en-US"/>
        </a:p>
      </dgm:t>
    </dgm:pt>
    <dgm:pt modelId="{6A599BC1-4406-4FE0-B8FE-FB119DE2ADB3}">
      <dgm:prSet/>
      <dgm:spPr>
        <a:solidFill>
          <a:srgbClr val="42B0D2"/>
        </a:solidFill>
        <a:ln>
          <a:solidFill>
            <a:schemeClr val="accent1">
              <a:lumMod val="75000"/>
            </a:schemeClr>
          </a:solidFill>
        </a:ln>
      </dgm:spPr>
      <dgm:t>
        <a:bodyPr/>
        <a:lstStyle/>
        <a:p>
          <a:r>
            <a:rPr lang="en-US" b="1" dirty="0">
              <a:solidFill>
                <a:schemeClr val="bg1"/>
              </a:solidFill>
              <a:effectLst>
                <a:outerShdw blurRad="38100" dist="25400" dir="5400000" algn="ctr">
                  <a:srgbClr val="6E747A">
                    <a:alpha val="43000"/>
                  </a:srgbClr>
                </a:outerShdw>
              </a:effectLst>
            </a:rPr>
            <a:t>Step 7</a:t>
          </a:r>
          <a:endParaRPr lang="en-US" dirty="0">
            <a:solidFill>
              <a:schemeClr val="bg1"/>
            </a:solidFill>
          </a:endParaRPr>
        </a:p>
      </dgm:t>
    </dgm:pt>
    <dgm:pt modelId="{D6AE0824-CF43-430E-8835-6F968340D07C}" type="parTrans" cxnId="{590A4594-60AE-4A7B-B8F2-A80764E85417}">
      <dgm:prSet/>
      <dgm:spPr/>
      <dgm:t>
        <a:bodyPr/>
        <a:lstStyle/>
        <a:p>
          <a:endParaRPr lang="en-US"/>
        </a:p>
      </dgm:t>
    </dgm:pt>
    <dgm:pt modelId="{931EC503-93D6-4509-A06C-1AD93C380A76}" type="sibTrans" cxnId="{590A4594-60AE-4A7B-B8F2-A80764E85417}">
      <dgm:prSet/>
      <dgm:spPr/>
      <dgm:t>
        <a:bodyPr/>
        <a:lstStyle/>
        <a:p>
          <a:endParaRPr lang="en-US"/>
        </a:p>
      </dgm:t>
    </dgm:pt>
    <dgm:pt modelId="{F748B420-2F8E-4C75-AD9F-0C4EEC2B8197}">
      <dgm:prSet custT="1"/>
      <dgm:spPr>
        <a:noFill/>
      </dgm:spPr>
      <dgm:t>
        <a:bodyPr/>
        <a:lstStyle/>
        <a:p>
          <a:r>
            <a:rPr lang="en-US" sz="1100" b="1" dirty="0">
              <a:solidFill>
                <a:schemeClr val="tx1"/>
              </a:solidFill>
              <a:effectLst/>
            </a:rPr>
            <a:t>Refer to the </a:t>
          </a:r>
          <a:r>
            <a:rPr lang="en-US" sz="1100" b="1" dirty="0">
              <a:solidFill>
                <a:srgbClr val="42B0D2"/>
              </a:solidFill>
              <a:effectLst/>
            </a:rPr>
            <a:t>SNS Coaching Guide </a:t>
          </a:r>
          <a:r>
            <a:rPr lang="en-US" sz="1100" b="1" dirty="0">
              <a:solidFill>
                <a:schemeClr val="tx1"/>
              </a:solidFill>
              <a:effectLst/>
            </a:rPr>
            <a:t>for detailed coaching techniques to improve recruitment.</a:t>
          </a:r>
          <a:endParaRPr lang="en-US" sz="1100" b="1" dirty="0">
            <a:solidFill>
              <a:schemeClr val="bg1"/>
            </a:solidFill>
          </a:endParaRPr>
        </a:p>
      </dgm:t>
    </dgm:pt>
    <dgm:pt modelId="{462491D3-CF7D-4853-A321-76722239E91A}" type="parTrans" cxnId="{B7F12458-D5A8-416E-9C5D-FF0E1C8C2229}">
      <dgm:prSet/>
      <dgm:spPr/>
      <dgm:t>
        <a:bodyPr/>
        <a:lstStyle/>
        <a:p>
          <a:endParaRPr lang="en-US"/>
        </a:p>
      </dgm:t>
    </dgm:pt>
    <dgm:pt modelId="{598CEAFC-291A-4274-804C-22F004DD060D}" type="sibTrans" cxnId="{B7F12458-D5A8-416E-9C5D-FF0E1C8C2229}">
      <dgm:prSet/>
      <dgm:spPr/>
      <dgm:t>
        <a:bodyPr/>
        <a:lstStyle/>
        <a:p>
          <a:endParaRPr lang="en-US"/>
        </a:p>
      </dgm:t>
    </dgm:pt>
    <dgm:pt modelId="{9F6BDDFF-B7EA-4717-A3F3-6866CA572F5F}" type="pres">
      <dgm:prSet presAssocID="{7E272A38-2C53-44FE-B9D3-27FB3F560A15}" presName="Name0" presStyleCnt="0">
        <dgm:presLayoutVars>
          <dgm:chMax/>
          <dgm:chPref val="3"/>
          <dgm:dir/>
          <dgm:animOne val="branch"/>
          <dgm:animLvl val="lvl"/>
        </dgm:presLayoutVars>
      </dgm:prSet>
      <dgm:spPr/>
    </dgm:pt>
    <dgm:pt modelId="{019A2C85-20F2-4581-8124-9F7A3BDC9C4A}" type="pres">
      <dgm:prSet presAssocID="{20FAF760-850C-4957-AC41-C4661ED1B814}" presName="composite" presStyleCnt="0"/>
      <dgm:spPr/>
    </dgm:pt>
    <dgm:pt modelId="{830000F8-F280-4F9B-8062-35D885DD4E3D}" type="pres">
      <dgm:prSet presAssocID="{20FAF760-850C-4957-AC41-C4661ED1B814}" presName="FirstChild" presStyleLbl="revTx" presStyleIdx="0" presStyleCnt="7" custScaleX="108773" custScaleY="98095" custLinFactNeighborX="-6948">
        <dgm:presLayoutVars>
          <dgm:chMax val="0"/>
          <dgm:chPref val="0"/>
          <dgm:bulletEnabled val="1"/>
        </dgm:presLayoutVars>
      </dgm:prSet>
      <dgm:spPr/>
    </dgm:pt>
    <dgm:pt modelId="{EBAB70A7-44D3-467B-8A46-902E089E621C}" type="pres">
      <dgm:prSet presAssocID="{20FAF760-850C-4957-AC41-C4661ED1B814}" presName="Parent" presStyleLbl="alignNode1" presStyleIdx="0" presStyleCnt="7" custScaleX="54243" custScaleY="97598" custLinFactNeighborX="-21667">
        <dgm:presLayoutVars>
          <dgm:chMax val="3"/>
          <dgm:chPref val="3"/>
          <dgm:bulletEnabled val="1"/>
        </dgm:presLayoutVars>
      </dgm:prSet>
      <dgm:spPr/>
    </dgm:pt>
    <dgm:pt modelId="{D63DC07A-0E55-4529-A9D0-D43BB0AB98C6}" type="pres">
      <dgm:prSet presAssocID="{20FAF760-850C-4957-AC41-C4661ED1B814}" presName="Accent" presStyleLbl="parChTrans1D1" presStyleIdx="0" presStyleCnt="7"/>
      <dgm:spPr>
        <a:ln>
          <a:solidFill>
            <a:srgbClr val="42B0D2"/>
          </a:solidFill>
        </a:ln>
      </dgm:spPr>
    </dgm:pt>
    <dgm:pt modelId="{1B698772-A3F8-4F3B-AEF3-1AFA9467EE8E}" type="pres">
      <dgm:prSet presAssocID="{850A3B16-16E3-4CCF-A91A-003928001A0D}" presName="sibTrans" presStyleCnt="0"/>
      <dgm:spPr/>
    </dgm:pt>
    <dgm:pt modelId="{84A2F104-E9EF-4492-B58C-2561ACFC45D5}" type="pres">
      <dgm:prSet presAssocID="{177A54F0-9E4E-49BA-A4BB-60FA704ED1EF}" presName="composite" presStyleCnt="0"/>
      <dgm:spPr/>
    </dgm:pt>
    <dgm:pt modelId="{CA6E0C96-1CE4-4D08-86B9-D569E1D6744A}" type="pres">
      <dgm:prSet presAssocID="{177A54F0-9E4E-49BA-A4BB-60FA704ED1EF}" presName="FirstChild" presStyleLbl="revTx" presStyleIdx="1" presStyleCnt="7" custScaleX="108706" custScaleY="80656" custLinFactNeighborX="-6948">
        <dgm:presLayoutVars>
          <dgm:chMax val="0"/>
          <dgm:chPref val="0"/>
          <dgm:bulletEnabled val="1"/>
        </dgm:presLayoutVars>
      </dgm:prSet>
      <dgm:spPr/>
    </dgm:pt>
    <dgm:pt modelId="{9283B72D-007A-4BC7-A604-CB9D127F5029}" type="pres">
      <dgm:prSet presAssocID="{177A54F0-9E4E-49BA-A4BB-60FA704ED1EF}" presName="Parent" presStyleLbl="alignNode1" presStyleIdx="1" presStyleCnt="7" custScaleX="54243" custScaleY="97598" custLinFactNeighborX="-21667">
        <dgm:presLayoutVars>
          <dgm:chMax val="3"/>
          <dgm:chPref val="3"/>
          <dgm:bulletEnabled val="1"/>
        </dgm:presLayoutVars>
      </dgm:prSet>
      <dgm:spPr/>
    </dgm:pt>
    <dgm:pt modelId="{C72D0695-1F9C-4458-BA65-6873FEB5D334}" type="pres">
      <dgm:prSet presAssocID="{177A54F0-9E4E-49BA-A4BB-60FA704ED1EF}" presName="Accent" presStyleLbl="parChTrans1D1" presStyleIdx="1" presStyleCnt="7"/>
      <dgm:spPr>
        <a:ln>
          <a:solidFill>
            <a:srgbClr val="42B0D2"/>
          </a:solidFill>
        </a:ln>
      </dgm:spPr>
    </dgm:pt>
    <dgm:pt modelId="{F84349E0-90E0-46BA-B778-08AB6D9D2BCD}" type="pres">
      <dgm:prSet presAssocID="{3A4563AB-17D1-4FA2-9F32-83C879206C32}" presName="sibTrans" presStyleCnt="0"/>
      <dgm:spPr/>
    </dgm:pt>
    <dgm:pt modelId="{C9A73FCC-3268-4EF3-9FB8-009B2374459D}" type="pres">
      <dgm:prSet presAssocID="{EA5742CE-EA86-49F1-972D-78C71C7820D2}" presName="composite" presStyleCnt="0"/>
      <dgm:spPr/>
    </dgm:pt>
    <dgm:pt modelId="{9059B943-CF44-4C30-926F-91BD225D6C29}" type="pres">
      <dgm:prSet presAssocID="{EA5742CE-EA86-49F1-972D-78C71C7820D2}" presName="FirstChild" presStyleLbl="revTx" presStyleIdx="2" presStyleCnt="7" custAng="0" custScaleX="108809" custScaleY="74115" custLinFactNeighborX="-6948" custLinFactNeighborY="0">
        <dgm:presLayoutVars>
          <dgm:chMax val="0"/>
          <dgm:chPref val="0"/>
          <dgm:bulletEnabled val="1"/>
        </dgm:presLayoutVars>
      </dgm:prSet>
      <dgm:spPr/>
    </dgm:pt>
    <dgm:pt modelId="{7066335F-4F3F-49A2-B391-E6F9D5C92FC5}" type="pres">
      <dgm:prSet presAssocID="{EA5742CE-EA86-49F1-972D-78C71C7820D2}" presName="Parent" presStyleLbl="alignNode1" presStyleIdx="2" presStyleCnt="7" custScaleX="54243" custScaleY="97598" custLinFactNeighborX="-16611" custLinFactNeighborY="-1222">
        <dgm:presLayoutVars>
          <dgm:chMax val="3"/>
          <dgm:chPref val="3"/>
          <dgm:bulletEnabled val="1"/>
        </dgm:presLayoutVars>
      </dgm:prSet>
      <dgm:spPr/>
    </dgm:pt>
    <dgm:pt modelId="{038C2887-2FE4-495B-BB8B-24F3B2E0C7DE}" type="pres">
      <dgm:prSet presAssocID="{EA5742CE-EA86-49F1-972D-78C71C7820D2}" presName="Accent" presStyleLbl="parChTrans1D1" presStyleIdx="2" presStyleCnt="7"/>
      <dgm:spPr>
        <a:ln>
          <a:solidFill>
            <a:srgbClr val="42B0D2"/>
          </a:solidFill>
        </a:ln>
      </dgm:spPr>
    </dgm:pt>
    <dgm:pt modelId="{85C27911-A355-4F2C-B998-6AF95EEE9ED8}" type="pres">
      <dgm:prSet presAssocID="{EFED4A55-0161-40EF-9C97-362F0638613C}" presName="sibTrans" presStyleCnt="0"/>
      <dgm:spPr/>
    </dgm:pt>
    <dgm:pt modelId="{214705D9-5E00-40AB-94FC-4B020FC1BCEF}" type="pres">
      <dgm:prSet presAssocID="{0C3059E3-5EC9-41C8-B87B-53E69806AC17}" presName="composite" presStyleCnt="0"/>
      <dgm:spPr/>
    </dgm:pt>
    <dgm:pt modelId="{D62A15B1-386B-4F0F-8800-D7BA4B8136B9}" type="pres">
      <dgm:prSet presAssocID="{0C3059E3-5EC9-41C8-B87B-53E69806AC17}" presName="FirstChild" presStyleLbl="revTx" presStyleIdx="3" presStyleCnt="7" custScaleX="108114" custScaleY="56508" custLinFactNeighborX="-7495" custLinFactNeighborY="-1305">
        <dgm:presLayoutVars>
          <dgm:chMax val="0"/>
          <dgm:chPref val="0"/>
          <dgm:bulletEnabled val="1"/>
        </dgm:presLayoutVars>
      </dgm:prSet>
      <dgm:spPr/>
    </dgm:pt>
    <dgm:pt modelId="{498FD61C-77E7-439B-9D19-7D5AB459ECB9}" type="pres">
      <dgm:prSet presAssocID="{0C3059E3-5EC9-41C8-B87B-53E69806AC17}" presName="Parent" presStyleLbl="alignNode1" presStyleIdx="3" presStyleCnt="7" custScaleX="54243" custScaleY="97598" custLinFactNeighborX="-21667">
        <dgm:presLayoutVars>
          <dgm:chMax val="3"/>
          <dgm:chPref val="3"/>
          <dgm:bulletEnabled val="1"/>
        </dgm:presLayoutVars>
      </dgm:prSet>
      <dgm:spPr/>
    </dgm:pt>
    <dgm:pt modelId="{EF5656B7-2B5B-4BD1-BCFF-D2A30D3D0A2A}" type="pres">
      <dgm:prSet presAssocID="{0C3059E3-5EC9-41C8-B87B-53E69806AC17}" presName="Accent" presStyleLbl="parChTrans1D1" presStyleIdx="3" presStyleCnt="7"/>
      <dgm:spPr>
        <a:ln>
          <a:solidFill>
            <a:srgbClr val="42B0D2"/>
          </a:solidFill>
        </a:ln>
      </dgm:spPr>
    </dgm:pt>
    <dgm:pt modelId="{5FFB9EF7-789B-42E6-B770-74015B107D0A}" type="pres">
      <dgm:prSet presAssocID="{6A072DB7-620C-4197-AFA6-1DFE1C3EABC8}" presName="sibTrans" presStyleCnt="0"/>
      <dgm:spPr/>
    </dgm:pt>
    <dgm:pt modelId="{DA062B22-812A-40A1-B1DC-A32F1F125849}" type="pres">
      <dgm:prSet presAssocID="{F08856D8-2463-42EA-9A81-982886A54A0A}" presName="composite" presStyleCnt="0"/>
      <dgm:spPr/>
    </dgm:pt>
    <dgm:pt modelId="{2BEA2382-5F5B-4995-896E-C846C5EC6044}" type="pres">
      <dgm:prSet presAssocID="{F08856D8-2463-42EA-9A81-982886A54A0A}" presName="FirstChild" presStyleLbl="revTx" presStyleIdx="4" presStyleCnt="7" custScaleX="107728" custScaleY="94621" custLinFactNeighborX="-6948">
        <dgm:presLayoutVars>
          <dgm:chMax val="0"/>
          <dgm:chPref val="0"/>
          <dgm:bulletEnabled val="1"/>
        </dgm:presLayoutVars>
      </dgm:prSet>
      <dgm:spPr/>
    </dgm:pt>
    <dgm:pt modelId="{1F7AC62B-0D66-4789-B05C-1C1154D5E0F8}" type="pres">
      <dgm:prSet presAssocID="{F08856D8-2463-42EA-9A81-982886A54A0A}" presName="Parent" presStyleLbl="alignNode1" presStyleIdx="4" presStyleCnt="7" custScaleX="54243" custScaleY="97598" custLinFactNeighborX="-21667">
        <dgm:presLayoutVars>
          <dgm:chMax val="3"/>
          <dgm:chPref val="3"/>
          <dgm:bulletEnabled val="1"/>
        </dgm:presLayoutVars>
      </dgm:prSet>
      <dgm:spPr/>
    </dgm:pt>
    <dgm:pt modelId="{B8A7DDFC-2448-44C9-9770-7C4B88AB8C44}" type="pres">
      <dgm:prSet presAssocID="{F08856D8-2463-42EA-9A81-982886A54A0A}" presName="Accent" presStyleLbl="parChTrans1D1" presStyleIdx="4" presStyleCnt="7"/>
      <dgm:spPr>
        <a:ln>
          <a:solidFill>
            <a:srgbClr val="42B0D2"/>
          </a:solidFill>
        </a:ln>
      </dgm:spPr>
    </dgm:pt>
    <dgm:pt modelId="{759B4E17-2C03-4CCD-A5CB-22C5A3EC386D}" type="pres">
      <dgm:prSet presAssocID="{CC30F780-360D-4F32-850C-61F5419DAA2A}" presName="sibTrans" presStyleCnt="0"/>
      <dgm:spPr/>
    </dgm:pt>
    <dgm:pt modelId="{4B3FD088-1FC9-4771-81E9-44A4E0D7CDAF}" type="pres">
      <dgm:prSet presAssocID="{687B0D9B-08E6-4E3C-8903-5934A9CC5ADF}" presName="composite" presStyleCnt="0"/>
      <dgm:spPr/>
    </dgm:pt>
    <dgm:pt modelId="{6C5D2A6E-F33F-49EE-86C1-267417EA07CE}" type="pres">
      <dgm:prSet presAssocID="{687B0D9B-08E6-4E3C-8903-5934A9CC5ADF}" presName="FirstChild" presStyleLbl="revTx" presStyleIdx="5" presStyleCnt="7" custScaleX="108114" custScaleY="78268" custLinFactNeighborX="-6948">
        <dgm:presLayoutVars>
          <dgm:chMax val="0"/>
          <dgm:chPref val="0"/>
          <dgm:bulletEnabled val="1"/>
        </dgm:presLayoutVars>
      </dgm:prSet>
      <dgm:spPr/>
    </dgm:pt>
    <dgm:pt modelId="{25BEC446-C4D0-438F-8E1C-2935DFFF32F4}" type="pres">
      <dgm:prSet presAssocID="{687B0D9B-08E6-4E3C-8903-5934A9CC5ADF}" presName="Parent" presStyleLbl="alignNode1" presStyleIdx="5" presStyleCnt="7" custScaleX="54243" custScaleY="97598" custLinFactNeighborX="-21667">
        <dgm:presLayoutVars>
          <dgm:chMax val="3"/>
          <dgm:chPref val="3"/>
          <dgm:bulletEnabled val="1"/>
        </dgm:presLayoutVars>
      </dgm:prSet>
      <dgm:spPr/>
    </dgm:pt>
    <dgm:pt modelId="{A2A3E836-B8FB-4FB2-8295-36AD28F2A820}" type="pres">
      <dgm:prSet presAssocID="{687B0D9B-08E6-4E3C-8903-5934A9CC5ADF}" presName="Accent" presStyleLbl="parChTrans1D1" presStyleIdx="5" presStyleCnt="7"/>
      <dgm:spPr>
        <a:ln>
          <a:solidFill>
            <a:srgbClr val="42B0D2"/>
          </a:solidFill>
        </a:ln>
      </dgm:spPr>
    </dgm:pt>
    <dgm:pt modelId="{6337391E-2A4F-4AA7-ADEA-C61ECA09692F}" type="pres">
      <dgm:prSet presAssocID="{48EF7954-FC3E-4B3A-9ACE-46B8789E6DF2}" presName="sibTrans" presStyleCnt="0"/>
      <dgm:spPr/>
    </dgm:pt>
    <dgm:pt modelId="{47A54796-E970-4B70-8B8E-2145032DF962}" type="pres">
      <dgm:prSet presAssocID="{6A599BC1-4406-4FE0-B8FE-FB119DE2ADB3}" presName="composite" presStyleCnt="0"/>
      <dgm:spPr/>
    </dgm:pt>
    <dgm:pt modelId="{D4DA2991-1474-4D40-AD6C-98B9DCEB0A00}" type="pres">
      <dgm:prSet presAssocID="{6A599BC1-4406-4FE0-B8FE-FB119DE2ADB3}" presName="FirstChild" presStyleLbl="revTx" presStyleIdx="6" presStyleCnt="7" custScaleX="118303" custScaleY="78062">
        <dgm:presLayoutVars>
          <dgm:chMax val="0"/>
          <dgm:chPref val="0"/>
          <dgm:bulletEnabled val="1"/>
        </dgm:presLayoutVars>
      </dgm:prSet>
      <dgm:spPr/>
    </dgm:pt>
    <dgm:pt modelId="{83888ACB-B087-40C7-BA0E-15EAE068B4F4}" type="pres">
      <dgm:prSet presAssocID="{6A599BC1-4406-4FE0-B8FE-FB119DE2ADB3}" presName="Parent" presStyleLbl="alignNode1" presStyleIdx="6" presStyleCnt="7" custScaleX="54243" custScaleY="97598" custLinFactNeighborX="-21667">
        <dgm:presLayoutVars>
          <dgm:chMax val="3"/>
          <dgm:chPref val="3"/>
          <dgm:bulletEnabled val="1"/>
        </dgm:presLayoutVars>
      </dgm:prSet>
      <dgm:spPr/>
    </dgm:pt>
    <dgm:pt modelId="{B639E108-A55B-4890-8F0C-6FF2B7B8E0D6}" type="pres">
      <dgm:prSet presAssocID="{6A599BC1-4406-4FE0-B8FE-FB119DE2ADB3}" presName="Accent" presStyleLbl="parChTrans1D1" presStyleIdx="6" presStyleCnt="7"/>
      <dgm:spPr/>
    </dgm:pt>
  </dgm:ptLst>
  <dgm:cxnLst>
    <dgm:cxn modelId="{CEB6AB09-3AA5-495F-B3FE-601149EA3F62}" type="presOf" srcId="{0C3059E3-5EC9-41C8-B87B-53E69806AC17}" destId="{498FD61C-77E7-439B-9D19-7D5AB459ECB9}" srcOrd="0" destOrd="0" presId="urn:microsoft.com/office/officeart/2011/layout/TabList"/>
    <dgm:cxn modelId="{D76F1218-5789-41E6-8F0B-EB42357AFC4E}" type="presOf" srcId="{32B04FE7-8DB2-4628-B7E5-20F143C095BF}" destId="{D62A15B1-386B-4F0F-8800-D7BA4B8136B9}" srcOrd="0" destOrd="0" presId="urn:microsoft.com/office/officeart/2011/layout/TabList"/>
    <dgm:cxn modelId="{4B31ED1D-9DAA-4F1E-87A3-B224BB7E206D}" srcId="{7E272A38-2C53-44FE-B9D3-27FB3F560A15}" destId="{177A54F0-9E4E-49BA-A4BB-60FA704ED1EF}" srcOrd="1" destOrd="0" parTransId="{414F3F26-9702-4594-96AD-03551B048771}" sibTransId="{3A4563AB-17D1-4FA2-9F32-83C879206C32}"/>
    <dgm:cxn modelId="{F98A3128-5FCF-44A6-9C95-23B639A50140}" type="presOf" srcId="{A979A638-0E91-48E3-B0E4-835925869D2F}" destId="{CA6E0C96-1CE4-4D08-86B9-D569E1D6744A}" srcOrd="0" destOrd="0" presId="urn:microsoft.com/office/officeart/2011/layout/TabList"/>
    <dgm:cxn modelId="{E50C4630-270C-46A5-BB8E-EC39CEFD9DE7}" srcId="{F08856D8-2463-42EA-9A81-982886A54A0A}" destId="{682F4289-7B16-479C-8A42-95B7790C729A}" srcOrd="0" destOrd="0" parTransId="{8AC1D96C-E322-4B3E-9EBF-7B2F7346FDF9}" sibTransId="{1A17FD72-685C-4F30-888E-4CD32A3B1B0E}"/>
    <dgm:cxn modelId="{C14CEB5C-17A5-4136-B2B2-2155F8CED0BB}" srcId="{7E272A38-2C53-44FE-B9D3-27FB3F560A15}" destId="{0C3059E3-5EC9-41C8-B87B-53E69806AC17}" srcOrd="3" destOrd="0" parTransId="{9611FDC7-98B1-4429-98CE-6197D9B7715B}" sibTransId="{6A072DB7-620C-4197-AFA6-1DFE1C3EABC8}"/>
    <dgm:cxn modelId="{3C7F075E-FAEA-49BF-B84B-194B35BAF730}" type="presOf" srcId="{687B0D9B-08E6-4E3C-8903-5934A9CC5ADF}" destId="{25BEC446-C4D0-438F-8E1C-2935DFFF32F4}" srcOrd="0" destOrd="0" presId="urn:microsoft.com/office/officeart/2011/layout/TabList"/>
    <dgm:cxn modelId="{E3803D60-D923-48ED-9BF7-DC5FEB523C8B}" type="presOf" srcId="{682F4289-7B16-479C-8A42-95B7790C729A}" destId="{2BEA2382-5F5B-4995-896E-C846C5EC6044}" srcOrd="0" destOrd="0" presId="urn:microsoft.com/office/officeart/2011/layout/TabList"/>
    <dgm:cxn modelId="{7242A565-1E17-4C2F-9B9C-D675EFB78F14}" type="presOf" srcId="{5C1732B4-E7BD-4BB3-A1C8-63E650D3DF4C}" destId="{830000F8-F280-4F9B-8062-35D885DD4E3D}" srcOrd="0" destOrd="0" presId="urn:microsoft.com/office/officeart/2011/layout/TabList"/>
    <dgm:cxn modelId="{EF20266B-186A-40AD-86D0-88F6152BBDEB}" srcId="{7E272A38-2C53-44FE-B9D3-27FB3F560A15}" destId="{EA5742CE-EA86-49F1-972D-78C71C7820D2}" srcOrd="2" destOrd="0" parTransId="{B988F3B0-C0F8-40C6-9595-5EBB92EED28A}" sibTransId="{EFED4A55-0161-40EF-9C97-362F0638613C}"/>
    <dgm:cxn modelId="{DFBC184C-2328-47D6-A9F3-710D68859AA8}" srcId="{7E272A38-2C53-44FE-B9D3-27FB3F560A15}" destId="{20FAF760-850C-4957-AC41-C4661ED1B814}" srcOrd="0" destOrd="0" parTransId="{B95B3F5F-DA5B-44A2-9ED5-F96577A8C5FD}" sibTransId="{850A3B16-16E3-4CCF-A91A-003928001A0D}"/>
    <dgm:cxn modelId="{7FE6F850-BF8D-4445-86B2-4D7CDE5C1ECD}" type="presOf" srcId="{EA5742CE-EA86-49F1-972D-78C71C7820D2}" destId="{7066335F-4F3F-49A2-B391-E6F9D5C92FC5}" srcOrd="0" destOrd="0" presId="urn:microsoft.com/office/officeart/2011/layout/TabList"/>
    <dgm:cxn modelId="{D5BA5E74-10AD-460B-8582-35B1253BB056}" srcId="{7E272A38-2C53-44FE-B9D3-27FB3F560A15}" destId="{F08856D8-2463-42EA-9A81-982886A54A0A}" srcOrd="4" destOrd="0" parTransId="{F88A7C26-C4F5-4150-9599-CB1B19A8A909}" sibTransId="{CC30F780-360D-4F32-850C-61F5419DAA2A}"/>
    <dgm:cxn modelId="{06E24555-EDEC-450E-BC44-6C56FA350E21}" type="presOf" srcId="{6A599BC1-4406-4FE0-B8FE-FB119DE2ADB3}" destId="{83888ACB-B087-40C7-BA0E-15EAE068B4F4}" srcOrd="0" destOrd="0" presId="urn:microsoft.com/office/officeart/2011/layout/TabList"/>
    <dgm:cxn modelId="{B1BD0256-AC85-4F75-A035-F3E942B3E398}" type="presOf" srcId="{78A9CED0-44F5-4C29-87F7-39CBC80ADB14}" destId="{9059B943-CF44-4C30-926F-91BD225D6C29}" srcOrd="0" destOrd="0" presId="urn:microsoft.com/office/officeart/2011/layout/TabList"/>
    <dgm:cxn modelId="{41B01276-50A8-418A-BD0D-BCB5AEC3A1AD}" type="presOf" srcId="{EE464018-313F-4C42-8B3E-A2FCE8027CE8}" destId="{6C5D2A6E-F33F-49EE-86C1-267417EA07CE}" srcOrd="0" destOrd="0" presId="urn:microsoft.com/office/officeart/2011/layout/TabList"/>
    <dgm:cxn modelId="{52936E56-042B-4B08-932E-A3C9B74A56C8}" srcId="{20FAF760-850C-4957-AC41-C4661ED1B814}" destId="{5C1732B4-E7BD-4BB3-A1C8-63E650D3DF4C}" srcOrd="0" destOrd="0" parTransId="{6135C85F-4CA5-413D-A979-3E8C5B6827EE}" sibTransId="{3EE4E952-C4D5-451A-97F0-D484FEE0AF42}"/>
    <dgm:cxn modelId="{B7F12458-D5A8-416E-9C5D-FF0E1C8C2229}" srcId="{6A599BC1-4406-4FE0-B8FE-FB119DE2ADB3}" destId="{F748B420-2F8E-4C75-AD9F-0C4EEC2B8197}" srcOrd="0" destOrd="0" parTransId="{462491D3-CF7D-4853-A321-76722239E91A}" sibTransId="{598CEAFC-291A-4274-804C-22F004DD060D}"/>
    <dgm:cxn modelId="{38068E83-7778-4D96-8CA8-30FEBFC5FEC6}" srcId="{7E272A38-2C53-44FE-B9D3-27FB3F560A15}" destId="{687B0D9B-08E6-4E3C-8903-5934A9CC5ADF}" srcOrd="5" destOrd="0" parTransId="{399AC83A-D9DD-410B-96EC-F00128648299}" sibTransId="{48EF7954-FC3E-4B3A-9ACE-46B8789E6DF2}"/>
    <dgm:cxn modelId="{5FD43487-E880-443C-A788-00EC5AB556EA}" type="presOf" srcId="{20FAF760-850C-4957-AC41-C4661ED1B814}" destId="{EBAB70A7-44D3-467B-8A46-902E089E621C}" srcOrd="0" destOrd="0" presId="urn:microsoft.com/office/officeart/2011/layout/TabList"/>
    <dgm:cxn modelId="{590A4594-60AE-4A7B-B8F2-A80764E85417}" srcId="{7E272A38-2C53-44FE-B9D3-27FB3F560A15}" destId="{6A599BC1-4406-4FE0-B8FE-FB119DE2ADB3}" srcOrd="6" destOrd="0" parTransId="{D6AE0824-CF43-430E-8835-6F968340D07C}" sibTransId="{931EC503-93D6-4509-A06C-1AD93C380A76}"/>
    <dgm:cxn modelId="{872E629D-BAD1-4EBB-897D-B8D2281205CF}" type="presOf" srcId="{F748B420-2F8E-4C75-AD9F-0C4EEC2B8197}" destId="{D4DA2991-1474-4D40-AD6C-98B9DCEB0A00}" srcOrd="0" destOrd="0" presId="urn:microsoft.com/office/officeart/2011/layout/TabList"/>
    <dgm:cxn modelId="{EA07C2B9-6185-4C5A-B318-07E655F9CFC3}" type="presOf" srcId="{F08856D8-2463-42EA-9A81-982886A54A0A}" destId="{1F7AC62B-0D66-4789-B05C-1C1154D5E0F8}" srcOrd="0" destOrd="0" presId="urn:microsoft.com/office/officeart/2011/layout/TabList"/>
    <dgm:cxn modelId="{9A20F7C0-4445-47BB-8E32-7B834567F0D6}" srcId="{EA5742CE-EA86-49F1-972D-78C71C7820D2}" destId="{78A9CED0-44F5-4C29-87F7-39CBC80ADB14}" srcOrd="0" destOrd="0" parTransId="{42369231-58E6-4E90-8096-B13C79CE1896}" sibTransId="{F536344A-51F4-408D-BA47-BAFDCF42B991}"/>
    <dgm:cxn modelId="{7DC3D8D6-2518-4536-8C7A-3C15565F42E9}" srcId="{177A54F0-9E4E-49BA-A4BB-60FA704ED1EF}" destId="{A979A638-0E91-48E3-B0E4-835925869D2F}" srcOrd="0" destOrd="0" parTransId="{FA72CBEF-E2F3-4BEB-8999-576F32059ADF}" sibTransId="{BA6B24FD-97B9-4A45-B70B-68C04A908272}"/>
    <dgm:cxn modelId="{47CB8BE0-E78C-46D1-9DC4-3A6697FC90A6}" srcId="{687B0D9B-08E6-4E3C-8903-5934A9CC5ADF}" destId="{EE464018-313F-4C42-8B3E-A2FCE8027CE8}" srcOrd="0" destOrd="0" parTransId="{FAC7C56E-0E33-429E-A2D2-BE82F8CBB0BE}" sibTransId="{6232E6D7-173F-4ACF-BACC-E560E9C52E9B}"/>
    <dgm:cxn modelId="{0E88EAED-5977-4258-BEB2-487FD09D43AF}" type="presOf" srcId="{7E272A38-2C53-44FE-B9D3-27FB3F560A15}" destId="{9F6BDDFF-B7EA-4717-A3F3-6866CA572F5F}" srcOrd="0" destOrd="0" presId="urn:microsoft.com/office/officeart/2011/layout/TabList"/>
    <dgm:cxn modelId="{57BF4AEE-F526-4317-8C6F-94D4C810366F}" srcId="{0C3059E3-5EC9-41C8-B87B-53E69806AC17}" destId="{32B04FE7-8DB2-4628-B7E5-20F143C095BF}" srcOrd="0" destOrd="0" parTransId="{CA7B512A-862A-427B-9750-40A15557233E}" sibTransId="{756D3FD5-BE63-4CFE-8894-2BCCB7E419A2}"/>
    <dgm:cxn modelId="{E523A3EE-74F7-4483-8DD4-06A7CEC6B4E3}" type="presOf" srcId="{177A54F0-9E4E-49BA-A4BB-60FA704ED1EF}" destId="{9283B72D-007A-4BC7-A604-CB9D127F5029}" srcOrd="0" destOrd="0" presId="urn:microsoft.com/office/officeart/2011/layout/TabList"/>
    <dgm:cxn modelId="{B2DCB1BA-00AA-46F5-80D2-1DA6C1D5D1E8}" type="presParOf" srcId="{9F6BDDFF-B7EA-4717-A3F3-6866CA572F5F}" destId="{019A2C85-20F2-4581-8124-9F7A3BDC9C4A}" srcOrd="0" destOrd="0" presId="urn:microsoft.com/office/officeart/2011/layout/TabList"/>
    <dgm:cxn modelId="{9F29550B-07CB-4007-A3DC-B5A8139DB695}" type="presParOf" srcId="{019A2C85-20F2-4581-8124-9F7A3BDC9C4A}" destId="{830000F8-F280-4F9B-8062-35D885DD4E3D}" srcOrd="0" destOrd="0" presId="urn:microsoft.com/office/officeart/2011/layout/TabList"/>
    <dgm:cxn modelId="{1C1F3955-4A61-435B-B91F-A7AFC3126828}" type="presParOf" srcId="{019A2C85-20F2-4581-8124-9F7A3BDC9C4A}" destId="{EBAB70A7-44D3-467B-8A46-902E089E621C}" srcOrd="1" destOrd="0" presId="urn:microsoft.com/office/officeart/2011/layout/TabList"/>
    <dgm:cxn modelId="{695EE626-85D5-44DA-8655-9EDD3DC4E37F}" type="presParOf" srcId="{019A2C85-20F2-4581-8124-9F7A3BDC9C4A}" destId="{D63DC07A-0E55-4529-A9D0-D43BB0AB98C6}" srcOrd="2" destOrd="0" presId="urn:microsoft.com/office/officeart/2011/layout/TabList"/>
    <dgm:cxn modelId="{2BF6D2F7-AC84-479A-BA2B-644B537692D9}" type="presParOf" srcId="{9F6BDDFF-B7EA-4717-A3F3-6866CA572F5F}" destId="{1B698772-A3F8-4F3B-AEF3-1AFA9467EE8E}" srcOrd="1" destOrd="0" presId="urn:microsoft.com/office/officeart/2011/layout/TabList"/>
    <dgm:cxn modelId="{C3AFBCB2-6416-49FE-827B-2A903419AEE3}" type="presParOf" srcId="{9F6BDDFF-B7EA-4717-A3F3-6866CA572F5F}" destId="{84A2F104-E9EF-4492-B58C-2561ACFC45D5}" srcOrd="2" destOrd="0" presId="urn:microsoft.com/office/officeart/2011/layout/TabList"/>
    <dgm:cxn modelId="{5E5B9C57-F371-45C9-BE15-8F55292DAE59}" type="presParOf" srcId="{84A2F104-E9EF-4492-B58C-2561ACFC45D5}" destId="{CA6E0C96-1CE4-4D08-86B9-D569E1D6744A}" srcOrd="0" destOrd="0" presId="urn:microsoft.com/office/officeart/2011/layout/TabList"/>
    <dgm:cxn modelId="{1BEBA9A2-A696-45E8-804C-F39B5F3538D5}" type="presParOf" srcId="{84A2F104-E9EF-4492-B58C-2561ACFC45D5}" destId="{9283B72D-007A-4BC7-A604-CB9D127F5029}" srcOrd="1" destOrd="0" presId="urn:microsoft.com/office/officeart/2011/layout/TabList"/>
    <dgm:cxn modelId="{6DA38987-E65A-47D0-9197-B97BE58C9C03}" type="presParOf" srcId="{84A2F104-E9EF-4492-B58C-2561ACFC45D5}" destId="{C72D0695-1F9C-4458-BA65-6873FEB5D334}" srcOrd="2" destOrd="0" presId="urn:microsoft.com/office/officeart/2011/layout/TabList"/>
    <dgm:cxn modelId="{5749DA06-C4B0-4855-BAB1-61BBC76B76D9}" type="presParOf" srcId="{9F6BDDFF-B7EA-4717-A3F3-6866CA572F5F}" destId="{F84349E0-90E0-46BA-B778-08AB6D9D2BCD}" srcOrd="3" destOrd="0" presId="urn:microsoft.com/office/officeart/2011/layout/TabList"/>
    <dgm:cxn modelId="{C163D925-DB61-44E8-A062-35E032028252}" type="presParOf" srcId="{9F6BDDFF-B7EA-4717-A3F3-6866CA572F5F}" destId="{C9A73FCC-3268-4EF3-9FB8-009B2374459D}" srcOrd="4" destOrd="0" presId="urn:microsoft.com/office/officeart/2011/layout/TabList"/>
    <dgm:cxn modelId="{D2002982-26E9-4DF8-9D69-21E9BFD71B2B}" type="presParOf" srcId="{C9A73FCC-3268-4EF3-9FB8-009B2374459D}" destId="{9059B943-CF44-4C30-926F-91BD225D6C29}" srcOrd="0" destOrd="0" presId="urn:microsoft.com/office/officeart/2011/layout/TabList"/>
    <dgm:cxn modelId="{E9388966-7AAB-48DD-9990-5FBB1FC58419}" type="presParOf" srcId="{C9A73FCC-3268-4EF3-9FB8-009B2374459D}" destId="{7066335F-4F3F-49A2-B391-E6F9D5C92FC5}" srcOrd="1" destOrd="0" presId="urn:microsoft.com/office/officeart/2011/layout/TabList"/>
    <dgm:cxn modelId="{CC59188D-D7AE-49C3-A916-A82B344231EE}" type="presParOf" srcId="{C9A73FCC-3268-4EF3-9FB8-009B2374459D}" destId="{038C2887-2FE4-495B-BB8B-24F3B2E0C7DE}" srcOrd="2" destOrd="0" presId="urn:microsoft.com/office/officeart/2011/layout/TabList"/>
    <dgm:cxn modelId="{C93C6868-FFE1-4565-A2C0-FD4FCFF8C910}" type="presParOf" srcId="{9F6BDDFF-B7EA-4717-A3F3-6866CA572F5F}" destId="{85C27911-A355-4F2C-B998-6AF95EEE9ED8}" srcOrd="5" destOrd="0" presId="urn:microsoft.com/office/officeart/2011/layout/TabList"/>
    <dgm:cxn modelId="{36184622-1030-4717-A1C4-D340287B3D75}" type="presParOf" srcId="{9F6BDDFF-B7EA-4717-A3F3-6866CA572F5F}" destId="{214705D9-5E00-40AB-94FC-4B020FC1BCEF}" srcOrd="6" destOrd="0" presId="urn:microsoft.com/office/officeart/2011/layout/TabList"/>
    <dgm:cxn modelId="{2B074AC0-E78D-40FB-8112-11421E938DA7}" type="presParOf" srcId="{214705D9-5E00-40AB-94FC-4B020FC1BCEF}" destId="{D62A15B1-386B-4F0F-8800-D7BA4B8136B9}" srcOrd="0" destOrd="0" presId="urn:microsoft.com/office/officeart/2011/layout/TabList"/>
    <dgm:cxn modelId="{E5ACD768-9D12-4E28-A8E3-EB360D90B36E}" type="presParOf" srcId="{214705D9-5E00-40AB-94FC-4B020FC1BCEF}" destId="{498FD61C-77E7-439B-9D19-7D5AB459ECB9}" srcOrd="1" destOrd="0" presId="urn:microsoft.com/office/officeart/2011/layout/TabList"/>
    <dgm:cxn modelId="{CA92DCC6-B652-4A88-B004-A6477526CB37}" type="presParOf" srcId="{214705D9-5E00-40AB-94FC-4B020FC1BCEF}" destId="{EF5656B7-2B5B-4BD1-BCFF-D2A30D3D0A2A}" srcOrd="2" destOrd="0" presId="urn:microsoft.com/office/officeart/2011/layout/TabList"/>
    <dgm:cxn modelId="{E37D50EE-DF2F-4B3B-8BCC-651CE6D6F278}" type="presParOf" srcId="{9F6BDDFF-B7EA-4717-A3F3-6866CA572F5F}" destId="{5FFB9EF7-789B-42E6-B770-74015B107D0A}" srcOrd="7" destOrd="0" presId="urn:microsoft.com/office/officeart/2011/layout/TabList"/>
    <dgm:cxn modelId="{B8524C66-3FE5-445F-947A-3C9224215628}" type="presParOf" srcId="{9F6BDDFF-B7EA-4717-A3F3-6866CA572F5F}" destId="{DA062B22-812A-40A1-B1DC-A32F1F125849}" srcOrd="8" destOrd="0" presId="urn:microsoft.com/office/officeart/2011/layout/TabList"/>
    <dgm:cxn modelId="{515B193D-9C0A-4231-B256-A87BA549B632}" type="presParOf" srcId="{DA062B22-812A-40A1-B1DC-A32F1F125849}" destId="{2BEA2382-5F5B-4995-896E-C846C5EC6044}" srcOrd="0" destOrd="0" presId="urn:microsoft.com/office/officeart/2011/layout/TabList"/>
    <dgm:cxn modelId="{1E6EEEC1-E356-44A2-A314-BFB40C33BACA}" type="presParOf" srcId="{DA062B22-812A-40A1-B1DC-A32F1F125849}" destId="{1F7AC62B-0D66-4789-B05C-1C1154D5E0F8}" srcOrd="1" destOrd="0" presId="urn:microsoft.com/office/officeart/2011/layout/TabList"/>
    <dgm:cxn modelId="{8934115A-5300-40BD-A0C0-07FD239B7888}" type="presParOf" srcId="{DA062B22-812A-40A1-B1DC-A32F1F125849}" destId="{B8A7DDFC-2448-44C9-9770-7C4B88AB8C44}" srcOrd="2" destOrd="0" presId="urn:microsoft.com/office/officeart/2011/layout/TabList"/>
    <dgm:cxn modelId="{B89A853F-CFAD-4BD0-8214-D052FDD7951D}" type="presParOf" srcId="{9F6BDDFF-B7EA-4717-A3F3-6866CA572F5F}" destId="{759B4E17-2C03-4CCD-A5CB-22C5A3EC386D}" srcOrd="9" destOrd="0" presId="urn:microsoft.com/office/officeart/2011/layout/TabList"/>
    <dgm:cxn modelId="{DBA35E91-B93D-4A01-98CC-03071395092E}" type="presParOf" srcId="{9F6BDDFF-B7EA-4717-A3F3-6866CA572F5F}" destId="{4B3FD088-1FC9-4771-81E9-44A4E0D7CDAF}" srcOrd="10" destOrd="0" presId="urn:microsoft.com/office/officeart/2011/layout/TabList"/>
    <dgm:cxn modelId="{BF2EA895-000E-4BB9-BB0D-DD5E04FF3A82}" type="presParOf" srcId="{4B3FD088-1FC9-4771-81E9-44A4E0D7CDAF}" destId="{6C5D2A6E-F33F-49EE-86C1-267417EA07CE}" srcOrd="0" destOrd="0" presId="urn:microsoft.com/office/officeart/2011/layout/TabList"/>
    <dgm:cxn modelId="{0F564DFA-0C6F-4D44-AD7D-F6928E36632F}" type="presParOf" srcId="{4B3FD088-1FC9-4771-81E9-44A4E0D7CDAF}" destId="{25BEC446-C4D0-438F-8E1C-2935DFFF32F4}" srcOrd="1" destOrd="0" presId="urn:microsoft.com/office/officeart/2011/layout/TabList"/>
    <dgm:cxn modelId="{7F1487EF-CBAE-41C5-B019-1E11000B511F}" type="presParOf" srcId="{4B3FD088-1FC9-4771-81E9-44A4E0D7CDAF}" destId="{A2A3E836-B8FB-4FB2-8295-36AD28F2A820}" srcOrd="2" destOrd="0" presId="urn:microsoft.com/office/officeart/2011/layout/TabList"/>
    <dgm:cxn modelId="{868D047A-62DC-4E5C-BC17-DECA49F6E84C}" type="presParOf" srcId="{9F6BDDFF-B7EA-4717-A3F3-6866CA572F5F}" destId="{6337391E-2A4F-4AA7-ADEA-C61ECA09692F}" srcOrd="11" destOrd="0" presId="urn:microsoft.com/office/officeart/2011/layout/TabList"/>
    <dgm:cxn modelId="{31074B5F-A066-49B3-ABE9-A2B15D5C6435}" type="presParOf" srcId="{9F6BDDFF-B7EA-4717-A3F3-6866CA572F5F}" destId="{47A54796-E970-4B70-8B8E-2145032DF962}" srcOrd="12" destOrd="0" presId="urn:microsoft.com/office/officeart/2011/layout/TabList"/>
    <dgm:cxn modelId="{87B7B30C-8A7B-4195-A69C-971DEDF19EB7}" type="presParOf" srcId="{47A54796-E970-4B70-8B8E-2145032DF962}" destId="{D4DA2991-1474-4D40-AD6C-98B9DCEB0A00}" srcOrd="0" destOrd="0" presId="urn:microsoft.com/office/officeart/2011/layout/TabList"/>
    <dgm:cxn modelId="{BF84C932-B254-4950-A3CD-BD34447390A6}" type="presParOf" srcId="{47A54796-E970-4B70-8B8E-2145032DF962}" destId="{83888ACB-B087-40C7-BA0E-15EAE068B4F4}" srcOrd="1" destOrd="0" presId="urn:microsoft.com/office/officeart/2011/layout/TabList"/>
    <dgm:cxn modelId="{E7B72304-526B-4595-8603-33C9CE0D0AD7}" type="presParOf" srcId="{47A54796-E970-4B70-8B8E-2145032DF962}" destId="{B639E108-A55B-4890-8F0C-6FF2B7B8E0D6}" srcOrd="2" destOrd="0" presId="urn:microsoft.com/office/officeart/2011/layout/TabList"/>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E272A38-2C53-44FE-B9D3-27FB3F560A15}" type="doc">
      <dgm:prSet loTypeId="urn:microsoft.com/office/officeart/2011/layout/TabList" loCatId="list" qsTypeId="urn:microsoft.com/office/officeart/2005/8/quickstyle/simple1" qsCatId="simple" csTypeId="urn:microsoft.com/office/officeart/2005/8/colors/accent1_2" csCatId="accent1" phldr="1"/>
      <dgm:spPr/>
    </dgm:pt>
    <dgm:pt modelId="{20FAF760-850C-4957-AC41-C4661ED1B814}">
      <dgm:prSet phldrT="[Text]" custT="1"/>
      <dgm:spPr>
        <a:solidFill>
          <a:srgbClr val="42B0D2"/>
        </a:solidFill>
        <a:ln>
          <a:solidFill>
            <a:schemeClr val="accent1">
              <a:lumMod val="75000"/>
            </a:schemeClr>
          </a:solidFill>
        </a:ln>
      </dgm:spPr>
      <dgm:t>
        <a:bodyPr/>
        <a:lstStyle/>
        <a:p>
          <a:r>
            <a:rPr lang="en-US" sz="2800" b="1" dirty="0">
              <a:solidFill>
                <a:schemeClr val="bg1"/>
              </a:solidFill>
              <a:effectLst>
                <a:outerShdw blurRad="38100" dist="25400" dir="5400000" algn="ctr">
                  <a:srgbClr val="6E747A">
                    <a:alpha val="43000"/>
                  </a:srgbClr>
                </a:outerShdw>
              </a:effectLst>
            </a:rPr>
            <a:t>Step 1</a:t>
          </a:r>
          <a:endParaRPr lang="en-US" sz="2800" dirty="0">
            <a:solidFill>
              <a:schemeClr val="bg1"/>
            </a:solidFill>
          </a:endParaRPr>
        </a:p>
      </dgm:t>
    </dgm:pt>
    <dgm:pt modelId="{B95B3F5F-DA5B-44A2-9ED5-F96577A8C5FD}" type="parTrans" cxnId="{DFBC184C-2328-47D6-A9F3-710D68859AA8}">
      <dgm:prSet/>
      <dgm:spPr/>
      <dgm:t>
        <a:bodyPr/>
        <a:lstStyle/>
        <a:p>
          <a:endParaRPr lang="en-US" sz="1100">
            <a:solidFill>
              <a:schemeClr val="tx1"/>
            </a:solidFill>
          </a:endParaRPr>
        </a:p>
      </dgm:t>
    </dgm:pt>
    <dgm:pt modelId="{850A3B16-16E3-4CCF-A91A-003928001A0D}" type="sibTrans" cxnId="{DFBC184C-2328-47D6-A9F3-710D68859AA8}">
      <dgm:prSet/>
      <dgm:spPr/>
      <dgm:t>
        <a:bodyPr/>
        <a:lstStyle/>
        <a:p>
          <a:endParaRPr lang="en-US" sz="1100">
            <a:solidFill>
              <a:schemeClr val="tx1"/>
            </a:solidFill>
          </a:endParaRPr>
        </a:p>
      </dgm:t>
    </dgm:pt>
    <dgm:pt modelId="{0C3059E3-5EC9-41C8-B87B-53E69806AC17}">
      <dgm:prSet custT="1"/>
      <dgm:spPr>
        <a:solidFill>
          <a:srgbClr val="42B0D2"/>
        </a:solidFill>
        <a:ln>
          <a:solidFill>
            <a:schemeClr val="accent1">
              <a:lumMod val="75000"/>
            </a:schemeClr>
          </a:solidFill>
        </a:ln>
      </dgm:spPr>
      <dgm:t>
        <a:bodyPr/>
        <a:lstStyle/>
        <a:p>
          <a:r>
            <a:rPr lang="en-US" sz="2800" b="1" dirty="0">
              <a:solidFill>
                <a:schemeClr val="bg1"/>
              </a:solidFill>
              <a:effectLst>
                <a:outerShdw blurRad="38100" dist="25400" dir="5400000" algn="ctr">
                  <a:srgbClr val="6E747A">
                    <a:alpha val="43000"/>
                  </a:srgbClr>
                </a:outerShdw>
              </a:effectLst>
            </a:rPr>
            <a:t>Step 4</a:t>
          </a:r>
          <a:endParaRPr lang="en-US" sz="2800" dirty="0">
            <a:solidFill>
              <a:schemeClr val="bg1"/>
            </a:solidFill>
          </a:endParaRPr>
        </a:p>
      </dgm:t>
    </dgm:pt>
    <dgm:pt modelId="{9611FDC7-98B1-4429-98CE-6197D9B7715B}" type="parTrans" cxnId="{C14CEB5C-17A5-4136-B2B2-2155F8CED0BB}">
      <dgm:prSet/>
      <dgm:spPr/>
      <dgm:t>
        <a:bodyPr/>
        <a:lstStyle/>
        <a:p>
          <a:endParaRPr lang="en-US" sz="1100">
            <a:solidFill>
              <a:schemeClr val="tx1"/>
            </a:solidFill>
          </a:endParaRPr>
        </a:p>
      </dgm:t>
    </dgm:pt>
    <dgm:pt modelId="{6A072DB7-620C-4197-AFA6-1DFE1C3EABC8}" type="sibTrans" cxnId="{C14CEB5C-17A5-4136-B2B2-2155F8CED0BB}">
      <dgm:prSet/>
      <dgm:spPr/>
      <dgm:t>
        <a:bodyPr/>
        <a:lstStyle/>
        <a:p>
          <a:endParaRPr lang="en-US" sz="1100">
            <a:solidFill>
              <a:schemeClr val="tx1"/>
            </a:solidFill>
          </a:endParaRPr>
        </a:p>
      </dgm:t>
    </dgm:pt>
    <dgm:pt modelId="{F08856D8-2463-42EA-9A81-982886A54A0A}">
      <dgm:prSet custT="1"/>
      <dgm:spPr>
        <a:solidFill>
          <a:srgbClr val="42B0D2"/>
        </a:solidFill>
        <a:ln>
          <a:solidFill>
            <a:schemeClr val="accent1">
              <a:lumMod val="75000"/>
            </a:schemeClr>
          </a:solidFill>
        </a:ln>
      </dgm:spPr>
      <dgm:t>
        <a:bodyPr/>
        <a:lstStyle/>
        <a:p>
          <a:r>
            <a:rPr lang="en-US" sz="2800" b="1" dirty="0">
              <a:solidFill>
                <a:schemeClr val="bg1"/>
              </a:solidFill>
              <a:effectLst>
                <a:outerShdw blurRad="38100" dist="25400" dir="5400000" algn="ctr">
                  <a:srgbClr val="6E747A">
                    <a:alpha val="43000"/>
                  </a:srgbClr>
                </a:outerShdw>
              </a:effectLst>
            </a:rPr>
            <a:t>Step 5</a:t>
          </a:r>
          <a:endParaRPr lang="en-US" sz="2800" dirty="0">
            <a:solidFill>
              <a:schemeClr val="bg1"/>
            </a:solidFill>
          </a:endParaRPr>
        </a:p>
      </dgm:t>
    </dgm:pt>
    <dgm:pt modelId="{F88A7C26-C4F5-4150-9599-CB1B19A8A909}" type="parTrans" cxnId="{D5BA5E74-10AD-460B-8582-35B1253BB056}">
      <dgm:prSet/>
      <dgm:spPr/>
      <dgm:t>
        <a:bodyPr/>
        <a:lstStyle/>
        <a:p>
          <a:endParaRPr lang="en-US" sz="1100">
            <a:solidFill>
              <a:schemeClr val="tx1"/>
            </a:solidFill>
          </a:endParaRPr>
        </a:p>
      </dgm:t>
    </dgm:pt>
    <dgm:pt modelId="{CC30F780-360D-4F32-850C-61F5419DAA2A}" type="sibTrans" cxnId="{D5BA5E74-10AD-460B-8582-35B1253BB056}">
      <dgm:prSet/>
      <dgm:spPr/>
      <dgm:t>
        <a:bodyPr/>
        <a:lstStyle/>
        <a:p>
          <a:endParaRPr lang="en-US" sz="1100">
            <a:solidFill>
              <a:schemeClr val="tx1"/>
            </a:solidFill>
          </a:endParaRPr>
        </a:p>
      </dgm:t>
    </dgm:pt>
    <dgm:pt modelId="{687B0D9B-08E6-4E3C-8903-5934A9CC5ADF}">
      <dgm:prSet custT="1"/>
      <dgm:spPr>
        <a:solidFill>
          <a:srgbClr val="42B0D2"/>
        </a:solidFill>
        <a:ln>
          <a:solidFill>
            <a:schemeClr val="accent1">
              <a:lumMod val="75000"/>
            </a:schemeClr>
          </a:solidFill>
        </a:ln>
      </dgm:spPr>
      <dgm:t>
        <a:bodyPr/>
        <a:lstStyle/>
        <a:p>
          <a:r>
            <a:rPr lang="en-US" sz="2800" b="1" dirty="0">
              <a:solidFill>
                <a:schemeClr val="bg1"/>
              </a:solidFill>
              <a:effectLst>
                <a:outerShdw blurRad="38100" dist="25400" dir="5400000" algn="ctr">
                  <a:srgbClr val="6E747A">
                    <a:alpha val="43000"/>
                  </a:srgbClr>
                </a:outerShdw>
              </a:effectLst>
            </a:rPr>
            <a:t>Step 6</a:t>
          </a:r>
          <a:endParaRPr lang="en-US" sz="2800" dirty="0">
            <a:solidFill>
              <a:schemeClr val="bg1"/>
            </a:solidFill>
          </a:endParaRPr>
        </a:p>
      </dgm:t>
    </dgm:pt>
    <dgm:pt modelId="{399AC83A-D9DD-410B-96EC-F00128648299}" type="parTrans" cxnId="{38068E83-7778-4D96-8CA8-30FEBFC5FEC6}">
      <dgm:prSet/>
      <dgm:spPr/>
      <dgm:t>
        <a:bodyPr/>
        <a:lstStyle/>
        <a:p>
          <a:endParaRPr lang="en-US" sz="1100">
            <a:solidFill>
              <a:schemeClr val="tx1"/>
            </a:solidFill>
          </a:endParaRPr>
        </a:p>
      </dgm:t>
    </dgm:pt>
    <dgm:pt modelId="{48EF7954-FC3E-4B3A-9ACE-46B8789E6DF2}" type="sibTrans" cxnId="{38068E83-7778-4D96-8CA8-30FEBFC5FEC6}">
      <dgm:prSet/>
      <dgm:spPr/>
      <dgm:t>
        <a:bodyPr/>
        <a:lstStyle/>
        <a:p>
          <a:endParaRPr lang="en-US" sz="1100">
            <a:solidFill>
              <a:schemeClr val="tx1"/>
            </a:solidFill>
          </a:endParaRPr>
        </a:p>
      </dgm:t>
    </dgm:pt>
    <dgm:pt modelId="{177A54F0-9E4E-49BA-A4BB-60FA704ED1EF}">
      <dgm:prSet custT="1"/>
      <dgm:spPr>
        <a:solidFill>
          <a:srgbClr val="42B0D2"/>
        </a:solidFill>
        <a:ln>
          <a:solidFill>
            <a:schemeClr val="accent1">
              <a:lumMod val="75000"/>
            </a:schemeClr>
          </a:solidFill>
        </a:ln>
      </dgm:spPr>
      <dgm:t>
        <a:bodyPr/>
        <a:lstStyle/>
        <a:p>
          <a:r>
            <a:rPr lang="en-US" sz="2800" b="1" dirty="0">
              <a:solidFill>
                <a:schemeClr val="bg1"/>
              </a:solidFill>
              <a:effectLst>
                <a:outerShdw blurRad="38100" dist="25400" dir="5400000" algn="ctr">
                  <a:srgbClr val="6E747A">
                    <a:alpha val="43000"/>
                  </a:srgbClr>
                </a:outerShdw>
              </a:effectLst>
            </a:rPr>
            <a:t>Step 2</a:t>
          </a:r>
          <a:endParaRPr lang="en-US" sz="2800" dirty="0">
            <a:solidFill>
              <a:schemeClr val="bg1"/>
            </a:solidFill>
          </a:endParaRPr>
        </a:p>
      </dgm:t>
    </dgm:pt>
    <dgm:pt modelId="{3A4563AB-17D1-4FA2-9F32-83C879206C32}" type="sibTrans" cxnId="{4B31ED1D-9DAA-4F1E-87A3-B224BB7E206D}">
      <dgm:prSet/>
      <dgm:spPr/>
      <dgm:t>
        <a:bodyPr/>
        <a:lstStyle/>
        <a:p>
          <a:endParaRPr lang="en-US" sz="1100">
            <a:solidFill>
              <a:schemeClr val="tx1"/>
            </a:solidFill>
          </a:endParaRPr>
        </a:p>
      </dgm:t>
    </dgm:pt>
    <dgm:pt modelId="{414F3F26-9702-4594-96AD-03551B048771}" type="parTrans" cxnId="{4B31ED1D-9DAA-4F1E-87A3-B224BB7E206D}">
      <dgm:prSet/>
      <dgm:spPr/>
      <dgm:t>
        <a:bodyPr/>
        <a:lstStyle/>
        <a:p>
          <a:endParaRPr lang="en-US" sz="1100">
            <a:solidFill>
              <a:schemeClr val="tx1"/>
            </a:solidFill>
          </a:endParaRPr>
        </a:p>
      </dgm:t>
    </dgm:pt>
    <dgm:pt modelId="{5C1732B4-E7BD-4BB3-A1C8-63E650D3DF4C}">
      <dgm:prSet phldrT="[Text]" custT="1"/>
      <dgm:spPr/>
      <dgm:t>
        <a:bodyPr/>
        <a:lstStyle/>
        <a:p>
          <a:r>
            <a:rPr lang="en-US" sz="2000" b="1" dirty="0">
              <a:solidFill>
                <a:schemeClr val="tx1"/>
              </a:solidFill>
              <a:effectLst/>
            </a:rPr>
            <a:t>Identify people in your network (friends, acquaintances, sexual partners or relative) who may be at risk of HIV infection.  	</a:t>
          </a:r>
        </a:p>
      </dgm:t>
    </dgm:pt>
    <dgm:pt modelId="{6135C85F-4CA5-413D-A979-3E8C5B6827EE}" type="parTrans" cxnId="{52936E56-042B-4B08-932E-A3C9B74A56C8}">
      <dgm:prSet/>
      <dgm:spPr/>
      <dgm:t>
        <a:bodyPr/>
        <a:lstStyle/>
        <a:p>
          <a:endParaRPr lang="en-US" sz="1100">
            <a:solidFill>
              <a:schemeClr val="tx1"/>
            </a:solidFill>
          </a:endParaRPr>
        </a:p>
      </dgm:t>
    </dgm:pt>
    <dgm:pt modelId="{3EE4E952-C4D5-451A-97F0-D484FEE0AF42}" type="sibTrans" cxnId="{52936E56-042B-4B08-932E-A3C9B74A56C8}">
      <dgm:prSet/>
      <dgm:spPr/>
      <dgm:t>
        <a:bodyPr/>
        <a:lstStyle/>
        <a:p>
          <a:endParaRPr lang="en-US" sz="1100">
            <a:solidFill>
              <a:schemeClr val="tx1"/>
            </a:solidFill>
          </a:endParaRPr>
        </a:p>
      </dgm:t>
    </dgm:pt>
    <dgm:pt modelId="{A979A638-0E91-48E3-B0E4-835925869D2F}">
      <dgm:prSet custT="1"/>
      <dgm:spPr/>
      <dgm:t>
        <a:bodyPr/>
        <a:lstStyle/>
        <a:p>
          <a:r>
            <a:rPr lang="en-US" sz="2000" b="1" dirty="0">
              <a:solidFill>
                <a:schemeClr val="tx1"/>
              </a:solidFill>
              <a:effectLst/>
            </a:rPr>
            <a:t>Consider if these network members may be interested in receiving an HIV test if they can receive a small incentive when they get tested.	</a:t>
          </a:r>
        </a:p>
      </dgm:t>
    </dgm:pt>
    <dgm:pt modelId="{FA72CBEF-E2F3-4BEB-8999-576F32059ADF}" type="parTrans" cxnId="{7DC3D8D6-2518-4536-8C7A-3C15565F42E9}">
      <dgm:prSet/>
      <dgm:spPr/>
      <dgm:t>
        <a:bodyPr/>
        <a:lstStyle/>
        <a:p>
          <a:endParaRPr lang="en-US" sz="1100">
            <a:solidFill>
              <a:schemeClr val="tx1"/>
            </a:solidFill>
          </a:endParaRPr>
        </a:p>
      </dgm:t>
    </dgm:pt>
    <dgm:pt modelId="{BA6B24FD-97B9-4A45-B70B-68C04A908272}" type="sibTrans" cxnId="{7DC3D8D6-2518-4536-8C7A-3C15565F42E9}">
      <dgm:prSet/>
      <dgm:spPr/>
      <dgm:t>
        <a:bodyPr/>
        <a:lstStyle/>
        <a:p>
          <a:endParaRPr lang="en-US" sz="1100">
            <a:solidFill>
              <a:schemeClr val="tx1"/>
            </a:solidFill>
          </a:endParaRPr>
        </a:p>
      </dgm:t>
    </dgm:pt>
    <dgm:pt modelId="{32B04FE7-8DB2-4628-B7E5-20F143C095BF}">
      <dgm:prSet custT="1"/>
      <dgm:spPr/>
      <dgm:t>
        <a:bodyPr/>
        <a:lstStyle/>
        <a:p>
          <a:r>
            <a:rPr lang="en-US" sz="2000" b="1" dirty="0">
              <a:solidFill>
                <a:schemeClr val="tx1"/>
              </a:solidFill>
              <a:effectLst/>
            </a:rPr>
            <a:t>Tell your network member that the results of his/her HIV test will never be shared with you.</a:t>
          </a:r>
        </a:p>
      </dgm:t>
    </dgm:pt>
    <dgm:pt modelId="{CA7B512A-862A-427B-9750-40A15557233E}" type="parTrans" cxnId="{57BF4AEE-F526-4317-8C6F-94D4C810366F}">
      <dgm:prSet/>
      <dgm:spPr/>
      <dgm:t>
        <a:bodyPr/>
        <a:lstStyle/>
        <a:p>
          <a:endParaRPr lang="en-US" sz="1100">
            <a:solidFill>
              <a:schemeClr val="tx1"/>
            </a:solidFill>
          </a:endParaRPr>
        </a:p>
      </dgm:t>
    </dgm:pt>
    <dgm:pt modelId="{756D3FD5-BE63-4CFE-8894-2BCCB7E419A2}" type="sibTrans" cxnId="{57BF4AEE-F526-4317-8C6F-94D4C810366F}">
      <dgm:prSet/>
      <dgm:spPr/>
      <dgm:t>
        <a:bodyPr/>
        <a:lstStyle/>
        <a:p>
          <a:endParaRPr lang="en-US" sz="1100">
            <a:solidFill>
              <a:schemeClr val="tx1"/>
            </a:solidFill>
          </a:endParaRPr>
        </a:p>
      </dgm:t>
    </dgm:pt>
    <dgm:pt modelId="{682F4289-7B16-479C-8A42-95B7790C729A}">
      <dgm:prSet custT="1"/>
      <dgm:spPr/>
      <dgm:t>
        <a:bodyPr/>
        <a:lstStyle/>
        <a:p>
          <a:r>
            <a:rPr lang="en-US" sz="2000" b="1" dirty="0">
              <a:solidFill>
                <a:schemeClr val="tx1"/>
              </a:solidFill>
              <a:effectLst/>
            </a:rPr>
            <a:t>A friendly professional can be reached by the phone number for any questions about HIV testing location or about their test results. </a:t>
          </a:r>
        </a:p>
      </dgm:t>
    </dgm:pt>
    <dgm:pt modelId="{8AC1D96C-E322-4B3E-9EBF-7B2F7346FDF9}" type="parTrans" cxnId="{E50C4630-270C-46A5-BB8E-EC39CEFD9DE7}">
      <dgm:prSet/>
      <dgm:spPr/>
      <dgm:t>
        <a:bodyPr/>
        <a:lstStyle/>
        <a:p>
          <a:endParaRPr lang="en-US" sz="1100">
            <a:solidFill>
              <a:schemeClr val="tx1"/>
            </a:solidFill>
          </a:endParaRPr>
        </a:p>
      </dgm:t>
    </dgm:pt>
    <dgm:pt modelId="{1A17FD72-685C-4F30-888E-4CD32A3B1B0E}" type="sibTrans" cxnId="{E50C4630-270C-46A5-BB8E-EC39CEFD9DE7}">
      <dgm:prSet/>
      <dgm:spPr/>
      <dgm:t>
        <a:bodyPr/>
        <a:lstStyle/>
        <a:p>
          <a:endParaRPr lang="en-US" sz="1100">
            <a:solidFill>
              <a:schemeClr val="tx1"/>
            </a:solidFill>
          </a:endParaRPr>
        </a:p>
      </dgm:t>
    </dgm:pt>
    <dgm:pt modelId="{EE464018-313F-4C42-8B3E-A2FCE8027CE8}">
      <dgm:prSet custT="1"/>
      <dgm:spPr/>
      <dgm:t>
        <a:bodyPr/>
        <a:lstStyle/>
        <a:p>
          <a:r>
            <a:rPr lang="en-US" sz="2000" b="1" dirty="0">
              <a:solidFill>
                <a:schemeClr val="tx1"/>
              </a:solidFill>
              <a:effectLst/>
            </a:rPr>
            <a:t>Contact the HIV testing location to inquire about any referral incentives owed to you. </a:t>
          </a:r>
        </a:p>
      </dgm:t>
    </dgm:pt>
    <dgm:pt modelId="{FAC7C56E-0E33-429E-A2D2-BE82F8CBB0BE}" type="parTrans" cxnId="{47CB8BE0-E78C-46D1-9DC4-3A6697FC90A6}">
      <dgm:prSet/>
      <dgm:spPr/>
      <dgm:t>
        <a:bodyPr/>
        <a:lstStyle/>
        <a:p>
          <a:endParaRPr lang="en-US" sz="1100">
            <a:solidFill>
              <a:schemeClr val="tx1"/>
            </a:solidFill>
          </a:endParaRPr>
        </a:p>
      </dgm:t>
    </dgm:pt>
    <dgm:pt modelId="{6232E6D7-173F-4ACF-BACC-E560E9C52E9B}" type="sibTrans" cxnId="{47CB8BE0-E78C-46D1-9DC4-3A6697FC90A6}">
      <dgm:prSet/>
      <dgm:spPr/>
      <dgm:t>
        <a:bodyPr/>
        <a:lstStyle/>
        <a:p>
          <a:endParaRPr lang="en-US" sz="1100">
            <a:solidFill>
              <a:schemeClr val="tx1"/>
            </a:solidFill>
          </a:endParaRPr>
        </a:p>
      </dgm:t>
    </dgm:pt>
    <dgm:pt modelId="{EA5742CE-EA86-49F1-972D-78C71C7820D2}">
      <dgm:prSet custT="1"/>
      <dgm:spPr>
        <a:solidFill>
          <a:srgbClr val="42B0D2"/>
        </a:solidFill>
        <a:ln>
          <a:solidFill>
            <a:schemeClr val="accent1">
              <a:lumMod val="75000"/>
            </a:schemeClr>
          </a:solidFill>
        </a:ln>
      </dgm:spPr>
      <dgm:t>
        <a:bodyPr/>
        <a:lstStyle/>
        <a:p>
          <a:r>
            <a:rPr lang="en-US" sz="2800" b="1">
              <a:solidFill>
                <a:schemeClr val="bg1"/>
              </a:solidFill>
              <a:effectLst>
                <a:outerShdw blurRad="38100" dist="25400" dir="5400000" algn="ctr">
                  <a:srgbClr val="6E747A">
                    <a:alpha val="43000"/>
                  </a:srgbClr>
                </a:outerShdw>
              </a:effectLst>
            </a:rPr>
            <a:t>Step 3</a:t>
          </a:r>
          <a:endParaRPr lang="en-US" sz="2800" b="1" dirty="0">
            <a:solidFill>
              <a:schemeClr val="bg1"/>
            </a:solidFill>
            <a:effectLst/>
          </a:endParaRPr>
        </a:p>
      </dgm:t>
    </dgm:pt>
    <dgm:pt modelId="{B988F3B0-C0F8-40C6-9595-5EBB92EED28A}" type="parTrans" cxnId="{EF20266B-186A-40AD-86D0-88F6152BBDEB}">
      <dgm:prSet/>
      <dgm:spPr/>
      <dgm:t>
        <a:bodyPr/>
        <a:lstStyle/>
        <a:p>
          <a:endParaRPr lang="en-US"/>
        </a:p>
      </dgm:t>
    </dgm:pt>
    <dgm:pt modelId="{EFED4A55-0161-40EF-9C97-362F0638613C}" type="sibTrans" cxnId="{EF20266B-186A-40AD-86D0-88F6152BBDEB}">
      <dgm:prSet/>
      <dgm:spPr/>
      <dgm:t>
        <a:bodyPr/>
        <a:lstStyle/>
        <a:p>
          <a:endParaRPr lang="en-US"/>
        </a:p>
      </dgm:t>
    </dgm:pt>
    <dgm:pt modelId="{78A9CED0-44F5-4C29-87F7-39CBC80ADB14}">
      <dgm:prSet custT="1"/>
      <dgm:spPr/>
      <dgm:t>
        <a:bodyPr/>
        <a:lstStyle/>
        <a:p>
          <a:r>
            <a:rPr lang="en-US" sz="2000" b="1" dirty="0">
              <a:solidFill>
                <a:schemeClr val="tx1"/>
              </a:solidFill>
              <a:effectLst/>
            </a:rPr>
            <a:t>You will receive referral coupons to give to them to direct them to a friendly and confidential HIV testing location.	</a:t>
          </a:r>
        </a:p>
      </dgm:t>
    </dgm:pt>
    <dgm:pt modelId="{42369231-58E6-4E90-8096-B13C79CE1896}" type="parTrans" cxnId="{9A20F7C0-4445-47BB-8E32-7B834567F0D6}">
      <dgm:prSet/>
      <dgm:spPr/>
      <dgm:t>
        <a:bodyPr/>
        <a:lstStyle/>
        <a:p>
          <a:endParaRPr lang="en-US"/>
        </a:p>
      </dgm:t>
    </dgm:pt>
    <dgm:pt modelId="{F536344A-51F4-408D-BA47-BAFDCF42B991}" type="sibTrans" cxnId="{9A20F7C0-4445-47BB-8E32-7B834567F0D6}">
      <dgm:prSet/>
      <dgm:spPr/>
      <dgm:t>
        <a:bodyPr/>
        <a:lstStyle/>
        <a:p>
          <a:endParaRPr lang="en-US"/>
        </a:p>
      </dgm:t>
    </dgm:pt>
    <dgm:pt modelId="{6A599BC1-4406-4FE0-B8FE-FB119DE2ADB3}">
      <dgm:prSet custT="1"/>
      <dgm:spPr>
        <a:solidFill>
          <a:srgbClr val="42B0D2"/>
        </a:solidFill>
        <a:ln>
          <a:solidFill>
            <a:schemeClr val="accent1">
              <a:lumMod val="75000"/>
            </a:schemeClr>
          </a:solidFill>
        </a:ln>
      </dgm:spPr>
      <dgm:t>
        <a:bodyPr/>
        <a:lstStyle/>
        <a:p>
          <a:r>
            <a:rPr lang="en-US" sz="2800" b="1" dirty="0">
              <a:solidFill>
                <a:schemeClr val="bg1"/>
              </a:solidFill>
              <a:effectLst>
                <a:outerShdw blurRad="38100" dist="25400" dir="5400000" algn="ctr">
                  <a:srgbClr val="6E747A">
                    <a:alpha val="43000"/>
                  </a:srgbClr>
                </a:outerShdw>
              </a:effectLst>
            </a:rPr>
            <a:t>Step 7</a:t>
          </a:r>
          <a:endParaRPr lang="en-US" sz="2800" dirty="0">
            <a:solidFill>
              <a:schemeClr val="bg1"/>
            </a:solidFill>
          </a:endParaRPr>
        </a:p>
      </dgm:t>
    </dgm:pt>
    <dgm:pt modelId="{D6AE0824-CF43-430E-8835-6F968340D07C}" type="parTrans" cxnId="{590A4594-60AE-4A7B-B8F2-A80764E85417}">
      <dgm:prSet/>
      <dgm:spPr/>
      <dgm:t>
        <a:bodyPr/>
        <a:lstStyle/>
        <a:p>
          <a:endParaRPr lang="en-US"/>
        </a:p>
      </dgm:t>
    </dgm:pt>
    <dgm:pt modelId="{931EC503-93D6-4509-A06C-1AD93C380A76}" type="sibTrans" cxnId="{590A4594-60AE-4A7B-B8F2-A80764E85417}">
      <dgm:prSet/>
      <dgm:spPr/>
      <dgm:t>
        <a:bodyPr/>
        <a:lstStyle/>
        <a:p>
          <a:endParaRPr lang="en-US"/>
        </a:p>
      </dgm:t>
    </dgm:pt>
    <dgm:pt modelId="{F748B420-2F8E-4C75-AD9F-0C4EEC2B8197}">
      <dgm:prSet custT="1"/>
      <dgm:spPr>
        <a:noFill/>
      </dgm:spPr>
      <dgm:t>
        <a:bodyPr/>
        <a:lstStyle/>
        <a:p>
          <a:r>
            <a:rPr lang="en-US" sz="2000" b="1" dirty="0">
              <a:solidFill>
                <a:schemeClr val="tx1"/>
              </a:solidFill>
              <a:effectLst/>
            </a:rPr>
            <a:t>Refer to the </a:t>
          </a:r>
          <a:r>
            <a:rPr lang="en-US" sz="2000" b="1" u="sng" dirty="0">
              <a:solidFill>
                <a:srgbClr val="42B0D2"/>
              </a:solidFill>
              <a:effectLst/>
            </a:rPr>
            <a:t>SNS Coaching Guide </a:t>
          </a:r>
          <a:r>
            <a:rPr lang="en-US" sz="2000" b="1" dirty="0">
              <a:solidFill>
                <a:schemeClr val="tx1"/>
              </a:solidFill>
              <a:effectLst/>
            </a:rPr>
            <a:t>for detailed coaching techniques to improve recruitment.</a:t>
          </a:r>
          <a:endParaRPr lang="en-US" sz="2000" b="1" dirty="0">
            <a:solidFill>
              <a:schemeClr val="bg1"/>
            </a:solidFill>
          </a:endParaRPr>
        </a:p>
      </dgm:t>
    </dgm:pt>
    <dgm:pt modelId="{462491D3-CF7D-4853-A321-76722239E91A}" type="parTrans" cxnId="{B7F12458-D5A8-416E-9C5D-FF0E1C8C2229}">
      <dgm:prSet/>
      <dgm:spPr/>
      <dgm:t>
        <a:bodyPr/>
        <a:lstStyle/>
        <a:p>
          <a:endParaRPr lang="en-US"/>
        </a:p>
      </dgm:t>
    </dgm:pt>
    <dgm:pt modelId="{598CEAFC-291A-4274-804C-22F004DD060D}" type="sibTrans" cxnId="{B7F12458-D5A8-416E-9C5D-FF0E1C8C2229}">
      <dgm:prSet/>
      <dgm:spPr/>
      <dgm:t>
        <a:bodyPr/>
        <a:lstStyle/>
        <a:p>
          <a:endParaRPr lang="en-US"/>
        </a:p>
      </dgm:t>
    </dgm:pt>
    <dgm:pt modelId="{9F6BDDFF-B7EA-4717-A3F3-6866CA572F5F}" type="pres">
      <dgm:prSet presAssocID="{7E272A38-2C53-44FE-B9D3-27FB3F560A15}" presName="Name0" presStyleCnt="0">
        <dgm:presLayoutVars>
          <dgm:chMax/>
          <dgm:chPref val="3"/>
          <dgm:dir/>
          <dgm:animOne val="branch"/>
          <dgm:animLvl val="lvl"/>
        </dgm:presLayoutVars>
      </dgm:prSet>
      <dgm:spPr/>
    </dgm:pt>
    <dgm:pt modelId="{019A2C85-20F2-4581-8124-9F7A3BDC9C4A}" type="pres">
      <dgm:prSet presAssocID="{20FAF760-850C-4957-AC41-C4661ED1B814}" presName="composite" presStyleCnt="0"/>
      <dgm:spPr/>
    </dgm:pt>
    <dgm:pt modelId="{830000F8-F280-4F9B-8062-35D885DD4E3D}" type="pres">
      <dgm:prSet presAssocID="{20FAF760-850C-4957-AC41-C4661ED1B814}" presName="FirstChild" presStyleLbl="revTx" presStyleIdx="0" presStyleCnt="7" custScaleX="108773" custScaleY="98095" custLinFactNeighborX="-6948">
        <dgm:presLayoutVars>
          <dgm:chMax val="0"/>
          <dgm:chPref val="0"/>
          <dgm:bulletEnabled val="1"/>
        </dgm:presLayoutVars>
      </dgm:prSet>
      <dgm:spPr/>
    </dgm:pt>
    <dgm:pt modelId="{EBAB70A7-44D3-467B-8A46-902E089E621C}" type="pres">
      <dgm:prSet presAssocID="{20FAF760-850C-4957-AC41-C4661ED1B814}" presName="Parent" presStyleLbl="alignNode1" presStyleIdx="0" presStyleCnt="7" custScaleX="54243" custScaleY="97598" custLinFactNeighborX="-21667">
        <dgm:presLayoutVars>
          <dgm:chMax val="3"/>
          <dgm:chPref val="3"/>
          <dgm:bulletEnabled val="1"/>
        </dgm:presLayoutVars>
      </dgm:prSet>
      <dgm:spPr/>
    </dgm:pt>
    <dgm:pt modelId="{D63DC07A-0E55-4529-A9D0-D43BB0AB98C6}" type="pres">
      <dgm:prSet presAssocID="{20FAF760-850C-4957-AC41-C4661ED1B814}" presName="Accent" presStyleLbl="parChTrans1D1" presStyleIdx="0" presStyleCnt="7"/>
      <dgm:spPr>
        <a:ln>
          <a:solidFill>
            <a:srgbClr val="42B0D2"/>
          </a:solidFill>
        </a:ln>
      </dgm:spPr>
    </dgm:pt>
    <dgm:pt modelId="{1B698772-A3F8-4F3B-AEF3-1AFA9467EE8E}" type="pres">
      <dgm:prSet presAssocID="{850A3B16-16E3-4CCF-A91A-003928001A0D}" presName="sibTrans" presStyleCnt="0"/>
      <dgm:spPr/>
    </dgm:pt>
    <dgm:pt modelId="{84A2F104-E9EF-4492-B58C-2561ACFC45D5}" type="pres">
      <dgm:prSet presAssocID="{177A54F0-9E4E-49BA-A4BB-60FA704ED1EF}" presName="composite" presStyleCnt="0"/>
      <dgm:spPr/>
    </dgm:pt>
    <dgm:pt modelId="{CA6E0C96-1CE4-4D08-86B9-D569E1D6744A}" type="pres">
      <dgm:prSet presAssocID="{177A54F0-9E4E-49BA-A4BB-60FA704ED1EF}" presName="FirstChild" presStyleLbl="revTx" presStyleIdx="1" presStyleCnt="7" custScaleX="108706" custScaleY="80656" custLinFactNeighborX="-6948">
        <dgm:presLayoutVars>
          <dgm:chMax val="0"/>
          <dgm:chPref val="0"/>
          <dgm:bulletEnabled val="1"/>
        </dgm:presLayoutVars>
      </dgm:prSet>
      <dgm:spPr/>
    </dgm:pt>
    <dgm:pt modelId="{9283B72D-007A-4BC7-A604-CB9D127F5029}" type="pres">
      <dgm:prSet presAssocID="{177A54F0-9E4E-49BA-A4BB-60FA704ED1EF}" presName="Parent" presStyleLbl="alignNode1" presStyleIdx="1" presStyleCnt="7" custScaleX="54243" custScaleY="97598" custLinFactNeighborX="-21667">
        <dgm:presLayoutVars>
          <dgm:chMax val="3"/>
          <dgm:chPref val="3"/>
          <dgm:bulletEnabled val="1"/>
        </dgm:presLayoutVars>
      </dgm:prSet>
      <dgm:spPr/>
    </dgm:pt>
    <dgm:pt modelId="{C72D0695-1F9C-4458-BA65-6873FEB5D334}" type="pres">
      <dgm:prSet presAssocID="{177A54F0-9E4E-49BA-A4BB-60FA704ED1EF}" presName="Accent" presStyleLbl="parChTrans1D1" presStyleIdx="1" presStyleCnt="7"/>
      <dgm:spPr>
        <a:ln>
          <a:solidFill>
            <a:srgbClr val="42B0D2"/>
          </a:solidFill>
        </a:ln>
      </dgm:spPr>
    </dgm:pt>
    <dgm:pt modelId="{F84349E0-90E0-46BA-B778-08AB6D9D2BCD}" type="pres">
      <dgm:prSet presAssocID="{3A4563AB-17D1-4FA2-9F32-83C879206C32}" presName="sibTrans" presStyleCnt="0"/>
      <dgm:spPr/>
    </dgm:pt>
    <dgm:pt modelId="{C9A73FCC-3268-4EF3-9FB8-009B2374459D}" type="pres">
      <dgm:prSet presAssocID="{EA5742CE-EA86-49F1-972D-78C71C7820D2}" presName="composite" presStyleCnt="0"/>
      <dgm:spPr/>
    </dgm:pt>
    <dgm:pt modelId="{9059B943-CF44-4C30-926F-91BD225D6C29}" type="pres">
      <dgm:prSet presAssocID="{EA5742CE-EA86-49F1-972D-78C71C7820D2}" presName="FirstChild" presStyleLbl="revTx" presStyleIdx="2" presStyleCnt="7" custAng="0" custScaleX="108809" custScaleY="74115" custLinFactNeighborX="-6948" custLinFactNeighborY="0">
        <dgm:presLayoutVars>
          <dgm:chMax val="0"/>
          <dgm:chPref val="0"/>
          <dgm:bulletEnabled val="1"/>
        </dgm:presLayoutVars>
      </dgm:prSet>
      <dgm:spPr/>
    </dgm:pt>
    <dgm:pt modelId="{7066335F-4F3F-49A2-B391-E6F9D5C92FC5}" type="pres">
      <dgm:prSet presAssocID="{EA5742CE-EA86-49F1-972D-78C71C7820D2}" presName="Parent" presStyleLbl="alignNode1" presStyleIdx="2" presStyleCnt="7" custScaleX="54243" custScaleY="97598" custLinFactNeighborX="-16611" custLinFactNeighborY="-1222">
        <dgm:presLayoutVars>
          <dgm:chMax val="3"/>
          <dgm:chPref val="3"/>
          <dgm:bulletEnabled val="1"/>
        </dgm:presLayoutVars>
      </dgm:prSet>
      <dgm:spPr/>
    </dgm:pt>
    <dgm:pt modelId="{038C2887-2FE4-495B-BB8B-24F3B2E0C7DE}" type="pres">
      <dgm:prSet presAssocID="{EA5742CE-EA86-49F1-972D-78C71C7820D2}" presName="Accent" presStyleLbl="parChTrans1D1" presStyleIdx="2" presStyleCnt="7"/>
      <dgm:spPr>
        <a:ln>
          <a:solidFill>
            <a:srgbClr val="42B0D2"/>
          </a:solidFill>
        </a:ln>
      </dgm:spPr>
    </dgm:pt>
    <dgm:pt modelId="{85C27911-A355-4F2C-B998-6AF95EEE9ED8}" type="pres">
      <dgm:prSet presAssocID="{EFED4A55-0161-40EF-9C97-362F0638613C}" presName="sibTrans" presStyleCnt="0"/>
      <dgm:spPr/>
    </dgm:pt>
    <dgm:pt modelId="{214705D9-5E00-40AB-94FC-4B020FC1BCEF}" type="pres">
      <dgm:prSet presAssocID="{0C3059E3-5EC9-41C8-B87B-53E69806AC17}" presName="composite" presStyleCnt="0"/>
      <dgm:spPr/>
    </dgm:pt>
    <dgm:pt modelId="{D62A15B1-386B-4F0F-8800-D7BA4B8136B9}" type="pres">
      <dgm:prSet presAssocID="{0C3059E3-5EC9-41C8-B87B-53E69806AC17}" presName="FirstChild" presStyleLbl="revTx" presStyleIdx="3" presStyleCnt="7" custScaleX="108114" custScaleY="89496" custLinFactNeighborX="-7495" custLinFactNeighborY="-1305">
        <dgm:presLayoutVars>
          <dgm:chMax val="0"/>
          <dgm:chPref val="0"/>
          <dgm:bulletEnabled val="1"/>
        </dgm:presLayoutVars>
      </dgm:prSet>
      <dgm:spPr/>
    </dgm:pt>
    <dgm:pt modelId="{498FD61C-77E7-439B-9D19-7D5AB459ECB9}" type="pres">
      <dgm:prSet presAssocID="{0C3059E3-5EC9-41C8-B87B-53E69806AC17}" presName="Parent" presStyleLbl="alignNode1" presStyleIdx="3" presStyleCnt="7" custScaleX="54243" custScaleY="97598" custLinFactNeighborX="-21667">
        <dgm:presLayoutVars>
          <dgm:chMax val="3"/>
          <dgm:chPref val="3"/>
          <dgm:bulletEnabled val="1"/>
        </dgm:presLayoutVars>
      </dgm:prSet>
      <dgm:spPr/>
    </dgm:pt>
    <dgm:pt modelId="{EF5656B7-2B5B-4BD1-BCFF-D2A30D3D0A2A}" type="pres">
      <dgm:prSet presAssocID="{0C3059E3-5EC9-41C8-B87B-53E69806AC17}" presName="Accent" presStyleLbl="parChTrans1D1" presStyleIdx="3" presStyleCnt="7"/>
      <dgm:spPr>
        <a:ln>
          <a:solidFill>
            <a:srgbClr val="42B0D2"/>
          </a:solidFill>
        </a:ln>
      </dgm:spPr>
    </dgm:pt>
    <dgm:pt modelId="{5FFB9EF7-789B-42E6-B770-74015B107D0A}" type="pres">
      <dgm:prSet presAssocID="{6A072DB7-620C-4197-AFA6-1DFE1C3EABC8}" presName="sibTrans" presStyleCnt="0"/>
      <dgm:spPr/>
    </dgm:pt>
    <dgm:pt modelId="{DA062B22-812A-40A1-B1DC-A32F1F125849}" type="pres">
      <dgm:prSet presAssocID="{F08856D8-2463-42EA-9A81-982886A54A0A}" presName="composite" presStyleCnt="0"/>
      <dgm:spPr/>
    </dgm:pt>
    <dgm:pt modelId="{2BEA2382-5F5B-4995-896E-C846C5EC6044}" type="pres">
      <dgm:prSet presAssocID="{F08856D8-2463-42EA-9A81-982886A54A0A}" presName="FirstChild" presStyleLbl="revTx" presStyleIdx="4" presStyleCnt="7" custScaleX="107728" custScaleY="94621" custLinFactNeighborX="-7606">
        <dgm:presLayoutVars>
          <dgm:chMax val="0"/>
          <dgm:chPref val="0"/>
          <dgm:bulletEnabled val="1"/>
        </dgm:presLayoutVars>
      </dgm:prSet>
      <dgm:spPr/>
    </dgm:pt>
    <dgm:pt modelId="{1F7AC62B-0D66-4789-B05C-1C1154D5E0F8}" type="pres">
      <dgm:prSet presAssocID="{F08856D8-2463-42EA-9A81-982886A54A0A}" presName="Parent" presStyleLbl="alignNode1" presStyleIdx="4" presStyleCnt="7" custScaleX="54243" custScaleY="97598" custLinFactNeighborX="-21667">
        <dgm:presLayoutVars>
          <dgm:chMax val="3"/>
          <dgm:chPref val="3"/>
          <dgm:bulletEnabled val="1"/>
        </dgm:presLayoutVars>
      </dgm:prSet>
      <dgm:spPr/>
    </dgm:pt>
    <dgm:pt modelId="{B8A7DDFC-2448-44C9-9770-7C4B88AB8C44}" type="pres">
      <dgm:prSet presAssocID="{F08856D8-2463-42EA-9A81-982886A54A0A}" presName="Accent" presStyleLbl="parChTrans1D1" presStyleIdx="4" presStyleCnt="7"/>
      <dgm:spPr>
        <a:ln>
          <a:solidFill>
            <a:srgbClr val="42B0D2"/>
          </a:solidFill>
        </a:ln>
      </dgm:spPr>
    </dgm:pt>
    <dgm:pt modelId="{759B4E17-2C03-4CCD-A5CB-22C5A3EC386D}" type="pres">
      <dgm:prSet presAssocID="{CC30F780-360D-4F32-850C-61F5419DAA2A}" presName="sibTrans" presStyleCnt="0"/>
      <dgm:spPr/>
    </dgm:pt>
    <dgm:pt modelId="{4B3FD088-1FC9-4771-81E9-44A4E0D7CDAF}" type="pres">
      <dgm:prSet presAssocID="{687B0D9B-08E6-4E3C-8903-5934A9CC5ADF}" presName="composite" presStyleCnt="0"/>
      <dgm:spPr/>
    </dgm:pt>
    <dgm:pt modelId="{6C5D2A6E-F33F-49EE-86C1-267417EA07CE}" type="pres">
      <dgm:prSet presAssocID="{687B0D9B-08E6-4E3C-8903-5934A9CC5ADF}" presName="FirstChild" presStyleLbl="revTx" presStyleIdx="5" presStyleCnt="7" custScaleX="108114" custScaleY="78268" custLinFactNeighborX="-7647">
        <dgm:presLayoutVars>
          <dgm:chMax val="0"/>
          <dgm:chPref val="0"/>
          <dgm:bulletEnabled val="1"/>
        </dgm:presLayoutVars>
      </dgm:prSet>
      <dgm:spPr/>
    </dgm:pt>
    <dgm:pt modelId="{25BEC446-C4D0-438F-8E1C-2935DFFF32F4}" type="pres">
      <dgm:prSet presAssocID="{687B0D9B-08E6-4E3C-8903-5934A9CC5ADF}" presName="Parent" presStyleLbl="alignNode1" presStyleIdx="5" presStyleCnt="7" custScaleX="54243" custScaleY="97598" custLinFactNeighborX="-21667">
        <dgm:presLayoutVars>
          <dgm:chMax val="3"/>
          <dgm:chPref val="3"/>
          <dgm:bulletEnabled val="1"/>
        </dgm:presLayoutVars>
      </dgm:prSet>
      <dgm:spPr/>
    </dgm:pt>
    <dgm:pt modelId="{A2A3E836-B8FB-4FB2-8295-36AD28F2A820}" type="pres">
      <dgm:prSet presAssocID="{687B0D9B-08E6-4E3C-8903-5934A9CC5ADF}" presName="Accent" presStyleLbl="parChTrans1D1" presStyleIdx="5" presStyleCnt="7"/>
      <dgm:spPr>
        <a:ln>
          <a:solidFill>
            <a:srgbClr val="42B0D2"/>
          </a:solidFill>
        </a:ln>
      </dgm:spPr>
    </dgm:pt>
    <dgm:pt modelId="{6337391E-2A4F-4AA7-ADEA-C61ECA09692F}" type="pres">
      <dgm:prSet presAssocID="{48EF7954-FC3E-4B3A-9ACE-46B8789E6DF2}" presName="sibTrans" presStyleCnt="0"/>
      <dgm:spPr/>
    </dgm:pt>
    <dgm:pt modelId="{47A54796-E970-4B70-8B8E-2145032DF962}" type="pres">
      <dgm:prSet presAssocID="{6A599BC1-4406-4FE0-B8FE-FB119DE2ADB3}" presName="composite" presStyleCnt="0"/>
      <dgm:spPr/>
    </dgm:pt>
    <dgm:pt modelId="{D4DA2991-1474-4D40-AD6C-98B9DCEB0A00}" type="pres">
      <dgm:prSet presAssocID="{6A599BC1-4406-4FE0-B8FE-FB119DE2ADB3}" presName="FirstChild" presStyleLbl="revTx" presStyleIdx="6" presStyleCnt="7" custScaleX="118303" custScaleY="78062">
        <dgm:presLayoutVars>
          <dgm:chMax val="0"/>
          <dgm:chPref val="0"/>
          <dgm:bulletEnabled val="1"/>
        </dgm:presLayoutVars>
      </dgm:prSet>
      <dgm:spPr/>
    </dgm:pt>
    <dgm:pt modelId="{83888ACB-B087-40C7-BA0E-15EAE068B4F4}" type="pres">
      <dgm:prSet presAssocID="{6A599BC1-4406-4FE0-B8FE-FB119DE2ADB3}" presName="Parent" presStyleLbl="alignNode1" presStyleIdx="6" presStyleCnt="7" custScaleX="54243" custScaleY="97598" custLinFactNeighborX="-21667">
        <dgm:presLayoutVars>
          <dgm:chMax val="3"/>
          <dgm:chPref val="3"/>
          <dgm:bulletEnabled val="1"/>
        </dgm:presLayoutVars>
      </dgm:prSet>
      <dgm:spPr/>
    </dgm:pt>
    <dgm:pt modelId="{B639E108-A55B-4890-8F0C-6FF2B7B8E0D6}" type="pres">
      <dgm:prSet presAssocID="{6A599BC1-4406-4FE0-B8FE-FB119DE2ADB3}" presName="Accent" presStyleLbl="parChTrans1D1" presStyleIdx="6" presStyleCnt="7"/>
      <dgm:spPr/>
    </dgm:pt>
  </dgm:ptLst>
  <dgm:cxnLst>
    <dgm:cxn modelId="{CEB6AB09-3AA5-495F-B3FE-601149EA3F62}" type="presOf" srcId="{0C3059E3-5EC9-41C8-B87B-53E69806AC17}" destId="{498FD61C-77E7-439B-9D19-7D5AB459ECB9}" srcOrd="0" destOrd="0" presId="urn:microsoft.com/office/officeart/2011/layout/TabList"/>
    <dgm:cxn modelId="{D76F1218-5789-41E6-8F0B-EB42357AFC4E}" type="presOf" srcId="{32B04FE7-8DB2-4628-B7E5-20F143C095BF}" destId="{D62A15B1-386B-4F0F-8800-D7BA4B8136B9}" srcOrd="0" destOrd="0" presId="urn:microsoft.com/office/officeart/2011/layout/TabList"/>
    <dgm:cxn modelId="{4B31ED1D-9DAA-4F1E-87A3-B224BB7E206D}" srcId="{7E272A38-2C53-44FE-B9D3-27FB3F560A15}" destId="{177A54F0-9E4E-49BA-A4BB-60FA704ED1EF}" srcOrd="1" destOrd="0" parTransId="{414F3F26-9702-4594-96AD-03551B048771}" sibTransId="{3A4563AB-17D1-4FA2-9F32-83C879206C32}"/>
    <dgm:cxn modelId="{F98A3128-5FCF-44A6-9C95-23B639A50140}" type="presOf" srcId="{A979A638-0E91-48E3-B0E4-835925869D2F}" destId="{CA6E0C96-1CE4-4D08-86B9-D569E1D6744A}" srcOrd="0" destOrd="0" presId="urn:microsoft.com/office/officeart/2011/layout/TabList"/>
    <dgm:cxn modelId="{E50C4630-270C-46A5-BB8E-EC39CEFD9DE7}" srcId="{F08856D8-2463-42EA-9A81-982886A54A0A}" destId="{682F4289-7B16-479C-8A42-95B7790C729A}" srcOrd="0" destOrd="0" parTransId="{8AC1D96C-E322-4B3E-9EBF-7B2F7346FDF9}" sibTransId="{1A17FD72-685C-4F30-888E-4CD32A3B1B0E}"/>
    <dgm:cxn modelId="{C14CEB5C-17A5-4136-B2B2-2155F8CED0BB}" srcId="{7E272A38-2C53-44FE-B9D3-27FB3F560A15}" destId="{0C3059E3-5EC9-41C8-B87B-53E69806AC17}" srcOrd="3" destOrd="0" parTransId="{9611FDC7-98B1-4429-98CE-6197D9B7715B}" sibTransId="{6A072DB7-620C-4197-AFA6-1DFE1C3EABC8}"/>
    <dgm:cxn modelId="{3C7F075E-FAEA-49BF-B84B-194B35BAF730}" type="presOf" srcId="{687B0D9B-08E6-4E3C-8903-5934A9CC5ADF}" destId="{25BEC446-C4D0-438F-8E1C-2935DFFF32F4}" srcOrd="0" destOrd="0" presId="urn:microsoft.com/office/officeart/2011/layout/TabList"/>
    <dgm:cxn modelId="{E3803D60-D923-48ED-9BF7-DC5FEB523C8B}" type="presOf" srcId="{682F4289-7B16-479C-8A42-95B7790C729A}" destId="{2BEA2382-5F5B-4995-896E-C846C5EC6044}" srcOrd="0" destOrd="0" presId="urn:microsoft.com/office/officeart/2011/layout/TabList"/>
    <dgm:cxn modelId="{7242A565-1E17-4C2F-9B9C-D675EFB78F14}" type="presOf" srcId="{5C1732B4-E7BD-4BB3-A1C8-63E650D3DF4C}" destId="{830000F8-F280-4F9B-8062-35D885DD4E3D}" srcOrd="0" destOrd="0" presId="urn:microsoft.com/office/officeart/2011/layout/TabList"/>
    <dgm:cxn modelId="{EF20266B-186A-40AD-86D0-88F6152BBDEB}" srcId="{7E272A38-2C53-44FE-B9D3-27FB3F560A15}" destId="{EA5742CE-EA86-49F1-972D-78C71C7820D2}" srcOrd="2" destOrd="0" parTransId="{B988F3B0-C0F8-40C6-9595-5EBB92EED28A}" sibTransId="{EFED4A55-0161-40EF-9C97-362F0638613C}"/>
    <dgm:cxn modelId="{DFBC184C-2328-47D6-A9F3-710D68859AA8}" srcId="{7E272A38-2C53-44FE-B9D3-27FB3F560A15}" destId="{20FAF760-850C-4957-AC41-C4661ED1B814}" srcOrd="0" destOrd="0" parTransId="{B95B3F5F-DA5B-44A2-9ED5-F96577A8C5FD}" sibTransId="{850A3B16-16E3-4CCF-A91A-003928001A0D}"/>
    <dgm:cxn modelId="{7FE6F850-BF8D-4445-86B2-4D7CDE5C1ECD}" type="presOf" srcId="{EA5742CE-EA86-49F1-972D-78C71C7820D2}" destId="{7066335F-4F3F-49A2-B391-E6F9D5C92FC5}" srcOrd="0" destOrd="0" presId="urn:microsoft.com/office/officeart/2011/layout/TabList"/>
    <dgm:cxn modelId="{D5BA5E74-10AD-460B-8582-35B1253BB056}" srcId="{7E272A38-2C53-44FE-B9D3-27FB3F560A15}" destId="{F08856D8-2463-42EA-9A81-982886A54A0A}" srcOrd="4" destOrd="0" parTransId="{F88A7C26-C4F5-4150-9599-CB1B19A8A909}" sibTransId="{CC30F780-360D-4F32-850C-61F5419DAA2A}"/>
    <dgm:cxn modelId="{06E24555-EDEC-450E-BC44-6C56FA350E21}" type="presOf" srcId="{6A599BC1-4406-4FE0-B8FE-FB119DE2ADB3}" destId="{83888ACB-B087-40C7-BA0E-15EAE068B4F4}" srcOrd="0" destOrd="0" presId="urn:microsoft.com/office/officeart/2011/layout/TabList"/>
    <dgm:cxn modelId="{B1BD0256-AC85-4F75-A035-F3E942B3E398}" type="presOf" srcId="{78A9CED0-44F5-4C29-87F7-39CBC80ADB14}" destId="{9059B943-CF44-4C30-926F-91BD225D6C29}" srcOrd="0" destOrd="0" presId="urn:microsoft.com/office/officeart/2011/layout/TabList"/>
    <dgm:cxn modelId="{41B01276-50A8-418A-BD0D-BCB5AEC3A1AD}" type="presOf" srcId="{EE464018-313F-4C42-8B3E-A2FCE8027CE8}" destId="{6C5D2A6E-F33F-49EE-86C1-267417EA07CE}" srcOrd="0" destOrd="0" presId="urn:microsoft.com/office/officeart/2011/layout/TabList"/>
    <dgm:cxn modelId="{52936E56-042B-4B08-932E-A3C9B74A56C8}" srcId="{20FAF760-850C-4957-AC41-C4661ED1B814}" destId="{5C1732B4-E7BD-4BB3-A1C8-63E650D3DF4C}" srcOrd="0" destOrd="0" parTransId="{6135C85F-4CA5-413D-A979-3E8C5B6827EE}" sibTransId="{3EE4E952-C4D5-451A-97F0-D484FEE0AF42}"/>
    <dgm:cxn modelId="{B7F12458-D5A8-416E-9C5D-FF0E1C8C2229}" srcId="{6A599BC1-4406-4FE0-B8FE-FB119DE2ADB3}" destId="{F748B420-2F8E-4C75-AD9F-0C4EEC2B8197}" srcOrd="0" destOrd="0" parTransId="{462491D3-CF7D-4853-A321-76722239E91A}" sibTransId="{598CEAFC-291A-4274-804C-22F004DD060D}"/>
    <dgm:cxn modelId="{38068E83-7778-4D96-8CA8-30FEBFC5FEC6}" srcId="{7E272A38-2C53-44FE-B9D3-27FB3F560A15}" destId="{687B0D9B-08E6-4E3C-8903-5934A9CC5ADF}" srcOrd="5" destOrd="0" parTransId="{399AC83A-D9DD-410B-96EC-F00128648299}" sibTransId="{48EF7954-FC3E-4B3A-9ACE-46B8789E6DF2}"/>
    <dgm:cxn modelId="{5FD43487-E880-443C-A788-00EC5AB556EA}" type="presOf" srcId="{20FAF760-850C-4957-AC41-C4661ED1B814}" destId="{EBAB70A7-44D3-467B-8A46-902E089E621C}" srcOrd="0" destOrd="0" presId="urn:microsoft.com/office/officeart/2011/layout/TabList"/>
    <dgm:cxn modelId="{590A4594-60AE-4A7B-B8F2-A80764E85417}" srcId="{7E272A38-2C53-44FE-B9D3-27FB3F560A15}" destId="{6A599BC1-4406-4FE0-B8FE-FB119DE2ADB3}" srcOrd="6" destOrd="0" parTransId="{D6AE0824-CF43-430E-8835-6F968340D07C}" sibTransId="{931EC503-93D6-4509-A06C-1AD93C380A76}"/>
    <dgm:cxn modelId="{872E629D-BAD1-4EBB-897D-B8D2281205CF}" type="presOf" srcId="{F748B420-2F8E-4C75-AD9F-0C4EEC2B8197}" destId="{D4DA2991-1474-4D40-AD6C-98B9DCEB0A00}" srcOrd="0" destOrd="0" presId="urn:microsoft.com/office/officeart/2011/layout/TabList"/>
    <dgm:cxn modelId="{EA07C2B9-6185-4C5A-B318-07E655F9CFC3}" type="presOf" srcId="{F08856D8-2463-42EA-9A81-982886A54A0A}" destId="{1F7AC62B-0D66-4789-B05C-1C1154D5E0F8}" srcOrd="0" destOrd="0" presId="urn:microsoft.com/office/officeart/2011/layout/TabList"/>
    <dgm:cxn modelId="{9A20F7C0-4445-47BB-8E32-7B834567F0D6}" srcId="{EA5742CE-EA86-49F1-972D-78C71C7820D2}" destId="{78A9CED0-44F5-4C29-87F7-39CBC80ADB14}" srcOrd="0" destOrd="0" parTransId="{42369231-58E6-4E90-8096-B13C79CE1896}" sibTransId="{F536344A-51F4-408D-BA47-BAFDCF42B991}"/>
    <dgm:cxn modelId="{7DC3D8D6-2518-4536-8C7A-3C15565F42E9}" srcId="{177A54F0-9E4E-49BA-A4BB-60FA704ED1EF}" destId="{A979A638-0E91-48E3-B0E4-835925869D2F}" srcOrd="0" destOrd="0" parTransId="{FA72CBEF-E2F3-4BEB-8999-576F32059ADF}" sibTransId="{BA6B24FD-97B9-4A45-B70B-68C04A908272}"/>
    <dgm:cxn modelId="{47CB8BE0-E78C-46D1-9DC4-3A6697FC90A6}" srcId="{687B0D9B-08E6-4E3C-8903-5934A9CC5ADF}" destId="{EE464018-313F-4C42-8B3E-A2FCE8027CE8}" srcOrd="0" destOrd="0" parTransId="{FAC7C56E-0E33-429E-A2D2-BE82F8CBB0BE}" sibTransId="{6232E6D7-173F-4ACF-BACC-E560E9C52E9B}"/>
    <dgm:cxn modelId="{0E88EAED-5977-4258-BEB2-487FD09D43AF}" type="presOf" srcId="{7E272A38-2C53-44FE-B9D3-27FB3F560A15}" destId="{9F6BDDFF-B7EA-4717-A3F3-6866CA572F5F}" srcOrd="0" destOrd="0" presId="urn:microsoft.com/office/officeart/2011/layout/TabList"/>
    <dgm:cxn modelId="{57BF4AEE-F526-4317-8C6F-94D4C810366F}" srcId="{0C3059E3-5EC9-41C8-B87B-53E69806AC17}" destId="{32B04FE7-8DB2-4628-B7E5-20F143C095BF}" srcOrd="0" destOrd="0" parTransId="{CA7B512A-862A-427B-9750-40A15557233E}" sibTransId="{756D3FD5-BE63-4CFE-8894-2BCCB7E419A2}"/>
    <dgm:cxn modelId="{E523A3EE-74F7-4483-8DD4-06A7CEC6B4E3}" type="presOf" srcId="{177A54F0-9E4E-49BA-A4BB-60FA704ED1EF}" destId="{9283B72D-007A-4BC7-A604-CB9D127F5029}" srcOrd="0" destOrd="0" presId="urn:microsoft.com/office/officeart/2011/layout/TabList"/>
    <dgm:cxn modelId="{B2DCB1BA-00AA-46F5-80D2-1DA6C1D5D1E8}" type="presParOf" srcId="{9F6BDDFF-B7EA-4717-A3F3-6866CA572F5F}" destId="{019A2C85-20F2-4581-8124-9F7A3BDC9C4A}" srcOrd="0" destOrd="0" presId="urn:microsoft.com/office/officeart/2011/layout/TabList"/>
    <dgm:cxn modelId="{9F29550B-07CB-4007-A3DC-B5A8139DB695}" type="presParOf" srcId="{019A2C85-20F2-4581-8124-9F7A3BDC9C4A}" destId="{830000F8-F280-4F9B-8062-35D885DD4E3D}" srcOrd="0" destOrd="0" presId="urn:microsoft.com/office/officeart/2011/layout/TabList"/>
    <dgm:cxn modelId="{1C1F3955-4A61-435B-B91F-A7AFC3126828}" type="presParOf" srcId="{019A2C85-20F2-4581-8124-9F7A3BDC9C4A}" destId="{EBAB70A7-44D3-467B-8A46-902E089E621C}" srcOrd="1" destOrd="0" presId="urn:microsoft.com/office/officeart/2011/layout/TabList"/>
    <dgm:cxn modelId="{695EE626-85D5-44DA-8655-9EDD3DC4E37F}" type="presParOf" srcId="{019A2C85-20F2-4581-8124-9F7A3BDC9C4A}" destId="{D63DC07A-0E55-4529-A9D0-D43BB0AB98C6}" srcOrd="2" destOrd="0" presId="urn:microsoft.com/office/officeart/2011/layout/TabList"/>
    <dgm:cxn modelId="{2BF6D2F7-AC84-479A-BA2B-644B537692D9}" type="presParOf" srcId="{9F6BDDFF-B7EA-4717-A3F3-6866CA572F5F}" destId="{1B698772-A3F8-4F3B-AEF3-1AFA9467EE8E}" srcOrd="1" destOrd="0" presId="urn:microsoft.com/office/officeart/2011/layout/TabList"/>
    <dgm:cxn modelId="{C3AFBCB2-6416-49FE-827B-2A903419AEE3}" type="presParOf" srcId="{9F6BDDFF-B7EA-4717-A3F3-6866CA572F5F}" destId="{84A2F104-E9EF-4492-B58C-2561ACFC45D5}" srcOrd="2" destOrd="0" presId="urn:microsoft.com/office/officeart/2011/layout/TabList"/>
    <dgm:cxn modelId="{5E5B9C57-F371-45C9-BE15-8F55292DAE59}" type="presParOf" srcId="{84A2F104-E9EF-4492-B58C-2561ACFC45D5}" destId="{CA6E0C96-1CE4-4D08-86B9-D569E1D6744A}" srcOrd="0" destOrd="0" presId="urn:microsoft.com/office/officeart/2011/layout/TabList"/>
    <dgm:cxn modelId="{1BEBA9A2-A696-45E8-804C-F39B5F3538D5}" type="presParOf" srcId="{84A2F104-E9EF-4492-B58C-2561ACFC45D5}" destId="{9283B72D-007A-4BC7-A604-CB9D127F5029}" srcOrd="1" destOrd="0" presId="urn:microsoft.com/office/officeart/2011/layout/TabList"/>
    <dgm:cxn modelId="{6DA38987-E65A-47D0-9197-B97BE58C9C03}" type="presParOf" srcId="{84A2F104-E9EF-4492-B58C-2561ACFC45D5}" destId="{C72D0695-1F9C-4458-BA65-6873FEB5D334}" srcOrd="2" destOrd="0" presId="urn:microsoft.com/office/officeart/2011/layout/TabList"/>
    <dgm:cxn modelId="{5749DA06-C4B0-4855-BAB1-61BBC76B76D9}" type="presParOf" srcId="{9F6BDDFF-B7EA-4717-A3F3-6866CA572F5F}" destId="{F84349E0-90E0-46BA-B778-08AB6D9D2BCD}" srcOrd="3" destOrd="0" presId="urn:microsoft.com/office/officeart/2011/layout/TabList"/>
    <dgm:cxn modelId="{C163D925-DB61-44E8-A062-35E032028252}" type="presParOf" srcId="{9F6BDDFF-B7EA-4717-A3F3-6866CA572F5F}" destId="{C9A73FCC-3268-4EF3-9FB8-009B2374459D}" srcOrd="4" destOrd="0" presId="urn:microsoft.com/office/officeart/2011/layout/TabList"/>
    <dgm:cxn modelId="{D2002982-26E9-4DF8-9D69-21E9BFD71B2B}" type="presParOf" srcId="{C9A73FCC-3268-4EF3-9FB8-009B2374459D}" destId="{9059B943-CF44-4C30-926F-91BD225D6C29}" srcOrd="0" destOrd="0" presId="urn:microsoft.com/office/officeart/2011/layout/TabList"/>
    <dgm:cxn modelId="{E9388966-7AAB-48DD-9990-5FBB1FC58419}" type="presParOf" srcId="{C9A73FCC-3268-4EF3-9FB8-009B2374459D}" destId="{7066335F-4F3F-49A2-B391-E6F9D5C92FC5}" srcOrd="1" destOrd="0" presId="urn:microsoft.com/office/officeart/2011/layout/TabList"/>
    <dgm:cxn modelId="{CC59188D-D7AE-49C3-A916-A82B344231EE}" type="presParOf" srcId="{C9A73FCC-3268-4EF3-9FB8-009B2374459D}" destId="{038C2887-2FE4-495B-BB8B-24F3B2E0C7DE}" srcOrd="2" destOrd="0" presId="urn:microsoft.com/office/officeart/2011/layout/TabList"/>
    <dgm:cxn modelId="{C93C6868-FFE1-4565-A2C0-FD4FCFF8C910}" type="presParOf" srcId="{9F6BDDFF-B7EA-4717-A3F3-6866CA572F5F}" destId="{85C27911-A355-4F2C-B998-6AF95EEE9ED8}" srcOrd="5" destOrd="0" presId="urn:microsoft.com/office/officeart/2011/layout/TabList"/>
    <dgm:cxn modelId="{36184622-1030-4717-A1C4-D340287B3D75}" type="presParOf" srcId="{9F6BDDFF-B7EA-4717-A3F3-6866CA572F5F}" destId="{214705D9-5E00-40AB-94FC-4B020FC1BCEF}" srcOrd="6" destOrd="0" presId="urn:microsoft.com/office/officeart/2011/layout/TabList"/>
    <dgm:cxn modelId="{2B074AC0-E78D-40FB-8112-11421E938DA7}" type="presParOf" srcId="{214705D9-5E00-40AB-94FC-4B020FC1BCEF}" destId="{D62A15B1-386B-4F0F-8800-D7BA4B8136B9}" srcOrd="0" destOrd="0" presId="urn:microsoft.com/office/officeart/2011/layout/TabList"/>
    <dgm:cxn modelId="{E5ACD768-9D12-4E28-A8E3-EB360D90B36E}" type="presParOf" srcId="{214705D9-5E00-40AB-94FC-4B020FC1BCEF}" destId="{498FD61C-77E7-439B-9D19-7D5AB459ECB9}" srcOrd="1" destOrd="0" presId="urn:microsoft.com/office/officeart/2011/layout/TabList"/>
    <dgm:cxn modelId="{CA92DCC6-B652-4A88-B004-A6477526CB37}" type="presParOf" srcId="{214705D9-5E00-40AB-94FC-4B020FC1BCEF}" destId="{EF5656B7-2B5B-4BD1-BCFF-D2A30D3D0A2A}" srcOrd="2" destOrd="0" presId="urn:microsoft.com/office/officeart/2011/layout/TabList"/>
    <dgm:cxn modelId="{E37D50EE-DF2F-4B3B-8BCC-651CE6D6F278}" type="presParOf" srcId="{9F6BDDFF-B7EA-4717-A3F3-6866CA572F5F}" destId="{5FFB9EF7-789B-42E6-B770-74015B107D0A}" srcOrd="7" destOrd="0" presId="urn:microsoft.com/office/officeart/2011/layout/TabList"/>
    <dgm:cxn modelId="{B8524C66-3FE5-445F-947A-3C9224215628}" type="presParOf" srcId="{9F6BDDFF-B7EA-4717-A3F3-6866CA572F5F}" destId="{DA062B22-812A-40A1-B1DC-A32F1F125849}" srcOrd="8" destOrd="0" presId="urn:microsoft.com/office/officeart/2011/layout/TabList"/>
    <dgm:cxn modelId="{515B193D-9C0A-4231-B256-A87BA549B632}" type="presParOf" srcId="{DA062B22-812A-40A1-B1DC-A32F1F125849}" destId="{2BEA2382-5F5B-4995-896E-C846C5EC6044}" srcOrd="0" destOrd="0" presId="urn:microsoft.com/office/officeart/2011/layout/TabList"/>
    <dgm:cxn modelId="{1E6EEEC1-E356-44A2-A314-BFB40C33BACA}" type="presParOf" srcId="{DA062B22-812A-40A1-B1DC-A32F1F125849}" destId="{1F7AC62B-0D66-4789-B05C-1C1154D5E0F8}" srcOrd="1" destOrd="0" presId="urn:microsoft.com/office/officeart/2011/layout/TabList"/>
    <dgm:cxn modelId="{8934115A-5300-40BD-A0C0-07FD239B7888}" type="presParOf" srcId="{DA062B22-812A-40A1-B1DC-A32F1F125849}" destId="{B8A7DDFC-2448-44C9-9770-7C4B88AB8C44}" srcOrd="2" destOrd="0" presId="urn:microsoft.com/office/officeart/2011/layout/TabList"/>
    <dgm:cxn modelId="{B89A853F-CFAD-4BD0-8214-D052FDD7951D}" type="presParOf" srcId="{9F6BDDFF-B7EA-4717-A3F3-6866CA572F5F}" destId="{759B4E17-2C03-4CCD-A5CB-22C5A3EC386D}" srcOrd="9" destOrd="0" presId="urn:microsoft.com/office/officeart/2011/layout/TabList"/>
    <dgm:cxn modelId="{DBA35E91-B93D-4A01-98CC-03071395092E}" type="presParOf" srcId="{9F6BDDFF-B7EA-4717-A3F3-6866CA572F5F}" destId="{4B3FD088-1FC9-4771-81E9-44A4E0D7CDAF}" srcOrd="10" destOrd="0" presId="urn:microsoft.com/office/officeart/2011/layout/TabList"/>
    <dgm:cxn modelId="{BF2EA895-000E-4BB9-BB0D-DD5E04FF3A82}" type="presParOf" srcId="{4B3FD088-1FC9-4771-81E9-44A4E0D7CDAF}" destId="{6C5D2A6E-F33F-49EE-86C1-267417EA07CE}" srcOrd="0" destOrd="0" presId="urn:microsoft.com/office/officeart/2011/layout/TabList"/>
    <dgm:cxn modelId="{0F564DFA-0C6F-4D44-AD7D-F6928E36632F}" type="presParOf" srcId="{4B3FD088-1FC9-4771-81E9-44A4E0D7CDAF}" destId="{25BEC446-C4D0-438F-8E1C-2935DFFF32F4}" srcOrd="1" destOrd="0" presId="urn:microsoft.com/office/officeart/2011/layout/TabList"/>
    <dgm:cxn modelId="{7F1487EF-CBAE-41C5-B019-1E11000B511F}" type="presParOf" srcId="{4B3FD088-1FC9-4771-81E9-44A4E0D7CDAF}" destId="{A2A3E836-B8FB-4FB2-8295-36AD28F2A820}" srcOrd="2" destOrd="0" presId="urn:microsoft.com/office/officeart/2011/layout/TabList"/>
    <dgm:cxn modelId="{868D047A-62DC-4E5C-BC17-DECA49F6E84C}" type="presParOf" srcId="{9F6BDDFF-B7EA-4717-A3F3-6866CA572F5F}" destId="{6337391E-2A4F-4AA7-ADEA-C61ECA09692F}" srcOrd="11" destOrd="0" presId="urn:microsoft.com/office/officeart/2011/layout/TabList"/>
    <dgm:cxn modelId="{31074B5F-A066-49B3-ABE9-A2B15D5C6435}" type="presParOf" srcId="{9F6BDDFF-B7EA-4717-A3F3-6866CA572F5F}" destId="{47A54796-E970-4B70-8B8E-2145032DF962}" srcOrd="12" destOrd="0" presId="urn:microsoft.com/office/officeart/2011/layout/TabList"/>
    <dgm:cxn modelId="{87B7B30C-8A7B-4195-A69C-971DEDF19EB7}" type="presParOf" srcId="{47A54796-E970-4B70-8B8E-2145032DF962}" destId="{D4DA2991-1474-4D40-AD6C-98B9DCEB0A00}" srcOrd="0" destOrd="0" presId="urn:microsoft.com/office/officeart/2011/layout/TabList"/>
    <dgm:cxn modelId="{BF84C932-B254-4950-A3CD-BD34447390A6}" type="presParOf" srcId="{47A54796-E970-4B70-8B8E-2145032DF962}" destId="{83888ACB-B087-40C7-BA0E-15EAE068B4F4}" srcOrd="1" destOrd="0" presId="urn:microsoft.com/office/officeart/2011/layout/TabList"/>
    <dgm:cxn modelId="{E7B72304-526B-4595-8603-33C9CE0D0AD7}" type="presParOf" srcId="{47A54796-E970-4B70-8B8E-2145032DF962}" destId="{B639E108-A55B-4890-8F0C-6FF2B7B8E0D6}" srcOrd="2" destOrd="0" presId="urn:microsoft.com/office/officeart/2011/layout/TabList"/>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79B6593-1022-414D-94E6-88C6A3FC69C4}" type="doc">
      <dgm:prSet loTypeId="urn:microsoft.com/office/officeart/2005/8/layout/vList4" loCatId="picture" qsTypeId="urn:microsoft.com/office/officeart/2005/8/quickstyle/simple1" qsCatId="simple" csTypeId="urn:microsoft.com/office/officeart/2005/8/colors/accent1_2" csCatId="accent1" phldr="1"/>
      <dgm:spPr/>
      <dgm:t>
        <a:bodyPr/>
        <a:lstStyle/>
        <a:p>
          <a:endParaRPr lang="en-US"/>
        </a:p>
      </dgm:t>
    </dgm:pt>
    <dgm:pt modelId="{F1E647AC-A3B9-466D-9921-F9BFCC17235A}">
      <dgm:prSet phldrT="[Text]" custT="1"/>
      <dgm:spPr>
        <a:noFill/>
        <a:ln>
          <a:solidFill>
            <a:srgbClr val="42B0D2"/>
          </a:solidFill>
        </a:ln>
      </dgm:spPr>
      <dgm:t>
        <a:bodyPr/>
        <a:lstStyle/>
        <a:p>
          <a:r>
            <a:rPr lang="en-US" sz="1100" dirty="0">
              <a:solidFill>
                <a:schemeClr val="tx1"/>
              </a:solidFill>
            </a:rPr>
            <a:t>Trained staff may ask HIV+ clients to consider recruiting social or sexual network members who may be at risk for HIV</a:t>
          </a:r>
          <a:endParaRPr lang="en-US" sz="1100" dirty="0"/>
        </a:p>
      </dgm:t>
    </dgm:pt>
    <dgm:pt modelId="{15B836BC-DFC4-497B-A2C8-29E4F34AEA28}" type="parTrans" cxnId="{22799D5A-C487-4843-82D3-5988EC756A07}">
      <dgm:prSet/>
      <dgm:spPr/>
      <dgm:t>
        <a:bodyPr/>
        <a:lstStyle/>
        <a:p>
          <a:endParaRPr lang="en-US" sz="2000"/>
        </a:p>
      </dgm:t>
    </dgm:pt>
    <dgm:pt modelId="{49A0EF60-AF09-4E40-B00D-DF724C5B341B}" type="sibTrans" cxnId="{22799D5A-C487-4843-82D3-5988EC756A07}">
      <dgm:prSet/>
      <dgm:spPr/>
      <dgm:t>
        <a:bodyPr/>
        <a:lstStyle/>
        <a:p>
          <a:endParaRPr lang="en-US" sz="2000"/>
        </a:p>
      </dgm:t>
    </dgm:pt>
    <dgm:pt modelId="{95027083-EF1E-479E-B19E-71CD6A3EABB3}" type="pres">
      <dgm:prSet presAssocID="{779B6593-1022-414D-94E6-88C6A3FC69C4}" presName="linear" presStyleCnt="0">
        <dgm:presLayoutVars>
          <dgm:dir/>
          <dgm:resizeHandles val="exact"/>
        </dgm:presLayoutVars>
      </dgm:prSet>
      <dgm:spPr/>
    </dgm:pt>
    <dgm:pt modelId="{6A737D15-E664-4A45-A0D7-682278AEF5BA}" type="pres">
      <dgm:prSet presAssocID="{F1E647AC-A3B9-466D-9921-F9BFCC17235A}" presName="comp" presStyleCnt="0"/>
      <dgm:spPr/>
    </dgm:pt>
    <dgm:pt modelId="{3C0D4960-0337-4C89-871C-D15EF0A0C8B0}" type="pres">
      <dgm:prSet presAssocID="{F1E647AC-A3B9-466D-9921-F9BFCC17235A}" presName="box" presStyleLbl="node1" presStyleIdx="0" presStyleCnt="1" custLinFactNeighborY="1394"/>
      <dgm:spPr/>
    </dgm:pt>
    <dgm:pt modelId="{7E41AD32-15FF-4087-8432-21845C48ACA5}" type="pres">
      <dgm:prSet presAssocID="{F1E647AC-A3B9-466D-9921-F9BFCC17235A}" presName="img" presStyleLbl="fgImgPlace1" presStyleIdx="0" presStyleCnt="1"/>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t="-10000" b="-10000"/>
          </a:stretch>
        </a:blipFill>
      </dgm:spPr>
    </dgm:pt>
    <dgm:pt modelId="{90F2E2C2-8A4F-4549-9299-7477138F70D3}" type="pres">
      <dgm:prSet presAssocID="{F1E647AC-A3B9-466D-9921-F9BFCC17235A}" presName="text" presStyleLbl="node1" presStyleIdx="0" presStyleCnt="1">
        <dgm:presLayoutVars>
          <dgm:bulletEnabled val="1"/>
        </dgm:presLayoutVars>
      </dgm:prSet>
      <dgm:spPr/>
    </dgm:pt>
  </dgm:ptLst>
  <dgm:cxnLst>
    <dgm:cxn modelId="{22799D5A-C487-4843-82D3-5988EC756A07}" srcId="{779B6593-1022-414D-94E6-88C6A3FC69C4}" destId="{F1E647AC-A3B9-466D-9921-F9BFCC17235A}" srcOrd="0" destOrd="0" parTransId="{15B836BC-DFC4-497B-A2C8-29E4F34AEA28}" sibTransId="{49A0EF60-AF09-4E40-B00D-DF724C5B341B}"/>
    <dgm:cxn modelId="{2DD8D6BF-CA17-456A-B58C-70F76D9E33B6}" type="presOf" srcId="{F1E647AC-A3B9-466D-9921-F9BFCC17235A}" destId="{3C0D4960-0337-4C89-871C-D15EF0A0C8B0}" srcOrd="0" destOrd="0" presId="urn:microsoft.com/office/officeart/2005/8/layout/vList4"/>
    <dgm:cxn modelId="{86981CE9-CE45-4FB2-9350-512A1601BCA5}" type="presOf" srcId="{779B6593-1022-414D-94E6-88C6A3FC69C4}" destId="{95027083-EF1E-479E-B19E-71CD6A3EABB3}" srcOrd="0" destOrd="0" presId="urn:microsoft.com/office/officeart/2005/8/layout/vList4"/>
    <dgm:cxn modelId="{3AC75AF4-30FB-4D29-9A3E-26CFF27C9859}" type="presOf" srcId="{F1E647AC-A3B9-466D-9921-F9BFCC17235A}" destId="{90F2E2C2-8A4F-4549-9299-7477138F70D3}" srcOrd="1" destOrd="0" presId="urn:microsoft.com/office/officeart/2005/8/layout/vList4"/>
    <dgm:cxn modelId="{09855C7F-0589-4AD2-86DB-C2D1C1EF9784}" type="presParOf" srcId="{95027083-EF1E-479E-B19E-71CD6A3EABB3}" destId="{6A737D15-E664-4A45-A0D7-682278AEF5BA}" srcOrd="0" destOrd="0" presId="urn:microsoft.com/office/officeart/2005/8/layout/vList4"/>
    <dgm:cxn modelId="{FA6C7033-8B05-4232-9BD7-4AE1E9D821E6}" type="presParOf" srcId="{6A737D15-E664-4A45-A0D7-682278AEF5BA}" destId="{3C0D4960-0337-4C89-871C-D15EF0A0C8B0}" srcOrd="0" destOrd="0" presId="urn:microsoft.com/office/officeart/2005/8/layout/vList4"/>
    <dgm:cxn modelId="{47800B9B-727B-49B3-96BF-3527F0B67076}" type="presParOf" srcId="{6A737D15-E664-4A45-A0D7-682278AEF5BA}" destId="{7E41AD32-15FF-4087-8432-21845C48ACA5}" srcOrd="1" destOrd="0" presId="urn:microsoft.com/office/officeart/2005/8/layout/vList4"/>
    <dgm:cxn modelId="{D29A7F8A-727B-46A3-B6C5-4CBF3E55B10C}" type="presParOf" srcId="{6A737D15-E664-4A45-A0D7-682278AEF5BA}" destId="{90F2E2C2-8A4F-4549-9299-7477138F70D3}" srcOrd="2" destOrd="0" presId="urn:microsoft.com/office/officeart/2005/8/layout/vList4"/>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79B6593-1022-414D-94E6-88C6A3FC69C4}" type="doc">
      <dgm:prSet loTypeId="urn:microsoft.com/office/officeart/2005/8/layout/vList4" loCatId="picture" qsTypeId="urn:microsoft.com/office/officeart/2005/8/quickstyle/simple1" qsCatId="simple" csTypeId="urn:microsoft.com/office/officeart/2005/8/colors/accent1_2" csCatId="accent1" phldr="1"/>
      <dgm:spPr/>
      <dgm:t>
        <a:bodyPr/>
        <a:lstStyle/>
        <a:p>
          <a:endParaRPr lang="en-US"/>
        </a:p>
      </dgm:t>
    </dgm:pt>
    <dgm:pt modelId="{F1E647AC-A3B9-466D-9921-F9BFCC17235A}">
      <dgm:prSet phldrT="[Text]" custT="1"/>
      <dgm:spPr>
        <a:noFill/>
        <a:ln>
          <a:solidFill>
            <a:srgbClr val="42B0D2"/>
          </a:solidFill>
        </a:ln>
      </dgm:spPr>
      <dgm:t>
        <a:bodyPr/>
        <a:lstStyle/>
        <a:p>
          <a:r>
            <a:rPr lang="en-US" sz="1100" dirty="0">
              <a:solidFill>
                <a:schemeClr val="tx1"/>
              </a:solidFill>
            </a:rPr>
            <a:t>Peer recruiters may be trained and incentivized to initiate social network testing</a:t>
          </a:r>
          <a:endParaRPr lang="en-US" sz="1100" dirty="0"/>
        </a:p>
      </dgm:t>
    </dgm:pt>
    <dgm:pt modelId="{15B836BC-DFC4-497B-A2C8-29E4F34AEA28}" type="parTrans" cxnId="{22799D5A-C487-4843-82D3-5988EC756A07}">
      <dgm:prSet/>
      <dgm:spPr/>
      <dgm:t>
        <a:bodyPr/>
        <a:lstStyle/>
        <a:p>
          <a:endParaRPr lang="en-US"/>
        </a:p>
      </dgm:t>
    </dgm:pt>
    <dgm:pt modelId="{49A0EF60-AF09-4E40-B00D-DF724C5B341B}" type="sibTrans" cxnId="{22799D5A-C487-4843-82D3-5988EC756A07}">
      <dgm:prSet/>
      <dgm:spPr/>
      <dgm:t>
        <a:bodyPr/>
        <a:lstStyle/>
        <a:p>
          <a:endParaRPr lang="en-US"/>
        </a:p>
      </dgm:t>
    </dgm:pt>
    <dgm:pt modelId="{95027083-EF1E-479E-B19E-71CD6A3EABB3}" type="pres">
      <dgm:prSet presAssocID="{779B6593-1022-414D-94E6-88C6A3FC69C4}" presName="linear" presStyleCnt="0">
        <dgm:presLayoutVars>
          <dgm:dir/>
          <dgm:resizeHandles val="exact"/>
        </dgm:presLayoutVars>
      </dgm:prSet>
      <dgm:spPr/>
    </dgm:pt>
    <dgm:pt modelId="{6A737D15-E664-4A45-A0D7-682278AEF5BA}" type="pres">
      <dgm:prSet presAssocID="{F1E647AC-A3B9-466D-9921-F9BFCC17235A}" presName="comp" presStyleCnt="0"/>
      <dgm:spPr/>
    </dgm:pt>
    <dgm:pt modelId="{3C0D4960-0337-4C89-871C-D15EF0A0C8B0}" type="pres">
      <dgm:prSet presAssocID="{F1E647AC-A3B9-466D-9921-F9BFCC17235A}" presName="box" presStyleLbl="node1" presStyleIdx="0" presStyleCnt="1" custLinFactNeighborX="4778" custLinFactNeighborY="-1397"/>
      <dgm:spPr/>
    </dgm:pt>
    <dgm:pt modelId="{7E41AD32-15FF-4087-8432-21845C48ACA5}" type="pres">
      <dgm:prSet presAssocID="{F1E647AC-A3B9-466D-9921-F9BFCC17235A}" presName="img" presStyleLbl="fgImgPlace1" presStyleIdx="0" presStyleCnt="1"/>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23000" r="-23000"/>
          </a:stretch>
        </a:blipFill>
      </dgm:spPr>
    </dgm:pt>
    <dgm:pt modelId="{90F2E2C2-8A4F-4549-9299-7477138F70D3}" type="pres">
      <dgm:prSet presAssocID="{F1E647AC-A3B9-466D-9921-F9BFCC17235A}" presName="text" presStyleLbl="node1" presStyleIdx="0" presStyleCnt="1">
        <dgm:presLayoutVars>
          <dgm:bulletEnabled val="1"/>
        </dgm:presLayoutVars>
      </dgm:prSet>
      <dgm:spPr/>
    </dgm:pt>
  </dgm:ptLst>
  <dgm:cxnLst>
    <dgm:cxn modelId="{22799D5A-C487-4843-82D3-5988EC756A07}" srcId="{779B6593-1022-414D-94E6-88C6A3FC69C4}" destId="{F1E647AC-A3B9-466D-9921-F9BFCC17235A}" srcOrd="0" destOrd="0" parTransId="{15B836BC-DFC4-497B-A2C8-29E4F34AEA28}" sibTransId="{49A0EF60-AF09-4E40-B00D-DF724C5B341B}"/>
    <dgm:cxn modelId="{2DD8D6BF-CA17-456A-B58C-70F76D9E33B6}" type="presOf" srcId="{F1E647AC-A3B9-466D-9921-F9BFCC17235A}" destId="{3C0D4960-0337-4C89-871C-D15EF0A0C8B0}" srcOrd="0" destOrd="0" presId="urn:microsoft.com/office/officeart/2005/8/layout/vList4"/>
    <dgm:cxn modelId="{86981CE9-CE45-4FB2-9350-512A1601BCA5}" type="presOf" srcId="{779B6593-1022-414D-94E6-88C6A3FC69C4}" destId="{95027083-EF1E-479E-B19E-71CD6A3EABB3}" srcOrd="0" destOrd="0" presId="urn:microsoft.com/office/officeart/2005/8/layout/vList4"/>
    <dgm:cxn modelId="{3AC75AF4-30FB-4D29-9A3E-26CFF27C9859}" type="presOf" srcId="{F1E647AC-A3B9-466D-9921-F9BFCC17235A}" destId="{90F2E2C2-8A4F-4549-9299-7477138F70D3}" srcOrd="1" destOrd="0" presId="urn:microsoft.com/office/officeart/2005/8/layout/vList4"/>
    <dgm:cxn modelId="{09855C7F-0589-4AD2-86DB-C2D1C1EF9784}" type="presParOf" srcId="{95027083-EF1E-479E-B19E-71CD6A3EABB3}" destId="{6A737D15-E664-4A45-A0D7-682278AEF5BA}" srcOrd="0" destOrd="0" presId="urn:microsoft.com/office/officeart/2005/8/layout/vList4"/>
    <dgm:cxn modelId="{FA6C7033-8B05-4232-9BD7-4AE1E9D821E6}" type="presParOf" srcId="{6A737D15-E664-4A45-A0D7-682278AEF5BA}" destId="{3C0D4960-0337-4C89-871C-D15EF0A0C8B0}" srcOrd="0" destOrd="0" presId="urn:microsoft.com/office/officeart/2005/8/layout/vList4"/>
    <dgm:cxn modelId="{47800B9B-727B-49B3-96BF-3527F0B67076}" type="presParOf" srcId="{6A737D15-E664-4A45-A0D7-682278AEF5BA}" destId="{7E41AD32-15FF-4087-8432-21845C48ACA5}" srcOrd="1" destOrd="0" presId="urn:microsoft.com/office/officeart/2005/8/layout/vList4"/>
    <dgm:cxn modelId="{D29A7F8A-727B-46A3-B6C5-4CBF3E55B10C}" type="presParOf" srcId="{6A737D15-E664-4A45-A0D7-682278AEF5BA}" destId="{90F2E2C2-8A4F-4549-9299-7477138F70D3}" srcOrd="2" destOrd="0" presId="urn:microsoft.com/office/officeart/2005/8/layout/vList4"/>
  </dgm:cxnLst>
  <dgm:bg>
    <a:noFill/>
  </dgm:bg>
  <dgm:whole/>
  <dgm:extLst>
    <a:ext uri="http://schemas.microsoft.com/office/drawing/2008/diagram">
      <dsp:dataModelExt xmlns:dsp="http://schemas.microsoft.com/office/drawing/2008/diagram" relId="rId1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79B6593-1022-414D-94E6-88C6A3FC69C4}" type="doc">
      <dgm:prSet loTypeId="urn:microsoft.com/office/officeart/2005/8/layout/vList4" loCatId="picture" qsTypeId="urn:microsoft.com/office/officeart/2005/8/quickstyle/simple1" qsCatId="simple" csTypeId="urn:microsoft.com/office/officeart/2005/8/colors/accent1_2" csCatId="accent1" phldr="1"/>
      <dgm:spPr/>
      <dgm:t>
        <a:bodyPr/>
        <a:lstStyle/>
        <a:p>
          <a:endParaRPr lang="en-US"/>
        </a:p>
      </dgm:t>
    </dgm:pt>
    <dgm:pt modelId="{F1E647AC-A3B9-466D-9921-F9BFCC17235A}">
      <dgm:prSet phldrT="[Text]" custT="1"/>
      <dgm:spPr>
        <a:noFill/>
        <a:ln>
          <a:solidFill>
            <a:srgbClr val="42B0D2"/>
          </a:solidFill>
        </a:ln>
      </dgm:spPr>
      <dgm:t>
        <a:bodyPr/>
        <a:lstStyle/>
        <a:p>
          <a:pPr algn="ctr"/>
          <a:r>
            <a:rPr lang="en-US" sz="1200" dirty="0">
              <a:solidFill>
                <a:schemeClr val="tx1"/>
              </a:solidFill>
            </a:rPr>
            <a:t>Recruiters (HIV+ and high-risk negative clients) are instructed on referring network members for HTS</a:t>
          </a:r>
          <a:endParaRPr lang="en-US" sz="1200" dirty="0"/>
        </a:p>
      </dgm:t>
    </dgm:pt>
    <dgm:pt modelId="{15B836BC-DFC4-497B-A2C8-29E4F34AEA28}" type="parTrans" cxnId="{22799D5A-C487-4843-82D3-5988EC756A07}">
      <dgm:prSet/>
      <dgm:spPr/>
      <dgm:t>
        <a:bodyPr/>
        <a:lstStyle/>
        <a:p>
          <a:endParaRPr lang="en-US" sz="2400"/>
        </a:p>
      </dgm:t>
    </dgm:pt>
    <dgm:pt modelId="{49A0EF60-AF09-4E40-B00D-DF724C5B341B}" type="sibTrans" cxnId="{22799D5A-C487-4843-82D3-5988EC756A07}">
      <dgm:prSet/>
      <dgm:spPr/>
      <dgm:t>
        <a:bodyPr/>
        <a:lstStyle/>
        <a:p>
          <a:endParaRPr lang="en-US" sz="2400"/>
        </a:p>
      </dgm:t>
    </dgm:pt>
    <dgm:pt modelId="{95027083-EF1E-479E-B19E-71CD6A3EABB3}" type="pres">
      <dgm:prSet presAssocID="{779B6593-1022-414D-94E6-88C6A3FC69C4}" presName="linear" presStyleCnt="0">
        <dgm:presLayoutVars>
          <dgm:dir/>
          <dgm:resizeHandles val="exact"/>
        </dgm:presLayoutVars>
      </dgm:prSet>
      <dgm:spPr/>
    </dgm:pt>
    <dgm:pt modelId="{6A737D15-E664-4A45-A0D7-682278AEF5BA}" type="pres">
      <dgm:prSet presAssocID="{F1E647AC-A3B9-466D-9921-F9BFCC17235A}" presName="comp" presStyleCnt="0"/>
      <dgm:spPr/>
    </dgm:pt>
    <dgm:pt modelId="{3C0D4960-0337-4C89-871C-D15EF0A0C8B0}" type="pres">
      <dgm:prSet presAssocID="{F1E647AC-A3B9-466D-9921-F9BFCC17235A}" presName="box" presStyleLbl="node1" presStyleIdx="0" presStyleCnt="1" custLinFactNeighborY="1394"/>
      <dgm:spPr/>
    </dgm:pt>
    <dgm:pt modelId="{7E41AD32-15FF-4087-8432-21845C48ACA5}" type="pres">
      <dgm:prSet presAssocID="{F1E647AC-A3B9-466D-9921-F9BFCC17235A}" presName="img" presStyleLbl="fgImgPlace1" presStyleIdx="0" presStyleCnt="1" custScaleX="85021"/>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49000" r="-49000"/>
          </a:stretch>
        </a:blipFill>
      </dgm:spPr>
    </dgm:pt>
    <dgm:pt modelId="{90F2E2C2-8A4F-4549-9299-7477138F70D3}" type="pres">
      <dgm:prSet presAssocID="{F1E647AC-A3B9-466D-9921-F9BFCC17235A}" presName="text" presStyleLbl="node1" presStyleIdx="0" presStyleCnt="1">
        <dgm:presLayoutVars>
          <dgm:bulletEnabled val="1"/>
        </dgm:presLayoutVars>
      </dgm:prSet>
      <dgm:spPr/>
    </dgm:pt>
  </dgm:ptLst>
  <dgm:cxnLst>
    <dgm:cxn modelId="{22799D5A-C487-4843-82D3-5988EC756A07}" srcId="{779B6593-1022-414D-94E6-88C6A3FC69C4}" destId="{F1E647AC-A3B9-466D-9921-F9BFCC17235A}" srcOrd="0" destOrd="0" parTransId="{15B836BC-DFC4-497B-A2C8-29E4F34AEA28}" sibTransId="{49A0EF60-AF09-4E40-B00D-DF724C5B341B}"/>
    <dgm:cxn modelId="{2DD8D6BF-CA17-456A-B58C-70F76D9E33B6}" type="presOf" srcId="{F1E647AC-A3B9-466D-9921-F9BFCC17235A}" destId="{3C0D4960-0337-4C89-871C-D15EF0A0C8B0}" srcOrd="0" destOrd="0" presId="urn:microsoft.com/office/officeart/2005/8/layout/vList4"/>
    <dgm:cxn modelId="{86981CE9-CE45-4FB2-9350-512A1601BCA5}" type="presOf" srcId="{779B6593-1022-414D-94E6-88C6A3FC69C4}" destId="{95027083-EF1E-479E-B19E-71CD6A3EABB3}" srcOrd="0" destOrd="0" presId="urn:microsoft.com/office/officeart/2005/8/layout/vList4"/>
    <dgm:cxn modelId="{3AC75AF4-30FB-4D29-9A3E-26CFF27C9859}" type="presOf" srcId="{F1E647AC-A3B9-466D-9921-F9BFCC17235A}" destId="{90F2E2C2-8A4F-4549-9299-7477138F70D3}" srcOrd="1" destOrd="0" presId="urn:microsoft.com/office/officeart/2005/8/layout/vList4"/>
    <dgm:cxn modelId="{09855C7F-0589-4AD2-86DB-C2D1C1EF9784}" type="presParOf" srcId="{95027083-EF1E-479E-B19E-71CD6A3EABB3}" destId="{6A737D15-E664-4A45-A0D7-682278AEF5BA}" srcOrd="0" destOrd="0" presId="urn:microsoft.com/office/officeart/2005/8/layout/vList4"/>
    <dgm:cxn modelId="{FA6C7033-8B05-4232-9BD7-4AE1E9D821E6}" type="presParOf" srcId="{6A737D15-E664-4A45-A0D7-682278AEF5BA}" destId="{3C0D4960-0337-4C89-871C-D15EF0A0C8B0}" srcOrd="0" destOrd="0" presId="urn:microsoft.com/office/officeart/2005/8/layout/vList4"/>
    <dgm:cxn modelId="{47800B9B-727B-49B3-96BF-3527F0B67076}" type="presParOf" srcId="{6A737D15-E664-4A45-A0D7-682278AEF5BA}" destId="{7E41AD32-15FF-4087-8432-21845C48ACA5}" srcOrd="1" destOrd="0" presId="urn:microsoft.com/office/officeart/2005/8/layout/vList4"/>
    <dgm:cxn modelId="{D29A7F8A-727B-46A3-B6C5-4CBF3E55B10C}" type="presParOf" srcId="{6A737D15-E664-4A45-A0D7-682278AEF5BA}" destId="{90F2E2C2-8A4F-4549-9299-7477138F70D3}" srcOrd="2" destOrd="0" presId="urn:microsoft.com/office/officeart/2005/8/layout/vList4"/>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79B6593-1022-414D-94E6-88C6A3FC69C4}" type="doc">
      <dgm:prSet loTypeId="urn:microsoft.com/office/officeart/2005/8/layout/vList4" loCatId="picture" qsTypeId="urn:microsoft.com/office/officeart/2005/8/quickstyle/simple1" qsCatId="simple" csTypeId="urn:microsoft.com/office/officeart/2005/8/colors/accent1_2" csCatId="accent1" phldr="1"/>
      <dgm:spPr/>
      <dgm:t>
        <a:bodyPr/>
        <a:lstStyle/>
        <a:p>
          <a:endParaRPr lang="en-US"/>
        </a:p>
      </dgm:t>
    </dgm:pt>
    <dgm:pt modelId="{F1E647AC-A3B9-466D-9921-F9BFCC17235A}">
      <dgm:prSet phldrT="[Text]" custT="1"/>
      <dgm:spPr>
        <a:noFill/>
        <a:ln>
          <a:solidFill>
            <a:srgbClr val="42B0D2"/>
          </a:solidFill>
        </a:ln>
      </dgm:spPr>
      <dgm:t>
        <a:bodyPr/>
        <a:lstStyle/>
        <a:p>
          <a:pPr algn="ctr"/>
          <a:r>
            <a:rPr lang="en-US" sz="1200" dirty="0">
              <a:solidFill>
                <a:schemeClr val="tx1"/>
              </a:solidFill>
            </a:rPr>
            <a:t>Recruiters are given referral coupons to give to their “high-risk” network members for HTS        (SNS-Form B)</a:t>
          </a:r>
          <a:endParaRPr lang="en-US" sz="1200" dirty="0"/>
        </a:p>
      </dgm:t>
    </dgm:pt>
    <dgm:pt modelId="{15B836BC-DFC4-497B-A2C8-29E4F34AEA28}" type="parTrans" cxnId="{22799D5A-C487-4843-82D3-5988EC756A07}">
      <dgm:prSet/>
      <dgm:spPr/>
      <dgm:t>
        <a:bodyPr/>
        <a:lstStyle/>
        <a:p>
          <a:endParaRPr lang="en-US" sz="2000"/>
        </a:p>
      </dgm:t>
    </dgm:pt>
    <dgm:pt modelId="{49A0EF60-AF09-4E40-B00D-DF724C5B341B}" type="sibTrans" cxnId="{22799D5A-C487-4843-82D3-5988EC756A07}">
      <dgm:prSet/>
      <dgm:spPr/>
      <dgm:t>
        <a:bodyPr/>
        <a:lstStyle/>
        <a:p>
          <a:endParaRPr lang="en-US" sz="2000"/>
        </a:p>
      </dgm:t>
    </dgm:pt>
    <dgm:pt modelId="{95027083-EF1E-479E-B19E-71CD6A3EABB3}" type="pres">
      <dgm:prSet presAssocID="{779B6593-1022-414D-94E6-88C6A3FC69C4}" presName="linear" presStyleCnt="0">
        <dgm:presLayoutVars>
          <dgm:dir/>
          <dgm:resizeHandles val="exact"/>
        </dgm:presLayoutVars>
      </dgm:prSet>
      <dgm:spPr/>
    </dgm:pt>
    <dgm:pt modelId="{6A737D15-E664-4A45-A0D7-682278AEF5BA}" type="pres">
      <dgm:prSet presAssocID="{F1E647AC-A3B9-466D-9921-F9BFCC17235A}" presName="comp" presStyleCnt="0"/>
      <dgm:spPr/>
    </dgm:pt>
    <dgm:pt modelId="{3C0D4960-0337-4C89-871C-D15EF0A0C8B0}" type="pres">
      <dgm:prSet presAssocID="{F1E647AC-A3B9-466D-9921-F9BFCC17235A}" presName="box" presStyleLbl="node1" presStyleIdx="0" presStyleCnt="1" custLinFactNeighborX="-38" custLinFactNeighborY="1944"/>
      <dgm:spPr/>
    </dgm:pt>
    <dgm:pt modelId="{7E41AD32-15FF-4087-8432-21845C48ACA5}" type="pres">
      <dgm:prSet presAssocID="{F1E647AC-A3B9-466D-9921-F9BFCC17235A}" presName="img" presStyleLbl="fgImgPlace1" presStyleIdx="0" presStyleCnt="1" custScaleX="91398"/>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12000" r="-12000"/>
          </a:stretch>
        </a:blipFill>
      </dgm:spPr>
    </dgm:pt>
    <dgm:pt modelId="{90F2E2C2-8A4F-4549-9299-7477138F70D3}" type="pres">
      <dgm:prSet presAssocID="{F1E647AC-A3B9-466D-9921-F9BFCC17235A}" presName="text" presStyleLbl="node1" presStyleIdx="0" presStyleCnt="1">
        <dgm:presLayoutVars>
          <dgm:bulletEnabled val="1"/>
        </dgm:presLayoutVars>
      </dgm:prSet>
      <dgm:spPr/>
    </dgm:pt>
  </dgm:ptLst>
  <dgm:cxnLst>
    <dgm:cxn modelId="{22799D5A-C487-4843-82D3-5988EC756A07}" srcId="{779B6593-1022-414D-94E6-88C6A3FC69C4}" destId="{F1E647AC-A3B9-466D-9921-F9BFCC17235A}" srcOrd="0" destOrd="0" parTransId="{15B836BC-DFC4-497B-A2C8-29E4F34AEA28}" sibTransId="{49A0EF60-AF09-4E40-B00D-DF724C5B341B}"/>
    <dgm:cxn modelId="{2DD8D6BF-CA17-456A-B58C-70F76D9E33B6}" type="presOf" srcId="{F1E647AC-A3B9-466D-9921-F9BFCC17235A}" destId="{3C0D4960-0337-4C89-871C-D15EF0A0C8B0}" srcOrd="0" destOrd="0" presId="urn:microsoft.com/office/officeart/2005/8/layout/vList4"/>
    <dgm:cxn modelId="{86981CE9-CE45-4FB2-9350-512A1601BCA5}" type="presOf" srcId="{779B6593-1022-414D-94E6-88C6A3FC69C4}" destId="{95027083-EF1E-479E-B19E-71CD6A3EABB3}" srcOrd="0" destOrd="0" presId="urn:microsoft.com/office/officeart/2005/8/layout/vList4"/>
    <dgm:cxn modelId="{3AC75AF4-30FB-4D29-9A3E-26CFF27C9859}" type="presOf" srcId="{F1E647AC-A3B9-466D-9921-F9BFCC17235A}" destId="{90F2E2C2-8A4F-4549-9299-7477138F70D3}" srcOrd="1" destOrd="0" presId="urn:microsoft.com/office/officeart/2005/8/layout/vList4"/>
    <dgm:cxn modelId="{09855C7F-0589-4AD2-86DB-C2D1C1EF9784}" type="presParOf" srcId="{95027083-EF1E-479E-B19E-71CD6A3EABB3}" destId="{6A737D15-E664-4A45-A0D7-682278AEF5BA}" srcOrd="0" destOrd="0" presId="urn:microsoft.com/office/officeart/2005/8/layout/vList4"/>
    <dgm:cxn modelId="{FA6C7033-8B05-4232-9BD7-4AE1E9D821E6}" type="presParOf" srcId="{6A737D15-E664-4A45-A0D7-682278AEF5BA}" destId="{3C0D4960-0337-4C89-871C-D15EF0A0C8B0}" srcOrd="0" destOrd="0" presId="urn:microsoft.com/office/officeart/2005/8/layout/vList4"/>
    <dgm:cxn modelId="{47800B9B-727B-49B3-96BF-3527F0B67076}" type="presParOf" srcId="{6A737D15-E664-4A45-A0D7-682278AEF5BA}" destId="{7E41AD32-15FF-4087-8432-21845C48ACA5}" srcOrd="1" destOrd="0" presId="urn:microsoft.com/office/officeart/2005/8/layout/vList4"/>
    <dgm:cxn modelId="{D29A7F8A-727B-46A3-B6C5-4CBF3E55B10C}" type="presParOf" srcId="{6A737D15-E664-4A45-A0D7-682278AEF5BA}" destId="{90F2E2C2-8A4F-4549-9299-7477138F70D3}" srcOrd="2" destOrd="0" presId="urn:microsoft.com/office/officeart/2005/8/layout/vList4"/>
  </dgm:cxnLst>
  <dgm:bg/>
  <dgm:whole/>
  <dgm:extLst>
    <a:ext uri="http://schemas.microsoft.com/office/drawing/2008/diagram">
      <dsp:dataModelExt xmlns:dsp="http://schemas.microsoft.com/office/drawing/2008/diagram" relId="rId2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79B6593-1022-414D-94E6-88C6A3FC69C4}" type="doc">
      <dgm:prSet loTypeId="urn:microsoft.com/office/officeart/2005/8/layout/vList4" loCatId="picture" qsTypeId="urn:microsoft.com/office/officeart/2005/8/quickstyle/simple1" qsCatId="simple" csTypeId="urn:microsoft.com/office/officeart/2005/8/colors/accent1_2" csCatId="accent1" phldr="1"/>
      <dgm:spPr/>
      <dgm:t>
        <a:bodyPr/>
        <a:lstStyle/>
        <a:p>
          <a:endParaRPr lang="en-US"/>
        </a:p>
      </dgm:t>
    </dgm:pt>
    <dgm:pt modelId="{F1E647AC-A3B9-466D-9921-F9BFCC17235A}">
      <dgm:prSet phldrT="[Text]" custT="1"/>
      <dgm:spPr>
        <a:noFill/>
        <a:ln>
          <a:solidFill>
            <a:srgbClr val="42B0D2"/>
          </a:solidFill>
        </a:ln>
      </dgm:spPr>
      <dgm:t>
        <a:bodyPr/>
        <a:lstStyle/>
        <a:p>
          <a:pPr algn="ctr"/>
          <a:r>
            <a:rPr lang="en-US" sz="1200" dirty="0">
              <a:solidFill>
                <a:schemeClr val="tx1"/>
              </a:solidFill>
            </a:rPr>
            <a:t>Recruitment of </a:t>
          </a:r>
          <a:r>
            <a:rPr lang="en-US" sz="1200">
              <a:solidFill>
                <a:schemeClr val="tx1"/>
              </a:solidFill>
            </a:rPr>
            <a:t>network members takes </a:t>
          </a:r>
          <a:r>
            <a:rPr lang="en-US" sz="1200" dirty="0">
              <a:solidFill>
                <a:schemeClr val="tx1"/>
              </a:solidFill>
            </a:rPr>
            <a:t>place</a:t>
          </a:r>
          <a:endParaRPr lang="en-US" sz="1200" dirty="0"/>
        </a:p>
      </dgm:t>
    </dgm:pt>
    <dgm:pt modelId="{15B836BC-DFC4-497B-A2C8-29E4F34AEA28}" type="parTrans" cxnId="{22799D5A-C487-4843-82D3-5988EC756A07}">
      <dgm:prSet/>
      <dgm:spPr/>
      <dgm:t>
        <a:bodyPr/>
        <a:lstStyle/>
        <a:p>
          <a:endParaRPr lang="en-US" sz="2400"/>
        </a:p>
      </dgm:t>
    </dgm:pt>
    <dgm:pt modelId="{49A0EF60-AF09-4E40-B00D-DF724C5B341B}" type="sibTrans" cxnId="{22799D5A-C487-4843-82D3-5988EC756A07}">
      <dgm:prSet/>
      <dgm:spPr/>
      <dgm:t>
        <a:bodyPr/>
        <a:lstStyle/>
        <a:p>
          <a:endParaRPr lang="en-US" sz="2400"/>
        </a:p>
      </dgm:t>
    </dgm:pt>
    <dgm:pt modelId="{95027083-EF1E-479E-B19E-71CD6A3EABB3}" type="pres">
      <dgm:prSet presAssocID="{779B6593-1022-414D-94E6-88C6A3FC69C4}" presName="linear" presStyleCnt="0">
        <dgm:presLayoutVars>
          <dgm:dir/>
          <dgm:resizeHandles val="exact"/>
        </dgm:presLayoutVars>
      </dgm:prSet>
      <dgm:spPr/>
    </dgm:pt>
    <dgm:pt modelId="{6A737D15-E664-4A45-A0D7-682278AEF5BA}" type="pres">
      <dgm:prSet presAssocID="{F1E647AC-A3B9-466D-9921-F9BFCC17235A}" presName="comp" presStyleCnt="0"/>
      <dgm:spPr/>
    </dgm:pt>
    <dgm:pt modelId="{3C0D4960-0337-4C89-871C-D15EF0A0C8B0}" type="pres">
      <dgm:prSet presAssocID="{F1E647AC-A3B9-466D-9921-F9BFCC17235A}" presName="box" presStyleLbl="node1" presStyleIdx="0" presStyleCnt="1" custLinFactNeighborX="-895" custLinFactNeighborY="641"/>
      <dgm:spPr/>
    </dgm:pt>
    <dgm:pt modelId="{7E41AD32-15FF-4087-8432-21845C48ACA5}" type="pres">
      <dgm:prSet presAssocID="{F1E647AC-A3B9-466D-9921-F9BFCC17235A}" presName="img" presStyleLbl="fgImgPlace1" presStyleIdx="0" presStyleCnt="1" custScaleX="89788"/>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46000" r="-46000"/>
          </a:stretch>
        </a:blipFill>
      </dgm:spPr>
    </dgm:pt>
    <dgm:pt modelId="{90F2E2C2-8A4F-4549-9299-7477138F70D3}" type="pres">
      <dgm:prSet presAssocID="{F1E647AC-A3B9-466D-9921-F9BFCC17235A}" presName="text" presStyleLbl="node1" presStyleIdx="0" presStyleCnt="1">
        <dgm:presLayoutVars>
          <dgm:bulletEnabled val="1"/>
        </dgm:presLayoutVars>
      </dgm:prSet>
      <dgm:spPr/>
    </dgm:pt>
  </dgm:ptLst>
  <dgm:cxnLst>
    <dgm:cxn modelId="{22799D5A-C487-4843-82D3-5988EC756A07}" srcId="{779B6593-1022-414D-94E6-88C6A3FC69C4}" destId="{F1E647AC-A3B9-466D-9921-F9BFCC17235A}" srcOrd="0" destOrd="0" parTransId="{15B836BC-DFC4-497B-A2C8-29E4F34AEA28}" sibTransId="{49A0EF60-AF09-4E40-B00D-DF724C5B341B}"/>
    <dgm:cxn modelId="{2DD8D6BF-CA17-456A-B58C-70F76D9E33B6}" type="presOf" srcId="{F1E647AC-A3B9-466D-9921-F9BFCC17235A}" destId="{3C0D4960-0337-4C89-871C-D15EF0A0C8B0}" srcOrd="0" destOrd="0" presId="urn:microsoft.com/office/officeart/2005/8/layout/vList4"/>
    <dgm:cxn modelId="{86981CE9-CE45-4FB2-9350-512A1601BCA5}" type="presOf" srcId="{779B6593-1022-414D-94E6-88C6A3FC69C4}" destId="{95027083-EF1E-479E-B19E-71CD6A3EABB3}" srcOrd="0" destOrd="0" presId="urn:microsoft.com/office/officeart/2005/8/layout/vList4"/>
    <dgm:cxn modelId="{3AC75AF4-30FB-4D29-9A3E-26CFF27C9859}" type="presOf" srcId="{F1E647AC-A3B9-466D-9921-F9BFCC17235A}" destId="{90F2E2C2-8A4F-4549-9299-7477138F70D3}" srcOrd="1" destOrd="0" presId="urn:microsoft.com/office/officeart/2005/8/layout/vList4"/>
    <dgm:cxn modelId="{09855C7F-0589-4AD2-86DB-C2D1C1EF9784}" type="presParOf" srcId="{95027083-EF1E-479E-B19E-71CD6A3EABB3}" destId="{6A737D15-E664-4A45-A0D7-682278AEF5BA}" srcOrd="0" destOrd="0" presId="urn:microsoft.com/office/officeart/2005/8/layout/vList4"/>
    <dgm:cxn modelId="{FA6C7033-8B05-4232-9BD7-4AE1E9D821E6}" type="presParOf" srcId="{6A737D15-E664-4A45-A0D7-682278AEF5BA}" destId="{3C0D4960-0337-4C89-871C-D15EF0A0C8B0}" srcOrd="0" destOrd="0" presId="urn:microsoft.com/office/officeart/2005/8/layout/vList4"/>
    <dgm:cxn modelId="{47800B9B-727B-49B3-96BF-3527F0B67076}" type="presParOf" srcId="{6A737D15-E664-4A45-A0D7-682278AEF5BA}" destId="{7E41AD32-15FF-4087-8432-21845C48ACA5}" srcOrd="1" destOrd="0" presId="urn:microsoft.com/office/officeart/2005/8/layout/vList4"/>
    <dgm:cxn modelId="{D29A7F8A-727B-46A3-B6C5-4CBF3E55B10C}" type="presParOf" srcId="{6A737D15-E664-4A45-A0D7-682278AEF5BA}" destId="{90F2E2C2-8A4F-4549-9299-7477138F70D3}" srcOrd="2" destOrd="0" presId="urn:microsoft.com/office/officeart/2005/8/layout/vList4"/>
  </dgm:cxnLst>
  <dgm:bg/>
  <dgm:whole/>
  <dgm:extLst>
    <a:ext uri="http://schemas.microsoft.com/office/drawing/2008/diagram">
      <dsp:dataModelExt xmlns:dsp="http://schemas.microsoft.com/office/drawing/2008/diagram" relId="rId3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79B6593-1022-414D-94E6-88C6A3FC69C4}" type="doc">
      <dgm:prSet loTypeId="urn:microsoft.com/office/officeart/2005/8/layout/vList4" loCatId="picture" qsTypeId="urn:microsoft.com/office/officeart/2005/8/quickstyle/simple1" qsCatId="simple" csTypeId="urn:microsoft.com/office/officeart/2005/8/colors/accent1_2" csCatId="accent1" phldr="1"/>
      <dgm:spPr/>
      <dgm:t>
        <a:bodyPr/>
        <a:lstStyle/>
        <a:p>
          <a:endParaRPr lang="en-US"/>
        </a:p>
      </dgm:t>
    </dgm:pt>
    <dgm:pt modelId="{F1E647AC-A3B9-466D-9921-F9BFCC17235A}">
      <dgm:prSet phldrT="[Text]" custT="1"/>
      <dgm:spPr>
        <a:noFill/>
        <a:ln>
          <a:solidFill>
            <a:srgbClr val="42B0D2"/>
          </a:solidFill>
        </a:ln>
      </dgm:spPr>
      <dgm:t>
        <a:bodyPr/>
        <a:lstStyle/>
        <a:p>
          <a:pPr algn="ctr"/>
          <a:r>
            <a:rPr lang="en-US" sz="1200" dirty="0">
              <a:solidFill>
                <a:schemeClr val="tx1"/>
              </a:solidFill>
            </a:rPr>
            <a:t>Recruiters receive a modest incentive (e.g., ~2-3 USD, airtime, other) for each network member who completes HTS</a:t>
          </a:r>
          <a:endParaRPr lang="en-US" sz="1200" dirty="0"/>
        </a:p>
      </dgm:t>
    </dgm:pt>
    <dgm:pt modelId="{15B836BC-DFC4-497B-A2C8-29E4F34AEA28}" type="parTrans" cxnId="{22799D5A-C487-4843-82D3-5988EC756A07}">
      <dgm:prSet/>
      <dgm:spPr/>
      <dgm:t>
        <a:bodyPr/>
        <a:lstStyle/>
        <a:p>
          <a:endParaRPr lang="en-US" sz="2000"/>
        </a:p>
      </dgm:t>
    </dgm:pt>
    <dgm:pt modelId="{49A0EF60-AF09-4E40-B00D-DF724C5B341B}" type="sibTrans" cxnId="{22799D5A-C487-4843-82D3-5988EC756A07}">
      <dgm:prSet/>
      <dgm:spPr/>
      <dgm:t>
        <a:bodyPr/>
        <a:lstStyle/>
        <a:p>
          <a:endParaRPr lang="en-US" sz="2000"/>
        </a:p>
      </dgm:t>
    </dgm:pt>
    <dgm:pt modelId="{95027083-EF1E-479E-B19E-71CD6A3EABB3}" type="pres">
      <dgm:prSet presAssocID="{779B6593-1022-414D-94E6-88C6A3FC69C4}" presName="linear" presStyleCnt="0">
        <dgm:presLayoutVars>
          <dgm:dir/>
          <dgm:resizeHandles val="exact"/>
        </dgm:presLayoutVars>
      </dgm:prSet>
      <dgm:spPr/>
    </dgm:pt>
    <dgm:pt modelId="{6A737D15-E664-4A45-A0D7-682278AEF5BA}" type="pres">
      <dgm:prSet presAssocID="{F1E647AC-A3B9-466D-9921-F9BFCC17235A}" presName="comp" presStyleCnt="0"/>
      <dgm:spPr/>
    </dgm:pt>
    <dgm:pt modelId="{3C0D4960-0337-4C89-871C-D15EF0A0C8B0}" type="pres">
      <dgm:prSet presAssocID="{F1E647AC-A3B9-466D-9921-F9BFCC17235A}" presName="box" presStyleLbl="node1" presStyleIdx="0" presStyleCnt="1" custLinFactNeighborX="-1441" custLinFactNeighborY="-30470"/>
      <dgm:spPr/>
    </dgm:pt>
    <dgm:pt modelId="{7E41AD32-15FF-4087-8432-21845C48ACA5}" type="pres">
      <dgm:prSet presAssocID="{F1E647AC-A3B9-466D-9921-F9BFCC17235A}" presName="img" presStyleLbl="fgImgPlace1" presStyleIdx="0" presStyleCnt="1" custScaleX="93927"/>
      <dgm:spPr>
        <a:blipFill>
          <a:blip xmlns:r="http://schemas.openxmlformats.org/officeDocument/2006/relationships" r:embed="rId1">
            <a:extLst>
              <a:ext uri="{28A0092B-C50C-407E-A947-70E740481C1C}">
                <a14:useLocalDpi xmlns:a14="http://schemas.microsoft.com/office/drawing/2010/main" val="0"/>
              </a:ext>
            </a:extLst>
          </a:blip>
          <a:srcRect/>
          <a:stretch>
            <a:fillRect l="-26000" r="-26000"/>
          </a:stretch>
        </a:blipFill>
      </dgm:spPr>
    </dgm:pt>
    <dgm:pt modelId="{90F2E2C2-8A4F-4549-9299-7477138F70D3}" type="pres">
      <dgm:prSet presAssocID="{F1E647AC-A3B9-466D-9921-F9BFCC17235A}" presName="text" presStyleLbl="node1" presStyleIdx="0" presStyleCnt="1">
        <dgm:presLayoutVars>
          <dgm:bulletEnabled val="1"/>
        </dgm:presLayoutVars>
      </dgm:prSet>
      <dgm:spPr/>
    </dgm:pt>
  </dgm:ptLst>
  <dgm:cxnLst>
    <dgm:cxn modelId="{22799D5A-C487-4843-82D3-5988EC756A07}" srcId="{779B6593-1022-414D-94E6-88C6A3FC69C4}" destId="{F1E647AC-A3B9-466D-9921-F9BFCC17235A}" srcOrd="0" destOrd="0" parTransId="{15B836BC-DFC4-497B-A2C8-29E4F34AEA28}" sibTransId="{49A0EF60-AF09-4E40-B00D-DF724C5B341B}"/>
    <dgm:cxn modelId="{2DD8D6BF-CA17-456A-B58C-70F76D9E33B6}" type="presOf" srcId="{F1E647AC-A3B9-466D-9921-F9BFCC17235A}" destId="{3C0D4960-0337-4C89-871C-D15EF0A0C8B0}" srcOrd="0" destOrd="0" presId="urn:microsoft.com/office/officeart/2005/8/layout/vList4"/>
    <dgm:cxn modelId="{86981CE9-CE45-4FB2-9350-512A1601BCA5}" type="presOf" srcId="{779B6593-1022-414D-94E6-88C6A3FC69C4}" destId="{95027083-EF1E-479E-B19E-71CD6A3EABB3}" srcOrd="0" destOrd="0" presId="urn:microsoft.com/office/officeart/2005/8/layout/vList4"/>
    <dgm:cxn modelId="{3AC75AF4-30FB-4D29-9A3E-26CFF27C9859}" type="presOf" srcId="{F1E647AC-A3B9-466D-9921-F9BFCC17235A}" destId="{90F2E2C2-8A4F-4549-9299-7477138F70D3}" srcOrd="1" destOrd="0" presId="urn:microsoft.com/office/officeart/2005/8/layout/vList4"/>
    <dgm:cxn modelId="{09855C7F-0589-4AD2-86DB-C2D1C1EF9784}" type="presParOf" srcId="{95027083-EF1E-479E-B19E-71CD6A3EABB3}" destId="{6A737D15-E664-4A45-A0D7-682278AEF5BA}" srcOrd="0" destOrd="0" presId="urn:microsoft.com/office/officeart/2005/8/layout/vList4"/>
    <dgm:cxn modelId="{FA6C7033-8B05-4232-9BD7-4AE1E9D821E6}" type="presParOf" srcId="{6A737D15-E664-4A45-A0D7-682278AEF5BA}" destId="{3C0D4960-0337-4C89-871C-D15EF0A0C8B0}" srcOrd="0" destOrd="0" presId="urn:microsoft.com/office/officeart/2005/8/layout/vList4"/>
    <dgm:cxn modelId="{47800B9B-727B-49B3-96BF-3527F0B67076}" type="presParOf" srcId="{6A737D15-E664-4A45-A0D7-682278AEF5BA}" destId="{7E41AD32-15FF-4087-8432-21845C48ACA5}" srcOrd="1" destOrd="0" presId="urn:microsoft.com/office/officeart/2005/8/layout/vList4"/>
    <dgm:cxn modelId="{D29A7F8A-727B-46A3-B6C5-4CBF3E55B10C}" type="presParOf" srcId="{6A737D15-E664-4A45-A0D7-682278AEF5BA}" destId="{90F2E2C2-8A4F-4549-9299-7477138F70D3}" srcOrd="2" destOrd="0" presId="urn:microsoft.com/office/officeart/2005/8/layout/vList4"/>
  </dgm:cxnLst>
  <dgm:bg/>
  <dgm:whole/>
  <dgm:extLst>
    <a:ext uri="http://schemas.microsoft.com/office/drawing/2008/diagram">
      <dsp:dataModelExt xmlns:dsp="http://schemas.microsoft.com/office/drawing/2008/diagram" relId="rId3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79B6593-1022-414D-94E6-88C6A3FC69C4}" type="doc">
      <dgm:prSet loTypeId="urn:microsoft.com/office/officeart/2005/8/layout/vList4" loCatId="picture" qsTypeId="urn:microsoft.com/office/officeart/2005/8/quickstyle/simple1" qsCatId="simple" csTypeId="urn:microsoft.com/office/officeart/2005/8/colors/accent1_2" csCatId="accent1" phldr="1"/>
      <dgm:spPr/>
      <dgm:t>
        <a:bodyPr/>
        <a:lstStyle/>
        <a:p>
          <a:endParaRPr lang="en-US"/>
        </a:p>
      </dgm:t>
    </dgm:pt>
    <dgm:pt modelId="{F1E647AC-A3B9-466D-9921-F9BFCC17235A}">
      <dgm:prSet phldrT="[Text]" custT="1"/>
      <dgm:spPr>
        <a:noFill/>
        <a:ln>
          <a:solidFill>
            <a:srgbClr val="42B0D2"/>
          </a:solidFill>
        </a:ln>
      </dgm:spPr>
      <dgm:t>
        <a:bodyPr/>
        <a:lstStyle/>
        <a:p>
          <a:pPr algn="ctr"/>
          <a:r>
            <a:rPr lang="en-US" sz="1200" dirty="0">
              <a:solidFill>
                <a:schemeClr val="tx1"/>
              </a:solidFill>
            </a:rPr>
            <a:t>Network members who test for HIV (HIV+ and high-risk HIV- associates) are offered the opportunity to recruit their network members for HTS</a:t>
          </a:r>
          <a:endParaRPr lang="en-US" sz="1200" dirty="0"/>
        </a:p>
      </dgm:t>
    </dgm:pt>
    <dgm:pt modelId="{15B836BC-DFC4-497B-A2C8-29E4F34AEA28}" type="parTrans" cxnId="{22799D5A-C487-4843-82D3-5988EC756A07}">
      <dgm:prSet/>
      <dgm:spPr/>
      <dgm:t>
        <a:bodyPr/>
        <a:lstStyle/>
        <a:p>
          <a:endParaRPr lang="en-US" sz="2400"/>
        </a:p>
      </dgm:t>
    </dgm:pt>
    <dgm:pt modelId="{49A0EF60-AF09-4E40-B00D-DF724C5B341B}" type="sibTrans" cxnId="{22799D5A-C487-4843-82D3-5988EC756A07}">
      <dgm:prSet/>
      <dgm:spPr/>
      <dgm:t>
        <a:bodyPr/>
        <a:lstStyle/>
        <a:p>
          <a:endParaRPr lang="en-US" sz="2400"/>
        </a:p>
      </dgm:t>
    </dgm:pt>
    <dgm:pt modelId="{95027083-EF1E-479E-B19E-71CD6A3EABB3}" type="pres">
      <dgm:prSet presAssocID="{779B6593-1022-414D-94E6-88C6A3FC69C4}" presName="linear" presStyleCnt="0">
        <dgm:presLayoutVars>
          <dgm:dir/>
          <dgm:resizeHandles val="exact"/>
        </dgm:presLayoutVars>
      </dgm:prSet>
      <dgm:spPr/>
    </dgm:pt>
    <dgm:pt modelId="{6A737D15-E664-4A45-A0D7-682278AEF5BA}" type="pres">
      <dgm:prSet presAssocID="{F1E647AC-A3B9-466D-9921-F9BFCC17235A}" presName="comp" presStyleCnt="0"/>
      <dgm:spPr/>
    </dgm:pt>
    <dgm:pt modelId="{3C0D4960-0337-4C89-871C-D15EF0A0C8B0}" type="pres">
      <dgm:prSet presAssocID="{F1E647AC-A3B9-466D-9921-F9BFCC17235A}" presName="box" presStyleLbl="node1" presStyleIdx="0" presStyleCnt="1" custLinFactY="-68966" custLinFactNeighborX="32591" custLinFactNeighborY="-100000"/>
      <dgm:spPr/>
    </dgm:pt>
    <dgm:pt modelId="{7E41AD32-15FF-4087-8432-21845C48ACA5}" type="pres">
      <dgm:prSet presAssocID="{F1E647AC-A3B9-466D-9921-F9BFCC17235A}" presName="img" presStyleLbl="fgImgPlace1" presStyleIdx="0" presStyleCnt="1"/>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t="-21000" b="-21000"/>
          </a:stretch>
        </a:blipFill>
      </dgm:spPr>
    </dgm:pt>
    <dgm:pt modelId="{90F2E2C2-8A4F-4549-9299-7477138F70D3}" type="pres">
      <dgm:prSet presAssocID="{F1E647AC-A3B9-466D-9921-F9BFCC17235A}" presName="text" presStyleLbl="node1" presStyleIdx="0" presStyleCnt="1">
        <dgm:presLayoutVars>
          <dgm:bulletEnabled val="1"/>
        </dgm:presLayoutVars>
      </dgm:prSet>
      <dgm:spPr/>
    </dgm:pt>
  </dgm:ptLst>
  <dgm:cxnLst>
    <dgm:cxn modelId="{22799D5A-C487-4843-82D3-5988EC756A07}" srcId="{779B6593-1022-414D-94E6-88C6A3FC69C4}" destId="{F1E647AC-A3B9-466D-9921-F9BFCC17235A}" srcOrd="0" destOrd="0" parTransId="{15B836BC-DFC4-497B-A2C8-29E4F34AEA28}" sibTransId="{49A0EF60-AF09-4E40-B00D-DF724C5B341B}"/>
    <dgm:cxn modelId="{2DD8D6BF-CA17-456A-B58C-70F76D9E33B6}" type="presOf" srcId="{F1E647AC-A3B9-466D-9921-F9BFCC17235A}" destId="{3C0D4960-0337-4C89-871C-D15EF0A0C8B0}" srcOrd="0" destOrd="0" presId="urn:microsoft.com/office/officeart/2005/8/layout/vList4"/>
    <dgm:cxn modelId="{86981CE9-CE45-4FB2-9350-512A1601BCA5}" type="presOf" srcId="{779B6593-1022-414D-94E6-88C6A3FC69C4}" destId="{95027083-EF1E-479E-B19E-71CD6A3EABB3}" srcOrd="0" destOrd="0" presId="urn:microsoft.com/office/officeart/2005/8/layout/vList4"/>
    <dgm:cxn modelId="{3AC75AF4-30FB-4D29-9A3E-26CFF27C9859}" type="presOf" srcId="{F1E647AC-A3B9-466D-9921-F9BFCC17235A}" destId="{90F2E2C2-8A4F-4549-9299-7477138F70D3}" srcOrd="1" destOrd="0" presId="urn:microsoft.com/office/officeart/2005/8/layout/vList4"/>
    <dgm:cxn modelId="{09855C7F-0589-4AD2-86DB-C2D1C1EF9784}" type="presParOf" srcId="{95027083-EF1E-479E-B19E-71CD6A3EABB3}" destId="{6A737D15-E664-4A45-A0D7-682278AEF5BA}" srcOrd="0" destOrd="0" presId="urn:microsoft.com/office/officeart/2005/8/layout/vList4"/>
    <dgm:cxn modelId="{FA6C7033-8B05-4232-9BD7-4AE1E9D821E6}" type="presParOf" srcId="{6A737D15-E664-4A45-A0D7-682278AEF5BA}" destId="{3C0D4960-0337-4C89-871C-D15EF0A0C8B0}" srcOrd="0" destOrd="0" presId="urn:microsoft.com/office/officeart/2005/8/layout/vList4"/>
    <dgm:cxn modelId="{47800B9B-727B-49B3-96BF-3527F0B67076}" type="presParOf" srcId="{6A737D15-E664-4A45-A0D7-682278AEF5BA}" destId="{7E41AD32-15FF-4087-8432-21845C48ACA5}" srcOrd="1" destOrd="0" presId="urn:microsoft.com/office/officeart/2005/8/layout/vList4"/>
    <dgm:cxn modelId="{D29A7F8A-727B-46A3-B6C5-4CBF3E55B10C}" type="presParOf" srcId="{6A737D15-E664-4A45-A0D7-682278AEF5BA}" destId="{90F2E2C2-8A4F-4549-9299-7477138F70D3}" srcOrd="2" destOrd="0" presId="urn:microsoft.com/office/officeart/2005/8/layout/vList4"/>
  </dgm:cxnLst>
  <dgm:bg/>
  <dgm:whole/>
  <dgm:extLst>
    <a:ext uri="http://schemas.microsoft.com/office/drawing/2008/diagram">
      <dsp:dataModelExt xmlns:dsp="http://schemas.microsoft.com/office/drawing/2008/diagram" relId="rId41"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79B6593-1022-414D-94E6-88C6A3FC69C4}" type="doc">
      <dgm:prSet loTypeId="urn:microsoft.com/office/officeart/2005/8/layout/vList4" loCatId="picture" qsTypeId="urn:microsoft.com/office/officeart/2005/8/quickstyle/simple1" qsCatId="simple" csTypeId="urn:microsoft.com/office/officeart/2005/8/colors/accent1_2" csCatId="accent1" phldr="1"/>
      <dgm:spPr/>
      <dgm:t>
        <a:bodyPr/>
        <a:lstStyle/>
        <a:p>
          <a:endParaRPr lang="en-US"/>
        </a:p>
      </dgm:t>
    </dgm:pt>
    <dgm:pt modelId="{F1E647AC-A3B9-466D-9921-F9BFCC17235A}">
      <dgm:prSet phldrT="[Text]" custT="1"/>
      <dgm:spPr>
        <a:noFill/>
        <a:ln>
          <a:solidFill>
            <a:srgbClr val="42B0D2"/>
          </a:solidFill>
        </a:ln>
      </dgm:spPr>
      <dgm:t>
        <a:bodyPr/>
        <a:lstStyle/>
        <a:p>
          <a:pPr algn="ctr"/>
          <a:r>
            <a:rPr lang="en-US" sz="1200" dirty="0">
              <a:solidFill>
                <a:schemeClr val="tx1"/>
              </a:solidFill>
            </a:rPr>
            <a:t>Recruitment of network members and incentive distribution should be tracked using SNS-Form C</a:t>
          </a:r>
          <a:endParaRPr lang="en-US" sz="1200" dirty="0"/>
        </a:p>
      </dgm:t>
    </dgm:pt>
    <dgm:pt modelId="{15B836BC-DFC4-497B-A2C8-29E4F34AEA28}" type="parTrans" cxnId="{22799D5A-C487-4843-82D3-5988EC756A07}">
      <dgm:prSet/>
      <dgm:spPr/>
      <dgm:t>
        <a:bodyPr/>
        <a:lstStyle/>
        <a:p>
          <a:endParaRPr lang="en-US" sz="2400"/>
        </a:p>
      </dgm:t>
    </dgm:pt>
    <dgm:pt modelId="{49A0EF60-AF09-4E40-B00D-DF724C5B341B}" type="sibTrans" cxnId="{22799D5A-C487-4843-82D3-5988EC756A07}">
      <dgm:prSet/>
      <dgm:spPr/>
      <dgm:t>
        <a:bodyPr/>
        <a:lstStyle/>
        <a:p>
          <a:endParaRPr lang="en-US" sz="2400"/>
        </a:p>
      </dgm:t>
    </dgm:pt>
    <dgm:pt modelId="{95027083-EF1E-479E-B19E-71CD6A3EABB3}" type="pres">
      <dgm:prSet presAssocID="{779B6593-1022-414D-94E6-88C6A3FC69C4}" presName="linear" presStyleCnt="0">
        <dgm:presLayoutVars>
          <dgm:dir/>
          <dgm:resizeHandles val="exact"/>
        </dgm:presLayoutVars>
      </dgm:prSet>
      <dgm:spPr/>
    </dgm:pt>
    <dgm:pt modelId="{6A737D15-E664-4A45-A0D7-682278AEF5BA}" type="pres">
      <dgm:prSet presAssocID="{F1E647AC-A3B9-466D-9921-F9BFCC17235A}" presName="comp" presStyleCnt="0"/>
      <dgm:spPr/>
    </dgm:pt>
    <dgm:pt modelId="{3C0D4960-0337-4C89-871C-D15EF0A0C8B0}" type="pres">
      <dgm:prSet presAssocID="{F1E647AC-A3B9-466D-9921-F9BFCC17235A}" presName="box" presStyleLbl="node1" presStyleIdx="0" presStyleCnt="1" custLinFactY="-68966" custLinFactNeighborX="32591" custLinFactNeighborY="-100000"/>
      <dgm:spPr/>
    </dgm:pt>
    <dgm:pt modelId="{7E41AD32-15FF-4087-8432-21845C48ACA5}" type="pres">
      <dgm:prSet presAssocID="{F1E647AC-A3B9-466D-9921-F9BFCC17235A}" presName="img" presStyleLbl="fgImgPlace1" presStyleIdx="0" presStyleCnt="1"/>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t="-21000" b="-21000"/>
          </a:stretch>
        </a:blipFill>
      </dgm:spPr>
    </dgm:pt>
    <dgm:pt modelId="{90F2E2C2-8A4F-4549-9299-7477138F70D3}" type="pres">
      <dgm:prSet presAssocID="{F1E647AC-A3B9-466D-9921-F9BFCC17235A}" presName="text" presStyleLbl="node1" presStyleIdx="0" presStyleCnt="1">
        <dgm:presLayoutVars>
          <dgm:bulletEnabled val="1"/>
        </dgm:presLayoutVars>
      </dgm:prSet>
      <dgm:spPr/>
    </dgm:pt>
  </dgm:ptLst>
  <dgm:cxnLst>
    <dgm:cxn modelId="{22799D5A-C487-4843-82D3-5988EC756A07}" srcId="{779B6593-1022-414D-94E6-88C6A3FC69C4}" destId="{F1E647AC-A3B9-466D-9921-F9BFCC17235A}" srcOrd="0" destOrd="0" parTransId="{15B836BC-DFC4-497B-A2C8-29E4F34AEA28}" sibTransId="{49A0EF60-AF09-4E40-B00D-DF724C5B341B}"/>
    <dgm:cxn modelId="{2DD8D6BF-CA17-456A-B58C-70F76D9E33B6}" type="presOf" srcId="{F1E647AC-A3B9-466D-9921-F9BFCC17235A}" destId="{3C0D4960-0337-4C89-871C-D15EF0A0C8B0}" srcOrd="0" destOrd="0" presId="urn:microsoft.com/office/officeart/2005/8/layout/vList4"/>
    <dgm:cxn modelId="{86981CE9-CE45-4FB2-9350-512A1601BCA5}" type="presOf" srcId="{779B6593-1022-414D-94E6-88C6A3FC69C4}" destId="{95027083-EF1E-479E-B19E-71CD6A3EABB3}" srcOrd="0" destOrd="0" presId="urn:microsoft.com/office/officeart/2005/8/layout/vList4"/>
    <dgm:cxn modelId="{3AC75AF4-30FB-4D29-9A3E-26CFF27C9859}" type="presOf" srcId="{F1E647AC-A3B9-466D-9921-F9BFCC17235A}" destId="{90F2E2C2-8A4F-4549-9299-7477138F70D3}" srcOrd="1" destOrd="0" presId="urn:microsoft.com/office/officeart/2005/8/layout/vList4"/>
    <dgm:cxn modelId="{09855C7F-0589-4AD2-86DB-C2D1C1EF9784}" type="presParOf" srcId="{95027083-EF1E-479E-B19E-71CD6A3EABB3}" destId="{6A737D15-E664-4A45-A0D7-682278AEF5BA}" srcOrd="0" destOrd="0" presId="urn:microsoft.com/office/officeart/2005/8/layout/vList4"/>
    <dgm:cxn modelId="{FA6C7033-8B05-4232-9BD7-4AE1E9D821E6}" type="presParOf" srcId="{6A737D15-E664-4A45-A0D7-682278AEF5BA}" destId="{3C0D4960-0337-4C89-871C-D15EF0A0C8B0}" srcOrd="0" destOrd="0" presId="urn:microsoft.com/office/officeart/2005/8/layout/vList4"/>
    <dgm:cxn modelId="{47800B9B-727B-49B3-96BF-3527F0B67076}" type="presParOf" srcId="{6A737D15-E664-4A45-A0D7-682278AEF5BA}" destId="{7E41AD32-15FF-4087-8432-21845C48ACA5}" srcOrd="1" destOrd="0" presId="urn:microsoft.com/office/officeart/2005/8/layout/vList4"/>
    <dgm:cxn modelId="{D29A7F8A-727B-46A3-B6C5-4CBF3E55B10C}" type="presParOf" srcId="{6A737D15-E664-4A45-A0D7-682278AEF5BA}" destId="{90F2E2C2-8A4F-4549-9299-7477138F70D3}" srcOrd="2" destOrd="0" presId="urn:microsoft.com/office/officeart/2005/8/layout/vList4"/>
  </dgm:cxnLst>
  <dgm:bg/>
  <dgm:whole/>
  <dgm:extLst>
    <a:ext uri="http://schemas.microsoft.com/office/drawing/2008/diagram">
      <dsp:dataModelExt xmlns:dsp="http://schemas.microsoft.com/office/drawing/2008/diagram" relId="rId4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39E108-A55B-4890-8F0C-6FF2B7B8E0D6}">
      <dsp:nvSpPr>
        <dsp:cNvPr id="0" name=""/>
        <dsp:cNvSpPr/>
      </dsp:nvSpPr>
      <dsp:spPr>
        <a:xfrm>
          <a:off x="-91988" y="5379506"/>
          <a:ext cx="2716695"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2A3E836-B8FB-4FB2-8295-36AD28F2A820}">
      <dsp:nvSpPr>
        <dsp:cNvPr id="0" name=""/>
        <dsp:cNvSpPr/>
      </dsp:nvSpPr>
      <dsp:spPr>
        <a:xfrm>
          <a:off x="-40780" y="4606056"/>
          <a:ext cx="2716695" cy="0"/>
        </a:xfrm>
        <a:prstGeom prst="line">
          <a:avLst/>
        </a:prstGeom>
        <a:noFill/>
        <a:ln w="12700" cap="flat" cmpd="sng" algn="ctr">
          <a:solidFill>
            <a:srgbClr val="42B0D2"/>
          </a:solidFill>
          <a:prstDash val="solid"/>
          <a:miter lim="800000"/>
        </a:ln>
        <a:effectLst/>
      </dsp:spPr>
      <dsp:style>
        <a:lnRef idx="2">
          <a:scrgbClr r="0" g="0" b="0"/>
        </a:lnRef>
        <a:fillRef idx="0">
          <a:scrgbClr r="0" g="0" b="0"/>
        </a:fillRef>
        <a:effectRef idx="0">
          <a:scrgbClr r="0" g="0" b="0"/>
        </a:effectRef>
        <a:fontRef idx="minor"/>
      </dsp:style>
    </dsp:sp>
    <dsp:sp modelId="{B8A7DDFC-2448-44C9-9770-7C4B88AB8C44}">
      <dsp:nvSpPr>
        <dsp:cNvPr id="0" name=""/>
        <dsp:cNvSpPr/>
      </dsp:nvSpPr>
      <dsp:spPr>
        <a:xfrm>
          <a:off x="-38840" y="3832607"/>
          <a:ext cx="2716695" cy="0"/>
        </a:xfrm>
        <a:prstGeom prst="line">
          <a:avLst/>
        </a:prstGeom>
        <a:noFill/>
        <a:ln w="12700" cap="flat" cmpd="sng" algn="ctr">
          <a:solidFill>
            <a:srgbClr val="42B0D2"/>
          </a:solidFill>
          <a:prstDash val="solid"/>
          <a:miter lim="800000"/>
        </a:ln>
        <a:effectLst/>
      </dsp:spPr>
      <dsp:style>
        <a:lnRef idx="2">
          <a:scrgbClr r="0" g="0" b="0"/>
        </a:lnRef>
        <a:fillRef idx="0">
          <a:scrgbClr r="0" g="0" b="0"/>
        </a:fillRef>
        <a:effectRef idx="0">
          <a:scrgbClr r="0" g="0" b="0"/>
        </a:effectRef>
        <a:fontRef idx="minor"/>
      </dsp:style>
    </dsp:sp>
    <dsp:sp modelId="{EF5656B7-2B5B-4BD1-BCFF-D2A30D3D0A2A}">
      <dsp:nvSpPr>
        <dsp:cNvPr id="0" name=""/>
        <dsp:cNvSpPr/>
      </dsp:nvSpPr>
      <dsp:spPr>
        <a:xfrm>
          <a:off x="-40780" y="3059157"/>
          <a:ext cx="2716695" cy="0"/>
        </a:xfrm>
        <a:prstGeom prst="line">
          <a:avLst/>
        </a:prstGeom>
        <a:noFill/>
        <a:ln w="12700" cap="flat" cmpd="sng" algn="ctr">
          <a:solidFill>
            <a:srgbClr val="42B0D2"/>
          </a:solidFill>
          <a:prstDash val="solid"/>
          <a:miter lim="800000"/>
        </a:ln>
        <a:effectLst/>
      </dsp:spPr>
      <dsp:style>
        <a:lnRef idx="2">
          <a:scrgbClr r="0" g="0" b="0"/>
        </a:lnRef>
        <a:fillRef idx="0">
          <a:scrgbClr r="0" g="0" b="0"/>
        </a:fillRef>
        <a:effectRef idx="0">
          <a:scrgbClr r="0" g="0" b="0"/>
        </a:effectRef>
        <a:fontRef idx="minor"/>
      </dsp:style>
    </dsp:sp>
    <dsp:sp modelId="{038C2887-2FE4-495B-BB8B-24F3B2E0C7DE}">
      <dsp:nvSpPr>
        <dsp:cNvPr id="0" name=""/>
        <dsp:cNvSpPr/>
      </dsp:nvSpPr>
      <dsp:spPr>
        <a:xfrm>
          <a:off x="-44273" y="2285707"/>
          <a:ext cx="2716695" cy="0"/>
        </a:xfrm>
        <a:prstGeom prst="line">
          <a:avLst/>
        </a:prstGeom>
        <a:noFill/>
        <a:ln w="12700" cap="flat" cmpd="sng" algn="ctr">
          <a:solidFill>
            <a:srgbClr val="42B0D2"/>
          </a:solidFill>
          <a:prstDash val="solid"/>
          <a:miter lim="800000"/>
        </a:ln>
        <a:effectLst/>
      </dsp:spPr>
      <dsp:style>
        <a:lnRef idx="2">
          <a:scrgbClr r="0" g="0" b="0"/>
        </a:lnRef>
        <a:fillRef idx="0">
          <a:scrgbClr r="0" g="0" b="0"/>
        </a:fillRef>
        <a:effectRef idx="0">
          <a:scrgbClr r="0" g="0" b="0"/>
        </a:effectRef>
        <a:fontRef idx="minor"/>
      </dsp:style>
    </dsp:sp>
    <dsp:sp modelId="{C72D0695-1F9C-4458-BA65-6873FEB5D334}">
      <dsp:nvSpPr>
        <dsp:cNvPr id="0" name=""/>
        <dsp:cNvSpPr/>
      </dsp:nvSpPr>
      <dsp:spPr>
        <a:xfrm>
          <a:off x="-43755" y="1512257"/>
          <a:ext cx="2716695" cy="0"/>
        </a:xfrm>
        <a:prstGeom prst="line">
          <a:avLst/>
        </a:prstGeom>
        <a:noFill/>
        <a:ln w="12700" cap="flat" cmpd="sng" algn="ctr">
          <a:solidFill>
            <a:srgbClr val="42B0D2"/>
          </a:solidFill>
          <a:prstDash val="solid"/>
          <a:miter lim="800000"/>
        </a:ln>
        <a:effectLst/>
      </dsp:spPr>
      <dsp:style>
        <a:lnRef idx="2">
          <a:scrgbClr r="0" g="0" b="0"/>
        </a:lnRef>
        <a:fillRef idx="0">
          <a:scrgbClr r="0" g="0" b="0"/>
        </a:fillRef>
        <a:effectRef idx="0">
          <a:scrgbClr r="0" g="0" b="0"/>
        </a:effectRef>
        <a:fontRef idx="minor"/>
      </dsp:style>
    </dsp:sp>
    <dsp:sp modelId="{D63DC07A-0E55-4529-A9D0-D43BB0AB98C6}">
      <dsp:nvSpPr>
        <dsp:cNvPr id="0" name=""/>
        <dsp:cNvSpPr/>
      </dsp:nvSpPr>
      <dsp:spPr>
        <a:xfrm>
          <a:off x="-44092" y="738807"/>
          <a:ext cx="2716695" cy="0"/>
        </a:xfrm>
        <a:prstGeom prst="line">
          <a:avLst/>
        </a:prstGeom>
        <a:noFill/>
        <a:ln w="12700" cap="flat" cmpd="sng" algn="ctr">
          <a:solidFill>
            <a:srgbClr val="42B0D2"/>
          </a:solidFill>
          <a:prstDash val="solid"/>
          <a:miter lim="800000"/>
        </a:ln>
        <a:effectLst/>
      </dsp:spPr>
      <dsp:style>
        <a:lnRef idx="2">
          <a:scrgbClr r="0" g="0" b="0"/>
        </a:lnRef>
        <a:fillRef idx="0">
          <a:scrgbClr r="0" g="0" b="0"/>
        </a:fillRef>
        <a:effectRef idx="0">
          <a:scrgbClr r="0" g="0" b="0"/>
        </a:effectRef>
        <a:fontRef idx="minor"/>
      </dsp:style>
    </dsp:sp>
    <dsp:sp modelId="{830000F8-F280-4F9B-8062-35D885DD4E3D}">
      <dsp:nvSpPr>
        <dsp:cNvPr id="0" name=""/>
        <dsp:cNvSpPr/>
      </dsp:nvSpPr>
      <dsp:spPr>
        <a:xfrm>
          <a:off x="434384" y="763"/>
          <a:ext cx="2186722" cy="7309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955" tIns="20955" rIns="20955" bIns="20955" numCol="1" spcCol="1270" anchor="b" anchorCtr="0">
          <a:noAutofit/>
        </a:bodyPr>
        <a:lstStyle/>
        <a:p>
          <a:pPr marL="0" lvl="0" indent="0" algn="l" defTabSz="488950">
            <a:lnSpc>
              <a:spcPct val="90000"/>
            </a:lnSpc>
            <a:spcBef>
              <a:spcPct val="0"/>
            </a:spcBef>
            <a:spcAft>
              <a:spcPct val="35000"/>
            </a:spcAft>
            <a:buNone/>
          </a:pPr>
          <a:r>
            <a:rPr lang="en-US" sz="1100" b="1" kern="1200" dirty="0">
              <a:solidFill>
                <a:schemeClr val="tx1"/>
              </a:solidFill>
              <a:effectLst/>
            </a:rPr>
            <a:t>Identify people in your network (friends, acquaintances, sexual partners, or relative) who may be at risk of HIV infection.  	</a:t>
          </a:r>
        </a:p>
      </dsp:txBody>
      <dsp:txXfrm>
        <a:off x="434384" y="763"/>
        <a:ext cx="2186722" cy="730946"/>
      </dsp:txXfrm>
    </dsp:sp>
    <dsp:sp modelId="{EBAB70A7-44D3-467B-8A46-902E089E621C}">
      <dsp:nvSpPr>
        <dsp:cNvPr id="0" name=""/>
        <dsp:cNvSpPr/>
      </dsp:nvSpPr>
      <dsp:spPr>
        <a:xfrm>
          <a:off x="0" y="2614"/>
          <a:ext cx="383140" cy="727243"/>
        </a:xfrm>
        <a:prstGeom prst="round2SameRect">
          <a:avLst>
            <a:gd name="adj1" fmla="val 16670"/>
            <a:gd name="adj2" fmla="val 0"/>
          </a:avLst>
        </a:prstGeom>
        <a:solidFill>
          <a:srgbClr val="42B0D2"/>
        </a:solidFill>
        <a:ln w="12700" cap="flat" cmpd="sng" algn="ctr">
          <a:solidFill>
            <a:schemeClr val="accent1">
              <a:lumMod val="75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chemeClr val="bg1"/>
              </a:solidFill>
              <a:effectLst>
                <a:outerShdw blurRad="38100" dist="25400" dir="5400000" algn="ctr">
                  <a:srgbClr val="6E747A">
                    <a:alpha val="43000"/>
                  </a:srgbClr>
                </a:outerShdw>
              </a:effectLst>
            </a:rPr>
            <a:t>Step 1</a:t>
          </a:r>
          <a:endParaRPr lang="en-US" sz="1100" kern="1200" dirty="0">
            <a:solidFill>
              <a:schemeClr val="bg1"/>
            </a:solidFill>
          </a:endParaRPr>
        </a:p>
      </dsp:txBody>
      <dsp:txXfrm>
        <a:off x="18707" y="21321"/>
        <a:ext cx="345726" cy="708536"/>
      </dsp:txXfrm>
    </dsp:sp>
    <dsp:sp modelId="{CA6E0C96-1CE4-4D08-86B9-D569E1D6744A}">
      <dsp:nvSpPr>
        <dsp:cNvPr id="0" name=""/>
        <dsp:cNvSpPr/>
      </dsp:nvSpPr>
      <dsp:spPr>
        <a:xfrm>
          <a:off x="435395" y="839185"/>
          <a:ext cx="2185375" cy="6010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955" tIns="20955" rIns="20955" bIns="20955" numCol="1" spcCol="1270" anchor="b" anchorCtr="0">
          <a:noAutofit/>
        </a:bodyPr>
        <a:lstStyle/>
        <a:p>
          <a:pPr marL="0" lvl="0" indent="0" algn="l" defTabSz="488950">
            <a:lnSpc>
              <a:spcPct val="90000"/>
            </a:lnSpc>
            <a:spcBef>
              <a:spcPct val="0"/>
            </a:spcBef>
            <a:spcAft>
              <a:spcPct val="35000"/>
            </a:spcAft>
            <a:buNone/>
          </a:pPr>
          <a:r>
            <a:rPr lang="en-US" sz="1100" b="1" kern="1200" dirty="0">
              <a:solidFill>
                <a:schemeClr val="tx1"/>
              </a:solidFill>
              <a:effectLst/>
            </a:rPr>
            <a:t>Consider if these network members may be interested in receiving an HIV test if they can receive a small incentive when they get tested.	</a:t>
          </a:r>
        </a:p>
      </dsp:txBody>
      <dsp:txXfrm>
        <a:off x="435395" y="839185"/>
        <a:ext cx="2185375" cy="601001"/>
      </dsp:txXfrm>
    </dsp:sp>
    <dsp:sp modelId="{9283B72D-007A-4BC7-A604-CB9D127F5029}">
      <dsp:nvSpPr>
        <dsp:cNvPr id="0" name=""/>
        <dsp:cNvSpPr/>
      </dsp:nvSpPr>
      <dsp:spPr>
        <a:xfrm>
          <a:off x="0" y="776064"/>
          <a:ext cx="383140" cy="727243"/>
        </a:xfrm>
        <a:prstGeom prst="round2SameRect">
          <a:avLst>
            <a:gd name="adj1" fmla="val 16670"/>
            <a:gd name="adj2" fmla="val 0"/>
          </a:avLst>
        </a:prstGeom>
        <a:solidFill>
          <a:srgbClr val="42B0D2"/>
        </a:solidFill>
        <a:ln w="12700" cap="flat" cmpd="sng" algn="ctr">
          <a:solidFill>
            <a:schemeClr val="accent1">
              <a:lumMod val="75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chemeClr val="bg1"/>
              </a:solidFill>
              <a:effectLst>
                <a:outerShdw blurRad="38100" dist="25400" dir="5400000" algn="ctr">
                  <a:srgbClr val="6E747A">
                    <a:alpha val="43000"/>
                  </a:srgbClr>
                </a:outerShdw>
              </a:effectLst>
            </a:rPr>
            <a:t>Step 2</a:t>
          </a:r>
          <a:endParaRPr lang="en-US" sz="1100" kern="1200" dirty="0">
            <a:solidFill>
              <a:schemeClr val="bg1"/>
            </a:solidFill>
          </a:endParaRPr>
        </a:p>
      </dsp:txBody>
      <dsp:txXfrm>
        <a:off x="18707" y="794771"/>
        <a:ext cx="345726" cy="708536"/>
      </dsp:txXfrm>
    </dsp:sp>
    <dsp:sp modelId="{9059B943-CF44-4C30-926F-91BD225D6C29}">
      <dsp:nvSpPr>
        <dsp:cNvPr id="0" name=""/>
        <dsp:cNvSpPr/>
      </dsp:nvSpPr>
      <dsp:spPr>
        <a:xfrm>
          <a:off x="433842" y="1637005"/>
          <a:ext cx="2187446" cy="5522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955" tIns="20955" rIns="20955" bIns="20955" numCol="1" spcCol="1270" anchor="b" anchorCtr="0">
          <a:noAutofit/>
        </a:bodyPr>
        <a:lstStyle/>
        <a:p>
          <a:pPr marL="0" lvl="0" indent="0" algn="l" defTabSz="488950">
            <a:lnSpc>
              <a:spcPct val="90000"/>
            </a:lnSpc>
            <a:spcBef>
              <a:spcPct val="0"/>
            </a:spcBef>
            <a:spcAft>
              <a:spcPct val="35000"/>
            </a:spcAft>
            <a:buNone/>
          </a:pPr>
          <a:r>
            <a:rPr lang="en-US" sz="1100" b="1" kern="1200" dirty="0">
              <a:solidFill>
                <a:schemeClr val="tx1"/>
              </a:solidFill>
              <a:effectLst/>
            </a:rPr>
            <a:t>You will receive referral coupons to give to them to direct them to a friendly and confidential HIV testing location.	</a:t>
          </a:r>
        </a:p>
      </dsp:txBody>
      <dsp:txXfrm>
        <a:off x="433842" y="1637005"/>
        <a:ext cx="2187446" cy="552261"/>
      </dsp:txXfrm>
    </dsp:sp>
    <dsp:sp modelId="{7066335F-4F3F-49A2-B391-E6F9D5C92FC5}">
      <dsp:nvSpPr>
        <dsp:cNvPr id="0" name=""/>
        <dsp:cNvSpPr/>
      </dsp:nvSpPr>
      <dsp:spPr>
        <a:xfrm>
          <a:off x="0" y="1540408"/>
          <a:ext cx="383140" cy="727243"/>
        </a:xfrm>
        <a:prstGeom prst="round2SameRect">
          <a:avLst>
            <a:gd name="adj1" fmla="val 16670"/>
            <a:gd name="adj2" fmla="val 0"/>
          </a:avLst>
        </a:prstGeom>
        <a:solidFill>
          <a:srgbClr val="42B0D2"/>
        </a:solidFill>
        <a:ln w="12700" cap="flat" cmpd="sng" algn="ctr">
          <a:solidFill>
            <a:schemeClr val="accent1">
              <a:lumMod val="75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marL="0" lvl="0" indent="0" algn="ctr" defTabSz="488950">
            <a:lnSpc>
              <a:spcPct val="90000"/>
            </a:lnSpc>
            <a:spcBef>
              <a:spcPct val="0"/>
            </a:spcBef>
            <a:spcAft>
              <a:spcPct val="35000"/>
            </a:spcAft>
            <a:buNone/>
          </a:pPr>
          <a:r>
            <a:rPr lang="en-US" sz="1100" b="1" kern="1200">
              <a:solidFill>
                <a:schemeClr val="bg1"/>
              </a:solidFill>
              <a:effectLst>
                <a:outerShdw blurRad="38100" dist="25400" dir="5400000" algn="ctr">
                  <a:srgbClr val="6E747A">
                    <a:alpha val="43000"/>
                  </a:srgbClr>
                </a:outerShdw>
              </a:effectLst>
            </a:rPr>
            <a:t>Step 3</a:t>
          </a:r>
          <a:endParaRPr lang="en-US" sz="1100" b="1" kern="1200" dirty="0">
            <a:solidFill>
              <a:schemeClr val="bg1"/>
            </a:solidFill>
            <a:effectLst/>
          </a:endParaRPr>
        </a:p>
      </dsp:txBody>
      <dsp:txXfrm>
        <a:off x="18707" y="1559115"/>
        <a:ext cx="345726" cy="708536"/>
      </dsp:txXfrm>
    </dsp:sp>
    <dsp:sp modelId="{D62A15B1-386B-4F0F-8800-D7BA4B8136B9}">
      <dsp:nvSpPr>
        <dsp:cNvPr id="0" name=""/>
        <dsp:cNvSpPr/>
      </dsp:nvSpPr>
      <dsp:spPr>
        <a:xfrm>
          <a:off x="433324" y="2466329"/>
          <a:ext cx="2173474" cy="4210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955" tIns="20955" rIns="20955" bIns="20955" numCol="1" spcCol="1270" anchor="b" anchorCtr="0">
          <a:noAutofit/>
        </a:bodyPr>
        <a:lstStyle/>
        <a:p>
          <a:pPr marL="0" lvl="0" indent="0" algn="l" defTabSz="488950">
            <a:lnSpc>
              <a:spcPct val="90000"/>
            </a:lnSpc>
            <a:spcBef>
              <a:spcPct val="0"/>
            </a:spcBef>
            <a:spcAft>
              <a:spcPct val="35000"/>
            </a:spcAft>
            <a:buNone/>
          </a:pPr>
          <a:r>
            <a:rPr lang="en-US" sz="1100" b="1" kern="1200" dirty="0">
              <a:solidFill>
                <a:schemeClr val="tx1"/>
              </a:solidFill>
              <a:effectLst/>
            </a:rPr>
            <a:t>Tell your network member that the results of his/her HIV test will never be shared with you.</a:t>
          </a:r>
        </a:p>
      </dsp:txBody>
      <dsp:txXfrm>
        <a:off x="433324" y="2466329"/>
        <a:ext cx="2173474" cy="421064"/>
      </dsp:txXfrm>
    </dsp:sp>
    <dsp:sp modelId="{498FD61C-77E7-439B-9D19-7D5AB459ECB9}">
      <dsp:nvSpPr>
        <dsp:cNvPr id="0" name=""/>
        <dsp:cNvSpPr/>
      </dsp:nvSpPr>
      <dsp:spPr>
        <a:xfrm>
          <a:off x="0" y="2322964"/>
          <a:ext cx="383140" cy="727243"/>
        </a:xfrm>
        <a:prstGeom prst="round2SameRect">
          <a:avLst>
            <a:gd name="adj1" fmla="val 16670"/>
            <a:gd name="adj2" fmla="val 0"/>
          </a:avLst>
        </a:prstGeom>
        <a:solidFill>
          <a:srgbClr val="42B0D2"/>
        </a:solidFill>
        <a:ln w="12700" cap="flat" cmpd="sng" algn="ctr">
          <a:solidFill>
            <a:schemeClr val="accent1">
              <a:lumMod val="75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chemeClr val="bg1"/>
              </a:solidFill>
              <a:effectLst>
                <a:outerShdw blurRad="38100" dist="25400" dir="5400000" algn="ctr">
                  <a:srgbClr val="6E747A">
                    <a:alpha val="43000"/>
                  </a:srgbClr>
                </a:outerShdw>
              </a:effectLst>
            </a:rPr>
            <a:t>Step 4</a:t>
          </a:r>
          <a:endParaRPr lang="en-US" sz="1100" kern="1200" dirty="0">
            <a:solidFill>
              <a:schemeClr val="bg1"/>
            </a:solidFill>
          </a:endParaRPr>
        </a:p>
      </dsp:txBody>
      <dsp:txXfrm>
        <a:off x="18707" y="2341671"/>
        <a:ext cx="345726" cy="708536"/>
      </dsp:txXfrm>
    </dsp:sp>
    <dsp:sp modelId="{2BEA2382-5F5B-4995-896E-C846C5EC6044}">
      <dsp:nvSpPr>
        <dsp:cNvPr id="0" name=""/>
        <dsp:cNvSpPr/>
      </dsp:nvSpPr>
      <dsp:spPr>
        <a:xfrm>
          <a:off x="450141" y="3107505"/>
          <a:ext cx="2165714" cy="7050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955" tIns="20955" rIns="20955" bIns="20955" numCol="1" spcCol="1270" anchor="b" anchorCtr="0">
          <a:noAutofit/>
        </a:bodyPr>
        <a:lstStyle/>
        <a:p>
          <a:pPr marL="0" lvl="0" indent="0" algn="l" defTabSz="488950">
            <a:lnSpc>
              <a:spcPct val="90000"/>
            </a:lnSpc>
            <a:spcBef>
              <a:spcPct val="0"/>
            </a:spcBef>
            <a:spcAft>
              <a:spcPct val="35000"/>
            </a:spcAft>
            <a:buNone/>
          </a:pPr>
          <a:r>
            <a:rPr lang="en-US" sz="1100" b="1" kern="1200" dirty="0">
              <a:solidFill>
                <a:schemeClr val="tx1"/>
              </a:solidFill>
              <a:effectLst/>
            </a:rPr>
            <a:t>A friendly professional can be reached by the phone number for any questions about HIV testing location or about their test results. </a:t>
          </a:r>
        </a:p>
      </dsp:txBody>
      <dsp:txXfrm>
        <a:off x="450141" y="3107505"/>
        <a:ext cx="2165714" cy="705060"/>
      </dsp:txXfrm>
    </dsp:sp>
    <dsp:sp modelId="{1F7AC62B-0D66-4789-B05C-1C1154D5E0F8}">
      <dsp:nvSpPr>
        <dsp:cNvPr id="0" name=""/>
        <dsp:cNvSpPr/>
      </dsp:nvSpPr>
      <dsp:spPr>
        <a:xfrm>
          <a:off x="0" y="3096414"/>
          <a:ext cx="383140" cy="727243"/>
        </a:xfrm>
        <a:prstGeom prst="round2SameRect">
          <a:avLst>
            <a:gd name="adj1" fmla="val 16670"/>
            <a:gd name="adj2" fmla="val 0"/>
          </a:avLst>
        </a:prstGeom>
        <a:solidFill>
          <a:srgbClr val="42B0D2"/>
        </a:solidFill>
        <a:ln w="12700" cap="flat" cmpd="sng" algn="ctr">
          <a:solidFill>
            <a:schemeClr val="accent1">
              <a:lumMod val="75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chemeClr val="bg1"/>
              </a:solidFill>
              <a:effectLst>
                <a:outerShdw blurRad="38100" dist="25400" dir="5400000" algn="ctr">
                  <a:srgbClr val="6E747A">
                    <a:alpha val="43000"/>
                  </a:srgbClr>
                </a:outerShdw>
              </a:effectLst>
            </a:rPr>
            <a:t>Step 5</a:t>
          </a:r>
          <a:endParaRPr lang="en-US" sz="1100" kern="1200" dirty="0">
            <a:solidFill>
              <a:schemeClr val="bg1"/>
            </a:solidFill>
          </a:endParaRPr>
        </a:p>
      </dsp:txBody>
      <dsp:txXfrm>
        <a:off x="18707" y="3115121"/>
        <a:ext cx="345726" cy="708536"/>
      </dsp:txXfrm>
    </dsp:sp>
    <dsp:sp modelId="{6C5D2A6E-F33F-49EE-86C1-267417EA07CE}">
      <dsp:nvSpPr>
        <dsp:cNvPr id="0" name=""/>
        <dsp:cNvSpPr/>
      </dsp:nvSpPr>
      <dsp:spPr>
        <a:xfrm>
          <a:off x="444321" y="3941882"/>
          <a:ext cx="2173474" cy="5832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955" tIns="20955" rIns="20955" bIns="20955" numCol="1" spcCol="1270" anchor="b" anchorCtr="0">
          <a:noAutofit/>
        </a:bodyPr>
        <a:lstStyle/>
        <a:p>
          <a:pPr marL="0" lvl="0" indent="0" algn="l" defTabSz="488950">
            <a:lnSpc>
              <a:spcPct val="90000"/>
            </a:lnSpc>
            <a:spcBef>
              <a:spcPct val="0"/>
            </a:spcBef>
            <a:spcAft>
              <a:spcPct val="35000"/>
            </a:spcAft>
            <a:buNone/>
          </a:pPr>
          <a:r>
            <a:rPr lang="en-US" sz="1100" b="1" kern="1200" dirty="0">
              <a:solidFill>
                <a:schemeClr val="tx1"/>
              </a:solidFill>
              <a:effectLst/>
            </a:rPr>
            <a:t>Contact the HIV testing location to inquire about any referral incentives owed to you. </a:t>
          </a:r>
        </a:p>
      </dsp:txBody>
      <dsp:txXfrm>
        <a:off x="444321" y="3941882"/>
        <a:ext cx="2173474" cy="583207"/>
      </dsp:txXfrm>
    </dsp:sp>
    <dsp:sp modelId="{25BEC446-C4D0-438F-8E1C-2935DFFF32F4}">
      <dsp:nvSpPr>
        <dsp:cNvPr id="0" name=""/>
        <dsp:cNvSpPr/>
      </dsp:nvSpPr>
      <dsp:spPr>
        <a:xfrm>
          <a:off x="0" y="3869864"/>
          <a:ext cx="383140" cy="727243"/>
        </a:xfrm>
        <a:prstGeom prst="round2SameRect">
          <a:avLst>
            <a:gd name="adj1" fmla="val 16670"/>
            <a:gd name="adj2" fmla="val 0"/>
          </a:avLst>
        </a:prstGeom>
        <a:solidFill>
          <a:srgbClr val="42B0D2"/>
        </a:solidFill>
        <a:ln w="12700" cap="flat" cmpd="sng" algn="ctr">
          <a:solidFill>
            <a:schemeClr val="accent1">
              <a:lumMod val="75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chemeClr val="bg1"/>
              </a:solidFill>
              <a:effectLst>
                <a:outerShdw blurRad="38100" dist="25400" dir="5400000" algn="ctr">
                  <a:srgbClr val="6E747A">
                    <a:alpha val="43000"/>
                  </a:srgbClr>
                </a:outerShdw>
              </a:effectLst>
            </a:rPr>
            <a:t>Step 6</a:t>
          </a:r>
          <a:endParaRPr lang="en-US" sz="1100" kern="1200" dirty="0">
            <a:solidFill>
              <a:schemeClr val="bg1"/>
            </a:solidFill>
          </a:endParaRPr>
        </a:p>
      </dsp:txBody>
      <dsp:txXfrm>
        <a:off x="18707" y="3888571"/>
        <a:ext cx="345726" cy="708536"/>
      </dsp:txXfrm>
    </dsp:sp>
    <dsp:sp modelId="{D4DA2991-1474-4D40-AD6C-98B9DCEB0A00}">
      <dsp:nvSpPr>
        <dsp:cNvPr id="0" name=""/>
        <dsp:cNvSpPr/>
      </dsp:nvSpPr>
      <dsp:spPr>
        <a:xfrm>
          <a:off x="430374" y="4716099"/>
          <a:ext cx="2378309" cy="5816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955" tIns="20955" rIns="20955" bIns="20955" numCol="1" spcCol="1270" anchor="b" anchorCtr="0">
          <a:noAutofit/>
        </a:bodyPr>
        <a:lstStyle/>
        <a:p>
          <a:pPr marL="0" lvl="0" indent="0" algn="l" defTabSz="488950">
            <a:lnSpc>
              <a:spcPct val="90000"/>
            </a:lnSpc>
            <a:spcBef>
              <a:spcPct val="0"/>
            </a:spcBef>
            <a:spcAft>
              <a:spcPct val="35000"/>
            </a:spcAft>
            <a:buNone/>
          </a:pPr>
          <a:r>
            <a:rPr lang="en-US" sz="1100" b="1" kern="1200" dirty="0">
              <a:solidFill>
                <a:schemeClr val="tx1"/>
              </a:solidFill>
              <a:effectLst/>
            </a:rPr>
            <a:t>Refer to the </a:t>
          </a:r>
          <a:r>
            <a:rPr lang="en-US" sz="1100" b="1" kern="1200" dirty="0">
              <a:solidFill>
                <a:srgbClr val="42B0D2"/>
              </a:solidFill>
              <a:effectLst/>
            </a:rPr>
            <a:t>SNS Coaching Guide </a:t>
          </a:r>
          <a:r>
            <a:rPr lang="en-US" sz="1100" b="1" kern="1200" dirty="0">
              <a:solidFill>
                <a:schemeClr val="tx1"/>
              </a:solidFill>
              <a:effectLst/>
            </a:rPr>
            <a:t>for detailed coaching techniques to improve recruitment.</a:t>
          </a:r>
          <a:endParaRPr lang="en-US" sz="1100" b="1" kern="1200" dirty="0">
            <a:solidFill>
              <a:schemeClr val="bg1"/>
            </a:solidFill>
          </a:endParaRPr>
        </a:p>
      </dsp:txBody>
      <dsp:txXfrm>
        <a:off x="430374" y="4716099"/>
        <a:ext cx="2378309" cy="581672"/>
      </dsp:txXfrm>
    </dsp:sp>
    <dsp:sp modelId="{83888ACB-B087-40C7-BA0E-15EAE068B4F4}">
      <dsp:nvSpPr>
        <dsp:cNvPr id="0" name=""/>
        <dsp:cNvSpPr/>
      </dsp:nvSpPr>
      <dsp:spPr>
        <a:xfrm>
          <a:off x="0" y="4643314"/>
          <a:ext cx="383140" cy="727243"/>
        </a:xfrm>
        <a:prstGeom prst="round2SameRect">
          <a:avLst>
            <a:gd name="adj1" fmla="val 16670"/>
            <a:gd name="adj2" fmla="val 0"/>
          </a:avLst>
        </a:prstGeom>
        <a:solidFill>
          <a:srgbClr val="42B0D2"/>
        </a:solidFill>
        <a:ln w="12700" cap="flat" cmpd="sng" algn="ctr">
          <a:solidFill>
            <a:schemeClr val="accent1">
              <a:lumMod val="75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chemeClr val="bg1"/>
              </a:solidFill>
              <a:effectLst>
                <a:outerShdw blurRad="38100" dist="25400" dir="5400000" algn="ctr">
                  <a:srgbClr val="6E747A">
                    <a:alpha val="43000"/>
                  </a:srgbClr>
                </a:outerShdw>
              </a:effectLst>
            </a:rPr>
            <a:t>Step 7</a:t>
          </a:r>
          <a:endParaRPr lang="en-US" sz="1200" kern="1200" dirty="0">
            <a:solidFill>
              <a:schemeClr val="bg1"/>
            </a:solidFill>
          </a:endParaRPr>
        </a:p>
      </dsp:txBody>
      <dsp:txXfrm>
        <a:off x="18707" y="4662021"/>
        <a:ext cx="345726" cy="70853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39E108-A55B-4890-8F0C-6FF2B7B8E0D6}">
      <dsp:nvSpPr>
        <dsp:cNvPr id="0" name=""/>
        <dsp:cNvSpPr/>
      </dsp:nvSpPr>
      <dsp:spPr>
        <a:xfrm>
          <a:off x="-351457" y="4859513"/>
          <a:ext cx="10379569"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2A3E836-B8FB-4FB2-8295-36AD28F2A820}">
      <dsp:nvSpPr>
        <dsp:cNvPr id="0" name=""/>
        <dsp:cNvSpPr/>
      </dsp:nvSpPr>
      <dsp:spPr>
        <a:xfrm>
          <a:off x="-155806" y="4160826"/>
          <a:ext cx="10379569" cy="0"/>
        </a:xfrm>
        <a:prstGeom prst="line">
          <a:avLst/>
        </a:prstGeom>
        <a:noFill/>
        <a:ln w="12700" cap="flat" cmpd="sng" algn="ctr">
          <a:solidFill>
            <a:srgbClr val="42B0D2"/>
          </a:solidFill>
          <a:prstDash val="solid"/>
          <a:miter lim="800000"/>
        </a:ln>
        <a:effectLst/>
      </dsp:spPr>
      <dsp:style>
        <a:lnRef idx="2">
          <a:scrgbClr r="0" g="0" b="0"/>
        </a:lnRef>
        <a:fillRef idx="0">
          <a:scrgbClr r="0" g="0" b="0"/>
        </a:fillRef>
        <a:effectRef idx="0">
          <a:scrgbClr r="0" g="0" b="0"/>
        </a:effectRef>
        <a:fontRef idx="minor"/>
      </dsp:style>
    </dsp:sp>
    <dsp:sp modelId="{B8A7DDFC-2448-44C9-9770-7C4B88AB8C44}">
      <dsp:nvSpPr>
        <dsp:cNvPr id="0" name=""/>
        <dsp:cNvSpPr/>
      </dsp:nvSpPr>
      <dsp:spPr>
        <a:xfrm>
          <a:off x="-148394" y="3462140"/>
          <a:ext cx="10379569" cy="0"/>
        </a:xfrm>
        <a:prstGeom prst="line">
          <a:avLst/>
        </a:prstGeom>
        <a:noFill/>
        <a:ln w="12700" cap="flat" cmpd="sng" algn="ctr">
          <a:solidFill>
            <a:srgbClr val="42B0D2"/>
          </a:solidFill>
          <a:prstDash val="solid"/>
          <a:miter lim="800000"/>
        </a:ln>
        <a:effectLst/>
      </dsp:spPr>
      <dsp:style>
        <a:lnRef idx="2">
          <a:scrgbClr r="0" g="0" b="0"/>
        </a:lnRef>
        <a:fillRef idx="0">
          <a:scrgbClr r="0" g="0" b="0"/>
        </a:fillRef>
        <a:effectRef idx="0">
          <a:scrgbClr r="0" g="0" b="0"/>
        </a:effectRef>
        <a:fontRef idx="minor"/>
      </dsp:style>
    </dsp:sp>
    <dsp:sp modelId="{EF5656B7-2B5B-4BD1-BCFF-D2A30D3D0A2A}">
      <dsp:nvSpPr>
        <dsp:cNvPr id="0" name=""/>
        <dsp:cNvSpPr/>
      </dsp:nvSpPr>
      <dsp:spPr>
        <a:xfrm>
          <a:off x="-155806" y="2763453"/>
          <a:ext cx="10379569" cy="0"/>
        </a:xfrm>
        <a:prstGeom prst="line">
          <a:avLst/>
        </a:prstGeom>
        <a:noFill/>
        <a:ln w="12700" cap="flat" cmpd="sng" algn="ctr">
          <a:solidFill>
            <a:srgbClr val="42B0D2"/>
          </a:solidFill>
          <a:prstDash val="solid"/>
          <a:miter lim="800000"/>
        </a:ln>
        <a:effectLst/>
      </dsp:spPr>
      <dsp:style>
        <a:lnRef idx="2">
          <a:scrgbClr r="0" g="0" b="0"/>
        </a:lnRef>
        <a:fillRef idx="0">
          <a:scrgbClr r="0" g="0" b="0"/>
        </a:fillRef>
        <a:effectRef idx="0">
          <a:scrgbClr r="0" g="0" b="0"/>
        </a:effectRef>
        <a:fontRef idx="minor"/>
      </dsp:style>
    </dsp:sp>
    <dsp:sp modelId="{038C2887-2FE4-495B-BB8B-24F3B2E0C7DE}">
      <dsp:nvSpPr>
        <dsp:cNvPr id="0" name=""/>
        <dsp:cNvSpPr/>
      </dsp:nvSpPr>
      <dsp:spPr>
        <a:xfrm>
          <a:off x="-169152" y="2064766"/>
          <a:ext cx="10379569" cy="0"/>
        </a:xfrm>
        <a:prstGeom prst="line">
          <a:avLst/>
        </a:prstGeom>
        <a:noFill/>
        <a:ln w="12700" cap="flat" cmpd="sng" algn="ctr">
          <a:solidFill>
            <a:srgbClr val="42B0D2"/>
          </a:solidFill>
          <a:prstDash val="solid"/>
          <a:miter lim="800000"/>
        </a:ln>
        <a:effectLst/>
      </dsp:spPr>
      <dsp:style>
        <a:lnRef idx="2">
          <a:scrgbClr r="0" g="0" b="0"/>
        </a:lnRef>
        <a:fillRef idx="0">
          <a:scrgbClr r="0" g="0" b="0"/>
        </a:fillRef>
        <a:effectRef idx="0">
          <a:scrgbClr r="0" g="0" b="0"/>
        </a:effectRef>
        <a:fontRef idx="minor"/>
      </dsp:style>
    </dsp:sp>
    <dsp:sp modelId="{C72D0695-1F9C-4458-BA65-6873FEB5D334}">
      <dsp:nvSpPr>
        <dsp:cNvPr id="0" name=""/>
        <dsp:cNvSpPr/>
      </dsp:nvSpPr>
      <dsp:spPr>
        <a:xfrm>
          <a:off x="-167174" y="1366079"/>
          <a:ext cx="10379569" cy="0"/>
        </a:xfrm>
        <a:prstGeom prst="line">
          <a:avLst/>
        </a:prstGeom>
        <a:noFill/>
        <a:ln w="12700" cap="flat" cmpd="sng" algn="ctr">
          <a:solidFill>
            <a:srgbClr val="42B0D2"/>
          </a:solidFill>
          <a:prstDash val="solid"/>
          <a:miter lim="800000"/>
        </a:ln>
        <a:effectLst/>
      </dsp:spPr>
      <dsp:style>
        <a:lnRef idx="2">
          <a:scrgbClr r="0" g="0" b="0"/>
        </a:lnRef>
        <a:fillRef idx="0">
          <a:scrgbClr r="0" g="0" b="0"/>
        </a:fillRef>
        <a:effectRef idx="0">
          <a:scrgbClr r="0" g="0" b="0"/>
        </a:effectRef>
        <a:fontRef idx="minor"/>
      </dsp:style>
    </dsp:sp>
    <dsp:sp modelId="{D63DC07A-0E55-4529-A9D0-D43BB0AB98C6}">
      <dsp:nvSpPr>
        <dsp:cNvPr id="0" name=""/>
        <dsp:cNvSpPr/>
      </dsp:nvSpPr>
      <dsp:spPr>
        <a:xfrm>
          <a:off x="-168460" y="667393"/>
          <a:ext cx="10379569" cy="0"/>
        </a:xfrm>
        <a:prstGeom prst="line">
          <a:avLst/>
        </a:prstGeom>
        <a:noFill/>
        <a:ln w="12700" cap="flat" cmpd="sng" algn="ctr">
          <a:solidFill>
            <a:srgbClr val="42B0D2"/>
          </a:solidFill>
          <a:prstDash val="solid"/>
          <a:miter lim="800000"/>
        </a:ln>
        <a:effectLst/>
      </dsp:spPr>
      <dsp:style>
        <a:lnRef idx="2">
          <a:scrgbClr r="0" g="0" b="0"/>
        </a:lnRef>
        <a:fillRef idx="0">
          <a:scrgbClr r="0" g="0" b="0"/>
        </a:fillRef>
        <a:effectRef idx="0">
          <a:scrgbClr r="0" g="0" b="0"/>
        </a:effectRef>
        <a:fontRef idx="minor"/>
      </dsp:style>
    </dsp:sp>
    <dsp:sp modelId="{830000F8-F280-4F9B-8062-35D885DD4E3D}">
      <dsp:nvSpPr>
        <dsp:cNvPr id="0" name=""/>
        <dsp:cNvSpPr/>
      </dsp:nvSpPr>
      <dsp:spPr>
        <a:xfrm>
          <a:off x="1659637" y="689"/>
          <a:ext cx="8354725" cy="6602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b" anchorCtr="0">
          <a:noAutofit/>
        </a:bodyPr>
        <a:lstStyle/>
        <a:p>
          <a:pPr marL="0" lvl="0" indent="0" algn="l" defTabSz="889000">
            <a:lnSpc>
              <a:spcPct val="90000"/>
            </a:lnSpc>
            <a:spcBef>
              <a:spcPct val="0"/>
            </a:spcBef>
            <a:spcAft>
              <a:spcPct val="35000"/>
            </a:spcAft>
            <a:buNone/>
          </a:pPr>
          <a:r>
            <a:rPr lang="en-US" sz="2000" b="1" kern="1200" dirty="0">
              <a:solidFill>
                <a:schemeClr val="tx1"/>
              </a:solidFill>
              <a:effectLst/>
            </a:rPr>
            <a:t>Identify people in your network (friends, acquaintances, sexual partners or relative) who may be at risk of HIV infection.  	</a:t>
          </a:r>
        </a:p>
      </dsp:txBody>
      <dsp:txXfrm>
        <a:off x="1659637" y="689"/>
        <a:ext cx="8354725" cy="660292"/>
      </dsp:txXfrm>
    </dsp:sp>
    <dsp:sp modelId="{EBAB70A7-44D3-467B-8A46-902E089E621C}">
      <dsp:nvSpPr>
        <dsp:cNvPr id="0" name=""/>
        <dsp:cNvSpPr/>
      </dsp:nvSpPr>
      <dsp:spPr>
        <a:xfrm>
          <a:off x="0" y="2362"/>
          <a:ext cx="1463849" cy="656946"/>
        </a:xfrm>
        <a:prstGeom prst="round2SameRect">
          <a:avLst>
            <a:gd name="adj1" fmla="val 16670"/>
            <a:gd name="adj2" fmla="val 0"/>
          </a:avLst>
        </a:prstGeom>
        <a:solidFill>
          <a:srgbClr val="42B0D2"/>
        </a:solidFill>
        <a:ln w="12700" cap="flat" cmpd="sng" algn="ctr">
          <a:solidFill>
            <a:schemeClr val="accent1">
              <a:lumMod val="75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1244600">
            <a:lnSpc>
              <a:spcPct val="90000"/>
            </a:lnSpc>
            <a:spcBef>
              <a:spcPct val="0"/>
            </a:spcBef>
            <a:spcAft>
              <a:spcPct val="35000"/>
            </a:spcAft>
            <a:buNone/>
          </a:pPr>
          <a:r>
            <a:rPr lang="en-US" sz="2800" b="1" kern="1200" dirty="0">
              <a:solidFill>
                <a:schemeClr val="bg1"/>
              </a:solidFill>
              <a:effectLst>
                <a:outerShdw blurRad="38100" dist="25400" dir="5400000" algn="ctr">
                  <a:srgbClr val="6E747A">
                    <a:alpha val="43000"/>
                  </a:srgbClr>
                </a:outerShdw>
              </a:effectLst>
            </a:rPr>
            <a:t>Step 1</a:t>
          </a:r>
          <a:endParaRPr lang="en-US" sz="2800" kern="1200" dirty="0">
            <a:solidFill>
              <a:schemeClr val="bg1"/>
            </a:solidFill>
          </a:endParaRPr>
        </a:p>
      </dsp:txBody>
      <dsp:txXfrm>
        <a:off x="32075" y="34437"/>
        <a:ext cx="1399699" cy="624871"/>
      </dsp:txXfrm>
    </dsp:sp>
    <dsp:sp modelId="{CA6E0C96-1CE4-4D08-86B9-D569E1D6744A}">
      <dsp:nvSpPr>
        <dsp:cNvPr id="0" name=""/>
        <dsp:cNvSpPr/>
      </dsp:nvSpPr>
      <dsp:spPr>
        <a:xfrm>
          <a:off x="1663497" y="758068"/>
          <a:ext cx="8349579" cy="5429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b" anchorCtr="0">
          <a:noAutofit/>
        </a:bodyPr>
        <a:lstStyle/>
        <a:p>
          <a:pPr marL="0" lvl="0" indent="0" algn="l" defTabSz="889000">
            <a:lnSpc>
              <a:spcPct val="90000"/>
            </a:lnSpc>
            <a:spcBef>
              <a:spcPct val="0"/>
            </a:spcBef>
            <a:spcAft>
              <a:spcPct val="35000"/>
            </a:spcAft>
            <a:buNone/>
          </a:pPr>
          <a:r>
            <a:rPr lang="en-US" sz="2000" b="1" kern="1200" dirty="0">
              <a:solidFill>
                <a:schemeClr val="tx1"/>
              </a:solidFill>
              <a:effectLst/>
            </a:rPr>
            <a:t>Consider if these network members may be interested in receiving an HIV test if they can receive a small incentive when they get tested.	</a:t>
          </a:r>
        </a:p>
      </dsp:txBody>
      <dsp:txXfrm>
        <a:off x="1663497" y="758068"/>
        <a:ext cx="8349579" cy="542907"/>
      </dsp:txXfrm>
    </dsp:sp>
    <dsp:sp modelId="{9283B72D-007A-4BC7-A604-CB9D127F5029}">
      <dsp:nvSpPr>
        <dsp:cNvPr id="0" name=""/>
        <dsp:cNvSpPr/>
      </dsp:nvSpPr>
      <dsp:spPr>
        <a:xfrm>
          <a:off x="0" y="701048"/>
          <a:ext cx="1463849" cy="656946"/>
        </a:xfrm>
        <a:prstGeom prst="round2SameRect">
          <a:avLst>
            <a:gd name="adj1" fmla="val 16670"/>
            <a:gd name="adj2" fmla="val 0"/>
          </a:avLst>
        </a:prstGeom>
        <a:solidFill>
          <a:srgbClr val="42B0D2"/>
        </a:solidFill>
        <a:ln w="12700" cap="flat" cmpd="sng" algn="ctr">
          <a:solidFill>
            <a:schemeClr val="accent1">
              <a:lumMod val="75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1244600">
            <a:lnSpc>
              <a:spcPct val="90000"/>
            </a:lnSpc>
            <a:spcBef>
              <a:spcPct val="0"/>
            </a:spcBef>
            <a:spcAft>
              <a:spcPct val="35000"/>
            </a:spcAft>
            <a:buNone/>
          </a:pPr>
          <a:r>
            <a:rPr lang="en-US" sz="2800" b="1" kern="1200" dirty="0">
              <a:solidFill>
                <a:schemeClr val="bg1"/>
              </a:solidFill>
              <a:effectLst>
                <a:outerShdw blurRad="38100" dist="25400" dir="5400000" algn="ctr">
                  <a:srgbClr val="6E747A">
                    <a:alpha val="43000"/>
                  </a:srgbClr>
                </a:outerShdw>
              </a:effectLst>
            </a:rPr>
            <a:t>Step 2</a:t>
          </a:r>
          <a:endParaRPr lang="en-US" sz="2800" kern="1200" dirty="0">
            <a:solidFill>
              <a:schemeClr val="bg1"/>
            </a:solidFill>
          </a:endParaRPr>
        </a:p>
      </dsp:txBody>
      <dsp:txXfrm>
        <a:off x="32075" y="733123"/>
        <a:ext cx="1399699" cy="624871"/>
      </dsp:txXfrm>
    </dsp:sp>
    <dsp:sp modelId="{9059B943-CF44-4C30-926F-91BD225D6C29}">
      <dsp:nvSpPr>
        <dsp:cNvPr id="0" name=""/>
        <dsp:cNvSpPr/>
      </dsp:nvSpPr>
      <dsp:spPr>
        <a:xfrm>
          <a:off x="1657563" y="1478769"/>
          <a:ext cx="8357490" cy="4988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b" anchorCtr="0">
          <a:noAutofit/>
        </a:bodyPr>
        <a:lstStyle/>
        <a:p>
          <a:pPr marL="0" lvl="0" indent="0" algn="l" defTabSz="889000">
            <a:lnSpc>
              <a:spcPct val="90000"/>
            </a:lnSpc>
            <a:spcBef>
              <a:spcPct val="0"/>
            </a:spcBef>
            <a:spcAft>
              <a:spcPct val="35000"/>
            </a:spcAft>
            <a:buNone/>
          </a:pPr>
          <a:r>
            <a:rPr lang="en-US" sz="2000" b="1" kern="1200" dirty="0">
              <a:solidFill>
                <a:schemeClr val="tx1"/>
              </a:solidFill>
              <a:effectLst/>
            </a:rPr>
            <a:t>You will receive referral coupons to give to them to direct them to a friendly and confidential HIV testing location.	</a:t>
          </a:r>
        </a:p>
      </dsp:txBody>
      <dsp:txXfrm>
        <a:off x="1657563" y="1478769"/>
        <a:ext cx="8357490" cy="498879"/>
      </dsp:txXfrm>
    </dsp:sp>
    <dsp:sp modelId="{7066335F-4F3F-49A2-B391-E6F9D5C92FC5}">
      <dsp:nvSpPr>
        <dsp:cNvPr id="0" name=""/>
        <dsp:cNvSpPr/>
      </dsp:nvSpPr>
      <dsp:spPr>
        <a:xfrm>
          <a:off x="0" y="1391510"/>
          <a:ext cx="1463849" cy="656946"/>
        </a:xfrm>
        <a:prstGeom prst="round2SameRect">
          <a:avLst>
            <a:gd name="adj1" fmla="val 16670"/>
            <a:gd name="adj2" fmla="val 0"/>
          </a:avLst>
        </a:prstGeom>
        <a:solidFill>
          <a:srgbClr val="42B0D2"/>
        </a:solidFill>
        <a:ln w="12700" cap="flat" cmpd="sng" algn="ctr">
          <a:solidFill>
            <a:schemeClr val="accent1">
              <a:lumMod val="75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1244600">
            <a:lnSpc>
              <a:spcPct val="90000"/>
            </a:lnSpc>
            <a:spcBef>
              <a:spcPct val="0"/>
            </a:spcBef>
            <a:spcAft>
              <a:spcPct val="35000"/>
            </a:spcAft>
            <a:buNone/>
          </a:pPr>
          <a:r>
            <a:rPr lang="en-US" sz="2800" b="1" kern="1200">
              <a:solidFill>
                <a:schemeClr val="bg1"/>
              </a:solidFill>
              <a:effectLst>
                <a:outerShdw blurRad="38100" dist="25400" dir="5400000" algn="ctr">
                  <a:srgbClr val="6E747A">
                    <a:alpha val="43000"/>
                  </a:srgbClr>
                </a:outerShdw>
              </a:effectLst>
            </a:rPr>
            <a:t>Step 3</a:t>
          </a:r>
          <a:endParaRPr lang="en-US" sz="2800" b="1" kern="1200" dirty="0">
            <a:solidFill>
              <a:schemeClr val="bg1"/>
            </a:solidFill>
            <a:effectLst/>
          </a:endParaRPr>
        </a:p>
      </dsp:txBody>
      <dsp:txXfrm>
        <a:off x="32075" y="1423585"/>
        <a:ext cx="1399699" cy="624871"/>
      </dsp:txXfrm>
    </dsp:sp>
    <dsp:sp modelId="{D62A15B1-386B-4F0F-8800-D7BA4B8136B9}">
      <dsp:nvSpPr>
        <dsp:cNvPr id="0" name=""/>
        <dsp:cNvSpPr/>
      </dsp:nvSpPr>
      <dsp:spPr>
        <a:xfrm>
          <a:off x="1655586" y="2116906"/>
          <a:ext cx="8304108" cy="6024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b" anchorCtr="0">
          <a:noAutofit/>
        </a:bodyPr>
        <a:lstStyle/>
        <a:p>
          <a:pPr marL="0" lvl="0" indent="0" algn="l" defTabSz="889000">
            <a:lnSpc>
              <a:spcPct val="90000"/>
            </a:lnSpc>
            <a:spcBef>
              <a:spcPct val="0"/>
            </a:spcBef>
            <a:spcAft>
              <a:spcPct val="35000"/>
            </a:spcAft>
            <a:buNone/>
          </a:pPr>
          <a:r>
            <a:rPr lang="en-US" sz="2000" b="1" kern="1200" dirty="0">
              <a:solidFill>
                <a:schemeClr val="tx1"/>
              </a:solidFill>
              <a:effectLst/>
            </a:rPr>
            <a:t>Tell your network member that the results of his/her HIV test will never be shared with you.</a:t>
          </a:r>
        </a:p>
      </dsp:txBody>
      <dsp:txXfrm>
        <a:off x="1655586" y="2116906"/>
        <a:ext cx="8304108" cy="602411"/>
      </dsp:txXfrm>
    </dsp:sp>
    <dsp:sp modelId="{498FD61C-77E7-439B-9D19-7D5AB459ECB9}">
      <dsp:nvSpPr>
        <dsp:cNvPr id="0" name=""/>
        <dsp:cNvSpPr/>
      </dsp:nvSpPr>
      <dsp:spPr>
        <a:xfrm>
          <a:off x="0" y="2098422"/>
          <a:ext cx="1463849" cy="656946"/>
        </a:xfrm>
        <a:prstGeom prst="round2SameRect">
          <a:avLst>
            <a:gd name="adj1" fmla="val 16670"/>
            <a:gd name="adj2" fmla="val 0"/>
          </a:avLst>
        </a:prstGeom>
        <a:solidFill>
          <a:srgbClr val="42B0D2"/>
        </a:solidFill>
        <a:ln w="12700" cap="flat" cmpd="sng" algn="ctr">
          <a:solidFill>
            <a:schemeClr val="accent1">
              <a:lumMod val="75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1244600">
            <a:lnSpc>
              <a:spcPct val="90000"/>
            </a:lnSpc>
            <a:spcBef>
              <a:spcPct val="0"/>
            </a:spcBef>
            <a:spcAft>
              <a:spcPct val="35000"/>
            </a:spcAft>
            <a:buNone/>
          </a:pPr>
          <a:r>
            <a:rPr lang="en-US" sz="2800" b="1" kern="1200" dirty="0">
              <a:solidFill>
                <a:schemeClr val="bg1"/>
              </a:solidFill>
              <a:effectLst>
                <a:outerShdw blurRad="38100" dist="25400" dir="5400000" algn="ctr">
                  <a:srgbClr val="6E747A">
                    <a:alpha val="43000"/>
                  </a:srgbClr>
                </a:outerShdw>
              </a:effectLst>
            </a:rPr>
            <a:t>Step 4</a:t>
          </a:r>
          <a:endParaRPr lang="en-US" sz="2800" kern="1200" dirty="0">
            <a:solidFill>
              <a:schemeClr val="bg1"/>
            </a:solidFill>
          </a:endParaRPr>
        </a:p>
      </dsp:txBody>
      <dsp:txXfrm>
        <a:off x="32075" y="2130497"/>
        <a:ext cx="1399699" cy="624871"/>
      </dsp:txXfrm>
    </dsp:sp>
    <dsp:sp modelId="{2BEA2382-5F5B-4995-896E-C846C5EC6044}">
      <dsp:nvSpPr>
        <dsp:cNvPr id="0" name=""/>
        <dsp:cNvSpPr/>
      </dsp:nvSpPr>
      <dsp:spPr>
        <a:xfrm>
          <a:off x="1669296" y="2807128"/>
          <a:ext cx="8274460" cy="6369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b" anchorCtr="0">
          <a:noAutofit/>
        </a:bodyPr>
        <a:lstStyle/>
        <a:p>
          <a:pPr marL="0" lvl="0" indent="0" algn="l" defTabSz="889000">
            <a:lnSpc>
              <a:spcPct val="90000"/>
            </a:lnSpc>
            <a:spcBef>
              <a:spcPct val="0"/>
            </a:spcBef>
            <a:spcAft>
              <a:spcPct val="35000"/>
            </a:spcAft>
            <a:buNone/>
          </a:pPr>
          <a:r>
            <a:rPr lang="en-US" sz="2000" b="1" kern="1200" dirty="0">
              <a:solidFill>
                <a:schemeClr val="tx1"/>
              </a:solidFill>
              <a:effectLst/>
            </a:rPr>
            <a:t>A friendly professional can be reached by the phone number for any questions about HIV testing location or about their test results. </a:t>
          </a:r>
        </a:p>
      </dsp:txBody>
      <dsp:txXfrm>
        <a:off x="1669296" y="2807128"/>
        <a:ext cx="8274460" cy="636908"/>
      </dsp:txXfrm>
    </dsp:sp>
    <dsp:sp modelId="{1F7AC62B-0D66-4789-B05C-1C1154D5E0F8}">
      <dsp:nvSpPr>
        <dsp:cNvPr id="0" name=""/>
        <dsp:cNvSpPr/>
      </dsp:nvSpPr>
      <dsp:spPr>
        <a:xfrm>
          <a:off x="0" y="2797109"/>
          <a:ext cx="1463849" cy="656946"/>
        </a:xfrm>
        <a:prstGeom prst="round2SameRect">
          <a:avLst>
            <a:gd name="adj1" fmla="val 16670"/>
            <a:gd name="adj2" fmla="val 0"/>
          </a:avLst>
        </a:prstGeom>
        <a:solidFill>
          <a:srgbClr val="42B0D2"/>
        </a:solidFill>
        <a:ln w="12700" cap="flat" cmpd="sng" algn="ctr">
          <a:solidFill>
            <a:schemeClr val="accent1">
              <a:lumMod val="75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1244600">
            <a:lnSpc>
              <a:spcPct val="90000"/>
            </a:lnSpc>
            <a:spcBef>
              <a:spcPct val="0"/>
            </a:spcBef>
            <a:spcAft>
              <a:spcPct val="35000"/>
            </a:spcAft>
            <a:buNone/>
          </a:pPr>
          <a:r>
            <a:rPr lang="en-US" sz="2800" b="1" kern="1200" dirty="0">
              <a:solidFill>
                <a:schemeClr val="bg1"/>
              </a:solidFill>
              <a:effectLst>
                <a:outerShdw blurRad="38100" dist="25400" dir="5400000" algn="ctr">
                  <a:srgbClr val="6E747A">
                    <a:alpha val="43000"/>
                  </a:srgbClr>
                </a:outerShdw>
              </a:effectLst>
            </a:rPr>
            <a:t>Step 5</a:t>
          </a:r>
          <a:endParaRPr lang="en-US" sz="2800" kern="1200" dirty="0">
            <a:solidFill>
              <a:schemeClr val="bg1"/>
            </a:solidFill>
          </a:endParaRPr>
        </a:p>
      </dsp:txBody>
      <dsp:txXfrm>
        <a:off x="32075" y="2829184"/>
        <a:ext cx="1399699" cy="624871"/>
      </dsp:txXfrm>
    </dsp:sp>
    <dsp:sp modelId="{6C5D2A6E-F33F-49EE-86C1-267417EA07CE}">
      <dsp:nvSpPr>
        <dsp:cNvPr id="0" name=""/>
        <dsp:cNvSpPr/>
      </dsp:nvSpPr>
      <dsp:spPr>
        <a:xfrm>
          <a:off x="1643911" y="3560852"/>
          <a:ext cx="8304108" cy="5268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b" anchorCtr="0">
          <a:noAutofit/>
        </a:bodyPr>
        <a:lstStyle/>
        <a:p>
          <a:pPr marL="0" lvl="0" indent="0" algn="l" defTabSz="889000">
            <a:lnSpc>
              <a:spcPct val="90000"/>
            </a:lnSpc>
            <a:spcBef>
              <a:spcPct val="0"/>
            </a:spcBef>
            <a:spcAft>
              <a:spcPct val="35000"/>
            </a:spcAft>
            <a:buNone/>
          </a:pPr>
          <a:r>
            <a:rPr lang="en-US" sz="2000" b="1" kern="1200" dirty="0">
              <a:solidFill>
                <a:schemeClr val="tx1"/>
              </a:solidFill>
              <a:effectLst/>
            </a:rPr>
            <a:t>Contact the HIV testing location to inquire about any referral incentives owed to you. </a:t>
          </a:r>
        </a:p>
      </dsp:txBody>
      <dsp:txXfrm>
        <a:off x="1643911" y="3560852"/>
        <a:ext cx="8304108" cy="526833"/>
      </dsp:txXfrm>
    </dsp:sp>
    <dsp:sp modelId="{25BEC446-C4D0-438F-8E1C-2935DFFF32F4}">
      <dsp:nvSpPr>
        <dsp:cNvPr id="0" name=""/>
        <dsp:cNvSpPr/>
      </dsp:nvSpPr>
      <dsp:spPr>
        <a:xfrm>
          <a:off x="0" y="3495795"/>
          <a:ext cx="1463849" cy="656946"/>
        </a:xfrm>
        <a:prstGeom prst="round2SameRect">
          <a:avLst>
            <a:gd name="adj1" fmla="val 16670"/>
            <a:gd name="adj2" fmla="val 0"/>
          </a:avLst>
        </a:prstGeom>
        <a:solidFill>
          <a:srgbClr val="42B0D2"/>
        </a:solidFill>
        <a:ln w="12700" cap="flat" cmpd="sng" algn="ctr">
          <a:solidFill>
            <a:schemeClr val="accent1">
              <a:lumMod val="75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1244600">
            <a:lnSpc>
              <a:spcPct val="90000"/>
            </a:lnSpc>
            <a:spcBef>
              <a:spcPct val="0"/>
            </a:spcBef>
            <a:spcAft>
              <a:spcPct val="35000"/>
            </a:spcAft>
            <a:buNone/>
          </a:pPr>
          <a:r>
            <a:rPr lang="en-US" sz="2800" b="1" kern="1200" dirty="0">
              <a:solidFill>
                <a:schemeClr val="bg1"/>
              </a:solidFill>
              <a:effectLst>
                <a:outerShdw blurRad="38100" dist="25400" dir="5400000" algn="ctr">
                  <a:srgbClr val="6E747A">
                    <a:alpha val="43000"/>
                  </a:srgbClr>
                </a:outerShdw>
              </a:effectLst>
            </a:rPr>
            <a:t>Step 6</a:t>
          </a:r>
          <a:endParaRPr lang="en-US" sz="2800" kern="1200" dirty="0">
            <a:solidFill>
              <a:schemeClr val="bg1"/>
            </a:solidFill>
          </a:endParaRPr>
        </a:p>
      </dsp:txBody>
      <dsp:txXfrm>
        <a:off x="32075" y="3527870"/>
        <a:ext cx="1399699" cy="624871"/>
      </dsp:txXfrm>
    </dsp:sp>
    <dsp:sp modelId="{D4DA2991-1474-4D40-AD6C-98B9DCEB0A00}">
      <dsp:nvSpPr>
        <dsp:cNvPr id="0" name=""/>
        <dsp:cNvSpPr/>
      </dsp:nvSpPr>
      <dsp:spPr>
        <a:xfrm>
          <a:off x="1644314" y="4260232"/>
          <a:ext cx="9086713" cy="5254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b" anchorCtr="0">
          <a:noAutofit/>
        </a:bodyPr>
        <a:lstStyle/>
        <a:p>
          <a:pPr marL="0" lvl="0" indent="0" algn="l" defTabSz="889000">
            <a:lnSpc>
              <a:spcPct val="90000"/>
            </a:lnSpc>
            <a:spcBef>
              <a:spcPct val="0"/>
            </a:spcBef>
            <a:spcAft>
              <a:spcPct val="35000"/>
            </a:spcAft>
            <a:buNone/>
          </a:pPr>
          <a:r>
            <a:rPr lang="en-US" sz="2000" b="1" kern="1200" dirty="0">
              <a:solidFill>
                <a:schemeClr val="tx1"/>
              </a:solidFill>
              <a:effectLst/>
            </a:rPr>
            <a:t>Refer to the </a:t>
          </a:r>
          <a:r>
            <a:rPr lang="en-US" sz="2000" b="1" u="sng" kern="1200" dirty="0">
              <a:solidFill>
                <a:srgbClr val="42B0D2"/>
              </a:solidFill>
              <a:effectLst/>
            </a:rPr>
            <a:t>SNS Coaching Guide </a:t>
          </a:r>
          <a:r>
            <a:rPr lang="en-US" sz="2000" b="1" kern="1200" dirty="0">
              <a:solidFill>
                <a:schemeClr val="tx1"/>
              </a:solidFill>
              <a:effectLst/>
            </a:rPr>
            <a:t>for detailed coaching techniques to improve recruitment.</a:t>
          </a:r>
          <a:endParaRPr lang="en-US" sz="2000" b="1" kern="1200" dirty="0">
            <a:solidFill>
              <a:schemeClr val="bg1"/>
            </a:solidFill>
          </a:endParaRPr>
        </a:p>
      </dsp:txBody>
      <dsp:txXfrm>
        <a:off x="1644314" y="4260232"/>
        <a:ext cx="9086713" cy="525447"/>
      </dsp:txXfrm>
    </dsp:sp>
    <dsp:sp modelId="{83888ACB-B087-40C7-BA0E-15EAE068B4F4}">
      <dsp:nvSpPr>
        <dsp:cNvPr id="0" name=""/>
        <dsp:cNvSpPr/>
      </dsp:nvSpPr>
      <dsp:spPr>
        <a:xfrm>
          <a:off x="0" y="4194482"/>
          <a:ext cx="1463849" cy="656946"/>
        </a:xfrm>
        <a:prstGeom prst="round2SameRect">
          <a:avLst>
            <a:gd name="adj1" fmla="val 16670"/>
            <a:gd name="adj2" fmla="val 0"/>
          </a:avLst>
        </a:prstGeom>
        <a:solidFill>
          <a:srgbClr val="42B0D2"/>
        </a:solidFill>
        <a:ln w="12700" cap="flat" cmpd="sng" algn="ctr">
          <a:solidFill>
            <a:schemeClr val="accent1">
              <a:lumMod val="75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1244600">
            <a:lnSpc>
              <a:spcPct val="90000"/>
            </a:lnSpc>
            <a:spcBef>
              <a:spcPct val="0"/>
            </a:spcBef>
            <a:spcAft>
              <a:spcPct val="35000"/>
            </a:spcAft>
            <a:buNone/>
          </a:pPr>
          <a:r>
            <a:rPr lang="en-US" sz="2800" b="1" kern="1200" dirty="0">
              <a:solidFill>
                <a:schemeClr val="bg1"/>
              </a:solidFill>
              <a:effectLst>
                <a:outerShdw blurRad="38100" dist="25400" dir="5400000" algn="ctr">
                  <a:srgbClr val="6E747A">
                    <a:alpha val="43000"/>
                  </a:srgbClr>
                </a:outerShdw>
              </a:effectLst>
            </a:rPr>
            <a:t>Step 7</a:t>
          </a:r>
          <a:endParaRPr lang="en-US" sz="2800" kern="1200" dirty="0">
            <a:solidFill>
              <a:schemeClr val="bg1"/>
            </a:solidFill>
          </a:endParaRPr>
        </a:p>
      </dsp:txBody>
      <dsp:txXfrm>
        <a:off x="32075" y="4226557"/>
        <a:ext cx="1399699" cy="62487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0D4960-0337-4C89-871C-D15EF0A0C8B0}">
      <dsp:nvSpPr>
        <dsp:cNvPr id="0" name=""/>
        <dsp:cNvSpPr/>
      </dsp:nvSpPr>
      <dsp:spPr>
        <a:xfrm>
          <a:off x="0" y="0"/>
          <a:ext cx="2600003" cy="737222"/>
        </a:xfrm>
        <a:prstGeom prst="roundRect">
          <a:avLst>
            <a:gd name="adj" fmla="val 10000"/>
          </a:avLst>
        </a:prstGeom>
        <a:noFill/>
        <a:ln w="12700" cap="flat" cmpd="sng" algn="ctr">
          <a:solidFill>
            <a:srgbClr val="42B0D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n-US" sz="1100" kern="1200" dirty="0">
              <a:solidFill>
                <a:schemeClr val="tx1"/>
              </a:solidFill>
            </a:rPr>
            <a:t>Trained staff may ask HIV+ clients to consider recruiting social or sexual network members who may be at risk for HIV</a:t>
          </a:r>
          <a:endParaRPr lang="en-US" sz="1100" kern="1200" dirty="0"/>
        </a:p>
      </dsp:txBody>
      <dsp:txXfrm>
        <a:off x="593722" y="0"/>
        <a:ext cx="2006280" cy="737222"/>
      </dsp:txXfrm>
    </dsp:sp>
    <dsp:sp modelId="{7E41AD32-15FF-4087-8432-21845C48ACA5}">
      <dsp:nvSpPr>
        <dsp:cNvPr id="0" name=""/>
        <dsp:cNvSpPr/>
      </dsp:nvSpPr>
      <dsp:spPr>
        <a:xfrm>
          <a:off x="73722" y="73722"/>
          <a:ext cx="520000" cy="589777"/>
        </a:xfrm>
        <a:prstGeom prst="roundRect">
          <a:avLst>
            <a:gd name="adj" fmla="val 10000"/>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t="-10000" b="-10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0D4960-0337-4C89-871C-D15EF0A0C8B0}">
      <dsp:nvSpPr>
        <dsp:cNvPr id="0" name=""/>
        <dsp:cNvSpPr/>
      </dsp:nvSpPr>
      <dsp:spPr>
        <a:xfrm>
          <a:off x="0" y="0"/>
          <a:ext cx="2561872" cy="734205"/>
        </a:xfrm>
        <a:prstGeom prst="roundRect">
          <a:avLst>
            <a:gd name="adj" fmla="val 10000"/>
          </a:avLst>
        </a:prstGeom>
        <a:noFill/>
        <a:ln w="12700" cap="flat" cmpd="sng" algn="ctr">
          <a:solidFill>
            <a:srgbClr val="42B0D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n-US" sz="1100" kern="1200" dirty="0">
              <a:solidFill>
                <a:schemeClr val="tx1"/>
              </a:solidFill>
            </a:rPr>
            <a:t>Peer recruiters may be trained and incentivized to initiate social network testing</a:t>
          </a:r>
          <a:endParaRPr lang="en-US" sz="1100" kern="1200" dirty="0"/>
        </a:p>
      </dsp:txBody>
      <dsp:txXfrm>
        <a:off x="585794" y="0"/>
        <a:ext cx="1976077" cy="734205"/>
      </dsp:txXfrm>
    </dsp:sp>
    <dsp:sp modelId="{7E41AD32-15FF-4087-8432-21845C48ACA5}">
      <dsp:nvSpPr>
        <dsp:cNvPr id="0" name=""/>
        <dsp:cNvSpPr/>
      </dsp:nvSpPr>
      <dsp:spPr>
        <a:xfrm>
          <a:off x="73420" y="73420"/>
          <a:ext cx="512374" cy="587364"/>
        </a:xfrm>
        <a:prstGeom prst="roundRect">
          <a:avLst>
            <a:gd name="adj" fmla="val 10000"/>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l="-23000" r="-23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0D4960-0337-4C89-871C-D15EF0A0C8B0}">
      <dsp:nvSpPr>
        <dsp:cNvPr id="0" name=""/>
        <dsp:cNvSpPr/>
      </dsp:nvSpPr>
      <dsp:spPr>
        <a:xfrm>
          <a:off x="0" y="0"/>
          <a:ext cx="4183608" cy="591145"/>
        </a:xfrm>
        <a:prstGeom prst="roundRect">
          <a:avLst>
            <a:gd name="adj" fmla="val 10000"/>
          </a:avLst>
        </a:prstGeom>
        <a:noFill/>
        <a:ln w="12700" cap="flat" cmpd="sng" algn="ctr">
          <a:solidFill>
            <a:srgbClr val="42B0D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tx1"/>
              </a:solidFill>
            </a:rPr>
            <a:t>Recruiters (HIV+ and high-risk negative clients) are instructed on referring network members for HTS</a:t>
          </a:r>
          <a:endParaRPr lang="en-US" sz="1200" kern="1200" dirty="0"/>
        </a:p>
      </dsp:txBody>
      <dsp:txXfrm>
        <a:off x="895836" y="0"/>
        <a:ext cx="3287771" cy="591145"/>
      </dsp:txXfrm>
    </dsp:sp>
    <dsp:sp modelId="{7E41AD32-15FF-4087-8432-21845C48ACA5}">
      <dsp:nvSpPr>
        <dsp:cNvPr id="0" name=""/>
        <dsp:cNvSpPr/>
      </dsp:nvSpPr>
      <dsp:spPr>
        <a:xfrm>
          <a:off x="121780" y="59114"/>
          <a:ext cx="711389" cy="472916"/>
        </a:xfrm>
        <a:prstGeom prst="roundRect">
          <a:avLst>
            <a:gd name="adj" fmla="val 10000"/>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l="-49000" r="-49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0D4960-0337-4C89-871C-D15EF0A0C8B0}">
      <dsp:nvSpPr>
        <dsp:cNvPr id="0" name=""/>
        <dsp:cNvSpPr/>
      </dsp:nvSpPr>
      <dsp:spPr>
        <a:xfrm>
          <a:off x="0" y="557"/>
          <a:ext cx="4186338" cy="570116"/>
        </a:xfrm>
        <a:prstGeom prst="roundRect">
          <a:avLst>
            <a:gd name="adj" fmla="val 10000"/>
          </a:avLst>
        </a:prstGeom>
        <a:noFill/>
        <a:ln w="12700" cap="flat" cmpd="sng" algn="ctr">
          <a:solidFill>
            <a:srgbClr val="42B0D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tx1"/>
              </a:solidFill>
            </a:rPr>
            <a:t>Recruiters are given referral coupons to give to their “high-risk” network members for HTS        (SNS-Form B)</a:t>
          </a:r>
          <a:endParaRPr lang="en-US" sz="1200" kern="1200" dirty="0"/>
        </a:p>
      </dsp:txBody>
      <dsp:txXfrm>
        <a:off x="894279" y="557"/>
        <a:ext cx="3292058" cy="570116"/>
      </dsp:txXfrm>
    </dsp:sp>
    <dsp:sp modelId="{7E41AD32-15FF-4087-8432-21845C48ACA5}">
      <dsp:nvSpPr>
        <dsp:cNvPr id="0" name=""/>
        <dsp:cNvSpPr/>
      </dsp:nvSpPr>
      <dsp:spPr>
        <a:xfrm>
          <a:off x="93022" y="57011"/>
          <a:ext cx="765245" cy="456093"/>
        </a:xfrm>
        <a:prstGeom prst="roundRect">
          <a:avLst>
            <a:gd name="adj" fmla="val 10000"/>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l="-12000" r="-12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0D4960-0337-4C89-871C-D15EF0A0C8B0}">
      <dsp:nvSpPr>
        <dsp:cNvPr id="0" name=""/>
        <dsp:cNvSpPr/>
      </dsp:nvSpPr>
      <dsp:spPr>
        <a:xfrm>
          <a:off x="0" y="0"/>
          <a:ext cx="4186338" cy="638074"/>
        </a:xfrm>
        <a:prstGeom prst="roundRect">
          <a:avLst>
            <a:gd name="adj" fmla="val 10000"/>
          </a:avLst>
        </a:prstGeom>
        <a:noFill/>
        <a:ln w="12700" cap="flat" cmpd="sng" algn="ctr">
          <a:solidFill>
            <a:srgbClr val="42B0D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tx1"/>
              </a:solidFill>
            </a:rPr>
            <a:t>Recruitment of </a:t>
          </a:r>
          <a:r>
            <a:rPr lang="en-US" sz="1200" kern="1200">
              <a:solidFill>
                <a:schemeClr val="tx1"/>
              </a:solidFill>
            </a:rPr>
            <a:t>network members takes </a:t>
          </a:r>
          <a:r>
            <a:rPr lang="en-US" sz="1200" kern="1200" dirty="0">
              <a:solidFill>
                <a:schemeClr val="tx1"/>
              </a:solidFill>
            </a:rPr>
            <a:t>place</a:t>
          </a:r>
          <a:endParaRPr lang="en-US" sz="1200" kern="1200" dirty="0"/>
        </a:p>
      </dsp:txBody>
      <dsp:txXfrm>
        <a:off x="901075" y="0"/>
        <a:ext cx="3285262" cy="638074"/>
      </dsp:txXfrm>
    </dsp:sp>
    <dsp:sp modelId="{7E41AD32-15FF-4087-8432-21845C48ACA5}">
      <dsp:nvSpPr>
        <dsp:cNvPr id="0" name=""/>
        <dsp:cNvSpPr/>
      </dsp:nvSpPr>
      <dsp:spPr>
        <a:xfrm>
          <a:off x="106558" y="63807"/>
          <a:ext cx="751765" cy="510459"/>
        </a:xfrm>
        <a:prstGeom prst="roundRect">
          <a:avLst>
            <a:gd name="adj" fmla="val 10000"/>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l="-46000" r="-46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0D4960-0337-4C89-871C-D15EF0A0C8B0}">
      <dsp:nvSpPr>
        <dsp:cNvPr id="0" name=""/>
        <dsp:cNvSpPr/>
      </dsp:nvSpPr>
      <dsp:spPr>
        <a:xfrm>
          <a:off x="0" y="0"/>
          <a:ext cx="4183608" cy="575839"/>
        </a:xfrm>
        <a:prstGeom prst="roundRect">
          <a:avLst>
            <a:gd name="adj" fmla="val 10000"/>
          </a:avLst>
        </a:prstGeom>
        <a:noFill/>
        <a:ln w="12700" cap="flat" cmpd="sng" algn="ctr">
          <a:solidFill>
            <a:srgbClr val="42B0D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tx1"/>
              </a:solidFill>
            </a:rPr>
            <a:t>Recruiters receive a modest incentive (e.g., ~2-3 USD, airtime, other) for each network member who completes HTS</a:t>
          </a:r>
          <a:endParaRPr lang="en-US" sz="1200" kern="1200" dirty="0"/>
        </a:p>
      </dsp:txBody>
      <dsp:txXfrm>
        <a:off x="894305" y="0"/>
        <a:ext cx="3289302" cy="575839"/>
      </dsp:txXfrm>
    </dsp:sp>
    <dsp:sp modelId="{7E41AD32-15FF-4087-8432-21845C48ACA5}">
      <dsp:nvSpPr>
        <dsp:cNvPr id="0" name=""/>
        <dsp:cNvSpPr/>
      </dsp:nvSpPr>
      <dsp:spPr>
        <a:xfrm>
          <a:off x="82990" y="57583"/>
          <a:ext cx="785907" cy="460671"/>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26000" r="-26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0D4960-0337-4C89-871C-D15EF0A0C8B0}">
      <dsp:nvSpPr>
        <dsp:cNvPr id="0" name=""/>
        <dsp:cNvSpPr/>
      </dsp:nvSpPr>
      <dsp:spPr>
        <a:xfrm>
          <a:off x="0" y="0"/>
          <a:ext cx="4183608" cy="687226"/>
        </a:xfrm>
        <a:prstGeom prst="roundRect">
          <a:avLst>
            <a:gd name="adj" fmla="val 10000"/>
          </a:avLst>
        </a:prstGeom>
        <a:noFill/>
        <a:ln w="12700" cap="flat" cmpd="sng" algn="ctr">
          <a:solidFill>
            <a:srgbClr val="42B0D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tx1"/>
              </a:solidFill>
            </a:rPr>
            <a:t>Network members who test for HIV (HIV+ and high-risk HIV- associates) are offered the opportunity to recruit their network members for HTS</a:t>
          </a:r>
          <a:endParaRPr lang="en-US" sz="1200" kern="1200" dirty="0"/>
        </a:p>
      </dsp:txBody>
      <dsp:txXfrm>
        <a:off x="905444" y="0"/>
        <a:ext cx="3278163" cy="687226"/>
      </dsp:txXfrm>
    </dsp:sp>
    <dsp:sp modelId="{7E41AD32-15FF-4087-8432-21845C48ACA5}">
      <dsp:nvSpPr>
        <dsp:cNvPr id="0" name=""/>
        <dsp:cNvSpPr/>
      </dsp:nvSpPr>
      <dsp:spPr>
        <a:xfrm>
          <a:off x="68722" y="68722"/>
          <a:ext cx="836721" cy="549780"/>
        </a:xfrm>
        <a:prstGeom prst="roundRect">
          <a:avLst>
            <a:gd name="adj" fmla="val 10000"/>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t="-21000" b="-21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0D4960-0337-4C89-871C-D15EF0A0C8B0}">
      <dsp:nvSpPr>
        <dsp:cNvPr id="0" name=""/>
        <dsp:cNvSpPr/>
      </dsp:nvSpPr>
      <dsp:spPr>
        <a:xfrm>
          <a:off x="0" y="0"/>
          <a:ext cx="4200244" cy="568904"/>
        </a:xfrm>
        <a:prstGeom prst="roundRect">
          <a:avLst>
            <a:gd name="adj" fmla="val 10000"/>
          </a:avLst>
        </a:prstGeom>
        <a:noFill/>
        <a:ln w="12700" cap="flat" cmpd="sng" algn="ctr">
          <a:solidFill>
            <a:srgbClr val="42B0D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tx1"/>
              </a:solidFill>
            </a:rPr>
            <a:t>Recruitment of network members and incentive distribution should be tracked using SNS-Form C</a:t>
          </a:r>
          <a:endParaRPr lang="en-US" sz="1200" kern="1200" dirty="0"/>
        </a:p>
      </dsp:txBody>
      <dsp:txXfrm>
        <a:off x="896939" y="0"/>
        <a:ext cx="3303304" cy="568904"/>
      </dsp:txXfrm>
    </dsp:sp>
    <dsp:sp modelId="{7E41AD32-15FF-4087-8432-21845C48ACA5}">
      <dsp:nvSpPr>
        <dsp:cNvPr id="0" name=""/>
        <dsp:cNvSpPr/>
      </dsp:nvSpPr>
      <dsp:spPr>
        <a:xfrm>
          <a:off x="56890" y="56890"/>
          <a:ext cx="840048" cy="455123"/>
        </a:xfrm>
        <a:prstGeom prst="roundRect">
          <a:avLst>
            <a:gd name="adj" fmla="val 10000"/>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t="-21000" b="-21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2EC5290-0029-4544-B4BE-7A7E4240DB81}" type="datetimeFigureOut">
              <a:rPr lang="en-US" smtClean="0"/>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7843E4-E915-47DD-B558-A0B9E2A362A9}" type="slidenum">
              <a:rPr lang="en-US" smtClean="0"/>
              <a:t>‹#›</a:t>
            </a:fld>
            <a:endParaRPr lang="en-US"/>
          </a:p>
        </p:txBody>
      </p:sp>
    </p:spTree>
    <p:extLst>
      <p:ext uri="{BB962C8B-B14F-4D97-AF65-F5344CB8AC3E}">
        <p14:creationId xmlns:p14="http://schemas.microsoft.com/office/powerpoint/2010/main" val="593930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2EC5290-0029-4544-B4BE-7A7E4240DB81}" type="datetimeFigureOut">
              <a:rPr lang="en-US" smtClean="0"/>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7843E4-E915-47DD-B558-A0B9E2A362A9}" type="slidenum">
              <a:rPr lang="en-US" smtClean="0"/>
              <a:t>‹#›</a:t>
            </a:fld>
            <a:endParaRPr lang="en-US"/>
          </a:p>
        </p:txBody>
      </p:sp>
    </p:spTree>
    <p:extLst>
      <p:ext uri="{BB962C8B-B14F-4D97-AF65-F5344CB8AC3E}">
        <p14:creationId xmlns:p14="http://schemas.microsoft.com/office/powerpoint/2010/main" val="103119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2EC5290-0029-4544-B4BE-7A7E4240DB81}" type="datetimeFigureOut">
              <a:rPr lang="en-US" smtClean="0"/>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7843E4-E915-47DD-B558-A0B9E2A362A9}" type="slidenum">
              <a:rPr lang="en-US" smtClean="0"/>
              <a:t>‹#›</a:t>
            </a:fld>
            <a:endParaRPr lang="en-US"/>
          </a:p>
        </p:txBody>
      </p:sp>
    </p:spTree>
    <p:extLst>
      <p:ext uri="{BB962C8B-B14F-4D97-AF65-F5344CB8AC3E}">
        <p14:creationId xmlns:p14="http://schemas.microsoft.com/office/powerpoint/2010/main" val="2558282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2EC5290-0029-4544-B4BE-7A7E4240DB81}" type="datetimeFigureOut">
              <a:rPr lang="en-US" smtClean="0"/>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7843E4-E915-47DD-B558-A0B9E2A362A9}" type="slidenum">
              <a:rPr lang="en-US" smtClean="0"/>
              <a:t>‹#›</a:t>
            </a:fld>
            <a:endParaRPr lang="en-US"/>
          </a:p>
        </p:txBody>
      </p:sp>
    </p:spTree>
    <p:extLst>
      <p:ext uri="{BB962C8B-B14F-4D97-AF65-F5344CB8AC3E}">
        <p14:creationId xmlns:p14="http://schemas.microsoft.com/office/powerpoint/2010/main" val="4259308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2EC5290-0029-4544-B4BE-7A7E4240DB81}" type="datetimeFigureOut">
              <a:rPr lang="en-US" smtClean="0"/>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7843E4-E915-47DD-B558-A0B9E2A362A9}" type="slidenum">
              <a:rPr lang="en-US" smtClean="0"/>
              <a:t>‹#›</a:t>
            </a:fld>
            <a:endParaRPr lang="en-US"/>
          </a:p>
        </p:txBody>
      </p:sp>
    </p:spTree>
    <p:extLst>
      <p:ext uri="{BB962C8B-B14F-4D97-AF65-F5344CB8AC3E}">
        <p14:creationId xmlns:p14="http://schemas.microsoft.com/office/powerpoint/2010/main" val="1106885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2EC5290-0029-4544-B4BE-7A7E4240DB81}" type="datetimeFigureOut">
              <a:rPr lang="en-US" smtClean="0"/>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7843E4-E915-47DD-B558-A0B9E2A362A9}" type="slidenum">
              <a:rPr lang="en-US" smtClean="0"/>
              <a:t>‹#›</a:t>
            </a:fld>
            <a:endParaRPr lang="en-US"/>
          </a:p>
        </p:txBody>
      </p:sp>
    </p:spTree>
    <p:extLst>
      <p:ext uri="{BB962C8B-B14F-4D97-AF65-F5344CB8AC3E}">
        <p14:creationId xmlns:p14="http://schemas.microsoft.com/office/powerpoint/2010/main" val="2652840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2EC5290-0029-4544-B4BE-7A7E4240DB81}" type="datetimeFigureOut">
              <a:rPr lang="en-US" smtClean="0"/>
              <a:t>8/14/2020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7843E4-E915-47DD-B558-A0B9E2A362A9}" type="slidenum">
              <a:rPr lang="en-US" smtClean="0"/>
              <a:t>‹#›</a:t>
            </a:fld>
            <a:endParaRPr lang="en-US"/>
          </a:p>
        </p:txBody>
      </p:sp>
    </p:spTree>
    <p:extLst>
      <p:ext uri="{BB962C8B-B14F-4D97-AF65-F5344CB8AC3E}">
        <p14:creationId xmlns:p14="http://schemas.microsoft.com/office/powerpoint/2010/main" val="3912157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2EC5290-0029-4544-B4BE-7A7E4240DB81}" type="datetimeFigureOut">
              <a:rPr lang="en-US" smtClean="0"/>
              <a:t>8/14/2020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7843E4-E915-47DD-B558-A0B9E2A362A9}" type="slidenum">
              <a:rPr lang="en-US" smtClean="0"/>
              <a:t>‹#›</a:t>
            </a:fld>
            <a:endParaRPr lang="en-US"/>
          </a:p>
        </p:txBody>
      </p:sp>
    </p:spTree>
    <p:extLst>
      <p:ext uri="{BB962C8B-B14F-4D97-AF65-F5344CB8AC3E}">
        <p14:creationId xmlns:p14="http://schemas.microsoft.com/office/powerpoint/2010/main" val="16739890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EC5290-0029-4544-B4BE-7A7E4240DB81}" type="datetimeFigureOut">
              <a:rPr lang="en-US" smtClean="0"/>
              <a:t>8/14/2020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7843E4-E915-47DD-B558-A0B9E2A362A9}" type="slidenum">
              <a:rPr lang="en-US" smtClean="0"/>
              <a:t>‹#›</a:t>
            </a:fld>
            <a:endParaRPr lang="en-US"/>
          </a:p>
        </p:txBody>
      </p:sp>
    </p:spTree>
    <p:extLst>
      <p:ext uri="{BB962C8B-B14F-4D97-AF65-F5344CB8AC3E}">
        <p14:creationId xmlns:p14="http://schemas.microsoft.com/office/powerpoint/2010/main" val="3091407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2EC5290-0029-4544-B4BE-7A7E4240DB81}" type="datetimeFigureOut">
              <a:rPr lang="en-US" smtClean="0"/>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7843E4-E915-47DD-B558-A0B9E2A362A9}" type="slidenum">
              <a:rPr lang="en-US" smtClean="0"/>
              <a:t>‹#›</a:t>
            </a:fld>
            <a:endParaRPr lang="en-US"/>
          </a:p>
        </p:txBody>
      </p:sp>
    </p:spTree>
    <p:extLst>
      <p:ext uri="{BB962C8B-B14F-4D97-AF65-F5344CB8AC3E}">
        <p14:creationId xmlns:p14="http://schemas.microsoft.com/office/powerpoint/2010/main" val="1277284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2EC5290-0029-4544-B4BE-7A7E4240DB81}" type="datetimeFigureOut">
              <a:rPr lang="en-US" smtClean="0"/>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7843E4-E915-47DD-B558-A0B9E2A362A9}" type="slidenum">
              <a:rPr lang="en-US" smtClean="0"/>
              <a:t>‹#›</a:t>
            </a:fld>
            <a:endParaRPr lang="en-US"/>
          </a:p>
        </p:txBody>
      </p:sp>
    </p:spTree>
    <p:extLst>
      <p:ext uri="{BB962C8B-B14F-4D97-AF65-F5344CB8AC3E}">
        <p14:creationId xmlns:p14="http://schemas.microsoft.com/office/powerpoint/2010/main" val="1836077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EC5290-0029-4544-B4BE-7A7E4240DB81}" type="datetimeFigureOut">
              <a:rPr lang="en-US" smtClean="0"/>
              <a:t>8/14/2020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7843E4-E915-47DD-B558-A0B9E2A362A9}" type="slidenum">
              <a:rPr lang="en-US" smtClean="0"/>
              <a:t>‹#›</a:t>
            </a:fld>
            <a:endParaRPr lang="en-US"/>
          </a:p>
        </p:txBody>
      </p:sp>
    </p:spTree>
    <p:extLst>
      <p:ext uri="{BB962C8B-B14F-4D97-AF65-F5344CB8AC3E}">
        <p14:creationId xmlns:p14="http://schemas.microsoft.com/office/powerpoint/2010/main" val="15251435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3" Type="http://schemas.openxmlformats.org/officeDocument/2006/relationships/diagramLayout" Target="../diagrams/layout3.xml"/><Relationship Id="rId18" Type="http://schemas.openxmlformats.org/officeDocument/2006/relationships/diagramLayout" Target="../diagrams/layout4.xml"/><Relationship Id="rId26" Type="http://schemas.microsoft.com/office/2007/relationships/diagramDrawing" Target="../diagrams/drawing5.xml"/><Relationship Id="rId39" Type="http://schemas.openxmlformats.org/officeDocument/2006/relationships/diagramQuickStyle" Target="../diagrams/quickStyle8.xml"/><Relationship Id="rId21" Type="http://schemas.microsoft.com/office/2007/relationships/diagramDrawing" Target="../diagrams/drawing4.xml"/><Relationship Id="rId34" Type="http://schemas.openxmlformats.org/officeDocument/2006/relationships/diagramQuickStyle" Target="../diagrams/quickStyle7.xml"/><Relationship Id="rId42" Type="http://schemas.openxmlformats.org/officeDocument/2006/relationships/diagramData" Target="../diagrams/data9.xml"/><Relationship Id="rId47" Type="http://schemas.openxmlformats.org/officeDocument/2006/relationships/image" Target="../media/image9.png"/><Relationship Id="rId7" Type="http://schemas.openxmlformats.org/officeDocument/2006/relationships/diagramData" Target="../diagrams/data2.xml"/><Relationship Id="rId2" Type="http://schemas.openxmlformats.org/officeDocument/2006/relationships/diagramData" Target="../diagrams/data1.xml"/><Relationship Id="rId16" Type="http://schemas.microsoft.com/office/2007/relationships/diagramDrawing" Target="../diagrams/drawing3.xml"/><Relationship Id="rId29" Type="http://schemas.openxmlformats.org/officeDocument/2006/relationships/diagramQuickStyle" Target="../diagrams/quickStyle6.xml"/><Relationship Id="rId1" Type="http://schemas.openxmlformats.org/officeDocument/2006/relationships/slideLayout" Target="../slideLayouts/slideLayout7.xml"/><Relationship Id="rId6" Type="http://schemas.microsoft.com/office/2007/relationships/diagramDrawing" Target="../diagrams/drawing1.xml"/><Relationship Id="rId11" Type="http://schemas.microsoft.com/office/2007/relationships/diagramDrawing" Target="../diagrams/drawing2.xml"/><Relationship Id="rId24" Type="http://schemas.openxmlformats.org/officeDocument/2006/relationships/diagramQuickStyle" Target="../diagrams/quickStyle5.xml"/><Relationship Id="rId32" Type="http://schemas.openxmlformats.org/officeDocument/2006/relationships/diagramData" Target="../diagrams/data7.xml"/><Relationship Id="rId37" Type="http://schemas.openxmlformats.org/officeDocument/2006/relationships/diagramData" Target="../diagrams/data8.xml"/><Relationship Id="rId40" Type="http://schemas.openxmlformats.org/officeDocument/2006/relationships/diagramColors" Target="../diagrams/colors8.xml"/><Relationship Id="rId45" Type="http://schemas.openxmlformats.org/officeDocument/2006/relationships/diagramColors" Target="../diagrams/colors9.xml"/><Relationship Id="rId5" Type="http://schemas.openxmlformats.org/officeDocument/2006/relationships/diagramColors" Target="../diagrams/colors1.xml"/><Relationship Id="rId15" Type="http://schemas.openxmlformats.org/officeDocument/2006/relationships/diagramColors" Target="../diagrams/colors3.xml"/><Relationship Id="rId23" Type="http://schemas.openxmlformats.org/officeDocument/2006/relationships/diagramLayout" Target="../diagrams/layout5.xml"/><Relationship Id="rId28" Type="http://schemas.openxmlformats.org/officeDocument/2006/relationships/diagramLayout" Target="../diagrams/layout6.xml"/><Relationship Id="rId36" Type="http://schemas.microsoft.com/office/2007/relationships/diagramDrawing" Target="../diagrams/drawing7.xml"/><Relationship Id="rId10" Type="http://schemas.openxmlformats.org/officeDocument/2006/relationships/diagramColors" Target="../diagrams/colors2.xml"/><Relationship Id="rId19" Type="http://schemas.openxmlformats.org/officeDocument/2006/relationships/diagramQuickStyle" Target="../diagrams/quickStyle4.xml"/><Relationship Id="rId31" Type="http://schemas.microsoft.com/office/2007/relationships/diagramDrawing" Target="../diagrams/drawing6.xml"/><Relationship Id="rId44" Type="http://schemas.openxmlformats.org/officeDocument/2006/relationships/diagramQuickStyle" Target="../diagrams/quickStyle9.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 Id="rId22" Type="http://schemas.openxmlformats.org/officeDocument/2006/relationships/diagramData" Target="../diagrams/data5.xml"/><Relationship Id="rId27" Type="http://schemas.openxmlformats.org/officeDocument/2006/relationships/diagramData" Target="../diagrams/data6.xml"/><Relationship Id="rId30" Type="http://schemas.openxmlformats.org/officeDocument/2006/relationships/diagramColors" Target="../diagrams/colors6.xml"/><Relationship Id="rId35" Type="http://schemas.openxmlformats.org/officeDocument/2006/relationships/diagramColors" Target="../diagrams/colors7.xml"/><Relationship Id="rId43" Type="http://schemas.openxmlformats.org/officeDocument/2006/relationships/diagramLayout" Target="../diagrams/layout9.xml"/><Relationship Id="rId8" Type="http://schemas.openxmlformats.org/officeDocument/2006/relationships/diagramLayout" Target="../diagrams/layout2.xml"/><Relationship Id="rId3" Type="http://schemas.openxmlformats.org/officeDocument/2006/relationships/diagramLayout" Target="../diagrams/layout1.xml"/><Relationship Id="rId12" Type="http://schemas.openxmlformats.org/officeDocument/2006/relationships/diagramData" Target="../diagrams/data3.xml"/><Relationship Id="rId17" Type="http://schemas.openxmlformats.org/officeDocument/2006/relationships/diagramData" Target="../diagrams/data4.xml"/><Relationship Id="rId25" Type="http://schemas.openxmlformats.org/officeDocument/2006/relationships/diagramColors" Target="../diagrams/colors5.xml"/><Relationship Id="rId33" Type="http://schemas.openxmlformats.org/officeDocument/2006/relationships/diagramLayout" Target="../diagrams/layout7.xml"/><Relationship Id="rId38" Type="http://schemas.openxmlformats.org/officeDocument/2006/relationships/diagramLayout" Target="../diagrams/layout8.xml"/><Relationship Id="rId46" Type="http://schemas.microsoft.com/office/2007/relationships/diagramDrawing" Target="../diagrams/drawing9.xml"/><Relationship Id="rId20" Type="http://schemas.openxmlformats.org/officeDocument/2006/relationships/diagramColors" Target="../diagrams/colors4.xml"/><Relationship Id="rId41" Type="http://schemas.microsoft.com/office/2007/relationships/diagramDrawing" Target="../diagrams/drawing8.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7.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3"/>
          <p:cNvGraphicFramePr>
            <a:graphicFrameLocks/>
          </p:cNvGraphicFramePr>
          <p:nvPr>
            <p:extLst>
              <p:ext uri="{D42A27DB-BD31-4B8C-83A1-F6EECF244321}">
                <p14:modId xmlns:p14="http://schemas.microsoft.com/office/powerpoint/2010/main" val="888512322"/>
              </p:ext>
            </p:extLst>
          </p:nvPr>
        </p:nvGraphicFramePr>
        <p:xfrm>
          <a:off x="198783" y="1171254"/>
          <a:ext cx="2716695" cy="53802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Rounded Rectangle 8"/>
          <p:cNvSpPr/>
          <p:nvPr/>
        </p:nvSpPr>
        <p:spPr>
          <a:xfrm>
            <a:off x="198783" y="766486"/>
            <a:ext cx="2786381" cy="198018"/>
          </a:xfrm>
          <a:prstGeom prst="roundRect">
            <a:avLst/>
          </a:prstGeom>
          <a:solidFill>
            <a:srgbClr val="191D34"/>
          </a:solidFill>
          <a:ln>
            <a:solidFill>
              <a:srgbClr val="42B0D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Recruiter Instructions (SNS-Form A)</a:t>
            </a:r>
          </a:p>
        </p:txBody>
      </p:sp>
      <p:cxnSp>
        <p:nvCxnSpPr>
          <p:cNvPr id="11" name="Straight Connector 10"/>
          <p:cNvCxnSpPr/>
          <p:nvPr/>
        </p:nvCxnSpPr>
        <p:spPr>
          <a:xfrm>
            <a:off x="2985164" y="1169595"/>
            <a:ext cx="24500" cy="5381929"/>
          </a:xfrm>
          <a:prstGeom prst="line">
            <a:avLst/>
          </a:prstGeom>
          <a:ln>
            <a:solidFill>
              <a:srgbClr val="42B0D2"/>
            </a:solidFill>
          </a:ln>
        </p:spPr>
        <p:style>
          <a:lnRef idx="1">
            <a:schemeClr val="accent1"/>
          </a:lnRef>
          <a:fillRef idx="0">
            <a:schemeClr val="accent1"/>
          </a:fillRef>
          <a:effectRef idx="0">
            <a:schemeClr val="accent1"/>
          </a:effectRef>
          <a:fontRef idx="minor">
            <a:schemeClr val="tx1"/>
          </a:fontRef>
        </p:style>
      </p:cxnSp>
      <p:sp>
        <p:nvSpPr>
          <p:cNvPr id="14" name="Rounded Rectangle 13"/>
          <p:cNvSpPr/>
          <p:nvPr/>
        </p:nvSpPr>
        <p:spPr>
          <a:xfrm>
            <a:off x="2065106" y="92138"/>
            <a:ext cx="8710986" cy="348273"/>
          </a:xfrm>
          <a:prstGeom prst="roundRect">
            <a:avLst/>
          </a:prstGeom>
          <a:solidFill>
            <a:srgbClr val="42B0D2"/>
          </a:solidFill>
          <a:ln>
            <a:solidFill>
              <a:srgbClr val="191D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Social Network Strategy - HTS</a:t>
            </a:r>
          </a:p>
        </p:txBody>
      </p:sp>
      <p:grpSp>
        <p:nvGrpSpPr>
          <p:cNvPr id="4" name="Group 3"/>
          <p:cNvGrpSpPr/>
          <p:nvPr/>
        </p:nvGrpSpPr>
        <p:grpSpPr>
          <a:xfrm>
            <a:off x="3090504" y="2313680"/>
            <a:ext cx="949676" cy="388883"/>
            <a:chOff x="3090504" y="2313680"/>
            <a:chExt cx="949676" cy="388883"/>
          </a:xfrm>
        </p:grpSpPr>
        <p:sp>
          <p:nvSpPr>
            <p:cNvPr id="27" name="Right Arrow 26"/>
            <p:cNvSpPr/>
            <p:nvPr/>
          </p:nvSpPr>
          <p:spPr>
            <a:xfrm rot="10800000">
              <a:off x="3090504" y="2313680"/>
              <a:ext cx="531360" cy="388883"/>
            </a:xfrm>
            <a:prstGeom prst="rightArrow">
              <a:avLst/>
            </a:prstGeom>
            <a:solidFill>
              <a:srgbClr val="191D34"/>
            </a:solidFill>
            <a:ln>
              <a:solidFill>
                <a:srgbClr val="42B0D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3675544" y="2413527"/>
              <a:ext cx="96073" cy="189187"/>
            </a:xfrm>
            <a:prstGeom prst="rect">
              <a:avLst/>
            </a:prstGeom>
            <a:solidFill>
              <a:srgbClr val="191D34"/>
            </a:solidFill>
            <a:ln>
              <a:solidFill>
                <a:srgbClr val="42B0D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3825297" y="2413525"/>
              <a:ext cx="96073" cy="189187"/>
            </a:xfrm>
            <a:prstGeom prst="rect">
              <a:avLst/>
            </a:prstGeom>
            <a:solidFill>
              <a:srgbClr val="191D34"/>
            </a:solidFill>
            <a:ln>
              <a:solidFill>
                <a:srgbClr val="42B0D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3981078" y="2413526"/>
              <a:ext cx="59102" cy="189186"/>
            </a:xfrm>
            <a:prstGeom prst="rect">
              <a:avLst/>
            </a:prstGeom>
            <a:solidFill>
              <a:srgbClr val="191D34"/>
            </a:solidFill>
            <a:ln>
              <a:solidFill>
                <a:srgbClr val="42B0D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5" name="Group 64"/>
          <p:cNvGrpSpPr/>
          <p:nvPr/>
        </p:nvGrpSpPr>
        <p:grpSpPr>
          <a:xfrm>
            <a:off x="9501641" y="2288106"/>
            <a:ext cx="2291096" cy="982657"/>
            <a:chOff x="877271" y="2908357"/>
            <a:chExt cx="9453282" cy="3505891"/>
          </a:xfrm>
        </p:grpSpPr>
        <p:sp>
          <p:nvSpPr>
            <p:cNvPr id="66" name="Text Box 2"/>
            <p:cNvSpPr txBox="1"/>
            <p:nvPr/>
          </p:nvSpPr>
          <p:spPr>
            <a:xfrm>
              <a:off x="877271" y="2908357"/>
              <a:ext cx="9453282" cy="3505891"/>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en-US" sz="400" dirty="0"/>
            </a:p>
          </p:txBody>
        </p:sp>
        <p:sp>
          <p:nvSpPr>
            <p:cNvPr id="67" name="Rectangle 66"/>
            <p:cNvSpPr/>
            <p:nvPr/>
          </p:nvSpPr>
          <p:spPr>
            <a:xfrm>
              <a:off x="2991516" y="3738465"/>
              <a:ext cx="5224793" cy="1481073"/>
            </a:xfrm>
            <a:prstGeom prst="rect">
              <a:avLst/>
            </a:prstGeom>
          </p:spPr>
          <p:txBody>
            <a:bodyPr wrap="square">
              <a:spAutoFit/>
            </a:bodyPr>
            <a:lstStyle/>
            <a:p>
              <a:pPr algn="ctr">
                <a:lnSpc>
                  <a:spcPct val="115000"/>
                </a:lnSpc>
                <a:spcAft>
                  <a:spcPts val="1000"/>
                </a:spcAft>
              </a:pPr>
              <a:r>
                <a:rPr lang="en-US" sz="1000">
                  <a:solidFill>
                    <a:srgbClr val="244061"/>
                  </a:solidFill>
                  <a:latin typeface="Calibri" panose="020F0502020204030204" pitchFamily="34" charset="0"/>
                  <a:ea typeface="Calibri" panose="020F0502020204030204" pitchFamily="34" charset="0"/>
                  <a:cs typeface="Times New Roman" panose="02020603050405020304" pitchFamily="18" charset="0"/>
                </a:rPr>
                <a:t>FRIENDS PROJECT</a:t>
              </a:r>
            </a:p>
            <a:p>
              <a:pPr algn="ctr">
                <a:lnSpc>
                  <a:spcPct val="115000"/>
                </a:lnSpc>
                <a:spcAft>
                  <a:spcPts val="1000"/>
                </a:spcAft>
              </a:pPr>
              <a:r>
                <a:rPr lang="en-US" sz="400">
                  <a:solidFill>
                    <a:srgbClr val="244061"/>
                  </a:solidFill>
                  <a:latin typeface="Calibri" panose="020F0502020204030204" pitchFamily="34" charset="0"/>
                  <a:ea typeface="Calibri" panose="020F0502020204030204" pitchFamily="34" charset="0"/>
                  <a:cs typeface="Times New Roman" panose="02020603050405020304" pitchFamily="18" charset="0"/>
                </a:rPr>
                <a:t>[Insert logo or symbol to identify project]</a:t>
              </a:r>
              <a:endParaRPr lang="en-US" sz="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68" name="Rectangle 67"/>
            <p:cNvSpPr/>
            <p:nvPr/>
          </p:nvSpPr>
          <p:spPr>
            <a:xfrm>
              <a:off x="995081" y="5604314"/>
              <a:ext cx="9143999" cy="515863"/>
            </a:xfrm>
            <a:prstGeom prst="rect">
              <a:avLst/>
            </a:prstGeom>
          </p:spPr>
          <p:txBody>
            <a:bodyPr wrap="square">
              <a:spAutoFit/>
            </a:bodyPr>
            <a:lstStyle/>
            <a:p>
              <a:pPr>
                <a:lnSpc>
                  <a:spcPct val="115000"/>
                </a:lnSpc>
                <a:spcAft>
                  <a:spcPts val="1000"/>
                </a:spcAft>
              </a:pPr>
              <a:r>
                <a:rPr lang="en-US" sz="400" dirty="0">
                  <a:solidFill>
                    <a:srgbClr val="244061"/>
                  </a:solidFill>
                  <a:latin typeface="Calibri" panose="020F0502020204030204" pitchFamily="34" charset="0"/>
                  <a:ea typeface="Calibri" panose="020F0502020204030204" pitchFamily="34" charset="0"/>
                  <a:cs typeface="Times New Roman" panose="02020603050405020304" pitchFamily="18" charset="0"/>
                </a:rPr>
                <a:t>The person presenting this coupon is eligible to receive a free test and an incentive by presenting at a participating site.</a:t>
              </a:r>
              <a:endParaRPr lang="en-US" sz="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69" name="Rectangle 68"/>
            <p:cNvSpPr/>
            <p:nvPr/>
          </p:nvSpPr>
          <p:spPr>
            <a:xfrm>
              <a:off x="995081" y="2999600"/>
              <a:ext cx="2057968" cy="486661"/>
            </a:xfrm>
            <a:prstGeom prst="rect">
              <a:avLst/>
            </a:prstGeom>
          </p:spPr>
          <p:txBody>
            <a:bodyPr wrap="none">
              <a:spAutoFit/>
            </a:bodyPr>
            <a:lstStyle/>
            <a:p>
              <a:r>
                <a:rPr lang="en-US" sz="400" dirty="0">
                  <a:solidFill>
                    <a:srgbClr val="244061"/>
                  </a:solidFill>
                  <a:latin typeface="Calibri" panose="020F0502020204030204" pitchFamily="34" charset="0"/>
                  <a:ea typeface="Calibri" panose="020F0502020204030204" pitchFamily="34" charset="0"/>
                  <a:cs typeface="Times New Roman" panose="02020603050405020304" pitchFamily="18" charset="0"/>
                </a:rPr>
                <a:t>Friend code:________</a:t>
              </a:r>
              <a:endParaRPr lang="en-US" sz="400" dirty="0"/>
            </a:p>
          </p:txBody>
        </p:sp>
        <p:sp>
          <p:nvSpPr>
            <p:cNvPr id="70" name="Rectangle 69"/>
            <p:cNvSpPr/>
            <p:nvPr/>
          </p:nvSpPr>
          <p:spPr>
            <a:xfrm>
              <a:off x="4713064" y="3219389"/>
              <a:ext cx="1657724" cy="486661"/>
            </a:xfrm>
            <a:prstGeom prst="rect">
              <a:avLst/>
            </a:prstGeom>
          </p:spPr>
          <p:txBody>
            <a:bodyPr wrap="none">
              <a:spAutoFit/>
            </a:bodyPr>
            <a:lstStyle/>
            <a:p>
              <a:r>
                <a:rPr lang="en-US" sz="400" dirty="0">
                  <a:solidFill>
                    <a:srgbClr val="244061"/>
                  </a:solidFill>
                  <a:latin typeface="Calibri" panose="020F0502020204030204" pitchFamily="34" charset="0"/>
                  <a:ea typeface="Calibri" panose="020F0502020204030204" pitchFamily="34" charset="0"/>
                  <a:cs typeface="Times New Roman" panose="02020603050405020304" pitchFamily="18" charset="0"/>
                </a:rPr>
                <a:t>Referral Coupon</a:t>
              </a:r>
              <a:endParaRPr lang="en-US" sz="400" dirty="0"/>
            </a:p>
          </p:txBody>
        </p:sp>
        <p:sp>
          <p:nvSpPr>
            <p:cNvPr id="71" name="Rectangle 70"/>
            <p:cNvSpPr/>
            <p:nvPr/>
          </p:nvSpPr>
          <p:spPr>
            <a:xfrm>
              <a:off x="9200779" y="2999600"/>
              <a:ext cx="988958" cy="486661"/>
            </a:xfrm>
            <a:prstGeom prst="rect">
              <a:avLst/>
            </a:prstGeom>
          </p:spPr>
          <p:txBody>
            <a:bodyPr wrap="none">
              <a:spAutoFit/>
            </a:bodyPr>
            <a:lstStyle/>
            <a:p>
              <a:r>
                <a:rPr lang="en-US" sz="400" dirty="0">
                  <a:solidFill>
                    <a:srgbClr val="244061"/>
                  </a:solidFill>
                  <a:latin typeface="Calibri" panose="020F0502020204030204" pitchFamily="34" charset="0"/>
                  <a:ea typeface="Calibri" panose="020F0502020204030204" pitchFamily="34" charset="0"/>
                  <a:cs typeface="Times New Roman" panose="02020603050405020304" pitchFamily="18" charset="0"/>
                </a:rPr>
                <a:t>00055</a:t>
              </a:r>
              <a:endParaRPr lang="en-US" sz="400" dirty="0"/>
            </a:p>
          </p:txBody>
        </p:sp>
      </p:grpSp>
      <p:grpSp>
        <p:nvGrpSpPr>
          <p:cNvPr id="72" name="Group 71"/>
          <p:cNvGrpSpPr/>
          <p:nvPr/>
        </p:nvGrpSpPr>
        <p:grpSpPr>
          <a:xfrm>
            <a:off x="9501642" y="3307428"/>
            <a:ext cx="2291096" cy="901888"/>
            <a:chOff x="877271" y="2908357"/>
            <a:chExt cx="9453282" cy="3620600"/>
          </a:xfrm>
        </p:grpSpPr>
        <p:sp>
          <p:nvSpPr>
            <p:cNvPr id="73" name="Text Box 2"/>
            <p:cNvSpPr txBox="1"/>
            <p:nvPr/>
          </p:nvSpPr>
          <p:spPr>
            <a:xfrm>
              <a:off x="877271" y="2908357"/>
              <a:ext cx="9453282" cy="3505891"/>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en-US" sz="300" dirty="0"/>
            </a:p>
          </p:txBody>
        </p:sp>
        <p:sp>
          <p:nvSpPr>
            <p:cNvPr id="74" name="Rounded Rectangle 73"/>
            <p:cNvSpPr/>
            <p:nvPr/>
          </p:nvSpPr>
          <p:spPr>
            <a:xfrm>
              <a:off x="1962280" y="3377447"/>
              <a:ext cx="3198150" cy="2567710"/>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US" sz="300" dirty="0">
                  <a:solidFill>
                    <a:srgbClr val="244061"/>
                  </a:solidFill>
                  <a:effectLst/>
                  <a:ea typeface="Calibri" panose="020F0502020204030204" pitchFamily="34" charset="0"/>
                  <a:cs typeface="Times New Roman" panose="02020603050405020304" pitchFamily="18" charset="0"/>
                </a:rPr>
                <a:t>Site A</a:t>
              </a:r>
              <a:endParaRPr lang="en-US" sz="300" dirty="0">
                <a:effectLst/>
                <a:ea typeface="Calibri" panose="020F0502020204030204" pitchFamily="34" charset="0"/>
                <a:cs typeface="Times New Roman" panose="02020603050405020304" pitchFamily="18" charset="0"/>
              </a:endParaRPr>
            </a:p>
            <a:p>
              <a:pPr marL="0" marR="0" algn="ctr">
                <a:lnSpc>
                  <a:spcPct val="115000"/>
                </a:lnSpc>
                <a:spcBef>
                  <a:spcPts val="0"/>
                </a:spcBef>
                <a:spcAft>
                  <a:spcPts val="1000"/>
                </a:spcAft>
              </a:pPr>
              <a:r>
                <a:rPr lang="en-US" sz="300" dirty="0">
                  <a:solidFill>
                    <a:srgbClr val="244061"/>
                  </a:solidFill>
                  <a:effectLst/>
                  <a:ea typeface="Calibri" panose="020F0502020204030204" pitchFamily="34" charset="0"/>
                  <a:cs typeface="Times New Roman" panose="02020603050405020304" pitchFamily="18" charset="0"/>
                </a:rPr>
                <a:t>Insert address and directions or a small map</a:t>
              </a:r>
              <a:endParaRPr lang="en-US" sz="300" dirty="0">
                <a:effectLst/>
                <a:ea typeface="Calibri" panose="020F0502020204030204" pitchFamily="34" charset="0"/>
                <a:cs typeface="Times New Roman" panose="02020603050405020304" pitchFamily="18" charset="0"/>
              </a:endParaRPr>
            </a:p>
            <a:p>
              <a:pPr marL="0" marR="0" algn="ctr">
                <a:lnSpc>
                  <a:spcPct val="115000"/>
                </a:lnSpc>
                <a:spcBef>
                  <a:spcPts val="0"/>
                </a:spcBef>
                <a:spcAft>
                  <a:spcPts val="1000"/>
                </a:spcAft>
              </a:pPr>
              <a:r>
                <a:rPr lang="en-US" sz="300" dirty="0">
                  <a:solidFill>
                    <a:srgbClr val="244061"/>
                  </a:solidFill>
                  <a:effectLst/>
                  <a:ea typeface="Calibri" panose="020F0502020204030204" pitchFamily="34" charset="0"/>
                  <a:cs typeface="Times New Roman" panose="02020603050405020304" pitchFamily="18" charset="0"/>
                </a:rPr>
                <a:t> </a:t>
              </a:r>
              <a:endParaRPr lang="en-US" sz="300" dirty="0">
                <a:effectLst/>
                <a:ea typeface="Calibri" panose="020F0502020204030204" pitchFamily="34" charset="0"/>
                <a:cs typeface="Times New Roman" panose="02020603050405020304" pitchFamily="18" charset="0"/>
              </a:endParaRPr>
            </a:p>
            <a:p>
              <a:pPr marL="0" marR="0" algn="ctr">
                <a:lnSpc>
                  <a:spcPct val="115000"/>
                </a:lnSpc>
                <a:spcBef>
                  <a:spcPts val="0"/>
                </a:spcBef>
                <a:spcAft>
                  <a:spcPts val="1000"/>
                </a:spcAft>
              </a:pPr>
              <a:r>
                <a:rPr lang="en-US" sz="300" dirty="0">
                  <a:solidFill>
                    <a:srgbClr val="244061"/>
                  </a:solidFill>
                  <a:effectLst/>
                  <a:ea typeface="Calibri" panose="020F0502020204030204" pitchFamily="34" charset="0"/>
                  <a:cs typeface="Times New Roman" panose="02020603050405020304" pitchFamily="18" charset="0"/>
                </a:rPr>
                <a:t>Hours: 10am – 6pm, M-F</a:t>
              </a:r>
              <a:endParaRPr lang="en-US" sz="300" dirty="0">
                <a:effectLst/>
                <a:ea typeface="Calibri" panose="020F0502020204030204" pitchFamily="34" charset="0"/>
                <a:cs typeface="Times New Roman" panose="02020603050405020304" pitchFamily="18" charset="0"/>
              </a:endParaRPr>
            </a:p>
            <a:p>
              <a:pPr marL="0" marR="0" algn="ctr">
                <a:lnSpc>
                  <a:spcPct val="115000"/>
                </a:lnSpc>
                <a:spcBef>
                  <a:spcPts val="0"/>
                </a:spcBef>
                <a:spcAft>
                  <a:spcPts val="1000"/>
                </a:spcAft>
              </a:pPr>
              <a:r>
                <a:rPr lang="en-US" sz="300" dirty="0">
                  <a:effectLst/>
                  <a:ea typeface="Calibri" panose="020F0502020204030204" pitchFamily="34" charset="0"/>
                  <a:cs typeface="Times New Roman" panose="02020603050405020304" pitchFamily="18" charset="0"/>
                </a:rPr>
                <a:t> </a:t>
              </a:r>
            </a:p>
          </p:txBody>
        </p:sp>
        <p:sp>
          <p:nvSpPr>
            <p:cNvPr id="75" name="Rounded Rectangle 74"/>
            <p:cNvSpPr/>
            <p:nvPr/>
          </p:nvSpPr>
          <p:spPr>
            <a:xfrm>
              <a:off x="6135775" y="3377446"/>
              <a:ext cx="3219432" cy="2567711"/>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US" sz="300" dirty="0">
                  <a:solidFill>
                    <a:srgbClr val="244061"/>
                  </a:solidFill>
                  <a:effectLst/>
                  <a:ea typeface="Calibri" panose="020F0502020204030204" pitchFamily="34" charset="0"/>
                  <a:cs typeface="Times New Roman" panose="02020603050405020304" pitchFamily="18" charset="0"/>
                </a:rPr>
                <a:t>Site B</a:t>
              </a:r>
              <a:endParaRPr lang="en-US" sz="300" dirty="0">
                <a:effectLst/>
                <a:ea typeface="Calibri" panose="020F0502020204030204" pitchFamily="34" charset="0"/>
                <a:cs typeface="Times New Roman" panose="02020603050405020304" pitchFamily="18" charset="0"/>
              </a:endParaRPr>
            </a:p>
            <a:p>
              <a:pPr marL="0" marR="0" algn="ctr">
                <a:lnSpc>
                  <a:spcPct val="115000"/>
                </a:lnSpc>
                <a:spcBef>
                  <a:spcPts val="0"/>
                </a:spcBef>
                <a:spcAft>
                  <a:spcPts val="1000"/>
                </a:spcAft>
              </a:pPr>
              <a:r>
                <a:rPr lang="en-US" sz="300" dirty="0">
                  <a:solidFill>
                    <a:srgbClr val="244061"/>
                  </a:solidFill>
                  <a:effectLst/>
                  <a:ea typeface="Calibri" panose="020F0502020204030204" pitchFamily="34" charset="0"/>
                  <a:cs typeface="Times New Roman" panose="02020603050405020304" pitchFamily="18" charset="0"/>
                </a:rPr>
                <a:t>Insert address and directions or a small map</a:t>
              </a:r>
              <a:endParaRPr lang="en-US" sz="300" dirty="0">
                <a:effectLst/>
                <a:ea typeface="Calibri" panose="020F0502020204030204" pitchFamily="34" charset="0"/>
                <a:cs typeface="Times New Roman" panose="02020603050405020304" pitchFamily="18" charset="0"/>
              </a:endParaRPr>
            </a:p>
            <a:p>
              <a:pPr marL="0" marR="0" algn="ctr">
                <a:lnSpc>
                  <a:spcPct val="115000"/>
                </a:lnSpc>
                <a:spcBef>
                  <a:spcPts val="0"/>
                </a:spcBef>
                <a:spcAft>
                  <a:spcPts val="1000"/>
                </a:spcAft>
              </a:pPr>
              <a:r>
                <a:rPr lang="en-US" sz="300" dirty="0">
                  <a:solidFill>
                    <a:srgbClr val="244061"/>
                  </a:solidFill>
                  <a:effectLst/>
                  <a:ea typeface="Calibri" panose="020F0502020204030204" pitchFamily="34" charset="0"/>
                  <a:cs typeface="Times New Roman" panose="02020603050405020304" pitchFamily="18" charset="0"/>
                </a:rPr>
                <a:t> </a:t>
              </a:r>
              <a:endParaRPr lang="en-US" sz="300" dirty="0">
                <a:effectLst/>
                <a:ea typeface="Calibri" panose="020F0502020204030204" pitchFamily="34" charset="0"/>
                <a:cs typeface="Times New Roman" panose="02020603050405020304" pitchFamily="18" charset="0"/>
              </a:endParaRPr>
            </a:p>
            <a:p>
              <a:pPr marL="0" marR="0" algn="ctr">
                <a:lnSpc>
                  <a:spcPct val="115000"/>
                </a:lnSpc>
                <a:spcBef>
                  <a:spcPts val="0"/>
                </a:spcBef>
                <a:spcAft>
                  <a:spcPts val="1000"/>
                </a:spcAft>
              </a:pPr>
              <a:r>
                <a:rPr lang="en-US" sz="300" dirty="0">
                  <a:solidFill>
                    <a:srgbClr val="244061"/>
                  </a:solidFill>
                  <a:effectLst/>
                  <a:ea typeface="Calibri" panose="020F0502020204030204" pitchFamily="34" charset="0"/>
                  <a:cs typeface="Times New Roman" panose="02020603050405020304" pitchFamily="18" charset="0"/>
                </a:rPr>
                <a:t>Hours: 2pm – 8pm, M-F</a:t>
              </a:r>
              <a:endParaRPr lang="en-US" sz="300" dirty="0">
                <a:effectLst/>
                <a:ea typeface="Calibri" panose="020F0502020204030204" pitchFamily="34" charset="0"/>
                <a:cs typeface="Times New Roman" panose="02020603050405020304" pitchFamily="18" charset="0"/>
              </a:endParaRPr>
            </a:p>
            <a:p>
              <a:pPr marL="0" marR="0" algn="ctr">
                <a:lnSpc>
                  <a:spcPct val="115000"/>
                </a:lnSpc>
                <a:spcBef>
                  <a:spcPts val="0"/>
                </a:spcBef>
                <a:spcAft>
                  <a:spcPts val="1000"/>
                </a:spcAft>
              </a:pPr>
              <a:r>
                <a:rPr lang="en-US" sz="300" dirty="0">
                  <a:effectLst/>
                  <a:ea typeface="Calibri" panose="020F0502020204030204" pitchFamily="34" charset="0"/>
                  <a:cs typeface="Times New Roman" panose="02020603050405020304" pitchFamily="18" charset="0"/>
                </a:rPr>
                <a:t> </a:t>
              </a:r>
            </a:p>
          </p:txBody>
        </p:sp>
        <p:sp>
          <p:nvSpPr>
            <p:cNvPr id="76" name="Rectangle 75"/>
            <p:cNvSpPr/>
            <p:nvPr/>
          </p:nvSpPr>
          <p:spPr>
            <a:xfrm>
              <a:off x="1261873" y="5945157"/>
              <a:ext cx="7193114" cy="583800"/>
            </a:xfrm>
            <a:prstGeom prst="rect">
              <a:avLst/>
            </a:prstGeom>
          </p:spPr>
          <p:txBody>
            <a:bodyPr wrap="square">
              <a:spAutoFit/>
            </a:bodyPr>
            <a:lstStyle/>
            <a:p>
              <a:pPr>
                <a:lnSpc>
                  <a:spcPct val="115000"/>
                </a:lnSpc>
                <a:spcAft>
                  <a:spcPts val="1000"/>
                </a:spcAft>
              </a:pPr>
              <a:r>
                <a:rPr lang="en-US" sz="300" dirty="0">
                  <a:solidFill>
                    <a:srgbClr val="244061"/>
                  </a:solidFill>
                  <a:ea typeface="Calibri" panose="020F0502020204030204" pitchFamily="34" charset="0"/>
                  <a:cs typeface="Times New Roman" panose="02020603050405020304" pitchFamily="18" charset="0"/>
                </a:rPr>
                <a:t>For questions about the Friends Project, please call XXX-XXX-XXXX.</a:t>
              </a:r>
              <a:endParaRPr lang="en-US" sz="300" dirty="0">
                <a:ea typeface="Calibri" panose="020F0502020204030204" pitchFamily="34" charset="0"/>
                <a:cs typeface="Times New Roman" panose="02020603050405020304" pitchFamily="18" charset="0"/>
              </a:endParaRPr>
            </a:p>
          </p:txBody>
        </p:sp>
        <p:sp>
          <p:nvSpPr>
            <p:cNvPr id="77" name="Rectangle 76"/>
            <p:cNvSpPr/>
            <p:nvPr/>
          </p:nvSpPr>
          <p:spPr>
            <a:xfrm>
              <a:off x="1261873" y="2966563"/>
              <a:ext cx="1939265" cy="583800"/>
            </a:xfrm>
            <a:prstGeom prst="rect">
              <a:avLst/>
            </a:prstGeom>
          </p:spPr>
          <p:txBody>
            <a:bodyPr wrap="none">
              <a:spAutoFit/>
            </a:bodyPr>
            <a:lstStyle/>
            <a:p>
              <a:pPr>
                <a:lnSpc>
                  <a:spcPct val="115000"/>
                </a:lnSpc>
                <a:spcAft>
                  <a:spcPts val="1000"/>
                </a:spcAft>
              </a:pPr>
              <a:r>
                <a:rPr lang="en-US" sz="300" dirty="0">
                  <a:solidFill>
                    <a:srgbClr val="244061"/>
                  </a:solidFill>
                  <a:ea typeface="Calibri" panose="020F0502020204030204" pitchFamily="34" charset="0"/>
                  <a:cs typeface="Times New Roman" panose="02020603050405020304" pitchFamily="18" charset="0"/>
                </a:rPr>
                <a:t>Participating sites:</a:t>
              </a:r>
              <a:endParaRPr lang="en-US" sz="300" dirty="0">
                <a:ea typeface="Calibri" panose="020F0502020204030204" pitchFamily="34" charset="0"/>
                <a:cs typeface="Times New Roman" panose="02020603050405020304" pitchFamily="18" charset="0"/>
              </a:endParaRPr>
            </a:p>
          </p:txBody>
        </p:sp>
      </p:grpSp>
      <p:sp>
        <p:nvSpPr>
          <p:cNvPr id="78" name="Rounded Rectangle 77"/>
          <p:cNvSpPr/>
          <p:nvPr/>
        </p:nvSpPr>
        <p:spPr>
          <a:xfrm>
            <a:off x="9225402" y="2010439"/>
            <a:ext cx="2813527" cy="193636"/>
          </a:xfrm>
          <a:prstGeom prst="roundRect">
            <a:avLst/>
          </a:prstGeom>
          <a:solidFill>
            <a:srgbClr val="191D34"/>
          </a:solidFill>
          <a:ln>
            <a:solidFill>
              <a:srgbClr val="42B0D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Referral Coupon (SNS-Form B)</a:t>
            </a:r>
          </a:p>
        </p:txBody>
      </p:sp>
      <p:sp>
        <p:nvSpPr>
          <p:cNvPr id="88" name="Rounded Rectangle 87"/>
          <p:cNvSpPr/>
          <p:nvPr/>
        </p:nvSpPr>
        <p:spPr>
          <a:xfrm>
            <a:off x="9225401" y="4448846"/>
            <a:ext cx="2813527" cy="193636"/>
          </a:xfrm>
          <a:prstGeom prst="roundRect">
            <a:avLst/>
          </a:prstGeom>
          <a:solidFill>
            <a:srgbClr val="191D34"/>
          </a:solidFill>
          <a:ln>
            <a:solidFill>
              <a:srgbClr val="42B0D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Coupon Tracking (SNS-Form C)</a:t>
            </a:r>
          </a:p>
        </p:txBody>
      </p:sp>
      <p:grpSp>
        <p:nvGrpSpPr>
          <p:cNvPr id="414" name="Group 413"/>
          <p:cNvGrpSpPr/>
          <p:nvPr/>
        </p:nvGrpSpPr>
        <p:grpSpPr>
          <a:xfrm>
            <a:off x="8589497" y="6030277"/>
            <a:ext cx="545791" cy="344745"/>
            <a:chOff x="8761773" y="6080775"/>
            <a:chExt cx="545791" cy="344745"/>
          </a:xfrm>
        </p:grpSpPr>
        <p:sp>
          <p:nvSpPr>
            <p:cNvPr id="90" name="Right Arrow 89"/>
            <p:cNvSpPr/>
            <p:nvPr/>
          </p:nvSpPr>
          <p:spPr>
            <a:xfrm>
              <a:off x="8937034" y="6080775"/>
              <a:ext cx="370530" cy="344745"/>
            </a:xfrm>
            <a:prstGeom prst="rightArrow">
              <a:avLst/>
            </a:prstGeom>
            <a:solidFill>
              <a:srgbClr val="191D34"/>
            </a:solidFill>
            <a:ln>
              <a:solidFill>
                <a:srgbClr val="42B0D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Rectangle 92"/>
            <p:cNvSpPr/>
            <p:nvPr/>
          </p:nvSpPr>
          <p:spPr>
            <a:xfrm rot="10800000">
              <a:off x="8836513" y="6169291"/>
              <a:ext cx="66994" cy="167714"/>
            </a:xfrm>
            <a:prstGeom prst="rect">
              <a:avLst/>
            </a:prstGeom>
            <a:solidFill>
              <a:srgbClr val="191D34"/>
            </a:solidFill>
            <a:ln>
              <a:solidFill>
                <a:srgbClr val="42B0D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p:cNvSpPr/>
            <p:nvPr/>
          </p:nvSpPr>
          <p:spPr>
            <a:xfrm rot="10800000">
              <a:off x="8761773" y="6169299"/>
              <a:ext cx="41213" cy="167713"/>
            </a:xfrm>
            <a:prstGeom prst="rect">
              <a:avLst/>
            </a:prstGeom>
            <a:solidFill>
              <a:srgbClr val="191D34"/>
            </a:solidFill>
            <a:ln>
              <a:solidFill>
                <a:srgbClr val="42B0D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1" name="Rounded Rectangle 300"/>
          <p:cNvSpPr/>
          <p:nvPr/>
        </p:nvSpPr>
        <p:spPr>
          <a:xfrm>
            <a:off x="5271149" y="611457"/>
            <a:ext cx="2185267" cy="473540"/>
          </a:xfrm>
          <a:prstGeom prst="roundRect">
            <a:avLst/>
          </a:prstGeom>
          <a:solidFill>
            <a:srgbClr val="10C046"/>
          </a:solidFill>
          <a:ln>
            <a:solidFill>
              <a:srgbClr val="42B0D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Start by finding recruiters</a:t>
            </a:r>
          </a:p>
        </p:txBody>
      </p:sp>
      <p:graphicFrame>
        <p:nvGraphicFramePr>
          <p:cNvPr id="302" name="Diagram 301"/>
          <p:cNvGraphicFramePr/>
          <p:nvPr>
            <p:extLst>
              <p:ext uri="{D42A27DB-BD31-4B8C-83A1-F6EECF244321}">
                <p14:modId xmlns:p14="http://schemas.microsoft.com/office/powerpoint/2010/main" val="3754177511"/>
              </p:ext>
            </p:extLst>
          </p:nvPr>
        </p:nvGraphicFramePr>
        <p:xfrm>
          <a:off x="3563988" y="1169596"/>
          <a:ext cx="2600003" cy="73722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303" name="Diagram 302"/>
          <p:cNvGraphicFramePr/>
          <p:nvPr>
            <p:extLst>
              <p:ext uri="{D42A27DB-BD31-4B8C-83A1-F6EECF244321}">
                <p14:modId xmlns:p14="http://schemas.microsoft.com/office/powerpoint/2010/main" val="4096329280"/>
              </p:ext>
            </p:extLst>
          </p:nvPr>
        </p:nvGraphicFramePr>
        <p:xfrm>
          <a:off x="6557146" y="1172612"/>
          <a:ext cx="2561872" cy="734205"/>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cxnSp>
        <p:nvCxnSpPr>
          <p:cNvPr id="313" name="Elbow Connector 312"/>
          <p:cNvCxnSpPr>
            <a:stCxn id="301" idx="1"/>
            <a:endCxn id="302" idx="0"/>
          </p:cNvCxnSpPr>
          <p:nvPr/>
        </p:nvCxnSpPr>
        <p:spPr>
          <a:xfrm rot="10800000" flipV="1">
            <a:off x="4863989" y="848226"/>
            <a:ext cx="407160" cy="321369"/>
          </a:xfrm>
          <a:prstGeom prst="bentConnector2">
            <a:avLst/>
          </a:prstGeom>
          <a:ln>
            <a:solidFill>
              <a:srgbClr val="42B0D2"/>
            </a:solidFill>
            <a:tailEnd type="triangle"/>
          </a:ln>
        </p:spPr>
        <p:style>
          <a:lnRef idx="1">
            <a:schemeClr val="accent1"/>
          </a:lnRef>
          <a:fillRef idx="0">
            <a:schemeClr val="accent1"/>
          </a:fillRef>
          <a:effectRef idx="0">
            <a:schemeClr val="accent1"/>
          </a:effectRef>
          <a:fontRef idx="minor">
            <a:schemeClr val="tx1"/>
          </a:fontRef>
        </p:style>
      </p:cxnSp>
      <p:cxnSp>
        <p:nvCxnSpPr>
          <p:cNvPr id="315" name="Elbow Connector 314"/>
          <p:cNvCxnSpPr>
            <a:stCxn id="301" idx="3"/>
            <a:endCxn id="303" idx="0"/>
          </p:cNvCxnSpPr>
          <p:nvPr/>
        </p:nvCxnSpPr>
        <p:spPr>
          <a:xfrm>
            <a:off x="7456416" y="848227"/>
            <a:ext cx="381666" cy="324385"/>
          </a:xfrm>
          <a:prstGeom prst="bentConnector2">
            <a:avLst/>
          </a:prstGeom>
          <a:ln>
            <a:solidFill>
              <a:srgbClr val="42B0D2"/>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344" name="Diagram 343"/>
          <p:cNvGraphicFramePr/>
          <p:nvPr>
            <p:extLst>
              <p:ext uri="{D42A27DB-BD31-4B8C-83A1-F6EECF244321}">
                <p14:modId xmlns:p14="http://schemas.microsoft.com/office/powerpoint/2010/main" val="518306520"/>
              </p:ext>
            </p:extLst>
          </p:nvPr>
        </p:nvGraphicFramePr>
        <p:xfrm>
          <a:off x="4272583" y="2176813"/>
          <a:ext cx="4183608" cy="591146"/>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graphicFrame>
        <p:nvGraphicFramePr>
          <p:cNvPr id="345" name="Diagram 344"/>
          <p:cNvGraphicFramePr/>
          <p:nvPr>
            <p:extLst>
              <p:ext uri="{D42A27DB-BD31-4B8C-83A1-F6EECF244321}">
                <p14:modId xmlns:p14="http://schemas.microsoft.com/office/powerpoint/2010/main" val="4169959442"/>
              </p:ext>
            </p:extLst>
          </p:nvPr>
        </p:nvGraphicFramePr>
        <p:xfrm>
          <a:off x="4272583" y="2915618"/>
          <a:ext cx="4186338" cy="570674"/>
        </p:xfrm>
        <a:graphic>
          <a:graphicData uri="http://schemas.openxmlformats.org/drawingml/2006/diagram">
            <dgm:relIds xmlns:dgm="http://schemas.openxmlformats.org/drawingml/2006/diagram" xmlns:r="http://schemas.openxmlformats.org/officeDocument/2006/relationships" r:dm="rId22" r:lo="rId23" r:qs="rId24" r:cs="rId25"/>
          </a:graphicData>
        </a:graphic>
      </p:graphicFrame>
      <p:graphicFrame>
        <p:nvGraphicFramePr>
          <p:cNvPr id="346" name="Diagram 345"/>
          <p:cNvGraphicFramePr/>
          <p:nvPr>
            <p:extLst>
              <p:ext uri="{D42A27DB-BD31-4B8C-83A1-F6EECF244321}">
                <p14:modId xmlns:p14="http://schemas.microsoft.com/office/powerpoint/2010/main" val="4192951960"/>
              </p:ext>
            </p:extLst>
          </p:nvPr>
        </p:nvGraphicFramePr>
        <p:xfrm>
          <a:off x="4272583" y="3605382"/>
          <a:ext cx="4186338" cy="638074"/>
        </p:xfrm>
        <a:graphic>
          <a:graphicData uri="http://schemas.openxmlformats.org/drawingml/2006/diagram">
            <dgm:relIds xmlns:dgm="http://schemas.openxmlformats.org/drawingml/2006/diagram" xmlns:r="http://schemas.openxmlformats.org/officeDocument/2006/relationships" r:dm="rId27" r:lo="rId28" r:qs="rId29" r:cs="rId30"/>
          </a:graphicData>
        </a:graphic>
      </p:graphicFrame>
      <p:graphicFrame>
        <p:nvGraphicFramePr>
          <p:cNvPr id="347" name="Diagram 346"/>
          <p:cNvGraphicFramePr/>
          <p:nvPr>
            <p:extLst>
              <p:ext uri="{D42A27DB-BD31-4B8C-83A1-F6EECF244321}">
                <p14:modId xmlns:p14="http://schemas.microsoft.com/office/powerpoint/2010/main" val="1364330590"/>
              </p:ext>
            </p:extLst>
          </p:nvPr>
        </p:nvGraphicFramePr>
        <p:xfrm>
          <a:off x="4272583" y="4354281"/>
          <a:ext cx="4183608" cy="576402"/>
        </p:xfrm>
        <a:graphic>
          <a:graphicData uri="http://schemas.openxmlformats.org/drawingml/2006/diagram">
            <dgm:relIds xmlns:dgm="http://schemas.openxmlformats.org/drawingml/2006/diagram" xmlns:r="http://schemas.openxmlformats.org/officeDocument/2006/relationships" r:dm="rId32" r:lo="rId33" r:qs="rId34" r:cs="rId35"/>
          </a:graphicData>
        </a:graphic>
      </p:graphicFrame>
      <p:graphicFrame>
        <p:nvGraphicFramePr>
          <p:cNvPr id="348" name="Diagram 347"/>
          <p:cNvGraphicFramePr/>
          <p:nvPr>
            <p:extLst>
              <p:ext uri="{D42A27DB-BD31-4B8C-83A1-F6EECF244321}">
                <p14:modId xmlns:p14="http://schemas.microsoft.com/office/powerpoint/2010/main" val="3812919160"/>
              </p:ext>
            </p:extLst>
          </p:nvPr>
        </p:nvGraphicFramePr>
        <p:xfrm>
          <a:off x="4272583" y="5066345"/>
          <a:ext cx="4183608" cy="687226"/>
        </p:xfrm>
        <a:graphic>
          <a:graphicData uri="http://schemas.openxmlformats.org/drawingml/2006/diagram">
            <dgm:relIds xmlns:dgm="http://schemas.openxmlformats.org/drawingml/2006/diagram" xmlns:r="http://schemas.openxmlformats.org/officeDocument/2006/relationships" r:dm="rId37" r:lo="rId38" r:qs="rId39" r:cs="rId40"/>
          </a:graphicData>
        </a:graphic>
      </p:graphicFrame>
      <p:graphicFrame>
        <p:nvGraphicFramePr>
          <p:cNvPr id="349" name="Diagram 348"/>
          <p:cNvGraphicFramePr/>
          <p:nvPr>
            <p:extLst>
              <p:ext uri="{D42A27DB-BD31-4B8C-83A1-F6EECF244321}">
                <p14:modId xmlns:p14="http://schemas.microsoft.com/office/powerpoint/2010/main" val="458777215"/>
              </p:ext>
            </p:extLst>
          </p:nvPr>
        </p:nvGraphicFramePr>
        <p:xfrm>
          <a:off x="4272583" y="5889234"/>
          <a:ext cx="4200244" cy="568904"/>
        </p:xfrm>
        <a:graphic>
          <a:graphicData uri="http://schemas.openxmlformats.org/drawingml/2006/diagram">
            <dgm:relIds xmlns:dgm="http://schemas.openxmlformats.org/drawingml/2006/diagram" xmlns:r="http://schemas.openxmlformats.org/officeDocument/2006/relationships" r:dm="rId42" r:lo="rId43" r:qs="rId44" r:cs="rId45"/>
          </a:graphicData>
        </a:graphic>
      </p:graphicFrame>
      <p:cxnSp>
        <p:nvCxnSpPr>
          <p:cNvPr id="355" name="Straight Arrow Connector 354"/>
          <p:cNvCxnSpPr>
            <a:stCxn id="344" idx="2"/>
            <a:endCxn id="345" idx="0"/>
          </p:cNvCxnSpPr>
          <p:nvPr/>
        </p:nvCxnSpPr>
        <p:spPr>
          <a:xfrm>
            <a:off x="6364387" y="2767959"/>
            <a:ext cx="1365" cy="147659"/>
          </a:xfrm>
          <a:prstGeom prst="straightConnector1">
            <a:avLst/>
          </a:prstGeom>
          <a:ln>
            <a:solidFill>
              <a:srgbClr val="42B0D2"/>
            </a:solidFill>
            <a:tailEnd type="triangle"/>
          </a:ln>
        </p:spPr>
        <p:style>
          <a:lnRef idx="1">
            <a:schemeClr val="accent1"/>
          </a:lnRef>
          <a:fillRef idx="0">
            <a:schemeClr val="accent1"/>
          </a:fillRef>
          <a:effectRef idx="0">
            <a:schemeClr val="accent1"/>
          </a:effectRef>
          <a:fontRef idx="minor">
            <a:schemeClr val="tx1"/>
          </a:fontRef>
        </p:style>
      </p:cxnSp>
      <p:cxnSp>
        <p:nvCxnSpPr>
          <p:cNvPr id="359" name="Straight Arrow Connector 358"/>
          <p:cNvCxnSpPr>
            <a:stCxn id="345" idx="2"/>
            <a:endCxn id="346" idx="0"/>
          </p:cNvCxnSpPr>
          <p:nvPr/>
        </p:nvCxnSpPr>
        <p:spPr>
          <a:xfrm>
            <a:off x="6365752" y="3486292"/>
            <a:ext cx="0" cy="119090"/>
          </a:xfrm>
          <a:prstGeom prst="straightConnector1">
            <a:avLst/>
          </a:prstGeom>
          <a:ln>
            <a:solidFill>
              <a:srgbClr val="42B0D2"/>
            </a:solidFill>
            <a:tailEnd type="triangle"/>
          </a:ln>
        </p:spPr>
        <p:style>
          <a:lnRef idx="1">
            <a:schemeClr val="accent1"/>
          </a:lnRef>
          <a:fillRef idx="0">
            <a:schemeClr val="accent1"/>
          </a:fillRef>
          <a:effectRef idx="0">
            <a:schemeClr val="accent1"/>
          </a:effectRef>
          <a:fontRef idx="minor">
            <a:schemeClr val="tx1"/>
          </a:fontRef>
        </p:style>
      </p:cxnSp>
      <p:cxnSp>
        <p:nvCxnSpPr>
          <p:cNvPr id="368" name="Straight Arrow Connector 367"/>
          <p:cNvCxnSpPr>
            <a:stCxn id="346" idx="2"/>
            <a:endCxn id="347" idx="0"/>
          </p:cNvCxnSpPr>
          <p:nvPr/>
        </p:nvCxnSpPr>
        <p:spPr>
          <a:xfrm flipH="1">
            <a:off x="6364387" y="4243456"/>
            <a:ext cx="1365" cy="110825"/>
          </a:xfrm>
          <a:prstGeom prst="straightConnector1">
            <a:avLst/>
          </a:prstGeom>
          <a:ln>
            <a:solidFill>
              <a:srgbClr val="42B0D2"/>
            </a:solidFill>
            <a:tailEnd type="triangle"/>
          </a:ln>
        </p:spPr>
        <p:style>
          <a:lnRef idx="1">
            <a:schemeClr val="accent1"/>
          </a:lnRef>
          <a:fillRef idx="0">
            <a:schemeClr val="accent1"/>
          </a:fillRef>
          <a:effectRef idx="0">
            <a:schemeClr val="accent1"/>
          </a:effectRef>
          <a:fontRef idx="minor">
            <a:schemeClr val="tx1"/>
          </a:fontRef>
        </p:style>
      </p:cxnSp>
      <p:cxnSp>
        <p:nvCxnSpPr>
          <p:cNvPr id="370" name="Straight Arrow Connector 369"/>
          <p:cNvCxnSpPr>
            <a:endCxn id="348" idx="0"/>
          </p:cNvCxnSpPr>
          <p:nvPr/>
        </p:nvCxnSpPr>
        <p:spPr>
          <a:xfrm>
            <a:off x="6363782" y="4930682"/>
            <a:ext cx="605" cy="135663"/>
          </a:xfrm>
          <a:prstGeom prst="straightConnector1">
            <a:avLst/>
          </a:prstGeom>
          <a:ln>
            <a:solidFill>
              <a:srgbClr val="42B0D2"/>
            </a:solidFill>
            <a:tailEnd type="triangle"/>
          </a:ln>
        </p:spPr>
        <p:style>
          <a:lnRef idx="1">
            <a:schemeClr val="accent1"/>
          </a:lnRef>
          <a:fillRef idx="0">
            <a:schemeClr val="accent1"/>
          </a:fillRef>
          <a:effectRef idx="0">
            <a:schemeClr val="accent1"/>
          </a:effectRef>
          <a:fontRef idx="minor">
            <a:schemeClr val="tx1"/>
          </a:fontRef>
        </p:style>
      </p:cxnSp>
      <p:cxnSp>
        <p:nvCxnSpPr>
          <p:cNvPr id="383" name="Elbow Connector 382"/>
          <p:cNvCxnSpPr>
            <a:stCxn id="348" idx="3"/>
            <a:endCxn id="344" idx="3"/>
          </p:cNvCxnSpPr>
          <p:nvPr/>
        </p:nvCxnSpPr>
        <p:spPr>
          <a:xfrm flipV="1">
            <a:off x="8456191" y="2472386"/>
            <a:ext cx="12700" cy="2937572"/>
          </a:xfrm>
          <a:prstGeom prst="bentConnector3">
            <a:avLst>
              <a:gd name="adj1" fmla="val 1800000"/>
            </a:avLst>
          </a:prstGeom>
          <a:ln>
            <a:solidFill>
              <a:srgbClr val="42B0D2"/>
            </a:solidFill>
            <a:tailEnd type="triangle"/>
          </a:ln>
        </p:spPr>
        <p:style>
          <a:lnRef idx="1">
            <a:schemeClr val="accent1"/>
          </a:lnRef>
          <a:fillRef idx="0">
            <a:schemeClr val="accent1"/>
          </a:fillRef>
          <a:effectRef idx="0">
            <a:schemeClr val="accent1"/>
          </a:effectRef>
          <a:fontRef idx="minor">
            <a:schemeClr val="tx1"/>
          </a:fontRef>
        </p:style>
      </p:cxnSp>
      <p:cxnSp>
        <p:nvCxnSpPr>
          <p:cNvPr id="394" name="Elbow Connector 393"/>
          <p:cNvCxnSpPr>
            <a:stCxn id="302" idx="2"/>
            <a:endCxn id="344" idx="0"/>
          </p:cNvCxnSpPr>
          <p:nvPr/>
        </p:nvCxnSpPr>
        <p:spPr>
          <a:xfrm rot="16200000" flipH="1">
            <a:off x="5479191" y="1291616"/>
            <a:ext cx="269995" cy="1500398"/>
          </a:xfrm>
          <a:prstGeom prst="bentConnector3">
            <a:avLst>
              <a:gd name="adj1" fmla="val 50000"/>
            </a:avLst>
          </a:prstGeom>
          <a:ln>
            <a:solidFill>
              <a:srgbClr val="42B0D2"/>
            </a:solidFill>
            <a:tailEnd type="triangle"/>
          </a:ln>
        </p:spPr>
        <p:style>
          <a:lnRef idx="1">
            <a:schemeClr val="accent1"/>
          </a:lnRef>
          <a:fillRef idx="0">
            <a:schemeClr val="accent1"/>
          </a:fillRef>
          <a:effectRef idx="0">
            <a:schemeClr val="accent1"/>
          </a:effectRef>
          <a:fontRef idx="minor">
            <a:schemeClr val="tx1"/>
          </a:fontRef>
        </p:style>
      </p:cxnSp>
      <p:cxnSp>
        <p:nvCxnSpPr>
          <p:cNvPr id="398" name="Elbow Connector 397"/>
          <p:cNvCxnSpPr>
            <a:stCxn id="303" idx="2"/>
            <a:endCxn id="344" idx="0"/>
          </p:cNvCxnSpPr>
          <p:nvPr/>
        </p:nvCxnSpPr>
        <p:spPr>
          <a:xfrm rot="5400000">
            <a:off x="6966237" y="1304968"/>
            <a:ext cx="269996" cy="1473695"/>
          </a:xfrm>
          <a:prstGeom prst="bentConnector3">
            <a:avLst>
              <a:gd name="adj1" fmla="val 50000"/>
            </a:avLst>
          </a:prstGeom>
          <a:ln>
            <a:solidFill>
              <a:srgbClr val="42B0D2"/>
            </a:solidFill>
            <a:tailEnd type="triangle"/>
          </a:ln>
        </p:spPr>
        <p:style>
          <a:lnRef idx="1">
            <a:schemeClr val="accent1"/>
          </a:lnRef>
          <a:fillRef idx="0">
            <a:schemeClr val="accent1"/>
          </a:fillRef>
          <a:effectRef idx="0">
            <a:schemeClr val="accent1"/>
          </a:effectRef>
          <a:fontRef idx="minor">
            <a:schemeClr val="tx1"/>
          </a:fontRef>
        </p:style>
      </p:cxnSp>
      <p:grpSp>
        <p:nvGrpSpPr>
          <p:cNvPr id="415" name="Group 414"/>
          <p:cNvGrpSpPr/>
          <p:nvPr/>
        </p:nvGrpSpPr>
        <p:grpSpPr>
          <a:xfrm>
            <a:off x="8589497" y="3028582"/>
            <a:ext cx="545791" cy="344745"/>
            <a:chOff x="8761773" y="6080775"/>
            <a:chExt cx="545791" cy="344745"/>
          </a:xfrm>
        </p:grpSpPr>
        <p:sp>
          <p:nvSpPr>
            <p:cNvPr id="416" name="Right Arrow 415"/>
            <p:cNvSpPr/>
            <p:nvPr/>
          </p:nvSpPr>
          <p:spPr>
            <a:xfrm>
              <a:off x="8937034" y="6080775"/>
              <a:ext cx="370530" cy="344745"/>
            </a:xfrm>
            <a:prstGeom prst="rightArrow">
              <a:avLst/>
            </a:prstGeom>
            <a:solidFill>
              <a:srgbClr val="191D34"/>
            </a:solidFill>
            <a:ln>
              <a:solidFill>
                <a:srgbClr val="42B0D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7" name="Rectangle 416"/>
            <p:cNvSpPr/>
            <p:nvPr/>
          </p:nvSpPr>
          <p:spPr>
            <a:xfrm rot="10800000">
              <a:off x="8836513" y="6169291"/>
              <a:ext cx="66994" cy="167714"/>
            </a:xfrm>
            <a:prstGeom prst="rect">
              <a:avLst/>
            </a:prstGeom>
            <a:solidFill>
              <a:srgbClr val="191D34"/>
            </a:solidFill>
            <a:ln>
              <a:solidFill>
                <a:srgbClr val="42B0D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8" name="Rectangle 417"/>
            <p:cNvSpPr/>
            <p:nvPr/>
          </p:nvSpPr>
          <p:spPr>
            <a:xfrm rot="10800000">
              <a:off x="8761773" y="6169299"/>
              <a:ext cx="41213" cy="167713"/>
            </a:xfrm>
            <a:prstGeom prst="rect">
              <a:avLst/>
            </a:prstGeom>
            <a:solidFill>
              <a:srgbClr val="191D34"/>
            </a:solidFill>
            <a:ln>
              <a:solidFill>
                <a:srgbClr val="42B0D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 name="Picture 1"/>
          <p:cNvPicPr>
            <a:picLocks noChangeAspect="1"/>
          </p:cNvPicPr>
          <p:nvPr/>
        </p:nvPicPr>
        <p:blipFill>
          <a:blip r:embed="rId47" cstate="print">
            <a:extLst>
              <a:ext uri="{28A0092B-C50C-407E-A947-70E740481C1C}">
                <a14:useLocalDpi xmlns:a14="http://schemas.microsoft.com/office/drawing/2010/main" val="0"/>
              </a:ext>
            </a:extLst>
          </a:blip>
          <a:stretch>
            <a:fillRect/>
          </a:stretch>
        </p:blipFill>
        <p:spPr>
          <a:xfrm>
            <a:off x="9382430" y="4820357"/>
            <a:ext cx="2529517" cy="1633730"/>
          </a:xfrm>
          <a:prstGeom prst="rect">
            <a:avLst/>
          </a:prstGeom>
        </p:spPr>
      </p:pic>
    </p:spTree>
    <p:extLst>
      <p:ext uri="{BB962C8B-B14F-4D97-AF65-F5344CB8AC3E}">
        <p14:creationId xmlns:p14="http://schemas.microsoft.com/office/powerpoint/2010/main" val="30458779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3"/>
          <p:cNvGraphicFramePr>
            <a:graphicFrameLocks/>
          </p:cNvGraphicFramePr>
          <p:nvPr>
            <p:extLst>
              <p:ext uri="{D42A27DB-BD31-4B8C-83A1-F6EECF244321}">
                <p14:modId xmlns:p14="http://schemas.microsoft.com/office/powerpoint/2010/main" val="3475409882"/>
              </p:ext>
            </p:extLst>
          </p:nvPr>
        </p:nvGraphicFramePr>
        <p:xfrm>
          <a:off x="536985" y="1240383"/>
          <a:ext cx="10379570" cy="48602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ounded Rectangle 3"/>
          <p:cNvSpPr/>
          <p:nvPr/>
        </p:nvSpPr>
        <p:spPr>
          <a:xfrm>
            <a:off x="536985" y="363255"/>
            <a:ext cx="5024570" cy="601249"/>
          </a:xfrm>
          <a:prstGeom prst="roundRect">
            <a:avLst/>
          </a:prstGeom>
          <a:solidFill>
            <a:srgbClr val="191D34"/>
          </a:solidFill>
          <a:ln>
            <a:solidFill>
              <a:srgbClr val="42B0D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t>Recruiter Instructions (SNS-Form A)</a:t>
            </a:r>
          </a:p>
        </p:txBody>
      </p:sp>
    </p:spTree>
    <p:extLst>
      <p:ext uri="{BB962C8B-B14F-4D97-AF65-F5344CB8AC3E}">
        <p14:creationId xmlns:p14="http://schemas.microsoft.com/office/powerpoint/2010/main" val="2503547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33226"/>
            <a:ext cx="4627652" cy="569823"/>
          </a:xfrm>
          <a:ln>
            <a:noFill/>
          </a:ln>
        </p:spPr>
        <p:txBody>
          <a:bodyPr>
            <a:normAutofit fontScale="90000"/>
          </a:bodyPr>
          <a:lstStyle/>
          <a:p>
            <a:r>
              <a:rPr lang="en-US" sz="4000" b="1" dirty="0">
                <a:solidFill>
                  <a:srgbClr val="42B0D2"/>
                </a:solidFill>
                <a:latin typeface="+mn-lt"/>
                <a:ea typeface="+mn-ea"/>
                <a:cs typeface="+mn-cs"/>
              </a:rPr>
              <a:t>SNS Coaching Guide (1)</a:t>
            </a:r>
          </a:p>
        </p:txBody>
      </p:sp>
      <p:sp>
        <p:nvSpPr>
          <p:cNvPr id="12" name="Rectangle 11"/>
          <p:cNvSpPr/>
          <p:nvPr/>
        </p:nvSpPr>
        <p:spPr>
          <a:xfrm>
            <a:off x="599661" y="1674533"/>
            <a:ext cx="10646382" cy="5078313"/>
          </a:xfrm>
          <a:prstGeom prst="rect">
            <a:avLst/>
          </a:prstGeom>
        </p:spPr>
        <p:txBody>
          <a:bodyPr wrap="square">
            <a:spAutoFit/>
          </a:bodyPr>
          <a:lstStyle/>
          <a:p>
            <a:r>
              <a:rPr lang="en-US" sz="1200" b="1" u="sng" dirty="0"/>
              <a:t>Introduce the Coaching Session</a:t>
            </a:r>
            <a:endParaRPr lang="en-US" sz="1200" dirty="0"/>
          </a:p>
          <a:p>
            <a:pPr marL="342900" indent="-342900">
              <a:buAutoNum type="arabicPeriod"/>
            </a:pPr>
            <a:r>
              <a:rPr lang="en-US" sz="1200" dirty="0"/>
              <a:t>What is your understanding of what I am asking you to do?</a:t>
            </a:r>
          </a:p>
          <a:p>
            <a:pPr marL="342900" indent="-342900">
              <a:buAutoNum type="arabicPeriod"/>
            </a:pPr>
            <a:endParaRPr lang="en-US" sz="800" dirty="0"/>
          </a:p>
          <a:p>
            <a:pPr marL="342900" indent="-342900">
              <a:buAutoNum type="arabicPeriod" startAt="2"/>
            </a:pPr>
            <a:r>
              <a:rPr lang="en-US" sz="1200" dirty="0"/>
              <a:t>Let’s talk about confidentiality.  None of the information you have told me will be shared with any other person.  The notes I have taken will be kept in a locked file cabinet and will be used only as a reminder on what the plan was for each person.  </a:t>
            </a:r>
          </a:p>
          <a:p>
            <a:endParaRPr lang="en-US" sz="800" dirty="0"/>
          </a:p>
          <a:p>
            <a:r>
              <a:rPr lang="en-US" sz="1200" b="1" u="sng" dirty="0"/>
              <a:t>Identify Network Members</a:t>
            </a:r>
          </a:p>
          <a:p>
            <a:pPr marL="342900" indent="-342900">
              <a:buAutoNum type="arabicPeriod" startAt="3"/>
            </a:pPr>
            <a:r>
              <a:rPr lang="en-US" sz="1200" dirty="0"/>
              <a:t>Next I’d like for us to talk about someone you know who you think should test for HIV and who you’d be willing to have a conversation with.</a:t>
            </a:r>
          </a:p>
          <a:p>
            <a:pPr marL="342900" indent="-342900">
              <a:buAutoNum type="arabicPeriod" startAt="3"/>
            </a:pPr>
            <a:endParaRPr lang="en-US" sz="800" dirty="0"/>
          </a:p>
          <a:p>
            <a:pPr marL="342900" indent="-342900">
              <a:buAutoNum type="arabicPeriod" startAt="4"/>
            </a:pPr>
            <a:r>
              <a:rPr lang="en-US" sz="1200" dirty="0"/>
              <a:t>What would you like to call this person? You don’t have to say their name.</a:t>
            </a:r>
          </a:p>
          <a:p>
            <a:pPr marL="342900" indent="-342900">
              <a:buAutoNum type="arabicPeriod" startAt="4"/>
            </a:pPr>
            <a:endParaRPr lang="en-US" sz="800" dirty="0"/>
          </a:p>
          <a:p>
            <a:pPr marL="342900" indent="-342900">
              <a:buAutoNum type="arabicPeriod" startAt="5"/>
            </a:pPr>
            <a:r>
              <a:rPr lang="en-US" sz="1200" dirty="0"/>
              <a:t>How would you describe your relationship to this person?</a:t>
            </a:r>
          </a:p>
          <a:p>
            <a:pPr marL="342900" indent="-342900">
              <a:buAutoNum type="arabicPeriod" startAt="5"/>
            </a:pPr>
            <a:endParaRPr lang="en-US" sz="800" dirty="0"/>
          </a:p>
          <a:p>
            <a:pPr marL="342900" indent="-342900">
              <a:buAutoNum type="arabicPeriod" startAt="6"/>
            </a:pPr>
            <a:r>
              <a:rPr lang="en-US" sz="1200" dirty="0"/>
              <a:t>Please describe this person.  (If necessary to assist with coaching, probe to get information on age, gender, etc.) </a:t>
            </a:r>
          </a:p>
          <a:p>
            <a:pPr marL="342900" indent="-342900">
              <a:buAutoNum type="arabicPeriod" startAt="6"/>
            </a:pPr>
            <a:endParaRPr lang="en-US" sz="800" dirty="0"/>
          </a:p>
          <a:p>
            <a:pPr marL="342900" indent="-342900">
              <a:buAutoNum type="arabicPeriod" startAt="7"/>
            </a:pPr>
            <a:r>
              <a:rPr lang="en-US" sz="1200" dirty="0"/>
              <a:t>Why do you think this person could be at risk for HIV?</a:t>
            </a:r>
          </a:p>
          <a:p>
            <a:pPr marL="342900" indent="-342900">
              <a:buAutoNum type="arabicPeriod" startAt="7"/>
            </a:pPr>
            <a:endParaRPr lang="en-US" sz="800" dirty="0"/>
          </a:p>
          <a:p>
            <a:pPr marL="342900" indent="-342900">
              <a:buAutoNum type="arabicPeriod" startAt="8"/>
            </a:pPr>
            <a:r>
              <a:rPr lang="en-US" sz="1200" dirty="0"/>
              <a:t>Do you believe this person has ever tested for HIV before?</a:t>
            </a:r>
          </a:p>
          <a:p>
            <a:pPr marL="342900" indent="-342900">
              <a:buAutoNum type="arabicPeriod" startAt="8"/>
            </a:pPr>
            <a:endParaRPr lang="en-US" sz="800" dirty="0"/>
          </a:p>
          <a:p>
            <a:pPr lvl="0"/>
            <a:r>
              <a:rPr lang="en-US" sz="1200" b="1" u="sng" dirty="0">
                <a:solidFill>
                  <a:prstClr val="black"/>
                </a:solidFill>
              </a:rPr>
              <a:t>Coach – Develop a Plan</a:t>
            </a:r>
          </a:p>
          <a:p>
            <a:pPr marL="342900" lvl="0" indent="-342900">
              <a:buAutoNum type="arabicPeriod" startAt="9"/>
            </a:pPr>
            <a:r>
              <a:rPr lang="en-US" sz="1200" dirty="0">
                <a:solidFill>
                  <a:prstClr val="black"/>
                </a:solidFill>
              </a:rPr>
              <a:t>When and where would you bring up the subject of HIV testing?</a:t>
            </a:r>
          </a:p>
          <a:p>
            <a:pPr marL="342900" lvl="0" indent="-342900">
              <a:buAutoNum type="arabicPeriod" startAt="9"/>
            </a:pPr>
            <a:endParaRPr lang="en-US" sz="800" dirty="0">
              <a:solidFill>
                <a:prstClr val="black"/>
              </a:solidFill>
            </a:endParaRPr>
          </a:p>
          <a:p>
            <a:pPr marL="342900" lvl="0" indent="-342900">
              <a:buAutoNum type="arabicPeriod" startAt="10"/>
            </a:pPr>
            <a:r>
              <a:rPr lang="en-US" sz="1200" dirty="0">
                <a:solidFill>
                  <a:prstClr val="black"/>
                </a:solidFill>
              </a:rPr>
              <a:t>How would you bring up the subject of testing for HIV with this person?  What will you say about it? </a:t>
            </a:r>
          </a:p>
          <a:p>
            <a:pPr marL="342900" lvl="0" indent="-342900">
              <a:buAutoNum type="arabicPeriod" startAt="10"/>
            </a:pPr>
            <a:endParaRPr lang="en-US" sz="800" dirty="0">
              <a:solidFill>
                <a:prstClr val="black"/>
              </a:solidFill>
            </a:endParaRPr>
          </a:p>
          <a:p>
            <a:pPr marL="342900" lvl="0" indent="-342900">
              <a:buAutoNum type="arabicPeriod" startAt="11"/>
            </a:pPr>
            <a:r>
              <a:rPr lang="en-US" sz="1200" dirty="0">
                <a:solidFill>
                  <a:prstClr val="black"/>
                </a:solidFill>
              </a:rPr>
              <a:t>How do you think this person would react to you bringing up the subject of testing for HIV?</a:t>
            </a:r>
          </a:p>
          <a:p>
            <a:pPr marL="342900" lvl="0" indent="-342900">
              <a:buAutoNum type="arabicPeriod" startAt="11"/>
            </a:pPr>
            <a:endParaRPr lang="en-US" sz="800" dirty="0">
              <a:solidFill>
                <a:prstClr val="black"/>
              </a:solidFill>
            </a:endParaRPr>
          </a:p>
          <a:p>
            <a:pPr marL="342900" lvl="0" indent="-342900">
              <a:buAutoNum type="arabicPeriod" startAt="12"/>
            </a:pPr>
            <a:r>
              <a:rPr lang="en-US" sz="1200" dirty="0">
                <a:solidFill>
                  <a:prstClr val="black"/>
                </a:solidFill>
              </a:rPr>
              <a:t>How would you respond to those reactions?</a:t>
            </a:r>
          </a:p>
          <a:p>
            <a:pPr marL="342900" lvl="0" indent="-342900">
              <a:buAutoNum type="arabicPeriod" startAt="12"/>
            </a:pPr>
            <a:endParaRPr lang="en-US" sz="800" dirty="0">
              <a:solidFill>
                <a:prstClr val="black"/>
              </a:solidFill>
            </a:endParaRPr>
          </a:p>
          <a:p>
            <a:pPr marL="342900" lvl="0" indent="-342900">
              <a:buAutoNum type="arabicPeriod" startAt="13"/>
            </a:pPr>
            <a:r>
              <a:rPr lang="en-US" sz="1200" dirty="0">
                <a:solidFill>
                  <a:prstClr val="black"/>
                </a:solidFill>
              </a:rPr>
              <a:t>Do you think there is any possibility this person would react in a violent way?</a:t>
            </a:r>
          </a:p>
          <a:p>
            <a:pPr marL="342900" lvl="0" indent="-342900">
              <a:buAutoNum type="arabicPeriod" startAt="13"/>
            </a:pPr>
            <a:endParaRPr lang="en-US" sz="800" dirty="0">
              <a:solidFill>
                <a:prstClr val="black"/>
              </a:solidFill>
            </a:endParaRPr>
          </a:p>
          <a:p>
            <a:pPr marL="342900" lvl="0" indent="-342900">
              <a:buAutoNum type="arabicPeriod" startAt="14"/>
            </a:pPr>
            <a:r>
              <a:rPr lang="en-US" sz="1200" dirty="0">
                <a:solidFill>
                  <a:prstClr val="black"/>
                </a:solidFill>
              </a:rPr>
              <a:t>Do you think the person will ask you about your HIV status?  If so, how would you respond?</a:t>
            </a:r>
          </a:p>
        </p:txBody>
      </p:sp>
      <p:sp>
        <p:nvSpPr>
          <p:cNvPr id="13" name="Rectangle 12"/>
          <p:cNvSpPr/>
          <p:nvPr/>
        </p:nvSpPr>
        <p:spPr>
          <a:xfrm>
            <a:off x="9075505" y="6488668"/>
            <a:ext cx="3116495" cy="369332"/>
          </a:xfrm>
          <a:prstGeom prst="rect">
            <a:avLst/>
          </a:prstGeom>
        </p:spPr>
        <p:txBody>
          <a:bodyPr wrap="square">
            <a:spAutoFit/>
          </a:bodyPr>
          <a:lstStyle/>
          <a:p>
            <a:pPr>
              <a:tabLst>
                <a:tab pos="2971800" algn="ctr"/>
                <a:tab pos="5943600" algn="r"/>
              </a:tabLst>
            </a:pPr>
            <a:r>
              <a:rPr lang="en-US" sz="900" dirty="0">
                <a:latin typeface="Calibri" panose="020F0502020204030204" pitchFamily="34" charset="0"/>
                <a:ea typeface="Calibri" panose="020F0502020204030204" pitchFamily="34" charset="0"/>
                <a:cs typeface="Times New Roman" panose="02020603050405020304" pitchFamily="18" charset="0"/>
              </a:rPr>
              <a:t>Centers for Disease Control and Prevention, October 22, 2016</a:t>
            </a:r>
          </a:p>
          <a:p>
            <a:pPr>
              <a:tabLst>
                <a:tab pos="2971800" algn="ctr"/>
                <a:tab pos="5943600" algn="r"/>
              </a:tabLst>
            </a:pPr>
            <a:r>
              <a:rPr lang="en-US" sz="900" dirty="0">
                <a:latin typeface="Calibri" panose="020F0502020204030204" pitchFamily="34" charset="0"/>
                <a:ea typeface="Calibri" panose="020F0502020204030204" pitchFamily="34" charset="0"/>
                <a:cs typeface="Times New Roman" panose="02020603050405020304" pitchFamily="18" charset="0"/>
              </a:rPr>
              <a:t>Social Network Strategies to Increase HIV+ testing yield</a:t>
            </a:r>
          </a:p>
        </p:txBody>
      </p:sp>
      <p:graphicFrame>
        <p:nvGraphicFramePr>
          <p:cNvPr id="14" name="Table 13"/>
          <p:cNvGraphicFramePr>
            <a:graphicFrameLocks noGrp="1"/>
          </p:cNvGraphicFramePr>
          <p:nvPr>
            <p:extLst>
              <p:ext uri="{D42A27DB-BD31-4B8C-83A1-F6EECF244321}">
                <p14:modId xmlns:p14="http://schemas.microsoft.com/office/powerpoint/2010/main" val="354061689"/>
              </p:ext>
            </p:extLst>
          </p:nvPr>
        </p:nvGraphicFramePr>
        <p:xfrm>
          <a:off x="6480639" y="114379"/>
          <a:ext cx="5600700" cy="841248"/>
        </p:xfrm>
        <a:graphic>
          <a:graphicData uri="http://schemas.openxmlformats.org/drawingml/2006/table">
            <a:tbl>
              <a:tblPr firstRow="1" firstCol="1" bandRow="1">
                <a:tableStyleId>{5C22544A-7EE6-4342-B048-85BDC9FD1C3A}</a:tableStyleId>
              </a:tblPr>
              <a:tblGrid>
                <a:gridCol w="2293491">
                  <a:extLst>
                    <a:ext uri="{9D8B030D-6E8A-4147-A177-3AD203B41FA5}">
                      <a16:colId xmlns:a16="http://schemas.microsoft.com/office/drawing/2014/main" val="2404452739"/>
                    </a:ext>
                  </a:extLst>
                </a:gridCol>
                <a:gridCol w="3307209">
                  <a:extLst>
                    <a:ext uri="{9D8B030D-6E8A-4147-A177-3AD203B41FA5}">
                      <a16:colId xmlns:a16="http://schemas.microsoft.com/office/drawing/2014/main" val="3420951759"/>
                    </a:ext>
                  </a:extLst>
                </a:gridCol>
              </a:tblGrid>
              <a:tr h="0">
                <a:tc>
                  <a:txBody>
                    <a:bodyPr/>
                    <a:lstStyle/>
                    <a:p>
                      <a:pPr marL="0" marR="0" algn="l">
                        <a:lnSpc>
                          <a:spcPct val="100000"/>
                        </a:lnSpc>
                        <a:spcBef>
                          <a:spcPts val="0"/>
                        </a:spcBef>
                        <a:spcAft>
                          <a:spcPts val="0"/>
                        </a:spcAft>
                      </a:pPr>
                      <a:r>
                        <a:rPr lang="en-US" sz="1200" dirty="0">
                          <a:solidFill>
                            <a:sysClr val="windowText" lastClr="000000"/>
                          </a:solidFill>
                          <a:effectLst/>
                        </a:rPr>
                        <a:t>Coach’s Name:</a:t>
                      </a:r>
                      <a:endParaRPr lang="en-US" sz="11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5000"/>
                        </a:lnSpc>
                        <a:spcBef>
                          <a:spcPts val="800"/>
                        </a:spcBef>
                        <a:spcAft>
                          <a:spcPts val="0"/>
                        </a:spcAft>
                      </a:pPr>
                      <a:r>
                        <a:rPr lang="en-US" sz="1200" dirty="0">
                          <a:solidFill>
                            <a:sysClr val="windowText" lastClr="000000"/>
                          </a:solidFill>
                          <a:effectLst/>
                        </a:rPr>
                        <a:t> </a:t>
                      </a:r>
                      <a:endParaRPr lang="en-US" sz="11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02836714"/>
                  </a:ext>
                </a:extLst>
              </a:tr>
              <a:tr h="0">
                <a:tc>
                  <a:txBody>
                    <a:bodyPr/>
                    <a:lstStyle/>
                    <a:p>
                      <a:pPr marL="0" marR="0" algn="l">
                        <a:lnSpc>
                          <a:spcPct val="100000"/>
                        </a:lnSpc>
                        <a:spcBef>
                          <a:spcPts val="0"/>
                        </a:spcBef>
                        <a:spcAft>
                          <a:spcPts val="0"/>
                        </a:spcAft>
                      </a:pPr>
                      <a:r>
                        <a:rPr lang="en-US" sz="1200" dirty="0">
                          <a:solidFill>
                            <a:sysClr val="windowText" lastClr="000000"/>
                          </a:solidFill>
                          <a:effectLst/>
                        </a:rPr>
                        <a:t>Date of Coaching Session:</a:t>
                      </a:r>
                      <a:endParaRPr lang="en-US" sz="11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5000"/>
                        </a:lnSpc>
                        <a:spcBef>
                          <a:spcPts val="800"/>
                        </a:spcBef>
                        <a:spcAft>
                          <a:spcPts val="0"/>
                        </a:spcAft>
                      </a:pPr>
                      <a:r>
                        <a:rPr lang="en-US" sz="1200" dirty="0">
                          <a:solidFill>
                            <a:sysClr val="windowText" lastClr="000000"/>
                          </a:solidFill>
                          <a:effectLst/>
                        </a:rPr>
                        <a:t> </a:t>
                      </a:r>
                      <a:endParaRPr lang="en-US" sz="11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8249286"/>
                  </a:ext>
                </a:extLst>
              </a:tr>
              <a:tr h="0">
                <a:tc>
                  <a:txBody>
                    <a:bodyPr/>
                    <a:lstStyle/>
                    <a:p>
                      <a:pPr marL="0" marR="0" algn="l">
                        <a:lnSpc>
                          <a:spcPct val="100000"/>
                        </a:lnSpc>
                        <a:spcBef>
                          <a:spcPts val="0"/>
                        </a:spcBef>
                        <a:spcAft>
                          <a:spcPts val="0"/>
                        </a:spcAft>
                      </a:pPr>
                      <a:r>
                        <a:rPr lang="en-US" sz="1200" dirty="0">
                          <a:solidFill>
                            <a:sysClr val="windowText" lastClr="000000"/>
                          </a:solidFill>
                          <a:effectLst/>
                        </a:rPr>
                        <a:t>Name of Recruiter:</a:t>
                      </a:r>
                      <a:endParaRPr lang="en-US" sz="11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5000"/>
                        </a:lnSpc>
                        <a:spcBef>
                          <a:spcPts val="800"/>
                        </a:spcBef>
                        <a:spcAft>
                          <a:spcPts val="0"/>
                        </a:spcAft>
                      </a:pPr>
                      <a:r>
                        <a:rPr lang="en-US" sz="1200" dirty="0">
                          <a:solidFill>
                            <a:sysClr val="windowText" lastClr="000000"/>
                          </a:solidFill>
                          <a:effectLst/>
                        </a:rPr>
                        <a:t> </a:t>
                      </a:r>
                      <a:endParaRPr lang="en-US" sz="11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135581"/>
                  </a:ext>
                </a:extLst>
              </a:tr>
              <a:tr h="0">
                <a:tc>
                  <a:txBody>
                    <a:bodyPr/>
                    <a:lstStyle/>
                    <a:p>
                      <a:pPr marL="0" marR="0" algn="l">
                        <a:lnSpc>
                          <a:spcPct val="100000"/>
                        </a:lnSpc>
                        <a:spcBef>
                          <a:spcPts val="0"/>
                        </a:spcBef>
                        <a:spcAft>
                          <a:spcPts val="0"/>
                        </a:spcAft>
                      </a:pPr>
                      <a:r>
                        <a:rPr lang="en-US" sz="1200" dirty="0">
                          <a:solidFill>
                            <a:sysClr val="windowText" lastClr="000000"/>
                          </a:solidFill>
                          <a:effectLst/>
                        </a:rPr>
                        <a:t>Contact Information for Recruiter:</a:t>
                      </a:r>
                      <a:endParaRPr lang="en-US" sz="11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5000"/>
                        </a:lnSpc>
                        <a:spcBef>
                          <a:spcPts val="800"/>
                        </a:spcBef>
                        <a:spcAft>
                          <a:spcPts val="0"/>
                        </a:spcAft>
                      </a:pPr>
                      <a:r>
                        <a:rPr lang="en-US" sz="1200" dirty="0">
                          <a:solidFill>
                            <a:sysClr val="windowText" lastClr="000000"/>
                          </a:solidFill>
                          <a:effectLst/>
                        </a:rPr>
                        <a:t> </a:t>
                      </a:r>
                      <a:endParaRPr lang="en-US" sz="11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44973680"/>
                  </a:ext>
                </a:extLst>
              </a:tr>
            </a:tbl>
          </a:graphicData>
        </a:graphic>
      </p:graphicFrame>
      <p:sp>
        <p:nvSpPr>
          <p:cNvPr id="3" name="Rounded Rectangle 2"/>
          <p:cNvSpPr/>
          <p:nvPr/>
        </p:nvSpPr>
        <p:spPr>
          <a:xfrm>
            <a:off x="700130" y="1069925"/>
            <a:ext cx="10312427" cy="604608"/>
          </a:xfrm>
          <a:prstGeom prst="roundRect">
            <a:avLst/>
          </a:prstGeom>
          <a:noFill/>
          <a:ln w="19050">
            <a:solidFill>
              <a:srgbClr val="42B0D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b="1" dirty="0">
                <a:solidFill>
                  <a:schemeClr val="tx1"/>
                </a:solidFill>
              </a:rPr>
              <a:t>Purpose:  These questions can be used as a guide to help the recruiter identify high-risk members of their network and strategize how to effectively recruit them. In the United States context, this coaching has helped improve HIV test yield.</a:t>
            </a:r>
          </a:p>
        </p:txBody>
      </p:sp>
    </p:spTree>
    <p:extLst>
      <p:ext uri="{BB962C8B-B14F-4D97-AF65-F5344CB8AC3E}">
        <p14:creationId xmlns:p14="http://schemas.microsoft.com/office/powerpoint/2010/main" val="3521305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01748" y="935740"/>
            <a:ext cx="11031339" cy="5262979"/>
          </a:xfrm>
          <a:prstGeom prst="rect">
            <a:avLst/>
          </a:prstGeom>
        </p:spPr>
        <p:txBody>
          <a:bodyPr wrap="square">
            <a:spAutoFit/>
          </a:bodyPr>
          <a:lstStyle/>
          <a:p>
            <a:pPr lvl="0"/>
            <a:r>
              <a:rPr lang="en-US" sz="1200" b="1" u="sng" dirty="0">
                <a:solidFill>
                  <a:prstClr val="black"/>
                </a:solidFill>
              </a:rPr>
              <a:t>Coach – Develop a Plan</a:t>
            </a:r>
          </a:p>
          <a:p>
            <a:pPr marL="342900" lvl="0" indent="-342900">
              <a:buAutoNum type="arabicPeriod" startAt="15"/>
            </a:pPr>
            <a:r>
              <a:rPr lang="en-US" sz="1200" dirty="0">
                <a:solidFill>
                  <a:prstClr val="black"/>
                </a:solidFill>
              </a:rPr>
              <a:t>How would you disclose your HIV status? How comfortable are you with disclosing your status and your decision to test?  (Discuss approaches for disclosing their own HIV status their network members, should they choose to do so.)</a:t>
            </a:r>
          </a:p>
          <a:p>
            <a:pPr marL="342900" lvl="0" indent="-342900">
              <a:buAutoNum type="arabicPeriod" startAt="15"/>
            </a:pPr>
            <a:endParaRPr lang="en-US" sz="1200" dirty="0">
              <a:solidFill>
                <a:prstClr val="black"/>
              </a:solidFill>
            </a:endParaRPr>
          </a:p>
          <a:p>
            <a:pPr marL="342900" lvl="0" indent="-342900">
              <a:buAutoNum type="arabicPeriod" startAt="16"/>
            </a:pPr>
            <a:r>
              <a:rPr lang="en-US" sz="1200" dirty="0">
                <a:solidFill>
                  <a:prstClr val="black"/>
                </a:solidFill>
              </a:rPr>
              <a:t>If you are not comfortable disclosing your status, how can you discuss (the importance of) testing without revealing your HIV test results/status?  (Discuss approaches to raising the topic of HIV counseling, testing, and referral to network members without revealing their own status.)</a:t>
            </a:r>
          </a:p>
          <a:p>
            <a:pPr marL="342900" lvl="0" indent="-342900">
              <a:buAutoNum type="arabicPeriod" startAt="16"/>
            </a:pPr>
            <a:endParaRPr lang="en-US" sz="1200" dirty="0">
              <a:solidFill>
                <a:prstClr val="black"/>
              </a:solidFill>
            </a:endParaRPr>
          </a:p>
          <a:p>
            <a:pPr marL="228600" lvl="0" indent="-228600">
              <a:buAutoNum type="arabicPeriod" startAt="17"/>
            </a:pPr>
            <a:r>
              <a:rPr lang="en-US" sz="1200" dirty="0">
                <a:solidFill>
                  <a:prstClr val="black"/>
                </a:solidFill>
              </a:rPr>
              <a:t>   We can provide the following types of testing:  [X or Y].  Which of these do you think this person is most likely to accept?</a:t>
            </a:r>
          </a:p>
          <a:p>
            <a:pPr marL="228600" lvl="0" indent="-228600">
              <a:buAutoNum type="arabicPeriod" startAt="17"/>
            </a:pPr>
            <a:endParaRPr lang="en-US" sz="1200" dirty="0">
              <a:solidFill>
                <a:prstClr val="black"/>
              </a:solidFill>
            </a:endParaRPr>
          </a:p>
          <a:p>
            <a:pPr marL="228600" lvl="0" indent="-228600">
              <a:buAutoNum type="arabicPeriod" startAt="18"/>
            </a:pPr>
            <a:r>
              <a:rPr lang="en-US" sz="1200" dirty="0">
                <a:solidFill>
                  <a:prstClr val="black"/>
                </a:solidFill>
              </a:rPr>
              <a:t>   Here are the locations where we can provide testing:  [A, B, C].  Where do you think this person is most likely to test?</a:t>
            </a:r>
          </a:p>
          <a:p>
            <a:pPr marL="228600" lvl="0" indent="-228600">
              <a:buAutoNum type="arabicPeriod" startAt="18"/>
            </a:pPr>
            <a:endParaRPr lang="en-US" sz="1200" dirty="0">
              <a:solidFill>
                <a:prstClr val="black"/>
              </a:solidFill>
            </a:endParaRPr>
          </a:p>
          <a:p>
            <a:pPr marL="342900" lvl="0" indent="-342900">
              <a:buAutoNum type="arabicPeriod" startAt="19"/>
            </a:pPr>
            <a:r>
              <a:rPr lang="en-US" sz="1200" dirty="0">
                <a:solidFill>
                  <a:prstClr val="black"/>
                </a:solidFill>
              </a:rPr>
              <a:t>Do you prefer to refer this person to testing (refer), come in with him/her (escort), or meet in an agreed upon location where testing can be provided (coordinate)?</a:t>
            </a:r>
          </a:p>
          <a:p>
            <a:pPr marL="342900" lvl="0" indent="-342900">
              <a:buAutoNum type="arabicPeriod" startAt="19"/>
            </a:pPr>
            <a:endParaRPr lang="en-US" sz="1200" dirty="0">
              <a:solidFill>
                <a:prstClr val="black"/>
              </a:solidFill>
            </a:endParaRPr>
          </a:p>
          <a:p>
            <a:pPr marL="228600" lvl="0" indent="-228600">
              <a:buAutoNum type="arabicPeriod" startAt="20"/>
            </a:pPr>
            <a:r>
              <a:rPr lang="en-US" sz="1200" dirty="0">
                <a:solidFill>
                  <a:prstClr val="black"/>
                </a:solidFill>
              </a:rPr>
              <a:t>   Let’s talk a minute about how the incentive program works.  What questions do you have about it?  How will you explain it to your friends? </a:t>
            </a:r>
          </a:p>
          <a:p>
            <a:pPr marL="228600" lvl="0" indent="-228600">
              <a:buAutoNum type="arabicPeriod" startAt="20"/>
            </a:pPr>
            <a:endParaRPr lang="en-US" sz="1200" dirty="0">
              <a:solidFill>
                <a:prstClr val="black"/>
              </a:solidFill>
            </a:endParaRPr>
          </a:p>
          <a:p>
            <a:pPr marL="342900" lvl="0" indent="-342900">
              <a:buAutoNum type="arabicPeriod" startAt="21"/>
            </a:pPr>
            <a:r>
              <a:rPr lang="en-US" sz="1200" dirty="0">
                <a:solidFill>
                  <a:prstClr val="black"/>
                </a:solidFill>
              </a:rPr>
              <a:t>Let’s talk about how to respond to any additional questions from network members about HIV transmission risks, available support services, confidentiality or privacy, or any other issues/questions your friends may have.</a:t>
            </a:r>
          </a:p>
          <a:p>
            <a:pPr lvl="0"/>
            <a:endParaRPr lang="en-US" sz="1200" b="1" u="sng" dirty="0">
              <a:solidFill>
                <a:prstClr val="black"/>
              </a:solidFill>
            </a:endParaRPr>
          </a:p>
          <a:p>
            <a:pPr lvl="0"/>
            <a:r>
              <a:rPr lang="en-US" sz="1200" b="1" u="sng" dirty="0">
                <a:solidFill>
                  <a:prstClr val="black"/>
                </a:solidFill>
              </a:rPr>
              <a:t>Summarize and Close your plan with the Recruiter</a:t>
            </a:r>
          </a:p>
          <a:p>
            <a:pPr marL="228600" lvl="0" indent="-228600">
              <a:buAutoNum type="arabicPeriod" startAt="22"/>
            </a:pPr>
            <a:r>
              <a:rPr lang="en-US" sz="1200" dirty="0">
                <a:solidFill>
                  <a:prstClr val="black"/>
                </a:solidFill>
              </a:rPr>
              <a:t>   Let me summarize your plan for your network members.</a:t>
            </a:r>
          </a:p>
          <a:p>
            <a:pPr marL="228600" lvl="0" indent="-228600">
              <a:buAutoNum type="arabicPeriod" startAt="22"/>
            </a:pPr>
            <a:endParaRPr lang="en-US" sz="1200" dirty="0">
              <a:solidFill>
                <a:prstClr val="black"/>
              </a:solidFill>
            </a:endParaRPr>
          </a:p>
          <a:p>
            <a:pPr marL="228600" lvl="0" indent="-228600">
              <a:buAutoNum type="arabicPeriod" startAt="23"/>
            </a:pPr>
            <a:r>
              <a:rPr lang="en-US" sz="1200" dirty="0">
                <a:solidFill>
                  <a:prstClr val="black"/>
                </a:solidFill>
              </a:rPr>
              <a:t>   Does anything about this plan make you uncomfortable?  </a:t>
            </a:r>
          </a:p>
          <a:p>
            <a:pPr marL="228600" lvl="0" indent="-228600">
              <a:buAutoNum type="arabicPeriod" startAt="23"/>
            </a:pPr>
            <a:endParaRPr lang="en-US" sz="1200" dirty="0">
              <a:solidFill>
                <a:prstClr val="black"/>
              </a:solidFill>
            </a:endParaRPr>
          </a:p>
          <a:p>
            <a:pPr marL="228600" lvl="0" indent="-228600">
              <a:buAutoNum type="arabicPeriod" startAt="24"/>
            </a:pPr>
            <a:r>
              <a:rPr lang="en-US" sz="1200" dirty="0">
                <a:solidFill>
                  <a:prstClr val="black"/>
                </a:solidFill>
              </a:rPr>
              <a:t>   How confident do you feel that you can carry out this plan with your friend/relative/associate?  </a:t>
            </a:r>
          </a:p>
          <a:p>
            <a:pPr marL="228600" lvl="0" indent="-228600">
              <a:buAutoNum type="arabicPeriod" startAt="24"/>
            </a:pPr>
            <a:endParaRPr lang="en-US" sz="1200" dirty="0">
              <a:solidFill>
                <a:prstClr val="black"/>
              </a:solidFill>
            </a:endParaRPr>
          </a:p>
          <a:p>
            <a:pPr marL="228600" lvl="0" indent="-228600">
              <a:buAutoNum type="arabicPeriod" startAt="25"/>
            </a:pPr>
            <a:r>
              <a:rPr lang="en-US" sz="1200" dirty="0">
                <a:solidFill>
                  <a:prstClr val="black"/>
                </a:solidFill>
              </a:rPr>
              <a:t>   I will want to follow up with you to see how things went.  Let’s talk about our plan for that follow up.   </a:t>
            </a:r>
          </a:p>
          <a:p>
            <a:pPr lvl="0"/>
            <a:endParaRPr lang="en-US" sz="1200" dirty="0">
              <a:solidFill>
                <a:prstClr val="black"/>
              </a:solidFill>
            </a:endParaRPr>
          </a:p>
          <a:p>
            <a:pPr lvl="0"/>
            <a:r>
              <a:rPr lang="en-US" sz="1200" dirty="0">
                <a:solidFill>
                  <a:prstClr val="black"/>
                </a:solidFill>
              </a:rPr>
              <a:t>26.   What final questions or concerns do you have?</a:t>
            </a:r>
          </a:p>
        </p:txBody>
      </p:sp>
      <p:sp>
        <p:nvSpPr>
          <p:cNvPr id="5" name="Title 1"/>
          <p:cNvSpPr txBox="1">
            <a:spLocks/>
          </p:cNvSpPr>
          <p:nvPr/>
        </p:nvSpPr>
        <p:spPr>
          <a:xfrm>
            <a:off x="838200" y="365125"/>
            <a:ext cx="4627652" cy="569823"/>
          </a:xfrm>
          <a:prstGeom prst="rect">
            <a:avLst/>
          </a:prstGeom>
          <a:ln>
            <a:noFill/>
          </a:ln>
        </p:spPr>
        <p:txBody>
          <a:bodyP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dirty="0">
                <a:solidFill>
                  <a:srgbClr val="42B0D2"/>
                </a:solidFill>
                <a:latin typeface="+mn-lt"/>
                <a:ea typeface="+mn-ea"/>
                <a:cs typeface="+mn-cs"/>
              </a:rPr>
              <a:t>SNS Coaching Guide (2)</a:t>
            </a:r>
          </a:p>
        </p:txBody>
      </p:sp>
      <p:sp>
        <p:nvSpPr>
          <p:cNvPr id="7" name="Rectangle 6"/>
          <p:cNvSpPr/>
          <p:nvPr/>
        </p:nvSpPr>
        <p:spPr>
          <a:xfrm>
            <a:off x="9075505" y="6488668"/>
            <a:ext cx="3116495" cy="369332"/>
          </a:xfrm>
          <a:prstGeom prst="rect">
            <a:avLst/>
          </a:prstGeom>
        </p:spPr>
        <p:txBody>
          <a:bodyPr wrap="square">
            <a:spAutoFit/>
          </a:bodyPr>
          <a:lstStyle/>
          <a:p>
            <a:pPr>
              <a:tabLst>
                <a:tab pos="2971800" algn="ctr"/>
                <a:tab pos="5943600" algn="r"/>
              </a:tabLst>
            </a:pPr>
            <a:r>
              <a:rPr lang="en-US" sz="900" dirty="0">
                <a:latin typeface="Calibri" panose="020F0502020204030204" pitchFamily="34" charset="0"/>
                <a:ea typeface="Calibri" panose="020F0502020204030204" pitchFamily="34" charset="0"/>
                <a:cs typeface="Times New Roman" panose="02020603050405020304" pitchFamily="18" charset="0"/>
              </a:rPr>
              <a:t>Centers for Disease Control and Prevention, October 22, 2016</a:t>
            </a:r>
          </a:p>
          <a:p>
            <a:pPr>
              <a:tabLst>
                <a:tab pos="2971800" algn="ctr"/>
                <a:tab pos="5943600" algn="r"/>
              </a:tabLst>
            </a:pPr>
            <a:r>
              <a:rPr lang="en-US" sz="900" dirty="0">
                <a:latin typeface="Calibri" panose="020F0502020204030204" pitchFamily="34" charset="0"/>
                <a:ea typeface="Calibri" panose="020F0502020204030204" pitchFamily="34" charset="0"/>
                <a:cs typeface="Times New Roman" panose="02020603050405020304" pitchFamily="18" charset="0"/>
              </a:rPr>
              <a:t>Social Network Strategies to Increase HIV+ testing yield</a:t>
            </a:r>
          </a:p>
        </p:txBody>
      </p:sp>
      <p:graphicFrame>
        <p:nvGraphicFramePr>
          <p:cNvPr id="8" name="Table 7"/>
          <p:cNvGraphicFramePr>
            <a:graphicFrameLocks noGrp="1"/>
          </p:cNvGraphicFramePr>
          <p:nvPr>
            <p:extLst>
              <p:ext uri="{D42A27DB-BD31-4B8C-83A1-F6EECF244321}">
                <p14:modId xmlns:p14="http://schemas.microsoft.com/office/powerpoint/2010/main" val="2302114947"/>
              </p:ext>
            </p:extLst>
          </p:nvPr>
        </p:nvGraphicFramePr>
        <p:xfrm>
          <a:off x="6480639" y="114379"/>
          <a:ext cx="5600700" cy="841248"/>
        </p:xfrm>
        <a:graphic>
          <a:graphicData uri="http://schemas.openxmlformats.org/drawingml/2006/table">
            <a:tbl>
              <a:tblPr firstRow="1" firstCol="1" bandRow="1">
                <a:tableStyleId>{5C22544A-7EE6-4342-B048-85BDC9FD1C3A}</a:tableStyleId>
              </a:tblPr>
              <a:tblGrid>
                <a:gridCol w="2293491">
                  <a:extLst>
                    <a:ext uri="{9D8B030D-6E8A-4147-A177-3AD203B41FA5}">
                      <a16:colId xmlns:a16="http://schemas.microsoft.com/office/drawing/2014/main" val="2404452739"/>
                    </a:ext>
                  </a:extLst>
                </a:gridCol>
                <a:gridCol w="3307209">
                  <a:extLst>
                    <a:ext uri="{9D8B030D-6E8A-4147-A177-3AD203B41FA5}">
                      <a16:colId xmlns:a16="http://schemas.microsoft.com/office/drawing/2014/main" val="3420951759"/>
                    </a:ext>
                  </a:extLst>
                </a:gridCol>
              </a:tblGrid>
              <a:tr h="0">
                <a:tc>
                  <a:txBody>
                    <a:bodyPr/>
                    <a:lstStyle/>
                    <a:p>
                      <a:pPr marL="0" marR="0" algn="l">
                        <a:lnSpc>
                          <a:spcPct val="100000"/>
                        </a:lnSpc>
                        <a:spcBef>
                          <a:spcPts val="0"/>
                        </a:spcBef>
                        <a:spcAft>
                          <a:spcPts val="0"/>
                        </a:spcAft>
                      </a:pPr>
                      <a:r>
                        <a:rPr lang="en-US" sz="1200" dirty="0">
                          <a:solidFill>
                            <a:sysClr val="windowText" lastClr="000000"/>
                          </a:solidFill>
                          <a:effectLst/>
                        </a:rPr>
                        <a:t>Coach’s Name:</a:t>
                      </a:r>
                      <a:endParaRPr lang="en-US" sz="11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marR="0">
                        <a:lnSpc>
                          <a:spcPct val="115000"/>
                        </a:lnSpc>
                        <a:spcBef>
                          <a:spcPts val="800"/>
                        </a:spcBef>
                        <a:spcAft>
                          <a:spcPts val="0"/>
                        </a:spcAft>
                      </a:pPr>
                      <a:r>
                        <a:rPr lang="en-US" sz="1200" dirty="0">
                          <a:solidFill>
                            <a:sysClr val="windowText" lastClr="000000"/>
                          </a:solidFill>
                          <a:effectLst/>
                        </a:rPr>
                        <a:t> </a:t>
                      </a:r>
                      <a:endParaRPr lang="en-US" sz="11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302836714"/>
                  </a:ext>
                </a:extLst>
              </a:tr>
              <a:tr h="0">
                <a:tc>
                  <a:txBody>
                    <a:bodyPr/>
                    <a:lstStyle/>
                    <a:p>
                      <a:pPr marL="0" marR="0" algn="l">
                        <a:lnSpc>
                          <a:spcPct val="100000"/>
                        </a:lnSpc>
                        <a:spcBef>
                          <a:spcPts val="0"/>
                        </a:spcBef>
                        <a:spcAft>
                          <a:spcPts val="0"/>
                        </a:spcAft>
                      </a:pPr>
                      <a:r>
                        <a:rPr lang="en-US" sz="1200" dirty="0">
                          <a:solidFill>
                            <a:sysClr val="windowText" lastClr="000000"/>
                          </a:solidFill>
                          <a:effectLst/>
                        </a:rPr>
                        <a:t>Date of Coaching Session:</a:t>
                      </a:r>
                      <a:endParaRPr lang="en-US" sz="11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marR="0">
                        <a:lnSpc>
                          <a:spcPct val="115000"/>
                        </a:lnSpc>
                        <a:spcBef>
                          <a:spcPts val="800"/>
                        </a:spcBef>
                        <a:spcAft>
                          <a:spcPts val="0"/>
                        </a:spcAft>
                      </a:pPr>
                      <a:r>
                        <a:rPr lang="en-US" sz="1200" dirty="0">
                          <a:solidFill>
                            <a:sysClr val="windowText" lastClr="000000"/>
                          </a:solidFill>
                          <a:effectLst/>
                        </a:rPr>
                        <a:t> </a:t>
                      </a:r>
                      <a:endParaRPr lang="en-US" sz="11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278249286"/>
                  </a:ext>
                </a:extLst>
              </a:tr>
              <a:tr h="0">
                <a:tc>
                  <a:txBody>
                    <a:bodyPr/>
                    <a:lstStyle/>
                    <a:p>
                      <a:pPr marL="0" marR="0" algn="l">
                        <a:lnSpc>
                          <a:spcPct val="100000"/>
                        </a:lnSpc>
                        <a:spcBef>
                          <a:spcPts val="0"/>
                        </a:spcBef>
                        <a:spcAft>
                          <a:spcPts val="0"/>
                        </a:spcAft>
                      </a:pPr>
                      <a:r>
                        <a:rPr lang="en-US" sz="1200" dirty="0">
                          <a:solidFill>
                            <a:sysClr val="windowText" lastClr="000000"/>
                          </a:solidFill>
                          <a:effectLst/>
                        </a:rPr>
                        <a:t>Name of Recruiter:</a:t>
                      </a:r>
                      <a:endParaRPr lang="en-US" sz="11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marR="0">
                        <a:lnSpc>
                          <a:spcPct val="115000"/>
                        </a:lnSpc>
                        <a:spcBef>
                          <a:spcPts val="800"/>
                        </a:spcBef>
                        <a:spcAft>
                          <a:spcPts val="0"/>
                        </a:spcAft>
                      </a:pPr>
                      <a:r>
                        <a:rPr lang="en-US" sz="1200" dirty="0">
                          <a:solidFill>
                            <a:sysClr val="windowText" lastClr="000000"/>
                          </a:solidFill>
                          <a:effectLst/>
                        </a:rPr>
                        <a:t> </a:t>
                      </a:r>
                      <a:endParaRPr lang="en-US" sz="11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8135581"/>
                  </a:ext>
                </a:extLst>
              </a:tr>
              <a:tr h="0">
                <a:tc>
                  <a:txBody>
                    <a:bodyPr/>
                    <a:lstStyle/>
                    <a:p>
                      <a:pPr marL="0" marR="0" algn="l">
                        <a:lnSpc>
                          <a:spcPct val="100000"/>
                        </a:lnSpc>
                        <a:spcBef>
                          <a:spcPts val="0"/>
                        </a:spcBef>
                        <a:spcAft>
                          <a:spcPts val="0"/>
                        </a:spcAft>
                      </a:pPr>
                      <a:r>
                        <a:rPr lang="en-US" sz="1200" dirty="0">
                          <a:solidFill>
                            <a:sysClr val="windowText" lastClr="000000"/>
                          </a:solidFill>
                          <a:effectLst/>
                        </a:rPr>
                        <a:t>Contact Information for Recruiter:</a:t>
                      </a:r>
                      <a:endParaRPr lang="en-US" sz="11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marR="0">
                        <a:lnSpc>
                          <a:spcPct val="115000"/>
                        </a:lnSpc>
                        <a:spcBef>
                          <a:spcPts val="800"/>
                        </a:spcBef>
                        <a:spcAft>
                          <a:spcPts val="0"/>
                        </a:spcAft>
                      </a:pPr>
                      <a:r>
                        <a:rPr lang="en-US" sz="1200" dirty="0">
                          <a:solidFill>
                            <a:sysClr val="windowText" lastClr="000000"/>
                          </a:solidFill>
                          <a:effectLst/>
                        </a:rPr>
                        <a:t> </a:t>
                      </a:r>
                      <a:endParaRPr lang="en-US" sz="11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744973680"/>
                  </a:ext>
                </a:extLst>
              </a:tr>
            </a:tbl>
          </a:graphicData>
        </a:graphic>
      </p:graphicFrame>
    </p:spTree>
    <p:extLst>
      <p:ext uri="{BB962C8B-B14F-4D97-AF65-F5344CB8AC3E}">
        <p14:creationId xmlns:p14="http://schemas.microsoft.com/office/powerpoint/2010/main" val="20060619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3236</TotalTime>
  <Words>1346</Words>
  <Application>Microsoft Office PowerPoint</Application>
  <PresentationFormat>Widescreen</PresentationFormat>
  <Paragraphs>138</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PowerPoint Presentation</vt:lpstr>
      <vt:lpstr>SNS Coaching Guide (1)</vt:lpstr>
      <vt:lpstr>PowerPoint Presentation</vt:lpstr>
    </vt:vector>
  </TitlesOfParts>
  <Company>Centers for Disease Control and Prevention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Ivy, Wade (CDC/OID/NCHHSTP)</dc:creator>
  <cp:lastModifiedBy>Hussaina Martha Maji</cp:lastModifiedBy>
  <cp:revision>90</cp:revision>
  <dcterms:created xsi:type="dcterms:W3CDTF">2017-08-31T12:38:18Z</dcterms:created>
  <dcterms:modified xsi:type="dcterms:W3CDTF">2020-08-14T17:57:25Z</dcterms:modified>
</cp:coreProperties>
</file>