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1"/>
  </p:notesMasterIdLst>
  <p:sldIdLst>
    <p:sldId id="256" r:id="rId2"/>
    <p:sldId id="257" r:id="rId3"/>
    <p:sldId id="258" r:id="rId4"/>
    <p:sldId id="311" r:id="rId5"/>
    <p:sldId id="260" r:id="rId6"/>
    <p:sldId id="261" r:id="rId7"/>
    <p:sldId id="262" r:id="rId8"/>
    <p:sldId id="263" r:id="rId9"/>
    <p:sldId id="264" r:id="rId10"/>
    <p:sldId id="265" r:id="rId11"/>
    <p:sldId id="266" r:id="rId12"/>
    <p:sldId id="267" r:id="rId13"/>
    <p:sldId id="268" r:id="rId14"/>
    <p:sldId id="269" r:id="rId15"/>
    <p:sldId id="270" r:id="rId16"/>
    <p:sldId id="271" r:id="rId17"/>
    <p:sldId id="298" r:id="rId18"/>
    <p:sldId id="289" r:id="rId19"/>
    <p:sldId id="290" r:id="rId20"/>
    <p:sldId id="273" r:id="rId21"/>
    <p:sldId id="276" r:id="rId22"/>
    <p:sldId id="291" r:id="rId23"/>
    <p:sldId id="299" r:id="rId24"/>
    <p:sldId id="312" r:id="rId25"/>
    <p:sldId id="280" r:id="rId26"/>
    <p:sldId id="301" r:id="rId27"/>
    <p:sldId id="302" r:id="rId28"/>
    <p:sldId id="303" r:id="rId29"/>
    <p:sldId id="284" r:id="rId30"/>
    <p:sldId id="313" r:id="rId31"/>
    <p:sldId id="305" r:id="rId32"/>
    <p:sldId id="314" r:id="rId33"/>
    <p:sldId id="286" r:id="rId34"/>
    <p:sldId id="287" r:id="rId35"/>
    <p:sldId id="288" r:id="rId36"/>
    <p:sldId id="308" r:id="rId37"/>
    <p:sldId id="309" r:id="rId38"/>
    <p:sldId id="310" r:id="rId39"/>
    <p:sldId id="315" r:id="rId40"/>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2" autoAdjust="0"/>
    <p:restoredTop sz="72026" autoAdjust="0"/>
  </p:normalViewPr>
  <p:slideViewPr>
    <p:cSldViewPr snapToGrid="0" snapToObjects="1">
      <p:cViewPr varScale="1">
        <p:scale>
          <a:sx n="59" d="100"/>
          <a:sy n="59" d="100"/>
        </p:scale>
        <p:origin x="1589" y="62"/>
      </p:cViewPr>
      <p:guideLst/>
    </p:cSldViewPr>
  </p:slideViewPr>
  <p:outlineViewPr>
    <p:cViewPr>
      <p:scale>
        <a:sx n="33" d="100"/>
        <a:sy n="33" d="100"/>
      </p:scale>
      <p:origin x="0" y="-64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ynne Wilkinson" userId="a048b546011a2eab" providerId="LiveId" clId="{3A6BB462-F02D-47ED-BB0B-905F2F1FAA46}"/>
    <pc:docChg chg="undo custSel modSld">
      <pc:chgData name="Lynne Wilkinson" userId="a048b546011a2eab" providerId="LiveId" clId="{3A6BB462-F02D-47ED-BB0B-905F2F1FAA46}" dt="2026-07-29T17:03:53.701" v="384" actId="20577"/>
      <pc:docMkLst>
        <pc:docMk/>
      </pc:docMkLst>
      <pc:sldChg chg="delSp modSp mod modNotesTx">
        <pc:chgData name="Lynne Wilkinson" userId="a048b546011a2eab" providerId="LiveId" clId="{3A6BB462-F02D-47ED-BB0B-905F2F1FAA46}" dt="2026-07-29T17:03:01.947" v="358" actId="6549"/>
        <pc:sldMkLst>
          <pc:docMk/>
          <pc:sldMk cId="0" sldId="284"/>
        </pc:sldMkLst>
        <pc:spChg chg="mod">
          <ac:chgData name="Lynne Wilkinson" userId="a048b546011a2eab" providerId="LiveId" clId="{3A6BB462-F02D-47ED-BB0B-905F2F1FAA46}" dt="2026-07-29T17:02:40.833" v="357" actId="1076"/>
          <ac:spMkLst>
            <pc:docMk/>
            <pc:sldMk cId="0" sldId="284"/>
            <ac:spMk id="10" creationId="{00000000-0000-0000-0000-000000000000}"/>
          </ac:spMkLst>
        </pc:spChg>
        <pc:spChg chg="mod">
          <ac:chgData name="Lynne Wilkinson" userId="a048b546011a2eab" providerId="LiveId" clId="{3A6BB462-F02D-47ED-BB0B-905F2F1FAA46}" dt="2026-07-29T17:02:37.606" v="356" actId="1076"/>
          <ac:spMkLst>
            <pc:docMk/>
            <pc:sldMk cId="0" sldId="284"/>
            <ac:spMk id="11" creationId="{00000000-0000-0000-0000-000000000000}"/>
          </ac:spMkLst>
        </pc:spChg>
        <pc:spChg chg="del">
          <ac:chgData name="Lynne Wilkinson" userId="a048b546011a2eab" providerId="LiveId" clId="{3A6BB462-F02D-47ED-BB0B-905F2F1FAA46}" dt="2026-07-29T17:02:20.495" v="352" actId="478"/>
          <ac:spMkLst>
            <pc:docMk/>
            <pc:sldMk cId="0" sldId="284"/>
            <ac:spMk id="38" creationId="{6494703F-DCC5-2530-547D-5F1CB0034C89}"/>
          </ac:spMkLst>
        </pc:spChg>
        <pc:spChg chg="del">
          <ac:chgData name="Lynne Wilkinson" userId="a048b546011a2eab" providerId="LiveId" clId="{3A6BB462-F02D-47ED-BB0B-905F2F1FAA46}" dt="2026-07-29T17:02:25.652" v="353" actId="478"/>
          <ac:spMkLst>
            <pc:docMk/>
            <pc:sldMk cId="0" sldId="284"/>
            <ac:spMk id="40" creationId="{96F26364-F3A1-D1C7-6278-392CB9A1E997}"/>
          </ac:spMkLst>
        </pc:spChg>
        <pc:spChg chg="del">
          <ac:chgData name="Lynne Wilkinson" userId="a048b546011a2eab" providerId="LiveId" clId="{3A6BB462-F02D-47ED-BB0B-905F2F1FAA46}" dt="2026-07-29T17:02:20.495" v="352" actId="478"/>
          <ac:spMkLst>
            <pc:docMk/>
            <pc:sldMk cId="0" sldId="284"/>
            <ac:spMk id="42" creationId="{7F309274-6F79-D7C4-476B-FDBDB84CD84A}"/>
          </ac:spMkLst>
        </pc:spChg>
        <pc:spChg chg="del mod">
          <ac:chgData name="Lynne Wilkinson" userId="a048b546011a2eab" providerId="LiveId" clId="{3A6BB462-F02D-47ED-BB0B-905F2F1FAA46}" dt="2026-07-29T17:02:28.074" v="354" actId="478"/>
          <ac:spMkLst>
            <pc:docMk/>
            <pc:sldMk cId="0" sldId="284"/>
            <ac:spMk id="44" creationId="{8C564060-BE26-F8DC-D5A2-7472156867D2}"/>
          </ac:spMkLst>
        </pc:spChg>
        <pc:spChg chg="del">
          <ac:chgData name="Lynne Wilkinson" userId="a048b546011a2eab" providerId="LiveId" clId="{3A6BB462-F02D-47ED-BB0B-905F2F1FAA46}" dt="2026-07-29T17:02:20.495" v="352" actId="478"/>
          <ac:spMkLst>
            <pc:docMk/>
            <pc:sldMk cId="0" sldId="284"/>
            <ac:spMk id="46" creationId="{334AA480-7112-205D-6685-8DE10003BD7A}"/>
          </ac:spMkLst>
        </pc:spChg>
        <pc:spChg chg="del">
          <ac:chgData name="Lynne Wilkinson" userId="a048b546011a2eab" providerId="LiveId" clId="{3A6BB462-F02D-47ED-BB0B-905F2F1FAA46}" dt="2026-07-29T17:02:32.517" v="355" actId="478"/>
          <ac:spMkLst>
            <pc:docMk/>
            <pc:sldMk cId="0" sldId="284"/>
            <ac:spMk id="48" creationId="{1A69BBE6-D11F-5963-EB9A-D2C4666FCC22}"/>
          </ac:spMkLst>
        </pc:spChg>
        <pc:spChg chg="del">
          <ac:chgData name="Lynne Wilkinson" userId="a048b546011a2eab" providerId="LiveId" clId="{3A6BB462-F02D-47ED-BB0B-905F2F1FAA46}" dt="2026-07-29T17:02:20.495" v="352" actId="478"/>
          <ac:spMkLst>
            <pc:docMk/>
            <pc:sldMk cId="0" sldId="284"/>
            <ac:spMk id="50" creationId="{415EA6AA-3677-CAEC-BDE4-578745E72A9D}"/>
          </ac:spMkLst>
        </pc:spChg>
        <pc:graphicFrameChg chg="modGraphic">
          <ac:chgData name="Lynne Wilkinson" userId="a048b546011a2eab" providerId="LiveId" clId="{3A6BB462-F02D-47ED-BB0B-905F2F1FAA46}" dt="2026-07-29T01:28:21.353" v="116" actId="20577"/>
          <ac:graphicFrameMkLst>
            <pc:docMk/>
            <pc:sldMk cId="0" sldId="284"/>
            <ac:graphicFrameMk id="30" creationId="{00000000-0000-0000-0000-000000000000}"/>
          </ac:graphicFrameMkLst>
        </pc:graphicFrameChg>
      </pc:sldChg>
      <pc:sldChg chg="modSp mod">
        <pc:chgData name="Lynne Wilkinson" userId="a048b546011a2eab" providerId="LiveId" clId="{3A6BB462-F02D-47ED-BB0B-905F2F1FAA46}" dt="2026-07-29T17:03:25.762" v="365" actId="20577"/>
        <pc:sldMkLst>
          <pc:docMk/>
          <pc:sldMk cId="0" sldId="310"/>
        </pc:sldMkLst>
        <pc:spChg chg="mod">
          <ac:chgData name="Lynne Wilkinson" userId="a048b546011a2eab" providerId="LiveId" clId="{3A6BB462-F02D-47ED-BB0B-905F2F1FAA46}" dt="2026-07-29T17:03:25.762" v="365" actId="20577"/>
          <ac:spMkLst>
            <pc:docMk/>
            <pc:sldMk cId="0" sldId="310"/>
            <ac:spMk id="18" creationId="{00000000-0000-0000-0000-000000000000}"/>
          </ac:spMkLst>
        </pc:spChg>
      </pc:sldChg>
      <pc:sldChg chg="modNotesTx">
        <pc:chgData name="Lynne Wilkinson" userId="a048b546011a2eab" providerId="LiveId" clId="{3A6BB462-F02D-47ED-BB0B-905F2F1FAA46}" dt="2026-07-29T02:38:14.456" v="351" actId="6549"/>
        <pc:sldMkLst>
          <pc:docMk/>
          <pc:sldMk cId="0" sldId="314"/>
        </pc:sldMkLst>
      </pc:sldChg>
      <pc:sldChg chg="modSp mod">
        <pc:chgData name="Lynne Wilkinson" userId="a048b546011a2eab" providerId="LiveId" clId="{3A6BB462-F02D-47ED-BB0B-905F2F1FAA46}" dt="2026-07-29T17:03:53.701" v="384" actId="20577"/>
        <pc:sldMkLst>
          <pc:docMk/>
          <pc:sldMk cId="2548784788" sldId="315"/>
        </pc:sldMkLst>
        <pc:spChg chg="mod">
          <ac:chgData name="Lynne Wilkinson" userId="a048b546011a2eab" providerId="LiveId" clId="{3A6BB462-F02D-47ED-BB0B-905F2F1FAA46}" dt="2026-07-29T17:03:53.701" v="384" actId="20577"/>
          <ac:spMkLst>
            <pc:docMk/>
            <pc:sldMk cId="2548784788" sldId="315"/>
            <ac:spMk id="18" creationId="{56942599-EE2F-355B-7213-7B98E47A5BA3}"/>
          </ac:spMkLst>
        </pc:sp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col"/>
        <c:grouping val="clustered"/>
        <c:varyColors val="0"/>
        <c:ser>
          <c:idx val="0"/>
          <c:order val="0"/>
          <c:tx>
            <c:strRef>
              <c:f>Sheet1!$B$1</c:f>
              <c:strCache>
                <c:ptCount val="1"/>
                <c:pt idx="0">
                  <c:v>Staff hours</c:v>
                </c:pt>
              </c:strCache>
            </c:strRef>
          </c:tx>
          <c:spPr>
            <a:solidFill>
              <a:srgbClr val="617F09"/>
            </a:solidFill>
            <a:effectLst/>
          </c:spPr>
          <c:invertIfNegative val="0"/>
          <c:dPt>
            <c:idx val="0"/>
            <c:invertIfNegative val="0"/>
            <c:bubble3D val="0"/>
            <c:extLst>
              <c:ext xmlns:c16="http://schemas.microsoft.com/office/drawing/2014/chart" uri="{C3380CC4-5D6E-409C-BE32-E72D297353CC}">
                <c16:uniqueId val="{00000001-1936-41FE-8766-49EF75024060}"/>
              </c:ext>
            </c:extLst>
          </c:dPt>
          <c:dPt>
            <c:idx val="1"/>
            <c:invertIfNegative val="0"/>
            <c:bubble3D val="0"/>
            <c:extLst>
              <c:ext xmlns:c16="http://schemas.microsoft.com/office/drawing/2014/chart" uri="{C3380CC4-5D6E-409C-BE32-E72D297353CC}">
                <c16:uniqueId val="{00000003-1936-41FE-8766-49EF75024060}"/>
              </c:ext>
            </c:extLst>
          </c:dPt>
          <c:dPt>
            <c:idx val="2"/>
            <c:invertIfNegative val="0"/>
            <c:bubble3D val="0"/>
            <c:spPr>
              <a:solidFill>
                <a:srgbClr val="105B2F"/>
              </a:solidFill>
              <a:effectLst/>
            </c:spPr>
            <c:extLst>
              <c:ext xmlns:c16="http://schemas.microsoft.com/office/drawing/2014/chart" uri="{C3380CC4-5D6E-409C-BE32-E72D297353CC}">
                <c16:uniqueId val="{00000005-1936-41FE-8766-49EF75024060}"/>
              </c:ext>
            </c:extLst>
          </c:dPt>
          <c:dLbls>
            <c:numFmt formatCode="0.00&quot;M&quot;" sourceLinked="0"/>
            <c:spPr>
              <a:noFill/>
              <a:ln>
                <a:noFill/>
              </a:ln>
              <a:effectLst/>
            </c:spPr>
            <c:txPr>
              <a:bodyPr/>
              <a:lstStyle/>
              <a:p>
                <a:pPr>
                  <a:defRPr sz="1400" b="0" i="0" u="none" strike="noStrike">
                    <a:solidFill>
                      <a:srgbClr val="1A1A1A"/>
                    </a:solidFill>
                    <a:latin typeface="Verdana"/>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Current 6MMS/3MMD</c:v>
                </c:pt>
                <c:pt idx="1">
                  <c:v>6MMS/6MMD</c:v>
                </c:pt>
                <c:pt idx="2">
                  <c:v>12MMS/6MMD (auto-rescript)</c:v>
                </c:pt>
              </c:strCache>
            </c:strRef>
          </c:cat>
          <c:val>
            <c:numRef>
              <c:f>Sheet1!$B$2:$B$4</c:f>
              <c:numCache>
                <c:formatCode>General</c:formatCode>
                <c:ptCount val="3"/>
                <c:pt idx="0">
                  <c:v>2.72</c:v>
                </c:pt>
                <c:pt idx="1">
                  <c:v>2.3199999999999998</c:v>
                </c:pt>
                <c:pt idx="2">
                  <c:v>1.7</c:v>
                </c:pt>
              </c:numCache>
            </c:numRef>
          </c:val>
          <c:extLst>
            <c:ext xmlns:c16="http://schemas.microsoft.com/office/drawing/2014/chart" uri="{C3380CC4-5D6E-409C-BE32-E72D297353CC}">
              <c16:uniqueId val="{00000006-1936-41FE-8766-49EF75024060}"/>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1A1A1A"/>
                </a:solidFill>
                <a:latin typeface="Verdana"/>
              </a:defRPr>
            </a:pPr>
            <a:endParaRPr lang="en-US"/>
          </a:p>
        </c:txPr>
        <c:crossAx val="2094734552"/>
        <c:crosses val="autoZero"/>
        <c:auto val="1"/>
        <c:lblAlgn val="ctr"/>
        <c:lblOffset val="100"/>
        <c:noMultiLvlLbl val="1"/>
      </c:catAx>
      <c:valAx>
        <c:axId val="2094734552"/>
        <c:scaling>
          <c:orientation val="minMax"/>
          <c:max val="3"/>
          <c:min val="0"/>
        </c:scaling>
        <c:delete val="1"/>
        <c:axPos val="l"/>
        <c:numFmt formatCode="General" sourceLinked="0"/>
        <c:majorTickMark val="out"/>
        <c:minorTickMark val="none"/>
        <c:tickLblPos val="nextTo"/>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64862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Title slide. This is the master evidence deck — the full reference version behind the 10-minute AIDS 2026 satellite presentation. It exists so that anyone who wants to check a number, a study design, or a citation can do so directly, without relying on the compressed talk.</a:t>
            </a:r>
            <a:endParaRPr lang="en-ZA" dirty="0"/>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National-scale routine data confirms the RCT findings, at real scale. Mokgethi's analysis, presented at the INTEREST Conference 2026, covers 428,926 clients across 7 South African provinces, comparing 12- versus 6-month prescription. Retention was equivalent, 91 to 92 percent across provinces, and viral suppression actually showed a 1.3 percent adjusted gain with the 12-month script. Lewis 2023, in JIAS, covers KwaZulu-Natal specifically — comparing 12- versus 6-month prescription, this found retention with an adjusted risk ratio of 1.03, 95% CI 1.01 to 1.05, and suppression aRR 1.01 — essentially equivalent outcomes with roughly half the visits, going from a median of 2 visits a year down to 1. Both of these are routine, non-randomised data analyses — the trade-off is no randomisation, but the payoff is real-world scale and relevance that a trial alone can't offer.</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Two more pieces of supporting context, from different angles. First, Le Tourneau et al. 2022, a systematic review and meta-analysis in PLOS Medicine — 10 studies, 15 arms, 33,599 adults, across 8 sub-Saharan African countries. Reduced consultation frequency, defined as 6- or 12-monthly, compared to 3-monthly, showed no difference in retention: risk ratio 1.01, 95% CI 0.97 to 1.04, low certainty. One important caution here — the pooled '6- or 12-monthly' group is actually dominated by 6-monthly consultation studies, not 12-monthly ones. Only Cassidy and Fatti, from the previous slide, actually tested a full annual clinical interval directly. So treat this systematic review as supporting context, not as the headline evidence for the specific annual-review claim. Second, Patten et al. 2025 in JAIDS looked at South Africa's private sector — about 74,000 clients, using a temporal, before-after design rather than a randomised one. Viral non-suppression kept improving, roughly 11 percent per year, under 12-month prescription renewal during COVID-19 emergency measures — then worsened, roughly 6 percent per year, once policy reverted back to 6-month prescription after those measures ended. This is a genuinely different population, private-sector rather than public, and a different design — so it triangulates with the public-sector RCT and routine-data evidence rather than duplicating it.</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Shift 1 economics — staff time. This is South African modelling of total staff hours in year one, combining clerk, nurse and pharmacy-assistant time. Under the current model, 6-month script with 3-month dispensing, that's 2.72 million hours. Moving to a 6-month script with 6-month dispensing brings that to 2.32 million. Moving to a full 12-month script with 6-month dispensing, using CCMDD's auto-rescript function, brings it down to 1.70 million hours — about 38 percent less staff time overall. It's important to frame this correctly: this is capacity released, not cash banked. It doesn't show up as a budget saving on its own — it shows up as staff time that can be redirected </a:t>
            </a:r>
            <a:r>
              <a:rPr lang="en-US" dirty="0"/>
              <a:t>for </a:t>
            </a:r>
            <a:r>
              <a:rPr dirty="0"/>
              <a:t>people who need more support. </a:t>
            </a:r>
            <a:endParaRPr lang="en-US" dirty="0"/>
          </a:p>
          <a:p>
            <a:r>
              <a:rPr dirty="0"/>
              <a:t>Source: Huber et al., He2RO and Wits Health Consortium, presented at the SA 6MMD Strategic Planning Meeting in June 2025 and as an oral presentation at AIDS 2026.</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Shift 1 economics — client and health-system cost. Patient cost of care falls by roughly 56 percent as review moves to annual and pickup lengthens: from $10.03 for 3-month clinical review plus dispensing, down to $5.12 for annual review with 3-month dispensing, down further to $4.40 for annual review with 6-month pickup — this is Benade 2023's costing data from the Zimbabwe trial. Note that between the second and third figures, review frequency is held constant at annual — the cost difference there is purely the dispensing interval. Separately, Rosen 2021's synthesis of five sub-Saharan African studies in Gates Open Research found patient costs consistently roughly halve under multi-month models — and 6-month dispensing was consistently slightly cheaper to the provider too, across that broader evidence base. And in Zambia specifically</a:t>
            </a:r>
            <a:r>
              <a:rPr lang="en-US" dirty="0"/>
              <a:t> more recently</a:t>
            </a:r>
            <a:r>
              <a:rPr dirty="0"/>
              <a:t>, </a:t>
            </a:r>
            <a:r>
              <a:rPr dirty="0" err="1"/>
              <a:t>Lekodeba</a:t>
            </a:r>
            <a:r>
              <a:rPr dirty="0"/>
              <a:t> 2025 in JIAS found 6-month dispensing is cost-saving to the provider, with lab and ART costs being the biggest drivers of that provider cost. Why this matters now: lower-cost models become increasingly important precisely as donor funding contracts and countries have to assume more of the domestic financing responsibility themselves.</a:t>
            </a:r>
            <a:r>
              <a:rPr lang="en-US" dirty="0"/>
              <a:t> Lowe patient costs support continued engagement in care. </a:t>
            </a:r>
            <a:endParaRPr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The mechanism behind the staff-time savings — and it's a genuinely important nuance. This is the SENTINEL study: direct observation, not self-report, of 176 nurses across 344 nurse-workdays in 24 South African facilities — </a:t>
            </a:r>
            <a:r>
              <a:rPr dirty="0" err="1"/>
              <a:t>Lekodeba</a:t>
            </a:r>
            <a:r>
              <a:rPr dirty="0"/>
              <a:t>, Pascoe et al., </a:t>
            </a:r>
            <a:r>
              <a:rPr dirty="0" err="1"/>
              <a:t>medRxiv</a:t>
            </a:r>
            <a:r>
              <a:rPr dirty="0"/>
              <a:t> 2026. They measured minutes per nurse-client interaction across four categories: conventional care eligible for DSD, 11 minutes; DSD facility pickup, 11 minutes; DSD external pickup, 10 minutes; and conventional care not eligible for DSD, 11 minutes. In other words — essentially flat across all four categories, no meaningful difference in time per visit. What this means is important: DSD can't save time by making each visit shorter — it can only save time by reducing how many visits happen per year. That's exactly why Shift 1's logic rests on visit frequency, not visit duration. There's a nuance worth </a:t>
            </a:r>
            <a:r>
              <a:rPr lang="en-US" dirty="0"/>
              <a:t>mentioning</a:t>
            </a:r>
            <a:r>
              <a:rPr dirty="0"/>
              <a:t>: despite this flat objective measurement, 60 percent of nurses self-reported having more free time, and 90 percent self-reported improved care — even though the direct observation showed no measured change in time-per-client. That gap between perception and measurement is worth sitting with, not explaining away.</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Real-world proof of sustained quality under this model — City of Cape Town, where annual clinical review </a:t>
            </a:r>
            <a:r>
              <a:rPr lang="en-US" dirty="0"/>
              <a:t>was implemented for all those in a DSD model </a:t>
            </a:r>
            <a:r>
              <a:rPr dirty="0"/>
              <a:t>since 2011. 82,000 people are on ART here, with about half in annual-review adherence clubs. The chart shows the 2022 quality-of-clinical-visit audit score by sub-district: scores range from 70 percent up to 97 percent across the eight sub-districts — and the audit system exists precisely to close it, not to hide it. Looking at the trend from 2018 to 2022: quality actually rose under audit governance. Annual visit recorded in the file went from 61 to 78 percent; VL result available in the folder went from 75 to 85 percent; weight, family planning, TB and STI screening were all above 80 percent by 2022. There are real gaps too, worth naming: BMI screening sits at only 49 percent, and PAP smear screening at only 58 percent</a:t>
            </a:r>
            <a:r>
              <a:rPr lang="en-US" dirty="0"/>
              <a:t>. </a:t>
            </a:r>
          </a:p>
          <a:p>
            <a:endParaRPr lang="en-US" dirty="0"/>
          </a:p>
          <a:p>
            <a:r>
              <a:rPr dirty="0"/>
              <a:t>Source: Harley et al., presented at the CQUIN 6th Annual Meeting, Durban, December 2022.</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Section divider for Shift 2 — eligibility and enrolment. The core question here has two parts: who is eligible for simplified models, and separately, of those already eligible, who is actually enrolled? Both gaps need closing.</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Shift 2 concept — two levers. Lever 1 is broadening eligibility itself, extending simplified models to groups still excluded on historical grounds. Lever 2 is enrolling people who are already eligible under current policy but simply haven't been enrolled yet — this matters even where nothing about policy needs to change. In detail, on Lever 1: currently children and postpartum women are excluded in many settings — the direction is to include children over 2 years old and postpartum women. Currently </a:t>
            </a:r>
            <a:r>
              <a:rPr lang="en-US" dirty="0"/>
              <a:t>while people frequently only need 1 VL this is taken at month 6 on ART and with the review schedule, effectively only makes it possible </a:t>
            </a:r>
            <a:r>
              <a:rPr lang="en-US" dirty="0" err="1"/>
              <a:t>enrol</a:t>
            </a:r>
            <a:r>
              <a:rPr lang="en-US" dirty="0"/>
              <a:t> in DSD at </a:t>
            </a:r>
            <a:r>
              <a:rPr dirty="0"/>
              <a:t>12 months on ART— the direction is to </a:t>
            </a:r>
            <a:r>
              <a:rPr lang="en-US" dirty="0"/>
              <a:t>ensure enrolment can take place immediately </a:t>
            </a:r>
            <a:r>
              <a:rPr dirty="0"/>
              <a:t>after the first suppressed viral load</a:t>
            </a:r>
            <a:r>
              <a:rPr lang="en-US" dirty="0"/>
              <a:t> which is taken earlier</a:t>
            </a:r>
            <a:r>
              <a:rPr dirty="0"/>
              <a:t>. Currently younger age groups get shorter refill intervals — the direction is to extend 6-month multi-month dispensing to these groups too. Eligibility has broadened over time, but much of what remains is based on historical caution rather than contemporary evidence. With resources now constrained, enrolling those already eligible is one of the fastest ways to release clinical capacity without reducing quality. Cross-country variation in </a:t>
            </a:r>
            <a:r>
              <a:rPr lang="en-US" dirty="0"/>
              <a:t>eligibility rules and when practically people can be enrolled in DSD</a:t>
            </a:r>
            <a:r>
              <a:rPr dirty="0"/>
              <a:t> is visible on the IAS policy dashboards</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Shift 2 evidence on children, part 1 of 2 — and the key framing point: this is already WHO guidance, not an open research question. WHO 2021 already extends 3-to-6-month visits and refills to children and adolescents, and specifically permits multi-month dispensing for children over 2 years old — their own rationale is that dosage is adjusted less frequently beyond that age. So this isn't a research gap, it's a policy-implementation gap. The evidence WHO's own recommendation rests on, and how it's grown since: first, BIPAI — the Baylor International Pediatric AIDS Initiative — covering 6 African countries, 2003 to 2015, n=22,658. This is WHO's own cited evidence, reference 51 in their guidelines. 66 percent of children transitioned to multi-month prescribing, with </a:t>
            </a:r>
            <a:r>
              <a:rPr dirty="0" err="1"/>
              <a:t>favourable</a:t>
            </a:r>
            <a:r>
              <a:rPr dirty="0"/>
              <a:t> outcomes maintained across death, retention, adherence, immunosuppression and viral suppression — suppression specifically ran 79 to 85 percent. </a:t>
            </a:r>
            <a:r>
              <a:rPr lang="en-US" dirty="0"/>
              <a:t>T</a:t>
            </a:r>
            <a:r>
              <a:rPr dirty="0"/>
              <a:t>his is pre-dolutegravir data, so </a:t>
            </a:r>
            <a:r>
              <a:rPr lang="en-US" dirty="0"/>
              <a:t>likely to have further improved</a:t>
            </a:r>
            <a:r>
              <a:rPr dirty="0"/>
              <a:t>. That modern comparison is Casalini et al. 2023 in Nigeria: 2019 to 2021, national, age-stratified data. Multi-month dispensing rose to 71 to 99 percent across all pediatric age bands, as dolutegravir-</a:t>
            </a:r>
            <a:r>
              <a:rPr dirty="0" err="1"/>
              <a:t>optimised</a:t>
            </a:r>
            <a:r>
              <a:rPr dirty="0"/>
              <a:t> regimens also scaled from 58 to 79 percent coverage. Viral suppression rose from 64 to 92 percent over that same period — improved, not compromised, in the dolutegravir era. Third, Buono et al.'s IAS 2025 poster covers FY2022 to FY2024 across 22 PEPFAR countries and 8,383 facilities. As multi-month dispensing scaled from 55 to 70 percent, viral load coverage rose from 74 to 86 percent and viral suppression rose from 84 to 89 percent — current, large-scale, multi-country evidence with no sign that MMD scale-up harms outcomes.</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Shift 2 evidence on children, part 2 of 2 — country-level detail, and the question that genuinely remains open. Lewis's SHAPE study through CAPRISA </a:t>
            </a:r>
            <a:r>
              <a:rPr lang="en-ZA" dirty="0"/>
              <a:t>(preprint in Lancet)</a:t>
            </a:r>
            <a:r>
              <a:rPr dirty="0"/>
              <a:t>compared community ART to clinic collection in the younger age bands specifically, and found no significant difference on any measure: for 5-to-9-year-olds, missed visits were 5.1 percent community versus 6.2 percent clinic; for 10-to-14-year-olds, 5.5 versus 6.0 percent. Viraemia showed the same pattern — 18.8 versus 17.8 percent for the younger band, 16.0 versus 18.4 percent for the older band. All non-inferior. </a:t>
            </a:r>
            <a:endParaRPr lang="en-ZA" dirty="0"/>
          </a:p>
          <a:p>
            <a:r>
              <a:rPr lang="en-ZA" dirty="0"/>
              <a:t>The most striking finding is how few younger children were referred to community ART at all. </a:t>
            </a:r>
            <a:r>
              <a:rPr lang="en-ZA"/>
              <a:t>Across the pooled sequential trials, referral occurred in only 464 of 25,875 eligible observations among 5-to-9-year-olds — 1.8 percent — and 1,725 of 47,028 among 10-to-14-year-olds — 3.7 percent.</a:t>
            </a:r>
          </a:p>
          <a:p>
            <a:r>
              <a:rPr dirty="0"/>
              <a:t>Two more country-specific studies add texture: </a:t>
            </a:r>
            <a:r>
              <a:rPr dirty="0" err="1"/>
              <a:t>Oyuga</a:t>
            </a:r>
            <a:r>
              <a:rPr dirty="0"/>
              <a:t> et al. 2024 in Western Kenya, ages 2 to 9, found stable children did equally well on 3-month dispensing, and — notably — unsuppressed children actually did significantly better on multi-month dispensing than on shorter refills. Meque et al. 2024 in Mozambique, under-15s, found 82 percent of children ever received multi-month dispensing, but only 40 percent consistently — and consistent multi-month dispensing was linked to lower odds of even having a viral load measured at all, adjusted odds ratio 0.78. That's the genuinely open question this points to: not whether multi-month dispensing is safe for children — the evidence across all these studies says yes — but whether monitoring consistency keeps pace as it scales. That's precisely what Shift 3's align-and-recall logic, later in this deck, is designed to fix.</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This isn't one person's opinion — it's built on a tracked, formal research agenda. In 2021, WHO published its consolidated HIV guidelines, and alongside them Ford and colleagues published a formal research-gaps paper in PLOS Medicine naming the exact open questions this talk addresses. In 2022, IAS convened a satellite at AIDS 2022 specifically on the science of differentiated service delivery, launching the Global DSD Research Collaborative. That collaborative has tracked these gaps annually since, across four themes — established-on-ART care, eligibility, the first six months on ART, and cross-cutting health-system questions — most recently updated in March 2026. This talk applies that tracked agenda to three shifts that are ready for action now, each grounded in evidence published against those named gaps.</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This slide focuses on the 15-to-18-year-old adolescent band specifically, from the same Lewis SHAPE/CAPRISA target-trial emulation covering 32,009 children and adolescents aged 5 to 18 eligible for community DSD in KwaZulu-Natal, 2020 to 2025. For this older band specifically, community DSD did significantly better than clinic collection: missed visits were 6.7 percent under DSD versus 10.2 percent under clinic care; viraemia was 15.6 percent versus 18.7 percent. There's a real trade-off worth naming: VL-not-done was slightly higher under DSD, 12.3 percent versus 11.0 percent under clinic care. The risk differences were statistically significant — minus 3.2 percentage points for missed visits, 95% CI minus 4.3 to minus 2.1, and minus 2.8 points for viraemia, 95% CI minus 3.7 to minus 1.0. Clinic visits fell from a median of 6 a year down to 2 after community DSD referral. One scope note worth being precise about: this specific comparison is community DSD versus clinic collection within children and adolescents broadly — it is not a comparison of adolescents against adults.</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Shift 2 evidence, Lever 2 — enrolment, the general picture. The eligible pool is large: on UNAIDS cascade estimates, over 80 percent of people on ART are virally suppressed and broadly stable enough to be considered for simplified models — that's the scale of the potential pool. And we know the model works at scale: 45 percent of PEPFAR clients outside South Africa were already on 6-month dispensing by mid-2023, representing 6.67 million people — this is Grimsrud et al.'s 2025 JIAS paper, cross-referenced against UNAIDS's 2025 Global AIDS Update cascade data. Yet uptake still captures only a fraction of that large, mostly-eligible pool — especially where scale-up started later. Three illustrative examples, not exhaustive: in South Africa nationally, 124,623 clients were enrolled as of April 2026 according to the National Department of Health, cited in Spotlight — rollout only began in August 2025, with a target of 1.5 million by March 2027, against roughly 6.1 million people living with HIV on ART. In one supported Mozambique province, coverage among eligible clients rose from 9 to 20 percent between October 2024 and June 2025 — nearly doubling, but still only a fifth of those eligible, per C-Saúde and PEPFAR-CDC provincial reporting. And within South Africa itself, individual districts' 6-monthly visit and scripting uptake sat at 47 to 70 percent by Q1 2025, two full years after the 2023 guideline change — Kachingwe et al.'s AIDS 2026 poster presentation. The point across all three: the opportunity is large precisely because the eligible pool is large, and this same pattern of a large stable population with only partial DSD or MMD uptake very likely exists in other countries too.</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Shift 2 evidence, Lever 2 — the enrolment gap specifically among adolescents. Lewis et al.'s CROI 2025 poster, number 1059, from CAPRISA, is a retrospective cohort across 123 public facilities in KwaZulu-Natal, adolescents aged 10 to 18, followed June 2020 to September 2022. Only 28 percent of eligible adolescents were actually enrolled in DSD — 638 of 2,247 eligible adolescents with HIV, over a median follow-up of 10 months. This is a scale-up problem, not an eligibility problem — the policy already allows it. Where adolescents were enrolled, a causal estimate using a marginal structural model with inverse probability of treatment weighting found the 24-month probability of retention without viraemia rose from 65 percent, 95% CI 64 to 67, to 72 percent, 95% CI 69 to 76. That IPTW approach matters methodologically — it adjusts for the fact that healthier adolescents are more likely to be referred into DSD in the first place, so this isn't just a naive comparison of two different populations. There's an important caveat, and I want to give the authors' own words rather than soften it: 'Exposure to DSD </a:t>
            </a:r>
            <a:r>
              <a:rPr lang="en-US" dirty="0" err="1"/>
              <a:t>programmes</a:t>
            </a:r>
            <a:r>
              <a:rPr lang="en-US" dirty="0"/>
              <a:t> was associated with lower viraemia and lost-to-care rates, but overall clinical outcomes of AWH remain concerning.' 31 percent of adolescents became </a:t>
            </a:r>
            <a:r>
              <a:rPr lang="en-US" dirty="0" err="1"/>
              <a:t>viraemic</a:t>
            </a:r>
            <a:r>
              <a:rPr lang="en-US" dirty="0"/>
              <a:t> during follow-up regardless of DSD status. But that viraemia figure needs reading with care, which is the point of the note added to this slide. Much of the viraemia here sits in the low-level range — roughly 50 to 1000 copies per mL — rather than at frank treatment-failure levels above 1000. And separate NHLS laboratory data, from the low-level-viraemia interpretation work Lucia Hans and I have presented, shows that a substantial proportion of low-level viraemia in South Africa reflects laboratory and pre-analytical factors rather than patient adherence: inter-laboratory variation in the 50-to-200 band is far wider than patient-population differences can explain, and targeted laboratory interventions reduced these rates substantially without any change to ART regimens. So when the authors say overall outcomes 'remain concerning', part of that measured viraemia is likely laboratory-related rather than true adherence failure — which matters both for how we counsel adolescents and for the viral-load thresholds we use to set DSD eligibility. DSD helps at the margin here — it is not, on its own, a fix for adolescent outcomes. The bottom line for this slide: DSD for adolescents is not scaled sufficiently, and real benefit is being left on the table for the 72 percent who remain eligible but unenrolled.</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Shift 2 evidence on pregnant and postpartum women — WHO's actual position here is inclusion, not exclusion. Pregnant and breastfeeding women are already covered by the general 'established on ART' definition and the 3-to-6-month visit and refill guidance in WHO's main recommendations. A narrower, additional set of criteria — Box 7.4 in the 2021 guidelines — only applies to the specific case of a woman choosing a model outside integrated maternal and child care: those already established on ART when conceiving need one viral load under 1000 copies per mL in the past three months plus antenatal care access; those initiating ART during pregnancy need a 6-week infant test negative for HIV plus evidence of infant follow-up care. On outcomes: Jiang et al. 2024 in JAIDS is an observational analysis of longitudinal viral load data from Kenya's Mobile WAChX trial, n=761, modelling which postpartum women would meet standard DSD eligibility criteria and tracking their subsequent suppression trajectories. 80.8 percent had a sustained low probability of unsuppressed viral load; among those DSD-eligible at 6 months postpartum specifically, 83.8 percent maintained suppression all the way to 24 months. Myer et al. 2022 in AIDS is a Cape Town RCT, n=409, testing early referral of postnatal women into general adult adherence clubs against standard primary-care follow-up. Looking at cumulative incidence over 24 months of repeated testing — not a single snapshot — confirmed virological failure at 1000 copies or above was 29 percent versus 37 percent, hazard ratio 0.71, 95% CI 0.50 to 1.01, which does not reach statistical significance. The more sensitive low-level threshold, 50 copies or above, was 44 versus 56 percent, hazard ratio 0.68, 95% CI 0.51 to 0.91, which is significant. Worth being precise here: this is the thinnest evidence base of the three groups in this section, and it's honest to say so rather than overstate it.</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i="0" dirty="0"/>
              <a:t>Shift 2 economics — the underlying economics were already established in Shift 1, so this slide is deliberately short: a reminder, not a new case. The clinical-review and dispensing-interval mechanics don't change just because the eligible population is broader — the same roughly 56 percent lower patient cost and the same provider-side savings shown on slide 13 apply here too. The third card reframes the enrolment gap from slide 21 in cost terms — clients not yet enrolled are still paying the higher-frequency-visit cost quantified on slide 13, so closing that gap unlocks savings already proven rather than requiring new evidence. The overall message: broadening eligibility and increasing enrolment don't raise new cost questions — the economics were already settled by Shift 1.</a:t>
            </a:r>
          </a:p>
          <a:p>
            <a:endParaRPr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Section divider for Shift 3 — smarter monitoring. The core question: how do we monitor viral load over time in a way that's earlier where it matters, and less frequent where it doesn't?</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Shift 3 concept — monitor earlier, then less often, in three steps. First, test earlier: first viral load at month 3, not month 6. Month 6 was set for efavirenz, which suppresses slowly; dolutegravir suppresses faster, and 97 percent of adults are now on dolutegravir-based regimens — the monitoring algorithm itself was built for a drug era we've largely moved past. Second — and this is the big gain — align and recall: DSD clients get their clinical review, viral load measurement and rescript at the same visit, so there's no extra visit just to hear a good result. We recall if the result is 200 copies or above — though not every recall in that range is equally urgent; a confirmed result of 1000 or above gets an urgent recall, while 200 to 999 gets a sooner repeat test. Third, space it out: once someone is durably suppressed — after their 2nd or 3rd consecutive suppressed viral load, which is itself an open question — move toward 2-to-3-yearly viral load testing. Result-triggered recall is what makes all of this safe at scale: tools track results and trigger action automatically, they don't replace the underlying redesign of the monitoring schedule.</a:t>
            </a:r>
            <a:endParaRPr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Shift 3 evidence — real programme data, not just modelling. Rees et al.'s analysis of South Africa's 2023 guideline change covers 4 districts, comparing a pre-implementation cohort of 91,723 clients to an early-implementation cohort of 39,084. Testing a viral load within the first 3 months rose from 13.5 to 51.8 percent. Median time to first viral load nearly halved, from 175 to 105 days. Time to DSD enrolment fell from 367 to 186 days — roughly a year down to about six months. Suppression was essentially unchanged: under the 200 copies per mL threshold, 84.9 percent before versus 85.5 percent after. Kachingwe et al.'s AIDS 2026 poster presentation, covering 53,945 clients across 3 South African districts, shows the same pattern at a different scale: 3-month viral load testing rose from 10 to 45 percent in Ehlanzeni, 14 to 72 percent in King Cetshwayo, and 14 to 77 percent in West Rand, with high viral suppression maintained above 90 percent across all three districts. First-year clinic visits fell from 10-to-12 down to 6-to-7. On retention specifically, the Zambia SmartCare cohort — 32,197 DSD enrollees, published in BMJ Open, trial registration NCT04158882 — found early DSD enrollers, meaning those enrolled before 6 months on ART, had just 3 percent lost to follow-up at 18 months, compared to 5 percent for those enrolled later as per standard guidelines — adjusted risk ratio 0.59, 95% CI 0.50 to 0.68. The underlying rationale for all of this: month 6 was set as the default for efavirenz, which suppresses slowly. Dolutegravir, now the standard first-line regimen, suppresses faster</a:t>
            </a:r>
            <a:r>
              <a:rPr lang="en-US" dirty="0"/>
              <a:t> this enables earlier appropriate management protecting against disengagement.</a:t>
            </a:r>
            <a:endParaRPr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Shift 3 evidence comes from decision-analytic modelling of earlier viral load testing across 15 sub-Saharan African countries. This is di Leva’s PhD work, still in progress in 2026, using synthetic cohorts of 100,000 adults and Monte Carlo simulation with 1,000 runs per country.</a:t>
            </a:r>
          </a:p>
          <a:p>
            <a:r>
              <a:rPr lang="en-ZA" dirty="0"/>
              <a:t>In 13 of the 15 countries, testing at one or three months costs less than the six-month baseline. Importantly, these savings come from fewer clinic visits overall—not from the viral load test itself being cheaper. Retention gains are small but consistent, at around 0.3 percentage points.</a:t>
            </a:r>
          </a:p>
          <a:p>
            <a:r>
              <a:rPr lang="en-ZA" dirty="0"/>
              <a:t>The size of the savings varies. In Zambia, the cost per person retained at 12 months falls from $163 with the six-month baseline to $155 with testing at three months—so three-month testing is cheaper and achieves slightly higher retention. In Eswatini, testing at one month reduces the cost from $261 to $195 per person retained, equivalent to programme-wide savings of more than $5 million.</a:t>
            </a:r>
          </a:p>
          <a:p>
            <a:r>
              <a:rPr lang="en-ZA" dirty="0"/>
              <a:t>The two exceptions are Malawi and Mozambique. In Malawi, the six-month baseline costs $113 per person retained, compared with $114 at three months. In Mozambique, both schedules round to $113. The uncertainty ranges overlap substantially, so these results suggest broadly comparable provider costs—not a meaningful cost advantage for waiting until six months. The model also excludes patient costs, which may favour earlier testing where it reduces clinic visits.</a:t>
            </a:r>
          </a:p>
          <a:p>
            <a:r>
              <a:rPr lang="en-ZA" dirty="0"/>
              <a:t>The broader implication is that first viral load timing should reflect the rapid suppression achieved with dolutegravir, rather than schedules designed for the efavirenz era. Earlier testing can confirm suppression sooner, support earlier DSD entry and reduce unnecessary visits—at lower cost in most settings and little or no additional provider cost in the remaining settings.</a:t>
            </a:r>
          </a:p>
          <a:p>
            <a:br>
              <a:rPr lang="en-ZA" dirty="0"/>
            </a:br>
            <a:endParaRPr lang="en-ZA" dirty="0"/>
          </a:p>
          <a:p>
            <a:endParaRPr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Shift 3 — the recall and low-level-viraemia logic in detail. This is risk-based recall, not blanket recall, across four tiers. Suppressed, under 50 copies per mL: no action, continues routine DSD pickup with no extra visit — ideally the result is just sent to the client by SMS. Low-level viraemia, 50 to 200 copies: reviewed at the next scheduled </a:t>
            </a:r>
            <a:r>
              <a:rPr lang="en-ZA" dirty="0"/>
              <a:t>VL</a:t>
            </a:r>
            <a:r>
              <a:rPr dirty="0"/>
              <a:t>. </a:t>
            </a:r>
            <a:r>
              <a:rPr lang="en-ZA" dirty="0"/>
              <a:t>Low level viraemia </a:t>
            </a:r>
            <a:r>
              <a:rPr dirty="0"/>
              <a:t>200 to 999 copies: repeat the viral load sooner, </a:t>
            </a:r>
            <a:r>
              <a:rPr lang="en-ZA" dirty="0"/>
              <a:t>either at 6-months or next clinical review (possibly 12 months later)</a:t>
            </a:r>
            <a:r>
              <a:rPr dirty="0"/>
              <a:t>, for confirmation — this is closer monitoring, but still not recall. </a:t>
            </a:r>
            <a:r>
              <a:rPr lang="en-ZA" dirty="0"/>
              <a:t>E</a:t>
            </a:r>
            <a:r>
              <a:rPr dirty="0" err="1"/>
              <a:t>levated</a:t>
            </a:r>
            <a:r>
              <a:rPr lang="en-ZA" dirty="0"/>
              <a:t> &gt;</a:t>
            </a:r>
            <a:r>
              <a:rPr dirty="0"/>
              <a:t>1000 copies: this is where </a:t>
            </a:r>
            <a:r>
              <a:rPr lang="en-ZA" dirty="0"/>
              <a:t>earlier </a:t>
            </a:r>
            <a:r>
              <a:rPr dirty="0"/>
              <a:t>recall and enhanced adherence counselling actually happen. Basis for these thresholds: WHO's 2023 low-level-viraemia guidance, Bareng et al. 2024's Botswana dolutegravir cohort of 50,742 people, and Hans et al. 2023's National Health Laboratory Service viral load trend data from South Africa. The big gain, stated plainly: the vast majority of clients already enrolled in DSD who are suppressed should never have to come back for a visit purely to hear their result. Aligning viral load testing with a quality clinical review makes any missing result easy to spot; recalling only elevated results means routine, no-extra-visit continuation becomes the default, not the exception. </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 argument in one slide. Many components of HIV care still reflect historical programme requirements rather than current evidence. As programmes mature and face funding pressure, simplification can improve client experience and system efficiency without compromising outcomes. Shift 1 is about frequency — making annual clinical review routine for stable adults, decoupling the 12-month script from 3-to-6-month dispensing. Shift 2 is about eligibility and enrolment — broadening simplified models to adolescents, children and postpartum women, and closing the enrolment gap among those already eligible, where the biggest untapped gains sit, especially in South Africa and Mozambique. Shift 3 is about monitoring — testing viral load earlier at month 3, aligning it with the annual review, recalling only if elevated, then spacing out further once durably suppressed. Every shift in this deck is backed by both outcomes evidence — retention and viral suppression — and economics evidence — cost and workload.</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Ssempijja and colleagues, Clinical Infectious Diseases 2020, simulated 10,000 ART patients in Rakai, Uganda, over five years under seven monitoring schemes. Two were fixed — six-monthly and annual. Five were adaptive, using prior viral load results to set the next test date. The scheme that matters here tests at 6 and 12 months, then moves to a 36-month interval once suppressed, with rapid recall at 3 months for any result above 1000 copies. Against annual monitoring, it had fewer months of undetected failure — 2,381 versus 2,456 — 24 percent fewer people with 12 or more months undetected, 47 percent fewer tests, 47 percent lower cost, and the same number of deaths. It beats annual on every measure, not just cost.</a:t>
            </a:r>
          </a:p>
          <a:p>
            <a:endParaRPr dirty="0"/>
          </a:p>
          <a:p>
            <a:r>
              <a:rPr dirty="0"/>
              <a:t>One caveat on that comparison: the "annual" scheme here is pure annual, with no recall built in — it doesn't match what we actually do today. Current practice, including South Africa's, already tests annually and recalls anyone with an elevated result for a repeat at three months, down to 50 copies under our own protocol. None of the seven schemes in this paper model that combination. So the gains I've just quoted are against a weaker comparator than our real status quo — likely an upper bound, not the true gain we'd see.</a:t>
            </a:r>
          </a:p>
          <a:p>
            <a:endParaRPr dirty="0"/>
          </a:p>
          <a:p>
            <a:r>
              <a:rPr dirty="0"/>
              <a:t>By contrast, a 24-month interval with a slow 12-month recall performed no better than annual at all. So the interval alone doesn't make monitoring safe — recall speed does. A longer interval with a fast recall beats a shorter interval with a slow one.</a:t>
            </a:r>
          </a:p>
          <a:p>
            <a:endParaRPr dirty="0"/>
          </a:p>
          <a:p>
            <a:r>
              <a:rPr dirty="0"/>
              <a:t>Two more findings support this. Phillips, Nature 2015, modelled Zimbabwe directly: six-monthly beat annual on outcomes but wasn't cost-effective at $500 per DALY; two-yearly would have been cost-effective at similar outcomes to annual, but was excluded only because nobody had tested differentiated care on a result that old — an evidence gap, not a cost verdict. Negoescu, 2017, found optimal intervals should lengthen the longer someone stays suppressed — 12 months at 2 years on ART, 14 months at 4 years — supporting risk-based lengthening, not one fixed interval for everyone.</a:t>
            </a:r>
          </a:p>
          <a:p>
            <a:endParaRPr dirty="0"/>
          </a:p>
          <a:p>
            <a:r>
              <a:rPr dirty="0"/>
              <a:t>This is a testing-cost model only — no clinic-visit costs, no DALYs — and it's NNRTI-era, people who started ART 2005 to 2011. </a:t>
            </a:r>
          </a:p>
        </p:txBody>
      </p:sp>
      <p:sp>
        <p:nvSpPr>
          <p:cNvPr id="4" name="Slide Number Placeholder 3"/>
          <p:cNvSpPr>
            <a:spLocks noGrp="1"/>
          </p:cNvSpPr>
          <p:nvPr>
            <p:ph type="sldNum" sz="quarter" idx="10"/>
          </p:nvPr>
        </p:nvSpPr>
        <p:spPr/>
        <p:txBody>
          <a:bodyPr/>
          <a:lstStyle/>
          <a:p>
            <a:fld id="{F7021451-1387-4CA6-816F-3879F97B5CBD}" type="slidenum">
              <a:rPr lang="en-US"/>
              <a:t>30</a:t>
            </a:fld>
            <a:endParaRPr lang="en-US"/>
          </a:p>
        </p:txBody>
      </p:sp>
    </p:spTree>
    <p:extLst>
      <p:ext uri="{BB962C8B-B14F-4D97-AF65-F5344CB8AC3E}">
        <p14:creationId xmlns:p14="http://schemas.microsoft.com/office/powerpoint/2010/main" val="10240869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I want to be upfront about a limit in everything I've just shown you. Phillips 2015, Hamers 2012, Negoescu 2017, and Ssempijja 2020 — every model behind the case for spacing viral load monitoring — was built on NNRTI-based first-line ART. Ssempijja's own cohort started ART between 2005 and 2011, on zidovudine or stavudine plus lamivudine and nevirapine or efavirenz. None of these models has been re-run with dolutegravir-era data. That matters because the whole historical worry about infrequent monitoring was resistance accumulating undetected on a low-genetic-barrier regimen.</a:t>
            </a:r>
          </a:p>
          <a:p>
            <a:endParaRPr dirty="0"/>
          </a:p>
          <a:p>
            <a:r>
              <a:rPr dirty="0"/>
              <a:t>Here's what's changed. The Rakai population cohort in Uganda followed suppression and resistance from 2014 to 2022 through the dolutegravir transition, published in Clinical Infectious Diseases in 2026. Suppression rose from 57.1 to 90.3 percent. Resistance among viraemic, treatment-experienced people fell from 51.1 to 27.9 percent. Out of 20,383 participants, only two carried intermediate or high-level dolutegravir resistance. The genetic-barrier problem the older models were built to guard against has largely receded.</a:t>
            </a:r>
          </a:p>
          <a:p>
            <a:endParaRPr dirty="0"/>
          </a:p>
          <a:p>
            <a:r>
              <a:rPr dirty="0"/>
              <a:t>And here's the piece that ties this back to Phillips 2015 directly: that model was calibrated to Zimbabwe, and the authors excluded 2-yearly viral load from their recommended frontier for exactly one stated reason — nobody had tested differentiated care running off a result that old. Zimbabwe has since built that model. Standard of care there requires at least annual clinical consultations only, and two cluster-randomised trials pooled across Zimbabwe and Lesotho tested single annual clinical visits directly in newly stable clients — as I covered under Shift One. So the precondition the 2015 paper said didn't exist now exists, in the country it modelled.</a:t>
            </a:r>
          </a:p>
          <a:p>
            <a:endParaRPr dirty="0"/>
          </a:p>
          <a:p>
            <a:r>
              <a:rPr dirty="0"/>
              <a:t>Here's an important point: spacing the test is not spacing the client. Annual clinical review continues throughout, regardless of the viral load interval. The scenario that reversed cost-effectiveness in Phillips 2015 was reduced visit frequency causing more treatment interruption — that doesn't apply here, because the visit doesn't change. And this is answerable now, not years away. Re-analysing the existing Zimbabwe trial arms — which already combine annual review with incomplete viral load uptake — and re-running models like Phillips' with current TLD-era parameters are both re-analyses of data that already exist, not new trials.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R</a:t>
            </a:r>
            <a:r>
              <a:rPr dirty="0" err="1"/>
              <a:t>eal</a:t>
            </a:r>
            <a:r>
              <a:rPr dirty="0"/>
              <a:t>-world confirmation presented at this same conference. Demeke and colleagues from CDC Zambia and the Zambia Ministry of Health analysed SmartCare, the country's national electronic medical record system, from 2020 to 2025. Out of 239,027 adults on a dolutegravir-based regimen for at least 12 months with complete viral load and dispensing records, they built two cohorts to test: </a:t>
            </a:r>
            <a:r>
              <a:rPr lang="en-ZA" dirty="0"/>
              <a:t> Does</a:t>
            </a:r>
            <a:r>
              <a:rPr dirty="0"/>
              <a:t> multi-month dispensing past 6 months </a:t>
            </a:r>
            <a:r>
              <a:rPr lang="en-ZA" dirty="0"/>
              <a:t>or </a:t>
            </a:r>
            <a:r>
              <a:rPr dirty="0"/>
              <a:t>spacing viral load monitoring out to 2 to 4 years </a:t>
            </a:r>
            <a:r>
              <a:rPr lang="en-ZA" dirty="0"/>
              <a:t>maintain non-inferior outcomes?</a:t>
            </a:r>
            <a:endParaRPr dirty="0"/>
          </a:p>
          <a:p>
            <a:r>
              <a:rPr dirty="0"/>
              <a:t>The extended MMD cohort — 4,910 clients with a suppressed viral load before their ART dispensing was documented beyond 6 months — had 99.9% retention in care and 98.6% still suppressed at their first viral load after that extended episode. Kaplan-Meier survival probability at 2 years was 95.4%, 95% CI 94.6 to 96.1.</a:t>
            </a:r>
          </a:p>
          <a:p>
            <a:r>
              <a:rPr dirty="0"/>
              <a:t>The VL cohort — 17,001 clients tested 24 to 48 months after two consecutive suppressed results — had 97.2% still suppressed at that first re-test. Two-year survival probability was 98.4%, 95% CI 97.9 to 98.4. Clients 45 and older, and those on ART for more than 5 years, maintained the highest levels of sustained suppression</a:t>
            </a:r>
            <a:r>
              <a:rPr lang="en-ZA" dirty="0"/>
              <a:t>. </a:t>
            </a:r>
          </a:p>
          <a:p>
            <a:r>
              <a:rPr dirty="0"/>
              <a:t>Why this slide sits here: the previous slide was explicit that Phillips, Hamers, Negoescu and Ssempijja are all NNRTI-era models that have never been re-run with dolutegravir-era data — and that the answerable next step was re-analysis with TLD-era parameters. This is that answer, arriving as real national programme data rather than a re-run model. It's not a re-analysis of those specific trials, so it doesn't replace the re-analysis this deck calls for — but it's independent, large-scale, DTG-era confirmation of the same underlying claim: extending the interval doesn't compromise suppression when the population is already stable.</a:t>
            </a:r>
          </a:p>
          <a:p>
            <a:r>
              <a:rPr dirty="0"/>
              <a:t>One caveat to flag: this is retrospective EMR data, not a randomised or modelled comparison, so it can't isolate causation the way Ssempijja's simulation or a trial would — clients captured in these extended-interval cohorts were, by definition, already stable enough to go that long without a rebound..</a:t>
            </a:r>
          </a:p>
        </p:txBody>
      </p:sp>
      <p:sp>
        <p:nvSpPr>
          <p:cNvPr id="4" name="Slide Number Placeholder 3"/>
          <p:cNvSpPr>
            <a:spLocks noGrp="1"/>
          </p:cNvSpPr>
          <p:nvPr>
            <p:ph type="sldNum" sz="quarter" idx="10"/>
          </p:nvPr>
        </p:nvSpPr>
        <p:spPr/>
        <p:txBody>
          <a:bodyPr/>
          <a:lstStyle/>
          <a:p>
            <a:fld id="{F7021451-1387-4CA6-816F-3879F97B5CBD}" type="slidenum">
              <a:rPr lang="en-US"/>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Section divider — cross-cutting. What connects all three shifts, and what comes next once simplification in HIV care itself is achieved.</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Cross-cutting evidence — integration with non-communicable disease care. Simplification and integration reinforce each other: freeing up clinical capacity from unnecessary HIV visits creates room to address other chronic conditions at the same visit. Mokgethi et al. 2025 in JIAS, the AMBIT/SENTINEL study across 18 South African clinics from September 2022 to April 2023, assessed alignment between ART and hypertension medication collection visits and dispensing as an indicator of integration progress — a first concrete step toward integrated scheduling, not yet a full outcomes study. Sahu et al. 2025 in JIAS is embedded in the DO ART randomised controlled trial from 2016 to 2019 in KwaZulu-Natal, and compared NCD risk — cardiovascular and lifestyle factors — among people on community-based DSD versus facility-based care after one year. This is currently the strongest trial-embedded evidence linking DSD to NCD outcomes. Grimsrud, Holmes and Sande edited a full JIAS supplement in 2025 specifically on differentiated service delivery beyond HIV treatment, for integration and other health needs — its existence confirms this is an active, field-wide research focus, not a single isolated study. And Mokgethi et al.'s 2026 preprint is looking at contraception provision alongside less-frequent HIV visits in South Africa and Mozambique, with early data expected by the end of 2027. The overarching point: a less-intensive HIV visit isn't just less contact — it's an opportunity, freeing time and using an existing touchpoint for other chronic-care needs.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Bringing it together — the through-line across all three shifts, in three messages. First: every shift here matches intensity to risk— removing clinical contact that policy or practice still requires but the evidence no longer justifies, specifically for people who no longer need it, not for everyone. Second, and this may be the most important message for a policy-facing audience: the evidence gap is smaller than the implementation gap. WHO, PEPFAR-wide practice, and national guidelines already permit most of what's described in this deck — what's actually lagging is enrolment and consistency, not proof that any of this is safe. Third: the savings come from fewer visits, not faster ones. Annual review, single-VL eligibility, aligned recall — every mechanism in this deck works by removing a visit nobody needed, not by compressing the visits that remain. Simplification reduces unnecessary clinical intensity while protecting outcomes.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t>
            </a:r>
            <a:r>
              <a:rPr dirty="0"/>
              <a:t>he </a:t>
            </a:r>
            <a:r>
              <a:rPr dirty="0" err="1"/>
              <a:t>Oyuga</a:t>
            </a:r>
            <a:r>
              <a:rPr dirty="0"/>
              <a:t> and Meque citations are marked as needing author confirmation, and the Kachingwe RETAIN6 reference is branded INTEREST 2026 on the actual source poster, though earlier guidance was to attribute it to AIDS 2026</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CE40B-093D-6C3F-D0A6-678F63A8C9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ECA545-0BE6-D9B6-D3B2-12145B3D88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F33FED-52AF-6486-2E65-27FCE0C7A586}"/>
              </a:ext>
            </a:extLst>
          </p:cNvPr>
          <p:cNvSpPr>
            <a:spLocks noGrp="1"/>
          </p:cNvSpPr>
          <p:nvPr>
            <p:ph type="body" idx="1"/>
          </p:nvPr>
        </p:nvSpPr>
        <p:spPr/>
        <p:txBody>
          <a:bodyPr/>
          <a:lstStyle/>
          <a:p>
            <a:endParaRPr dirty="0"/>
          </a:p>
        </p:txBody>
      </p:sp>
      <p:sp>
        <p:nvSpPr>
          <p:cNvPr id="4" name="Slide Number Placeholder 3">
            <a:extLst>
              <a:ext uri="{FF2B5EF4-FFF2-40B4-BE49-F238E27FC236}">
                <a16:creationId xmlns:a16="http://schemas.microsoft.com/office/drawing/2014/main" id="{8EA15F8F-7117-4651-FC6D-476E2644B867}"/>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912626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Why now. DSD was designed to reduce unnecessary burden for stable clients and health workers, maintain retention and suppression, free capacity for those who need more support, and keep care client-</a:t>
            </a:r>
            <a:r>
              <a:rPr dirty="0" err="1"/>
              <a:t>centred</a:t>
            </a:r>
            <a:r>
              <a:rPr dirty="0"/>
              <a:t> and safe. Three structural pressures make finishing that job urgent, not optional. First, funding pressure is structural, not temporary — USG funding is projected to decline 42 to 97 percent by 2030 across 11 country agreements, and Global Fund HIV allocations are down about 18 percent on average. Second, viral load testing is already declining involuntarily — volumes fell about 21 percent from 2024 to 2025, not through deliberate guideline redesign but through under-resourcing; this deck's proposal is to make that reduction deliberate, targeted and safe rather than accidental. Third, workforce and laboratory support are contracting — countries are absorbing large cuts to externally funded health worker and lab support, in clinics that are often already congested. Source for the funding and service-volume figures is the CHAI HIV Market Impact Memo, June 2026.</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The problem. Across countries, stable clients are still seen, tested and re-scripted more often than the evidence requires. We reviewed policy across 15 Sub-Saharan African countries. Twelve of them schedule the first viral load at month 6, with the result only reviewed afterwards — meaning even the monitoring trigger for simplification is delayed. Nine of those twelve don’t </a:t>
            </a:r>
            <a:r>
              <a:rPr lang="en-US" dirty="0"/>
              <a:t>practically enable </a:t>
            </a:r>
            <a:r>
              <a:rPr dirty="0"/>
              <a:t>enrolment into a less-intensive DSD model until month 12. So the bridge to why-now is this: at exactly the moment </a:t>
            </a:r>
            <a:r>
              <a:rPr dirty="0" err="1"/>
              <a:t>programmes</a:t>
            </a:r>
            <a:r>
              <a:rPr dirty="0"/>
              <a:t> have fewer resources — fewer tests, fewer initiations, less monitoring capacity — our own policies are still asking stable clients to attend more often than the evidence requires. </a:t>
            </a:r>
            <a:endParaRPr lang="en-US" dirty="0"/>
          </a:p>
          <a:p>
            <a:endParaRPr lang="en-ZA" dirty="0"/>
          </a:p>
          <a:p>
            <a:r>
              <a:rPr dirty="0"/>
              <a:t>Source: Wilkinson, Golob and Grimsrud, CQUIN 2024, cross-referenced against the IAS DSD policy dashboards.</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Three shifts, one underlying logic — remove clinical intensity that no longer buys better outcomes. Shift 1 is how often we see stable clients: annual clinical review, not ART supply refill visits. Shift 2 is who is eligible and who is actually enrolled: include the groups still left out, and enrol those already eligible, where the biggest untapped gains sit in high-burden countries like South Africa and Mozambique. Shift 3 is how we monitor over time: test earlier, align and recall, then space out. Each shift gets seven to eight slides in this deck, covering concept, outcomes evidence, economics evidence, and open questions.</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Section divider for Shift 1 — annual clinical review. The core question for this section: how often do we actually need to see stable clients, </a:t>
            </a:r>
            <a:r>
              <a:rPr lang="en-US" dirty="0"/>
              <a:t>which does not have to be</a:t>
            </a:r>
            <a:r>
              <a:rPr dirty="0"/>
              <a:t> linked to how often they collect medication?</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Shift 1 concept. An annual clinical visit, as proposed here, includes five things: a structured clinical review; viral load monitoring with recall capacity built in; a 12-month prescription, or 12MMS; the next annual review booked; and — critically — ART refills accessed between clinical review visits through existing DSD models, completely unchanged. The core distinction that's easy to miss: the 12-month script is separate from dispensing. Medication still gets collected every 3 to 6 months exactly as it does now — all that changes is how often a clinician needs to physically see the person. </a:t>
            </a:r>
            <a:endParaRPr lang="en-US" dirty="0"/>
          </a:p>
          <a:p>
            <a:r>
              <a:rPr dirty="0"/>
              <a:t>IAS has just published a policy brief specifically on this: "Why annual clinical visits for stable people living with HIV are important," available at </a:t>
            </a:r>
            <a:r>
              <a:rPr lang="en-US" dirty="0"/>
              <a:t>www.</a:t>
            </a:r>
            <a:r>
              <a:rPr dirty="0"/>
              <a:t>differentiatedservicedelivery.org.</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200/400-1000 follow-up VL at next clinical (1 year later….); 50-1000 repeat at 1 year at the </a:t>
            </a:r>
            <a:r>
              <a:rPr lang="en-ZA"/>
              <a:t>clinical review. </a:t>
            </a:r>
            <a:endParaRPr lang="en-ZA" dirty="0"/>
          </a:p>
          <a:p>
            <a:endParaRPr lang="en-ZA" dirty="0"/>
          </a:p>
          <a:p>
            <a:r>
              <a:rPr dirty="0"/>
              <a:t>Both founding RCTs that tested a full annual clinical interval found it safe. Cassidy 2020, published in JIAS, was a cluster-RCT of adherence clubs in Khayelitsha, South Africa. All arms had annual clinical assessment as standard; the </a:t>
            </a:r>
            <a:r>
              <a:rPr dirty="0" err="1"/>
              <a:t>randomisation</a:t>
            </a:r>
            <a:r>
              <a:rPr dirty="0"/>
              <a:t> was between 2- and 6-monthly adherence club dispensing. Retention and viral suppression were non-inferior across the dispensing arms — the annual clinical review itself was standard throughout the whole trial, and it worked. The second study is really two linked papers — </a:t>
            </a:r>
            <a:r>
              <a:rPr dirty="0" err="1"/>
              <a:t>Fatti</a:t>
            </a:r>
            <a:r>
              <a:rPr dirty="0"/>
              <a:t> et al. 2020 for the trial outcomes and Benade et al. 2023 for the costing — a three-arm cluster-RCT in Zimbabwe. The standard-of-care arm, 3MF, was quarterly clinical consultation plus 3-month facility dispensing. The two community-adherence-group arms, 3MC and 6MC, both required only ONE clinical consultation per year — the only thing that differed between them was the pickup interval, 3 versus 6 months. Retention actually rose across the arms: 93.0 percent in 3MF, up to 94.8 percent in 3MC, up to 95.5 percent in 6MC. This is the cleanest available test of dispensing interval specifically, because clinical review frequency was held fixed at annual across both community-adherence-group arms — it isolates the effect of dispensing interval alone. Worth noting for the economics slide later: even with review frequency held constant, 12-month-script-with-3-month-dispensing still costs more than 12-month-script-with-6-month-dispensing.</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BLANK">
    <p:bg>
      <p:bgPr>
        <a:solidFill>
          <a:srgbClr val="FFFFFF"/>
        </a:solidFill>
        <a:effectLst/>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journals.plos.org/plosmedicine/article?id=10.1371%2Fjournal.pmed.1003812&amp;utm_source=chatgpt.com"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8" Type="http://schemas.openxmlformats.org/officeDocument/2006/relationships/hyperlink" Target="https://pubmed.ncbi.nlm.nih.gov/40366014/?utm_source=chatgpt.com" TargetMode="External"/><Relationship Id="rId13" Type="http://schemas.openxmlformats.org/officeDocument/2006/relationships/hyperlink" Target="https://pubmed.ncbi.nlm.nih.gov/31018846/?utm_source=chatgpt.com" TargetMode="External"/><Relationship Id="rId3" Type="http://schemas.openxmlformats.org/officeDocument/2006/relationships/hyperlink" Target="doi:10.1002/jia2.25649" TargetMode="External"/><Relationship Id="rId7" Type="http://schemas.openxmlformats.org/officeDocument/2006/relationships/hyperlink" Target="doi:10.1371/journal.pmed.1003959" TargetMode="External"/><Relationship Id="rId12" Type="http://schemas.openxmlformats.org/officeDocument/2006/relationships/hyperlink" Target="doi:10.1186/s12960-025-00993-6" TargetMode="External"/><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hyperlink" Target="doi:10.1002/jia2.26141" TargetMode="External"/><Relationship Id="rId11" Type="http://schemas.openxmlformats.org/officeDocument/2006/relationships/hyperlink" Target="doi:10.64898/2026.06.06.26355033" TargetMode="External"/><Relationship Id="rId5" Type="http://schemas.openxmlformats.org/officeDocument/2006/relationships/hyperlink" Target="doi:10.1371/journal.pgph.0000493" TargetMode="External"/><Relationship Id="rId10" Type="http://schemas.openxmlformats.org/officeDocument/2006/relationships/hyperlink" Target="https://onlinelibrary.wiley.com/doi/10.1002/jia2.70003?utm_source=chatgpt.com" TargetMode="External"/><Relationship Id="rId4" Type="http://schemas.openxmlformats.org/officeDocument/2006/relationships/hyperlink" Target="doi:10.1097/QAI.0000000000002333" TargetMode="External"/><Relationship Id="rId9" Type="http://schemas.openxmlformats.org/officeDocument/2006/relationships/hyperlink" Target="https://gatesopenresearch.org/articles/5-177?utm_source=chatgpt.com" TargetMode="External"/></Relationships>
</file>

<file path=ppt/slides/_rels/slide37.xml.rels><?xml version="1.0" encoding="UTF-8" standalone="yes"?>
<Relationships xmlns="http://schemas.openxmlformats.org/package/2006/relationships"><Relationship Id="rId8" Type="http://schemas.openxmlformats.org/officeDocument/2006/relationships/hyperlink" Target="https://dx.doi.org/10.2139/ssrn.7110104" TargetMode="External"/><Relationship Id="rId3" Type="http://schemas.openxmlformats.org/officeDocument/2006/relationships/hyperlink" Target="https://pubmed.ncbi.nlm.nih.gov/29994828/?utm_source=chatgpt.com" TargetMode="External"/><Relationship Id="rId7" Type="http://schemas.openxmlformats.org/officeDocument/2006/relationships/hyperlink" Target="https://ssrn.com/abstract=7110104" TargetMode="External"/><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hyperlink" Target="https://www.mdpi.com/2414-6366/9/7/141?utm_source=chatgpt.com" TargetMode="External"/><Relationship Id="rId11" Type="http://schemas.openxmlformats.org/officeDocument/2006/relationships/hyperlink" Target="doi:10.1002/jia2.26514" TargetMode="External"/><Relationship Id="rId5" Type="http://schemas.openxmlformats.org/officeDocument/2006/relationships/hyperlink" Target="https://pubmed.ncbi.nlm.nih.gov/38905478/?utm_source=chatgpt.com" TargetMode="External"/><Relationship Id="rId10" Type="http://schemas.openxmlformats.org/officeDocument/2006/relationships/hyperlink" Target="doi:10.1097/QAD.0000000000003385" TargetMode="External"/><Relationship Id="rId4" Type="http://schemas.openxmlformats.org/officeDocument/2006/relationships/hyperlink" Target="doi:10.1371/journal.pone.0286303" TargetMode="External"/><Relationship Id="rId9" Type="http://schemas.openxmlformats.org/officeDocument/2006/relationships/hyperlink" Target="doi:10.1097/QAI.0000000000003352" TargetMode="External"/></Relationships>
</file>

<file path=ppt/slides/_rels/slide38.xml.rels><?xml version="1.0" encoding="UTF-8" standalone="yes"?>
<Relationships xmlns="http://schemas.openxmlformats.org/package/2006/relationships"><Relationship Id="rId8" Type="http://schemas.openxmlformats.org/officeDocument/2006/relationships/hyperlink" Target="doi:10.64898/2026.02.05.26345622" TargetMode="External"/><Relationship Id="rId3" Type="http://schemas.openxmlformats.org/officeDocument/2006/relationships/hyperlink" Target="doi:10.1136/bmjopen-2022-064070" TargetMode="External"/><Relationship Id="rId7" Type="http://schemas.openxmlformats.org/officeDocument/2006/relationships/hyperlink" Target="doi:10.1002/jia2.26513" TargetMode="External"/><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hyperlink" Target="doi:10.1002/jia2.26444" TargetMode="External"/><Relationship Id="rId5" Type="http://schemas.openxmlformats.org/officeDocument/2006/relationships/hyperlink" Target="doi:10.3390/diagnostics13172731" TargetMode="External"/><Relationship Id="rId10" Type="http://schemas.openxmlformats.org/officeDocument/2006/relationships/hyperlink" Target="doi:10.1038/nature16046." TargetMode="External"/><Relationship Id="rId4" Type="http://schemas.openxmlformats.org/officeDocument/2006/relationships/hyperlink" Target="doi:10.3390/v16050720" TargetMode="External"/><Relationship Id="rId9" Type="http://schemas.openxmlformats.org/officeDocument/2006/relationships/hyperlink" Target="doi:10.1101/2025.11.06.25339741"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doi:10.1097/QAD.0b013e3283560678" TargetMode="External"/><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hyperlink" Target="https://academic.oup.com/cid/article/82/6/e1242/8516728?utm_source=chatgpt.com" TargetMode="External"/><Relationship Id="rId5" Type="http://schemas.openxmlformats.org/officeDocument/2006/relationships/hyperlink" Target="doi:10.1093/cid/cix177." TargetMode="External"/><Relationship Id="rId4" Type="http://schemas.openxmlformats.org/officeDocument/2006/relationships/hyperlink" Target="doi:10.1093/cid/ciz880."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5" name="Text 1"/>
          <p:cNvSpPr/>
          <p:nvPr/>
        </p:nvSpPr>
        <p:spPr>
          <a:xfrm>
            <a:off x="548640" y="1051560"/>
            <a:ext cx="7863840" cy="365760"/>
          </a:xfrm>
          <a:prstGeom prst="rect">
            <a:avLst/>
          </a:prstGeom>
          <a:noFill/>
          <a:ln/>
        </p:spPr>
        <p:txBody>
          <a:bodyPr wrap="square" rtlCol="0" anchor="ctr"/>
          <a:lstStyle/>
          <a:p>
            <a:pPr marL="0" indent="0">
              <a:buNone/>
            </a:pPr>
            <a:r>
              <a:rPr lang="en-US" sz="1200" b="1" dirty="0">
                <a:solidFill>
                  <a:srgbClr val="FFA836"/>
                </a:solidFill>
                <a:latin typeface="Verdana" pitchFamily="34" charset="0"/>
                <a:ea typeface="Verdana" pitchFamily="34" charset="-122"/>
                <a:cs typeface="Verdana" pitchFamily="34" charset="-120"/>
              </a:rPr>
              <a:t>MASTER EVIDENCE DECK — full reference version </a:t>
            </a:r>
            <a:r>
              <a:rPr lang="en-US" sz="1200" b="1">
                <a:solidFill>
                  <a:srgbClr val="FFA836"/>
                </a:solidFill>
                <a:latin typeface="Verdana" pitchFamily="34" charset="0"/>
                <a:ea typeface="Verdana" pitchFamily="34" charset="-122"/>
                <a:cs typeface="Verdana" pitchFamily="34" charset="-120"/>
              </a:rPr>
              <a:t>(38 </a:t>
            </a:r>
            <a:r>
              <a:rPr lang="en-US" sz="1200" b="1" dirty="0">
                <a:solidFill>
                  <a:srgbClr val="FFA836"/>
                </a:solidFill>
                <a:latin typeface="Verdana" pitchFamily="34" charset="0"/>
                <a:ea typeface="Verdana" pitchFamily="34" charset="-122"/>
                <a:cs typeface="Verdana" pitchFamily="34" charset="-120"/>
              </a:rPr>
              <a:t>slides)</a:t>
            </a:r>
            <a:endParaRPr lang="en-US" sz="1200" dirty="0"/>
          </a:p>
        </p:txBody>
      </p:sp>
      <p:sp>
        <p:nvSpPr>
          <p:cNvPr id="6" name="Text 2"/>
          <p:cNvSpPr/>
          <p:nvPr/>
        </p:nvSpPr>
        <p:spPr>
          <a:xfrm>
            <a:off x="502920" y="1874520"/>
            <a:ext cx="7955280" cy="1737360"/>
          </a:xfrm>
          <a:prstGeom prst="rect">
            <a:avLst/>
          </a:prstGeom>
          <a:noFill/>
          <a:ln/>
        </p:spPr>
        <p:txBody>
          <a:bodyPr wrap="square" rtlCol="0" anchor="ctr"/>
          <a:lstStyle/>
          <a:p>
            <a:pPr marL="0" indent="0">
              <a:lnSpc>
                <a:spcPts val="4000"/>
              </a:lnSpc>
              <a:buNone/>
            </a:pPr>
            <a:r>
              <a:rPr lang="en-US" sz="3800" b="1" dirty="0">
                <a:solidFill>
                  <a:srgbClr val="105B2F"/>
                </a:solidFill>
                <a:latin typeface="Verdana" pitchFamily="34" charset="0"/>
                <a:ea typeface="Verdana" pitchFamily="34" charset="-122"/>
                <a:cs typeface="Verdana" pitchFamily="34" charset="-120"/>
              </a:rPr>
              <a:t>The future of HIV service delivery is simplification</a:t>
            </a:r>
            <a:endParaRPr lang="en-US" sz="3800" dirty="0"/>
          </a:p>
        </p:txBody>
      </p:sp>
      <p:sp>
        <p:nvSpPr>
          <p:cNvPr id="7" name="Shape 3"/>
          <p:cNvSpPr/>
          <p:nvPr/>
        </p:nvSpPr>
        <p:spPr>
          <a:xfrm>
            <a:off x="566928" y="3566160"/>
            <a:ext cx="2011680" cy="0"/>
          </a:xfrm>
          <a:prstGeom prst="line">
            <a:avLst/>
          </a:prstGeom>
          <a:noFill/>
          <a:ln w="38100">
            <a:solidFill>
              <a:srgbClr val="BFED2F"/>
            </a:solidFill>
            <a:prstDash val="solid"/>
          </a:ln>
        </p:spPr>
        <p:txBody>
          <a:bodyPr/>
          <a:lstStyle/>
          <a:p>
            <a:endParaRPr lang="en-ZA"/>
          </a:p>
        </p:txBody>
      </p:sp>
      <p:sp>
        <p:nvSpPr>
          <p:cNvPr id="8" name="Text 4"/>
          <p:cNvSpPr/>
          <p:nvPr/>
        </p:nvSpPr>
        <p:spPr>
          <a:xfrm>
            <a:off x="548640" y="3749040"/>
            <a:ext cx="7680960" cy="548640"/>
          </a:xfrm>
          <a:prstGeom prst="rect">
            <a:avLst/>
          </a:prstGeom>
          <a:noFill/>
          <a:ln/>
        </p:spPr>
        <p:txBody>
          <a:bodyPr wrap="square" rtlCol="0" anchor="ctr"/>
          <a:lstStyle/>
          <a:p>
            <a:pPr marL="0" indent="0">
              <a:lnSpc>
                <a:spcPts val="2100"/>
              </a:lnSpc>
              <a:buNone/>
            </a:pPr>
            <a:r>
              <a:rPr lang="en-US" sz="1600" b="1" dirty="0">
                <a:solidFill>
                  <a:srgbClr val="E0001B"/>
                </a:solidFill>
                <a:latin typeface="Verdana" pitchFamily="34" charset="0"/>
                <a:ea typeface="Verdana" pitchFamily="34" charset="-122"/>
                <a:cs typeface="Verdana" pitchFamily="34" charset="-120"/>
              </a:rPr>
              <a:t>The full evidence base for three shifts in ART service delivery</a:t>
            </a:r>
            <a:endParaRPr lang="en-US" sz="1600" dirty="0"/>
          </a:p>
        </p:txBody>
      </p:sp>
      <p:sp>
        <p:nvSpPr>
          <p:cNvPr id="9" name="Text 5"/>
          <p:cNvSpPr/>
          <p:nvPr/>
        </p:nvSpPr>
        <p:spPr>
          <a:xfrm>
            <a:off x="566928" y="4617720"/>
            <a:ext cx="7315200" cy="365760"/>
          </a:xfrm>
          <a:prstGeom prst="rect">
            <a:avLst/>
          </a:prstGeom>
          <a:noFill/>
          <a:ln/>
        </p:spPr>
        <p:txBody>
          <a:bodyPr wrap="square" rtlCol="0" anchor="ctr"/>
          <a:lstStyle/>
          <a:p>
            <a:pPr marL="0" indent="0">
              <a:buNone/>
            </a:pPr>
            <a:r>
              <a:rPr lang="en-US" sz="1300" b="1" dirty="0">
                <a:solidFill>
                  <a:srgbClr val="1A1A1A"/>
                </a:solidFill>
                <a:latin typeface="Verdana" pitchFamily="34" charset="0"/>
                <a:ea typeface="Verdana" pitchFamily="34" charset="-122"/>
                <a:cs typeface="Verdana" pitchFamily="34" charset="-120"/>
              </a:rPr>
              <a:t>Lynne Wilkinson</a:t>
            </a:r>
            <a:r>
              <a:rPr lang="en-US" sz="1300" dirty="0">
                <a:solidFill>
                  <a:srgbClr val="6E6E6E"/>
                </a:solidFill>
                <a:latin typeface="Verdana" pitchFamily="34" charset="0"/>
                <a:ea typeface="Verdana" pitchFamily="34" charset="-122"/>
                <a:cs typeface="Verdana" pitchFamily="34" charset="-120"/>
              </a:rPr>
              <a:t>   IAS · South Africa</a:t>
            </a:r>
            <a:endParaRPr lang="en-US" sz="1300" dirty="0"/>
          </a:p>
        </p:txBody>
      </p:sp>
      <p:sp>
        <p:nvSpPr>
          <p:cNvPr id="10" name="Text 6"/>
          <p:cNvSpPr/>
          <p:nvPr/>
        </p:nvSpPr>
        <p:spPr>
          <a:xfrm>
            <a:off x="566928" y="5029200"/>
            <a:ext cx="7680960" cy="457200"/>
          </a:xfrm>
          <a:prstGeom prst="rect">
            <a:avLst/>
          </a:prstGeom>
          <a:noFill/>
          <a:ln/>
        </p:spPr>
        <p:txBody>
          <a:bodyPr wrap="square" rtlCol="0" anchor="ctr"/>
          <a:lstStyle/>
          <a:p>
            <a:pPr marL="0" indent="0">
              <a:lnSpc>
                <a:spcPts val="1500"/>
              </a:lnSpc>
              <a:buNone/>
            </a:pPr>
            <a:r>
              <a:rPr lang="en-US" sz="1200" i="1" dirty="0">
                <a:solidFill>
                  <a:srgbClr val="6E6E6E"/>
                </a:solidFill>
                <a:latin typeface="Verdana" pitchFamily="34" charset="0"/>
                <a:ea typeface="Verdana" pitchFamily="34" charset="-122"/>
                <a:cs typeface="Verdana" pitchFamily="34" charset="-120"/>
              </a:rPr>
              <a:t>Prepared for AIDS 2026, Rio de Janeiro — companion reference deck to the 10-minute satellite presentation</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457200" y="6419088"/>
            <a:ext cx="11247120" cy="0"/>
          </a:xfrm>
          <a:prstGeom prst="line">
            <a:avLst/>
          </a:prstGeom>
          <a:noFill/>
          <a:ln w="9525">
            <a:solidFill>
              <a:srgbClr val="CFCFCF"/>
            </a:solidFill>
            <a:prstDash val="solid"/>
          </a:ln>
        </p:spPr>
        <p:txBody>
          <a:bodyPr/>
          <a:lstStyle/>
          <a:p>
            <a:endParaRPr lang="en-ZA"/>
          </a:p>
        </p:txBody>
      </p:sp>
      <p:sp>
        <p:nvSpPr>
          <p:cNvPr id="3" name="Text 1"/>
          <p:cNvSpPr/>
          <p:nvPr/>
        </p:nvSpPr>
        <p:spPr>
          <a:xfrm>
            <a:off x="457200" y="6455664"/>
            <a:ext cx="7315200" cy="274320"/>
          </a:xfrm>
          <a:prstGeom prst="rect">
            <a:avLst/>
          </a:prstGeom>
          <a:noFill/>
          <a:ln/>
        </p:spPr>
        <p:txBody>
          <a:bodyPr wrap="square" rtlCol="0" anchor="ctr"/>
          <a:lstStyle/>
          <a:p>
            <a:pPr marL="0" indent="0">
              <a:buNone/>
            </a:pPr>
            <a:r>
              <a:rPr lang="en-US" sz="800" dirty="0">
                <a:solidFill>
                  <a:srgbClr val="6E6E6E"/>
                </a:solidFill>
                <a:latin typeface="Verdana" pitchFamily="34" charset="0"/>
                <a:ea typeface="Verdana" pitchFamily="34" charset="-122"/>
                <a:cs typeface="Verdana" pitchFamily="34" charset="-120"/>
              </a:rPr>
              <a:t>26–31 July · Rio de Janeiro, Brazil · MASTER EVIDENCE DECK</a:t>
            </a:r>
            <a:endParaRPr lang="en-US" sz="800" dirty="0"/>
          </a:p>
        </p:txBody>
      </p:sp>
      <p:sp>
        <p:nvSpPr>
          <p:cNvPr id="4" name="Text 2"/>
          <p:cNvSpPr/>
          <p:nvPr/>
        </p:nvSpPr>
        <p:spPr>
          <a:xfrm>
            <a:off x="8503920" y="6455664"/>
            <a:ext cx="3200400" cy="274320"/>
          </a:xfrm>
          <a:prstGeom prst="rect">
            <a:avLst/>
          </a:prstGeom>
          <a:noFill/>
          <a:ln/>
        </p:spPr>
        <p:txBody>
          <a:bodyPr wrap="square" rtlCol="0" anchor="ctr"/>
          <a:lstStyle/>
          <a:p>
            <a:pPr marL="0" indent="0" algn="r">
              <a:buNone/>
            </a:pPr>
            <a:r>
              <a:rPr lang="en-US" sz="800" dirty="0">
                <a:solidFill>
                  <a:srgbClr val="6E6E6E"/>
                </a:solidFill>
                <a:latin typeface="Verdana" pitchFamily="34" charset="0"/>
                <a:ea typeface="Verdana" pitchFamily="34" charset="-122"/>
                <a:cs typeface="Verdana" pitchFamily="34" charset="-120"/>
              </a:rPr>
              <a:t>10 · aids2026.org</a:t>
            </a:r>
            <a:endParaRPr lang="en-US" sz="800" dirty="0"/>
          </a:p>
        </p:txBody>
      </p:sp>
      <p:sp>
        <p:nvSpPr>
          <p:cNvPr id="6" name="Text 3"/>
          <p:cNvSpPr/>
          <p:nvPr/>
        </p:nvSpPr>
        <p:spPr>
          <a:xfrm>
            <a:off x="457200" y="408029"/>
            <a:ext cx="8686800" cy="274320"/>
          </a:xfrm>
          <a:prstGeom prst="rect">
            <a:avLst/>
          </a:prstGeom>
          <a:noFill/>
          <a:ln/>
        </p:spPr>
        <p:txBody>
          <a:bodyPr wrap="square" rtlCol="0" anchor="ctr"/>
          <a:lstStyle/>
          <a:p>
            <a:pPr marL="0" indent="0">
              <a:buNone/>
            </a:pPr>
            <a:r>
              <a:rPr lang="en-US" sz="1150" b="1" kern="0" spc="100" dirty="0">
                <a:solidFill>
                  <a:srgbClr val="0A41F3"/>
                </a:solidFill>
                <a:latin typeface="Verdana" pitchFamily="34" charset="0"/>
                <a:ea typeface="Verdana" pitchFamily="34" charset="-122"/>
                <a:cs typeface="Verdana" pitchFamily="34" charset="-120"/>
              </a:rPr>
              <a:t>SHIFT 1 · EVIDENCE — NATIONAL SCALE CONFIRMS IT</a:t>
            </a:r>
            <a:endParaRPr lang="en-US" sz="1150" dirty="0"/>
          </a:p>
        </p:txBody>
      </p:sp>
      <p:sp>
        <p:nvSpPr>
          <p:cNvPr id="7" name="Text 4"/>
          <p:cNvSpPr/>
          <p:nvPr/>
        </p:nvSpPr>
        <p:spPr>
          <a:xfrm>
            <a:off x="457200" y="682349"/>
            <a:ext cx="11179834" cy="822960"/>
          </a:xfrm>
          <a:prstGeom prst="rect">
            <a:avLst/>
          </a:prstGeom>
          <a:noFill/>
          <a:ln/>
        </p:spPr>
        <p:txBody>
          <a:bodyPr wrap="square" rtlCol="0" anchor="ctr"/>
          <a:lstStyle/>
          <a:p>
            <a:pPr marL="0" indent="0">
              <a:lnSpc>
                <a:spcPts val="2600"/>
              </a:lnSpc>
              <a:buNone/>
            </a:pPr>
            <a:r>
              <a:rPr lang="en-US" sz="2300" b="1" dirty="0">
                <a:solidFill>
                  <a:srgbClr val="105B2F"/>
                </a:solidFill>
                <a:latin typeface="Verdana" pitchFamily="34" charset="0"/>
                <a:ea typeface="Verdana" pitchFamily="34" charset="-122"/>
                <a:cs typeface="Verdana" pitchFamily="34" charset="-120"/>
              </a:rPr>
              <a:t>Routine South African data, hundreds of thousands of clients</a:t>
            </a:r>
            <a:endParaRPr lang="en-US" sz="2300" dirty="0"/>
          </a:p>
        </p:txBody>
      </p:sp>
      <p:sp>
        <p:nvSpPr>
          <p:cNvPr id="8" name="Shape 5"/>
          <p:cNvSpPr/>
          <p:nvPr/>
        </p:nvSpPr>
        <p:spPr>
          <a:xfrm>
            <a:off x="457200" y="1691640"/>
            <a:ext cx="11247120" cy="1920240"/>
          </a:xfrm>
          <a:prstGeom prst="roundRect">
            <a:avLst>
              <a:gd name="adj" fmla="val 2381"/>
            </a:avLst>
          </a:prstGeom>
          <a:solidFill>
            <a:srgbClr val="EEF2E4"/>
          </a:solidFill>
          <a:ln/>
        </p:spPr>
        <p:txBody>
          <a:bodyPr/>
          <a:lstStyle/>
          <a:p>
            <a:endParaRPr lang="en-ZA"/>
          </a:p>
        </p:txBody>
      </p:sp>
      <p:sp>
        <p:nvSpPr>
          <p:cNvPr id="9" name="Text 6"/>
          <p:cNvSpPr/>
          <p:nvPr/>
        </p:nvSpPr>
        <p:spPr>
          <a:xfrm>
            <a:off x="640080" y="1691640"/>
            <a:ext cx="2194560" cy="1920240"/>
          </a:xfrm>
          <a:prstGeom prst="rect">
            <a:avLst/>
          </a:prstGeom>
          <a:noFill/>
          <a:ln/>
        </p:spPr>
        <p:txBody>
          <a:bodyPr wrap="square" rtlCol="0" anchor="ctr"/>
          <a:lstStyle/>
          <a:p>
            <a:pPr marL="0" indent="0" algn="ctr">
              <a:buNone/>
            </a:pPr>
            <a:r>
              <a:rPr lang="en-US" sz="3400" b="1" dirty="0">
                <a:solidFill>
                  <a:srgbClr val="105B2F"/>
                </a:solidFill>
                <a:latin typeface="Verdana" pitchFamily="34" charset="0"/>
                <a:ea typeface="Verdana" pitchFamily="34" charset="-122"/>
                <a:cs typeface="Verdana" pitchFamily="34" charset="-120"/>
              </a:rPr>
              <a:t>428,926</a:t>
            </a:r>
            <a:endParaRPr lang="en-US" sz="3400" dirty="0"/>
          </a:p>
        </p:txBody>
      </p:sp>
      <p:sp>
        <p:nvSpPr>
          <p:cNvPr id="10" name="Text 7"/>
          <p:cNvSpPr/>
          <p:nvPr/>
        </p:nvSpPr>
        <p:spPr>
          <a:xfrm>
            <a:off x="2926080" y="1874520"/>
            <a:ext cx="3657600" cy="457200"/>
          </a:xfrm>
          <a:prstGeom prst="rect">
            <a:avLst/>
          </a:prstGeom>
          <a:noFill/>
          <a:ln/>
        </p:spPr>
        <p:txBody>
          <a:bodyPr wrap="square" rtlCol="0" anchor="ctr"/>
          <a:lstStyle/>
          <a:p>
            <a:pPr marL="0" indent="0">
              <a:buNone/>
            </a:pPr>
            <a:r>
              <a:rPr lang="en-US" sz="1300" b="1" dirty="0">
                <a:solidFill>
                  <a:srgbClr val="105B2F"/>
                </a:solidFill>
                <a:latin typeface="Verdana" pitchFamily="34" charset="0"/>
                <a:ea typeface="Verdana" pitchFamily="34" charset="-122"/>
                <a:cs typeface="Verdana" pitchFamily="34" charset="-120"/>
              </a:rPr>
              <a:t>clients, 7 provinces</a:t>
            </a:r>
            <a:endParaRPr lang="en-US" sz="1300" dirty="0"/>
          </a:p>
        </p:txBody>
      </p:sp>
      <p:sp>
        <p:nvSpPr>
          <p:cNvPr id="11" name="Text 8"/>
          <p:cNvSpPr/>
          <p:nvPr/>
        </p:nvSpPr>
        <p:spPr>
          <a:xfrm>
            <a:off x="2926080" y="2377440"/>
            <a:ext cx="8503920" cy="1097280"/>
          </a:xfrm>
          <a:prstGeom prst="rect">
            <a:avLst/>
          </a:prstGeom>
          <a:noFill/>
          <a:ln/>
        </p:spPr>
        <p:txBody>
          <a:bodyPr wrap="square" rtlCol="0" anchor="ctr"/>
          <a:lstStyle/>
          <a:p>
            <a:pPr marL="0" indent="0">
              <a:lnSpc>
                <a:spcPts val="1600"/>
              </a:lnSpc>
              <a:buNone/>
            </a:pPr>
            <a:r>
              <a:rPr lang="en-US" sz="1200" dirty="0">
                <a:solidFill>
                  <a:srgbClr val="1A1A1A"/>
                </a:solidFill>
                <a:latin typeface="Verdana" pitchFamily="34" charset="0"/>
                <a:ea typeface="Verdana" pitchFamily="34" charset="-122"/>
                <a:cs typeface="Verdana" pitchFamily="34" charset="-120"/>
              </a:rPr>
              <a:t>Mokgethi, INTEREST Conference 2026: 12- vs 6-month prescription. Retention equivalent (91–92% across provinces); viral suppression +1.3% adjusted gain with 12-month.</a:t>
            </a:r>
            <a:endParaRPr lang="en-US" sz="1200" dirty="0"/>
          </a:p>
        </p:txBody>
      </p:sp>
      <p:sp>
        <p:nvSpPr>
          <p:cNvPr id="12" name="Shape 9"/>
          <p:cNvSpPr/>
          <p:nvPr/>
        </p:nvSpPr>
        <p:spPr>
          <a:xfrm>
            <a:off x="457200" y="3794760"/>
            <a:ext cx="11247120" cy="1920240"/>
          </a:xfrm>
          <a:prstGeom prst="roundRect">
            <a:avLst>
              <a:gd name="adj" fmla="val 2381"/>
            </a:avLst>
          </a:prstGeom>
          <a:solidFill>
            <a:srgbClr val="EEF2E4"/>
          </a:solidFill>
          <a:ln/>
        </p:spPr>
        <p:txBody>
          <a:bodyPr/>
          <a:lstStyle/>
          <a:p>
            <a:endParaRPr lang="en-ZA"/>
          </a:p>
        </p:txBody>
      </p:sp>
      <p:sp>
        <p:nvSpPr>
          <p:cNvPr id="13" name="Text 10"/>
          <p:cNvSpPr/>
          <p:nvPr/>
        </p:nvSpPr>
        <p:spPr>
          <a:xfrm>
            <a:off x="640080" y="3794760"/>
            <a:ext cx="2194560" cy="1920240"/>
          </a:xfrm>
          <a:prstGeom prst="rect">
            <a:avLst/>
          </a:prstGeom>
          <a:noFill/>
          <a:ln/>
        </p:spPr>
        <p:txBody>
          <a:bodyPr wrap="square" rtlCol="0" anchor="ctr"/>
          <a:lstStyle/>
          <a:p>
            <a:pPr marL="0" indent="0" algn="ctr">
              <a:buNone/>
            </a:pPr>
            <a:r>
              <a:rPr lang="en-US" sz="3400" b="1" dirty="0">
                <a:solidFill>
                  <a:srgbClr val="0A41F3"/>
                </a:solidFill>
                <a:latin typeface="Verdana" pitchFamily="34" charset="0"/>
                <a:ea typeface="Verdana" pitchFamily="34" charset="-122"/>
                <a:cs typeface="Verdana" pitchFamily="34" charset="-120"/>
              </a:rPr>
              <a:t>1 vs 2</a:t>
            </a:r>
            <a:endParaRPr lang="en-US" sz="3400" dirty="0"/>
          </a:p>
        </p:txBody>
      </p:sp>
      <p:sp>
        <p:nvSpPr>
          <p:cNvPr id="14" name="Text 11"/>
          <p:cNvSpPr/>
          <p:nvPr/>
        </p:nvSpPr>
        <p:spPr>
          <a:xfrm>
            <a:off x="2926080" y="3977640"/>
            <a:ext cx="3657600" cy="457200"/>
          </a:xfrm>
          <a:prstGeom prst="rect">
            <a:avLst/>
          </a:prstGeom>
          <a:noFill/>
          <a:ln/>
        </p:spPr>
        <p:txBody>
          <a:bodyPr wrap="square" rtlCol="0" anchor="ctr"/>
          <a:lstStyle/>
          <a:p>
            <a:pPr marL="0" indent="0">
              <a:buNone/>
            </a:pPr>
            <a:r>
              <a:rPr lang="en-US" sz="1300" b="1" dirty="0">
                <a:solidFill>
                  <a:srgbClr val="105B2F"/>
                </a:solidFill>
                <a:latin typeface="Verdana" pitchFamily="34" charset="0"/>
                <a:ea typeface="Verdana" pitchFamily="34" charset="-122"/>
                <a:cs typeface="Verdana" pitchFamily="34" charset="-120"/>
              </a:rPr>
              <a:t>median visits/year</a:t>
            </a:r>
            <a:endParaRPr lang="en-US" sz="1300" dirty="0"/>
          </a:p>
        </p:txBody>
      </p:sp>
      <p:sp>
        <p:nvSpPr>
          <p:cNvPr id="15" name="Text 12"/>
          <p:cNvSpPr/>
          <p:nvPr/>
        </p:nvSpPr>
        <p:spPr>
          <a:xfrm>
            <a:off x="2926080" y="4480560"/>
            <a:ext cx="8503920" cy="1097280"/>
          </a:xfrm>
          <a:prstGeom prst="rect">
            <a:avLst/>
          </a:prstGeom>
          <a:noFill/>
          <a:ln/>
        </p:spPr>
        <p:txBody>
          <a:bodyPr wrap="square" rtlCol="0" anchor="ctr"/>
          <a:lstStyle/>
          <a:p>
            <a:pPr marL="0" indent="0">
              <a:lnSpc>
                <a:spcPts val="1600"/>
              </a:lnSpc>
              <a:buNone/>
            </a:pPr>
            <a:r>
              <a:rPr lang="en-US" sz="1200" dirty="0">
                <a:solidFill>
                  <a:srgbClr val="1A1A1A"/>
                </a:solidFill>
                <a:latin typeface="Verdana" pitchFamily="34" charset="0"/>
                <a:ea typeface="Verdana" pitchFamily="34" charset="-122"/>
                <a:cs typeface="Verdana" pitchFamily="34" charset="-120"/>
              </a:rPr>
              <a:t>Lewis 2023 (JIAS, KZN): 12- vs 6-month prescription. Retention aRR 1.03 (95% CI 1.01–1.05); suppression aRR 1.01 — roughly half the visits for equivalent outcomes.</a:t>
            </a:r>
            <a:endParaRPr lang="en-US" sz="1200" dirty="0"/>
          </a:p>
        </p:txBody>
      </p:sp>
      <p:sp>
        <p:nvSpPr>
          <p:cNvPr id="16" name="Text 13"/>
          <p:cNvSpPr/>
          <p:nvPr/>
        </p:nvSpPr>
        <p:spPr>
          <a:xfrm>
            <a:off x="457200" y="5806440"/>
            <a:ext cx="11247120" cy="411480"/>
          </a:xfrm>
          <a:prstGeom prst="rect">
            <a:avLst/>
          </a:prstGeom>
          <a:noFill/>
          <a:ln/>
        </p:spPr>
        <p:txBody>
          <a:bodyPr wrap="square" rtlCol="0" anchor="ctr"/>
          <a:lstStyle/>
          <a:p>
            <a:pPr marL="0" indent="0">
              <a:lnSpc>
                <a:spcPts val="1300"/>
              </a:lnSpc>
              <a:buNone/>
            </a:pPr>
            <a:r>
              <a:rPr lang="en-US" sz="1400" i="1" dirty="0">
                <a:solidFill>
                  <a:srgbClr val="6E6E6E"/>
                </a:solidFill>
                <a:latin typeface="Verdana" pitchFamily="34" charset="0"/>
                <a:ea typeface="Verdana" pitchFamily="34" charset="-122"/>
                <a:cs typeface="Verdana" pitchFamily="34" charset="-120"/>
              </a:rPr>
              <a:t>Both are routine-data (non-randomised) analyses — large scale and real-world relevance, at the cost of randomisation.</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457200" y="6419088"/>
            <a:ext cx="11247120" cy="0"/>
          </a:xfrm>
          <a:prstGeom prst="line">
            <a:avLst/>
          </a:prstGeom>
          <a:noFill/>
          <a:ln w="9525">
            <a:solidFill>
              <a:srgbClr val="CFCFCF"/>
            </a:solidFill>
            <a:prstDash val="solid"/>
          </a:ln>
        </p:spPr>
        <p:txBody>
          <a:bodyPr/>
          <a:lstStyle/>
          <a:p>
            <a:endParaRPr lang="en-ZA"/>
          </a:p>
        </p:txBody>
      </p:sp>
      <p:sp>
        <p:nvSpPr>
          <p:cNvPr id="3" name="Text 1"/>
          <p:cNvSpPr/>
          <p:nvPr/>
        </p:nvSpPr>
        <p:spPr>
          <a:xfrm>
            <a:off x="457200" y="6455664"/>
            <a:ext cx="7315200" cy="274320"/>
          </a:xfrm>
          <a:prstGeom prst="rect">
            <a:avLst/>
          </a:prstGeom>
          <a:noFill/>
          <a:ln/>
        </p:spPr>
        <p:txBody>
          <a:bodyPr wrap="square" rtlCol="0" anchor="ctr"/>
          <a:lstStyle/>
          <a:p>
            <a:pPr marL="0" indent="0">
              <a:buNone/>
            </a:pPr>
            <a:r>
              <a:rPr lang="en-US" sz="800" dirty="0">
                <a:solidFill>
                  <a:srgbClr val="6E6E6E"/>
                </a:solidFill>
                <a:latin typeface="Verdana" pitchFamily="34" charset="0"/>
                <a:ea typeface="Verdana" pitchFamily="34" charset="-122"/>
                <a:cs typeface="Verdana" pitchFamily="34" charset="-120"/>
              </a:rPr>
              <a:t>26–31 July · Rio de Janeiro, Brazil · MASTER EVIDENCE DECK</a:t>
            </a:r>
            <a:endParaRPr lang="en-US" sz="800" dirty="0"/>
          </a:p>
        </p:txBody>
      </p:sp>
      <p:sp>
        <p:nvSpPr>
          <p:cNvPr id="4" name="Text 2"/>
          <p:cNvSpPr/>
          <p:nvPr/>
        </p:nvSpPr>
        <p:spPr>
          <a:xfrm>
            <a:off x="8503920" y="6455664"/>
            <a:ext cx="3200400" cy="274320"/>
          </a:xfrm>
          <a:prstGeom prst="rect">
            <a:avLst/>
          </a:prstGeom>
          <a:noFill/>
          <a:ln/>
        </p:spPr>
        <p:txBody>
          <a:bodyPr wrap="square" rtlCol="0" anchor="ctr"/>
          <a:lstStyle/>
          <a:p>
            <a:pPr marL="0" indent="0" algn="r">
              <a:buNone/>
            </a:pPr>
            <a:r>
              <a:rPr lang="en-US" sz="800" dirty="0">
                <a:solidFill>
                  <a:srgbClr val="6E6E6E"/>
                </a:solidFill>
                <a:latin typeface="Verdana" pitchFamily="34" charset="0"/>
                <a:ea typeface="Verdana" pitchFamily="34" charset="-122"/>
                <a:cs typeface="Verdana" pitchFamily="34" charset="-120"/>
              </a:rPr>
              <a:t>11 · aids2026.org</a:t>
            </a:r>
            <a:endParaRPr lang="en-US" sz="800" dirty="0"/>
          </a:p>
        </p:txBody>
      </p:sp>
      <p:sp>
        <p:nvSpPr>
          <p:cNvPr id="6" name="Text 3"/>
          <p:cNvSpPr/>
          <p:nvPr/>
        </p:nvSpPr>
        <p:spPr>
          <a:xfrm>
            <a:off x="390776" y="388620"/>
            <a:ext cx="8686800" cy="274320"/>
          </a:xfrm>
          <a:prstGeom prst="rect">
            <a:avLst/>
          </a:prstGeom>
          <a:noFill/>
          <a:ln/>
        </p:spPr>
        <p:txBody>
          <a:bodyPr wrap="square" rtlCol="0" anchor="ctr"/>
          <a:lstStyle/>
          <a:p>
            <a:pPr marL="0" indent="0">
              <a:buNone/>
            </a:pPr>
            <a:r>
              <a:rPr lang="en-US" sz="1150" b="1" kern="0" spc="100" dirty="0">
                <a:solidFill>
                  <a:srgbClr val="0A41F3"/>
                </a:solidFill>
                <a:latin typeface="Verdana" pitchFamily="34" charset="0"/>
                <a:ea typeface="Verdana" pitchFamily="34" charset="-122"/>
                <a:cs typeface="Verdana" pitchFamily="34" charset="-120"/>
              </a:rPr>
              <a:t>SHIFT 1 · EVIDENCE — SUPPORTING CONTEXT</a:t>
            </a:r>
            <a:endParaRPr lang="en-US" sz="1150" dirty="0"/>
          </a:p>
        </p:txBody>
      </p:sp>
      <p:sp>
        <p:nvSpPr>
          <p:cNvPr id="7" name="Text 4"/>
          <p:cNvSpPr/>
          <p:nvPr/>
        </p:nvSpPr>
        <p:spPr>
          <a:xfrm>
            <a:off x="390776" y="833259"/>
            <a:ext cx="10149840" cy="822960"/>
          </a:xfrm>
          <a:prstGeom prst="rect">
            <a:avLst/>
          </a:prstGeom>
          <a:noFill/>
          <a:ln/>
        </p:spPr>
        <p:txBody>
          <a:bodyPr wrap="square" rtlCol="0" anchor="ctr"/>
          <a:lstStyle/>
          <a:p>
            <a:pPr marL="0" indent="0">
              <a:lnSpc>
                <a:spcPts val="2600"/>
              </a:lnSpc>
              <a:buNone/>
            </a:pPr>
            <a:r>
              <a:rPr lang="en-US" sz="2300" b="1" dirty="0">
                <a:solidFill>
                  <a:srgbClr val="105B2F"/>
                </a:solidFill>
                <a:latin typeface="Verdana" pitchFamily="34" charset="0"/>
                <a:ea typeface="Verdana" pitchFamily="34" charset="-122"/>
                <a:cs typeface="Verdana" pitchFamily="34" charset="-120"/>
              </a:rPr>
              <a:t>A systematic review, and a different population, both point the same way</a:t>
            </a:r>
            <a:endParaRPr lang="en-US" sz="2300" dirty="0"/>
          </a:p>
        </p:txBody>
      </p:sp>
      <p:sp>
        <p:nvSpPr>
          <p:cNvPr id="8" name="Shape 5"/>
          <p:cNvSpPr/>
          <p:nvPr/>
        </p:nvSpPr>
        <p:spPr>
          <a:xfrm>
            <a:off x="457200" y="2012835"/>
            <a:ext cx="11247120" cy="1965960"/>
          </a:xfrm>
          <a:prstGeom prst="roundRect">
            <a:avLst>
              <a:gd name="adj" fmla="val 2326"/>
            </a:avLst>
          </a:prstGeom>
          <a:solidFill>
            <a:srgbClr val="EEF2E4"/>
          </a:solidFill>
          <a:ln/>
        </p:spPr>
        <p:txBody>
          <a:bodyPr/>
          <a:lstStyle/>
          <a:p>
            <a:endParaRPr lang="en-ZA"/>
          </a:p>
        </p:txBody>
      </p:sp>
      <p:sp>
        <p:nvSpPr>
          <p:cNvPr id="9" name="Shape 6"/>
          <p:cNvSpPr/>
          <p:nvPr/>
        </p:nvSpPr>
        <p:spPr>
          <a:xfrm>
            <a:off x="457200" y="2012835"/>
            <a:ext cx="91440" cy="1965960"/>
          </a:xfrm>
          <a:prstGeom prst="rect">
            <a:avLst/>
          </a:prstGeom>
          <a:solidFill>
            <a:srgbClr val="617F09"/>
          </a:solidFill>
          <a:ln/>
        </p:spPr>
        <p:txBody>
          <a:bodyPr/>
          <a:lstStyle/>
          <a:p>
            <a:endParaRPr lang="en-ZA"/>
          </a:p>
        </p:txBody>
      </p:sp>
      <p:sp>
        <p:nvSpPr>
          <p:cNvPr id="10" name="Text 7"/>
          <p:cNvSpPr/>
          <p:nvPr/>
        </p:nvSpPr>
        <p:spPr>
          <a:xfrm>
            <a:off x="685800" y="2122563"/>
            <a:ext cx="10789920" cy="320040"/>
          </a:xfrm>
          <a:prstGeom prst="rect">
            <a:avLst/>
          </a:prstGeom>
          <a:noFill/>
          <a:ln/>
        </p:spPr>
        <p:txBody>
          <a:bodyPr wrap="square" rtlCol="0" anchor="ctr"/>
          <a:lstStyle/>
          <a:p>
            <a:r>
              <a:rPr lang="en-US" sz="1400" b="1" dirty="0">
                <a:solidFill>
                  <a:srgbClr val="105B2F"/>
                </a:solidFill>
                <a:latin typeface="Verdana" pitchFamily="34" charset="0"/>
                <a:ea typeface="Verdana" pitchFamily="34" charset="-122"/>
                <a:cs typeface="Verdana" pitchFamily="34" charset="-120"/>
              </a:rPr>
              <a:t>Le Tourneau N et al. 2022, PLOS Medicine — systematic review &amp; meta-analysis</a:t>
            </a:r>
            <a:endParaRPr lang="en-US" sz="1400" dirty="0"/>
          </a:p>
        </p:txBody>
      </p:sp>
      <p:sp>
        <p:nvSpPr>
          <p:cNvPr id="11" name="Text 8"/>
          <p:cNvSpPr/>
          <p:nvPr/>
        </p:nvSpPr>
        <p:spPr>
          <a:xfrm>
            <a:off x="685800" y="2470035"/>
            <a:ext cx="10789920" cy="594360"/>
          </a:xfrm>
          <a:prstGeom prst="rect">
            <a:avLst/>
          </a:prstGeom>
          <a:noFill/>
          <a:ln/>
        </p:spPr>
        <p:txBody>
          <a:bodyPr wrap="square" rtlCol="0" anchor="ctr"/>
          <a:lstStyle/>
          <a:p>
            <a:pPr marL="0" indent="0">
              <a:lnSpc>
                <a:spcPts val="1500"/>
              </a:lnSpc>
              <a:buNone/>
            </a:pPr>
            <a:r>
              <a:rPr lang="en-US" sz="1150" dirty="0">
                <a:solidFill>
                  <a:srgbClr val="1A1A1A"/>
                </a:solidFill>
                <a:latin typeface="Verdana" pitchFamily="34" charset="0"/>
                <a:ea typeface="Verdana" pitchFamily="34" charset="-122"/>
                <a:cs typeface="Verdana" pitchFamily="34" charset="-120"/>
              </a:rPr>
              <a:t>10 studies, 15 arms, 33,599 adults, 8 sub-Saharan African countries. Reduced consultation frequency (6- or 12-monthly) vs 3-monthly: no difference in retention (RR 1.01, 95% CI 0.97–1.04, low certainty).</a:t>
            </a:r>
            <a:endParaRPr lang="en-US" sz="1150" dirty="0"/>
          </a:p>
        </p:txBody>
      </p:sp>
      <p:sp>
        <p:nvSpPr>
          <p:cNvPr id="12" name="Text 9"/>
          <p:cNvSpPr/>
          <p:nvPr/>
        </p:nvSpPr>
        <p:spPr>
          <a:xfrm>
            <a:off x="685800" y="3110115"/>
            <a:ext cx="10789920" cy="777240"/>
          </a:xfrm>
          <a:prstGeom prst="rect">
            <a:avLst/>
          </a:prstGeom>
          <a:noFill/>
          <a:ln/>
        </p:spPr>
        <p:txBody>
          <a:bodyPr wrap="square" rtlCol="0" anchor="ctr"/>
          <a:lstStyle/>
          <a:p>
            <a:pPr marL="0" indent="0">
              <a:lnSpc>
                <a:spcPts val="1400"/>
              </a:lnSpc>
              <a:buNone/>
            </a:pPr>
            <a:r>
              <a:rPr lang="en-US" sz="1100" b="1" dirty="0">
                <a:solidFill>
                  <a:srgbClr val="E0001B"/>
                </a:solidFill>
                <a:latin typeface="Verdana" pitchFamily="34" charset="0"/>
                <a:ea typeface="Verdana" pitchFamily="34" charset="-122"/>
                <a:cs typeface="Verdana" pitchFamily="34" charset="-120"/>
              </a:rPr>
              <a:t>Caution: </a:t>
            </a:r>
            <a:r>
              <a:rPr lang="en-US" sz="1100" i="1" dirty="0">
                <a:solidFill>
                  <a:srgbClr val="1A1A1A"/>
                </a:solidFill>
                <a:latin typeface="Verdana" pitchFamily="34" charset="0"/>
                <a:ea typeface="Verdana" pitchFamily="34" charset="-122"/>
                <a:cs typeface="Verdana" pitchFamily="34" charset="-120"/>
              </a:rPr>
              <a:t>the pooled “6- or 12-monthly” group is dominated by 6-monthly consultation studies. Only Cassidy and Fatti (previous slide) actually tested a full annual clinical interval — treat this review as context, not the headline evidence.</a:t>
            </a:r>
            <a:endParaRPr lang="en-US" sz="1100" dirty="0"/>
          </a:p>
        </p:txBody>
      </p:sp>
      <p:sp>
        <p:nvSpPr>
          <p:cNvPr id="13" name="Shape 10"/>
          <p:cNvSpPr/>
          <p:nvPr/>
        </p:nvSpPr>
        <p:spPr>
          <a:xfrm>
            <a:off x="457200" y="4207395"/>
            <a:ext cx="11247120" cy="1600200"/>
          </a:xfrm>
          <a:prstGeom prst="roundRect">
            <a:avLst>
              <a:gd name="adj" fmla="val 2857"/>
            </a:avLst>
          </a:prstGeom>
          <a:solidFill>
            <a:srgbClr val="DDE7C6"/>
          </a:solidFill>
          <a:ln/>
        </p:spPr>
        <p:txBody>
          <a:bodyPr/>
          <a:lstStyle/>
          <a:p>
            <a:endParaRPr lang="en-ZA"/>
          </a:p>
        </p:txBody>
      </p:sp>
      <p:sp>
        <p:nvSpPr>
          <p:cNvPr id="14" name="Shape 11"/>
          <p:cNvSpPr/>
          <p:nvPr/>
        </p:nvSpPr>
        <p:spPr>
          <a:xfrm>
            <a:off x="457200" y="4207395"/>
            <a:ext cx="91440" cy="1600200"/>
          </a:xfrm>
          <a:prstGeom prst="rect">
            <a:avLst/>
          </a:prstGeom>
          <a:solidFill>
            <a:srgbClr val="6E6E6E"/>
          </a:solidFill>
          <a:ln/>
        </p:spPr>
        <p:txBody>
          <a:bodyPr/>
          <a:lstStyle/>
          <a:p>
            <a:endParaRPr lang="en-ZA"/>
          </a:p>
        </p:txBody>
      </p:sp>
      <p:sp>
        <p:nvSpPr>
          <p:cNvPr id="15" name="Text 12"/>
          <p:cNvSpPr/>
          <p:nvPr/>
        </p:nvSpPr>
        <p:spPr>
          <a:xfrm>
            <a:off x="685800" y="4317123"/>
            <a:ext cx="10789920" cy="320040"/>
          </a:xfrm>
          <a:prstGeom prst="rect">
            <a:avLst/>
          </a:prstGeom>
          <a:noFill/>
          <a:ln/>
        </p:spPr>
        <p:txBody>
          <a:bodyPr wrap="square" rtlCol="0" anchor="ctr"/>
          <a:lstStyle/>
          <a:p>
            <a:r>
              <a:rPr lang="en-US" sz="1400" b="1" dirty="0">
                <a:solidFill>
                  <a:srgbClr val="105B2F"/>
                </a:solidFill>
                <a:latin typeface="Verdana" pitchFamily="34" charset="0"/>
                <a:ea typeface="Verdana" pitchFamily="34" charset="-122"/>
                <a:cs typeface="Verdana" pitchFamily="34" charset="-120"/>
              </a:rPr>
              <a:t>Patten G et al. 2025, JAIDS — South Africa, private sector</a:t>
            </a:r>
            <a:endParaRPr lang="en-US" sz="1400" dirty="0"/>
          </a:p>
        </p:txBody>
      </p:sp>
      <p:sp>
        <p:nvSpPr>
          <p:cNvPr id="16" name="Text 13"/>
          <p:cNvSpPr/>
          <p:nvPr/>
        </p:nvSpPr>
        <p:spPr>
          <a:xfrm>
            <a:off x="685800" y="4664595"/>
            <a:ext cx="10789920" cy="1051560"/>
          </a:xfrm>
          <a:prstGeom prst="rect">
            <a:avLst/>
          </a:prstGeom>
          <a:noFill/>
          <a:ln/>
        </p:spPr>
        <p:txBody>
          <a:bodyPr wrap="square" rtlCol="0" anchor="ctr"/>
          <a:lstStyle/>
          <a:p>
            <a:pPr marL="0" indent="0">
              <a:lnSpc>
                <a:spcPts val="1500"/>
              </a:lnSpc>
              <a:buNone/>
            </a:pPr>
            <a:r>
              <a:rPr lang="en-US" sz="1150" dirty="0">
                <a:solidFill>
                  <a:srgbClr val="1A1A1A"/>
                </a:solidFill>
                <a:latin typeface="Verdana" pitchFamily="34" charset="0"/>
                <a:ea typeface="Verdana" pitchFamily="34" charset="-122"/>
                <a:cs typeface="Verdana" pitchFamily="34" charset="-120"/>
              </a:rPr>
              <a:t>~74,000 clients, temporal design. Viral non-suppression kept improving (~11%/yr) under 12-month prescription renewal, then worsened (~6%/yr) when it reverted to 6-month prescription after COVID-19 emergency measures ended. A different population (private-sector) and design (temporal, not RCT) — triangulates rather than duplicates the public-sector evidence.</a:t>
            </a:r>
            <a:endParaRPr lang="en-US" sz="11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457200" y="6419088"/>
            <a:ext cx="11247120" cy="0"/>
          </a:xfrm>
          <a:prstGeom prst="line">
            <a:avLst/>
          </a:prstGeom>
          <a:noFill/>
          <a:ln w="9525">
            <a:solidFill>
              <a:srgbClr val="CFCFCF"/>
            </a:solidFill>
            <a:prstDash val="solid"/>
          </a:ln>
        </p:spPr>
        <p:txBody>
          <a:bodyPr/>
          <a:lstStyle/>
          <a:p>
            <a:endParaRPr lang="en-ZA"/>
          </a:p>
        </p:txBody>
      </p:sp>
      <p:sp>
        <p:nvSpPr>
          <p:cNvPr id="3" name="Text 1"/>
          <p:cNvSpPr/>
          <p:nvPr/>
        </p:nvSpPr>
        <p:spPr>
          <a:xfrm>
            <a:off x="457200" y="6455664"/>
            <a:ext cx="7315200" cy="274320"/>
          </a:xfrm>
          <a:prstGeom prst="rect">
            <a:avLst/>
          </a:prstGeom>
          <a:noFill/>
          <a:ln/>
        </p:spPr>
        <p:txBody>
          <a:bodyPr wrap="square" rtlCol="0" anchor="ctr"/>
          <a:lstStyle/>
          <a:p>
            <a:pPr marL="0" indent="0">
              <a:buNone/>
            </a:pPr>
            <a:r>
              <a:rPr lang="en-US" sz="800" dirty="0">
                <a:solidFill>
                  <a:srgbClr val="6E6E6E"/>
                </a:solidFill>
                <a:latin typeface="Verdana" pitchFamily="34" charset="0"/>
                <a:ea typeface="Verdana" pitchFamily="34" charset="-122"/>
                <a:cs typeface="Verdana" pitchFamily="34" charset="-120"/>
              </a:rPr>
              <a:t>26–31 July · Rio de Janeiro, Brazil · MASTER EVIDENCE DECK</a:t>
            </a:r>
            <a:endParaRPr lang="en-US" sz="800" dirty="0"/>
          </a:p>
        </p:txBody>
      </p:sp>
      <p:sp>
        <p:nvSpPr>
          <p:cNvPr id="4" name="Text 2"/>
          <p:cNvSpPr/>
          <p:nvPr/>
        </p:nvSpPr>
        <p:spPr>
          <a:xfrm>
            <a:off x="8503920" y="6455664"/>
            <a:ext cx="3200400" cy="274320"/>
          </a:xfrm>
          <a:prstGeom prst="rect">
            <a:avLst/>
          </a:prstGeom>
          <a:noFill/>
          <a:ln/>
        </p:spPr>
        <p:txBody>
          <a:bodyPr wrap="square" rtlCol="0" anchor="ctr"/>
          <a:lstStyle/>
          <a:p>
            <a:pPr marL="0" indent="0" algn="r">
              <a:buNone/>
            </a:pPr>
            <a:r>
              <a:rPr lang="en-US" sz="800" dirty="0">
                <a:solidFill>
                  <a:srgbClr val="6E6E6E"/>
                </a:solidFill>
                <a:latin typeface="Verdana" pitchFamily="34" charset="0"/>
                <a:ea typeface="Verdana" pitchFamily="34" charset="-122"/>
                <a:cs typeface="Verdana" pitchFamily="34" charset="-120"/>
              </a:rPr>
              <a:t>12 · aids2026.org</a:t>
            </a:r>
            <a:endParaRPr lang="en-US" sz="800" dirty="0"/>
          </a:p>
        </p:txBody>
      </p:sp>
      <p:sp>
        <p:nvSpPr>
          <p:cNvPr id="6" name="Text 3"/>
          <p:cNvSpPr/>
          <p:nvPr/>
        </p:nvSpPr>
        <p:spPr>
          <a:xfrm>
            <a:off x="457200" y="399403"/>
            <a:ext cx="8686800" cy="274320"/>
          </a:xfrm>
          <a:prstGeom prst="rect">
            <a:avLst/>
          </a:prstGeom>
          <a:noFill/>
          <a:ln/>
        </p:spPr>
        <p:txBody>
          <a:bodyPr wrap="square" rtlCol="0" anchor="ctr"/>
          <a:lstStyle/>
          <a:p>
            <a:pPr marL="0" indent="0">
              <a:buNone/>
            </a:pPr>
            <a:r>
              <a:rPr lang="en-US" sz="1150" b="1" kern="0" spc="100" dirty="0">
                <a:solidFill>
                  <a:srgbClr val="0A41F3"/>
                </a:solidFill>
                <a:latin typeface="Verdana" pitchFamily="34" charset="0"/>
                <a:ea typeface="Verdana" pitchFamily="34" charset="-122"/>
                <a:cs typeface="Verdana" pitchFamily="34" charset="-120"/>
              </a:rPr>
              <a:t>SHIFT 1 · ECONOMICS — STAFF TIME</a:t>
            </a:r>
            <a:endParaRPr lang="en-US" sz="1150" dirty="0"/>
          </a:p>
        </p:txBody>
      </p:sp>
      <p:sp>
        <p:nvSpPr>
          <p:cNvPr id="7" name="Text 4"/>
          <p:cNvSpPr/>
          <p:nvPr/>
        </p:nvSpPr>
        <p:spPr>
          <a:xfrm>
            <a:off x="457200" y="673723"/>
            <a:ext cx="10149840" cy="822960"/>
          </a:xfrm>
          <a:prstGeom prst="rect">
            <a:avLst/>
          </a:prstGeom>
          <a:noFill/>
          <a:ln/>
        </p:spPr>
        <p:txBody>
          <a:bodyPr wrap="square" rtlCol="0" anchor="ctr"/>
          <a:lstStyle/>
          <a:p>
            <a:pPr marL="0" indent="0">
              <a:lnSpc>
                <a:spcPts val="2600"/>
              </a:lnSpc>
              <a:buNone/>
            </a:pPr>
            <a:r>
              <a:rPr lang="en-US" sz="2300" b="1" dirty="0">
                <a:solidFill>
                  <a:srgbClr val="105B2F"/>
                </a:solidFill>
                <a:latin typeface="Verdana" pitchFamily="34" charset="0"/>
                <a:ea typeface="Verdana" pitchFamily="34" charset="-122"/>
                <a:cs typeface="Verdana" pitchFamily="34" charset="-120"/>
              </a:rPr>
              <a:t>Fewer visits release clinical capacity</a:t>
            </a:r>
            <a:endParaRPr lang="en-US" sz="2300" dirty="0"/>
          </a:p>
        </p:txBody>
      </p:sp>
      <p:sp>
        <p:nvSpPr>
          <p:cNvPr id="8" name="Text 5"/>
          <p:cNvSpPr/>
          <p:nvPr/>
        </p:nvSpPr>
        <p:spPr>
          <a:xfrm>
            <a:off x="457200" y="1713552"/>
            <a:ext cx="10149840" cy="160967"/>
          </a:xfrm>
          <a:prstGeom prst="rect">
            <a:avLst/>
          </a:prstGeom>
          <a:noFill/>
          <a:ln/>
        </p:spPr>
        <p:txBody>
          <a:bodyPr wrap="square" rtlCol="0" anchor="ctr"/>
          <a:lstStyle/>
          <a:p>
            <a:pPr marL="0" indent="0">
              <a:buNone/>
            </a:pPr>
            <a:r>
              <a:rPr lang="en-US" sz="1600" b="1" dirty="0">
                <a:solidFill>
                  <a:srgbClr val="105B2F"/>
                </a:solidFill>
                <a:latin typeface="Verdana" pitchFamily="34" charset="0"/>
                <a:ea typeface="Verdana" pitchFamily="34" charset="-122"/>
                <a:cs typeface="Verdana" pitchFamily="34" charset="-120"/>
              </a:rPr>
              <a:t>Total staff hours, Year 1 · South Africa modelling (clerk + nurse + pharmacy-assistant time combined)</a:t>
            </a:r>
            <a:endParaRPr lang="en-US" sz="1600" dirty="0"/>
          </a:p>
        </p:txBody>
      </p:sp>
      <p:graphicFrame>
        <p:nvGraphicFramePr>
          <p:cNvPr id="9" name="Chart 0"/>
          <p:cNvGraphicFramePr/>
          <p:nvPr>
            <p:extLst>
              <p:ext uri="{D42A27DB-BD31-4B8C-83A1-F6EECF244321}">
                <p14:modId xmlns:p14="http://schemas.microsoft.com/office/powerpoint/2010/main" val="3694627210"/>
              </p:ext>
            </p:extLst>
          </p:nvPr>
        </p:nvGraphicFramePr>
        <p:xfrm>
          <a:off x="1371600" y="1965960"/>
          <a:ext cx="9144000" cy="3291840"/>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6"/>
          <p:cNvSpPr/>
          <p:nvPr/>
        </p:nvSpPr>
        <p:spPr>
          <a:xfrm>
            <a:off x="457200" y="5349240"/>
            <a:ext cx="11247120" cy="457200"/>
          </a:xfrm>
          <a:prstGeom prst="rect">
            <a:avLst/>
          </a:prstGeom>
          <a:noFill/>
          <a:ln/>
        </p:spPr>
        <p:txBody>
          <a:bodyPr wrap="square" rtlCol="0" anchor="ctr"/>
          <a:lstStyle/>
          <a:p>
            <a:pPr marL="0" indent="0">
              <a:lnSpc>
                <a:spcPts val="1600"/>
              </a:lnSpc>
              <a:buNone/>
            </a:pPr>
            <a:r>
              <a:rPr lang="en-US" sz="2000" b="1" dirty="0">
                <a:solidFill>
                  <a:srgbClr val="105B2F"/>
                </a:solidFill>
                <a:latin typeface="Verdana" pitchFamily="34" charset="0"/>
                <a:ea typeface="Verdana" pitchFamily="34" charset="-122"/>
                <a:cs typeface="Verdana" pitchFamily="34" charset="-120"/>
              </a:rPr>
              <a:t>≈ 38% </a:t>
            </a:r>
            <a:r>
              <a:rPr lang="en-US" sz="1250" dirty="0">
                <a:solidFill>
                  <a:srgbClr val="1A1A1A"/>
                </a:solidFill>
                <a:latin typeface="Verdana" pitchFamily="34" charset="0"/>
                <a:ea typeface="Verdana" pitchFamily="34" charset="-122"/>
                <a:cs typeface="Verdana" pitchFamily="34" charset="-120"/>
              </a:rPr>
              <a:t>less staff time with CCMDD-based 12MMS (using auto-rescript) + 6MMD — capacity released, not cash banked</a:t>
            </a:r>
            <a:endParaRPr lang="en-US" sz="2000" dirty="0"/>
          </a:p>
        </p:txBody>
      </p:sp>
      <p:sp>
        <p:nvSpPr>
          <p:cNvPr id="11" name="Text 7"/>
          <p:cNvSpPr/>
          <p:nvPr/>
        </p:nvSpPr>
        <p:spPr>
          <a:xfrm>
            <a:off x="457200" y="5882178"/>
            <a:ext cx="11247120" cy="320040"/>
          </a:xfrm>
          <a:prstGeom prst="rect">
            <a:avLst/>
          </a:prstGeom>
          <a:noFill/>
          <a:ln/>
        </p:spPr>
        <p:txBody>
          <a:bodyPr wrap="square" rtlCol="0" anchor="ctr"/>
          <a:lstStyle/>
          <a:p>
            <a:pPr marL="0" indent="0">
              <a:buNone/>
            </a:pPr>
            <a:r>
              <a:rPr lang="en-US" sz="1300" i="1" dirty="0">
                <a:solidFill>
                  <a:srgbClr val="6E6E6E"/>
                </a:solidFill>
                <a:latin typeface="Verdana" pitchFamily="34" charset="0"/>
                <a:ea typeface="Verdana" pitchFamily="34" charset="-122"/>
                <a:cs typeface="Verdana" pitchFamily="34" charset="-120"/>
              </a:rPr>
              <a:t>Huber et al. (He2RO / Wits Health Consortium), SA 6MMD Strategic Planning Meeting, 5 June 2025/AIDS2026 Oral presentation</a:t>
            </a:r>
            <a:endParaRPr lang="en-US" sz="13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457200" y="6419088"/>
            <a:ext cx="11247120" cy="0"/>
          </a:xfrm>
          <a:prstGeom prst="line">
            <a:avLst/>
          </a:prstGeom>
          <a:noFill/>
          <a:ln w="9525">
            <a:solidFill>
              <a:srgbClr val="CFCFCF"/>
            </a:solidFill>
            <a:prstDash val="solid"/>
          </a:ln>
        </p:spPr>
        <p:txBody>
          <a:bodyPr/>
          <a:lstStyle/>
          <a:p>
            <a:endParaRPr lang="en-ZA"/>
          </a:p>
        </p:txBody>
      </p:sp>
      <p:sp>
        <p:nvSpPr>
          <p:cNvPr id="3" name="Text 1"/>
          <p:cNvSpPr/>
          <p:nvPr/>
        </p:nvSpPr>
        <p:spPr>
          <a:xfrm>
            <a:off x="457200" y="6455664"/>
            <a:ext cx="7315200" cy="274320"/>
          </a:xfrm>
          <a:prstGeom prst="rect">
            <a:avLst/>
          </a:prstGeom>
          <a:noFill/>
          <a:ln/>
        </p:spPr>
        <p:txBody>
          <a:bodyPr wrap="square" rtlCol="0" anchor="ctr"/>
          <a:lstStyle/>
          <a:p>
            <a:pPr marL="0" indent="0">
              <a:buNone/>
            </a:pPr>
            <a:r>
              <a:rPr lang="en-US" sz="800" dirty="0">
                <a:solidFill>
                  <a:srgbClr val="6E6E6E"/>
                </a:solidFill>
                <a:latin typeface="Verdana" pitchFamily="34" charset="0"/>
                <a:ea typeface="Verdana" pitchFamily="34" charset="-122"/>
                <a:cs typeface="Verdana" pitchFamily="34" charset="-120"/>
              </a:rPr>
              <a:t>26–31 July · Rio de Janeiro, Brazil · MASTER EVIDENCE DECK</a:t>
            </a:r>
            <a:endParaRPr lang="en-US" sz="800" dirty="0"/>
          </a:p>
        </p:txBody>
      </p:sp>
      <p:sp>
        <p:nvSpPr>
          <p:cNvPr id="4" name="Text 2"/>
          <p:cNvSpPr/>
          <p:nvPr/>
        </p:nvSpPr>
        <p:spPr>
          <a:xfrm>
            <a:off x="8503920" y="6455664"/>
            <a:ext cx="3200400" cy="274320"/>
          </a:xfrm>
          <a:prstGeom prst="rect">
            <a:avLst/>
          </a:prstGeom>
          <a:noFill/>
          <a:ln/>
        </p:spPr>
        <p:txBody>
          <a:bodyPr wrap="square" rtlCol="0" anchor="ctr"/>
          <a:lstStyle/>
          <a:p>
            <a:pPr marL="0" indent="0" algn="r">
              <a:buNone/>
            </a:pPr>
            <a:r>
              <a:rPr lang="en-US" sz="800" dirty="0">
                <a:solidFill>
                  <a:srgbClr val="6E6E6E"/>
                </a:solidFill>
                <a:latin typeface="Verdana" pitchFamily="34" charset="0"/>
                <a:ea typeface="Verdana" pitchFamily="34" charset="-122"/>
                <a:cs typeface="Verdana" pitchFamily="34" charset="-120"/>
              </a:rPr>
              <a:t>13 · aids2026.org</a:t>
            </a:r>
            <a:endParaRPr lang="en-US" sz="800" dirty="0"/>
          </a:p>
        </p:txBody>
      </p:sp>
      <p:sp>
        <p:nvSpPr>
          <p:cNvPr id="6" name="Text 3"/>
          <p:cNvSpPr/>
          <p:nvPr/>
        </p:nvSpPr>
        <p:spPr>
          <a:xfrm>
            <a:off x="457200" y="438913"/>
            <a:ext cx="8686800" cy="274320"/>
          </a:xfrm>
          <a:prstGeom prst="rect">
            <a:avLst/>
          </a:prstGeom>
          <a:noFill/>
          <a:ln/>
        </p:spPr>
        <p:txBody>
          <a:bodyPr wrap="square" rtlCol="0" anchor="ctr"/>
          <a:lstStyle/>
          <a:p>
            <a:pPr marL="0" indent="0">
              <a:buNone/>
            </a:pPr>
            <a:r>
              <a:rPr lang="en-US" sz="1150" b="1" kern="0" spc="100" dirty="0">
                <a:solidFill>
                  <a:srgbClr val="0A41F3"/>
                </a:solidFill>
                <a:latin typeface="Verdana" pitchFamily="34" charset="0"/>
                <a:ea typeface="Verdana" pitchFamily="34" charset="-122"/>
                <a:cs typeface="Verdana" pitchFamily="34" charset="-120"/>
              </a:rPr>
              <a:t>SHIFT 1 · ECONOMICS — CLIENT &amp; HEALTH SYSTEM COST</a:t>
            </a:r>
            <a:endParaRPr lang="en-US" sz="1150" dirty="0"/>
          </a:p>
        </p:txBody>
      </p:sp>
      <p:sp>
        <p:nvSpPr>
          <p:cNvPr id="7" name="Text 4"/>
          <p:cNvSpPr/>
          <p:nvPr/>
        </p:nvSpPr>
        <p:spPr>
          <a:xfrm>
            <a:off x="457200" y="713233"/>
            <a:ext cx="10149840" cy="822960"/>
          </a:xfrm>
          <a:prstGeom prst="rect">
            <a:avLst/>
          </a:prstGeom>
          <a:noFill/>
          <a:ln/>
        </p:spPr>
        <p:txBody>
          <a:bodyPr wrap="square" rtlCol="0" anchor="ctr"/>
          <a:lstStyle/>
          <a:p>
            <a:pPr marL="0" indent="0">
              <a:lnSpc>
                <a:spcPts val="2600"/>
              </a:lnSpc>
              <a:buNone/>
            </a:pPr>
            <a:r>
              <a:rPr lang="en-US" sz="2300" b="1" dirty="0">
                <a:solidFill>
                  <a:srgbClr val="105B2F"/>
                </a:solidFill>
                <a:latin typeface="Verdana" pitchFamily="34" charset="0"/>
                <a:ea typeface="Verdana" pitchFamily="34" charset="-122"/>
                <a:cs typeface="Verdana" pitchFamily="34" charset="-120"/>
              </a:rPr>
              <a:t>Cost falls for clients and the health system alike</a:t>
            </a:r>
            <a:endParaRPr lang="en-US" sz="2300" dirty="0"/>
          </a:p>
        </p:txBody>
      </p:sp>
      <p:sp>
        <p:nvSpPr>
          <p:cNvPr id="8" name="Shape 5"/>
          <p:cNvSpPr/>
          <p:nvPr/>
        </p:nvSpPr>
        <p:spPr>
          <a:xfrm>
            <a:off x="457200" y="1691640"/>
            <a:ext cx="11247120" cy="1234440"/>
          </a:xfrm>
          <a:prstGeom prst="roundRect">
            <a:avLst>
              <a:gd name="adj" fmla="val 3704"/>
            </a:avLst>
          </a:prstGeom>
          <a:solidFill>
            <a:srgbClr val="EEF2E4"/>
          </a:solidFill>
          <a:ln/>
        </p:spPr>
        <p:txBody>
          <a:bodyPr/>
          <a:lstStyle/>
          <a:p>
            <a:endParaRPr lang="en-ZA"/>
          </a:p>
        </p:txBody>
      </p:sp>
      <p:sp>
        <p:nvSpPr>
          <p:cNvPr id="9" name="Text 6"/>
          <p:cNvSpPr/>
          <p:nvPr/>
        </p:nvSpPr>
        <p:spPr>
          <a:xfrm>
            <a:off x="640080" y="1691640"/>
            <a:ext cx="2377440" cy="1234440"/>
          </a:xfrm>
          <a:prstGeom prst="rect">
            <a:avLst/>
          </a:prstGeom>
          <a:noFill/>
          <a:ln/>
        </p:spPr>
        <p:txBody>
          <a:bodyPr wrap="square" rtlCol="0" anchor="ctr"/>
          <a:lstStyle/>
          <a:p>
            <a:pPr marL="0" indent="0" algn="ctr">
              <a:buNone/>
            </a:pPr>
            <a:r>
              <a:rPr lang="en-US" sz="2200" b="1" dirty="0">
                <a:solidFill>
                  <a:srgbClr val="105B2F"/>
                </a:solidFill>
                <a:latin typeface="Verdana" pitchFamily="34" charset="0"/>
                <a:ea typeface="Verdana" pitchFamily="34" charset="-122"/>
                <a:cs typeface="Verdana" pitchFamily="34" charset="-120"/>
              </a:rPr>
              <a:t>~56% lower</a:t>
            </a:r>
            <a:endParaRPr lang="en-US" sz="2200" dirty="0"/>
          </a:p>
        </p:txBody>
      </p:sp>
      <p:sp>
        <p:nvSpPr>
          <p:cNvPr id="10" name="Text 7"/>
          <p:cNvSpPr/>
          <p:nvPr/>
        </p:nvSpPr>
        <p:spPr>
          <a:xfrm>
            <a:off x="3200400" y="1783080"/>
            <a:ext cx="8229600" cy="1051560"/>
          </a:xfrm>
          <a:prstGeom prst="rect">
            <a:avLst/>
          </a:prstGeom>
          <a:noFill/>
          <a:ln/>
        </p:spPr>
        <p:txBody>
          <a:bodyPr wrap="square" rtlCol="0" anchor="ctr"/>
          <a:lstStyle/>
          <a:p>
            <a:pPr>
              <a:lnSpc>
                <a:spcPts val="1500"/>
              </a:lnSpc>
            </a:pPr>
            <a:r>
              <a:rPr lang="en-US" sz="1400" b="1" dirty="0">
                <a:solidFill>
                  <a:srgbClr val="1A1A1A"/>
                </a:solidFill>
                <a:latin typeface="Verdana" pitchFamily="34" charset="0"/>
                <a:ea typeface="Verdana" pitchFamily="34" charset="-122"/>
                <a:cs typeface="Verdana" pitchFamily="34" charset="-120"/>
              </a:rPr>
              <a:t>patient cost of care
</a:t>
            </a:r>
            <a:r>
              <a:rPr lang="en-US" sz="1400" i="1" dirty="0">
                <a:solidFill>
                  <a:srgbClr val="6E6E6E"/>
                </a:solidFill>
                <a:latin typeface="Verdana" pitchFamily="34" charset="0"/>
                <a:ea typeface="Verdana" pitchFamily="34" charset="-122"/>
                <a:cs typeface="Verdana" pitchFamily="34" charset="-120"/>
              </a:rPr>
              <a:t>$10.03 (3-month clinical review + dispensing) → $5.12 (annual review + 3MMD) → $4.40 (annual review + 6MMD pickup). </a:t>
            </a:r>
          </a:p>
          <a:p>
            <a:pPr>
              <a:lnSpc>
                <a:spcPts val="1500"/>
              </a:lnSpc>
            </a:pPr>
            <a:r>
              <a:rPr lang="en-US" sz="1400" i="1" dirty="0">
                <a:solidFill>
                  <a:srgbClr val="6E6E6E"/>
                </a:solidFill>
                <a:latin typeface="Verdana" pitchFamily="34" charset="0"/>
                <a:ea typeface="Verdana" pitchFamily="34" charset="-122"/>
                <a:cs typeface="Verdana" pitchFamily="34" charset="-120"/>
              </a:rPr>
              <a:t>Same review frequency, cost still falls with pickup interval · Benade 2023</a:t>
            </a:r>
            <a:endParaRPr lang="en-US" sz="1400" dirty="0"/>
          </a:p>
        </p:txBody>
      </p:sp>
      <p:sp>
        <p:nvSpPr>
          <p:cNvPr id="11" name="Shape 8"/>
          <p:cNvSpPr/>
          <p:nvPr/>
        </p:nvSpPr>
        <p:spPr>
          <a:xfrm>
            <a:off x="457200" y="3063240"/>
            <a:ext cx="11247120" cy="1234440"/>
          </a:xfrm>
          <a:prstGeom prst="roundRect">
            <a:avLst>
              <a:gd name="adj" fmla="val 3704"/>
            </a:avLst>
          </a:prstGeom>
          <a:solidFill>
            <a:srgbClr val="EEF2E4"/>
          </a:solidFill>
          <a:ln/>
        </p:spPr>
        <p:txBody>
          <a:bodyPr/>
          <a:lstStyle/>
          <a:p>
            <a:endParaRPr lang="en-ZA"/>
          </a:p>
        </p:txBody>
      </p:sp>
      <p:sp>
        <p:nvSpPr>
          <p:cNvPr id="12" name="Text 9"/>
          <p:cNvSpPr/>
          <p:nvPr/>
        </p:nvSpPr>
        <p:spPr>
          <a:xfrm>
            <a:off x="640080" y="3063240"/>
            <a:ext cx="2377440" cy="1234440"/>
          </a:xfrm>
          <a:prstGeom prst="rect">
            <a:avLst/>
          </a:prstGeom>
          <a:noFill/>
          <a:ln/>
        </p:spPr>
        <p:txBody>
          <a:bodyPr wrap="square" rtlCol="0" anchor="ctr"/>
          <a:lstStyle/>
          <a:p>
            <a:pPr marL="0" indent="0" algn="ctr">
              <a:buNone/>
            </a:pPr>
            <a:r>
              <a:rPr lang="en-US" sz="2200" b="1" dirty="0">
                <a:solidFill>
                  <a:srgbClr val="105B2F"/>
                </a:solidFill>
                <a:latin typeface="Verdana" pitchFamily="34" charset="0"/>
                <a:ea typeface="Verdana" pitchFamily="34" charset="-122"/>
                <a:cs typeface="Verdana" pitchFamily="34" charset="-120"/>
              </a:rPr>
              <a:t>~halved</a:t>
            </a:r>
            <a:endParaRPr lang="en-US" sz="2200" dirty="0"/>
          </a:p>
        </p:txBody>
      </p:sp>
      <p:sp>
        <p:nvSpPr>
          <p:cNvPr id="13" name="Text 10"/>
          <p:cNvSpPr/>
          <p:nvPr/>
        </p:nvSpPr>
        <p:spPr>
          <a:xfrm>
            <a:off x="3200400" y="3154680"/>
            <a:ext cx="8229600" cy="1051560"/>
          </a:xfrm>
          <a:prstGeom prst="rect">
            <a:avLst/>
          </a:prstGeom>
          <a:noFill/>
          <a:ln/>
        </p:spPr>
        <p:txBody>
          <a:bodyPr wrap="square" rtlCol="0" anchor="ctr"/>
          <a:lstStyle/>
          <a:p>
            <a:pPr marL="0" indent="0">
              <a:lnSpc>
                <a:spcPts val="1500"/>
              </a:lnSpc>
              <a:buNone/>
            </a:pPr>
            <a:r>
              <a:rPr lang="en-US" sz="1400" b="1" dirty="0">
                <a:solidFill>
                  <a:srgbClr val="1A1A1A"/>
                </a:solidFill>
                <a:latin typeface="Verdana" pitchFamily="34" charset="0"/>
                <a:ea typeface="Verdana" pitchFamily="34" charset="-122"/>
                <a:cs typeface="Verdana" pitchFamily="34" charset="-120"/>
              </a:rPr>
              <a:t>patient costs, 5 SSA studies
</a:t>
            </a:r>
            <a:r>
              <a:rPr lang="en-US" sz="1400" i="1" dirty="0">
                <a:solidFill>
                  <a:srgbClr val="6E6E6E"/>
                </a:solidFill>
                <a:latin typeface="Verdana" pitchFamily="34" charset="0"/>
                <a:ea typeface="Verdana" pitchFamily="34" charset="-122"/>
                <a:cs typeface="Verdana" pitchFamily="34" charset="-120"/>
              </a:rPr>
              <a:t>6MMD consistently slightly cheaper to the provider too · Rosen 2021, Gates Open Research synthesis</a:t>
            </a:r>
            <a:endParaRPr lang="en-US" sz="1400" dirty="0"/>
          </a:p>
        </p:txBody>
      </p:sp>
      <p:sp>
        <p:nvSpPr>
          <p:cNvPr id="14" name="Shape 11"/>
          <p:cNvSpPr/>
          <p:nvPr/>
        </p:nvSpPr>
        <p:spPr>
          <a:xfrm>
            <a:off x="457200" y="4434840"/>
            <a:ext cx="11247120" cy="1234440"/>
          </a:xfrm>
          <a:prstGeom prst="roundRect">
            <a:avLst>
              <a:gd name="adj" fmla="val 3704"/>
            </a:avLst>
          </a:prstGeom>
          <a:solidFill>
            <a:srgbClr val="EEF2E4"/>
          </a:solidFill>
          <a:ln/>
        </p:spPr>
        <p:txBody>
          <a:bodyPr/>
          <a:lstStyle/>
          <a:p>
            <a:endParaRPr lang="en-ZA"/>
          </a:p>
        </p:txBody>
      </p:sp>
      <p:sp>
        <p:nvSpPr>
          <p:cNvPr id="15" name="Text 12"/>
          <p:cNvSpPr/>
          <p:nvPr/>
        </p:nvSpPr>
        <p:spPr>
          <a:xfrm>
            <a:off x="640080" y="4434840"/>
            <a:ext cx="2377440" cy="1234440"/>
          </a:xfrm>
          <a:prstGeom prst="rect">
            <a:avLst/>
          </a:prstGeom>
          <a:noFill/>
          <a:ln/>
        </p:spPr>
        <p:txBody>
          <a:bodyPr wrap="square" rtlCol="0" anchor="ctr"/>
          <a:lstStyle/>
          <a:p>
            <a:pPr marL="0" indent="0" algn="ctr">
              <a:buNone/>
            </a:pPr>
            <a:r>
              <a:rPr lang="en-US" sz="2200" b="1" dirty="0">
                <a:solidFill>
                  <a:srgbClr val="105B2F"/>
                </a:solidFill>
                <a:latin typeface="Verdana" pitchFamily="34" charset="0"/>
                <a:ea typeface="Verdana" pitchFamily="34" charset="-122"/>
                <a:cs typeface="Verdana" pitchFamily="34" charset="-120"/>
              </a:rPr>
              <a:t>cost-saving</a:t>
            </a:r>
            <a:endParaRPr lang="en-US" sz="2200" dirty="0"/>
          </a:p>
        </p:txBody>
      </p:sp>
      <p:sp>
        <p:nvSpPr>
          <p:cNvPr id="16" name="Text 13"/>
          <p:cNvSpPr/>
          <p:nvPr/>
        </p:nvSpPr>
        <p:spPr>
          <a:xfrm>
            <a:off x="3200400" y="4526280"/>
            <a:ext cx="8229600" cy="1051560"/>
          </a:xfrm>
          <a:prstGeom prst="rect">
            <a:avLst/>
          </a:prstGeom>
          <a:noFill/>
          <a:ln/>
        </p:spPr>
        <p:txBody>
          <a:bodyPr wrap="square" rtlCol="0" anchor="ctr"/>
          <a:lstStyle/>
          <a:p>
            <a:pPr marL="0" indent="0">
              <a:lnSpc>
                <a:spcPts val="1500"/>
              </a:lnSpc>
              <a:buNone/>
            </a:pPr>
            <a:r>
              <a:rPr lang="en-US" sz="1400" b="1" dirty="0">
                <a:solidFill>
                  <a:srgbClr val="1A1A1A"/>
                </a:solidFill>
                <a:latin typeface="Verdana" pitchFamily="34" charset="0"/>
                <a:ea typeface="Verdana" pitchFamily="34" charset="-122"/>
                <a:cs typeface="Verdana" pitchFamily="34" charset="-120"/>
              </a:rPr>
              <a:t>6MMD to the provider, Zambia
</a:t>
            </a:r>
            <a:r>
              <a:rPr lang="en-US" sz="1400" i="1" dirty="0">
                <a:solidFill>
                  <a:srgbClr val="6E6E6E"/>
                </a:solidFill>
                <a:latin typeface="Verdana" pitchFamily="34" charset="0"/>
                <a:ea typeface="Verdana" pitchFamily="34" charset="-122"/>
                <a:cs typeface="Verdana" pitchFamily="34" charset="-120"/>
              </a:rPr>
              <a:t>Lab + ART costs are the biggest driver of provider cost · Lekodeba 2025, JIAS</a:t>
            </a:r>
            <a:endParaRPr lang="en-US" sz="1400" dirty="0"/>
          </a:p>
        </p:txBody>
      </p:sp>
      <p:sp>
        <p:nvSpPr>
          <p:cNvPr id="17" name="Text 14">
            <a:extLst>
              <a:ext uri="{FF2B5EF4-FFF2-40B4-BE49-F238E27FC236}">
                <a16:creationId xmlns:a16="http://schemas.microsoft.com/office/drawing/2014/main" id="{158F1A69-2195-31B9-8858-1FD450BEFC6F}"/>
              </a:ext>
            </a:extLst>
          </p:cNvPr>
          <p:cNvSpPr/>
          <p:nvPr/>
        </p:nvSpPr>
        <p:spPr>
          <a:xfrm>
            <a:off x="472440" y="5893308"/>
            <a:ext cx="11247120" cy="320040"/>
          </a:xfrm>
          <a:prstGeom prst="rect">
            <a:avLst/>
          </a:prstGeom>
          <a:noFill/>
          <a:ln/>
        </p:spPr>
        <p:txBody>
          <a:bodyPr wrap="square" rtlCol="0" anchor="ctr"/>
          <a:lstStyle/>
          <a:p>
            <a:pPr marL="0" indent="0">
              <a:lnSpc>
                <a:spcPts val="1200"/>
              </a:lnSpc>
              <a:buNone/>
            </a:pPr>
            <a:r>
              <a:rPr lang="en-US" sz="1400" b="1" dirty="0">
                <a:solidFill>
                  <a:srgbClr val="0A41F3"/>
                </a:solidFill>
                <a:latin typeface="Verdana" pitchFamily="34" charset="0"/>
                <a:ea typeface="Verdana" pitchFamily="34" charset="-122"/>
                <a:cs typeface="Verdana" pitchFamily="34" charset="-120"/>
              </a:rPr>
              <a:t>Why this matters now:  </a:t>
            </a:r>
            <a:r>
              <a:rPr lang="en-US" sz="1400" i="1" dirty="0">
                <a:solidFill>
                  <a:srgbClr val="6E6E6E"/>
                </a:solidFill>
                <a:latin typeface="Verdana" pitchFamily="34" charset="0"/>
                <a:ea typeface="Verdana" pitchFamily="34" charset="-122"/>
                <a:cs typeface="Verdana" pitchFamily="34" charset="-120"/>
              </a:rPr>
              <a:t>lower-cost models become increasingly important as donor funding contracts and countries assume greater domestic financing responsibility.</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457200" y="6419088"/>
            <a:ext cx="11247120" cy="0"/>
          </a:xfrm>
          <a:prstGeom prst="line">
            <a:avLst/>
          </a:prstGeom>
          <a:noFill/>
          <a:ln w="9525">
            <a:solidFill>
              <a:srgbClr val="CFCFCF"/>
            </a:solidFill>
            <a:prstDash val="solid"/>
          </a:ln>
        </p:spPr>
        <p:txBody>
          <a:bodyPr/>
          <a:lstStyle/>
          <a:p>
            <a:endParaRPr lang="en-ZA"/>
          </a:p>
        </p:txBody>
      </p:sp>
      <p:sp>
        <p:nvSpPr>
          <p:cNvPr id="3" name="Text 1"/>
          <p:cNvSpPr/>
          <p:nvPr/>
        </p:nvSpPr>
        <p:spPr>
          <a:xfrm>
            <a:off x="457200" y="6455664"/>
            <a:ext cx="7315200" cy="274320"/>
          </a:xfrm>
          <a:prstGeom prst="rect">
            <a:avLst/>
          </a:prstGeom>
          <a:noFill/>
          <a:ln/>
        </p:spPr>
        <p:txBody>
          <a:bodyPr wrap="square" rtlCol="0" anchor="ctr"/>
          <a:lstStyle/>
          <a:p>
            <a:pPr marL="0" indent="0">
              <a:buNone/>
            </a:pPr>
            <a:r>
              <a:rPr lang="en-US" sz="800" dirty="0">
                <a:solidFill>
                  <a:srgbClr val="6E6E6E"/>
                </a:solidFill>
                <a:latin typeface="Verdana" pitchFamily="34" charset="0"/>
                <a:ea typeface="Verdana" pitchFamily="34" charset="-122"/>
                <a:cs typeface="Verdana" pitchFamily="34" charset="-120"/>
              </a:rPr>
              <a:t>26–31 July · Rio de Janeiro, Brazil · MASTER EVIDENCE DECK</a:t>
            </a:r>
            <a:endParaRPr lang="en-US" sz="800" dirty="0"/>
          </a:p>
        </p:txBody>
      </p:sp>
      <p:sp>
        <p:nvSpPr>
          <p:cNvPr id="4" name="Text 2"/>
          <p:cNvSpPr/>
          <p:nvPr/>
        </p:nvSpPr>
        <p:spPr>
          <a:xfrm>
            <a:off x="8503920" y="6455664"/>
            <a:ext cx="3200400" cy="274320"/>
          </a:xfrm>
          <a:prstGeom prst="rect">
            <a:avLst/>
          </a:prstGeom>
          <a:noFill/>
          <a:ln/>
        </p:spPr>
        <p:txBody>
          <a:bodyPr wrap="square" rtlCol="0" anchor="ctr"/>
          <a:lstStyle/>
          <a:p>
            <a:pPr marL="0" indent="0" algn="r">
              <a:buNone/>
            </a:pPr>
            <a:r>
              <a:rPr lang="en-US" sz="800" dirty="0">
                <a:solidFill>
                  <a:srgbClr val="6E6E6E"/>
                </a:solidFill>
                <a:latin typeface="Verdana" pitchFamily="34" charset="0"/>
                <a:ea typeface="Verdana" pitchFamily="34" charset="-122"/>
                <a:cs typeface="Verdana" pitchFamily="34" charset="-120"/>
              </a:rPr>
              <a:t>14 · aids2026.org</a:t>
            </a:r>
            <a:endParaRPr lang="en-US" sz="800" dirty="0"/>
          </a:p>
        </p:txBody>
      </p:sp>
      <p:sp>
        <p:nvSpPr>
          <p:cNvPr id="6" name="Text 3"/>
          <p:cNvSpPr/>
          <p:nvPr/>
        </p:nvSpPr>
        <p:spPr>
          <a:xfrm>
            <a:off x="457200" y="374904"/>
            <a:ext cx="8686800" cy="274320"/>
          </a:xfrm>
          <a:prstGeom prst="rect">
            <a:avLst/>
          </a:prstGeom>
          <a:noFill/>
          <a:ln/>
        </p:spPr>
        <p:txBody>
          <a:bodyPr wrap="square" rtlCol="0" anchor="ctr"/>
          <a:lstStyle/>
          <a:p>
            <a:pPr marL="0" indent="0">
              <a:buNone/>
            </a:pPr>
            <a:r>
              <a:rPr lang="en-US" sz="1150" b="1" kern="0" spc="100" dirty="0">
                <a:solidFill>
                  <a:srgbClr val="0A41F3"/>
                </a:solidFill>
                <a:latin typeface="Verdana" pitchFamily="34" charset="0"/>
                <a:ea typeface="Verdana" pitchFamily="34" charset="-122"/>
                <a:cs typeface="Verdana" pitchFamily="34" charset="-120"/>
              </a:rPr>
              <a:t>SHIFT 1 · THE MECHANISM</a:t>
            </a:r>
            <a:endParaRPr lang="en-US" sz="1150" dirty="0"/>
          </a:p>
        </p:txBody>
      </p:sp>
      <p:sp>
        <p:nvSpPr>
          <p:cNvPr id="7" name="Text 4"/>
          <p:cNvSpPr/>
          <p:nvPr/>
        </p:nvSpPr>
        <p:spPr>
          <a:xfrm>
            <a:off x="457200" y="649224"/>
            <a:ext cx="10149840" cy="822960"/>
          </a:xfrm>
          <a:prstGeom prst="rect">
            <a:avLst/>
          </a:prstGeom>
          <a:noFill/>
          <a:ln/>
        </p:spPr>
        <p:txBody>
          <a:bodyPr wrap="square" rtlCol="0" anchor="ctr"/>
          <a:lstStyle/>
          <a:p>
            <a:pPr marL="0" indent="0">
              <a:lnSpc>
                <a:spcPts val="2600"/>
              </a:lnSpc>
              <a:buNone/>
            </a:pPr>
            <a:r>
              <a:rPr lang="en-US" sz="2300" b="1" dirty="0">
                <a:solidFill>
                  <a:srgbClr val="105B2F"/>
                </a:solidFill>
                <a:latin typeface="Verdana" pitchFamily="34" charset="0"/>
                <a:ea typeface="Verdana" pitchFamily="34" charset="-122"/>
                <a:cs typeface="Verdana" pitchFamily="34" charset="-120"/>
              </a:rPr>
              <a:t>Time is saved by fewer visits, not shorter ones</a:t>
            </a:r>
            <a:endParaRPr lang="en-US" sz="2300" dirty="0"/>
          </a:p>
        </p:txBody>
      </p:sp>
      <p:sp>
        <p:nvSpPr>
          <p:cNvPr id="8" name="Text 5"/>
          <p:cNvSpPr/>
          <p:nvPr/>
        </p:nvSpPr>
        <p:spPr>
          <a:xfrm>
            <a:off x="457200" y="1632204"/>
            <a:ext cx="11247120" cy="292608"/>
          </a:xfrm>
          <a:prstGeom prst="rect">
            <a:avLst/>
          </a:prstGeom>
          <a:noFill/>
          <a:ln/>
        </p:spPr>
        <p:txBody>
          <a:bodyPr wrap="square" rtlCol="0" anchor="ctr"/>
          <a:lstStyle/>
          <a:p>
            <a:pPr marL="0" indent="0">
              <a:lnSpc>
                <a:spcPts val="1300"/>
              </a:lnSpc>
              <a:buNone/>
            </a:pPr>
            <a:r>
              <a:rPr lang="en-US" sz="1400" i="1" dirty="0">
                <a:solidFill>
                  <a:srgbClr val="6E6E6E"/>
                </a:solidFill>
                <a:latin typeface="Verdana" pitchFamily="34" charset="0"/>
                <a:ea typeface="Verdana" pitchFamily="34" charset="-122"/>
                <a:cs typeface="Verdana" pitchFamily="34" charset="-120"/>
              </a:rPr>
              <a:t>Direct observation (not self-report): SENTINEL study · 176 nurses · 344 nurse-workdays · 24 South African facilities · Lekodeba, Pascoe et al., medRxiv 2026</a:t>
            </a:r>
            <a:endParaRPr lang="en-US" sz="1400" dirty="0"/>
          </a:p>
        </p:txBody>
      </p:sp>
      <p:sp>
        <p:nvSpPr>
          <p:cNvPr id="9" name="Text 6"/>
          <p:cNvSpPr/>
          <p:nvPr/>
        </p:nvSpPr>
        <p:spPr>
          <a:xfrm>
            <a:off x="457200" y="2194560"/>
            <a:ext cx="7315200" cy="274320"/>
          </a:xfrm>
          <a:prstGeom prst="rect">
            <a:avLst/>
          </a:prstGeom>
          <a:noFill/>
          <a:ln/>
        </p:spPr>
        <p:txBody>
          <a:bodyPr wrap="square" rtlCol="0" anchor="ctr"/>
          <a:lstStyle/>
          <a:p>
            <a:pPr marL="0" indent="0">
              <a:buNone/>
            </a:pPr>
            <a:r>
              <a:rPr lang="en-US" sz="1300" b="1" dirty="0">
                <a:solidFill>
                  <a:srgbClr val="105B2F"/>
                </a:solidFill>
                <a:latin typeface="Verdana" pitchFamily="34" charset="0"/>
                <a:ea typeface="Verdana" pitchFamily="34" charset="-122"/>
                <a:cs typeface="Verdana" pitchFamily="34" charset="-120"/>
              </a:rPr>
              <a:t>Minutes per nurse-client interaction</a:t>
            </a:r>
            <a:endParaRPr lang="en-US" sz="1300" dirty="0"/>
          </a:p>
        </p:txBody>
      </p:sp>
      <p:sp>
        <p:nvSpPr>
          <p:cNvPr id="10" name="Text 7"/>
          <p:cNvSpPr/>
          <p:nvPr/>
        </p:nvSpPr>
        <p:spPr>
          <a:xfrm>
            <a:off x="457200" y="2542032"/>
            <a:ext cx="2377440" cy="384048"/>
          </a:xfrm>
          <a:prstGeom prst="rect">
            <a:avLst/>
          </a:prstGeom>
          <a:noFill/>
          <a:ln/>
        </p:spPr>
        <p:txBody>
          <a:bodyPr wrap="square" rtlCol="0" anchor="ctr"/>
          <a:lstStyle/>
          <a:p>
            <a:pPr marL="0" indent="0">
              <a:buNone/>
            </a:pPr>
            <a:r>
              <a:rPr lang="en-US" sz="1250" dirty="0">
                <a:solidFill>
                  <a:srgbClr val="1A1A1A"/>
                </a:solidFill>
                <a:latin typeface="Verdana" pitchFamily="34" charset="0"/>
                <a:ea typeface="Verdana" pitchFamily="34" charset="-122"/>
                <a:cs typeface="Verdana" pitchFamily="34" charset="-120"/>
              </a:rPr>
              <a:t>Conventional care eligible for DSD</a:t>
            </a:r>
            <a:endParaRPr lang="en-US" sz="1250" dirty="0"/>
          </a:p>
        </p:txBody>
      </p:sp>
      <p:sp>
        <p:nvSpPr>
          <p:cNvPr id="11" name="Shape 8"/>
          <p:cNvSpPr/>
          <p:nvPr/>
        </p:nvSpPr>
        <p:spPr>
          <a:xfrm>
            <a:off x="2971800" y="2587752"/>
            <a:ext cx="3872484" cy="274320"/>
          </a:xfrm>
          <a:prstGeom prst="rect">
            <a:avLst/>
          </a:prstGeom>
          <a:solidFill>
            <a:srgbClr val="617F09"/>
          </a:solidFill>
          <a:ln/>
        </p:spPr>
        <p:txBody>
          <a:bodyPr/>
          <a:lstStyle/>
          <a:p>
            <a:endParaRPr lang="en-ZA"/>
          </a:p>
        </p:txBody>
      </p:sp>
      <p:sp>
        <p:nvSpPr>
          <p:cNvPr id="12" name="Text 9"/>
          <p:cNvSpPr/>
          <p:nvPr/>
        </p:nvSpPr>
        <p:spPr>
          <a:xfrm>
            <a:off x="6954011" y="2542032"/>
            <a:ext cx="2829085" cy="384048"/>
          </a:xfrm>
          <a:prstGeom prst="rect">
            <a:avLst/>
          </a:prstGeom>
          <a:noFill/>
          <a:ln/>
        </p:spPr>
        <p:txBody>
          <a:bodyPr wrap="square" rtlCol="0" anchor="ctr"/>
          <a:lstStyle/>
          <a:p>
            <a:pPr marL="0" indent="0">
              <a:buNone/>
            </a:pPr>
            <a:r>
              <a:rPr lang="en-US" sz="1300" b="1" dirty="0">
                <a:solidFill>
                  <a:srgbClr val="617F09"/>
                </a:solidFill>
                <a:latin typeface="Verdana" pitchFamily="34" charset="0"/>
                <a:ea typeface="Verdana" pitchFamily="34" charset="-122"/>
                <a:cs typeface="Verdana" pitchFamily="34" charset="-120"/>
              </a:rPr>
              <a:t>11 min (IQR 8-15 min)</a:t>
            </a:r>
            <a:endParaRPr lang="en-US" sz="1300" dirty="0"/>
          </a:p>
        </p:txBody>
      </p:sp>
      <p:sp>
        <p:nvSpPr>
          <p:cNvPr id="13" name="Text 10"/>
          <p:cNvSpPr/>
          <p:nvPr/>
        </p:nvSpPr>
        <p:spPr>
          <a:xfrm>
            <a:off x="457200" y="3505152"/>
            <a:ext cx="2377440" cy="384048"/>
          </a:xfrm>
          <a:prstGeom prst="rect">
            <a:avLst/>
          </a:prstGeom>
          <a:noFill/>
          <a:ln/>
        </p:spPr>
        <p:txBody>
          <a:bodyPr wrap="square" rtlCol="0" anchor="ctr"/>
          <a:lstStyle/>
          <a:p>
            <a:pPr marL="0" indent="0">
              <a:buNone/>
            </a:pPr>
            <a:r>
              <a:rPr lang="en-US" sz="1250" dirty="0">
                <a:solidFill>
                  <a:srgbClr val="1A1A1A"/>
                </a:solidFill>
                <a:latin typeface="Verdana" pitchFamily="34" charset="0"/>
                <a:ea typeface="Verdana" pitchFamily="34" charset="-122"/>
                <a:cs typeface="Verdana" pitchFamily="34" charset="-120"/>
              </a:rPr>
              <a:t>DSD facility pickup</a:t>
            </a:r>
            <a:endParaRPr lang="en-US" sz="1250" dirty="0"/>
          </a:p>
        </p:txBody>
      </p:sp>
      <p:sp>
        <p:nvSpPr>
          <p:cNvPr id="14" name="Shape 11"/>
          <p:cNvSpPr/>
          <p:nvPr/>
        </p:nvSpPr>
        <p:spPr>
          <a:xfrm>
            <a:off x="2971800" y="3063240"/>
            <a:ext cx="3872484" cy="274320"/>
          </a:xfrm>
          <a:prstGeom prst="rect">
            <a:avLst/>
          </a:prstGeom>
          <a:solidFill>
            <a:srgbClr val="105B2F"/>
          </a:solidFill>
          <a:ln/>
        </p:spPr>
        <p:txBody>
          <a:bodyPr/>
          <a:lstStyle/>
          <a:p>
            <a:endParaRPr lang="en-ZA"/>
          </a:p>
        </p:txBody>
      </p:sp>
      <p:sp>
        <p:nvSpPr>
          <p:cNvPr id="15" name="Text 12"/>
          <p:cNvSpPr/>
          <p:nvPr/>
        </p:nvSpPr>
        <p:spPr>
          <a:xfrm>
            <a:off x="6954010" y="3017520"/>
            <a:ext cx="2377439" cy="384048"/>
          </a:xfrm>
          <a:prstGeom prst="rect">
            <a:avLst/>
          </a:prstGeom>
          <a:noFill/>
          <a:ln/>
        </p:spPr>
        <p:txBody>
          <a:bodyPr wrap="square" rtlCol="0" anchor="ctr"/>
          <a:lstStyle/>
          <a:p>
            <a:pPr marL="0" indent="0">
              <a:buNone/>
            </a:pPr>
            <a:r>
              <a:rPr lang="en-US" sz="1300" b="1" dirty="0">
                <a:solidFill>
                  <a:srgbClr val="105B2F"/>
                </a:solidFill>
                <a:latin typeface="Verdana" pitchFamily="34" charset="0"/>
                <a:ea typeface="Verdana" pitchFamily="34" charset="-122"/>
                <a:cs typeface="Verdana" pitchFamily="34" charset="-120"/>
              </a:rPr>
              <a:t>11 min (IQR 8-14 min)</a:t>
            </a:r>
            <a:endParaRPr lang="en-US" sz="1300" dirty="0"/>
          </a:p>
        </p:txBody>
      </p:sp>
      <p:sp>
        <p:nvSpPr>
          <p:cNvPr id="16" name="Text 13"/>
          <p:cNvSpPr/>
          <p:nvPr/>
        </p:nvSpPr>
        <p:spPr>
          <a:xfrm>
            <a:off x="484632" y="3944064"/>
            <a:ext cx="2377440" cy="384048"/>
          </a:xfrm>
          <a:prstGeom prst="rect">
            <a:avLst/>
          </a:prstGeom>
          <a:noFill/>
          <a:ln/>
        </p:spPr>
        <p:txBody>
          <a:bodyPr wrap="square" rtlCol="0" anchor="ctr"/>
          <a:lstStyle/>
          <a:p>
            <a:pPr marL="0" indent="0">
              <a:buNone/>
            </a:pPr>
            <a:r>
              <a:rPr lang="en-US" sz="1250" dirty="0">
                <a:solidFill>
                  <a:srgbClr val="1A1A1A"/>
                </a:solidFill>
                <a:latin typeface="Verdana" pitchFamily="34" charset="0"/>
                <a:ea typeface="Verdana" pitchFamily="34" charset="-122"/>
                <a:cs typeface="Verdana" pitchFamily="34" charset="-120"/>
              </a:rPr>
              <a:t>DSD external pickup</a:t>
            </a:r>
            <a:endParaRPr lang="en-US" sz="1250" dirty="0"/>
          </a:p>
        </p:txBody>
      </p:sp>
      <p:sp>
        <p:nvSpPr>
          <p:cNvPr id="17" name="Shape 14"/>
          <p:cNvSpPr/>
          <p:nvPr/>
        </p:nvSpPr>
        <p:spPr>
          <a:xfrm>
            <a:off x="2971800" y="3538728"/>
            <a:ext cx="3674806" cy="274320"/>
          </a:xfrm>
          <a:prstGeom prst="rect">
            <a:avLst/>
          </a:prstGeom>
          <a:solidFill>
            <a:srgbClr val="105B2F"/>
          </a:solidFill>
          <a:ln/>
        </p:spPr>
        <p:txBody>
          <a:bodyPr/>
          <a:lstStyle/>
          <a:p>
            <a:endParaRPr lang="en-ZA"/>
          </a:p>
        </p:txBody>
      </p:sp>
      <p:sp>
        <p:nvSpPr>
          <p:cNvPr id="18" name="Text 15"/>
          <p:cNvSpPr/>
          <p:nvPr/>
        </p:nvSpPr>
        <p:spPr>
          <a:xfrm>
            <a:off x="6954012" y="3493008"/>
            <a:ext cx="2553782" cy="384048"/>
          </a:xfrm>
          <a:prstGeom prst="rect">
            <a:avLst/>
          </a:prstGeom>
          <a:noFill/>
          <a:ln/>
        </p:spPr>
        <p:txBody>
          <a:bodyPr wrap="square" rtlCol="0" anchor="ctr"/>
          <a:lstStyle/>
          <a:p>
            <a:pPr marL="0" indent="0">
              <a:buNone/>
            </a:pPr>
            <a:r>
              <a:rPr lang="en-US" sz="1300" b="1" dirty="0">
                <a:solidFill>
                  <a:srgbClr val="105B2F"/>
                </a:solidFill>
                <a:latin typeface="Verdana" pitchFamily="34" charset="0"/>
                <a:ea typeface="Verdana" pitchFamily="34" charset="-122"/>
                <a:cs typeface="Verdana" pitchFamily="34" charset="-120"/>
              </a:rPr>
              <a:t>10 min (IQR 7-13 min)</a:t>
            </a:r>
            <a:endParaRPr lang="en-US" sz="1300" dirty="0"/>
          </a:p>
        </p:txBody>
      </p:sp>
      <p:sp>
        <p:nvSpPr>
          <p:cNvPr id="20" name="Shape 17"/>
          <p:cNvSpPr/>
          <p:nvPr/>
        </p:nvSpPr>
        <p:spPr>
          <a:xfrm>
            <a:off x="2971800" y="4014216"/>
            <a:ext cx="3872484" cy="274320"/>
          </a:xfrm>
          <a:prstGeom prst="rect">
            <a:avLst/>
          </a:prstGeom>
          <a:solidFill>
            <a:srgbClr val="E0001B"/>
          </a:solidFill>
          <a:ln/>
        </p:spPr>
        <p:txBody>
          <a:bodyPr/>
          <a:lstStyle/>
          <a:p>
            <a:endParaRPr lang="en-ZA"/>
          </a:p>
        </p:txBody>
      </p:sp>
      <p:sp>
        <p:nvSpPr>
          <p:cNvPr id="21" name="Text 18"/>
          <p:cNvSpPr/>
          <p:nvPr/>
        </p:nvSpPr>
        <p:spPr>
          <a:xfrm>
            <a:off x="6954008" y="3968496"/>
            <a:ext cx="2553785" cy="384048"/>
          </a:xfrm>
          <a:prstGeom prst="rect">
            <a:avLst/>
          </a:prstGeom>
          <a:noFill/>
          <a:ln/>
        </p:spPr>
        <p:txBody>
          <a:bodyPr wrap="square" rtlCol="0" anchor="ctr"/>
          <a:lstStyle/>
          <a:p>
            <a:pPr marL="0" indent="0">
              <a:buNone/>
            </a:pPr>
            <a:r>
              <a:rPr lang="en-US" sz="1300" b="1" dirty="0">
                <a:solidFill>
                  <a:srgbClr val="E0001B"/>
                </a:solidFill>
                <a:latin typeface="Verdana" pitchFamily="34" charset="0"/>
                <a:ea typeface="Verdana" pitchFamily="34" charset="-122"/>
                <a:cs typeface="Verdana" pitchFamily="34" charset="-120"/>
              </a:rPr>
              <a:t>11 min (IQR 8-15 min)</a:t>
            </a:r>
            <a:endParaRPr lang="en-US" sz="1300" dirty="0"/>
          </a:p>
        </p:txBody>
      </p:sp>
      <p:sp>
        <p:nvSpPr>
          <p:cNvPr id="22" name="Shape 19"/>
          <p:cNvSpPr/>
          <p:nvPr/>
        </p:nvSpPr>
        <p:spPr>
          <a:xfrm>
            <a:off x="457200" y="4553712"/>
            <a:ext cx="5394960" cy="1371600"/>
          </a:xfrm>
          <a:prstGeom prst="roundRect">
            <a:avLst>
              <a:gd name="adj" fmla="val 3333"/>
            </a:avLst>
          </a:prstGeom>
          <a:solidFill>
            <a:srgbClr val="EEF2E4"/>
          </a:solidFill>
          <a:ln/>
        </p:spPr>
        <p:txBody>
          <a:bodyPr/>
          <a:lstStyle/>
          <a:p>
            <a:endParaRPr lang="en-ZA"/>
          </a:p>
        </p:txBody>
      </p:sp>
      <p:sp>
        <p:nvSpPr>
          <p:cNvPr id="23" name="Text 20"/>
          <p:cNvSpPr/>
          <p:nvPr/>
        </p:nvSpPr>
        <p:spPr>
          <a:xfrm>
            <a:off x="621792" y="4645152"/>
            <a:ext cx="5074920" cy="1188720"/>
          </a:xfrm>
          <a:prstGeom prst="rect">
            <a:avLst/>
          </a:prstGeom>
          <a:noFill/>
          <a:ln/>
        </p:spPr>
        <p:txBody>
          <a:bodyPr wrap="square" rtlCol="0" anchor="ctr"/>
          <a:lstStyle/>
          <a:p>
            <a:pPr marL="0" indent="0">
              <a:lnSpc>
                <a:spcPts val="1500"/>
              </a:lnSpc>
              <a:buNone/>
            </a:pPr>
            <a:r>
              <a:rPr lang="en-US" sz="1400" b="1" dirty="0">
                <a:solidFill>
                  <a:srgbClr val="105B2F"/>
                </a:solidFill>
                <a:latin typeface="Verdana" pitchFamily="34" charset="0"/>
                <a:ea typeface="Verdana" pitchFamily="34" charset="-122"/>
                <a:cs typeface="Verdana" pitchFamily="34" charset="-120"/>
              </a:rPr>
              <a:t>What this means:  </a:t>
            </a:r>
            <a:r>
              <a:rPr lang="en-US" sz="1400" dirty="0">
                <a:solidFill>
                  <a:srgbClr val="1A1A1A"/>
                </a:solidFill>
                <a:latin typeface="Verdana" pitchFamily="34" charset="0"/>
                <a:ea typeface="Verdana" pitchFamily="34" charset="-122"/>
                <a:cs typeface="Verdana" pitchFamily="34" charset="-120"/>
              </a:rPr>
              <a:t>DSD can't save time by shortening visits — only by reducing how many happen per year.</a:t>
            </a:r>
            <a:endParaRPr lang="en-US" sz="1400" dirty="0"/>
          </a:p>
        </p:txBody>
      </p:sp>
      <p:sp>
        <p:nvSpPr>
          <p:cNvPr id="24" name="Shape 21"/>
          <p:cNvSpPr/>
          <p:nvPr/>
        </p:nvSpPr>
        <p:spPr>
          <a:xfrm>
            <a:off x="6035040" y="4553712"/>
            <a:ext cx="5669280" cy="1371600"/>
          </a:xfrm>
          <a:prstGeom prst="roundRect">
            <a:avLst>
              <a:gd name="adj" fmla="val 3333"/>
            </a:avLst>
          </a:prstGeom>
          <a:solidFill>
            <a:srgbClr val="DDE7C6"/>
          </a:solidFill>
          <a:ln/>
        </p:spPr>
        <p:txBody>
          <a:bodyPr/>
          <a:lstStyle/>
          <a:p>
            <a:endParaRPr lang="en-ZA"/>
          </a:p>
        </p:txBody>
      </p:sp>
      <p:sp>
        <p:nvSpPr>
          <p:cNvPr id="25" name="Text 22"/>
          <p:cNvSpPr/>
          <p:nvPr/>
        </p:nvSpPr>
        <p:spPr>
          <a:xfrm>
            <a:off x="6199632" y="4645152"/>
            <a:ext cx="5349240" cy="1188720"/>
          </a:xfrm>
          <a:prstGeom prst="rect">
            <a:avLst/>
          </a:prstGeom>
          <a:noFill/>
          <a:ln/>
        </p:spPr>
        <p:txBody>
          <a:bodyPr wrap="square" rtlCol="0" anchor="ctr"/>
          <a:lstStyle/>
          <a:p>
            <a:pPr marL="0" indent="0">
              <a:lnSpc>
                <a:spcPts val="1500"/>
              </a:lnSpc>
              <a:buNone/>
            </a:pPr>
            <a:r>
              <a:rPr lang="en-US" sz="1400" b="1" dirty="0">
                <a:solidFill>
                  <a:srgbClr val="617F09"/>
                </a:solidFill>
                <a:latin typeface="Verdana" pitchFamily="34" charset="0"/>
                <a:ea typeface="Verdana" pitchFamily="34" charset="-122"/>
                <a:cs typeface="Verdana" pitchFamily="34" charset="-120"/>
              </a:rPr>
              <a:t>Nuance:  </a:t>
            </a:r>
            <a:r>
              <a:rPr lang="en-US" sz="1400" dirty="0">
                <a:solidFill>
                  <a:srgbClr val="1A1A1A"/>
                </a:solidFill>
                <a:latin typeface="Verdana" pitchFamily="34" charset="0"/>
                <a:ea typeface="Verdana" pitchFamily="34" charset="-122"/>
                <a:cs typeface="Verdana" pitchFamily="34" charset="-120"/>
              </a:rPr>
              <a:t>60% of nurses reported more free time, 90% reported improved care — despite no measured change in time-per-client.</a:t>
            </a:r>
            <a:endParaRPr lang="en-US" sz="1400" dirty="0"/>
          </a:p>
        </p:txBody>
      </p:sp>
      <p:sp>
        <p:nvSpPr>
          <p:cNvPr id="26" name="Text 7">
            <a:extLst>
              <a:ext uri="{FF2B5EF4-FFF2-40B4-BE49-F238E27FC236}">
                <a16:creationId xmlns:a16="http://schemas.microsoft.com/office/drawing/2014/main" id="{5D6AEA5B-0AA3-A115-4E94-F18EF6ACC8CD}"/>
              </a:ext>
            </a:extLst>
          </p:cNvPr>
          <p:cNvSpPr/>
          <p:nvPr/>
        </p:nvSpPr>
        <p:spPr>
          <a:xfrm>
            <a:off x="457200" y="3019044"/>
            <a:ext cx="2377440" cy="384048"/>
          </a:xfrm>
          <a:prstGeom prst="rect">
            <a:avLst/>
          </a:prstGeom>
          <a:noFill/>
          <a:ln/>
        </p:spPr>
        <p:txBody>
          <a:bodyPr wrap="square" rtlCol="0" anchor="ctr"/>
          <a:lstStyle/>
          <a:p>
            <a:pPr marL="0" indent="0">
              <a:buNone/>
            </a:pPr>
            <a:r>
              <a:rPr lang="en-US" sz="1250" dirty="0">
                <a:solidFill>
                  <a:srgbClr val="1A1A1A"/>
                </a:solidFill>
                <a:latin typeface="Verdana" pitchFamily="34" charset="0"/>
                <a:ea typeface="Verdana" pitchFamily="34" charset="-122"/>
                <a:cs typeface="Verdana" pitchFamily="34" charset="-120"/>
              </a:rPr>
              <a:t>Conventional care not eligible for DSD</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457200" y="6419088"/>
            <a:ext cx="11247120" cy="0"/>
          </a:xfrm>
          <a:prstGeom prst="line">
            <a:avLst/>
          </a:prstGeom>
          <a:noFill/>
          <a:ln w="9525">
            <a:solidFill>
              <a:srgbClr val="CFCFCF"/>
            </a:solidFill>
            <a:prstDash val="solid"/>
          </a:ln>
        </p:spPr>
        <p:txBody>
          <a:bodyPr/>
          <a:lstStyle/>
          <a:p>
            <a:endParaRPr lang="en-ZA"/>
          </a:p>
        </p:txBody>
      </p:sp>
      <p:sp>
        <p:nvSpPr>
          <p:cNvPr id="3" name="Text 1"/>
          <p:cNvSpPr/>
          <p:nvPr/>
        </p:nvSpPr>
        <p:spPr>
          <a:xfrm>
            <a:off x="457200" y="6455664"/>
            <a:ext cx="7315200" cy="274320"/>
          </a:xfrm>
          <a:prstGeom prst="rect">
            <a:avLst/>
          </a:prstGeom>
          <a:noFill/>
          <a:ln/>
        </p:spPr>
        <p:txBody>
          <a:bodyPr wrap="square" rtlCol="0" anchor="ctr"/>
          <a:lstStyle/>
          <a:p>
            <a:pPr marL="0" indent="0">
              <a:buNone/>
            </a:pPr>
            <a:r>
              <a:rPr lang="en-US" sz="800" dirty="0">
                <a:solidFill>
                  <a:srgbClr val="6E6E6E"/>
                </a:solidFill>
                <a:latin typeface="Verdana" pitchFamily="34" charset="0"/>
                <a:ea typeface="Verdana" pitchFamily="34" charset="-122"/>
                <a:cs typeface="Verdana" pitchFamily="34" charset="-120"/>
              </a:rPr>
              <a:t>26–31 July · Rio de Janeiro, Brazil · MASTER EVIDENCE DECK</a:t>
            </a:r>
            <a:endParaRPr lang="en-US" sz="800" dirty="0"/>
          </a:p>
        </p:txBody>
      </p:sp>
      <p:sp>
        <p:nvSpPr>
          <p:cNvPr id="4" name="Text 2"/>
          <p:cNvSpPr/>
          <p:nvPr/>
        </p:nvSpPr>
        <p:spPr>
          <a:xfrm>
            <a:off x="8503920" y="6455664"/>
            <a:ext cx="3200400" cy="274320"/>
          </a:xfrm>
          <a:prstGeom prst="rect">
            <a:avLst/>
          </a:prstGeom>
          <a:noFill/>
          <a:ln/>
        </p:spPr>
        <p:txBody>
          <a:bodyPr wrap="square" rtlCol="0" anchor="ctr"/>
          <a:lstStyle/>
          <a:p>
            <a:pPr marL="0" indent="0" algn="r">
              <a:buNone/>
            </a:pPr>
            <a:r>
              <a:rPr lang="en-US" sz="800" dirty="0">
                <a:solidFill>
                  <a:srgbClr val="6E6E6E"/>
                </a:solidFill>
                <a:latin typeface="Verdana" pitchFamily="34" charset="0"/>
                <a:ea typeface="Verdana" pitchFamily="34" charset="-122"/>
                <a:cs typeface="Verdana" pitchFamily="34" charset="-120"/>
              </a:rPr>
              <a:t>15 · aids2026.org</a:t>
            </a:r>
            <a:endParaRPr lang="en-US" sz="800" dirty="0"/>
          </a:p>
        </p:txBody>
      </p:sp>
      <p:sp>
        <p:nvSpPr>
          <p:cNvPr id="6" name="Text 3"/>
          <p:cNvSpPr/>
          <p:nvPr/>
        </p:nvSpPr>
        <p:spPr>
          <a:xfrm>
            <a:off x="457200" y="299466"/>
            <a:ext cx="8686800" cy="274320"/>
          </a:xfrm>
          <a:prstGeom prst="rect">
            <a:avLst/>
          </a:prstGeom>
          <a:noFill/>
          <a:ln/>
        </p:spPr>
        <p:txBody>
          <a:bodyPr wrap="square" rtlCol="0" anchor="ctr"/>
          <a:lstStyle/>
          <a:p>
            <a:pPr marL="0" indent="0">
              <a:buNone/>
            </a:pPr>
            <a:r>
              <a:rPr lang="en-US" sz="1150" b="1" kern="0" spc="100" dirty="0">
                <a:solidFill>
                  <a:srgbClr val="0A41F3"/>
                </a:solidFill>
                <a:latin typeface="Verdana" pitchFamily="34" charset="0"/>
                <a:ea typeface="Verdana" pitchFamily="34" charset="-122"/>
                <a:cs typeface="Verdana" pitchFamily="34" charset="-120"/>
              </a:rPr>
              <a:t>SHIFT 1 · QUALITY CLINICAL REVIEWS</a:t>
            </a:r>
            <a:endParaRPr lang="en-US" sz="1150" dirty="0"/>
          </a:p>
        </p:txBody>
      </p:sp>
      <p:sp>
        <p:nvSpPr>
          <p:cNvPr id="7" name="Text 4"/>
          <p:cNvSpPr/>
          <p:nvPr/>
        </p:nvSpPr>
        <p:spPr>
          <a:xfrm>
            <a:off x="457200" y="573786"/>
            <a:ext cx="10149840" cy="822960"/>
          </a:xfrm>
          <a:prstGeom prst="rect">
            <a:avLst/>
          </a:prstGeom>
          <a:noFill/>
          <a:ln/>
        </p:spPr>
        <p:txBody>
          <a:bodyPr wrap="square" rtlCol="0" anchor="ctr"/>
          <a:lstStyle/>
          <a:p>
            <a:pPr marL="0" indent="0">
              <a:lnSpc>
                <a:spcPts val="2600"/>
              </a:lnSpc>
              <a:buNone/>
            </a:pPr>
            <a:r>
              <a:rPr lang="en-US" sz="2300" b="1" dirty="0">
                <a:solidFill>
                  <a:srgbClr val="105B2F"/>
                </a:solidFill>
                <a:latin typeface="Verdana" pitchFamily="34" charset="0"/>
                <a:ea typeface="Verdana" pitchFamily="34" charset="-122"/>
                <a:cs typeface="Verdana" pitchFamily="34" charset="-120"/>
              </a:rPr>
              <a:t>City of Cape Town: annual clinical review under a clinical audit SOP since 2011</a:t>
            </a:r>
            <a:endParaRPr lang="en-US" sz="2300" dirty="0"/>
          </a:p>
        </p:txBody>
      </p:sp>
      <p:sp>
        <p:nvSpPr>
          <p:cNvPr id="8" name="Shape 5"/>
          <p:cNvSpPr/>
          <p:nvPr/>
        </p:nvSpPr>
        <p:spPr>
          <a:xfrm>
            <a:off x="411480" y="2071116"/>
            <a:ext cx="3291840" cy="1737360"/>
          </a:xfrm>
          <a:prstGeom prst="roundRect">
            <a:avLst>
              <a:gd name="adj" fmla="val 2632"/>
            </a:avLst>
          </a:prstGeom>
          <a:solidFill>
            <a:srgbClr val="EEF2E4"/>
          </a:solidFill>
          <a:ln/>
        </p:spPr>
        <p:txBody>
          <a:bodyPr/>
          <a:lstStyle/>
          <a:p>
            <a:endParaRPr lang="en-ZA"/>
          </a:p>
        </p:txBody>
      </p:sp>
      <p:sp>
        <p:nvSpPr>
          <p:cNvPr id="9" name="Text 6"/>
          <p:cNvSpPr/>
          <p:nvPr/>
        </p:nvSpPr>
        <p:spPr>
          <a:xfrm>
            <a:off x="365760" y="2243637"/>
            <a:ext cx="3291840" cy="777240"/>
          </a:xfrm>
          <a:prstGeom prst="rect">
            <a:avLst/>
          </a:prstGeom>
          <a:noFill/>
          <a:ln/>
        </p:spPr>
        <p:txBody>
          <a:bodyPr wrap="square" rtlCol="0" anchor="ctr"/>
          <a:lstStyle/>
          <a:p>
            <a:pPr marL="0" indent="0" algn="ctr">
              <a:buNone/>
            </a:pPr>
            <a:r>
              <a:rPr lang="en-US" sz="3000" b="1" dirty="0">
                <a:solidFill>
                  <a:srgbClr val="105B2F"/>
                </a:solidFill>
                <a:latin typeface="Verdana" pitchFamily="34" charset="0"/>
                <a:ea typeface="Verdana" pitchFamily="34" charset="-122"/>
                <a:cs typeface="Verdana" pitchFamily="34" charset="-120"/>
              </a:rPr>
              <a:t>82,000</a:t>
            </a:r>
            <a:endParaRPr lang="en-US" sz="3000" dirty="0"/>
          </a:p>
        </p:txBody>
      </p:sp>
      <p:sp>
        <p:nvSpPr>
          <p:cNvPr id="10" name="Text 7"/>
          <p:cNvSpPr/>
          <p:nvPr/>
        </p:nvSpPr>
        <p:spPr>
          <a:xfrm>
            <a:off x="502920" y="3020877"/>
            <a:ext cx="3017520" cy="685800"/>
          </a:xfrm>
          <a:prstGeom prst="rect">
            <a:avLst/>
          </a:prstGeom>
          <a:noFill/>
          <a:ln/>
        </p:spPr>
        <p:txBody>
          <a:bodyPr wrap="square" rtlCol="0" anchor="ctr"/>
          <a:lstStyle/>
          <a:p>
            <a:pPr marL="0" indent="0" algn="ctr">
              <a:lnSpc>
                <a:spcPts val="1400"/>
              </a:lnSpc>
              <a:buNone/>
            </a:pPr>
            <a:r>
              <a:rPr lang="en-US" sz="1400" dirty="0">
                <a:solidFill>
                  <a:srgbClr val="1A1A1A"/>
                </a:solidFill>
                <a:latin typeface="Verdana" pitchFamily="34" charset="0"/>
                <a:ea typeface="Verdana" pitchFamily="34" charset="-122"/>
                <a:cs typeface="Verdana" pitchFamily="34" charset="-120"/>
              </a:rPr>
              <a:t>on ART, ~50% in annual-review adherence clubs</a:t>
            </a:r>
            <a:endParaRPr lang="en-US" sz="1400" dirty="0"/>
          </a:p>
        </p:txBody>
      </p:sp>
      <p:sp>
        <p:nvSpPr>
          <p:cNvPr id="11" name="Text 8"/>
          <p:cNvSpPr/>
          <p:nvPr/>
        </p:nvSpPr>
        <p:spPr>
          <a:xfrm>
            <a:off x="3977640" y="1600200"/>
            <a:ext cx="7726680" cy="274320"/>
          </a:xfrm>
          <a:prstGeom prst="rect">
            <a:avLst/>
          </a:prstGeom>
          <a:noFill/>
          <a:ln/>
        </p:spPr>
        <p:txBody>
          <a:bodyPr wrap="square" rtlCol="0" anchor="ctr"/>
          <a:lstStyle/>
          <a:p>
            <a:pPr marL="0" indent="0">
              <a:buNone/>
            </a:pPr>
            <a:r>
              <a:rPr lang="en-US" sz="1400" b="1" dirty="0">
                <a:solidFill>
                  <a:srgbClr val="105B2F"/>
                </a:solidFill>
                <a:latin typeface="Verdana" pitchFamily="34" charset="0"/>
                <a:ea typeface="Verdana" pitchFamily="34" charset="-122"/>
                <a:cs typeface="Verdana" pitchFamily="34" charset="-120"/>
              </a:rPr>
              <a:t>Quality of clinical visit audit score, 2022 — by sub-district</a:t>
            </a:r>
            <a:endParaRPr lang="en-US" sz="1400" dirty="0"/>
          </a:p>
        </p:txBody>
      </p:sp>
      <p:sp>
        <p:nvSpPr>
          <p:cNvPr id="12" name="Shape 9"/>
          <p:cNvSpPr/>
          <p:nvPr/>
        </p:nvSpPr>
        <p:spPr>
          <a:xfrm>
            <a:off x="3977640" y="2560320"/>
            <a:ext cx="777240" cy="960120"/>
          </a:xfrm>
          <a:prstGeom prst="rect">
            <a:avLst/>
          </a:prstGeom>
          <a:solidFill>
            <a:srgbClr val="FFA836"/>
          </a:solidFill>
          <a:ln/>
        </p:spPr>
        <p:txBody>
          <a:bodyPr/>
          <a:lstStyle/>
          <a:p>
            <a:endParaRPr lang="en-ZA"/>
          </a:p>
        </p:txBody>
      </p:sp>
      <p:sp>
        <p:nvSpPr>
          <p:cNvPr id="13" name="Text 10"/>
          <p:cNvSpPr/>
          <p:nvPr/>
        </p:nvSpPr>
        <p:spPr>
          <a:xfrm>
            <a:off x="3931920" y="2304288"/>
            <a:ext cx="868680" cy="237744"/>
          </a:xfrm>
          <a:prstGeom prst="rect">
            <a:avLst/>
          </a:prstGeom>
          <a:noFill/>
          <a:ln/>
        </p:spPr>
        <p:txBody>
          <a:bodyPr wrap="square" rtlCol="0" anchor="ctr"/>
          <a:lstStyle/>
          <a:p>
            <a:pPr marL="0" indent="0" algn="ctr">
              <a:buNone/>
            </a:pPr>
            <a:r>
              <a:rPr lang="en-US" sz="900" b="1" dirty="0">
                <a:solidFill>
                  <a:srgbClr val="1A1A1A"/>
                </a:solidFill>
                <a:latin typeface="Verdana" pitchFamily="34" charset="0"/>
                <a:ea typeface="Verdana" pitchFamily="34" charset="-122"/>
                <a:cs typeface="Verdana" pitchFamily="34" charset="-120"/>
              </a:rPr>
              <a:t>70%</a:t>
            </a:r>
            <a:endParaRPr lang="en-US" sz="900" dirty="0"/>
          </a:p>
        </p:txBody>
      </p:sp>
      <p:sp>
        <p:nvSpPr>
          <p:cNvPr id="14" name="Text 11"/>
          <p:cNvSpPr/>
          <p:nvPr/>
        </p:nvSpPr>
        <p:spPr>
          <a:xfrm>
            <a:off x="3931920" y="3566160"/>
            <a:ext cx="868680" cy="237744"/>
          </a:xfrm>
          <a:prstGeom prst="rect">
            <a:avLst/>
          </a:prstGeom>
          <a:noFill/>
          <a:ln/>
        </p:spPr>
        <p:txBody>
          <a:bodyPr wrap="square" rtlCol="0" anchor="ctr"/>
          <a:lstStyle/>
          <a:p>
            <a:pPr marL="0" indent="0" algn="ctr">
              <a:buNone/>
            </a:pPr>
            <a:r>
              <a:rPr lang="en-US" sz="900" dirty="0">
                <a:solidFill>
                  <a:srgbClr val="6E6E6E"/>
                </a:solidFill>
                <a:latin typeface="Verdana" pitchFamily="34" charset="0"/>
                <a:ea typeface="Verdana" pitchFamily="34" charset="-122"/>
                <a:cs typeface="Verdana" pitchFamily="34" charset="-120"/>
              </a:rPr>
              <a:t>SD1</a:t>
            </a:r>
            <a:endParaRPr lang="en-US" sz="900" dirty="0"/>
          </a:p>
        </p:txBody>
      </p:sp>
      <p:sp>
        <p:nvSpPr>
          <p:cNvPr id="15" name="Shape 12"/>
          <p:cNvSpPr/>
          <p:nvPr/>
        </p:nvSpPr>
        <p:spPr>
          <a:xfrm>
            <a:off x="4892040" y="2327148"/>
            <a:ext cx="777240" cy="1193292"/>
          </a:xfrm>
          <a:prstGeom prst="rect">
            <a:avLst/>
          </a:prstGeom>
          <a:solidFill>
            <a:srgbClr val="105B2F"/>
          </a:solidFill>
          <a:ln/>
        </p:spPr>
        <p:txBody>
          <a:bodyPr/>
          <a:lstStyle/>
          <a:p>
            <a:endParaRPr lang="en-ZA"/>
          </a:p>
        </p:txBody>
      </p:sp>
      <p:sp>
        <p:nvSpPr>
          <p:cNvPr id="16" name="Text 13"/>
          <p:cNvSpPr/>
          <p:nvPr/>
        </p:nvSpPr>
        <p:spPr>
          <a:xfrm>
            <a:off x="4846320" y="2071116"/>
            <a:ext cx="868680" cy="237744"/>
          </a:xfrm>
          <a:prstGeom prst="rect">
            <a:avLst/>
          </a:prstGeom>
          <a:noFill/>
          <a:ln/>
        </p:spPr>
        <p:txBody>
          <a:bodyPr wrap="square" rtlCol="0" anchor="ctr"/>
          <a:lstStyle/>
          <a:p>
            <a:pPr marL="0" indent="0" algn="ctr">
              <a:buNone/>
            </a:pPr>
            <a:r>
              <a:rPr lang="en-US" sz="900" b="1" dirty="0">
                <a:solidFill>
                  <a:srgbClr val="1A1A1A"/>
                </a:solidFill>
                <a:latin typeface="Verdana" pitchFamily="34" charset="0"/>
                <a:ea typeface="Verdana" pitchFamily="34" charset="-122"/>
                <a:cs typeface="Verdana" pitchFamily="34" charset="-120"/>
              </a:rPr>
              <a:t>87%</a:t>
            </a:r>
            <a:endParaRPr lang="en-US" sz="900" dirty="0"/>
          </a:p>
        </p:txBody>
      </p:sp>
      <p:sp>
        <p:nvSpPr>
          <p:cNvPr id="17" name="Text 14"/>
          <p:cNvSpPr/>
          <p:nvPr/>
        </p:nvSpPr>
        <p:spPr>
          <a:xfrm>
            <a:off x="4846320" y="3566160"/>
            <a:ext cx="868680" cy="237744"/>
          </a:xfrm>
          <a:prstGeom prst="rect">
            <a:avLst/>
          </a:prstGeom>
          <a:noFill/>
          <a:ln/>
        </p:spPr>
        <p:txBody>
          <a:bodyPr wrap="square" rtlCol="0" anchor="ctr"/>
          <a:lstStyle/>
          <a:p>
            <a:pPr marL="0" indent="0" algn="ctr">
              <a:buNone/>
            </a:pPr>
            <a:r>
              <a:rPr lang="en-US" sz="900" dirty="0">
                <a:solidFill>
                  <a:srgbClr val="6E6E6E"/>
                </a:solidFill>
                <a:latin typeface="Verdana" pitchFamily="34" charset="0"/>
                <a:ea typeface="Verdana" pitchFamily="34" charset="-122"/>
                <a:cs typeface="Verdana" pitchFamily="34" charset="-120"/>
              </a:rPr>
              <a:t>SD2</a:t>
            </a:r>
            <a:endParaRPr lang="en-US" sz="900" dirty="0"/>
          </a:p>
        </p:txBody>
      </p:sp>
      <p:sp>
        <p:nvSpPr>
          <p:cNvPr id="18" name="Shape 15"/>
          <p:cNvSpPr/>
          <p:nvPr/>
        </p:nvSpPr>
        <p:spPr>
          <a:xfrm>
            <a:off x="5806440" y="2354580"/>
            <a:ext cx="777240" cy="1165860"/>
          </a:xfrm>
          <a:prstGeom prst="rect">
            <a:avLst/>
          </a:prstGeom>
          <a:solidFill>
            <a:srgbClr val="105B2F"/>
          </a:solidFill>
          <a:ln/>
        </p:spPr>
        <p:txBody>
          <a:bodyPr/>
          <a:lstStyle/>
          <a:p>
            <a:endParaRPr lang="en-ZA"/>
          </a:p>
        </p:txBody>
      </p:sp>
      <p:sp>
        <p:nvSpPr>
          <p:cNvPr id="19" name="Text 16"/>
          <p:cNvSpPr/>
          <p:nvPr/>
        </p:nvSpPr>
        <p:spPr>
          <a:xfrm>
            <a:off x="5760720" y="2098548"/>
            <a:ext cx="868680" cy="237744"/>
          </a:xfrm>
          <a:prstGeom prst="rect">
            <a:avLst/>
          </a:prstGeom>
          <a:noFill/>
          <a:ln/>
        </p:spPr>
        <p:txBody>
          <a:bodyPr wrap="square" rtlCol="0" anchor="ctr"/>
          <a:lstStyle/>
          <a:p>
            <a:pPr marL="0" indent="0" algn="ctr">
              <a:buNone/>
            </a:pPr>
            <a:r>
              <a:rPr lang="en-US" sz="900" b="1" dirty="0">
                <a:solidFill>
                  <a:srgbClr val="1A1A1A"/>
                </a:solidFill>
                <a:latin typeface="Verdana" pitchFamily="34" charset="0"/>
                <a:ea typeface="Verdana" pitchFamily="34" charset="-122"/>
                <a:cs typeface="Verdana" pitchFamily="34" charset="-120"/>
              </a:rPr>
              <a:t>85%</a:t>
            </a:r>
            <a:endParaRPr lang="en-US" sz="900" dirty="0"/>
          </a:p>
        </p:txBody>
      </p:sp>
      <p:sp>
        <p:nvSpPr>
          <p:cNvPr id="20" name="Text 17"/>
          <p:cNvSpPr/>
          <p:nvPr/>
        </p:nvSpPr>
        <p:spPr>
          <a:xfrm>
            <a:off x="5760720" y="3566160"/>
            <a:ext cx="868680" cy="237744"/>
          </a:xfrm>
          <a:prstGeom prst="rect">
            <a:avLst/>
          </a:prstGeom>
          <a:noFill/>
          <a:ln/>
        </p:spPr>
        <p:txBody>
          <a:bodyPr wrap="square" rtlCol="0" anchor="ctr"/>
          <a:lstStyle/>
          <a:p>
            <a:pPr marL="0" indent="0" algn="ctr">
              <a:buNone/>
            </a:pPr>
            <a:r>
              <a:rPr lang="en-US" sz="900" dirty="0">
                <a:solidFill>
                  <a:srgbClr val="6E6E6E"/>
                </a:solidFill>
                <a:latin typeface="Verdana" pitchFamily="34" charset="0"/>
                <a:ea typeface="Verdana" pitchFamily="34" charset="-122"/>
                <a:cs typeface="Verdana" pitchFamily="34" charset="-120"/>
              </a:rPr>
              <a:t>SD3</a:t>
            </a:r>
            <a:endParaRPr lang="en-US" sz="900" dirty="0"/>
          </a:p>
        </p:txBody>
      </p:sp>
      <p:sp>
        <p:nvSpPr>
          <p:cNvPr id="21" name="Shape 18"/>
          <p:cNvSpPr/>
          <p:nvPr/>
        </p:nvSpPr>
        <p:spPr>
          <a:xfrm>
            <a:off x="6720840" y="2505456"/>
            <a:ext cx="777240" cy="1014984"/>
          </a:xfrm>
          <a:prstGeom prst="rect">
            <a:avLst/>
          </a:prstGeom>
          <a:solidFill>
            <a:srgbClr val="FFA836"/>
          </a:solidFill>
          <a:ln/>
        </p:spPr>
        <p:txBody>
          <a:bodyPr/>
          <a:lstStyle/>
          <a:p>
            <a:endParaRPr lang="en-ZA"/>
          </a:p>
        </p:txBody>
      </p:sp>
      <p:sp>
        <p:nvSpPr>
          <p:cNvPr id="22" name="Text 19"/>
          <p:cNvSpPr/>
          <p:nvPr/>
        </p:nvSpPr>
        <p:spPr>
          <a:xfrm>
            <a:off x="6675120" y="2249424"/>
            <a:ext cx="868680" cy="237744"/>
          </a:xfrm>
          <a:prstGeom prst="rect">
            <a:avLst/>
          </a:prstGeom>
          <a:noFill/>
          <a:ln/>
        </p:spPr>
        <p:txBody>
          <a:bodyPr wrap="square" rtlCol="0" anchor="ctr"/>
          <a:lstStyle/>
          <a:p>
            <a:pPr marL="0" indent="0" algn="ctr">
              <a:buNone/>
            </a:pPr>
            <a:r>
              <a:rPr lang="en-US" sz="900" b="1" dirty="0">
                <a:solidFill>
                  <a:srgbClr val="1A1A1A"/>
                </a:solidFill>
                <a:latin typeface="Verdana" pitchFamily="34" charset="0"/>
                <a:ea typeface="Verdana" pitchFamily="34" charset="-122"/>
                <a:cs typeface="Verdana" pitchFamily="34" charset="-120"/>
              </a:rPr>
              <a:t>74%</a:t>
            </a:r>
            <a:endParaRPr lang="en-US" sz="900" dirty="0"/>
          </a:p>
        </p:txBody>
      </p:sp>
      <p:sp>
        <p:nvSpPr>
          <p:cNvPr id="23" name="Text 20"/>
          <p:cNvSpPr/>
          <p:nvPr/>
        </p:nvSpPr>
        <p:spPr>
          <a:xfrm>
            <a:off x="6675120" y="3566160"/>
            <a:ext cx="868680" cy="237744"/>
          </a:xfrm>
          <a:prstGeom prst="rect">
            <a:avLst/>
          </a:prstGeom>
          <a:noFill/>
          <a:ln/>
        </p:spPr>
        <p:txBody>
          <a:bodyPr wrap="square" rtlCol="0" anchor="ctr"/>
          <a:lstStyle/>
          <a:p>
            <a:pPr marL="0" indent="0" algn="ctr">
              <a:buNone/>
            </a:pPr>
            <a:r>
              <a:rPr lang="en-US" sz="900" dirty="0">
                <a:solidFill>
                  <a:srgbClr val="6E6E6E"/>
                </a:solidFill>
                <a:latin typeface="Verdana" pitchFamily="34" charset="0"/>
                <a:ea typeface="Verdana" pitchFamily="34" charset="-122"/>
                <a:cs typeface="Verdana" pitchFamily="34" charset="-120"/>
              </a:rPr>
              <a:t>SD4</a:t>
            </a:r>
            <a:endParaRPr lang="en-US" sz="900" dirty="0"/>
          </a:p>
        </p:txBody>
      </p:sp>
      <p:sp>
        <p:nvSpPr>
          <p:cNvPr id="24" name="Shape 21"/>
          <p:cNvSpPr/>
          <p:nvPr/>
        </p:nvSpPr>
        <p:spPr>
          <a:xfrm>
            <a:off x="7635240" y="2395728"/>
            <a:ext cx="777240" cy="1124712"/>
          </a:xfrm>
          <a:prstGeom prst="rect">
            <a:avLst/>
          </a:prstGeom>
          <a:solidFill>
            <a:srgbClr val="105B2F"/>
          </a:solidFill>
          <a:ln/>
        </p:spPr>
        <p:txBody>
          <a:bodyPr/>
          <a:lstStyle/>
          <a:p>
            <a:endParaRPr lang="en-ZA"/>
          </a:p>
        </p:txBody>
      </p:sp>
      <p:sp>
        <p:nvSpPr>
          <p:cNvPr id="25" name="Text 22"/>
          <p:cNvSpPr/>
          <p:nvPr/>
        </p:nvSpPr>
        <p:spPr>
          <a:xfrm>
            <a:off x="7589520" y="2139696"/>
            <a:ext cx="868680" cy="237744"/>
          </a:xfrm>
          <a:prstGeom prst="rect">
            <a:avLst/>
          </a:prstGeom>
          <a:noFill/>
          <a:ln/>
        </p:spPr>
        <p:txBody>
          <a:bodyPr wrap="square" rtlCol="0" anchor="ctr"/>
          <a:lstStyle/>
          <a:p>
            <a:pPr marL="0" indent="0" algn="ctr">
              <a:buNone/>
            </a:pPr>
            <a:r>
              <a:rPr lang="en-US" sz="900" b="1" dirty="0">
                <a:solidFill>
                  <a:srgbClr val="1A1A1A"/>
                </a:solidFill>
                <a:latin typeface="Verdana" pitchFamily="34" charset="0"/>
                <a:ea typeface="Verdana" pitchFamily="34" charset="-122"/>
                <a:cs typeface="Verdana" pitchFamily="34" charset="-120"/>
              </a:rPr>
              <a:t>82%</a:t>
            </a:r>
            <a:endParaRPr lang="en-US" sz="900" dirty="0"/>
          </a:p>
        </p:txBody>
      </p:sp>
      <p:sp>
        <p:nvSpPr>
          <p:cNvPr id="26" name="Text 23"/>
          <p:cNvSpPr/>
          <p:nvPr/>
        </p:nvSpPr>
        <p:spPr>
          <a:xfrm>
            <a:off x="7589520" y="3566160"/>
            <a:ext cx="868680" cy="237744"/>
          </a:xfrm>
          <a:prstGeom prst="rect">
            <a:avLst/>
          </a:prstGeom>
          <a:noFill/>
          <a:ln/>
        </p:spPr>
        <p:txBody>
          <a:bodyPr wrap="square" rtlCol="0" anchor="ctr"/>
          <a:lstStyle/>
          <a:p>
            <a:pPr marL="0" indent="0" algn="ctr">
              <a:buNone/>
            </a:pPr>
            <a:r>
              <a:rPr lang="en-US" sz="900" dirty="0">
                <a:solidFill>
                  <a:srgbClr val="6E6E6E"/>
                </a:solidFill>
                <a:latin typeface="Verdana" pitchFamily="34" charset="0"/>
                <a:ea typeface="Verdana" pitchFamily="34" charset="-122"/>
                <a:cs typeface="Verdana" pitchFamily="34" charset="-120"/>
              </a:rPr>
              <a:t>SD5</a:t>
            </a:r>
            <a:endParaRPr lang="en-US" sz="900" dirty="0"/>
          </a:p>
        </p:txBody>
      </p:sp>
      <p:sp>
        <p:nvSpPr>
          <p:cNvPr id="27" name="Shape 24"/>
          <p:cNvSpPr/>
          <p:nvPr/>
        </p:nvSpPr>
        <p:spPr>
          <a:xfrm>
            <a:off x="8549640" y="2395728"/>
            <a:ext cx="777240" cy="1124712"/>
          </a:xfrm>
          <a:prstGeom prst="rect">
            <a:avLst/>
          </a:prstGeom>
          <a:solidFill>
            <a:srgbClr val="105B2F"/>
          </a:solidFill>
          <a:ln/>
        </p:spPr>
        <p:txBody>
          <a:bodyPr/>
          <a:lstStyle/>
          <a:p>
            <a:endParaRPr lang="en-ZA"/>
          </a:p>
        </p:txBody>
      </p:sp>
      <p:sp>
        <p:nvSpPr>
          <p:cNvPr id="28" name="Text 25"/>
          <p:cNvSpPr/>
          <p:nvPr/>
        </p:nvSpPr>
        <p:spPr>
          <a:xfrm>
            <a:off x="8503920" y="2139696"/>
            <a:ext cx="868680" cy="237744"/>
          </a:xfrm>
          <a:prstGeom prst="rect">
            <a:avLst/>
          </a:prstGeom>
          <a:noFill/>
          <a:ln/>
        </p:spPr>
        <p:txBody>
          <a:bodyPr wrap="square" rtlCol="0" anchor="ctr"/>
          <a:lstStyle/>
          <a:p>
            <a:pPr marL="0" indent="0" algn="ctr">
              <a:buNone/>
            </a:pPr>
            <a:r>
              <a:rPr lang="en-US" sz="900" b="1" dirty="0">
                <a:solidFill>
                  <a:srgbClr val="1A1A1A"/>
                </a:solidFill>
                <a:latin typeface="Verdana" pitchFamily="34" charset="0"/>
                <a:ea typeface="Verdana" pitchFamily="34" charset="-122"/>
                <a:cs typeface="Verdana" pitchFamily="34" charset="-120"/>
              </a:rPr>
              <a:t>82%</a:t>
            </a:r>
            <a:endParaRPr lang="en-US" sz="900" dirty="0"/>
          </a:p>
        </p:txBody>
      </p:sp>
      <p:sp>
        <p:nvSpPr>
          <p:cNvPr id="29" name="Text 26"/>
          <p:cNvSpPr/>
          <p:nvPr/>
        </p:nvSpPr>
        <p:spPr>
          <a:xfrm>
            <a:off x="8503920" y="3566160"/>
            <a:ext cx="868680" cy="237744"/>
          </a:xfrm>
          <a:prstGeom prst="rect">
            <a:avLst/>
          </a:prstGeom>
          <a:noFill/>
          <a:ln/>
        </p:spPr>
        <p:txBody>
          <a:bodyPr wrap="square" rtlCol="0" anchor="ctr"/>
          <a:lstStyle/>
          <a:p>
            <a:pPr marL="0" indent="0" algn="ctr">
              <a:buNone/>
            </a:pPr>
            <a:r>
              <a:rPr lang="en-US" sz="900" dirty="0">
                <a:solidFill>
                  <a:srgbClr val="6E6E6E"/>
                </a:solidFill>
                <a:latin typeface="Verdana" pitchFamily="34" charset="0"/>
                <a:ea typeface="Verdana" pitchFamily="34" charset="-122"/>
                <a:cs typeface="Verdana" pitchFamily="34" charset="-120"/>
              </a:rPr>
              <a:t>SD6</a:t>
            </a:r>
            <a:endParaRPr lang="en-US" sz="900" dirty="0"/>
          </a:p>
        </p:txBody>
      </p:sp>
      <p:sp>
        <p:nvSpPr>
          <p:cNvPr id="30" name="Shape 27"/>
          <p:cNvSpPr/>
          <p:nvPr/>
        </p:nvSpPr>
        <p:spPr>
          <a:xfrm>
            <a:off x="9464040" y="2189988"/>
            <a:ext cx="777240" cy="1330452"/>
          </a:xfrm>
          <a:prstGeom prst="rect">
            <a:avLst/>
          </a:prstGeom>
          <a:solidFill>
            <a:srgbClr val="105B2F"/>
          </a:solidFill>
          <a:ln/>
        </p:spPr>
        <p:txBody>
          <a:bodyPr/>
          <a:lstStyle/>
          <a:p>
            <a:endParaRPr lang="en-ZA"/>
          </a:p>
        </p:txBody>
      </p:sp>
      <p:sp>
        <p:nvSpPr>
          <p:cNvPr id="31" name="Text 28"/>
          <p:cNvSpPr/>
          <p:nvPr/>
        </p:nvSpPr>
        <p:spPr>
          <a:xfrm>
            <a:off x="9418320" y="1933956"/>
            <a:ext cx="868680" cy="237744"/>
          </a:xfrm>
          <a:prstGeom prst="rect">
            <a:avLst/>
          </a:prstGeom>
          <a:noFill/>
          <a:ln/>
        </p:spPr>
        <p:txBody>
          <a:bodyPr wrap="square" rtlCol="0" anchor="ctr"/>
          <a:lstStyle/>
          <a:p>
            <a:pPr marL="0" indent="0" algn="ctr">
              <a:buNone/>
            </a:pPr>
            <a:r>
              <a:rPr lang="en-US" sz="900" b="1" dirty="0">
                <a:solidFill>
                  <a:srgbClr val="1A1A1A"/>
                </a:solidFill>
                <a:latin typeface="Verdana" pitchFamily="34" charset="0"/>
                <a:ea typeface="Verdana" pitchFamily="34" charset="-122"/>
                <a:cs typeface="Verdana" pitchFamily="34" charset="-120"/>
              </a:rPr>
              <a:t>97%</a:t>
            </a:r>
            <a:endParaRPr lang="en-US" sz="900" dirty="0"/>
          </a:p>
        </p:txBody>
      </p:sp>
      <p:sp>
        <p:nvSpPr>
          <p:cNvPr id="32" name="Text 29"/>
          <p:cNvSpPr/>
          <p:nvPr/>
        </p:nvSpPr>
        <p:spPr>
          <a:xfrm>
            <a:off x="9418320" y="3566160"/>
            <a:ext cx="868680" cy="237744"/>
          </a:xfrm>
          <a:prstGeom prst="rect">
            <a:avLst/>
          </a:prstGeom>
          <a:noFill/>
          <a:ln/>
        </p:spPr>
        <p:txBody>
          <a:bodyPr wrap="square" rtlCol="0" anchor="ctr"/>
          <a:lstStyle/>
          <a:p>
            <a:pPr marL="0" indent="0" algn="ctr">
              <a:buNone/>
            </a:pPr>
            <a:r>
              <a:rPr lang="en-US" sz="900" dirty="0">
                <a:solidFill>
                  <a:srgbClr val="6E6E6E"/>
                </a:solidFill>
                <a:latin typeface="Verdana" pitchFamily="34" charset="0"/>
                <a:ea typeface="Verdana" pitchFamily="34" charset="-122"/>
                <a:cs typeface="Verdana" pitchFamily="34" charset="-120"/>
              </a:rPr>
              <a:t>SD7</a:t>
            </a:r>
            <a:endParaRPr lang="en-US" sz="900" dirty="0"/>
          </a:p>
        </p:txBody>
      </p:sp>
      <p:sp>
        <p:nvSpPr>
          <p:cNvPr id="33" name="Shape 30"/>
          <p:cNvSpPr/>
          <p:nvPr/>
        </p:nvSpPr>
        <p:spPr>
          <a:xfrm>
            <a:off x="10378440" y="2560320"/>
            <a:ext cx="777240" cy="960120"/>
          </a:xfrm>
          <a:prstGeom prst="rect">
            <a:avLst/>
          </a:prstGeom>
          <a:solidFill>
            <a:srgbClr val="FFA836"/>
          </a:solidFill>
          <a:ln/>
        </p:spPr>
        <p:txBody>
          <a:bodyPr/>
          <a:lstStyle/>
          <a:p>
            <a:endParaRPr lang="en-ZA"/>
          </a:p>
        </p:txBody>
      </p:sp>
      <p:sp>
        <p:nvSpPr>
          <p:cNvPr id="34" name="Text 31"/>
          <p:cNvSpPr/>
          <p:nvPr/>
        </p:nvSpPr>
        <p:spPr>
          <a:xfrm>
            <a:off x="10332720" y="2304288"/>
            <a:ext cx="868680" cy="237744"/>
          </a:xfrm>
          <a:prstGeom prst="rect">
            <a:avLst/>
          </a:prstGeom>
          <a:noFill/>
          <a:ln/>
        </p:spPr>
        <p:txBody>
          <a:bodyPr wrap="square" rtlCol="0" anchor="ctr"/>
          <a:lstStyle/>
          <a:p>
            <a:pPr marL="0" indent="0" algn="ctr">
              <a:buNone/>
            </a:pPr>
            <a:r>
              <a:rPr lang="en-US" sz="900" b="1" dirty="0">
                <a:solidFill>
                  <a:srgbClr val="1A1A1A"/>
                </a:solidFill>
                <a:latin typeface="Verdana" pitchFamily="34" charset="0"/>
                <a:ea typeface="Verdana" pitchFamily="34" charset="-122"/>
                <a:cs typeface="Verdana" pitchFamily="34" charset="-120"/>
              </a:rPr>
              <a:t>70%</a:t>
            </a:r>
            <a:endParaRPr lang="en-US" sz="900" dirty="0"/>
          </a:p>
        </p:txBody>
      </p:sp>
      <p:sp>
        <p:nvSpPr>
          <p:cNvPr id="35" name="Text 32"/>
          <p:cNvSpPr/>
          <p:nvPr/>
        </p:nvSpPr>
        <p:spPr>
          <a:xfrm>
            <a:off x="10332720" y="3566160"/>
            <a:ext cx="868680" cy="237744"/>
          </a:xfrm>
          <a:prstGeom prst="rect">
            <a:avLst/>
          </a:prstGeom>
          <a:noFill/>
          <a:ln/>
        </p:spPr>
        <p:txBody>
          <a:bodyPr wrap="square" rtlCol="0" anchor="ctr"/>
          <a:lstStyle/>
          <a:p>
            <a:pPr marL="0" indent="0" algn="ctr">
              <a:buNone/>
            </a:pPr>
            <a:r>
              <a:rPr lang="en-US" sz="900" dirty="0">
                <a:solidFill>
                  <a:srgbClr val="6E6E6E"/>
                </a:solidFill>
                <a:latin typeface="Verdana" pitchFamily="34" charset="0"/>
                <a:ea typeface="Verdana" pitchFamily="34" charset="-122"/>
                <a:cs typeface="Verdana" pitchFamily="34" charset="-120"/>
              </a:rPr>
              <a:t>SD8</a:t>
            </a:r>
            <a:endParaRPr lang="en-US" sz="900" dirty="0"/>
          </a:p>
        </p:txBody>
      </p:sp>
      <p:sp>
        <p:nvSpPr>
          <p:cNvPr id="36" name="Text 33"/>
          <p:cNvSpPr/>
          <p:nvPr/>
        </p:nvSpPr>
        <p:spPr>
          <a:xfrm>
            <a:off x="3977640" y="3794760"/>
            <a:ext cx="7726680" cy="320040"/>
          </a:xfrm>
          <a:prstGeom prst="rect">
            <a:avLst/>
          </a:prstGeom>
          <a:noFill/>
          <a:ln/>
        </p:spPr>
        <p:txBody>
          <a:bodyPr wrap="square" rtlCol="0" anchor="ctr"/>
          <a:lstStyle/>
          <a:p>
            <a:pPr marL="0" indent="0">
              <a:buNone/>
            </a:pPr>
            <a:r>
              <a:rPr lang="en-US" sz="1200" i="1" dirty="0">
                <a:solidFill>
                  <a:srgbClr val="6E6E6E"/>
                </a:solidFill>
                <a:latin typeface="Verdana" pitchFamily="34" charset="0"/>
                <a:ea typeface="Verdana" pitchFamily="34" charset="-122"/>
                <a:cs typeface="Verdana" pitchFamily="34" charset="-120"/>
              </a:rPr>
              <a:t>Range 70–97%: real variation exists — the audit exists precisely to close it.</a:t>
            </a:r>
            <a:endParaRPr lang="en-US" sz="1200" dirty="0"/>
          </a:p>
        </p:txBody>
      </p:sp>
      <p:sp>
        <p:nvSpPr>
          <p:cNvPr id="37" name="Shape 34"/>
          <p:cNvSpPr/>
          <p:nvPr/>
        </p:nvSpPr>
        <p:spPr>
          <a:xfrm>
            <a:off x="457200" y="4251960"/>
            <a:ext cx="11247120" cy="1463040"/>
          </a:xfrm>
          <a:prstGeom prst="roundRect">
            <a:avLst>
              <a:gd name="adj" fmla="val 3125"/>
            </a:avLst>
          </a:prstGeom>
          <a:solidFill>
            <a:srgbClr val="DDE7C6"/>
          </a:solidFill>
          <a:ln/>
        </p:spPr>
        <p:txBody>
          <a:bodyPr/>
          <a:lstStyle/>
          <a:p>
            <a:endParaRPr lang="en-ZA"/>
          </a:p>
        </p:txBody>
      </p:sp>
      <p:sp>
        <p:nvSpPr>
          <p:cNvPr id="38" name="Text 35"/>
          <p:cNvSpPr/>
          <p:nvPr/>
        </p:nvSpPr>
        <p:spPr>
          <a:xfrm>
            <a:off x="640080" y="4389120"/>
            <a:ext cx="10881360" cy="1188720"/>
          </a:xfrm>
          <a:prstGeom prst="rect">
            <a:avLst/>
          </a:prstGeom>
          <a:noFill/>
          <a:ln/>
        </p:spPr>
        <p:txBody>
          <a:bodyPr wrap="square" rtlCol="0" anchor="ctr"/>
          <a:lstStyle/>
          <a:p>
            <a:pPr marL="0" indent="0">
              <a:lnSpc>
                <a:spcPts val="1600"/>
              </a:lnSpc>
              <a:buNone/>
            </a:pPr>
            <a:r>
              <a:rPr lang="en-US" sz="1400" b="1" dirty="0">
                <a:solidFill>
                  <a:srgbClr val="105B2F"/>
                </a:solidFill>
                <a:latin typeface="Verdana" pitchFamily="34" charset="0"/>
                <a:ea typeface="Verdana" pitchFamily="34" charset="-122"/>
                <a:cs typeface="Verdana" pitchFamily="34" charset="-120"/>
              </a:rPr>
              <a:t>Quality rose under audit governance (2018→2022):  </a:t>
            </a:r>
            <a:r>
              <a:rPr lang="en-US" sz="1400" dirty="0">
                <a:solidFill>
                  <a:srgbClr val="1A1A1A"/>
                </a:solidFill>
                <a:latin typeface="Verdana" pitchFamily="34" charset="0"/>
                <a:ea typeface="Verdana" pitchFamily="34" charset="-122"/>
                <a:cs typeface="Verdana" pitchFamily="34" charset="-120"/>
              </a:rPr>
              <a:t>annual visit recorded in file 61%→78%; VL result available in folder 75%→85%. Weight, FP, TB and STI screening all &gt;80% by 2022. </a:t>
            </a:r>
          </a:p>
          <a:p>
            <a:pPr marL="0" indent="0">
              <a:lnSpc>
                <a:spcPts val="1600"/>
              </a:lnSpc>
              <a:buNone/>
            </a:pPr>
            <a:r>
              <a:rPr lang="en-US" sz="1400" b="1" dirty="0">
                <a:solidFill>
                  <a:srgbClr val="FF0000"/>
                </a:solidFill>
                <a:latin typeface="Verdana" pitchFamily="34" charset="0"/>
                <a:ea typeface="Verdana" pitchFamily="34" charset="-122"/>
                <a:cs typeface="Verdana" pitchFamily="34" charset="-120"/>
              </a:rPr>
              <a:t>G</a:t>
            </a:r>
            <a:r>
              <a:rPr lang="en-US" sz="1400" b="1" dirty="0">
                <a:solidFill>
                  <a:srgbClr val="E0001B"/>
                </a:solidFill>
                <a:latin typeface="Verdana" pitchFamily="34" charset="0"/>
                <a:ea typeface="Verdana" pitchFamily="34" charset="-122"/>
                <a:cs typeface="Verdana" pitchFamily="34" charset="-120"/>
              </a:rPr>
              <a:t>aps: BMI screening only 49%; PAP smear only 58%.</a:t>
            </a:r>
            <a:endParaRPr lang="en-US" sz="1400" dirty="0"/>
          </a:p>
        </p:txBody>
      </p:sp>
      <p:sp>
        <p:nvSpPr>
          <p:cNvPr id="39" name="Text 36"/>
          <p:cNvSpPr/>
          <p:nvPr/>
        </p:nvSpPr>
        <p:spPr>
          <a:xfrm>
            <a:off x="472440" y="5907024"/>
            <a:ext cx="11247120" cy="320040"/>
          </a:xfrm>
          <a:prstGeom prst="rect">
            <a:avLst/>
          </a:prstGeom>
          <a:noFill/>
          <a:ln/>
        </p:spPr>
        <p:txBody>
          <a:bodyPr wrap="square" rtlCol="0" anchor="ctr"/>
          <a:lstStyle/>
          <a:p>
            <a:pPr marL="0" indent="0">
              <a:buNone/>
            </a:pPr>
            <a:r>
              <a:rPr lang="en-US" sz="1400" i="1" dirty="0">
                <a:solidFill>
                  <a:srgbClr val="6E6E6E"/>
                </a:solidFill>
                <a:latin typeface="Verdana" pitchFamily="34" charset="0"/>
                <a:ea typeface="Verdana" pitchFamily="34" charset="-122"/>
                <a:cs typeface="Verdana" pitchFamily="34" charset="-120"/>
              </a:rPr>
              <a:t>Harley B et al. DSD for HIV treatment in the City of Cape Town: providing quality care alongside annual clinical visits. CQUIN 6th Annual Meeting, Durban, Dec 2022.</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105B2F"/>
        </a:solidFill>
        <a:effectLst/>
      </p:bgPr>
    </p:bg>
    <p:spTree>
      <p:nvGrpSpPr>
        <p:cNvPr id="1" name=""/>
        <p:cNvGrpSpPr/>
        <p:nvPr/>
      </p:nvGrpSpPr>
      <p:grpSpPr>
        <a:xfrm>
          <a:off x="0" y="0"/>
          <a:ext cx="0" cy="0"/>
          <a:chOff x="0" y="0"/>
          <a:chExt cx="0" cy="0"/>
        </a:xfrm>
      </p:grpSpPr>
      <p:sp>
        <p:nvSpPr>
          <p:cNvPr id="2" name="Text 0"/>
          <p:cNvSpPr/>
          <p:nvPr/>
        </p:nvSpPr>
        <p:spPr>
          <a:xfrm>
            <a:off x="640080" y="2103120"/>
            <a:ext cx="2743200" cy="1463040"/>
          </a:xfrm>
          <a:prstGeom prst="rect">
            <a:avLst/>
          </a:prstGeom>
          <a:noFill/>
          <a:ln/>
        </p:spPr>
        <p:txBody>
          <a:bodyPr wrap="square" rtlCol="0" anchor="ctr"/>
          <a:lstStyle/>
          <a:p>
            <a:pPr marL="0" indent="0">
              <a:buNone/>
            </a:pPr>
            <a:r>
              <a:rPr lang="en-US" sz="8000" b="1" dirty="0">
                <a:solidFill>
                  <a:srgbClr val="BFED2F"/>
                </a:solidFill>
                <a:latin typeface="Verdana" pitchFamily="34" charset="0"/>
                <a:ea typeface="Verdana" pitchFamily="34" charset="-122"/>
                <a:cs typeface="Verdana" pitchFamily="34" charset="-120"/>
              </a:rPr>
              <a:t>02</a:t>
            </a:r>
            <a:endParaRPr lang="en-US" sz="8000" dirty="0"/>
          </a:p>
        </p:txBody>
      </p:sp>
      <p:sp>
        <p:nvSpPr>
          <p:cNvPr id="3" name="Text 1"/>
          <p:cNvSpPr/>
          <p:nvPr/>
        </p:nvSpPr>
        <p:spPr>
          <a:xfrm>
            <a:off x="640080" y="3566160"/>
            <a:ext cx="10515600" cy="1005840"/>
          </a:xfrm>
          <a:prstGeom prst="rect">
            <a:avLst/>
          </a:prstGeom>
          <a:noFill/>
          <a:ln/>
        </p:spPr>
        <p:txBody>
          <a:bodyPr wrap="square" rtlCol="0" anchor="ctr"/>
          <a:lstStyle/>
          <a:p>
            <a:pPr>
              <a:lnSpc>
                <a:spcPts val="3600"/>
              </a:lnSpc>
            </a:pPr>
            <a:r>
              <a:rPr lang="en-US" sz="3200" b="1" dirty="0">
                <a:solidFill>
                  <a:srgbClr val="FFFFFF"/>
                </a:solidFill>
                <a:latin typeface="Verdana" pitchFamily="34" charset="0"/>
                <a:ea typeface="Verdana" pitchFamily="34" charset="-122"/>
                <a:cs typeface="Verdana" pitchFamily="34" charset="-120"/>
              </a:rPr>
              <a:t>Eligibility &amp; enrolment</a:t>
            </a:r>
            <a:endParaRPr lang="en-US" sz="3200" dirty="0"/>
          </a:p>
        </p:txBody>
      </p:sp>
      <p:sp>
        <p:nvSpPr>
          <p:cNvPr id="4" name="Text 2"/>
          <p:cNvSpPr/>
          <p:nvPr/>
        </p:nvSpPr>
        <p:spPr>
          <a:xfrm>
            <a:off x="640080" y="4526280"/>
            <a:ext cx="10058400" cy="640080"/>
          </a:xfrm>
          <a:prstGeom prst="rect">
            <a:avLst/>
          </a:prstGeom>
          <a:noFill/>
          <a:ln/>
        </p:spPr>
        <p:txBody>
          <a:bodyPr wrap="square" rtlCol="0" anchor="ctr"/>
          <a:lstStyle/>
          <a:p>
            <a:pPr>
              <a:lnSpc>
                <a:spcPts val="1900"/>
              </a:lnSpc>
            </a:pPr>
            <a:r>
              <a:rPr lang="en-US" sz="1500" dirty="0">
                <a:solidFill>
                  <a:srgbClr val="BFED2F"/>
                </a:solidFill>
                <a:latin typeface="Verdana" pitchFamily="34" charset="0"/>
                <a:ea typeface="Verdana" pitchFamily="34" charset="-122"/>
                <a:cs typeface="Verdana" pitchFamily="34" charset="-120"/>
              </a:rPr>
              <a:t>Who is eligible for simplified models, and who is actually enrolled — closing both gaps</a:t>
            </a:r>
            <a:endParaRPr lang="en-US" sz="1500" dirty="0"/>
          </a:p>
          <a:p>
            <a:pPr marL="0" indent="0">
              <a:lnSpc>
                <a:spcPts val="1900"/>
              </a:lnSpc>
              <a:buNone/>
            </a:pPr>
            <a:endParaRPr lang="en-US" sz="15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Shape 24"/>
          <p:cNvSpPr/>
          <p:nvPr/>
        </p:nvSpPr>
        <p:spPr>
          <a:xfrm>
            <a:off x="5989320" y="3299732"/>
            <a:ext cx="5715000" cy="457200"/>
          </a:xfrm>
          <a:prstGeom prst="rect">
            <a:avLst/>
          </a:prstGeom>
          <a:solidFill>
            <a:srgbClr val="EEF2E4"/>
          </a:solidFill>
          <a:ln/>
        </p:spPr>
        <p:txBody>
          <a:bodyPr/>
          <a:lstStyle/>
          <a:p>
            <a:endParaRPr lang="en-ZA"/>
          </a:p>
        </p:txBody>
      </p:sp>
      <p:sp>
        <p:nvSpPr>
          <p:cNvPr id="25" name="Shape 22"/>
          <p:cNvSpPr/>
          <p:nvPr/>
        </p:nvSpPr>
        <p:spPr>
          <a:xfrm>
            <a:off x="472440" y="3293094"/>
            <a:ext cx="5532120" cy="457200"/>
          </a:xfrm>
          <a:prstGeom prst="rect">
            <a:avLst/>
          </a:prstGeom>
          <a:solidFill>
            <a:srgbClr val="EEF2E4"/>
          </a:solidFill>
          <a:ln/>
        </p:spPr>
        <p:txBody>
          <a:bodyPr/>
          <a:lstStyle/>
          <a:p>
            <a:endParaRPr lang="en-ZA"/>
          </a:p>
        </p:txBody>
      </p:sp>
      <p:sp>
        <p:nvSpPr>
          <p:cNvPr id="38" name="Shape 16">
            <a:extLst>
              <a:ext uri="{FF2B5EF4-FFF2-40B4-BE49-F238E27FC236}">
                <a16:creationId xmlns:a16="http://schemas.microsoft.com/office/drawing/2014/main" id="{027E5C07-B426-081B-B79F-C1661793EE30}"/>
              </a:ext>
            </a:extLst>
          </p:cNvPr>
          <p:cNvSpPr/>
          <p:nvPr/>
        </p:nvSpPr>
        <p:spPr>
          <a:xfrm>
            <a:off x="472440" y="4801707"/>
            <a:ext cx="11247120" cy="902871"/>
          </a:xfrm>
          <a:prstGeom prst="rect">
            <a:avLst/>
          </a:prstGeom>
          <a:solidFill>
            <a:srgbClr val="105B2F"/>
          </a:solidFill>
          <a:ln/>
        </p:spPr>
        <p:txBody>
          <a:bodyPr/>
          <a:lstStyle/>
          <a:p>
            <a:endParaRPr lang="en-ZA"/>
          </a:p>
        </p:txBody>
      </p:sp>
      <p:sp>
        <p:nvSpPr>
          <p:cNvPr id="2" name="Shape 0"/>
          <p:cNvSpPr/>
          <p:nvPr/>
        </p:nvSpPr>
        <p:spPr>
          <a:xfrm>
            <a:off x="457200" y="6419088"/>
            <a:ext cx="11247120" cy="0"/>
          </a:xfrm>
          <a:prstGeom prst="line">
            <a:avLst/>
          </a:prstGeom>
          <a:noFill/>
          <a:ln w="9525">
            <a:solidFill>
              <a:srgbClr val="CFCFCF"/>
            </a:solidFill>
            <a:prstDash val="solid"/>
          </a:ln>
        </p:spPr>
        <p:txBody>
          <a:bodyPr/>
          <a:lstStyle/>
          <a:p>
            <a:endParaRPr lang="en-ZA"/>
          </a:p>
        </p:txBody>
      </p:sp>
      <p:sp>
        <p:nvSpPr>
          <p:cNvPr id="3" name="Text 1"/>
          <p:cNvSpPr/>
          <p:nvPr/>
        </p:nvSpPr>
        <p:spPr>
          <a:xfrm>
            <a:off x="457200" y="6455664"/>
            <a:ext cx="7315200" cy="274320"/>
          </a:xfrm>
          <a:prstGeom prst="rect">
            <a:avLst/>
          </a:prstGeom>
          <a:noFill/>
          <a:ln/>
        </p:spPr>
        <p:txBody>
          <a:bodyPr wrap="square" rtlCol="0" anchor="ctr"/>
          <a:lstStyle/>
          <a:p>
            <a:pPr marL="0" indent="0">
              <a:buNone/>
            </a:pPr>
            <a:r>
              <a:rPr lang="en-US" sz="800" dirty="0">
                <a:solidFill>
                  <a:srgbClr val="6E6E6E"/>
                </a:solidFill>
                <a:latin typeface="Verdana" pitchFamily="34" charset="0"/>
                <a:ea typeface="Verdana" pitchFamily="34" charset="-122"/>
                <a:cs typeface="Verdana" pitchFamily="34" charset="-120"/>
              </a:rPr>
              <a:t>26–31 July · Rio de Janeiro, Brazil · MASTER EVIDENCE DECK</a:t>
            </a:r>
            <a:endParaRPr lang="en-US" sz="800" dirty="0"/>
          </a:p>
        </p:txBody>
      </p:sp>
      <p:sp>
        <p:nvSpPr>
          <p:cNvPr id="4" name="Text 2"/>
          <p:cNvSpPr/>
          <p:nvPr/>
        </p:nvSpPr>
        <p:spPr>
          <a:xfrm>
            <a:off x="8503920" y="6455664"/>
            <a:ext cx="3200400" cy="274320"/>
          </a:xfrm>
          <a:prstGeom prst="rect">
            <a:avLst/>
          </a:prstGeom>
          <a:noFill/>
          <a:ln/>
        </p:spPr>
        <p:txBody>
          <a:bodyPr wrap="square" rtlCol="0" anchor="ctr"/>
          <a:lstStyle/>
          <a:p>
            <a:pPr marL="0" indent="0" algn="r">
              <a:buNone/>
            </a:pPr>
            <a:r>
              <a:rPr lang="en-US" sz="800" dirty="0">
                <a:solidFill>
                  <a:srgbClr val="6E6E6E"/>
                </a:solidFill>
                <a:latin typeface="Verdana" pitchFamily="34" charset="0"/>
                <a:ea typeface="Verdana" pitchFamily="34" charset="-122"/>
                <a:cs typeface="Verdana" pitchFamily="34" charset="-120"/>
              </a:rPr>
              <a:t>17 · aids2026.org</a:t>
            </a:r>
            <a:endParaRPr lang="en-US" sz="800" dirty="0"/>
          </a:p>
        </p:txBody>
      </p:sp>
      <p:sp>
        <p:nvSpPr>
          <p:cNvPr id="6" name="Text 3"/>
          <p:cNvSpPr/>
          <p:nvPr/>
        </p:nvSpPr>
        <p:spPr>
          <a:xfrm>
            <a:off x="457200" y="391127"/>
            <a:ext cx="8686800" cy="274320"/>
          </a:xfrm>
          <a:prstGeom prst="rect">
            <a:avLst/>
          </a:prstGeom>
          <a:noFill/>
          <a:ln/>
        </p:spPr>
        <p:txBody>
          <a:bodyPr wrap="square" rtlCol="0" anchor="ctr"/>
          <a:lstStyle/>
          <a:p>
            <a:pPr marL="0" indent="0">
              <a:buNone/>
            </a:pPr>
            <a:r>
              <a:rPr lang="en-US" sz="1150" b="1" kern="0" spc="100" dirty="0">
                <a:solidFill>
                  <a:srgbClr val="FFA836"/>
                </a:solidFill>
                <a:latin typeface="Verdana" pitchFamily="34" charset="0"/>
                <a:ea typeface="Verdana" pitchFamily="34" charset="-122"/>
                <a:cs typeface="Verdana" pitchFamily="34" charset="-120"/>
              </a:rPr>
              <a:t>SHIFT 2 · ELIGIBILITY &amp; ENROLMENT</a:t>
            </a:r>
            <a:endParaRPr lang="en-US" sz="1150" dirty="0"/>
          </a:p>
        </p:txBody>
      </p:sp>
      <p:sp>
        <p:nvSpPr>
          <p:cNvPr id="7" name="Text 4"/>
          <p:cNvSpPr/>
          <p:nvPr/>
        </p:nvSpPr>
        <p:spPr>
          <a:xfrm>
            <a:off x="457200" y="619826"/>
            <a:ext cx="10149840" cy="822960"/>
          </a:xfrm>
          <a:prstGeom prst="rect">
            <a:avLst/>
          </a:prstGeom>
          <a:noFill/>
          <a:ln/>
        </p:spPr>
        <p:txBody>
          <a:bodyPr wrap="square" rtlCol="0" anchor="ctr"/>
          <a:lstStyle/>
          <a:p>
            <a:pPr marL="0" indent="0">
              <a:lnSpc>
                <a:spcPts val="2600"/>
              </a:lnSpc>
              <a:buNone/>
            </a:pPr>
            <a:r>
              <a:rPr lang="en-US" sz="2300" b="1" dirty="0">
                <a:solidFill>
                  <a:srgbClr val="105B2F"/>
                </a:solidFill>
                <a:latin typeface="Verdana" pitchFamily="34" charset="0"/>
                <a:ea typeface="Verdana" pitchFamily="34" charset="-122"/>
                <a:cs typeface="Verdana" pitchFamily="34" charset="-120"/>
              </a:rPr>
              <a:t>Two levers: broaden who's eligible, and enrol who already is</a:t>
            </a:r>
            <a:endParaRPr lang="en-US" sz="2300" dirty="0"/>
          </a:p>
        </p:txBody>
      </p:sp>
      <p:sp>
        <p:nvSpPr>
          <p:cNvPr id="8" name="Shape 5"/>
          <p:cNvSpPr/>
          <p:nvPr/>
        </p:nvSpPr>
        <p:spPr>
          <a:xfrm>
            <a:off x="457200" y="1536192"/>
            <a:ext cx="5486400" cy="777240"/>
          </a:xfrm>
          <a:prstGeom prst="roundRect">
            <a:avLst>
              <a:gd name="adj" fmla="val 5882"/>
            </a:avLst>
          </a:prstGeom>
          <a:solidFill>
            <a:srgbClr val="EEF2E4"/>
          </a:solidFill>
          <a:ln/>
        </p:spPr>
        <p:txBody>
          <a:bodyPr/>
          <a:lstStyle/>
          <a:p>
            <a:endParaRPr lang="en-ZA"/>
          </a:p>
        </p:txBody>
      </p:sp>
      <p:sp>
        <p:nvSpPr>
          <p:cNvPr id="9" name="Text 6"/>
          <p:cNvSpPr/>
          <p:nvPr/>
        </p:nvSpPr>
        <p:spPr>
          <a:xfrm>
            <a:off x="621792" y="1627632"/>
            <a:ext cx="5166360" cy="594360"/>
          </a:xfrm>
          <a:prstGeom prst="rect">
            <a:avLst/>
          </a:prstGeom>
          <a:noFill/>
          <a:ln/>
        </p:spPr>
        <p:txBody>
          <a:bodyPr wrap="square" rtlCol="0" anchor="ctr"/>
          <a:lstStyle/>
          <a:p>
            <a:pPr marL="0" indent="0">
              <a:buNone/>
            </a:pPr>
            <a:r>
              <a:rPr lang="en-US" sz="1400" b="1" dirty="0">
                <a:solidFill>
                  <a:srgbClr val="105B2F"/>
                </a:solidFill>
                <a:latin typeface="Verdana" pitchFamily="34" charset="0"/>
                <a:ea typeface="Verdana" pitchFamily="34" charset="-122"/>
                <a:cs typeface="Verdana" pitchFamily="34" charset="-120"/>
              </a:rPr>
              <a:t>Lever 1 · Broaden eligibility
</a:t>
            </a:r>
            <a:r>
              <a:rPr lang="en-US" sz="1400" dirty="0">
                <a:solidFill>
                  <a:srgbClr val="1A1A1A"/>
                </a:solidFill>
                <a:latin typeface="Verdana" pitchFamily="34" charset="0"/>
                <a:ea typeface="Verdana" pitchFamily="34" charset="-122"/>
                <a:cs typeface="Verdana" pitchFamily="34" charset="-120"/>
              </a:rPr>
              <a:t>Extend simplified models to groups still excluded on historical grounds — below.</a:t>
            </a:r>
            <a:endParaRPr lang="en-US" sz="1400" dirty="0"/>
          </a:p>
        </p:txBody>
      </p:sp>
      <p:sp>
        <p:nvSpPr>
          <p:cNvPr id="10" name="Shape 7"/>
          <p:cNvSpPr/>
          <p:nvPr/>
        </p:nvSpPr>
        <p:spPr>
          <a:xfrm>
            <a:off x="6217920" y="1536192"/>
            <a:ext cx="5486400" cy="777240"/>
          </a:xfrm>
          <a:prstGeom prst="roundRect">
            <a:avLst>
              <a:gd name="adj" fmla="val 5882"/>
            </a:avLst>
          </a:prstGeom>
          <a:solidFill>
            <a:srgbClr val="FCE8CC"/>
          </a:solidFill>
          <a:ln/>
        </p:spPr>
        <p:txBody>
          <a:bodyPr/>
          <a:lstStyle/>
          <a:p>
            <a:endParaRPr lang="en-ZA"/>
          </a:p>
        </p:txBody>
      </p:sp>
      <p:sp>
        <p:nvSpPr>
          <p:cNvPr id="11" name="Text 8"/>
          <p:cNvSpPr/>
          <p:nvPr/>
        </p:nvSpPr>
        <p:spPr>
          <a:xfrm>
            <a:off x="6382512" y="1627632"/>
            <a:ext cx="5166360" cy="594360"/>
          </a:xfrm>
          <a:prstGeom prst="rect">
            <a:avLst/>
          </a:prstGeom>
          <a:noFill/>
          <a:ln/>
        </p:spPr>
        <p:txBody>
          <a:bodyPr wrap="square" rtlCol="0" anchor="ctr"/>
          <a:lstStyle/>
          <a:p>
            <a:pPr marL="0" indent="0">
              <a:buNone/>
            </a:pPr>
            <a:r>
              <a:rPr lang="en-US" sz="1400" b="1" dirty="0">
                <a:solidFill>
                  <a:srgbClr val="FFA836"/>
                </a:solidFill>
                <a:latin typeface="Verdana" pitchFamily="34" charset="0"/>
                <a:ea typeface="Verdana" pitchFamily="34" charset="-122"/>
                <a:cs typeface="Verdana" pitchFamily="34" charset="-120"/>
              </a:rPr>
              <a:t>Lever 2 · Enrol who's already eligible
</a:t>
            </a:r>
            <a:r>
              <a:rPr lang="en-US" sz="1400" dirty="0">
                <a:solidFill>
                  <a:srgbClr val="1A1A1A"/>
                </a:solidFill>
                <a:latin typeface="Verdana" pitchFamily="34" charset="0"/>
                <a:ea typeface="Verdana" pitchFamily="34" charset="-122"/>
                <a:cs typeface="Verdana" pitchFamily="34" charset="-120"/>
              </a:rPr>
              <a:t>Even where policy already allows it, many eligible clients are not yet enrolled — next slides.</a:t>
            </a:r>
            <a:endParaRPr lang="en-US" sz="1400" dirty="0"/>
          </a:p>
        </p:txBody>
      </p:sp>
      <p:sp>
        <p:nvSpPr>
          <p:cNvPr id="12" name="Text 9"/>
          <p:cNvSpPr/>
          <p:nvPr/>
        </p:nvSpPr>
        <p:spPr>
          <a:xfrm>
            <a:off x="457200" y="2542032"/>
            <a:ext cx="10972800" cy="274320"/>
          </a:xfrm>
          <a:prstGeom prst="rect">
            <a:avLst/>
          </a:prstGeom>
          <a:noFill/>
          <a:ln/>
        </p:spPr>
        <p:txBody>
          <a:bodyPr wrap="square" rtlCol="0" anchor="ctr"/>
          <a:lstStyle/>
          <a:p>
            <a:pPr marL="0" indent="0">
              <a:buNone/>
            </a:pPr>
            <a:r>
              <a:rPr lang="en-US" sz="1400" b="1" dirty="0">
                <a:solidFill>
                  <a:srgbClr val="105B2F"/>
                </a:solidFill>
                <a:latin typeface="Verdana" pitchFamily="34" charset="0"/>
                <a:ea typeface="Verdana" pitchFamily="34" charset="-122"/>
                <a:cs typeface="Verdana" pitchFamily="34" charset="-120"/>
              </a:rPr>
              <a:t>Lever 1 in detail — where eligibility itself is still too restrictive:</a:t>
            </a:r>
            <a:endParaRPr lang="en-US" sz="1400" dirty="0"/>
          </a:p>
        </p:txBody>
      </p:sp>
      <p:sp>
        <p:nvSpPr>
          <p:cNvPr id="13" name="Shape 10"/>
          <p:cNvSpPr/>
          <p:nvPr/>
        </p:nvSpPr>
        <p:spPr>
          <a:xfrm>
            <a:off x="472440" y="2895453"/>
            <a:ext cx="5532120" cy="384048"/>
          </a:xfrm>
          <a:prstGeom prst="rect">
            <a:avLst/>
          </a:prstGeom>
          <a:solidFill>
            <a:srgbClr val="E0001B"/>
          </a:solidFill>
          <a:ln/>
        </p:spPr>
        <p:txBody>
          <a:bodyPr/>
          <a:lstStyle/>
          <a:p>
            <a:endParaRPr lang="en-ZA"/>
          </a:p>
        </p:txBody>
      </p:sp>
      <p:sp>
        <p:nvSpPr>
          <p:cNvPr id="14" name="Text 11"/>
          <p:cNvSpPr/>
          <p:nvPr/>
        </p:nvSpPr>
        <p:spPr>
          <a:xfrm>
            <a:off x="609600" y="2895453"/>
            <a:ext cx="5303520" cy="384048"/>
          </a:xfrm>
          <a:prstGeom prst="rect">
            <a:avLst/>
          </a:prstGeom>
          <a:noFill/>
          <a:ln/>
        </p:spPr>
        <p:txBody>
          <a:bodyPr wrap="square" rtlCol="0" anchor="ctr"/>
          <a:lstStyle/>
          <a:p>
            <a:pPr marL="0" indent="0">
              <a:buNone/>
            </a:pPr>
            <a:r>
              <a:rPr lang="en-US" sz="1600" b="1" dirty="0">
                <a:solidFill>
                  <a:srgbClr val="FFFFFF"/>
                </a:solidFill>
                <a:latin typeface="Verdana" pitchFamily="34" charset="0"/>
                <a:ea typeface="Verdana" pitchFamily="34" charset="-122"/>
                <a:cs typeface="Verdana" pitchFamily="34" charset="-120"/>
              </a:rPr>
              <a:t>Restrictive rule</a:t>
            </a:r>
            <a:endParaRPr lang="en-US" sz="1600" dirty="0"/>
          </a:p>
        </p:txBody>
      </p:sp>
      <p:sp>
        <p:nvSpPr>
          <p:cNvPr id="15" name="Shape 12"/>
          <p:cNvSpPr/>
          <p:nvPr/>
        </p:nvSpPr>
        <p:spPr>
          <a:xfrm>
            <a:off x="6004560" y="2895453"/>
            <a:ext cx="5715000" cy="384048"/>
          </a:xfrm>
          <a:prstGeom prst="rect">
            <a:avLst/>
          </a:prstGeom>
          <a:solidFill>
            <a:srgbClr val="617F09"/>
          </a:solidFill>
          <a:ln/>
        </p:spPr>
        <p:txBody>
          <a:bodyPr/>
          <a:lstStyle/>
          <a:p>
            <a:endParaRPr lang="en-ZA"/>
          </a:p>
        </p:txBody>
      </p:sp>
      <p:sp>
        <p:nvSpPr>
          <p:cNvPr id="16" name="Text 13"/>
          <p:cNvSpPr/>
          <p:nvPr/>
        </p:nvSpPr>
        <p:spPr>
          <a:xfrm>
            <a:off x="6141720" y="2895453"/>
            <a:ext cx="5486400" cy="384048"/>
          </a:xfrm>
          <a:prstGeom prst="rect">
            <a:avLst/>
          </a:prstGeom>
          <a:noFill/>
          <a:ln/>
        </p:spPr>
        <p:txBody>
          <a:bodyPr wrap="square" rtlCol="0" anchor="ctr"/>
          <a:lstStyle/>
          <a:p>
            <a:pPr marL="0" indent="0">
              <a:buNone/>
            </a:pPr>
            <a:r>
              <a:rPr lang="en-US" sz="1600" b="1" dirty="0">
                <a:solidFill>
                  <a:srgbClr val="FFFFFF"/>
                </a:solidFill>
                <a:latin typeface="Verdana" pitchFamily="34" charset="0"/>
                <a:ea typeface="Verdana" pitchFamily="34" charset="-122"/>
                <a:cs typeface="Verdana" pitchFamily="34" charset="-120"/>
              </a:rPr>
              <a:t>Simplification direction</a:t>
            </a:r>
            <a:endParaRPr lang="en-US" sz="1600" dirty="0"/>
          </a:p>
        </p:txBody>
      </p:sp>
      <p:sp>
        <p:nvSpPr>
          <p:cNvPr id="17" name="Shape 14"/>
          <p:cNvSpPr/>
          <p:nvPr/>
        </p:nvSpPr>
        <p:spPr>
          <a:xfrm>
            <a:off x="467425" y="4207347"/>
            <a:ext cx="5532120" cy="457200"/>
          </a:xfrm>
          <a:prstGeom prst="rect">
            <a:avLst/>
          </a:prstGeom>
          <a:solidFill>
            <a:srgbClr val="EEF2E4"/>
          </a:solidFill>
          <a:ln/>
        </p:spPr>
        <p:txBody>
          <a:bodyPr/>
          <a:lstStyle/>
          <a:p>
            <a:endParaRPr lang="en-ZA"/>
          </a:p>
        </p:txBody>
      </p:sp>
      <p:sp>
        <p:nvSpPr>
          <p:cNvPr id="18" name="Text 15"/>
          <p:cNvSpPr/>
          <p:nvPr/>
        </p:nvSpPr>
        <p:spPr>
          <a:xfrm>
            <a:off x="548640" y="3723107"/>
            <a:ext cx="5303520" cy="457200"/>
          </a:xfrm>
          <a:prstGeom prst="rect">
            <a:avLst/>
          </a:prstGeom>
          <a:noFill/>
          <a:ln/>
        </p:spPr>
        <p:txBody>
          <a:bodyPr wrap="square" rtlCol="0" anchor="ctr"/>
          <a:lstStyle/>
          <a:p>
            <a:pPr marL="0" indent="0">
              <a:buNone/>
            </a:pPr>
            <a:r>
              <a:rPr lang="en-US" sz="1400" dirty="0">
                <a:solidFill>
                  <a:srgbClr val="1A1A1A"/>
                </a:solidFill>
                <a:latin typeface="Verdana" pitchFamily="34" charset="0"/>
                <a:ea typeface="Verdana" pitchFamily="34" charset="-122"/>
                <a:cs typeface="Verdana" pitchFamily="34" charset="-120"/>
              </a:rPr>
              <a:t>Children and post-partum women excluded</a:t>
            </a:r>
            <a:endParaRPr lang="en-US" sz="1400" dirty="0"/>
          </a:p>
        </p:txBody>
      </p:sp>
      <p:sp>
        <p:nvSpPr>
          <p:cNvPr id="19" name="Shape 16"/>
          <p:cNvSpPr/>
          <p:nvPr/>
        </p:nvSpPr>
        <p:spPr>
          <a:xfrm>
            <a:off x="5943059" y="4221088"/>
            <a:ext cx="5715000" cy="457200"/>
          </a:xfrm>
          <a:prstGeom prst="rect">
            <a:avLst/>
          </a:prstGeom>
          <a:solidFill>
            <a:srgbClr val="EEF2E4"/>
          </a:solidFill>
          <a:ln/>
        </p:spPr>
        <p:txBody>
          <a:bodyPr/>
          <a:lstStyle/>
          <a:p>
            <a:endParaRPr lang="en-ZA"/>
          </a:p>
        </p:txBody>
      </p:sp>
      <p:sp>
        <p:nvSpPr>
          <p:cNvPr id="20" name="Text 17"/>
          <p:cNvSpPr/>
          <p:nvPr/>
        </p:nvSpPr>
        <p:spPr>
          <a:xfrm>
            <a:off x="6110158" y="3736656"/>
            <a:ext cx="5715000" cy="457200"/>
          </a:xfrm>
          <a:prstGeom prst="rect">
            <a:avLst/>
          </a:prstGeom>
          <a:noFill/>
          <a:ln/>
        </p:spPr>
        <p:txBody>
          <a:bodyPr wrap="square" rtlCol="0" anchor="ctr"/>
          <a:lstStyle/>
          <a:p>
            <a:pPr marL="0" indent="0">
              <a:buNone/>
            </a:pPr>
            <a:r>
              <a:rPr lang="en-US" sz="1400" b="1" dirty="0">
                <a:solidFill>
                  <a:srgbClr val="FFA836"/>
                </a:solidFill>
                <a:latin typeface="Verdana" pitchFamily="34" charset="0"/>
                <a:ea typeface="Verdana" pitchFamily="34" charset="-122"/>
                <a:cs typeface="Verdana" pitchFamily="34" charset="-120"/>
              </a:rPr>
              <a:t>→  </a:t>
            </a:r>
            <a:r>
              <a:rPr lang="en-US" sz="1400" b="1" dirty="0">
                <a:solidFill>
                  <a:srgbClr val="105B2F"/>
                </a:solidFill>
                <a:latin typeface="Verdana" pitchFamily="34" charset="0"/>
                <a:ea typeface="Verdana" pitchFamily="34" charset="-122"/>
                <a:cs typeface="Verdana" pitchFamily="34" charset="-120"/>
              </a:rPr>
              <a:t>Include children &gt;2 years old &amp; postpartum women</a:t>
            </a:r>
            <a:endParaRPr lang="en-US" sz="1400" dirty="0"/>
          </a:p>
        </p:txBody>
      </p:sp>
      <p:sp>
        <p:nvSpPr>
          <p:cNvPr id="21" name="Shape 18"/>
          <p:cNvSpPr/>
          <p:nvPr/>
        </p:nvSpPr>
        <p:spPr>
          <a:xfrm>
            <a:off x="457200" y="3306688"/>
            <a:ext cx="5532120" cy="457200"/>
          </a:xfrm>
          <a:prstGeom prst="rect">
            <a:avLst/>
          </a:prstGeom>
          <a:solidFill>
            <a:srgbClr val="EEF2E4"/>
          </a:solidFill>
          <a:ln/>
        </p:spPr>
        <p:txBody>
          <a:bodyPr/>
          <a:lstStyle/>
          <a:p>
            <a:endParaRPr lang="en-ZA"/>
          </a:p>
        </p:txBody>
      </p:sp>
      <p:sp>
        <p:nvSpPr>
          <p:cNvPr id="22" name="Text 19"/>
          <p:cNvSpPr/>
          <p:nvPr/>
        </p:nvSpPr>
        <p:spPr>
          <a:xfrm>
            <a:off x="594360" y="3306688"/>
            <a:ext cx="5303520" cy="457200"/>
          </a:xfrm>
          <a:prstGeom prst="rect">
            <a:avLst/>
          </a:prstGeom>
          <a:noFill/>
          <a:ln/>
        </p:spPr>
        <p:txBody>
          <a:bodyPr wrap="square" rtlCol="0" anchor="ctr"/>
          <a:lstStyle/>
          <a:p>
            <a:r>
              <a:rPr lang="en-US" sz="1400" dirty="0">
                <a:solidFill>
                  <a:srgbClr val="1A1A1A"/>
                </a:solidFill>
                <a:latin typeface="Verdana"/>
              </a:rPr>
              <a:t>12 months on ART before DSD enrolment takes place </a:t>
            </a:r>
          </a:p>
        </p:txBody>
      </p:sp>
      <p:sp>
        <p:nvSpPr>
          <p:cNvPr id="23" name="Shape 20"/>
          <p:cNvSpPr/>
          <p:nvPr/>
        </p:nvSpPr>
        <p:spPr>
          <a:xfrm>
            <a:off x="5989320" y="3306688"/>
            <a:ext cx="5715000" cy="457200"/>
          </a:xfrm>
          <a:prstGeom prst="rect">
            <a:avLst/>
          </a:prstGeom>
          <a:solidFill>
            <a:srgbClr val="EEF2E4"/>
          </a:solidFill>
          <a:ln/>
        </p:spPr>
        <p:txBody>
          <a:bodyPr/>
          <a:lstStyle/>
          <a:p>
            <a:endParaRPr lang="en-ZA"/>
          </a:p>
        </p:txBody>
      </p:sp>
      <p:sp>
        <p:nvSpPr>
          <p:cNvPr id="24" name="Text 21"/>
          <p:cNvSpPr/>
          <p:nvPr/>
        </p:nvSpPr>
        <p:spPr>
          <a:xfrm>
            <a:off x="6126480" y="3306688"/>
            <a:ext cx="5486400" cy="457200"/>
          </a:xfrm>
          <a:prstGeom prst="rect">
            <a:avLst/>
          </a:prstGeom>
          <a:noFill/>
          <a:ln/>
        </p:spPr>
        <p:txBody>
          <a:bodyPr wrap="square" rtlCol="0" anchor="ctr"/>
          <a:lstStyle/>
          <a:p>
            <a:r>
              <a:rPr lang="en-US" sz="1400" b="1" dirty="0">
                <a:solidFill>
                  <a:srgbClr val="FFA836"/>
                </a:solidFill>
                <a:latin typeface="Verdana"/>
              </a:rPr>
              <a:t>→  </a:t>
            </a:r>
            <a:r>
              <a:rPr lang="en-US" sz="1400" b="1" dirty="0">
                <a:solidFill>
                  <a:srgbClr val="105B2F"/>
                </a:solidFill>
                <a:latin typeface="Verdana"/>
              </a:rPr>
              <a:t>Consider enrolment after the first EARLIER 	suppressed VL</a:t>
            </a:r>
          </a:p>
        </p:txBody>
      </p:sp>
      <p:sp>
        <p:nvSpPr>
          <p:cNvPr id="30" name="Text 27"/>
          <p:cNvSpPr/>
          <p:nvPr/>
        </p:nvSpPr>
        <p:spPr>
          <a:xfrm>
            <a:off x="579120" y="4180307"/>
            <a:ext cx="5303520" cy="457200"/>
          </a:xfrm>
          <a:prstGeom prst="rect">
            <a:avLst/>
          </a:prstGeom>
          <a:noFill/>
          <a:ln/>
        </p:spPr>
        <p:txBody>
          <a:bodyPr wrap="square" rtlCol="0" anchor="ctr"/>
          <a:lstStyle/>
          <a:p>
            <a:pPr marL="0" indent="0">
              <a:buNone/>
            </a:pPr>
            <a:r>
              <a:rPr lang="en-US" sz="1400" dirty="0">
                <a:solidFill>
                  <a:srgbClr val="1A1A1A"/>
                </a:solidFill>
                <a:latin typeface="Verdana" pitchFamily="34" charset="0"/>
                <a:ea typeface="Verdana" pitchFamily="34" charset="-122"/>
                <a:cs typeface="Verdana" pitchFamily="34" charset="-120"/>
              </a:rPr>
              <a:t>Shorter refills for younger age groups</a:t>
            </a:r>
            <a:endParaRPr lang="en-US" sz="1400" dirty="0"/>
          </a:p>
        </p:txBody>
      </p:sp>
      <p:sp>
        <p:nvSpPr>
          <p:cNvPr id="32" name="Text 29"/>
          <p:cNvSpPr/>
          <p:nvPr/>
        </p:nvSpPr>
        <p:spPr>
          <a:xfrm>
            <a:off x="6141720" y="4180263"/>
            <a:ext cx="5486400" cy="457200"/>
          </a:xfrm>
          <a:prstGeom prst="rect">
            <a:avLst/>
          </a:prstGeom>
          <a:noFill/>
          <a:ln/>
        </p:spPr>
        <p:txBody>
          <a:bodyPr wrap="square" rtlCol="0" anchor="ctr"/>
          <a:lstStyle/>
          <a:p>
            <a:pPr marL="0" indent="0">
              <a:buNone/>
            </a:pPr>
            <a:r>
              <a:rPr lang="en-US" sz="1400" b="1" dirty="0">
                <a:solidFill>
                  <a:srgbClr val="FFA836"/>
                </a:solidFill>
                <a:latin typeface="Verdana" pitchFamily="34" charset="0"/>
                <a:ea typeface="Verdana" pitchFamily="34" charset="-122"/>
                <a:cs typeface="Verdana" pitchFamily="34" charset="-120"/>
              </a:rPr>
              <a:t>→  </a:t>
            </a:r>
            <a:r>
              <a:rPr lang="en-US" sz="1400" b="1" dirty="0">
                <a:solidFill>
                  <a:srgbClr val="105B2F"/>
                </a:solidFill>
                <a:latin typeface="Verdana" pitchFamily="34" charset="0"/>
                <a:ea typeface="Verdana" pitchFamily="34" charset="-122"/>
                <a:cs typeface="Verdana" pitchFamily="34" charset="-120"/>
              </a:rPr>
              <a:t>Extend 6MMD to these groups</a:t>
            </a:r>
            <a:endParaRPr lang="en-US" sz="1400" dirty="0"/>
          </a:p>
        </p:txBody>
      </p:sp>
      <p:sp>
        <p:nvSpPr>
          <p:cNvPr id="34" name="Text 31"/>
          <p:cNvSpPr/>
          <p:nvPr/>
        </p:nvSpPr>
        <p:spPr>
          <a:xfrm>
            <a:off x="518160" y="5013198"/>
            <a:ext cx="11247120" cy="688305"/>
          </a:xfrm>
          <a:prstGeom prst="rect">
            <a:avLst/>
          </a:prstGeom>
          <a:noFill/>
          <a:ln/>
        </p:spPr>
        <p:txBody>
          <a:bodyPr wrap="square" rtlCol="0" anchor="ctr"/>
          <a:lstStyle/>
          <a:p>
            <a:pPr algn="ctr">
              <a:lnSpc>
                <a:spcPts val="1400"/>
              </a:lnSpc>
            </a:pPr>
            <a:r>
              <a:rPr lang="en-US" sz="1400" b="1" dirty="0">
                <a:solidFill>
                  <a:schemeClr val="bg1"/>
                </a:solidFill>
                <a:latin typeface="Verdana" panose="020B0604030504040204" pitchFamily="34" charset="0"/>
                <a:ea typeface="Verdana" panose="020B0604030504040204" pitchFamily="34" charset="0"/>
                <a:cs typeface="Verdana" pitchFamily="34" charset="-120"/>
              </a:rPr>
              <a:t>Eligibility has broadened over time, but much remains based on historical caution rather than contemporary evidence. </a:t>
            </a:r>
          </a:p>
          <a:p>
            <a:pPr algn="ctr">
              <a:lnSpc>
                <a:spcPts val="1400"/>
              </a:lnSpc>
            </a:pPr>
            <a:r>
              <a:rPr lang="en-US" sz="1400" b="1" dirty="0">
                <a:solidFill>
                  <a:schemeClr val="bg1"/>
                </a:solidFill>
                <a:latin typeface="Verdana" panose="020B0604030504040204" pitchFamily="34" charset="0"/>
                <a:ea typeface="Verdana" panose="020B0604030504040204" pitchFamily="34" charset="0"/>
                <a:cs typeface="Verdana" pitchFamily="34" charset="-120"/>
              </a:rPr>
              <a:t>With resources constrained, enrolling those already eligible is one of the fastest ways to release clinical capacity without reducing quality.</a:t>
            </a:r>
            <a:endParaRPr lang="en-US" sz="1400" b="1" dirty="0">
              <a:solidFill>
                <a:schemeClr val="bg1"/>
              </a:solidFill>
              <a:latin typeface="Verdana" panose="020B0604030504040204" pitchFamily="34" charset="0"/>
              <a:ea typeface="Verdana" panose="020B0604030504040204" pitchFamily="34" charset="0"/>
            </a:endParaRPr>
          </a:p>
          <a:p>
            <a:pPr marL="0" indent="0" algn="ctr">
              <a:lnSpc>
                <a:spcPts val="1400"/>
              </a:lnSpc>
              <a:buNone/>
            </a:pPr>
            <a:endParaRPr lang="en-US" sz="1400" b="1" dirty="0">
              <a:solidFill>
                <a:schemeClr val="bg1"/>
              </a:solidFill>
            </a:endParaRPr>
          </a:p>
        </p:txBody>
      </p:sp>
      <p:sp>
        <p:nvSpPr>
          <p:cNvPr id="35" name="Text 32"/>
          <p:cNvSpPr/>
          <p:nvPr/>
        </p:nvSpPr>
        <p:spPr>
          <a:xfrm>
            <a:off x="457200" y="5841738"/>
            <a:ext cx="11247120" cy="256032"/>
          </a:xfrm>
          <a:prstGeom prst="rect">
            <a:avLst/>
          </a:prstGeom>
          <a:noFill/>
          <a:ln/>
        </p:spPr>
        <p:txBody>
          <a:bodyPr wrap="square" rtlCol="0" anchor="ctr"/>
          <a:lstStyle/>
          <a:p>
            <a:pPr marL="0" indent="0">
              <a:lnSpc>
                <a:spcPts val="1200"/>
              </a:lnSpc>
              <a:buNone/>
            </a:pPr>
            <a:r>
              <a:rPr lang="en-US" sz="1200" dirty="0">
                <a:solidFill>
                  <a:srgbClr val="6E6E6E"/>
                </a:solidFill>
                <a:latin typeface="Verdana" pitchFamily="34" charset="0"/>
                <a:ea typeface="Verdana" pitchFamily="34" charset="-122"/>
                <a:cs typeface="Verdana" pitchFamily="34" charset="-120"/>
              </a:rPr>
              <a:t>Cross-country variation is visible in the IAS dashboards: </a:t>
            </a:r>
            <a:endParaRPr lang="en-US" sz="1200" dirty="0"/>
          </a:p>
        </p:txBody>
      </p:sp>
      <p:sp>
        <p:nvSpPr>
          <p:cNvPr id="36" name="Text 33"/>
          <p:cNvSpPr/>
          <p:nvPr/>
        </p:nvSpPr>
        <p:spPr>
          <a:xfrm>
            <a:off x="457200" y="6053328"/>
            <a:ext cx="11247120" cy="228600"/>
          </a:xfrm>
          <a:prstGeom prst="rect">
            <a:avLst/>
          </a:prstGeom>
          <a:noFill/>
          <a:ln/>
        </p:spPr>
        <p:txBody>
          <a:bodyPr wrap="square" rtlCol="0" anchor="ctr"/>
          <a:lstStyle/>
          <a:p>
            <a:r>
              <a:rPr lang="en-US" sz="1200" dirty="0"/>
              <a:t>https://www.differentiatedservicedelivery.org/resources/dsd-policy-dashboards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457200" y="6419088"/>
            <a:ext cx="11247120" cy="0"/>
          </a:xfrm>
          <a:prstGeom prst="line">
            <a:avLst/>
          </a:prstGeom>
          <a:noFill/>
          <a:ln w="9525">
            <a:solidFill>
              <a:srgbClr val="CFCFCF"/>
            </a:solidFill>
            <a:prstDash val="solid"/>
          </a:ln>
        </p:spPr>
        <p:txBody>
          <a:bodyPr/>
          <a:lstStyle/>
          <a:p>
            <a:endParaRPr lang="en-ZA"/>
          </a:p>
        </p:txBody>
      </p:sp>
      <p:sp>
        <p:nvSpPr>
          <p:cNvPr id="3" name="Text 1"/>
          <p:cNvSpPr/>
          <p:nvPr/>
        </p:nvSpPr>
        <p:spPr>
          <a:xfrm>
            <a:off x="457200" y="6455664"/>
            <a:ext cx="7315200" cy="274320"/>
          </a:xfrm>
          <a:prstGeom prst="rect">
            <a:avLst/>
          </a:prstGeom>
          <a:noFill/>
          <a:ln/>
        </p:spPr>
        <p:txBody>
          <a:bodyPr wrap="square" rtlCol="0" anchor="ctr"/>
          <a:lstStyle/>
          <a:p>
            <a:pPr marL="0" indent="0">
              <a:buNone/>
            </a:pPr>
            <a:r>
              <a:rPr lang="en-US" sz="800" dirty="0">
                <a:solidFill>
                  <a:srgbClr val="6E6E6E"/>
                </a:solidFill>
                <a:latin typeface="Verdana" pitchFamily="34" charset="0"/>
                <a:ea typeface="Verdana" pitchFamily="34" charset="-122"/>
                <a:cs typeface="Verdana" pitchFamily="34" charset="-120"/>
              </a:rPr>
              <a:t>26–31 July · Rio de Janeiro, Brazil · MASTER EVIDENCE DECK</a:t>
            </a:r>
            <a:endParaRPr lang="en-US" sz="800" dirty="0"/>
          </a:p>
        </p:txBody>
      </p:sp>
      <p:sp>
        <p:nvSpPr>
          <p:cNvPr id="4" name="Text 2"/>
          <p:cNvSpPr/>
          <p:nvPr/>
        </p:nvSpPr>
        <p:spPr>
          <a:xfrm>
            <a:off x="8503920" y="6455664"/>
            <a:ext cx="3200400" cy="274320"/>
          </a:xfrm>
          <a:prstGeom prst="rect">
            <a:avLst/>
          </a:prstGeom>
          <a:noFill/>
          <a:ln/>
        </p:spPr>
        <p:txBody>
          <a:bodyPr wrap="square" rtlCol="0" anchor="ctr"/>
          <a:lstStyle/>
          <a:p>
            <a:pPr marL="0" indent="0" algn="r">
              <a:buNone/>
            </a:pPr>
            <a:r>
              <a:rPr lang="en-US" sz="800" dirty="0">
                <a:solidFill>
                  <a:srgbClr val="6E6E6E"/>
                </a:solidFill>
                <a:latin typeface="Verdana" pitchFamily="34" charset="0"/>
                <a:ea typeface="Verdana" pitchFamily="34" charset="-122"/>
                <a:cs typeface="Verdana" pitchFamily="34" charset="-120"/>
              </a:rPr>
              <a:t>18 · aids2026.org</a:t>
            </a:r>
            <a:endParaRPr lang="en-US" sz="800" dirty="0"/>
          </a:p>
        </p:txBody>
      </p:sp>
      <p:sp>
        <p:nvSpPr>
          <p:cNvPr id="6" name="Text 3"/>
          <p:cNvSpPr/>
          <p:nvPr/>
        </p:nvSpPr>
        <p:spPr>
          <a:xfrm>
            <a:off x="390777" y="315468"/>
            <a:ext cx="8686800" cy="274320"/>
          </a:xfrm>
          <a:prstGeom prst="rect">
            <a:avLst/>
          </a:prstGeom>
          <a:noFill/>
          <a:ln/>
        </p:spPr>
        <p:txBody>
          <a:bodyPr wrap="square" rtlCol="0" anchor="ctr"/>
          <a:lstStyle/>
          <a:p>
            <a:pPr marL="0" indent="0">
              <a:buNone/>
            </a:pPr>
            <a:r>
              <a:rPr lang="en-US" sz="1150" b="1" kern="0" spc="100" dirty="0">
                <a:solidFill>
                  <a:srgbClr val="FFA836"/>
                </a:solidFill>
                <a:latin typeface="Verdana" pitchFamily="34" charset="0"/>
                <a:ea typeface="Verdana" pitchFamily="34" charset="-122"/>
                <a:cs typeface="Verdana" pitchFamily="34" charset="-120"/>
              </a:rPr>
              <a:t>SHIFT 2 · EVIDENCE — CHILDREN (1/2)</a:t>
            </a:r>
            <a:endParaRPr lang="en-US" sz="1150" dirty="0"/>
          </a:p>
        </p:txBody>
      </p:sp>
      <p:sp>
        <p:nvSpPr>
          <p:cNvPr id="7" name="Text 4"/>
          <p:cNvSpPr/>
          <p:nvPr/>
        </p:nvSpPr>
        <p:spPr>
          <a:xfrm>
            <a:off x="390777" y="589788"/>
            <a:ext cx="10149840" cy="822960"/>
          </a:xfrm>
          <a:prstGeom prst="rect">
            <a:avLst/>
          </a:prstGeom>
          <a:noFill/>
          <a:ln/>
        </p:spPr>
        <p:txBody>
          <a:bodyPr wrap="square" rtlCol="0" anchor="ctr"/>
          <a:lstStyle/>
          <a:p>
            <a:pPr marL="0" indent="0">
              <a:lnSpc>
                <a:spcPts val="2600"/>
              </a:lnSpc>
              <a:buNone/>
            </a:pPr>
            <a:r>
              <a:rPr lang="en-US" sz="2300" b="1" dirty="0">
                <a:solidFill>
                  <a:srgbClr val="105B2F"/>
                </a:solidFill>
                <a:latin typeface="Verdana" pitchFamily="34" charset="0"/>
                <a:ea typeface="Verdana" pitchFamily="34" charset="-122"/>
                <a:cs typeface="Verdana" pitchFamily="34" charset="-120"/>
              </a:rPr>
              <a:t>Already WHO guidance — and the evidence has kept growing since</a:t>
            </a:r>
            <a:endParaRPr lang="en-US" sz="2300" dirty="0"/>
          </a:p>
        </p:txBody>
      </p:sp>
      <p:sp>
        <p:nvSpPr>
          <p:cNvPr id="8" name="Shape 5"/>
          <p:cNvSpPr/>
          <p:nvPr/>
        </p:nvSpPr>
        <p:spPr>
          <a:xfrm>
            <a:off x="457200" y="1508760"/>
            <a:ext cx="11247120" cy="320040"/>
          </a:xfrm>
          <a:prstGeom prst="roundRect">
            <a:avLst>
              <a:gd name="adj" fmla="val 11429"/>
            </a:avLst>
          </a:prstGeom>
          <a:solidFill>
            <a:srgbClr val="DDE7C6"/>
          </a:solidFill>
          <a:ln/>
        </p:spPr>
        <p:txBody>
          <a:bodyPr/>
          <a:lstStyle/>
          <a:p>
            <a:endParaRPr lang="en-ZA"/>
          </a:p>
        </p:txBody>
      </p:sp>
      <p:sp>
        <p:nvSpPr>
          <p:cNvPr id="9" name="Text 6"/>
          <p:cNvSpPr/>
          <p:nvPr/>
        </p:nvSpPr>
        <p:spPr>
          <a:xfrm>
            <a:off x="457200" y="1503670"/>
            <a:ext cx="10972800" cy="320040"/>
          </a:xfrm>
          <a:prstGeom prst="rect">
            <a:avLst/>
          </a:prstGeom>
          <a:noFill/>
          <a:ln/>
        </p:spPr>
        <p:txBody>
          <a:bodyPr wrap="square" rtlCol="0" anchor="ctr"/>
          <a:lstStyle/>
          <a:p>
            <a:pPr marL="0" indent="0">
              <a:buNone/>
            </a:pPr>
            <a:r>
              <a:rPr lang="en-US" sz="1400" b="1" dirty="0">
                <a:solidFill>
                  <a:srgbClr val="105B2F"/>
                </a:solidFill>
                <a:latin typeface="Verdana" pitchFamily="34" charset="0"/>
                <a:ea typeface="Verdana" pitchFamily="34" charset="-122"/>
                <a:cs typeface="Verdana" pitchFamily="34" charset="-120"/>
              </a:rPr>
              <a:t>Supports including younger children eligibility · extending 6MMD to older children and adolescents</a:t>
            </a:r>
            <a:endParaRPr lang="en-US" sz="1400" dirty="0"/>
          </a:p>
        </p:txBody>
      </p:sp>
      <p:sp>
        <p:nvSpPr>
          <p:cNvPr id="10" name="Shape 7"/>
          <p:cNvSpPr/>
          <p:nvPr/>
        </p:nvSpPr>
        <p:spPr>
          <a:xfrm>
            <a:off x="457200" y="1920240"/>
            <a:ext cx="11338560" cy="914400"/>
          </a:xfrm>
          <a:prstGeom prst="roundRect">
            <a:avLst>
              <a:gd name="adj" fmla="val 5000"/>
            </a:avLst>
          </a:prstGeom>
          <a:solidFill>
            <a:srgbClr val="EEF2E4"/>
          </a:solidFill>
          <a:ln/>
        </p:spPr>
        <p:txBody>
          <a:bodyPr/>
          <a:lstStyle/>
          <a:p>
            <a:endParaRPr lang="en-ZA"/>
          </a:p>
        </p:txBody>
      </p:sp>
      <p:sp>
        <p:nvSpPr>
          <p:cNvPr id="11" name="Text 8"/>
          <p:cNvSpPr/>
          <p:nvPr/>
        </p:nvSpPr>
        <p:spPr>
          <a:xfrm>
            <a:off x="502920" y="2029968"/>
            <a:ext cx="10881360" cy="713232"/>
          </a:xfrm>
          <a:prstGeom prst="rect">
            <a:avLst/>
          </a:prstGeom>
          <a:noFill/>
          <a:ln/>
        </p:spPr>
        <p:txBody>
          <a:bodyPr wrap="square" rtlCol="0" anchor="ctr"/>
          <a:lstStyle/>
          <a:p>
            <a:pPr marL="0" indent="0">
              <a:lnSpc>
                <a:spcPts val="1500"/>
              </a:lnSpc>
              <a:buNone/>
            </a:pPr>
            <a:r>
              <a:rPr lang="en-US" sz="1400" b="1" dirty="0">
                <a:solidFill>
                  <a:srgbClr val="1A1A1A"/>
                </a:solidFill>
                <a:latin typeface="Verdana" pitchFamily="34" charset="0"/>
                <a:ea typeface="Verdana" pitchFamily="34" charset="-122"/>
                <a:cs typeface="Verdana" pitchFamily="34" charset="-120"/>
              </a:rPr>
              <a:t>WHO 2021 Guidance already extends 3–6-month visits/refills to children and adolescents </a:t>
            </a:r>
            <a:r>
              <a:rPr lang="en-US" sz="1400" dirty="0">
                <a:solidFill>
                  <a:srgbClr val="1A1A1A"/>
                </a:solidFill>
                <a:latin typeface="Verdana" pitchFamily="34" charset="0"/>
                <a:ea typeface="Verdana" pitchFamily="34" charset="-122"/>
                <a:cs typeface="Verdana" pitchFamily="34" charset="-120"/>
              </a:rPr>
              <a:t>and specifically permits MMD for children over 2 years — “since dosage is adjusted less frequently beyond that age.” This isn't a research gap; it's a policy-implementation gap.</a:t>
            </a:r>
            <a:endParaRPr lang="en-US" sz="1400" dirty="0"/>
          </a:p>
        </p:txBody>
      </p:sp>
      <p:sp>
        <p:nvSpPr>
          <p:cNvPr id="12" name="Text 9"/>
          <p:cNvSpPr/>
          <p:nvPr/>
        </p:nvSpPr>
        <p:spPr>
          <a:xfrm>
            <a:off x="457200" y="2971800"/>
            <a:ext cx="11247120" cy="274320"/>
          </a:xfrm>
          <a:prstGeom prst="rect">
            <a:avLst/>
          </a:prstGeom>
          <a:noFill/>
          <a:ln/>
        </p:spPr>
        <p:txBody>
          <a:bodyPr wrap="square" rtlCol="0" anchor="ctr"/>
          <a:lstStyle/>
          <a:p>
            <a:pPr marL="0" indent="0">
              <a:buNone/>
            </a:pPr>
            <a:r>
              <a:rPr lang="en-US" sz="1400" b="1" dirty="0">
                <a:solidFill>
                  <a:srgbClr val="105B2F"/>
                </a:solidFill>
                <a:latin typeface="Verdana" pitchFamily="34" charset="0"/>
                <a:ea typeface="Verdana" pitchFamily="34" charset="-122"/>
                <a:cs typeface="Verdana" pitchFamily="34" charset="-120"/>
              </a:rPr>
              <a:t>The evidence WHO's own recommendation rests on — and how it's grown since:</a:t>
            </a:r>
            <a:endParaRPr lang="en-US" sz="1400" dirty="0"/>
          </a:p>
        </p:txBody>
      </p:sp>
      <p:sp>
        <p:nvSpPr>
          <p:cNvPr id="13" name="Shape 10"/>
          <p:cNvSpPr/>
          <p:nvPr/>
        </p:nvSpPr>
        <p:spPr>
          <a:xfrm>
            <a:off x="457200" y="3291840"/>
            <a:ext cx="11247120" cy="896112"/>
          </a:xfrm>
          <a:prstGeom prst="roundRect">
            <a:avLst>
              <a:gd name="adj" fmla="val 5102"/>
            </a:avLst>
          </a:prstGeom>
          <a:solidFill>
            <a:srgbClr val="EEF2E4"/>
          </a:solidFill>
          <a:ln/>
        </p:spPr>
        <p:txBody>
          <a:bodyPr/>
          <a:lstStyle/>
          <a:p>
            <a:endParaRPr lang="en-ZA"/>
          </a:p>
        </p:txBody>
      </p:sp>
      <p:sp>
        <p:nvSpPr>
          <p:cNvPr id="14" name="Shape 11"/>
          <p:cNvSpPr/>
          <p:nvPr/>
        </p:nvSpPr>
        <p:spPr>
          <a:xfrm>
            <a:off x="457200" y="3291840"/>
            <a:ext cx="91440" cy="896112"/>
          </a:xfrm>
          <a:prstGeom prst="rect">
            <a:avLst/>
          </a:prstGeom>
          <a:solidFill>
            <a:srgbClr val="105B2F"/>
          </a:solidFill>
          <a:ln/>
        </p:spPr>
        <p:txBody>
          <a:bodyPr/>
          <a:lstStyle/>
          <a:p>
            <a:endParaRPr lang="en-ZA"/>
          </a:p>
        </p:txBody>
      </p:sp>
      <p:sp>
        <p:nvSpPr>
          <p:cNvPr id="15" name="Text 12"/>
          <p:cNvSpPr/>
          <p:nvPr/>
        </p:nvSpPr>
        <p:spPr>
          <a:xfrm>
            <a:off x="621792" y="3346704"/>
            <a:ext cx="3291840" cy="786384"/>
          </a:xfrm>
          <a:prstGeom prst="rect">
            <a:avLst/>
          </a:prstGeom>
          <a:noFill/>
          <a:ln/>
        </p:spPr>
        <p:txBody>
          <a:bodyPr wrap="square" rtlCol="0" anchor="ctr"/>
          <a:lstStyle/>
          <a:p>
            <a:pPr marL="0" indent="0">
              <a:lnSpc>
                <a:spcPts val="1300"/>
              </a:lnSpc>
              <a:buNone/>
            </a:pPr>
            <a:r>
              <a:rPr lang="en-US" sz="1200" b="1" dirty="0">
                <a:solidFill>
                  <a:srgbClr val="105B2F"/>
                </a:solidFill>
                <a:latin typeface="Verdana" pitchFamily="34" charset="0"/>
                <a:ea typeface="Verdana" pitchFamily="34" charset="-122"/>
                <a:cs typeface="Verdana" pitchFamily="34" charset="-120"/>
              </a:rPr>
              <a:t>BIPAI, 6 African countries
</a:t>
            </a:r>
            <a:r>
              <a:rPr lang="en-US" sz="1200" i="1" dirty="0">
                <a:solidFill>
                  <a:srgbClr val="6E6E6E"/>
                </a:solidFill>
                <a:latin typeface="Verdana" pitchFamily="34" charset="0"/>
                <a:ea typeface="Verdana" pitchFamily="34" charset="-122"/>
                <a:cs typeface="Verdana" pitchFamily="34" charset="-120"/>
              </a:rPr>
              <a:t>2003–2015 · n=22,658</a:t>
            </a:r>
            <a:endParaRPr lang="en-US" sz="1200" dirty="0"/>
          </a:p>
        </p:txBody>
      </p:sp>
      <p:sp>
        <p:nvSpPr>
          <p:cNvPr id="16" name="Text 13"/>
          <p:cNvSpPr/>
          <p:nvPr/>
        </p:nvSpPr>
        <p:spPr>
          <a:xfrm>
            <a:off x="3977640" y="3346704"/>
            <a:ext cx="7589520" cy="786384"/>
          </a:xfrm>
          <a:prstGeom prst="rect">
            <a:avLst/>
          </a:prstGeom>
          <a:noFill/>
          <a:ln/>
        </p:spPr>
        <p:txBody>
          <a:bodyPr wrap="square" rtlCol="0" anchor="ctr"/>
          <a:lstStyle/>
          <a:p>
            <a:pPr marL="0" indent="0">
              <a:lnSpc>
                <a:spcPts val="1300"/>
              </a:lnSpc>
              <a:buNone/>
            </a:pPr>
            <a:r>
              <a:rPr lang="en-US" sz="1200" dirty="0">
                <a:solidFill>
                  <a:srgbClr val="1A1A1A"/>
                </a:solidFill>
                <a:latin typeface="Verdana" pitchFamily="34" charset="0"/>
                <a:ea typeface="Verdana" pitchFamily="34" charset="-122"/>
                <a:cs typeface="Verdana" pitchFamily="34" charset="-120"/>
              </a:rPr>
              <a:t>WHO's own cited evidence (ref. 51). 66% transitioned to multi-month prescribing; favourable outcomes maintained across death, retention, adherence, immunosuppression and VL suppression (79–85%).  </a:t>
            </a:r>
            <a:r>
              <a:rPr lang="en-US" sz="1200" b="1" dirty="0">
                <a:solidFill>
                  <a:srgbClr val="B8860B"/>
                </a:solidFill>
                <a:latin typeface="Verdana" pitchFamily="34" charset="0"/>
                <a:ea typeface="Verdana" pitchFamily="34" charset="-122"/>
                <a:cs typeface="Verdana" pitchFamily="34" charset="-120"/>
              </a:rPr>
              <a:t>Pre-DTG — see next card for the modern comparison.</a:t>
            </a:r>
            <a:endParaRPr lang="en-US" sz="1200" dirty="0"/>
          </a:p>
        </p:txBody>
      </p:sp>
      <p:sp>
        <p:nvSpPr>
          <p:cNvPr id="17" name="Shape 14"/>
          <p:cNvSpPr/>
          <p:nvPr/>
        </p:nvSpPr>
        <p:spPr>
          <a:xfrm>
            <a:off x="457200" y="4251960"/>
            <a:ext cx="11247120" cy="896112"/>
          </a:xfrm>
          <a:prstGeom prst="roundRect">
            <a:avLst>
              <a:gd name="adj" fmla="val 5102"/>
            </a:avLst>
          </a:prstGeom>
          <a:solidFill>
            <a:srgbClr val="EEF2E4"/>
          </a:solidFill>
          <a:ln/>
        </p:spPr>
        <p:txBody>
          <a:bodyPr/>
          <a:lstStyle/>
          <a:p>
            <a:endParaRPr lang="en-ZA"/>
          </a:p>
        </p:txBody>
      </p:sp>
      <p:sp>
        <p:nvSpPr>
          <p:cNvPr id="18" name="Shape 15"/>
          <p:cNvSpPr/>
          <p:nvPr/>
        </p:nvSpPr>
        <p:spPr>
          <a:xfrm>
            <a:off x="457200" y="4251960"/>
            <a:ext cx="91440" cy="896112"/>
          </a:xfrm>
          <a:prstGeom prst="rect">
            <a:avLst/>
          </a:prstGeom>
          <a:solidFill>
            <a:srgbClr val="FFA836"/>
          </a:solidFill>
          <a:ln/>
        </p:spPr>
        <p:txBody>
          <a:bodyPr/>
          <a:lstStyle/>
          <a:p>
            <a:endParaRPr lang="en-ZA"/>
          </a:p>
        </p:txBody>
      </p:sp>
      <p:sp>
        <p:nvSpPr>
          <p:cNvPr id="19" name="Text 16"/>
          <p:cNvSpPr/>
          <p:nvPr/>
        </p:nvSpPr>
        <p:spPr>
          <a:xfrm>
            <a:off x="621792" y="4306824"/>
            <a:ext cx="3291840" cy="786384"/>
          </a:xfrm>
          <a:prstGeom prst="rect">
            <a:avLst/>
          </a:prstGeom>
          <a:noFill/>
          <a:ln/>
        </p:spPr>
        <p:txBody>
          <a:bodyPr wrap="square" rtlCol="0" anchor="ctr"/>
          <a:lstStyle/>
          <a:p>
            <a:pPr marL="0" indent="0">
              <a:lnSpc>
                <a:spcPts val="1300"/>
              </a:lnSpc>
              <a:buNone/>
            </a:pPr>
            <a:r>
              <a:rPr lang="en-US" sz="1200" b="1" dirty="0">
                <a:solidFill>
                  <a:srgbClr val="105B2F"/>
                </a:solidFill>
                <a:latin typeface="Verdana" pitchFamily="34" charset="0"/>
                <a:ea typeface="Verdana" pitchFamily="34" charset="-122"/>
                <a:cs typeface="Verdana" pitchFamily="34" charset="-120"/>
              </a:rPr>
              <a:t>Casalini et al. 2023, Nigeria
</a:t>
            </a:r>
            <a:r>
              <a:rPr lang="en-US" sz="1200" i="1" dirty="0">
                <a:solidFill>
                  <a:srgbClr val="6E6E6E"/>
                </a:solidFill>
                <a:latin typeface="Verdana" pitchFamily="34" charset="0"/>
                <a:ea typeface="Verdana" pitchFamily="34" charset="-122"/>
                <a:cs typeface="Verdana" pitchFamily="34" charset="-120"/>
              </a:rPr>
              <a:t>2019–2021 · national, age-stratified</a:t>
            </a:r>
            <a:endParaRPr lang="en-US" sz="1200" dirty="0"/>
          </a:p>
        </p:txBody>
      </p:sp>
      <p:sp>
        <p:nvSpPr>
          <p:cNvPr id="20" name="Text 17"/>
          <p:cNvSpPr/>
          <p:nvPr/>
        </p:nvSpPr>
        <p:spPr>
          <a:xfrm>
            <a:off x="3977640" y="4306824"/>
            <a:ext cx="7589520" cy="786384"/>
          </a:xfrm>
          <a:prstGeom prst="rect">
            <a:avLst/>
          </a:prstGeom>
          <a:noFill/>
          <a:ln/>
        </p:spPr>
        <p:txBody>
          <a:bodyPr wrap="square" rtlCol="0" anchor="ctr"/>
          <a:lstStyle/>
          <a:p>
            <a:pPr marL="0" indent="0">
              <a:lnSpc>
                <a:spcPts val="1300"/>
              </a:lnSpc>
              <a:buNone/>
            </a:pPr>
            <a:r>
              <a:rPr lang="en-US" sz="1200" dirty="0">
                <a:solidFill>
                  <a:srgbClr val="1A1A1A"/>
                </a:solidFill>
                <a:latin typeface="Verdana" pitchFamily="34" charset="0"/>
                <a:ea typeface="Verdana" pitchFamily="34" charset="-122"/>
                <a:cs typeface="Verdana" pitchFamily="34" charset="-120"/>
              </a:rPr>
              <a:t>MMD rose to 71–99% across all pediatric age bands as DTG-optimised regimens also scaled (58%→79%).  </a:t>
            </a:r>
            <a:r>
              <a:rPr lang="en-US" sz="1200" b="1" dirty="0">
                <a:solidFill>
                  <a:srgbClr val="B8860B"/>
                </a:solidFill>
                <a:latin typeface="Verdana" pitchFamily="34" charset="0"/>
                <a:ea typeface="Verdana" pitchFamily="34" charset="-122"/>
                <a:cs typeface="Verdana" pitchFamily="34" charset="-120"/>
              </a:rPr>
              <a:t>VL suppression rose 64% → 92% — improved, not compromised, in the DTG era.</a:t>
            </a:r>
            <a:endParaRPr lang="en-US" sz="1200" dirty="0"/>
          </a:p>
        </p:txBody>
      </p:sp>
      <p:sp>
        <p:nvSpPr>
          <p:cNvPr id="21" name="Shape 18"/>
          <p:cNvSpPr/>
          <p:nvPr/>
        </p:nvSpPr>
        <p:spPr>
          <a:xfrm>
            <a:off x="457200" y="5212080"/>
            <a:ext cx="11247120" cy="896112"/>
          </a:xfrm>
          <a:prstGeom prst="roundRect">
            <a:avLst>
              <a:gd name="adj" fmla="val 5102"/>
            </a:avLst>
          </a:prstGeom>
          <a:solidFill>
            <a:srgbClr val="EEF2E4"/>
          </a:solidFill>
          <a:ln/>
        </p:spPr>
        <p:txBody>
          <a:bodyPr/>
          <a:lstStyle/>
          <a:p>
            <a:endParaRPr lang="en-ZA"/>
          </a:p>
        </p:txBody>
      </p:sp>
      <p:sp>
        <p:nvSpPr>
          <p:cNvPr id="22" name="Shape 19"/>
          <p:cNvSpPr/>
          <p:nvPr/>
        </p:nvSpPr>
        <p:spPr>
          <a:xfrm>
            <a:off x="457200" y="5212080"/>
            <a:ext cx="91440" cy="896112"/>
          </a:xfrm>
          <a:prstGeom prst="rect">
            <a:avLst/>
          </a:prstGeom>
          <a:solidFill>
            <a:srgbClr val="105B2F"/>
          </a:solidFill>
          <a:ln/>
        </p:spPr>
        <p:txBody>
          <a:bodyPr/>
          <a:lstStyle/>
          <a:p>
            <a:endParaRPr lang="en-ZA"/>
          </a:p>
        </p:txBody>
      </p:sp>
      <p:sp>
        <p:nvSpPr>
          <p:cNvPr id="23" name="Text 20"/>
          <p:cNvSpPr/>
          <p:nvPr/>
        </p:nvSpPr>
        <p:spPr>
          <a:xfrm>
            <a:off x="621792" y="5266944"/>
            <a:ext cx="3291840" cy="786384"/>
          </a:xfrm>
          <a:prstGeom prst="rect">
            <a:avLst/>
          </a:prstGeom>
          <a:noFill/>
          <a:ln/>
        </p:spPr>
        <p:txBody>
          <a:bodyPr wrap="square" rtlCol="0" anchor="ctr"/>
          <a:lstStyle/>
          <a:p>
            <a:pPr marL="0" indent="0">
              <a:lnSpc>
                <a:spcPts val="1300"/>
              </a:lnSpc>
              <a:buNone/>
            </a:pPr>
            <a:r>
              <a:rPr lang="en-US" sz="1200" b="1" dirty="0">
                <a:solidFill>
                  <a:srgbClr val="105B2F"/>
                </a:solidFill>
                <a:latin typeface="Verdana" pitchFamily="34" charset="0"/>
                <a:ea typeface="Verdana" pitchFamily="34" charset="-122"/>
                <a:cs typeface="Verdana" pitchFamily="34" charset="-120"/>
              </a:rPr>
              <a:t>Buono et al., IAS 2025 poster
</a:t>
            </a:r>
            <a:r>
              <a:rPr lang="en-US" sz="1200" i="1" dirty="0">
                <a:solidFill>
                  <a:srgbClr val="6E6E6E"/>
                </a:solidFill>
                <a:latin typeface="Verdana" pitchFamily="34" charset="0"/>
                <a:ea typeface="Verdana" pitchFamily="34" charset="-122"/>
                <a:cs typeface="Verdana" pitchFamily="34" charset="-120"/>
              </a:rPr>
              <a:t>FY2022–FY2024 · 22 PEPFAR countries, 8,383 facilities</a:t>
            </a:r>
            <a:endParaRPr lang="en-US" sz="1200" dirty="0"/>
          </a:p>
        </p:txBody>
      </p:sp>
      <p:sp>
        <p:nvSpPr>
          <p:cNvPr id="24" name="Text 21"/>
          <p:cNvSpPr/>
          <p:nvPr/>
        </p:nvSpPr>
        <p:spPr>
          <a:xfrm>
            <a:off x="3977640" y="5266944"/>
            <a:ext cx="7589520" cy="786384"/>
          </a:xfrm>
          <a:prstGeom prst="rect">
            <a:avLst/>
          </a:prstGeom>
          <a:noFill/>
          <a:ln/>
        </p:spPr>
        <p:txBody>
          <a:bodyPr wrap="square" rtlCol="0" anchor="ctr"/>
          <a:lstStyle/>
          <a:p>
            <a:pPr marL="0" indent="0">
              <a:lnSpc>
                <a:spcPts val="1300"/>
              </a:lnSpc>
              <a:buNone/>
            </a:pPr>
            <a:r>
              <a:rPr lang="en-US" sz="1200" dirty="0">
                <a:solidFill>
                  <a:srgbClr val="1A1A1A"/>
                </a:solidFill>
                <a:latin typeface="Verdana" pitchFamily="34" charset="0"/>
                <a:ea typeface="Verdana" pitchFamily="34" charset="-122"/>
                <a:cs typeface="Verdana" pitchFamily="34" charset="-120"/>
              </a:rPr>
              <a:t>As MMD scaled (55%→70%), VL coverage (74%→86%) and VL suppression (84%→89%) rose alongside it.  </a:t>
            </a:r>
            <a:r>
              <a:rPr lang="en-US" sz="1200" b="1" dirty="0">
                <a:solidFill>
                  <a:srgbClr val="B8860B"/>
                </a:solidFill>
                <a:latin typeface="Verdana" pitchFamily="34" charset="0"/>
                <a:ea typeface="Verdana" pitchFamily="34" charset="-122"/>
                <a:cs typeface="Verdana" pitchFamily="34" charset="-120"/>
              </a:rPr>
              <a:t>Current, large-scale, multi-country — no evidence MMD scale-up harms outcomes.</a:t>
            </a:r>
            <a:endParaRPr lang="en-US" sz="1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457200" y="6419088"/>
            <a:ext cx="11247120" cy="0"/>
          </a:xfrm>
          <a:prstGeom prst="line">
            <a:avLst/>
          </a:prstGeom>
          <a:noFill/>
          <a:ln w="9525">
            <a:solidFill>
              <a:srgbClr val="CFCFCF"/>
            </a:solidFill>
            <a:prstDash val="solid"/>
          </a:ln>
        </p:spPr>
        <p:txBody>
          <a:bodyPr/>
          <a:lstStyle/>
          <a:p>
            <a:endParaRPr lang="en-ZA"/>
          </a:p>
        </p:txBody>
      </p:sp>
      <p:sp>
        <p:nvSpPr>
          <p:cNvPr id="3" name="Text 1"/>
          <p:cNvSpPr/>
          <p:nvPr/>
        </p:nvSpPr>
        <p:spPr>
          <a:xfrm>
            <a:off x="457200" y="6455664"/>
            <a:ext cx="7315200" cy="274320"/>
          </a:xfrm>
          <a:prstGeom prst="rect">
            <a:avLst/>
          </a:prstGeom>
          <a:noFill/>
          <a:ln/>
        </p:spPr>
        <p:txBody>
          <a:bodyPr wrap="square" rtlCol="0" anchor="ctr"/>
          <a:lstStyle/>
          <a:p>
            <a:pPr marL="0" indent="0">
              <a:buNone/>
            </a:pPr>
            <a:r>
              <a:rPr lang="en-US" sz="800" dirty="0">
                <a:solidFill>
                  <a:srgbClr val="6E6E6E"/>
                </a:solidFill>
                <a:latin typeface="Verdana" pitchFamily="34" charset="0"/>
                <a:ea typeface="Verdana" pitchFamily="34" charset="-122"/>
                <a:cs typeface="Verdana" pitchFamily="34" charset="-120"/>
              </a:rPr>
              <a:t>26–31 July · Rio de Janeiro, Brazil · MASTER EVIDENCE DECK</a:t>
            </a:r>
            <a:endParaRPr lang="en-US" sz="800" dirty="0"/>
          </a:p>
        </p:txBody>
      </p:sp>
      <p:sp>
        <p:nvSpPr>
          <p:cNvPr id="4" name="Text 2"/>
          <p:cNvSpPr/>
          <p:nvPr/>
        </p:nvSpPr>
        <p:spPr>
          <a:xfrm>
            <a:off x="8503920" y="6455664"/>
            <a:ext cx="3200400" cy="274320"/>
          </a:xfrm>
          <a:prstGeom prst="rect">
            <a:avLst/>
          </a:prstGeom>
          <a:noFill/>
          <a:ln/>
        </p:spPr>
        <p:txBody>
          <a:bodyPr wrap="square" rtlCol="0" anchor="ctr"/>
          <a:lstStyle/>
          <a:p>
            <a:pPr marL="0" indent="0" algn="r">
              <a:buNone/>
            </a:pPr>
            <a:r>
              <a:rPr lang="en-US" sz="800" dirty="0">
                <a:solidFill>
                  <a:srgbClr val="6E6E6E"/>
                </a:solidFill>
                <a:latin typeface="Verdana" pitchFamily="34" charset="0"/>
                <a:ea typeface="Verdana" pitchFamily="34" charset="-122"/>
                <a:cs typeface="Verdana" pitchFamily="34" charset="-120"/>
              </a:rPr>
              <a:t>19 · aids2026.org</a:t>
            </a:r>
            <a:endParaRPr lang="en-US" sz="800" dirty="0"/>
          </a:p>
        </p:txBody>
      </p:sp>
      <p:sp>
        <p:nvSpPr>
          <p:cNvPr id="6" name="Text 3"/>
          <p:cNvSpPr/>
          <p:nvPr/>
        </p:nvSpPr>
        <p:spPr>
          <a:xfrm>
            <a:off x="457200" y="420624"/>
            <a:ext cx="8686800" cy="274320"/>
          </a:xfrm>
          <a:prstGeom prst="rect">
            <a:avLst/>
          </a:prstGeom>
          <a:noFill/>
          <a:ln/>
        </p:spPr>
        <p:txBody>
          <a:bodyPr wrap="square" rtlCol="0" anchor="ctr"/>
          <a:lstStyle/>
          <a:p>
            <a:pPr marL="0" indent="0">
              <a:buNone/>
            </a:pPr>
            <a:r>
              <a:rPr lang="en-US" sz="1150" b="1" kern="0" spc="100" dirty="0">
                <a:solidFill>
                  <a:srgbClr val="FFA836"/>
                </a:solidFill>
                <a:latin typeface="Verdana" pitchFamily="34" charset="0"/>
                <a:ea typeface="Verdana" pitchFamily="34" charset="-122"/>
                <a:cs typeface="Verdana" pitchFamily="34" charset="-120"/>
              </a:rPr>
              <a:t>SHIFT 2 · EVIDENCE — CHILDREN (2/2)</a:t>
            </a:r>
            <a:endParaRPr lang="en-US" sz="1150" dirty="0"/>
          </a:p>
        </p:txBody>
      </p:sp>
      <p:sp>
        <p:nvSpPr>
          <p:cNvPr id="7" name="Text 4"/>
          <p:cNvSpPr/>
          <p:nvPr/>
        </p:nvSpPr>
        <p:spPr>
          <a:xfrm>
            <a:off x="457200" y="694944"/>
            <a:ext cx="10149840" cy="822960"/>
          </a:xfrm>
          <a:prstGeom prst="rect">
            <a:avLst/>
          </a:prstGeom>
          <a:noFill/>
          <a:ln/>
        </p:spPr>
        <p:txBody>
          <a:bodyPr wrap="square" rtlCol="0" anchor="ctr"/>
          <a:lstStyle/>
          <a:p>
            <a:pPr marL="0" indent="0">
              <a:lnSpc>
                <a:spcPts val="2600"/>
              </a:lnSpc>
              <a:buNone/>
            </a:pPr>
            <a:r>
              <a:rPr lang="en-US" sz="2300" b="1" dirty="0">
                <a:solidFill>
                  <a:srgbClr val="105B2F"/>
                </a:solidFill>
                <a:latin typeface="Verdana" pitchFamily="34" charset="0"/>
                <a:ea typeface="Verdana" pitchFamily="34" charset="-122"/>
                <a:cs typeface="Verdana" pitchFamily="34" charset="-120"/>
              </a:rPr>
              <a:t>Country-level detail — and questions that remains</a:t>
            </a:r>
            <a:endParaRPr lang="en-US" sz="2300" dirty="0"/>
          </a:p>
        </p:txBody>
      </p:sp>
      <p:sp>
        <p:nvSpPr>
          <p:cNvPr id="8" name="Text 5"/>
          <p:cNvSpPr/>
          <p:nvPr/>
        </p:nvSpPr>
        <p:spPr>
          <a:xfrm>
            <a:off x="457200" y="1426598"/>
            <a:ext cx="7879976" cy="342900"/>
          </a:xfrm>
          <a:prstGeom prst="rect">
            <a:avLst/>
          </a:prstGeom>
          <a:noFill/>
          <a:ln/>
        </p:spPr>
        <p:txBody>
          <a:bodyPr wrap="square" rtlCol="0" anchor="ctr"/>
          <a:lstStyle/>
          <a:p>
            <a:pPr marL="0" indent="0">
              <a:buNone/>
            </a:pPr>
            <a:r>
              <a:rPr lang="en-US" sz="1400" b="1" dirty="0">
                <a:solidFill>
                  <a:srgbClr val="105B2F"/>
                </a:solidFill>
                <a:latin typeface="Verdana" pitchFamily="34" charset="0"/>
                <a:ea typeface="Verdana" pitchFamily="34" charset="-122"/>
                <a:cs typeface="Verdana" pitchFamily="34" charset="-120"/>
              </a:rPr>
              <a:t>Lewis et al 2026 Lancet: community DSD vs clinic, younger bands — no significant difference</a:t>
            </a:r>
            <a:endParaRPr lang="en-US" sz="1400" dirty="0"/>
          </a:p>
        </p:txBody>
      </p:sp>
      <p:sp>
        <p:nvSpPr>
          <p:cNvPr id="9" name="Text 6"/>
          <p:cNvSpPr/>
          <p:nvPr/>
        </p:nvSpPr>
        <p:spPr>
          <a:xfrm>
            <a:off x="457200" y="1847088"/>
            <a:ext cx="2468880" cy="329184"/>
          </a:xfrm>
          <a:prstGeom prst="rect">
            <a:avLst/>
          </a:prstGeom>
          <a:noFill/>
          <a:ln/>
        </p:spPr>
        <p:txBody>
          <a:bodyPr wrap="square" rtlCol="0" anchor="ctr"/>
          <a:lstStyle/>
          <a:p>
            <a:pPr marL="0" indent="0">
              <a:buNone/>
            </a:pPr>
            <a:r>
              <a:rPr lang="en-US" sz="1200" dirty="0">
                <a:solidFill>
                  <a:srgbClr val="1A1A1A"/>
                </a:solidFill>
                <a:latin typeface="Verdana" pitchFamily="34" charset="0"/>
                <a:ea typeface="Verdana" pitchFamily="34" charset="-122"/>
                <a:cs typeface="Verdana" pitchFamily="34" charset="-120"/>
              </a:rPr>
              <a:t>5–9y, missed visits</a:t>
            </a:r>
            <a:endParaRPr lang="en-US" sz="1200" dirty="0"/>
          </a:p>
        </p:txBody>
      </p:sp>
      <p:sp>
        <p:nvSpPr>
          <p:cNvPr id="10" name="Text 7"/>
          <p:cNvSpPr/>
          <p:nvPr/>
        </p:nvSpPr>
        <p:spPr>
          <a:xfrm>
            <a:off x="3192331" y="1847088"/>
            <a:ext cx="8138160" cy="329184"/>
          </a:xfrm>
          <a:prstGeom prst="rect">
            <a:avLst/>
          </a:prstGeom>
          <a:noFill/>
          <a:ln/>
        </p:spPr>
        <p:txBody>
          <a:bodyPr wrap="square" rtlCol="0" anchor="ctr"/>
          <a:lstStyle/>
          <a:p>
            <a:pPr marL="0" indent="0">
              <a:buNone/>
            </a:pPr>
            <a:r>
              <a:rPr lang="en-US" sz="1200" b="1" dirty="0">
                <a:solidFill>
                  <a:srgbClr val="105B2F"/>
                </a:solidFill>
                <a:latin typeface="Verdana" pitchFamily="34" charset="0"/>
                <a:ea typeface="Verdana" pitchFamily="34" charset="-122"/>
                <a:cs typeface="Verdana" pitchFamily="34" charset="-120"/>
              </a:rPr>
              <a:t>Community DSD 5.1%</a:t>
            </a:r>
            <a:r>
              <a:rPr lang="en-US" sz="1200" dirty="0">
                <a:solidFill>
                  <a:srgbClr val="6E6E6E"/>
                </a:solidFill>
                <a:latin typeface="Verdana" pitchFamily="34" charset="0"/>
                <a:ea typeface="Verdana" pitchFamily="34" charset="-122"/>
                <a:cs typeface="Verdana" pitchFamily="34" charset="-120"/>
              </a:rPr>
              <a:t>  vs  Clinic 6.2%</a:t>
            </a:r>
            <a:r>
              <a:rPr lang="en-US" sz="1200" i="1" dirty="0">
                <a:solidFill>
                  <a:srgbClr val="6E6E6E"/>
                </a:solidFill>
                <a:latin typeface="Verdana" pitchFamily="34" charset="0"/>
                <a:ea typeface="Verdana" pitchFamily="34" charset="-122"/>
                <a:cs typeface="Verdana" pitchFamily="34" charset="-120"/>
              </a:rPr>
              <a:t>  — non-inferior</a:t>
            </a:r>
            <a:endParaRPr lang="en-US" sz="1200" dirty="0"/>
          </a:p>
        </p:txBody>
      </p:sp>
      <p:sp>
        <p:nvSpPr>
          <p:cNvPr id="11" name="Text 8"/>
          <p:cNvSpPr/>
          <p:nvPr/>
        </p:nvSpPr>
        <p:spPr>
          <a:xfrm>
            <a:off x="457200" y="2194560"/>
            <a:ext cx="2468880" cy="329184"/>
          </a:xfrm>
          <a:prstGeom prst="rect">
            <a:avLst/>
          </a:prstGeom>
          <a:noFill/>
          <a:ln/>
        </p:spPr>
        <p:txBody>
          <a:bodyPr wrap="square" rtlCol="0" anchor="ctr"/>
          <a:lstStyle/>
          <a:p>
            <a:pPr marL="0" indent="0">
              <a:buNone/>
            </a:pPr>
            <a:r>
              <a:rPr lang="en-US" sz="1200" dirty="0">
                <a:solidFill>
                  <a:srgbClr val="1A1A1A"/>
                </a:solidFill>
                <a:latin typeface="Verdana" pitchFamily="34" charset="0"/>
                <a:ea typeface="Verdana" pitchFamily="34" charset="-122"/>
                <a:cs typeface="Verdana" pitchFamily="34" charset="-120"/>
              </a:rPr>
              <a:t>10–14y, missed visits</a:t>
            </a:r>
            <a:endParaRPr lang="en-US" sz="1200" dirty="0"/>
          </a:p>
        </p:txBody>
      </p:sp>
      <p:sp>
        <p:nvSpPr>
          <p:cNvPr id="12" name="Text 9"/>
          <p:cNvSpPr/>
          <p:nvPr/>
        </p:nvSpPr>
        <p:spPr>
          <a:xfrm>
            <a:off x="3192331" y="2194560"/>
            <a:ext cx="8138160" cy="329184"/>
          </a:xfrm>
          <a:prstGeom prst="rect">
            <a:avLst/>
          </a:prstGeom>
          <a:noFill/>
          <a:ln/>
        </p:spPr>
        <p:txBody>
          <a:bodyPr wrap="square" rtlCol="0" anchor="ctr"/>
          <a:lstStyle/>
          <a:p>
            <a:pPr marL="0" indent="0">
              <a:buNone/>
            </a:pPr>
            <a:r>
              <a:rPr lang="en-US" sz="1200" b="1" dirty="0">
                <a:solidFill>
                  <a:srgbClr val="105B2F"/>
                </a:solidFill>
                <a:latin typeface="Verdana" pitchFamily="34" charset="0"/>
                <a:ea typeface="Verdana" pitchFamily="34" charset="-122"/>
                <a:cs typeface="Verdana" pitchFamily="34" charset="-120"/>
              </a:rPr>
              <a:t>Community DSD 5.5%</a:t>
            </a:r>
            <a:r>
              <a:rPr lang="en-US" sz="1200" dirty="0">
                <a:solidFill>
                  <a:srgbClr val="6E6E6E"/>
                </a:solidFill>
                <a:latin typeface="Verdana" pitchFamily="34" charset="0"/>
                <a:ea typeface="Verdana" pitchFamily="34" charset="-122"/>
                <a:cs typeface="Verdana" pitchFamily="34" charset="-120"/>
              </a:rPr>
              <a:t>  vs  Clinic 6.0%</a:t>
            </a:r>
            <a:r>
              <a:rPr lang="en-US" sz="1200" i="1" dirty="0">
                <a:solidFill>
                  <a:srgbClr val="6E6E6E"/>
                </a:solidFill>
                <a:latin typeface="Verdana" pitchFamily="34" charset="0"/>
                <a:ea typeface="Verdana" pitchFamily="34" charset="-122"/>
                <a:cs typeface="Verdana" pitchFamily="34" charset="-120"/>
              </a:rPr>
              <a:t>  — non-inferior</a:t>
            </a:r>
            <a:endParaRPr lang="en-US" sz="1200" dirty="0"/>
          </a:p>
        </p:txBody>
      </p:sp>
      <p:sp>
        <p:nvSpPr>
          <p:cNvPr id="13" name="Text 10"/>
          <p:cNvSpPr/>
          <p:nvPr/>
        </p:nvSpPr>
        <p:spPr>
          <a:xfrm>
            <a:off x="457200" y="2542032"/>
            <a:ext cx="2560320" cy="347472"/>
          </a:xfrm>
          <a:prstGeom prst="rect">
            <a:avLst/>
          </a:prstGeom>
          <a:noFill/>
          <a:ln/>
        </p:spPr>
        <p:txBody>
          <a:bodyPr wrap="square" rtlCol="0" anchor="ctr"/>
          <a:lstStyle/>
          <a:p>
            <a:pPr marL="0" indent="0">
              <a:buNone/>
            </a:pPr>
            <a:r>
              <a:rPr lang="en-US" sz="1200" dirty="0">
                <a:solidFill>
                  <a:srgbClr val="1A1A1A"/>
                </a:solidFill>
                <a:latin typeface="Verdana" pitchFamily="34" charset="0"/>
                <a:ea typeface="Verdana" pitchFamily="34" charset="-122"/>
                <a:cs typeface="Verdana" pitchFamily="34" charset="-120"/>
              </a:rPr>
              <a:t>5–9y, viraemia &gt;50 copies/mL</a:t>
            </a:r>
            <a:endParaRPr lang="en-US" sz="1200" dirty="0"/>
          </a:p>
        </p:txBody>
      </p:sp>
      <p:sp>
        <p:nvSpPr>
          <p:cNvPr id="14" name="Text 11"/>
          <p:cNvSpPr/>
          <p:nvPr/>
        </p:nvSpPr>
        <p:spPr>
          <a:xfrm>
            <a:off x="3192331" y="2542032"/>
            <a:ext cx="8138160" cy="329184"/>
          </a:xfrm>
          <a:prstGeom prst="rect">
            <a:avLst/>
          </a:prstGeom>
          <a:noFill/>
          <a:ln/>
        </p:spPr>
        <p:txBody>
          <a:bodyPr wrap="square" rtlCol="0" anchor="ctr"/>
          <a:lstStyle/>
          <a:p>
            <a:pPr marL="0" indent="0">
              <a:buNone/>
            </a:pPr>
            <a:r>
              <a:rPr lang="en-US" sz="1200" b="1" dirty="0">
                <a:solidFill>
                  <a:srgbClr val="105B2F"/>
                </a:solidFill>
                <a:latin typeface="Verdana" pitchFamily="34" charset="0"/>
                <a:ea typeface="Verdana" pitchFamily="34" charset="-122"/>
                <a:cs typeface="Verdana" pitchFamily="34" charset="-120"/>
              </a:rPr>
              <a:t>Community DSD 18.8%</a:t>
            </a:r>
            <a:r>
              <a:rPr lang="en-US" sz="1200" dirty="0">
                <a:solidFill>
                  <a:srgbClr val="6E6E6E"/>
                </a:solidFill>
                <a:latin typeface="Verdana" pitchFamily="34" charset="0"/>
                <a:ea typeface="Verdana" pitchFamily="34" charset="-122"/>
                <a:cs typeface="Verdana" pitchFamily="34" charset="-120"/>
              </a:rPr>
              <a:t>  vs  Clinic 17.8%</a:t>
            </a:r>
            <a:r>
              <a:rPr lang="en-US" sz="1200" i="1" dirty="0">
                <a:solidFill>
                  <a:srgbClr val="6E6E6E"/>
                </a:solidFill>
                <a:latin typeface="Verdana" pitchFamily="34" charset="0"/>
                <a:ea typeface="Verdana" pitchFamily="34" charset="-122"/>
                <a:cs typeface="Verdana" pitchFamily="34" charset="-120"/>
              </a:rPr>
              <a:t>  — non-inferior</a:t>
            </a:r>
            <a:endParaRPr lang="en-US" sz="1200" dirty="0"/>
          </a:p>
        </p:txBody>
      </p:sp>
      <p:sp>
        <p:nvSpPr>
          <p:cNvPr id="15" name="Text 12"/>
          <p:cNvSpPr/>
          <p:nvPr/>
        </p:nvSpPr>
        <p:spPr>
          <a:xfrm>
            <a:off x="457199" y="2926078"/>
            <a:ext cx="2985247" cy="365761"/>
          </a:xfrm>
          <a:prstGeom prst="rect">
            <a:avLst/>
          </a:prstGeom>
          <a:noFill/>
          <a:ln/>
        </p:spPr>
        <p:txBody>
          <a:bodyPr wrap="square" rtlCol="0" anchor="ctr"/>
          <a:lstStyle/>
          <a:p>
            <a:pPr marL="0" indent="0">
              <a:buNone/>
            </a:pPr>
            <a:r>
              <a:rPr lang="en-US" sz="1200" dirty="0">
                <a:solidFill>
                  <a:srgbClr val="1A1A1A"/>
                </a:solidFill>
                <a:latin typeface="Verdana" pitchFamily="34" charset="0"/>
                <a:ea typeface="Verdana" pitchFamily="34" charset="-122"/>
                <a:cs typeface="Verdana" pitchFamily="34" charset="-120"/>
              </a:rPr>
              <a:t>10–14y, viraemia &gt;50 copies/mL</a:t>
            </a:r>
            <a:endParaRPr lang="en-US" sz="1200" dirty="0"/>
          </a:p>
        </p:txBody>
      </p:sp>
      <p:sp>
        <p:nvSpPr>
          <p:cNvPr id="16" name="Text 13"/>
          <p:cNvSpPr/>
          <p:nvPr/>
        </p:nvSpPr>
        <p:spPr>
          <a:xfrm>
            <a:off x="3192331" y="2889504"/>
            <a:ext cx="8138160" cy="329184"/>
          </a:xfrm>
          <a:prstGeom prst="rect">
            <a:avLst/>
          </a:prstGeom>
          <a:noFill/>
          <a:ln/>
        </p:spPr>
        <p:txBody>
          <a:bodyPr wrap="square" rtlCol="0" anchor="ctr"/>
          <a:lstStyle/>
          <a:p>
            <a:pPr marL="0" indent="0">
              <a:buNone/>
            </a:pPr>
            <a:r>
              <a:rPr lang="en-US" sz="1200" b="1" dirty="0">
                <a:solidFill>
                  <a:srgbClr val="105B2F"/>
                </a:solidFill>
                <a:latin typeface="Verdana" pitchFamily="34" charset="0"/>
                <a:ea typeface="Verdana" pitchFamily="34" charset="-122"/>
                <a:cs typeface="Verdana" pitchFamily="34" charset="-120"/>
              </a:rPr>
              <a:t>Community DSD 16.0%</a:t>
            </a:r>
            <a:r>
              <a:rPr lang="en-US" sz="1200" dirty="0">
                <a:solidFill>
                  <a:srgbClr val="6E6E6E"/>
                </a:solidFill>
                <a:latin typeface="Verdana" pitchFamily="34" charset="0"/>
                <a:ea typeface="Verdana" pitchFamily="34" charset="-122"/>
                <a:cs typeface="Verdana" pitchFamily="34" charset="-120"/>
              </a:rPr>
              <a:t>  vs  Clinic 18.4%</a:t>
            </a:r>
            <a:r>
              <a:rPr lang="en-US" sz="1200" i="1" dirty="0">
                <a:solidFill>
                  <a:srgbClr val="6E6E6E"/>
                </a:solidFill>
                <a:latin typeface="Verdana" pitchFamily="34" charset="0"/>
                <a:ea typeface="Verdana" pitchFamily="34" charset="-122"/>
                <a:cs typeface="Verdana" pitchFamily="34" charset="-120"/>
              </a:rPr>
              <a:t>  — non-inferior</a:t>
            </a:r>
            <a:endParaRPr lang="en-US" sz="1200" dirty="0"/>
          </a:p>
        </p:txBody>
      </p:sp>
      <p:sp>
        <p:nvSpPr>
          <p:cNvPr id="17" name="Shape 14"/>
          <p:cNvSpPr/>
          <p:nvPr/>
        </p:nvSpPr>
        <p:spPr>
          <a:xfrm>
            <a:off x="457200" y="3429000"/>
            <a:ext cx="11247120" cy="1051560"/>
          </a:xfrm>
          <a:prstGeom prst="roundRect">
            <a:avLst>
              <a:gd name="adj" fmla="val 4348"/>
            </a:avLst>
          </a:prstGeom>
          <a:solidFill>
            <a:srgbClr val="EEF2E4"/>
          </a:solidFill>
          <a:ln/>
        </p:spPr>
        <p:txBody>
          <a:bodyPr/>
          <a:lstStyle/>
          <a:p>
            <a:endParaRPr lang="en-ZA"/>
          </a:p>
        </p:txBody>
      </p:sp>
      <p:sp>
        <p:nvSpPr>
          <p:cNvPr id="18" name="Text 15"/>
          <p:cNvSpPr/>
          <p:nvPr/>
        </p:nvSpPr>
        <p:spPr>
          <a:xfrm>
            <a:off x="621792" y="3520440"/>
            <a:ext cx="10881360" cy="292608"/>
          </a:xfrm>
          <a:prstGeom prst="rect">
            <a:avLst/>
          </a:prstGeom>
          <a:noFill/>
          <a:ln/>
        </p:spPr>
        <p:txBody>
          <a:bodyPr wrap="square" rtlCol="0" anchor="ctr"/>
          <a:lstStyle/>
          <a:p>
            <a:pPr marL="0" indent="0">
              <a:buNone/>
            </a:pPr>
            <a:r>
              <a:rPr lang="en-US" sz="1400" b="1" dirty="0">
                <a:solidFill>
                  <a:srgbClr val="105B2F"/>
                </a:solidFill>
                <a:latin typeface="Verdana" pitchFamily="34" charset="0"/>
                <a:ea typeface="Verdana" pitchFamily="34" charset="-122"/>
                <a:cs typeface="Verdana" pitchFamily="34" charset="-120"/>
              </a:rPr>
              <a:t>Oyuga et al. 2024, JAIDS  </a:t>
            </a:r>
            <a:r>
              <a:rPr lang="en-US" sz="1400" i="1" dirty="0">
                <a:solidFill>
                  <a:srgbClr val="6E6E6E"/>
                </a:solidFill>
                <a:latin typeface="Verdana" pitchFamily="34" charset="0"/>
                <a:ea typeface="Verdana" pitchFamily="34" charset="-122"/>
                <a:cs typeface="Verdana" pitchFamily="34" charset="-120"/>
              </a:rPr>
              <a:t>Western Kenya, 2–9y</a:t>
            </a:r>
            <a:endParaRPr lang="en-US" sz="1400" dirty="0"/>
          </a:p>
        </p:txBody>
      </p:sp>
      <p:sp>
        <p:nvSpPr>
          <p:cNvPr id="19" name="Text 16"/>
          <p:cNvSpPr/>
          <p:nvPr/>
        </p:nvSpPr>
        <p:spPr>
          <a:xfrm>
            <a:off x="621792" y="3831336"/>
            <a:ext cx="10881360" cy="594360"/>
          </a:xfrm>
          <a:prstGeom prst="rect">
            <a:avLst/>
          </a:prstGeom>
          <a:noFill/>
          <a:ln/>
        </p:spPr>
        <p:txBody>
          <a:bodyPr wrap="square" rtlCol="0" anchor="ctr"/>
          <a:lstStyle/>
          <a:p>
            <a:pPr marL="0" indent="0">
              <a:lnSpc>
                <a:spcPts val="1400"/>
              </a:lnSpc>
              <a:buNone/>
            </a:pPr>
            <a:r>
              <a:rPr lang="en-US" sz="1200" dirty="0">
                <a:solidFill>
                  <a:srgbClr val="1A1A1A"/>
                </a:solidFill>
                <a:latin typeface="Verdana" pitchFamily="34" charset="0"/>
                <a:ea typeface="Verdana" pitchFamily="34" charset="-122"/>
                <a:cs typeface="Verdana" pitchFamily="34" charset="-120"/>
              </a:rPr>
              <a:t>Stable children did equally well on 3-month dispensing; unsuppressed children did significantly better on MMD than on shorter refills.</a:t>
            </a:r>
            <a:endParaRPr lang="en-US" sz="1200" dirty="0"/>
          </a:p>
        </p:txBody>
      </p:sp>
      <p:sp>
        <p:nvSpPr>
          <p:cNvPr id="20" name="Shape 17"/>
          <p:cNvSpPr/>
          <p:nvPr/>
        </p:nvSpPr>
        <p:spPr>
          <a:xfrm>
            <a:off x="457200" y="4617720"/>
            <a:ext cx="11247120" cy="1051560"/>
          </a:xfrm>
          <a:prstGeom prst="roundRect">
            <a:avLst>
              <a:gd name="adj" fmla="val 4348"/>
            </a:avLst>
          </a:prstGeom>
          <a:solidFill>
            <a:srgbClr val="FCE8CC"/>
          </a:solidFill>
          <a:ln/>
        </p:spPr>
        <p:txBody>
          <a:bodyPr/>
          <a:lstStyle/>
          <a:p>
            <a:endParaRPr lang="en-ZA"/>
          </a:p>
        </p:txBody>
      </p:sp>
      <p:sp>
        <p:nvSpPr>
          <p:cNvPr id="21" name="Text 18"/>
          <p:cNvSpPr/>
          <p:nvPr/>
        </p:nvSpPr>
        <p:spPr>
          <a:xfrm>
            <a:off x="621792" y="4709160"/>
            <a:ext cx="10881360" cy="292608"/>
          </a:xfrm>
          <a:prstGeom prst="rect">
            <a:avLst/>
          </a:prstGeom>
          <a:noFill/>
          <a:ln/>
        </p:spPr>
        <p:txBody>
          <a:bodyPr wrap="square" rtlCol="0" anchor="ctr"/>
          <a:lstStyle/>
          <a:p>
            <a:pPr marL="0" indent="0">
              <a:buNone/>
            </a:pPr>
            <a:r>
              <a:rPr lang="en-US" sz="1400" b="1" dirty="0">
                <a:solidFill>
                  <a:srgbClr val="105B2F"/>
                </a:solidFill>
                <a:latin typeface="Verdana" pitchFamily="34" charset="0"/>
                <a:ea typeface="Verdana" pitchFamily="34" charset="-122"/>
                <a:cs typeface="Verdana" pitchFamily="34" charset="-120"/>
              </a:rPr>
              <a:t>Meque et al. 2024, Trop Med Infect Dis  </a:t>
            </a:r>
            <a:r>
              <a:rPr lang="en-US" sz="1400" i="1" dirty="0">
                <a:solidFill>
                  <a:srgbClr val="6E6E6E"/>
                </a:solidFill>
                <a:latin typeface="Verdana" pitchFamily="34" charset="0"/>
                <a:ea typeface="Verdana" pitchFamily="34" charset="-122"/>
                <a:cs typeface="Verdana" pitchFamily="34" charset="-120"/>
              </a:rPr>
              <a:t>Mozambique, &lt;15y</a:t>
            </a:r>
            <a:endParaRPr lang="en-US" sz="1400" dirty="0"/>
          </a:p>
        </p:txBody>
      </p:sp>
      <p:sp>
        <p:nvSpPr>
          <p:cNvPr id="22" name="Text 19"/>
          <p:cNvSpPr/>
          <p:nvPr/>
        </p:nvSpPr>
        <p:spPr>
          <a:xfrm>
            <a:off x="621792" y="5020056"/>
            <a:ext cx="10881360" cy="594360"/>
          </a:xfrm>
          <a:prstGeom prst="rect">
            <a:avLst/>
          </a:prstGeom>
          <a:noFill/>
          <a:ln/>
        </p:spPr>
        <p:txBody>
          <a:bodyPr wrap="square" rtlCol="0" anchor="ctr"/>
          <a:lstStyle/>
          <a:p>
            <a:pPr marL="0" indent="0">
              <a:lnSpc>
                <a:spcPts val="1400"/>
              </a:lnSpc>
              <a:buNone/>
            </a:pPr>
            <a:r>
              <a:rPr lang="en-US" sz="1200" dirty="0">
                <a:solidFill>
                  <a:srgbClr val="1A1A1A"/>
                </a:solidFill>
                <a:latin typeface="Verdana" pitchFamily="34" charset="0"/>
                <a:ea typeface="Verdana" pitchFamily="34" charset="-122"/>
                <a:cs typeface="Verdana" pitchFamily="34" charset="-120"/>
              </a:rPr>
              <a:t>82% ever received MMD, only 40% consistently. Consistent MMD was linked to lower odds of having a VL measured at all (aOR 0.78).</a:t>
            </a:r>
            <a:endParaRPr lang="en-US" sz="1200" dirty="0"/>
          </a:p>
        </p:txBody>
      </p:sp>
      <p:sp>
        <p:nvSpPr>
          <p:cNvPr id="23" name="Shape 20"/>
          <p:cNvSpPr/>
          <p:nvPr/>
        </p:nvSpPr>
        <p:spPr>
          <a:xfrm>
            <a:off x="457200" y="5751576"/>
            <a:ext cx="11247120" cy="603504"/>
          </a:xfrm>
          <a:prstGeom prst="roundRect">
            <a:avLst>
              <a:gd name="adj" fmla="val 9091"/>
            </a:avLst>
          </a:prstGeom>
          <a:solidFill>
            <a:srgbClr val="105B2F"/>
          </a:solidFill>
          <a:ln/>
        </p:spPr>
        <p:txBody>
          <a:bodyPr/>
          <a:lstStyle/>
          <a:p>
            <a:endParaRPr lang="en-ZA"/>
          </a:p>
        </p:txBody>
      </p:sp>
      <p:sp>
        <p:nvSpPr>
          <p:cNvPr id="24" name="Text 21"/>
          <p:cNvSpPr/>
          <p:nvPr/>
        </p:nvSpPr>
        <p:spPr>
          <a:xfrm>
            <a:off x="609600" y="5806440"/>
            <a:ext cx="10972800" cy="502920"/>
          </a:xfrm>
          <a:prstGeom prst="rect">
            <a:avLst/>
          </a:prstGeom>
          <a:noFill/>
          <a:ln/>
        </p:spPr>
        <p:txBody>
          <a:bodyPr wrap="square" rtlCol="0" anchor="ctr"/>
          <a:lstStyle/>
          <a:p>
            <a:pPr marL="0" indent="0">
              <a:lnSpc>
                <a:spcPts val="1400"/>
              </a:lnSpc>
              <a:buNone/>
            </a:pPr>
            <a:r>
              <a:rPr lang="en-US" sz="1400" b="1" dirty="0">
                <a:solidFill>
                  <a:srgbClr val="BFED2F"/>
                </a:solidFill>
                <a:latin typeface="Verdana" pitchFamily="34" charset="0"/>
                <a:ea typeface="Verdana" pitchFamily="34" charset="-122"/>
                <a:cs typeface="Verdana" pitchFamily="34" charset="-120"/>
              </a:rPr>
              <a:t>The remaining question:  </a:t>
            </a:r>
            <a:r>
              <a:rPr lang="en-US" sz="1400" dirty="0">
                <a:solidFill>
                  <a:srgbClr val="FFFFFF"/>
                </a:solidFill>
                <a:latin typeface="Verdana" pitchFamily="34" charset="0"/>
                <a:ea typeface="Verdana" pitchFamily="34" charset="-122"/>
                <a:cs typeface="Verdana" pitchFamily="34" charset="-120"/>
              </a:rPr>
              <a:t>not whether MMD is safe for children, but whether monitoring consistency keeps pace as it scales — exactly what Shift 3's align-and-recall logic is designed to fix.</a:t>
            </a:r>
            <a:endParaRPr lang="en-US" sz="1400" dirty="0"/>
          </a:p>
        </p:txBody>
      </p:sp>
      <p:sp>
        <p:nvSpPr>
          <p:cNvPr id="25" name="Shape 14">
            <a:extLst>
              <a:ext uri="{FF2B5EF4-FFF2-40B4-BE49-F238E27FC236}">
                <a16:creationId xmlns:a16="http://schemas.microsoft.com/office/drawing/2014/main" id="{ACC77F9B-0F52-72A2-197B-6A607A192344}"/>
              </a:ext>
            </a:extLst>
          </p:cNvPr>
          <p:cNvSpPr/>
          <p:nvPr/>
        </p:nvSpPr>
        <p:spPr>
          <a:xfrm>
            <a:off x="8337176" y="1476756"/>
            <a:ext cx="3367144" cy="1741931"/>
          </a:xfrm>
          <a:prstGeom prst="roundRect">
            <a:avLst>
              <a:gd name="adj" fmla="val 4348"/>
            </a:avLst>
          </a:prstGeom>
          <a:solidFill>
            <a:srgbClr val="EEF2E4"/>
          </a:solidFill>
          <a:ln/>
        </p:spPr>
        <p:txBody>
          <a:bodyPr/>
          <a:lstStyle/>
          <a:p>
            <a:endParaRPr lang="en-ZA"/>
          </a:p>
        </p:txBody>
      </p:sp>
      <p:sp>
        <p:nvSpPr>
          <p:cNvPr id="27" name="Text 19">
            <a:extLst>
              <a:ext uri="{FF2B5EF4-FFF2-40B4-BE49-F238E27FC236}">
                <a16:creationId xmlns:a16="http://schemas.microsoft.com/office/drawing/2014/main" id="{A4633A09-AE57-8E60-60F5-7B207FFB6C0E}"/>
              </a:ext>
            </a:extLst>
          </p:cNvPr>
          <p:cNvSpPr/>
          <p:nvPr/>
        </p:nvSpPr>
        <p:spPr>
          <a:xfrm>
            <a:off x="8337177" y="2052828"/>
            <a:ext cx="3165976" cy="594360"/>
          </a:xfrm>
          <a:prstGeom prst="rect">
            <a:avLst/>
          </a:prstGeom>
          <a:noFill/>
          <a:ln/>
        </p:spPr>
        <p:txBody>
          <a:bodyPr wrap="square" rtlCol="0" anchor="ctr"/>
          <a:lstStyle/>
          <a:p>
            <a:r>
              <a:rPr lang="en-ZA" sz="1600" b="1" dirty="0">
                <a:solidFill>
                  <a:srgbClr val="105B2F"/>
                </a:solidFill>
                <a:latin typeface="Verdana" pitchFamily="34" charset="0"/>
                <a:ea typeface="Verdana" pitchFamily="34" charset="-122"/>
              </a:rPr>
              <a:t>Proportion referred to Community DSD: </a:t>
            </a:r>
          </a:p>
          <a:p>
            <a:endParaRPr lang="en-ZA" sz="1600" b="1" dirty="0">
              <a:solidFill>
                <a:srgbClr val="105B2F"/>
              </a:solidFill>
              <a:latin typeface="Verdana" pitchFamily="34" charset="0"/>
              <a:ea typeface="Verdana" pitchFamily="34" charset="-122"/>
            </a:endParaRPr>
          </a:p>
          <a:p>
            <a:r>
              <a:rPr lang="en-ZA" b="1" dirty="0"/>
              <a:t>5–9y:</a:t>
            </a:r>
            <a:r>
              <a:rPr lang="en-ZA" dirty="0"/>
              <a:t> 464/25,875 (</a:t>
            </a:r>
            <a:r>
              <a:rPr lang="en-ZA" b="1" dirty="0"/>
              <a:t>1.8%</a:t>
            </a:r>
            <a:r>
              <a:rPr lang="en-ZA" dirty="0"/>
              <a:t>) </a:t>
            </a:r>
          </a:p>
          <a:p>
            <a:r>
              <a:rPr lang="en-ZA" b="1" dirty="0"/>
              <a:t>10–14 y:</a:t>
            </a:r>
            <a:r>
              <a:rPr lang="en-ZA" dirty="0"/>
              <a:t> 1,725/47,028 (</a:t>
            </a:r>
            <a:r>
              <a:rPr lang="en-ZA" b="1" dirty="0"/>
              <a:t>3.7%</a:t>
            </a:r>
            <a:r>
              <a:rPr lang="en-ZA" dirty="0"/>
              <a:t>)</a:t>
            </a:r>
            <a:endParaRPr lang="en-US" dirty="0">
              <a:latin typeface="Verdana" panose="020B0604030504040204" pitchFamily="34" charset="0"/>
              <a:ea typeface="Verdana" panose="020B060403050404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457200" y="6419088"/>
            <a:ext cx="11247120" cy="0"/>
          </a:xfrm>
          <a:prstGeom prst="line">
            <a:avLst/>
          </a:prstGeom>
          <a:noFill/>
          <a:ln w="9525">
            <a:solidFill>
              <a:srgbClr val="CFCFCF"/>
            </a:solidFill>
            <a:prstDash val="solid"/>
          </a:ln>
        </p:spPr>
        <p:txBody>
          <a:bodyPr/>
          <a:lstStyle/>
          <a:p>
            <a:endParaRPr lang="en-ZA"/>
          </a:p>
        </p:txBody>
      </p:sp>
      <p:sp>
        <p:nvSpPr>
          <p:cNvPr id="3" name="Text 1"/>
          <p:cNvSpPr/>
          <p:nvPr/>
        </p:nvSpPr>
        <p:spPr>
          <a:xfrm>
            <a:off x="457200" y="6455664"/>
            <a:ext cx="7315200" cy="274320"/>
          </a:xfrm>
          <a:prstGeom prst="rect">
            <a:avLst/>
          </a:prstGeom>
          <a:noFill/>
          <a:ln/>
        </p:spPr>
        <p:txBody>
          <a:bodyPr wrap="square" rtlCol="0" anchor="ctr"/>
          <a:lstStyle/>
          <a:p>
            <a:pPr marL="0" indent="0">
              <a:buNone/>
            </a:pPr>
            <a:r>
              <a:rPr lang="en-US" sz="800" dirty="0">
                <a:solidFill>
                  <a:srgbClr val="6E6E6E"/>
                </a:solidFill>
                <a:latin typeface="Verdana" pitchFamily="34" charset="0"/>
                <a:ea typeface="Verdana" pitchFamily="34" charset="-122"/>
                <a:cs typeface="Verdana" pitchFamily="34" charset="-120"/>
              </a:rPr>
              <a:t>26–31 July · Rio de Janeiro, Brazil · MASTER EVIDENCE DECK</a:t>
            </a:r>
            <a:endParaRPr lang="en-US" sz="800" dirty="0"/>
          </a:p>
        </p:txBody>
      </p:sp>
      <p:sp>
        <p:nvSpPr>
          <p:cNvPr id="4" name="Text 2"/>
          <p:cNvSpPr/>
          <p:nvPr/>
        </p:nvSpPr>
        <p:spPr>
          <a:xfrm>
            <a:off x="8503920" y="6455664"/>
            <a:ext cx="3200400" cy="274320"/>
          </a:xfrm>
          <a:prstGeom prst="rect">
            <a:avLst/>
          </a:prstGeom>
          <a:noFill/>
          <a:ln/>
        </p:spPr>
        <p:txBody>
          <a:bodyPr wrap="square" rtlCol="0" anchor="ctr"/>
          <a:lstStyle/>
          <a:p>
            <a:pPr marL="0" indent="0" algn="r">
              <a:buNone/>
            </a:pPr>
            <a:r>
              <a:rPr lang="en-US" sz="800" dirty="0">
                <a:solidFill>
                  <a:srgbClr val="6E6E6E"/>
                </a:solidFill>
                <a:latin typeface="Verdana" pitchFamily="34" charset="0"/>
                <a:ea typeface="Verdana" pitchFamily="34" charset="-122"/>
                <a:cs typeface="Verdana" pitchFamily="34" charset="-120"/>
              </a:rPr>
              <a:t>2 · aids2026.org</a:t>
            </a:r>
            <a:endParaRPr lang="en-US" sz="800" dirty="0"/>
          </a:p>
        </p:txBody>
      </p:sp>
      <p:sp>
        <p:nvSpPr>
          <p:cNvPr id="6" name="Text 3"/>
          <p:cNvSpPr/>
          <p:nvPr/>
        </p:nvSpPr>
        <p:spPr>
          <a:xfrm>
            <a:off x="382151" y="283464"/>
            <a:ext cx="8686800" cy="274320"/>
          </a:xfrm>
          <a:prstGeom prst="rect">
            <a:avLst/>
          </a:prstGeom>
          <a:noFill/>
          <a:ln/>
        </p:spPr>
        <p:txBody>
          <a:bodyPr wrap="square" rtlCol="0" anchor="ctr"/>
          <a:lstStyle/>
          <a:p>
            <a:pPr marL="0" indent="0">
              <a:buNone/>
            </a:pPr>
            <a:r>
              <a:rPr lang="en-US" sz="1150" b="1" kern="0" spc="100" dirty="0">
                <a:solidFill>
                  <a:srgbClr val="617F09"/>
                </a:solidFill>
                <a:latin typeface="Verdana" pitchFamily="34" charset="0"/>
                <a:ea typeface="Verdana" pitchFamily="34" charset="-122"/>
                <a:cs typeface="Verdana" pitchFamily="34" charset="-120"/>
              </a:rPr>
              <a:t>BACKGROUND</a:t>
            </a:r>
            <a:endParaRPr lang="en-US" sz="1150" dirty="0"/>
          </a:p>
        </p:txBody>
      </p:sp>
      <p:sp>
        <p:nvSpPr>
          <p:cNvPr id="7" name="Text 4"/>
          <p:cNvSpPr/>
          <p:nvPr/>
        </p:nvSpPr>
        <p:spPr>
          <a:xfrm>
            <a:off x="382151" y="557784"/>
            <a:ext cx="10149840" cy="822960"/>
          </a:xfrm>
          <a:prstGeom prst="rect">
            <a:avLst/>
          </a:prstGeom>
          <a:noFill/>
          <a:ln/>
        </p:spPr>
        <p:txBody>
          <a:bodyPr wrap="square" rtlCol="0" anchor="ctr"/>
          <a:lstStyle/>
          <a:p>
            <a:pPr marL="0" indent="0">
              <a:lnSpc>
                <a:spcPts val="2600"/>
              </a:lnSpc>
              <a:buNone/>
            </a:pPr>
            <a:r>
              <a:rPr lang="en-US" sz="2300" b="1" dirty="0">
                <a:solidFill>
                  <a:srgbClr val="105B2F"/>
                </a:solidFill>
                <a:latin typeface="Verdana" pitchFamily="34" charset="0"/>
                <a:ea typeface="Verdana" pitchFamily="34" charset="-122"/>
                <a:cs typeface="Verdana" pitchFamily="34" charset="-120"/>
              </a:rPr>
              <a:t>This builds on a formal, tracked research agenda — not one talk's opinion</a:t>
            </a:r>
            <a:endParaRPr lang="en-US" sz="2300" dirty="0"/>
          </a:p>
        </p:txBody>
      </p:sp>
      <p:sp>
        <p:nvSpPr>
          <p:cNvPr id="8" name="Shape 5"/>
          <p:cNvSpPr/>
          <p:nvPr/>
        </p:nvSpPr>
        <p:spPr>
          <a:xfrm>
            <a:off x="457200" y="1566033"/>
            <a:ext cx="1371600" cy="960120"/>
          </a:xfrm>
          <a:prstGeom prst="roundRect">
            <a:avLst>
              <a:gd name="adj" fmla="val 4762"/>
            </a:avLst>
          </a:prstGeom>
          <a:solidFill>
            <a:srgbClr val="105B2F"/>
          </a:solidFill>
          <a:ln/>
        </p:spPr>
        <p:txBody>
          <a:bodyPr/>
          <a:lstStyle/>
          <a:p>
            <a:endParaRPr lang="en-ZA"/>
          </a:p>
        </p:txBody>
      </p:sp>
      <p:sp>
        <p:nvSpPr>
          <p:cNvPr id="9" name="Text 6"/>
          <p:cNvSpPr/>
          <p:nvPr/>
        </p:nvSpPr>
        <p:spPr>
          <a:xfrm>
            <a:off x="457200" y="1566033"/>
            <a:ext cx="1371600" cy="960120"/>
          </a:xfrm>
          <a:prstGeom prst="rect">
            <a:avLst/>
          </a:prstGeom>
          <a:noFill/>
          <a:ln/>
        </p:spPr>
        <p:txBody>
          <a:bodyPr wrap="square" rtlCol="0" anchor="ctr"/>
          <a:lstStyle/>
          <a:p>
            <a:pPr marL="0" indent="0" algn="ctr">
              <a:buNone/>
            </a:pPr>
            <a:r>
              <a:rPr lang="en-US" sz="1500" b="1" dirty="0">
                <a:solidFill>
                  <a:srgbClr val="FFFFFF"/>
                </a:solidFill>
                <a:latin typeface="Verdana" pitchFamily="34" charset="0"/>
                <a:ea typeface="Verdana" pitchFamily="34" charset="-122"/>
                <a:cs typeface="Verdana" pitchFamily="34" charset="-120"/>
              </a:rPr>
              <a:t>2021</a:t>
            </a:r>
            <a:endParaRPr lang="en-US" sz="1500" dirty="0"/>
          </a:p>
        </p:txBody>
      </p:sp>
      <p:sp>
        <p:nvSpPr>
          <p:cNvPr id="10" name="Shape 7"/>
          <p:cNvSpPr/>
          <p:nvPr/>
        </p:nvSpPr>
        <p:spPr>
          <a:xfrm>
            <a:off x="1965960" y="1566033"/>
            <a:ext cx="9738360" cy="960120"/>
          </a:xfrm>
          <a:prstGeom prst="roundRect">
            <a:avLst>
              <a:gd name="adj" fmla="val 4762"/>
            </a:avLst>
          </a:prstGeom>
          <a:solidFill>
            <a:srgbClr val="EEF2E4"/>
          </a:solidFill>
          <a:ln/>
        </p:spPr>
        <p:txBody>
          <a:bodyPr/>
          <a:lstStyle/>
          <a:p>
            <a:endParaRPr lang="en-ZA"/>
          </a:p>
        </p:txBody>
      </p:sp>
      <p:sp>
        <p:nvSpPr>
          <p:cNvPr id="11" name="Text 8"/>
          <p:cNvSpPr/>
          <p:nvPr/>
        </p:nvSpPr>
        <p:spPr>
          <a:xfrm>
            <a:off x="2148840" y="1566033"/>
            <a:ext cx="9418320" cy="960120"/>
          </a:xfrm>
          <a:prstGeom prst="rect">
            <a:avLst/>
          </a:prstGeom>
          <a:noFill/>
          <a:ln/>
        </p:spPr>
        <p:txBody>
          <a:bodyPr wrap="square" rtlCol="0" anchor="ctr"/>
          <a:lstStyle/>
          <a:p>
            <a:pPr marL="0" indent="0">
              <a:lnSpc>
                <a:spcPts val="1500"/>
              </a:lnSpc>
              <a:buNone/>
            </a:pPr>
            <a:r>
              <a:rPr lang="en-US" sz="1200" dirty="0">
                <a:solidFill>
                  <a:srgbClr val="1A1A1A"/>
                </a:solidFill>
                <a:latin typeface="Verdana" pitchFamily="34" charset="0"/>
                <a:ea typeface="Verdana" pitchFamily="34" charset="-122"/>
                <a:cs typeface="Verdana" pitchFamily="34" charset="-120"/>
              </a:rPr>
              <a:t>WHO publishes consolidated HIV guidelines and, alongside them, a formal research-gaps paper (Ford et al., PLOS Medicine 2021) naming exactly the questions this talk addresses.</a:t>
            </a:r>
            <a:endParaRPr lang="en-US" sz="1200" dirty="0"/>
          </a:p>
        </p:txBody>
      </p:sp>
      <p:sp>
        <p:nvSpPr>
          <p:cNvPr id="12" name="Shape 9"/>
          <p:cNvSpPr/>
          <p:nvPr/>
        </p:nvSpPr>
        <p:spPr>
          <a:xfrm>
            <a:off x="457200" y="2645025"/>
            <a:ext cx="1371600" cy="960120"/>
          </a:xfrm>
          <a:prstGeom prst="roundRect">
            <a:avLst>
              <a:gd name="adj" fmla="val 4762"/>
            </a:avLst>
          </a:prstGeom>
          <a:solidFill>
            <a:srgbClr val="105B2F"/>
          </a:solidFill>
          <a:ln/>
        </p:spPr>
        <p:txBody>
          <a:bodyPr/>
          <a:lstStyle/>
          <a:p>
            <a:endParaRPr lang="en-ZA"/>
          </a:p>
        </p:txBody>
      </p:sp>
      <p:sp>
        <p:nvSpPr>
          <p:cNvPr id="13" name="Text 10"/>
          <p:cNvSpPr/>
          <p:nvPr/>
        </p:nvSpPr>
        <p:spPr>
          <a:xfrm>
            <a:off x="457200" y="2645025"/>
            <a:ext cx="1371600" cy="960120"/>
          </a:xfrm>
          <a:prstGeom prst="rect">
            <a:avLst/>
          </a:prstGeom>
          <a:noFill/>
          <a:ln/>
        </p:spPr>
        <p:txBody>
          <a:bodyPr wrap="square" rtlCol="0" anchor="ctr"/>
          <a:lstStyle/>
          <a:p>
            <a:pPr marL="0" indent="0" algn="ctr">
              <a:buNone/>
            </a:pPr>
            <a:r>
              <a:rPr lang="en-US" sz="1500" b="1" dirty="0">
                <a:solidFill>
                  <a:srgbClr val="FFFFFF"/>
                </a:solidFill>
                <a:latin typeface="Verdana" pitchFamily="34" charset="0"/>
                <a:ea typeface="Verdana" pitchFamily="34" charset="-122"/>
                <a:cs typeface="Verdana" pitchFamily="34" charset="-120"/>
              </a:rPr>
              <a:t>2022</a:t>
            </a:r>
            <a:endParaRPr lang="en-US" sz="1500" dirty="0"/>
          </a:p>
        </p:txBody>
      </p:sp>
      <p:sp>
        <p:nvSpPr>
          <p:cNvPr id="14" name="Shape 11"/>
          <p:cNvSpPr/>
          <p:nvPr/>
        </p:nvSpPr>
        <p:spPr>
          <a:xfrm>
            <a:off x="1965960" y="2645025"/>
            <a:ext cx="9738360" cy="960120"/>
          </a:xfrm>
          <a:prstGeom prst="roundRect">
            <a:avLst>
              <a:gd name="adj" fmla="val 4762"/>
            </a:avLst>
          </a:prstGeom>
          <a:solidFill>
            <a:srgbClr val="EEF2E4"/>
          </a:solidFill>
          <a:ln/>
        </p:spPr>
        <p:txBody>
          <a:bodyPr/>
          <a:lstStyle/>
          <a:p>
            <a:endParaRPr lang="en-ZA"/>
          </a:p>
        </p:txBody>
      </p:sp>
      <p:sp>
        <p:nvSpPr>
          <p:cNvPr id="15" name="Text 12"/>
          <p:cNvSpPr/>
          <p:nvPr/>
        </p:nvSpPr>
        <p:spPr>
          <a:xfrm>
            <a:off x="2148840" y="2645025"/>
            <a:ext cx="9418320" cy="960120"/>
          </a:xfrm>
          <a:prstGeom prst="rect">
            <a:avLst/>
          </a:prstGeom>
          <a:noFill/>
          <a:ln/>
        </p:spPr>
        <p:txBody>
          <a:bodyPr wrap="square" rtlCol="0" anchor="ctr"/>
          <a:lstStyle/>
          <a:p>
            <a:pPr marL="0" indent="0">
              <a:lnSpc>
                <a:spcPts val="1500"/>
              </a:lnSpc>
              <a:buNone/>
            </a:pPr>
            <a:r>
              <a:rPr lang="en-US" sz="1200" dirty="0">
                <a:solidFill>
                  <a:srgbClr val="1A1A1A"/>
                </a:solidFill>
                <a:latin typeface="Verdana" pitchFamily="34" charset="0"/>
                <a:ea typeface="Verdana" pitchFamily="34" charset="-122"/>
                <a:cs typeface="Verdana" pitchFamily="34" charset="-120"/>
              </a:rPr>
              <a:t>IAS convenes “The science of differentiated service delivery: where we are and where we're going” at AIDS 2022, with the Global DSD Research Collaborative.</a:t>
            </a:r>
            <a:endParaRPr lang="en-US" sz="1200" dirty="0"/>
          </a:p>
        </p:txBody>
      </p:sp>
      <p:sp>
        <p:nvSpPr>
          <p:cNvPr id="16" name="Shape 13"/>
          <p:cNvSpPr/>
          <p:nvPr/>
        </p:nvSpPr>
        <p:spPr>
          <a:xfrm>
            <a:off x="457200" y="3724017"/>
            <a:ext cx="1371600" cy="960120"/>
          </a:xfrm>
          <a:prstGeom prst="roundRect">
            <a:avLst>
              <a:gd name="adj" fmla="val 4762"/>
            </a:avLst>
          </a:prstGeom>
          <a:solidFill>
            <a:srgbClr val="105B2F"/>
          </a:solidFill>
          <a:ln/>
        </p:spPr>
        <p:txBody>
          <a:bodyPr/>
          <a:lstStyle/>
          <a:p>
            <a:endParaRPr lang="en-ZA"/>
          </a:p>
        </p:txBody>
      </p:sp>
      <p:sp>
        <p:nvSpPr>
          <p:cNvPr id="17" name="Text 14"/>
          <p:cNvSpPr/>
          <p:nvPr/>
        </p:nvSpPr>
        <p:spPr>
          <a:xfrm>
            <a:off x="457200" y="3724017"/>
            <a:ext cx="1371600" cy="960120"/>
          </a:xfrm>
          <a:prstGeom prst="rect">
            <a:avLst/>
          </a:prstGeom>
          <a:noFill/>
          <a:ln/>
        </p:spPr>
        <p:txBody>
          <a:bodyPr wrap="square" rtlCol="0" anchor="ctr"/>
          <a:lstStyle/>
          <a:p>
            <a:pPr marL="0" indent="0" algn="ctr">
              <a:buNone/>
            </a:pPr>
            <a:r>
              <a:rPr lang="en-US" sz="1500" b="1" dirty="0">
                <a:solidFill>
                  <a:srgbClr val="FFFFFF"/>
                </a:solidFill>
                <a:latin typeface="Verdana" pitchFamily="34" charset="0"/>
                <a:ea typeface="Verdana" pitchFamily="34" charset="-122"/>
                <a:cs typeface="Verdana" pitchFamily="34" charset="-120"/>
              </a:rPr>
              <a:t>2022–26</a:t>
            </a:r>
            <a:endParaRPr lang="en-US" sz="1500" dirty="0"/>
          </a:p>
        </p:txBody>
      </p:sp>
      <p:sp>
        <p:nvSpPr>
          <p:cNvPr id="18" name="Shape 15"/>
          <p:cNvSpPr/>
          <p:nvPr/>
        </p:nvSpPr>
        <p:spPr>
          <a:xfrm>
            <a:off x="1965960" y="3724017"/>
            <a:ext cx="9738360" cy="960120"/>
          </a:xfrm>
          <a:prstGeom prst="roundRect">
            <a:avLst>
              <a:gd name="adj" fmla="val 4762"/>
            </a:avLst>
          </a:prstGeom>
          <a:solidFill>
            <a:srgbClr val="EEF2E4"/>
          </a:solidFill>
          <a:ln/>
        </p:spPr>
        <p:txBody>
          <a:bodyPr/>
          <a:lstStyle/>
          <a:p>
            <a:endParaRPr lang="en-ZA"/>
          </a:p>
        </p:txBody>
      </p:sp>
      <p:sp>
        <p:nvSpPr>
          <p:cNvPr id="19" name="Text 16"/>
          <p:cNvSpPr/>
          <p:nvPr/>
        </p:nvSpPr>
        <p:spPr>
          <a:xfrm>
            <a:off x="2148840" y="3724017"/>
            <a:ext cx="9418320" cy="960120"/>
          </a:xfrm>
          <a:prstGeom prst="rect">
            <a:avLst/>
          </a:prstGeom>
          <a:noFill/>
          <a:ln/>
        </p:spPr>
        <p:txBody>
          <a:bodyPr wrap="square" rtlCol="0" anchor="ctr"/>
          <a:lstStyle/>
          <a:p>
            <a:pPr marL="0" indent="0">
              <a:lnSpc>
                <a:spcPts val="1500"/>
              </a:lnSpc>
              <a:buNone/>
            </a:pPr>
            <a:r>
              <a:rPr lang="en-US" sz="1200" dirty="0">
                <a:solidFill>
                  <a:srgbClr val="1A1A1A"/>
                </a:solidFill>
                <a:latin typeface="Verdana" pitchFamily="34" charset="0"/>
                <a:ea typeface="Verdana" pitchFamily="34" charset="-122"/>
                <a:cs typeface="Verdana" pitchFamily="34" charset="-120"/>
              </a:rPr>
              <a:t>The Global DSD Research Collaborative tracks these gaps annually across four themes: established-on-ART care, eligibility, the first 6 months on ART, and cross-cutting health-system questions — updated most recently March 2026.</a:t>
            </a:r>
            <a:endParaRPr lang="en-US" sz="1200" dirty="0"/>
          </a:p>
        </p:txBody>
      </p:sp>
      <p:sp>
        <p:nvSpPr>
          <p:cNvPr id="20" name="Shape 17"/>
          <p:cNvSpPr/>
          <p:nvPr/>
        </p:nvSpPr>
        <p:spPr>
          <a:xfrm>
            <a:off x="457200" y="4803009"/>
            <a:ext cx="1371600" cy="960120"/>
          </a:xfrm>
          <a:prstGeom prst="roundRect">
            <a:avLst>
              <a:gd name="adj" fmla="val 4762"/>
            </a:avLst>
          </a:prstGeom>
          <a:solidFill>
            <a:srgbClr val="105B2F"/>
          </a:solidFill>
          <a:ln/>
        </p:spPr>
        <p:txBody>
          <a:bodyPr/>
          <a:lstStyle/>
          <a:p>
            <a:endParaRPr lang="en-ZA"/>
          </a:p>
        </p:txBody>
      </p:sp>
      <p:sp>
        <p:nvSpPr>
          <p:cNvPr id="21" name="Text 18"/>
          <p:cNvSpPr/>
          <p:nvPr/>
        </p:nvSpPr>
        <p:spPr>
          <a:xfrm>
            <a:off x="457200" y="4803009"/>
            <a:ext cx="1371600" cy="960120"/>
          </a:xfrm>
          <a:prstGeom prst="rect">
            <a:avLst/>
          </a:prstGeom>
          <a:noFill/>
          <a:ln/>
        </p:spPr>
        <p:txBody>
          <a:bodyPr wrap="square" rtlCol="0" anchor="ctr"/>
          <a:lstStyle/>
          <a:p>
            <a:pPr marL="0" indent="0" algn="ctr">
              <a:buNone/>
            </a:pPr>
            <a:r>
              <a:rPr lang="en-US" sz="1500" b="1" dirty="0">
                <a:solidFill>
                  <a:srgbClr val="FFFFFF"/>
                </a:solidFill>
                <a:latin typeface="Verdana" pitchFamily="34" charset="0"/>
                <a:ea typeface="Verdana" pitchFamily="34" charset="-122"/>
                <a:cs typeface="Verdana" pitchFamily="34" charset="-120"/>
              </a:rPr>
              <a:t>2026</a:t>
            </a:r>
            <a:endParaRPr lang="en-US" sz="1500" dirty="0"/>
          </a:p>
        </p:txBody>
      </p:sp>
      <p:sp>
        <p:nvSpPr>
          <p:cNvPr id="22" name="Shape 19"/>
          <p:cNvSpPr/>
          <p:nvPr/>
        </p:nvSpPr>
        <p:spPr>
          <a:xfrm>
            <a:off x="1965960" y="4803009"/>
            <a:ext cx="9738360" cy="960120"/>
          </a:xfrm>
          <a:prstGeom prst="roundRect">
            <a:avLst>
              <a:gd name="adj" fmla="val 4762"/>
            </a:avLst>
          </a:prstGeom>
          <a:solidFill>
            <a:srgbClr val="EEF2E4"/>
          </a:solidFill>
          <a:ln/>
        </p:spPr>
        <p:txBody>
          <a:bodyPr/>
          <a:lstStyle/>
          <a:p>
            <a:endParaRPr lang="en-ZA"/>
          </a:p>
        </p:txBody>
      </p:sp>
      <p:sp>
        <p:nvSpPr>
          <p:cNvPr id="23" name="Text 20"/>
          <p:cNvSpPr/>
          <p:nvPr/>
        </p:nvSpPr>
        <p:spPr>
          <a:xfrm>
            <a:off x="2148840" y="4803009"/>
            <a:ext cx="9418320" cy="960120"/>
          </a:xfrm>
          <a:prstGeom prst="rect">
            <a:avLst/>
          </a:prstGeom>
          <a:noFill/>
          <a:ln/>
        </p:spPr>
        <p:txBody>
          <a:bodyPr wrap="square" rtlCol="0" anchor="ctr"/>
          <a:lstStyle/>
          <a:p>
            <a:pPr marL="0" indent="0">
              <a:lnSpc>
                <a:spcPts val="1500"/>
              </a:lnSpc>
              <a:buNone/>
            </a:pPr>
            <a:r>
              <a:rPr lang="en-US" sz="1200" dirty="0">
                <a:solidFill>
                  <a:srgbClr val="1A1A1A"/>
                </a:solidFill>
                <a:latin typeface="Verdana" pitchFamily="34" charset="0"/>
                <a:ea typeface="Verdana" pitchFamily="34" charset="-122"/>
                <a:cs typeface="Verdana" pitchFamily="34" charset="-120"/>
              </a:rPr>
              <a:t>This talk applies that tracked agenda to three shifts ready for action now, grounded in evidence published against those named gaps.</a:t>
            </a:r>
            <a:endParaRPr lang="en-US" sz="1200" dirty="0"/>
          </a:p>
        </p:txBody>
      </p:sp>
      <p:sp>
        <p:nvSpPr>
          <p:cNvPr id="24" name="Text 21"/>
          <p:cNvSpPr/>
          <p:nvPr/>
        </p:nvSpPr>
        <p:spPr>
          <a:xfrm>
            <a:off x="457200" y="5989320"/>
            <a:ext cx="11247120" cy="365760"/>
          </a:xfrm>
          <a:prstGeom prst="rect">
            <a:avLst/>
          </a:prstGeom>
          <a:noFill/>
          <a:ln/>
        </p:spPr>
        <p:txBody>
          <a:bodyPr wrap="square" rtlCol="0" anchor="ctr"/>
          <a:lstStyle/>
          <a:p>
            <a:r>
              <a:rPr lang="en-ZA" sz="1200" i="1" dirty="0">
                <a:solidFill>
                  <a:srgbClr val="6E6E6E"/>
                </a:solidFill>
                <a:latin typeface="Verdana" pitchFamily="34" charset="0"/>
                <a:ea typeface="Verdana" pitchFamily="34" charset="-122"/>
              </a:rPr>
              <a:t>Ford N, Eshun-Wilson I, </a:t>
            </a:r>
            <a:r>
              <a:rPr lang="en-ZA" sz="1200" i="1" dirty="0" err="1">
                <a:solidFill>
                  <a:srgbClr val="6E6E6E"/>
                </a:solidFill>
                <a:latin typeface="Verdana" pitchFamily="34" charset="0"/>
                <a:ea typeface="Verdana" pitchFamily="34" charset="-122"/>
              </a:rPr>
              <a:t>Ameyan</a:t>
            </a:r>
            <a:r>
              <a:rPr lang="en-ZA" sz="1200" i="1" dirty="0">
                <a:solidFill>
                  <a:srgbClr val="6E6E6E"/>
                </a:solidFill>
                <a:latin typeface="Verdana" pitchFamily="34" charset="0"/>
                <a:ea typeface="Verdana" pitchFamily="34" charset="-122"/>
              </a:rPr>
              <a:t> W, et al. </a:t>
            </a:r>
            <a:r>
              <a:rPr lang="en-ZA" sz="1200" i="1" dirty="0" err="1">
                <a:solidFill>
                  <a:srgbClr val="6E6E6E"/>
                </a:solidFill>
                <a:latin typeface="Verdana" pitchFamily="34" charset="0"/>
                <a:ea typeface="Verdana" pitchFamily="34" charset="-122"/>
              </a:rPr>
              <a:t>PLoS</a:t>
            </a:r>
            <a:r>
              <a:rPr lang="en-ZA" sz="1200" i="1" dirty="0">
                <a:solidFill>
                  <a:srgbClr val="6E6E6E"/>
                </a:solidFill>
                <a:latin typeface="Verdana" pitchFamily="34" charset="0"/>
                <a:ea typeface="Verdana" pitchFamily="34" charset="-122"/>
              </a:rPr>
              <a:t> Med. 2021;18(9):e1003812. </a:t>
            </a:r>
            <a:r>
              <a:rPr lang="en-ZA" sz="1200" i="1" dirty="0">
                <a:solidFill>
                  <a:srgbClr val="6E6E6E"/>
                </a:solidFill>
                <a:latin typeface="Verdana" pitchFamily="34" charset="0"/>
                <a:ea typeface="Verdana" pitchFamily="34" charset="-122"/>
                <a:hlinkClick r:id="rId3">
                  <a:extLst>
                    <a:ext uri="{A12FA001-AC4F-418D-AE19-62706E023703}">
                      <ahyp:hlinkClr xmlns:ahyp="http://schemas.microsoft.com/office/drawing/2018/hyperlinkcolor" val="tx"/>
                    </a:ext>
                  </a:extLst>
                </a:hlinkClick>
              </a:rPr>
              <a:t>doi:10.1371/journal.pmed.1003812</a:t>
            </a:r>
            <a:r>
              <a:rPr lang="en-US" sz="1200" i="1" dirty="0">
                <a:solidFill>
                  <a:srgbClr val="6E6E6E"/>
                </a:solidFill>
                <a:latin typeface="Verdana" pitchFamily="34" charset="0"/>
                <a:ea typeface="Verdana" pitchFamily="34" charset="-122"/>
              </a:rPr>
              <a:t>· DSD </a:t>
            </a:r>
            <a:r>
              <a:rPr lang="en-US" sz="1200" i="1" dirty="0">
                <a:solidFill>
                  <a:srgbClr val="6E6E6E"/>
                </a:solidFill>
                <a:latin typeface="Verdana" pitchFamily="34" charset="0"/>
                <a:ea typeface="Verdana" pitchFamily="34" charset="-122"/>
                <a:cs typeface="Verdana" pitchFamily="34" charset="-120"/>
              </a:rPr>
              <a:t>for HIV treatment research gaps, Global DSD Research Collaborative, updated 19 March 2026</a:t>
            </a:r>
            <a:endParaRPr lang="en-US" sz="1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457200" y="6419088"/>
            <a:ext cx="11247120" cy="0"/>
          </a:xfrm>
          <a:prstGeom prst="line">
            <a:avLst/>
          </a:prstGeom>
          <a:noFill/>
          <a:ln w="9525">
            <a:solidFill>
              <a:srgbClr val="CFCFCF"/>
            </a:solidFill>
            <a:prstDash val="solid"/>
          </a:ln>
        </p:spPr>
        <p:txBody>
          <a:bodyPr/>
          <a:lstStyle/>
          <a:p>
            <a:endParaRPr lang="en-ZA"/>
          </a:p>
        </p:txBody>
      </p:sp>
      <p:sp>
        <p:nvSpPr>
          <p:cNvPr id="3" name="Text 1"/>
          <p:cNvSpPr/>
          <p:nvPr/>
        </p:nvSpPr>
        <p:spPr>
          <a:xfrm>
            <a:off x="457200" y="6455664"/>
            <a:ext cx="7315200" cy="274320"/>
          </a:xfrm>
          <a:prstGeom prst="rect">
            <a:avLst/>
          </a:prstGeom>
          <a:noFill/>
          <a:ln/>
        </p:spPr>
        <p:txBody>
          <a:bodyPr wrap="square" rtlCol="0" anchor="ctr"/>
          <a:lstStyle/>
          <a:p>
            <a:pPr marL="0" indent="0">
              <a:buNone/>
            </a:pPr>
            <a:r>
              <a:rPr lang="en-US" sz="800" dirty="0">
                <a:solidFill>
                  <a:srgbClr val="6E6E6E"/>
                </a:solidFill>
                <a:latin typeface="Verdana" pitchFamily="34" charset="0"/>
                <a:ea typeface="Verdana" pitchFamily="34" charset="-122"/>
                <a:cs typeface="Verdana" pitchFamily="34" charset="-120"/>
              </a:rPr>
              <a:t>26–31 July · Rio de Janeiro, Brazil · MASTER EVIDENCE DECK</a:t>
            </a:r>
            <a:endParaRPr lang="en-US" sz="800" dirty="0"/>
          </a:p>
        </p:txBody>
      </p:sp>
      <p:sp>
        <p:nvSpPr>
          <p:cNvPr id="4" name="Text 2"/>
          <p:cNvSpPr/>
          <p:nvPr/>
        </p:nvSpPr>
        <p:spPr>
          <a:xfrm>
            <a:off x="8503920" y="6455664"/>
            <a:ext cx="3200400" cy="274320"/>
          </a:xfrm>
          <a:prstGeom prst="rect">
            <a:avLst/>
          </a:prstGeom>
          <a:noFill/>
          <a:ln/>
        </p:spPr>
        <p:txBody>
          <a:bodyPr wrap="square" rtlCol="0" anchor="ctr"/>
          <a:lstStyle/>
          <a:p>
            <a:pPr marL="0" indent="0" algn="r">
              <a:buNone/>
            </a:pPr>
            <a:r>
              <a:rPr lang="en-US" sz="800" dirty="0">
                <a:solidFill>
                  <a:srgbClr val="6E6E6E"/>
                </a:solidFill>
                <a:latin typeface="Verdana" pitchFamily="34" charset="0"/>
                <a:ea typeface="Verdana" pitchFamily="34" charset="-122"/>
                <a:cs typeface="Verdana" pitchFamily="34" charset="-120"/>
              </a:rPr>
              <a:t>20 · aids2026.org</a:t>
            </a:r>
            <a:endParaRPr lang="en-US" sz="800" dirty="0"/>
          </a:p>
        </p:txBody>
      </p:sp>
      <p:sp>
        <p:nvSpPr>
          <p:cNvPr id="6" name="Text 3"/>
          <p:cNvSpPr/>
          <p:nvPr/>
        </p:nvSpPr>
        <p:spPr>
          <a:xfrm>
            <a:off x="367589" y="299090"/>
            <a:ext cx="8686800" cy="274320"/>
          </a:xfrm>
          <a:prstGeom prst="rect">
            <a:avLst/>
          </a:prstGeom>
          <a:noFill/>
          <a:ln/>
        </p:spPr>
        <p:txBody>
          <a:bodyPr wrap="square" rtlCol="0" anchor="ctr"/>
          <a:lstStyle/>
          <a:p>
            <a:pPr marL="0" indent="0">
              <a:buNone/>
            </a:pPr>
            <a:r>
              <a:rPr lang="en-US" sz="1150" b="1" kern="0" spc="100" dirty="0">
                <a:solidFill>
                  <a:srgbClr val="FFA836"/>
                </a:solidFill>
                <a:latin typeface="Verdana" pitchFamily="34" charset="0"/>
                <a:ea typeface="Verdana" pitchFamily="34" charset="-122"/>
                <a:cs typeface="Verdana" pitchFamily="34" charset="-120"/>
              </a:rPr>
              <a:t>SHIFT 2 · EVIDENCE — CHILDREN &amp; ADOLESCENTS</a:t>
            </a:r>
            <a:endParaRPr lang="en-US" sz="1150" dirty="0"/>
          </a:p>
        </p:txBody>
      </p:sp>
      <p:sp>
        <p:nvSpPr>
          <p:cNvPr id="7" name="Text 4"/>
          <p:cNvSpPr/>
          <p:nvPr/>
        </p:nvSpPr>
        <p:spPr>
          <a:xfrm>
            <a:off x="367588" y="573410"/>
            <a:ext cx="11247119" cy="822960"/>
          </a:xfrm>
          <a:prstGeom prst="rect">
            <a:avLst/>
          </a:prstGeom>
          <a:noFill/>
          <a:ln/>
        </p:spPr>
        <p:txBody>
          <a:bodyPr wrap="square" rtlCol="0" anchor="ctr"/>
          <a:lstStyle/>
          <a:p>
            <a:pPr marL="0" indent="0">
              <a:lnSpc>
                <a:spcPts val="2600"/>
              </a:lnSpc>
              <a:buNone/>
            </a:pPr>
            <a:r>
              <a:rPr lang="en-US" sz="2300" b="1" dirty="0">
                <a:solidFill>
                  <a:srgbClr val="105B2F"/>
                </a:solidFill>
                <a:latin typeface="Verdana" pitchFamily="34" charset="0"/>
                <a:ea typeface="Verdana" pitchFamily="34" charset="-122"/>
                <a:cs typeface="Verdana" pitchFamily="34" charset="-120"/>
              </a:rPr>
              <a:t>In 6MMS/3MMD community DSD models do well — and adolescents do better</a:t>
            </a:r>
            <a:endParaRPr lang="en-US" sz="2300" dirty="0"/>
          </a:p>
        </p:txBody>
      </p:sp>
      <p:sp>
        <p:nvSpPr>
          <p:cNvPr id="8" name="Text 5"/>
          <p:cNvSpPr/>
          <p:nvPr/>
        </p:nvSpPr>
        <p:spPr>
          <a:xfrm>
            <a:off x="367587" y="1570395"/>
            <a:ext cx="11247120" cy="365760"/>
          </a:xfrm>
          <a:prstGeom prst="rect">
            <a:avLst/>
          </a:prstGeom>
          <a:noFill/>
          <a:ln/>
        </p:spPr>
        <p:txBody>
          <a:bodyPr wrap="square" rtlCol="0" anchor="ctr"/>
          <a:lstStyle/>
          <a:p>
            <a:pPr marL="0" indent="0">
              <a:buNone/>
            </a:pPr>
            <a:r>
              <a:rPr lang="en-US" sz="1600" b="1" dirty="0">
                <a:solidFill>
                  <a:srgbClr val="105B2F"/>
                </a:solidFill>
                <a:latin typeface="Verdana" pitchFamily="34" charset="0"/>
                <a:ea typeface="Verdana" pitchFamily="34" charset="-122"/>
                <a:cs typeface="Verdana" pitchFamily="34" charset="-120"/>
              </a:rPr>
              <a:t>Lewis et al 2026 Lancet · KwaZulu-Natal · target-trial emulation · 32,009 children &amp; adolescents (5–18) eligible for community DSD, 2020–25</a:t>
            </a:r>
            <a:endParaRPr lang="en-US" sz="1600" dirty="0"/>
          </a:p>
        </p:txBody>
      </p:sp>
      <p:sp>
        <p:nvSpPr>
          <p:cNvPr id="9" name="Text 6"/>
          <p:cNvSpPr/>
          <p:nvPr/>
        </p:nvSpPr>
        <p:spPr>
          <a:xfrm>
            <a:off x="457200" y="2240280"/>
            <a:ext cx="5486400" cy="292608"/>
          </a:xfrm>
          <a:prstGeom prst="rect">
            <a:avLst/>
          </a:prstGeom>
          <a:noFill/>
          <a:ln/>
        </p:spPr>
        <p:txBody>
          <a:bodyPr wrap="square" rtlCol="0" anchor="ctr"/>
          <a:lstStyle/>
          <a:p>
            <a:pPr marL="0" indent="0">
              <a:buNone/>
            </a:pPr>
            <a:r>
              <a:rPr lang="en-US" sz="1250" b="1" dirty="0">
                <a:solidFill>
                  <a:srgbClr val="105B2F"/>
                </a:solidFill>
                <a:latin typeface="Verdana" pitchFamily="34" charset="0"/>
                <a:ea typeface="Verdana" pitchFamily="34" charset="-122"/>
                <a:cs typeface="Verdana" pitchFamily="34" charset="-120"/>
              </a:rPr>
              <a:t>15–18 year-olds: community DSD vs clinic collection</a:t>
            </a:r>
            <a:endParaRPr lang="en-US" sz="1250" dirty="0"/>
          </a:p>
        </p:txBody>
      </p:sp>
      <p:sp>
        <p:nvSpPr>
          <p:cNvPr id="10" name="Text 7"/>
          <p:cNvSpPr/>
          <p:nvPr/>
        </p:nvSpPr>
        <p:spPr>
          <a:xfrm>
            <a:off x="457200" y="2606040"/>
            <a:ext cx="1554480" cy="777240"/>
          </a:xfrm>
          <a:prstGeom prst="rect">
            <a:avLst/>
          </a:prstGeom>
          <a:noFill/>
          <a:ln/>
        </p:spPr>
        <p:txBody>
          <a:bodyPr wrap="square" rtlCol="0" anchor="ctr"/>
          <a:lstStyle/>
          <a:p>
            <a:pPr marL="0" indent="0">
              <a:buNone/>
            </a:pPr>
            <a:r>
              <a:rPr lang="en-US" sz="1100" dirty="0">
                <a:solidFill>
                  <a:srgbClr val="1A1A1A"/>
                </a:solidFill>
                <a:latin typeface="Verdana" pitchFamily="34" charset="0"/>
                <a:ea typeface="Verdana" pitchFamily="34" charset="-122"/>
                <a:cs typeface="Verdana" pitchFamily="34" charset="-120"/>
              </a:rPr>
              <a:t>Missed visits</a:t>
            </a:r>
            <a:endParaRPr lang="en-US" sz="1100" dirty="0"/>
          </a:p>
        </p:txBody>
      </p:sp>
      <p:sp>
        <p:nvSpPr>
          <p:cNvPr id="11" name="Text 8"/>
          <p:cNvSpPr/>
          <p:nvPr/>
        </p:nvSpPr>
        <p:spPr>
          <a:xfrm>
            <a:off x="2103120" y="2606040"/>
            <a:ext cx="914400" cy="310896"/>
          </a:xfrm>
          <a:prstGeom prst="rect">
            <a:avLst/>
          </a:prstGeom>
          <a:noFill/>
          <a:ln/>
        </p:spPr>
        <p:txBody>
          <a:bodyPr wrap="square" rtlCol="0" anchor="ctr"/>
          <a:lstStyle/>
          <a:p>
            <a:pPr marL="0" indent="0">
              <a:buNone/>
            </a:pPr>
            <a:r>
              <a:rPr lang="en-US" sz="900" dirty="0">
                <a:solidFill>
                  <a:srgbClr val="105B2F"/>
                </a:solidFill>
                <a:latin typeface="Verdana" pitchFamily="34" charset="0"/>
                <a:ea typeface="Verdana" pitchFamily="34" charset="-122"/>
                <a:cs typeface="Verdana" pitchFamily="34" charset="-120"/>
              </a:rPr>
              <a:t>DSD</a:t>
            </a:r>
            <a:endParaRPr lang="en-US" sz="900" dirty="0"/>
          </a:p>
        </p:txBody>
      </p:sp>
      <p:sp>
        <p:nvSpPr>
          <p:cNvPr id="12" name="Shape 9"/>
          <p:cNvSpPr/>
          <p:nvPr/>
        </p:nvSpPr>
        <p:spPr>
          <a:xfrm>
            <a:off x="3017520" y="2624328"/>
            <a:ext cx="1041502" cy="274320"/>
          </a:xfrm>
          <a:prstGeom prst="rect">
            <a:avLst/>
          </a:prstGeom>
          <a:solidFill>
            <a:srgbClr val="105B2F"/>
          </a:solidFill>
          <a:ln/>
        </p:spPr>
        <p:txBody>
          <a:bodyPr/>
          <a:lstStyle/>
          <a:p>
            <a:endParaRPr lang="en-ZA"/>
          </a:p>
        </p:txBody>
      </p:sp>
      <p:sp>
        <p:nvSpPr>
          <p:cNvPr id="13" name="Text 10"/>
          <p:cNvSpPr/>
          <p:nvPr/>
        </p:nvSpPr>
        <p:spPr>
          <a:xfrm>
            <a:off x="4104742" y="2606040"/>
            <a:ext cx="731520" cy="310896"/>
          </a:xfrm>
          <a:prstGeom prst="rect">
            <a:avLst/>
          </a:prstGeom>
          <a:noFill/>
          <a:ln/>
        </p:spPr>
        <p:txBody>
          <a:bodyPr wrap="square" rtlCol="0" anchor="ctr"/>
          <a:lstStyle/>
          <a:p>
            <a:pPr marL="0" indent="0">
              <a:buNone/>
            </a:pPr>
            <a:r>
              <a:rPr lang="en-US" sz="1000" b="1" dirty="0">
                <a:solidFill>
                  <a:srgbClr val="105B2F"/>
                </a:solidFill>
                <a:latin typeface="Verdana" pitchFamily="34" charset="0"/>
                <a:ea typeface="Verdana" pitchFamily="34" charset="-122"/>
                <a:cs typeface="Verdana" pitchFamily="34" charset="-120"/>
              </a:rPr>
              <a:t>6.7%</a:t>
            </a:r>
            <a:endParaRPr lang="en-US" sz="1000" dirty="0"/>
          </a:p>
        </p:txBody>
      </p:sp>
      <p:sp>
        <p:nvSpPr>
          <p:cNvPr id="14" name="Text 11"/>
          <p:cNvSpPr/>
          <p:nvPr/>
        </p:nvSpPr>
        <p:spPr>
          <a:xfrm>
            <a:off x="2103120" y="2971800"/>
            <a:ext cx="914400" cy="310896"/>
          </a:xfrm>
          <a:prstGeom prst="rect">
            <a:avLst/>
          </a:prstGeom>
          <a:noFill/>
          <a:ln/>
        </p:spPr>
        <p:txBody>
          <a:bodyPr wrap="square" rtlCol="0" anchor="ctr"/>
          <a:lstStyle/>
          <a:p>
            <a:pPr marL="0" indent="0">
              <a:buNone/>
            </a:pPr>
            <a:r>
              <a:rPr lang="en-US" sz="900" dirty="0">
                <a:solidFill>
                  <a:srgbClr val="6E6E6E"/>
                </a:solidFill>
                <a:latin typeface="Verdana" pitchFamily="34" charset="0"/>
                <a:ea typeface="Verdana" pitchFamily="34" charset="-122"/>
                <a:cs typeface="Verdana" pitchFamily="34" charset="-120"/>
              </a:rPr>
              <a:t>Clinic</a:t>
            </a:r>
            <a:endParaRPr lang="en-US" sz="900" dirty="0"/>
          </a:p>
        </p:txBody>
      </p:sp>
      <p:sp>
        <p:nvSpPr>
          <p:cNvPr id="15" name="Shape 12"/>
          <p:cNvSpPr/>
          <p:nvPr/>
        </p:nvSpPr>
        <p:spPr>
          <a:xfrm>
            <a:off x="3017520" y="2990088"/>
            <a:ext cx="1585570" cy="274320"/>
          </a:xfrm>
          <a:prstGeom prst="rect">
            <a:avLst/>
          </a:prstGeom>
          <a:solidFill>
            <a:srgbClr val="C9C9C9"/>
          </a:solidFill>
          <a:ln/>
        </p:spPr>
        <p:txBody>
          <a:bodyPr/>
          <a:lstStyle/>
          <a:p>
            <a:endParaRPr lang="en-ZA"/>
          </a:p>
        </p:txBody>
      </p:sp>
      <p:sp>
        <p:nvSpPr>
          <p:cNvPr id="16" name="Text 13"/>
          <p:cNvSpPr/>
          <p:nvPr/>
        </p:nvSpPr>
        <p:spPr>
          <a:xfrm>
            <a:off x="4648810" y="2971800"/>
            <a:ext cx="731520" cy="310896"/>
          </a:xfrm>
          <a:prstGeom prst="rect">
            <a:avLst/>
          </a:prstGeom>
          <a:noFill/>
          <a:ln/>
        </p:spPr>
        <p:txBody>
          <a:bodyPr wrap="square" rtlCol="0" anchor="ctr"/>
          <a:lstStyle/>
          <a:p>
            <a:pPr marL="0" indent="0">
              <a:buNone/>
            </a:pPr>
            <a:r>
              <a:rPr lang="en-US" sz="1000" b="1" dirty="0">
                <a:solidFill>
                  <a:srgbClr val="6E6E6E"/>
                </a:solidFill>
                <a:latin typeface="Verdana" pitchFamily="34" charset="0"/>
                <a:ea typeface="Verdana" pitchFamily="34" charset="-122"/>
                <a:cs typeface="Verdana" pitchFamily="34" charset="-120"/>
              </a:rPr>
              <a:t>10.2%</a:t>
            </a:r>
            <a:endParaRPr lang="en-US" sz="1000" dirty="0"/>
          </a:p>
        </p:txBody>
      </p:sp>
      <p:sp>
        <p:nvSpPr>
          <p:cNvPr id="17" name="Text 14"/>
          <p:cNvSpPr/>
          <p:nvPr/>
        </p:nvSpPr>
        <p:spPr>
          <a:xfrm>
            <a:off x="457200" y="3410712"/>
            <a:ext cx="1554480" cy="777240"/>
          </a:xfrm>
          <a:prstGeom prst="rect">
            <a:avLst/>
          </a:prstGeom>
          <a:noFill/>
          <a:ln/>
        </p:spPr>
        <p:txBody>
          <a:bodyPr wrap="square" rtlCol="0" anchor="ctr"/>
          <a:lstStyle/>
          <a:p>
            <a:pPr marL="0" indent="0">
              <a:buNone/>
            </a:pPr>
            <a:r>
              <a:rPr lang="en-US" sz="1100" dirty="0">
                <a:solidFill>
                  <a:srgbClr val="1A1A1A"/>
                </a:solidFill>
                <a:latin typeface="Verdana" pitchFamily="34" charset="0"/>
                <a:ea typeface="Verdana" pitchFamily="34" charset="-122"/>
                <a:cs typeface="Verdana" pitchFamily="34" charset="-120"/>
              </a:rPr>
              <a:t>Viraemia</a:t>
            </a:r>
            <a:endParaRPr lang="en-US" sz="1100" dirty="0"/>
          </a:p>
        </p:txBody>
      </p:sp>
      <p:sp>
        <p:nvSpPr>
          <p:cNvPr id="18" name="Text 15"/>
          <p:cNvSpPr/>
          <p:nvPr/>
        </p:nvSpPr>
        <p:spPr>
          <a:xfrm>
            <a:off x="2103120" y="3410712"/>
            <a:ext cx="914400" cy="310896"/>
          </a:xfrm>
          <a:prstGeom prst="rect">
            <a:avLst/>
          </a:prstGeom>
          <a:noFill/>
          <a:ln/>
        </p:spPr>
        <p:txBody>
          <a:bodyPr wrap="square" rtlCol="0" anchor="ctr"/>
          <a:lstStyle/>
          <a:p>
            <a:pPr marL="0" indent="0">
              <a:buNone/>
            </a:pPr>
            <a:r>
              <a:rPr lang="en-US" sz="900" dirty="0">
                <a:solidFill>
                  <a:srgbClr val="105B2F"/>
                </a:solidFill>
                <a:latin typeface="Verdana" pitchFamily="34" charset="0"/>
                <a:ea typeface="Verdana" pitchFamily="34" charset="-122"/>
              </a:rPr>
              <a:t>DSD</a:t>
            </a:r>
            <a:endParaRPr lang="en-US" sz="900" dirty="0"/>
          </a:p>
        </p:txBody>
      </p:sp>
      <p:sp>
        <p:nvSpPr>
          <p:cNvPr id="19" name="Shape 16"/>
          <p:cNvSpPr/>
          <p:nvPr/>
        </p:nvSpPr>
        <p:spPr>
          <a:xfrm>
            <a:off x="3017520" y="3429000"/>
            <a:ext cx="2424989" cy="274320"/>
          </a:xfrm>
          <a:prstGeom prst="rect">
            <a:avLst/>
          </a:prstGeom>
          <a:solidFill>
            <a:srgbClr val="105B2F"/>
          </a:solidFill>
          <a:ln/>
        </p:spPr>
        <p:txBody>
          <a:bodyPr/>
          <a:lstStyle/>
          <a:p>
            <a:endParaRPr lang="en-ZA"/>
          </a:p>
        </p:txBody>
      </p:sp>
      <p:sp>
        <p:nvSpPr>
          <p:cNvPr id="20" name="Text 17"/>
          <p:cNvSpPr/>
          <p:nvPr/>
        </p:nvSpPr>
        <p:spPr>
          <a:xfrm>
            <a:off x="5488229" y="3410712"/>
            <a:ext cx="731520" cy="310896"/>
          </a:xfrm>
          <a:prstGeom prst="rect">
            <a:avLst/>
          </a:prstGeom>
          <a:noFill/>
          <a:ln/>
        </p:spPr>
        <p:txBody>
          <a:bodyPr wrap="square" rtlCol="0" anchor="ctr"/>
          <a:lstStyle/>
          <a:p>
            <a:pPr marL="0" indent="0">
              <a:buNone/>
            </a:pPr>
            <a:r>
              <a:rPr lang="en-US" sz="1000" b="1" dirty="0">
                <a:solidFill>
                  <a:srgbClr val="105B2F"/>
                </a:solidFill>
                <a:latin typeface="Verdana" pitchFamily="34" charset="0"/>
                <a:ea typeface="Verdana" pitchFamily="34" charset="-122"/>
                <a:cs typeface="Verdana" pitchFamily="34" charset="-120"/>
              </a:rPr>
              <a:t>15.6%</a:t>
            </a:r>
            <a:endParaRPr lang="en-US" sz="1000" dirty="0"/>
          </a:p>
        </p:txBody>
      </p:sp>
      <p:sp>
        <p:nvSpPr>
          <p:cNvPr id="21" name="Text 18"/>
          <p:cNvSpPr/>
          <p:nvPr/>
        </p:nvSpPr>
        <p:spPr>
          <a:xfrm>
            <a:off x="2103120" y="3776472"/>
            <a:ext cx="914400" cy="310896"/>
          </a:xfrm>
          <a:prstGeom prst="rect">
            <a:avLst/>
          </a:prstGeom>
          <a:noFill/>
          <a:ln/>
        </p:spPr>
        <p:txBody>
          <a:bodyPr wrap="square" rtlCol="0" anchor="ctr"/>
          <a:lstStyle/>
          <a:p>
            <a:pPr marL="0" indent="0">
              <a:buNone/>
            </a:pPr>
            <a:r>
              <a:rPr lang="en-US" sz="900" dirty="0">
                <a:solidFill>
                  <a:srgbClr val="6E6E6E"/>
                </a:solidFill>
                <a:latin typeface="Verdana" pitchFamily="34" charset="0"/>
                <a:ea typeface="Verdana" pitchFamily="34" charset="-122"/>
                <a:cs typeface="Verdana" pitchFamily="34" charset="-120"/>
              </a:rPr>
              <a:t>Clinic</a:t>
            </a:r>
            <a:endParaRPr lang="en-US" sz="900" dirty="0"/>
          </a:p>
        </p:txBody>
      </p:sp>
      <p:sp>
        <p:nvSpPr>
          <p:cNvPr id="22" name="Shape 19"/>
          <p:cNvSpPr/>
          <p:nvPr/>
        </p:nvSpPr>
        <p:spPr>
          <a:xfrm>
            <a:off x="3017520" y="3794760"/>
            <a:ext cx="2906878" cy="274320"/>
          </a:xfrm>
          <a:prstGeom prst="rect">
            <a:avLst/>
          </a:prstGeom>
          <a:solidFill>
            <a:srgbClr val="C9C9C9"/>
          </a:solidFill>
          <a:ln/>
        </p:spPr>
        <p:txBody>
          <a:bodyPr/>
          <a:lstStyle/>
          <a:p>
            <a:endParaRPr lang="en-ZA"/>
          </a:p>
        </p:txBody>
      </p:sp>
      <p:sp>
        <p:nvSpPr>
          <p:cNvPr id="23" name="Text 20"/>
          <p:cNvSpPr/>
          <p:nvPr/>
        </p:nvSpPr>
        <p:spPr>
          <a:xfrm>
            <a:off x="5970118" y="3776472"/>
            <a:ext cx="731520" cy="310896"/>
          </a:xfrm>
          <a:prstGeom prst="rect">
            <a:avLst/>
          </a:prstGeom>
          <a:noFill/>
          <a:ln/>
        </p:spPr>
        <p:txBody>
          <a:bodyPr wrap="square" rtlCol="0" anchor="ctr"/>
          <a:lstStyle/>
          <a:p>
            <a:pPr marL="0" indent="0">
              <a:buNone/>
            </a:pPr>
            <a:r>
              <a:rPr lang="en-US" sz="1000" b="1" dirty="0">
                <a:solidFill>
                  <a:srgbClr val="6E6E6E"/>
                </a:solidFill>
                <a:latin typeface="Verdana" pitchFamily="34" charset="0"/>
                <a:ea typeface="Verdana" pitchFamily="34" charset="-122"/>
                <a:cs typeface="Verdana" pitchFamily="34" charset="-120"/>
              </a:rPr>
              <a:t>18.7%</a:t>
            </a:r>
            <a:endParaRPr lang="en-US" sz="1000" dirty="0"/>
          </a:p>
        </p:txBody>
      </p:sp>
      <p:sp>
        <p:nvSpPr>
          <p:cNvPr id="24" name="Text 21"/>
          <p:cNvSpPr/>
          <p:nvPr/>
        </p:nvSpPr>
        <p:spPr>
          <a:xfrm>
            <a:off x="457200" y="4215384"/>
            <a:ext cx="1554480" cy="777240"/>
          </a:xfrm>
          <a:prstGeom prst="rect">
            <a:avLst/>
          </a:prstGeom>
          <a:noFill/>
          <a:ln/>
        </p:spPr>
        <p:txBody>
          <a:bodyPr wrap="square" rtlCol="0" anchor="ctr"/>
          <a:lstStyle/>
          <a:p>
            <a:pPr marL="0" indent="0">
              <a:buNone/>
            </a:pPr>
            <a:r>
              <a:rPr lang="en-US" sz="1100" dirty="0">
                <a:solidFill>
                  <a:srgbClr val="1A1A1A"/>
                </a:solidFill>
                <a:latin typeface="Verdana" pitchFamily="34" charset="0"/>
                <a:ea typeface="Verdana" pitchFamily="34" charset="-122"/>
                <a:cs typeface="Verdana" pitchFamily="34" charset="-120"/>
              </a:rPr>
              <a:t>VL not done</a:t>
            </a:r>
            <a:endParaRPr lang="en-US" sz="1100" dirty="0"/>
          </a:p>
        </p:txBody>
      </p:sp>
      <p:sp>
        <p:nvSpPr>
          <p:cNvPr id="25" name="Text 22"/>
          <p:cNvSpPr/>
          <p:nvPr/>
        </p:nvSpPr>
        <p:spPr>
          <a:xfrm>
            <a:off x="2103120" y="4215384"/>
            <a:ext cx="914400" cy="310896"/>
          </a:xfrm>
          <a:prstGeom prst="rect">
            <a:avLst/>
          </a:prstGeom>
          <a:noFill/>
          <a:ln/>
        </p:spPr>
        <p:txBody>
          <a:bodyPr wrap="square" rtlCol="0" anchor="ctr"/>
          <a:lstStyle/>
          <a:p>
            <a:pPr marL="0" indent="0">
              <a:buNone/>
            </a:pPr>
            <a:r>
              <a:rPr lang="en-US" sz="900" dirty="0">
                <a:solidFill>
                  <a:srgbClr val="105B2F"/>
                </a:solidFill>
                <a:latin typeface="Verdana" pitchFamily="34" charset="0"/>
                <a:ea typeface="Verdana" pitchFamily="34" charset="-122"/>
              </a:rPr>
              <a:t>DSD</a:t>
            </a:r>
            <a:endParaRPr lang="en-US" sz="900" dirty="0"/>
          </a:p>
        </p:txBody>
      </p:sp>
      <p:sp>
        <p:nvSpPr>
          <p:cNvPr id="26" name="Shape 23"/>
          <p:cNvSpPr/>
          <p:nvPr/>
        </p:nvSpPr>
        <p:spPr>
          <a:xfrm>
            <a:off x="3017520" y="4233672"/>
            <a:ext cx="1912010" cy="274320"/>
          </a:xfrm>
          <a:prstGeom prst="rect">
            <a:avLst/>
          </a:prstGeom>
          <a:solidFill>
            <a:srgbClr val="105B2F"/>
          </a:solidFill>
          <a:ln/>
        </p:spPr>
        <p:txBody>
          <a:bodyPr/>
          <a:lstStyle/>
          <a:p>
            <a:endParaRPr lang="en-ZA"/>
          </a:p>
        </p:txBody>
      </p:sp>
      <p:sp>
        <p:nvSpPr>
          <p:cNvPr id="27" name="Text 24"/>
          <p:cNvSpPr/>
          <p:nvPr/>
        </p:nvSpPr>
        <p:spPr>
          <a:xfrm>
            <a:off x="4975250" y="4215384"/>
            <a:ext cx="731520" cy="310896"/>
          </a:xfrm>
          <a:prstGeom prst="rect">
            <a:avLst/>
          </a:prstGeom>
          <a:noFill/>
          <a:ln/>
        </p:spPr>
        <p:txBody>
          <a:bodyPr wrap="square" rtlCol="0" anchor="ctr"/>
          <a:lstStyle/>
          <a:p>
            <a:pPr marL="0" indent="0">
              <a:buNone/>
            </a:pPr>
            <a:r>
              <a:rPr lang="en-US" sz="1000" b="1" dirty="0">
                <a:solidFill>
                  <a:srgbClr val="105B2F"/>
                </a:solidFill>
                <a:latin typeface="Verdana" pitchFamily="34" charset="0"/>
                <a:ea typeface="Verdana" pitchFamily="34" charset="-122"/>
                <a:cs typeface="Verdana" pitchFamily="34" charset="-120"/>
              </a:rPr>
              <a:t>12.3%</a:t>
            </a:r>
            <a:endParaRPr lang="en-US" sz="1000" dirty="0"/>
          </a:p>
        </p:txBody>
      </p:sp>
      <p:sp>
        <p:nvSpPr>
          <p:cNvPr id="28" name="Text 25"/>
          <p:cNvSpPr/>
          <p:nvPr/>
        </p:nvSpPr>
        <p:spPr>
          <a:xfrm>
            <a:off x="2103120" y="4581144"/>
            <a:ext cx="914400" cy="310896"/>
          </a:xfrm>
          <a:prstGeom prst="rect">
            <a:avLst/>
          </a:prstGeom>
          <a:noFill/>
          <a:ln/>
        </p:spPr>
        <p:txBody>
          <a:bodyPr wrap="square" rtlCol="0" anchor="ctr"/>
          <a:lstStyle/>
          <a:p>
            <a:pPr marL="0" indent="0">
              <a:buNone/>
            </a:pPr>
            <a:r>
              <a:rPr lang="en-US" sz="900" dirty="0">
                <a:solidFill>
                  <a:srgbClr val="6E6E6E"/>
                </a:solidFill>
                <a:latin typeface="Verdana" pitchFamily="34" charset="0"/>
                <a:ea typeface="Verdana" pitchFamily="34" charset="-122"/>
                <a:cs typeface="Verdana" pitchFamily="34" charset="-120"/>
              </a:rPr>
              <a:t>Clinic</a:t>
            </a:r>
            <a:endParaRPr lang="en-US" sz="900" dirty="0"/>
          </a:p>
        </p:txBody>
      </p:sp>
      <p:sp>
        <p:nvSpPr>
          <p:cNvPr id="29" name="Shape 26"/>
          <p:cNvSpPr/>
          <p:nvPr/>
        </p:nvSpPr>
        <p:spPr>
          <a:xfrm>
            <a:off x="3017520" y="4599432"/>
            <a:ext cx="1709928" cy="274320"/>
          </a:xfrm>
          <a:prstGeom prst="rect">
            <a:avLst/>
          </a:prstGeom>
          <a:solidFill>
            <a:srgbClr val="C9C9C9"/>
          </a:solidFill>
          <a:ln/>
        </p:spPr>
        <p:txBody>
          <a:bodyPr/>
          <a:lstStyle/>
          <a:p>
            <a:endParaRPr lang="en-ZA"/>
          </a:p>
        </p:txBody>
      </p:sp>
      <p:sp>
        <p:nvSpPr>
          <p:cNvPr id="30" name="Text 27"/>
          <p:cNvSpPr/>
          <p:nvPr/>
        </p:nvSpPr>
        <p:spPr>
          <a:xfrm>
            <a:off x="4773168" y="4581144"/>
            <a:ext cx="731520" cy="310896"/>
          </a:xfrm>
          <a:prstGeom prst="rect">
            <a:avLst/>
          </a:prstGeom>
          <a:noFill/>
          <a:ln/>
        </p:spPr>
        <p:txBody>
          <a:bodyPr wrap="square" rtlCol="0" anchor="ctr"/>
          <a:lstStyle/>
          <a:p>
            <a:pPr marL="0" indent="0">
              <a:buNone/>
            </a:pPr>
            <a:r>
              <a:rPr lang="en-US" sz="1000" b="1" dirty="0">
                <a:solidFill>
                  <a:srgbClr val="6E6E6E"/>
                </a:solidFill>
                <a:latin typeface="Verdana" pitchFamily="34" charset="0"/>
                <a:ea typeface="Verdana" pitchFamily="34" charset="-122"/>
                <a:cs typeface="Verdana" pitchFamily="34" charset="-120"/>
              </a:rPr>
              <a:t>11%</a:t>
            </a:r>
            <a:endParaRPr lang="en-US" sz="1000" dirty="0"/>
          </a:p>
        </p:txBody>
      </p:sp>
      <p:sp>
        <p:nvSpPr>
          <p:cNvPr id="31" name="Text 28"/>
          <p:cNvSpPr/>
          <p:nvPr/>
        </p:nvSpPr>
        <p:spPr>
          <a:xfrm>
            <a:off x="6838798" y="2606040"/>
            <a:ext cx="4865522" cy="1737360"/>
          </a:xfrm>
          <a:prstGeom prst="rect">
            <a:avLst/>
          </a:prstGeom>
          <a:noFill/>
          <a:ln/>
        </p:spPr>
        <p:txBody>
          <a:bodyPr wrap="square" rtlCol="0" anchor="ctr"/>
          <a:lstStyle/>
          <a:p>
            <a:pPr marL="0" indent="0">
              <a:lnSpc>
                <a:spcPts val="1500"/>
              </a:lnSpc>
              <a:buNone/>
            </a:pPr>
            <a:r>
              <a:rPr lang="en-US" sz="1400" b="1" dirty="0">
                <a:solidFill>
                  <a:srgbClr val="105B2F"/>
                </a:solidFill>
                <a:latin typeface="Verdana" pitchFamily="34" charset="0"/>
                <a:ea typeface="Verdana" pitchFamily="34" charset="-122"/>
                <a:cs typeface="Verdana" pitchFamily="34" charset="-120"/>
              </a:rPr>
              <a:t>Community DSD models (6MMS/3MMD) did significantly better</a:t>
            </a:r>
            <a:r>
              <a:rPr lang="en-US" sz="1400" dirty="0">
                <a:solidFill>
                  <a:srgbClr val="1A1A1A"/>
                </a:solidFill>
                <a:latin typeface="Verdana" pitchFamily="34" charset="0"/>
                <a:ea typeface="Verdana" pitchFamily="34" charset="-122"/>
                <a:cs typeface="Verdana" pitchFamily="34" charset="-120"/>
              </a:rPr>
              <a:t> in this age band: RD −3.2% (95% CI −4.3 to −2.1) missed visits; −2.8% (−3.7 to −1.0) viraemia. </a:t>
            </a:r>
          </a:p>
          <a:p>
            <a:pPr marL="0" indent="0">
              <a:lnSpc>
                <a:spcPts val="1500"/>
              </a:lnSpc>
              <a:buNone/>
            </a:pPr>
            <a:endParaRPr lang="en-US" sz="1400" dirty="0">
              <a:solidFill>
                <a:srgbClr val="1A1A1A"/>
              </a:solidFill>
              <a:latin typeface="Verdana" pitchFamily="34" charset="0"/>
              <a:ea typeface="Verdana" pitchFamily="34" charset="-122"/>
              <a:cs typeface="Verdana" pitchFamily="34" charset="-120"/>
            </a:endParaRPr>
          </a:p>
          <a:p>
            <a:pPr marL="0" indent="0">
              <a:lnSpc>
                <a:spcPts val="1500"/>
              </a:lnSpc>
              <a:buNone/>
            </a:pPr>
            <a:r>
              <a:rPr lang="en-US" sz="1400" dirty="0">
                <a:solidFill>
                  <a:srgbClr val="1A1A1A"/>
                </a:solidFill>
                <a:latin typeface="Verdana" pitchFamily="34" charset="0"/>
                <a:ea typeface="Verdana" pitchFamily="34" charset="-122"/>
                <a:cs typeface="Verdana" pitchFamily="34" charset="-120"/>
              </a:rPr>
              <a:t>Trade-off: slightly more missed VLs.</a:t>
            </a:r>
            <a:endParaRPr lang="en-US" sz="1400" dirty="0"/>
          </a:p>
        </p:txBody>
      </p:sp>
      <p:sp>
        <p:nvSpPr>
          <p:cNvPr id="32" name="Shape 29"/>
          <p:cNvSpPr/>
          <p:nvPr/>
        </p:nvSpPr>
        <p:spPr>
          <a:xfrm>
            <a:off x="457200" y="5135224"/>
            <a:ext cx="11247120" cy="548640"/>
          </a:xfrm>
          <a:prstGeom prst="roundRect">
            <a:avLst>
              <a:gd name="adj" fmla="val 8333"/>
            </a:avLst>
          </a:prstGeom>
          <a:solidFill>
            <a:srgbClr val="DDE7C6"/>
          </a:solidFill>
          <a:ln/>
        </p:spPr>
        <p:txBody>
          <a:bodyPr/>
          <a:lstStyle/>
          <a:p>
            <a:endParaRPr lang="en-ZA"/>
          </a:p>
        </p:txBody>
      </p:sp>
      <p:sp>
        <p:nvSpPr>
          <p:cNvPr id="33" name="Text 30"/>
          <p:cNvSpPr/>
          <p:nvPr/>
        </p:nvSpPr>
        <p:spPr>
          <a:xfrm>
            <a:off x="640080" y="5135224"/>
            <a:ext cx="10881360" cy="548640"/>
          </a:xfrm>
          <a:prstGeom prst="rect">
            <a:avLst/>
          </a:prstGeom>
          <a:noFill/>
          <a:ln/>
        </p:spPr>
        <p:txBody>
          <a:bodyPr wrap="square" rtlCol="0" anchor="ctr"/>
          <a:lstStyle/>
          <a:p>
            <a:pPr marL="0" indent="0">
              <a:buNone/>
            </a:pPr>
            <a:r>
              <a:rPr lang="en-US" sz="1600" b="1" dirty="0">
                <a:solidFill>
                  <a:srgbClr val="105B2F"/>
                </a:solidFill>
                <a:latin typeface="Verdana" pitchFamily="34" charset="0"/>
                <a:ea typeface="Verdana" pitchFamily="34" charset="-122"/>
                <a:cs typeface="Verdana" pitchFamily="34" charset="-120"/>
              </a:rPr>
              <a:t>Clinic visits fell from a median of 6/year to 2/year</a:t>
            </a:r>
            <a:r>
              <a:rPr lang="en-US" sz="1600" dirty="0">
                <a:solidFill>
                  <a:srgbClr val="1A1A1A"/>
                </a:solidFill>
                <a:latin typeface="Verdana" pitchFamily="34" charset="0"/>
                <a:ea typeface="Verdana" pitchFamily="34" charset="-122"/>
                <a:cs typeface="Verdana" pitchFamily="34" charset="-120"/>
              </a:rPr>
              <a:t>  after community DSD referral/enrolment.</a:t>
            </a:r>
            <a:endParaRPr lang="en-US" sz="1600" dirty="0"/>
          </a:p>
        </p:txBody>
      </p:sp>
      <p:sp>
        <p:nvSpPr>
          <p:cNvPr id="34" name="Text 31"/>
          <p:cNvSpPr/>
          <p:nvPr/>
        </p:nvSpPr>
        <p:spPr>
          <a:xfrm>
            <a:off x="457200" y="5830168"/>
            <a:ext cx="11247120" cy="365760"/>
          </a:xfrm>
          <a:prstGeom prst="rect">
            <a:avLst/>
          </a:prstGeom>
          <a:noFill/>
          <a:ln/>
        </p:spPr>
        <p:txBody>
          <a:bodyPr wrap="square" rtlCol="0" anchor="ctr"/>
          <a:lstStyle/>
          <a:p>
            <a:pPr marL="0" indent="0">
              <a:buNone/>
            </a:pPr>
            <a:r>
              <a:rPr lang="en-US" sz="1400" i="1" dirty="0">
                <a:solidFill>
                  <a:srgbClr val="6E6E6E"/>
                </a:solidFill>
                <a:latin typeface="Verdana" pitchFamily="34" charset="0"/>
                <a:ea typeface="Verdana" pitchFamily="34" charset="-122"/>
                <a:cs typeface="Verdana" pitchFamily="34" charset="-120"/>
              </a:rPr>
              <a:t>Scope note: this compares community DSD model vs clinic collection within children — not adolescents vs adults.</a:t>
            </a:r>
            <a:endParaRPr lang="en-US" sz="1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457200" y="6419088"/>
            <a:ext cx="11247120" cy="0"/>
          </a:xfrm>
          <a:prstGeom prst="line">
            <a:avLst/>
          </a:prstGeom>
          <a:noFill/>
          <a:ln w="9525">
            <a:solidFill>
              <a:srgbClr val="CFCFCF"/>
            </a:solidFill>
            <a:prstDash val="solid"/>
          </a:ln>
        </p:spPr>
        <p:txBody>
          <a:bodyPr/>
          <a:lstStyle/>
          <a:p>
            <a:endParaRPr lang="en-ZA"/>
          </a:p>
        </p:txBody>
      </p:sp>
      <p:sp>
        <p:nvSpPr>
          <p:cNvPr id="3" name="Text 1"/>
          <p:cNvSpPr/>
          <p:nvPr/>
        </p:nvSpPr>
        <p:spPr>
          <a:xfrm>
            <a:off x="457200" y="6455664"/>
            <a:ext cx="7315200" cy="274320"/>
          </a:xfrm>
          <a:prstGeom prst="rect">
            <a:avLst/>
          </a:prstGeom>
          <a:noFill/>
          <a:ln/>
        </p:spPr>
        <p:txBody>
          <a:bodyPr wrap="square" rtlCol="0" anchor="ctr"/>
          <a:lstStyle/>
          <a:p>
            <a:pPr marL="0" indent="0">
              <a:buNone/>
            </a:pPr>
            <a:r>
              <a:rPr lang="en-US" sz="800" dirty="0">
                <a:solidFill>
                  <a:srgbClr val="6E6E6E"/>
                </a:solidFill>
                <a:latin typeface="Verdana" pitchFamily="34" charset="0"/>
                <a:ea typeface="Verdana" pitchFamily="34" charset="-122"/>
                <a:cs typeface="Verdana" pitchFamily="34" charset="-120"/>
              </a:rPr>
              <a:t>26–31 July · Rio de Janeiro, Brazil · MASTER EVIDENCE DECK</a:t>
            </a:r>
            <a:endParaRPr lang="en-US" sz="800" dirty="0"/>
          </a:p>
        </p:txBody>
      </p:sp>
      <p:sp>
        <p:nvSpPr>
          <p:cNvPr id="4" name="Text 2"/>
          <p:cNvSpPr/>
          <p:nvPr/>
        </p:nvSpPr>
        <p:spPr>
          <a:xfrm>
            <a:off x="8503920" y="6455664"/>
            <a:ext cx="3200400" cy="274320"/>
          </a:xfrm>
          <a:prstGeom prst="rect">
            <a:avLst/>
          </a:prstGeom>
          <a:noFill/>
          <a:ln/>
        </p:spPr>
        <p:txBody>
          <a:bodyPr wrap="square" rtlCol="0" anchor="ctr"/>
          <a:lstStyle/>
          <a:p>
            <a:pPr marL="0" indent="0" algn="r">
              <a:buNone/>
            </a:pPr>
            <a:r>
              <a:rPr lang="en-US" sz="800" dirty="0">
                <a:solidFill>
                  <a:srgbClr val="6E6E6E"/>
                </a:solidFill>
                <a:latin typeface="Verdana" pitchFamily="34" charset="0"/>
                <a:ea typeface="Verdana" pitchFamily="34" charset="-122"/>
                <a:cs typeface="Verdana" pitchFamily="34" charset="-120"/>
              </a:rPr>
              <a:t>21 · aids2026.org</a:t>
            </a:r>
            <a:endParaRPr lang="en-US" sz="800" dirty="0"/>
          </a:p>
        </p:txBody>
      </p:sp>
      <p:sp>
        <p:nvSpPr>
          <p:cNvPr id="6" name="Text 3"/>
          <p:cNvSpPr/>
          <p:nvPr/>
        </p:nvSpPr>
        <p:spPr>
          <a:xfrm>
            <a:off x="457200" y="373626"/>
            <a:ext cx="8686800" cy="274320"/>
          </a:xfrm>
          <a:prstGeom prst="rect">
            <a:avLst/>
          </a:prstGeom>
          <a:noFill/>
          <a:ln/>
        </p:spPr>
        <p:txBody>
          <a:bodyPr wrap="square" rtlCol="0" anchor="ctr"/>
          <a:lstStyle/>
          <a:p>
            <a:pPr marL="0" indent="0">
              <a:buNone/>
            </a:pPr>
            <a:r>
              <a:rPr lang="en-US" sz="1150" b="1" kern="0" spc="100" dirty="0">
                <a:solidFill>
                  <a:srgbClr val="FFA836"/>
                </a:solidFill>
                <a:latin typeface="Verdana" pitchFamily="34" charset="0"/>
                <a:ea typeface="Verdana" pitchFamily="34" charset="-122"/>
                <a:cs typeface="Verdana" pitchFamily="34" charset="-120"/>
              </a:rPr>
              <a:t>SHIFT 2 · EVIDENCE — LEVER 2: ENROLMENT</a:t>
            </a:r>
            <a:endParaRPr lang="en-US" sz="1150" dirty="0"/>
          </a:p>
        </p:txBody>
      </p:sp>
      <p:sp>
        <p:nvSpPr>
          <p:cNvPr id="7" name="Text 4"/>
          <p:cNvSpPr/>
          <p:nvPr/>
        </p:nvSpPr>
        <p:spPr>
          <a:xfrm>
            <a:off x="457200" y="647946"/>
            <a:ext cx="10149840" cy="822960"/>
          </a:xfrm>
          <a:prstGeom prst="rect">
            <a:avLst/>
          </a:prstGeom>
          <a:noFill/>
          <a:ln/>
        </p:spPr>
        <p:txBody>
          <a:bodyPr wrap="square" rtlCol="0" anchor="ctr"/>
          <a:lstStyle/>
          <a:p>
            <a:pPr marL="0" indent="0">
              <a:lnSpc>
                <a:spcPts val="2600"/>
              </a:lnSpc>
              <a:buNone/>
            </a:pPr>
            <a:r>
              <a:rPr lang="en-US" sz="2300" b="1" dirty="0">
                <a:solidFill>
                  <a:srgbClr val="105B2F"/>
                </a:solidFill>
                <a:latin typeface="Verdana" pitchFamily="34" charset="0"/>
                <a:ea typeface="Verdana" pitchFamily="34" charset="-122"/>
                <a:cs typeface="Verdana" pitchFamily="34" charset="-120"/>
              </a:rPr>
              <a:t>The eligible pool is large — most of it isn't captured yet</a:t>
            </a:r>
            <a:endParaRPr lang="en-US" sz="2300" dirty="0"/>
          </a:p>
        </p:txBody>
      </p:sp>
      <p:sp>
        <p:nvSpPr>
          <p:cNvPr id="8" name="Shape 5"/>
          <p:cNvSpPr/>
          <p:nvPr/>
        </p:nvSpPr>
        <p:spPr>
          <a:xfrm>
            <a:off x="457200" y="1536192"/>
            <a:ext cx="5486400" cy="960120"/>
          </a:xfrm>
          <a:prstGeom prst="roundRect">
            <a:avLst>
              <a:gd name="adj" fmla="val 4762"/>
            </a:avLst>
          </a:prstGeom>
          <a:solidFill>
            <a:srgbClr val="EEF2E4"/>
          </a:solidFill>
          <a:ln/>
        </p:spPr>
        <p:txBody>
          <a:bodyPr/>
          <a:lstStyle/>
          <a:p>
            <a:endParaRPr lang="en-ZA"/>
          </a:p>
        </p:txBody>
      </p:sp>
      <p:sp>
        <p:nvSpPr>
          <p:cNvPr id="9" name="Text 6"/>
          <p:cNvSpPr/>
          <p:nvPr/>
        </p:nvSpPr>
        <p:spPr>
          <a:xfrm>
            <a:off x="594360" y="1600200"/>
            <a:ext cx="1737360" cy="822960"/>
          </a:xfrm>
          <a:prstGeom prst="rect">
            <a:avLst/>
          </a:prstGeom>
          <a:noFill/>
          <a:ln/>
        </p:spPr>
        <p:txBody>
          <a:bodyPr wrap="square" rtlCol="0" anchor="ctr"/>
          <a:lstStyle/>
          <a:p>
            <a:pPr marL="0" indent="0" algn="ctr">
              <a:buNone/>
            </a:pPr>
            <a:r>
              <a:rPr lang="en-US" sz="2600" b="1" dirty="0">
                <a:solidFill>
                  <a:srgbClr val="105B2F"/>
                </a:solidFill>
                <a:latin typeface="Verdana" pitchFamily="34" charset="0"/>
                <a:ea typeface="Verdana" pitchFamily="34" charset="-122"/>
                <a:cs typeface="Verdana" pitchFamily="34" charset="-120"/>
              </a:rPr>
              <a:t>80%+</a:t>
            </a:r>
            <a:endParaRPr lang="en-US" sz="2600" dirty="0"/>
          </a:p>
        </p:txBody>
      </p:sp>
      <p:sp>
        <p:nvSpPr>
          <p:cNvPr id="10" name="Text 7"/>
          <p:cNvSpPr/>
          <p:nvPr/>
        </p:nvSpPr>
        <p:spPr>
          <a:xfrm>
            <a:off x="2423160" y="1600200"/>
            <a:ext cx="3429000" cy="822960"/>
          </a:xfrm>
          <a:prstGeom prst="rect">
            <a:avLst/>
          </a:prstGeom>
          <a:noFill/>
          <a:ln/>
        </p:spPr>
        <p:txBody>
          <a:bodyPr wrap="square" rtlCol="0" anchor="ctr"/>
          <a:lstStyle/>
          <a:p>
            <a:pPr marL="0" indent="0">
              <a:lnSpc>
                <a:spcPts val="1300"/>
              </a:lnSpc>
              <a:buNone/>
            </a:pPr>
            <a:r>
              <a:rPr lang="en-US" sz="1050" dirty="0">
                <a:solidFill>
                  <a:srgbClr val="1A1A1A"/>
                </a:solidFill>
                <a:latin typeface="Verdana" pitchFamily="34" charset="0"/>
                <a:ea typeface="Verdana" pitchFamily="34" charset="-122"/>
                <a:cs typeface="Verdana" pitchFamily="34" charset="-120"/>
              </a:rPr>
              <a:t>of people on ART are virally suppressed and broadly stable enough to be considered for simplified models — a large potential pool, on UNAIDS cascade estimates.</a:t>
            </a:r>
            <a:endParaRPr lang="en-US" sz="1050" dirty="0"/>
          </a:p>
        </p:txBody>
      </p:sp>
      <p:sp>
        <p:nvSpPr>
          <p:cNvPr id="11" name="Shape 8"/>
          <p:cNvSpPr/>
          <p:nvPr/>
        </p:nvSpPr>
        <p:spPr>
          <a:xfrm>
            <a:off x="6217920" y="1536192"/>
            <a:ext cx="5486400" cy="960120"/>
          </a:xfrm>
          <a:prstGeom prst="roundRect">
            <a:avLst>
              <a:gd name="adj" fmla="val 4762"/>
            </a:avLst>
          </a:prstGeom>
          <a:solidFill>
            <a:srgbClr val="EEF2E4"/>
          </a:solidFill>
          <a:ln/>
        </p:spPr>
        <p:txBody>
          <a:bodyPr/>
          <a:lstStyle/>
          <a:p>
            <a:endParaRPr lang="en-ZA"/>
          </a:p>
        </p:txBody>
      </p:sp>
      <p:sp>
        <p:nvSpPr>
          <p:cNvPr id="12" name="Text 9"/>
          <p:cNvSpPr/>
          <p:nvPr/>
        </p:nvSpPr>
        <p:spPr>
          <a:xfrm>
            <a:off x="6355080" y="1600200"/>
            <a:ext cx="1737360" cy="822960"/>
          </a:xfrm>
          <a:prstGeom prst="rect">
            <a:avLst/>
          </a:prstGeom>
          <a:noFill/>
          <a:ln/>
        </p:spPr>
        <p:txBody>
          <a:bodyPr wrap="square" rtlCol="0" anchor="ctr"/>
          <a:lstStyle/>
          <a:p>
            <a:pPr marL="0" indent="0" algn="ctr">
              <a:buNone/>
            </a:pPr>
            <a:r>
              <a:rPr lang="en-US" sz="2600" b="1" dirty="0">
                <a:solidFill>
                  <a:srgbClr val="105B2F"/>
                </a:solidFill>
                <a:latin typeface="Verdana" pitchFamily="34" charset="0"/>
                <a:ea typeface="Verdana" pitchFamily="34" charset="-122"/>
                <a:cs typeface="Verdana" pitchFamily="34" charset="-120"/>
              </a:rPr>
              <a:t>45%</a:t>
            </a:r>
            <a:endParaRPr lang="en-US" sz="2600" dirty="0"/>
          </a:p>
        </p:txBody>
      </p:sp>
      <p:sp>
        <p:nvSpPr>
          <p:cNvPr id="13" name="Text 10"/>
          <p:cNvSpPr/>
          <p:nvPr/>
        </p:nvSpPr>
        <p:spPr>
          <a:xfrm>
            <a:off x="8183880" y="1600200"/>
            <a:ext cx="3429000" cy="822960"/>
          </a:xfrm>
          <a:prstGeom prst="rect">
            <a:avLst/>
          </a:prstGeom>
          <a:noFill/>
          <a:ln/>
        </p:spPr>
        <p:txBody>
          <a:bodyPr wrap="square" rtlCol="0" anchor="ctr"/>
          <a:lstStyle/>
          <a:p>
            <a:pPr marL="0" indent="0">
              <a:lnSpc>
                <a:spcPts val="1300"/>
              </a:lnSpc>
              <a:buNone/>
            </a:pPr>
            <a:r>
              <a:rPr lang="en-US" sz="1050" dirty="0">
                <a:solidFill>
                  <a:srgbClr val="1A1A1A"/>
                </a:solidFill>
                <a:latin typeface="Verdana" pitchFamily="34" charset="0"/>
                <a:ea typeface="Verdana" pitchFamily="34" charset="-122"/>
                <a:cs typeface="Verdana" pitchFamily="34" charset="-120"/>
              </a:rPr>
              <a:t>of PEPFAR clients outside South Africa were already on 6-month dispensing by mid-2023 (6.67M people) — proof the model works at scale.</a:t>
            </a:r>
            <a:endParaRPr lang="en-US" sz="1050" dirty="0"/>
          </a:p>
        </p:txBody>
      </p:sp>
      <p:sp>
        <p:nvSpPr>
          <p:cNvPr id="14" name="Text 11"/>
          <p:cNvSpPr/>
          <p:nvPr/>
        </p:nvSpPr>
        <p:spPr>
          <a:xfrm>
            <a:off x="457200" y="2542032"/>
            <a:ext cx="11247120" cy="274320"/>
          </a:xfrm>
          <a:prstGeom prst="rect">
            <a:avLst/>
          </a:prstGeom>
          <a:noFill/>
          <a:ln/>
        </p:spPr>
        <p:txBody>
          <a:bodyPr wrap="square" rtlCol="0" anchor="ctr"/>
          <a:lstStyle/>
          <a:p>
            <a:pPr marL="0" indent="0">
              <a:buNone/>
            </a:pPr>
            <a:r>
              <a:rPr lang="en-US" sz="1200" i="1" dirty="0">
                <a:solidFill>
                  <a:srgbClr val="6E6E6E"/>
                </a:solidFill>
                <a:latin typeface="Verdana" pitchFamily="34" charset="0"/>
                <a:ea typeface="Verdana" pitchFamily="34" charset="-122"/>
                <a:cs typeface="Verdana" pitchFamily="34" charset="-120"/>
              </a:rPr>
              <a:t>UNAIDS Global AIDS Update 2025 (approx., cascade data) · Grimsrud A et al., JIAS 2025;28:e26514</a:t>
            </a:r>
            <a:endParaRPr lang="en-US" sz="1200" dirty="0"/>
          </a:p>
        </p:txBody>
      </p:sp>
      <p:sp>
        <p:nvSpPr>
          <p:cNvPr id="15" name="Text 12"/>
          <p:cNvSpPr/>
          <p:nvPr/>
        </p:nvSpPr>
        <p:spPr>
          <a:xfrm>
            <a:off x="457200" y="2907792"/>
            <a:ext cx="11247120" cy="365760"/>
          </a:xfrm>
          <a:prstGeom prst="rect">
            <a:avLst/>
          </a:prstGeom>
          <a:noFill/>
          <a:ln/>
        </p:spPr>
        <p:txBody>
          <a:bodyPr wrap="square" rtlCol="0" anchor="ctr"/>
          <a:lstStyle/>
          <a:p>
            <a:pPr marL="0" indent="0">
              <a:lnSpc>
                <a:spcPts val="1500"/>
              </a:lnSpc>
              <a:buNone/>
            </a:pPr>
            <a:r>
              <a:rPr lang="en-US" sz="1400" b="1" dirty="0">
                <a:solidFill>
                  <a:srgbClr val="105B2F"/>
                </a:solidFill>
                <a:latin typeface="Verdana" pitchFamily="34" charset="0"/>
                <a:ea typeface="Verdana" pitchFamily="34" charset="-122"/>
                <a:cs typeface="Verdana" pitchFamily="34" charset="-120"/>
              </a:rPr>
              <a:t>Yet uptake of this proven model captures only a fraction of that large, mostly-eligible pool — especially where scale-up started later:</a:t>
            </a:r>
            <a:endParaRPr lang="en-US" sz="1400" dirty="0"/>
          </a:p>
        </p:txBody>
      </p:sp>
      <p:sp>
        <p:nvSpPr>
          <p:cNvPr id="16" name="Shape 13"/>
          <p:cNvSpPr/>
          <p:nvPr/>
        </p:nvSpPr>
        <p:spPr>
          <a:xfrm>
            <a:off x="457200" y="3383280"/>
            <a:ext cx="3630168" cy="1783080"/>
          </a:xfrm>
          <a:prstGeom prst="roundRect">
            <a:avLst>
              <a:gd name="adj" fmla="val 2564"/>
            </a:avLst>
          </a:prstGeom>
          <a:solidFill>
            <a:srgbClr val="FCE8CC"/>
          </a:solidFill>
          <a:ln/>
        </p:spPr>
        <p:txBody>
          <a:bodyPr/>
          <a:lstStyle/>
          <a:p>
            <a:endParaRPr lang="en-ZA"/>
          </a:p>
        </p:txBody>
      </p:sp>
      <p:sp>
        <p:nvSpPr>
          <p:cNvPr id="17" name="Text 14"/>
          <p:cNvSpPr/>
          <p:nvPr/>
        </p:nvSpPr>
        <p:spPr>
          <a:xfrm>
            <a:off x="457200" y="3671316"/>
            <a:ext cx="3355848" cy="411480"/>
          </a:xfrm>
          <a:prstGeom prst="rect">
            <a:avLst/>
          </a:prstGeom>
          <a:noFill/>
          <a:ln/>
        </p:spPr>
        <p:txBody>
          <a:bodyPr wrap="square" rtlCol="0" anchor="ctr"/>
          <a:lstStyle/>
          <a:p>
            <a:pPr marL="0" indent="0">
              <a:buNone/>
            </a:pPr>
            <a:r>
              <a:rPr lang="en-US" sz="1800" b="1" dirty="0">
                <a:solidFill>
                  <a:srgbClr val="FFA836"/>
                </a:solidFill>
                <a:latin typeface="Verdana" pitchFamily="34" charset="0"/>
                <a:ea typeface="Verdana" pitchFamily="34" charset="-122"/>
                <a:cs typeface="Verdana" pitchFamily="34" charset="-120"/>
              </a:rPr>
              <a:t>124,623 </a:t>
            </a:r>
            <a:endParaRPr lang="en-US" sz="1800" dirty="0"/>
          </a:p>
        </p:txBody>
      </p:sp>
      <p:sp>
        <p:nvSpPr>
          <p:cNvPr id="18" name="Text 15"/>
          <p:cNvSpPr/>
          <p:nvPr/>
        </p:nvSpPr>
        <p:spPr>
          <a:xfrm>
            <a:off x="594360" y="3877056"/>
            <a:ext cx="3355848" cy="1051560"/>
          </a:xfrm>
          <a:prstGeom prst="rect">
            <a:avLst/>
          </a:prstGeom>
          <a:noFill/>
          <a:ln/>
        </p:spPr>
        <p:txBody>
          <a:bodyPr wrap="square" rtlCol="0" anchor="ctr"/>
          <a:lstStyle/>
          <a:p>
            <a:pPr marL="0" indent="0">
              <a:lnSpc>
                <a:spcPts val="1250"/>
              </a:lnSpc>
              <a:buNone/>
            </a:pPr>
            <a:r>
              <a:rPr lang="en-US" sz="950" dirty="0">
                <a:solidFill>
                  <a:srgbClr val="1A1A1A"/>
                </a:solidFill>
                <a:latin typeface="Verdana" pitchFamily="34" charset="0"/>
                <a:ea typeface="Verdana" pitchFamily="34" charset="-122"/>
                <a:cs typeface="Verdana" pitchFamily="34" charset="-120"/>
              </a:rPr>
              <a:t>clients enrolled nationally as of April 2026 (NDoH) — rollout began August 2025, target 1.5 million by March 2027 of approx. 6.1 million PLHIV on ART.</a:t>
            </a:r>
            <a:endParaRPr lang="en-US" sz="950" dirty="0"/>
          </a:p>
        </p:txBody>
      </p:sp>
      <p:sp>
        <p:nvSpPr>
          <p:cNvPr id="19" name="Text 16"/>
          <p:cNvSpPr/>
          <p:nvPr/>
        </p:nvSpPr>
        <p:spPr>
          <a:xfrm>
            <a:off x="594360" y="4937760"/>
            <a:ext cx="3355848" cy="201168"/>
          </a:xfrm>
          <a:prstGeom prst="rect">
            <a:avLst/>
          </a:prstGeom>
          <a:noFill/>
          <a:ln/>
        </p:spPr>
        <p:txBody>
          <a:bodyPr wrap="square" rtlCol="0" anchor="ctr"/>
          <a:lstStyle/>
          <a:p>
            <a:pPr marL="0" indent="0">
              <a:buNone/>
            </a:pPr>
            <a:r>
              <a:rPr lang="en-US" sz="750" i="1" dirty="0">
                <a:solidFill>
                  <a:srgbClr val="6E6E6E"/>
                </a:solidFill>
                <a:latin typeface="Verdana" pitchFamily="34" charset="0"/>
                <a:ea typeface="Verdana" pitchFamily="34" charset="-122"/>
                <a:cs typeface="Verdana" pitchFamily="34" charset="-120"/>
              </a:rPr>
              <a:t>Manganye M, cited in Spotlight, 27 May 2026</a:t>
            </a:r>
            <a:endParaRPr lang="en-US" sz="750" dirty="0"/>
          </a:p>
        </p:txBody>
      </p:sp>
      <p:sp>
        <p:nvSpPr>
          <p:cNvPr id="20" name="Shape 17"/>
          <p:cNvSpPr/>
          <p:nvPr/>
        </p:nvSpPr>
        <p:spPr>
          <a:xfrm>
            <a:off x="7993970" y="3415284"/>
            <a:ext cx="3630168" cy="1783080"/>
          </a:xfrm>
          <a:prstGeom prst="roundRect">
            <a:avLst>
              <a:gd name="adj" fmla="val 2564"/>
            </a:avLst>
          </a:prstGeom>
          <a:solidFill>
            <a:srgbClr val="FCE8CC"/>
          </a:solidFill>
          <a:ln/>
        </p:spPr>
        <p:txBody>
          <a:bodyPr/>
          <a:lstStyle/>
          <a:p>
            <a:endParaRPr lang="en-ZA"/>
          </a:p>
        </p:txBody>
      </p:sp>
      <p:sp>
        <p:nvSpPr>
          <p:cNvPr id="21" name="Text 18"/>
          <p:cNvSpPr/>
          <p:nvPr/>
        </p:nvSpPr>
        <p:spPr>
          <a:xfrm>
            <a:off x="8042148" y="3634691"/>
            <a:ext cx="3355848" cy="411480"/>
          </a:xfrm>
          <a:prstGeom prst="rect">
            <a:avLst/>
          </a:prstGeom>
          <a:noFill/>
          <a:ln/>
        </p:spPr>
        <p:txBody>
          <a:bodyPr wrap="square" rtlCol="0" anchor="ctr"/>
          <a:lstStyle/>
          <a:p>
            <a:pPr marL="0" indent="0">
              <a:buNone/>
            </a:pPr>
            <a:r>
              <a:rPr lang="en-US" sz="1800" b="1" dirty="0">
                <a:solidFill>
                  <a:srgbClr val="FFA836"/>
                </a:solidFill>
                <a:latin typeface="Verdana" pitchFamily="34" charset="0"/>
                <a:ea typeface="Verdana" pitchFamily="34" charset="-122"/>
                <a:cs typeface="Verdana" pitchFamily="34" charset="-120"/>
              </a:rPr>
              <a:t>9% → 20%</a:t>
            </a:r>
            <a:endParaRPr lang="en-US" sz="1800" dirty="0"/>
          </a:p>
        </p:txBody>
      </p:sp>
      <p:sp>
        <p:nvSpPr>
          <p:cNvPr id="22" name="Text 19"/>
          <p:cNvSpPr/>
          <p:nvPr/>
        </p:nvSpPr>
        <p:spPr>
          <a:xfrm>
            <a:off x="8092440" y="3739896"/>
            <a:ext cx="3355848" cy="1051560"/>
          </a:xfrm>
          <a:prstGeom prst="rect">
            <a:avLst/>
          </a:prstGeom>
          <a:noFill/>
          <a:ln/>
        </p:spPr>
        <p:txBody>
          <a:bodyPr wrap="square" rtlCol="0" anchor="ctr"/>
          <a:lstStyle/>
          <a:p>
            <a:pPr marL="0" indent="0">
              <a:lnSpc>
                <a:spcPts val="1250"/>
              </a:lnSpc>
              <a:buNone/>
            </a:pPr>
            <a:r>
              <a:rPr lang="en-US" sz="950" dirty="0">
                <a:solidFill>
                  <a:srgbClr val="1A1A1A"/>
                </a:solidFill>
                <a:latin typeface="Verdana" pitchFamily="34" charset="0"/>
                <a:ea typeface="Verdana" pitchFamily="34" charset="-122"/>
                <a:cs typeface="Verdana" pitchFamily="34" charset="-120"/>
              </a:rPr>
              <a:t>coverage among eligible clients in one supported Mozambique province, Oct 2024–June 2025 — nearly doubled, still a fifth of those eligible.</a:t>
            </a:r>
            <a:endParaRPr lang="en-US" sz="950" dirty="0"/>
          </a:p>
        </p:txBody>
      </p:sp>
      <p:sp>
        <p:nvSpPr>
          <p:cNvPr id="23" name="Text 20"/>
          <p:cNvSpPr/>
          <p:nvPr/>
        </p:nvSpPr>
        <p:spPr>
          <a:xfrm>
            <a:off x="8092440" y="4800600"/>
            <a:ext cx="3355848" cy="201168"/>
          </a:xfrm>
          <a:prstGeom prst="rect">
            <a:avLst/>
          </a:prstGeom>
          <a:noFill/>
          <a:ln/>
        </p:spPr>
        <p:txBody>
          <a:bodyPr wrap="square" rtlCol="0" anchor="ctr"/>
          <a:lstStyle/>
          <a:p>
            <a:pPr marL="0" indent="0">
              <a:buNone/>
            </a:pPr>
            <a:r>
              <a:rPr lang="en-US" sz="750" i="1" dirty="0">
                <a:solidFill>
                  <a:srgbClr val="6E6E6E"/>
                </a:solidFill>
                <a:latin typeface="Verdana" pitchFamily="34" charset="0"/>
                <a:ea typeface="Verdana" pitchFamily="34" charset="-122"/>
                <a:cs typeface="Verdana" pitchFamily="34" charset="-120"/>
              </a:rPr>
              <a:t>C-Saúde / PEPFAR-CDC provincial reporting, 2025</a:t>
            </a:r>
            <a:endParaRPr lang="en-US" sz="750" dirty="0"/>
          </a:p>
        </p:txBody>
      </p:sp>
      <p:sp>
        <p:nvSpPr>
          <p:cNvPr id="24" name="Shape 21"/>
          <p:cNvSpPr/>
          <p:nvPr/>
        </p:nvSpPr>
        <p:spPr>
          <a:xfrm>
            <a:off x="4226642" y="3374136"/>
            <a:ext cx="3630168" cy="1783080"/>
          </a:xfrm>
          <a:prstGeom prst="roundRect">
            <a:avLst>
              <a:gd name="adj" fmla="val 2564"/>
            </a:avLst>
          </a:prstGeom>
          <a:solidFill>
            <a:srgbClr val="FCE8CC"/>
          </a:solidFill>
          <a:ln/>
        </p:spPr>
        <p:txBody>
          <a:bodyPr/>
          <a:lstStyle/>
          <a:p>
            <a:endParaRPr lang="en-ZA"/>
          </a:p>
        </p:txBody>
      </p:sp>
      <p:sp>
        <p:nvSpPr>
          <p:cNvPr id="25" name="Text 22"/>
          <p:cNvSpPr/>
          <p:nvPr/>
        </p:nvSpPr>
        <p:spPr>
          <a:xfrm>
            <a:off x="4351610" y="3634691"/>
            <a:ext cx="3355848" cy="411480"/>
          </a:xfrm>
          <a:prstGeom prst="rect">
            <a:avLst/>
          </a:prstGeom>
          <a:noFill/>
          <a:ln/>
        </p:spPr>
        <p:txBody>
          <a:bodyPr wrap="square" rtlCol="0" anchor="ctr"/>
          <a:lstStyle/>
          <a:p>
            <a:pPr marL="0" indent="0">
              <a:buNone/>
            </a:pPr>
            <a:r>
              <a:rPr lang="en-US" sz="1800" b="1" dirty="0">
                <a:solidFill>
                  <a:srgbClr val="FFA836"/>
                </a:solidFill>
                <a:latin typeface="Verdana" pitchFamily="34" charset="0"/>
                <a:ea typeface="Verdana" pitchFamily="34" charset="-122"/>
                <a:cs typeface="Verdana" pitchFamily="34" charset="-120"/>
              </a:rPr>
              <a:t>47–70%</a:t>
            </a:r>
            <a:endParaRPr lang="en-US" sz="1800" dirty="0"/>
          </a:p>
        </p:txBody>
      </p:sp>
      <p:sp>
        <p:nvSpPr>
          <p:cNvPr id="26" name="Text 23"/>
          <p:cNvSpPr/>
          <p:nvPr/>
        </p:nvSpPr>
        <p:spPr>
          <a:xfrm>
            <a:off x="4363802" y="3867912"/>
            <a:ext cx="3355848" cy="1051560"/>
          </a:xfrm>
          <a:prstGeom prst="rect">
            <a:avLst/>
          </a:prstGeom>
          <a:noFill/>
          <a:ln/>
        </p:spPr>
        <p:txBody>
          <a:bodyPr wrap="square" rtlCol="0" anchor="ctr"/>
          <a:lstStyle/>
          <a:p>
            <a:pPr marL="0" indent="0">
              <a:lnSpc>
                <a:spcPts val="1250"/>
              </a:lnSpc>
              <a:buNone/>
            </a:pPr>
            <a:r>
              <a:rPr lang="en-US" sz="950" dirty="0">
                <a:solidFill>
                  <a:srgbClr val="1A1A1A"/>
                </a:solidFill>
                <a:latin typeface="Verdana" pitchFamily="34" charset="0"/>
                <a:ea typeface="Verdana" pitchFamily="34" charset="-122"/>
                <a:cs typeface="Verdana" pitchFamily="34" charset="-120"/>
              </a:rPr>
              <a:t>SA districts' 6-monthly visits/scripting uptake by Q1 2025 (proxy for DMOC enrolment) — large numbers still not in any DSD model, 2 years after the 2023 guideline change.</a:t>
            </a:r>
            <a:endParaRPr lang="en-US" sz="950" dirty="0"/>
          </a:p>
        </p:txBody>
      </p:sp>
      <p:sp>
        <p:nvSpPr>
          <p:cNvPr id="27" name="Text 24"/>
          <p:cNvSpPr/>
          <p:nvPr/>
        </p:nvSpPr>
        <p:spPr>
          <a:xfrm>
            <a:off x="4226642" y="4910328"/>
            <a:ext cx="3355848" cy="201168"/>
          </a:xfrm>
          <a:prstGeom prst="rect">
            <a:avLst/>
          </a:prstGeom>
          <a:noFill/>
          <a:ln/>
        </p:spPr>
        <p:txBody>
          <a:bodyPr wrap="square" rtlCol="0" anchor="ctr"/>
          <a:lstStyle/>
          <a:p>
            <a:pPr marL="0" indent="0">
              <a:buNone/>
            </a:pPr>
            <a:r>
              <a:rPr lang="en-US" sz="750" i="1" dirty="0">
                <a:solidFill>
                  <a:srgbClr val="6E6E6E"/>
                </a:solidFill>
                <a:latin typeface="Verdana" pitchFamily="34" charset="0"/>
                <a:ea typeface="Verdana" pitchFamily="34" charset="-122"/>
                <a:cs typeface="Verdana" pitchFamily="34" charset="-120"/>
              </a:rPr>
              <a:t>Kachingwe et al., AIDS 2026 Poster presentation</a:t>
            </a:r>
            <a:endParaRPr lang="en-US" sz="750" dirty="0"/>
          </a:p>
        </p:txBody>
      </p:sp>
      <p:sp>
        <p:nvSpPr>
          <p:cNvPr id="28" name="Shape 25"/>
          <p:cNvSpPr/>
          <p:nvPr/>
        </p:nvSpPr>
        <p:spPr>
          <a:xfrm>
            <a:off x="457200" y="5257800"/>
            <a:ext cx="11247120" cy="868680"/>
          </a:xfrm>
          <a:prstGeom prst="roundRect">
            <a:avLst>
              <a:gd name="adj" fmla="val 5263"/>
            </a:avLst>
          </a:prstGeom>
          <a:solidFill>
            <a:srgbClr val="105B2F"/>
          </a:solidFill>
          <a:ln/>
        </p:spPr>
        <p:txBody>
          <a:bodyPr/>
          <a:lstStyle/>
          <a:p>
            <a:endParaRPr lang="en-ZA"/>
          </a:p>
        </p:txBody>
      </p:sp>
      <p:sp>
        <p:nvSpPr>
          <p:cNvPr id="29" name="Text 26"/>
          <p:cNvSpPr/>
          <p:nvPr/>
        </p:nvSpPr>
        <p:spPr>
          <a:xfrm>
            <a:off x="640080" y="5367528"/>
            <a:ext cx="10881360" cy="685800"/>
          </a:xfrm>
          <a:prstGeom prst="rect">
            <a:avLst/>
          </a:prstGeom>
          <a:noFill/>
          <a:ln/>
        </p:spPr>
        <p:txBody>
          <a:bodyPr wrap="square" rtlCol="0" anchor="ctr"/>
          <a:lstStyle/>
          <a:p>
            <a:pPr marL="0" indent="0">
              <a:lnSpc>
                <a:spcPts val="1500"/>
              </a:lnSpc>
              <a:buNone/>
            </a:pPr>
            <a:r>
              <a:rPr lang="en-US" sz="1150" b="1" dirty="0">
                <a:solidFill>
                  <a:srgbClr val="BFED2F"/>
                </a:solidFill>
                <a:latin typeface="Verdana" pitchFamily="34" charset="0"/>
                <a:ea typeface="Verdana" pitchFamily="34" charset="-122"/>
                <a:cs typeface="Verdana" pitchFamily="34" charset="-120"/>
              </a:rPr>
              <a:t>The opportunity is large precisely because the eligible pool is large:  </a:t>
            </a:r>
            <a:r>
              <a:rPr lang="en-US" sz="1150" dirty="0">
                <a:solidFill>
                  <a:srgbClr val="FFFFFF"/>
                </a:solidFill>
                <a:latin typeface="Verdana" pitchFamily="34" charset="0"/>
                <a:ea typeface="Verdana" pitchFamily="34" charset="-122"/>
                <a:cs typeface="Verdana" pitchFamily="34" charset="-120"/>
              </a:rPr>
              <a:t>these three examples are illustrative, not exhaustive — the same pattern of a large stable population and partial uptake of DSD/MMD models exist in other countries.</a:t>
            </a:r>
            <a:endParaRPr lang="en-US" sz="1150" dirty="0"/>
          </a:p>
        </p:txBody>
      </p:sp>
      <p:sp>
        <p:nvSpPr>
          <p:cNvPr id="31" name="Text 14">
            <a:extLst>
              <a:ext uri="{FF2B5EF4-FFF2-40B4-BE49-F238E27FC236}">
                <a16:creationId xmlns:a16="http://schemas.microsoft.com/office/drawing/2014/main" id="{C3EC0BEB-2CDD-6F5B-BDA4-FAC737FB2CA9}"/>
              </a:ext>
            </a:extLst>
          </p:cNvPr>
          <p:cNvSpPr/>
          <p:nvPr/>
        </p:nvSpPr>
        <p:spPr>
          <a:xfrm>
            <a:off x="2497934" y="3414302"/>
            <a:ext cx="3355848" cy="411480"/>
          </a:xfrm>
          <a:prstGeom prst="rect">
            <a:avLst/>
          </a:prstGeom>
          <a:noFill/>
          <a:ln/>
        </p:spPr>
        <p:txBody>
          <a:bodyPr wrap="square" rtlCol="0" anchor="ctr"/>
          <a:lstStyle/>
          <a:p>
            <a:pPr marL="0" indent="0">
              <a:buNone/>
            </a:pPr>
            <a:r>
              <a:rPr lang="en-US" sz="1800" dirty="0">
                <a:solidFill>
                  <a:srgbClr val="FF0000"/>
                </a:solidFill>
                <a:latin typeface="Verdana" pitchFamily="34" charset="0"/>
                <a:ea typeface="Verdana" pitchFamily="34" charset="-122"/>
                <a:cs typeface="Verdana" pitchFamily="34" charset="-120"/>
              </a:rPr>
              <a:t>South Africa </a:t>
            </a:r>
            <a:endParaRPr lang="en-US" sz="1800" dirty="0">
              <a:solidFill>
                <a:srgbClr val="FF0000"/>
              </a:solidFill>
            </a:endParaRPr>
          </a:p>
        </p:txBody>
      </p:sp>
      <p:sp>
        <p:nvSpPr>
          <p:cNvPr id="33" name="Text 14">
            <a:extLst>
              <a:ext uri="{FF2B5EF4-FFF2-40B4-BE49-F238E27FC236}">
                <a16:creationId xmlns:a16="http://schemas.microsoft.com/office/drawing/2014/main" id="{8F1CE73B-BB0C-EE22-24F7-B8EAC0753846}"/>
              </a:ext>
            </a:extLst>
          </p:cNvPr>
          <p:cNvSpPr/>
          <p:nvPr/>
        </p:nvSpPr>
        <p:spPr>
          <a:xfrm>
            <a:off x="9917676" y="3396842"/>
            <a:ext cx="3056996" cy="411480"/>
          </a:xfrm>
          <a:prstGeom prst="rect">
            <a:avLst/>
          </a:prstGeom>
          <a:noFill/>
          <a:ln/>
        </p:spPr>
        <p:txBody>
          <a:bodyPr wrap="square" rtlCol="0" anchor="ctr"/>
          <a:lstStyle/>
          <a:p>
            <a:pPr marL="0" indent="0">
              <a:buNone/>
            </a:pPr>
            <a:r>
              <a:rPr lang="en-US" sz="1800" dirty="0">
                <a:solidFill>
                  <a:srgbClr val="FF0000"/>
                </a:solidFill>
                <a:latin typeface="Verdana" panose="020B0604030504040204" pitchFamily="34" charset="0"/>
                <a:ea typeface="Verdana" panose="020B0604030504040204" pitchFamily="34" charset="0"/>
              </a:rPr>
              <a:t>Mozambique</a:t>
            </a:r>
          </a:p>
        </p:txBody>
      </p:sp>
      <p:sp>
        <p:nvSpPr>
          <p:cNvPr id="35" name="Text 14">
            <a:extLst>
              <a:ext uri="{FF2B5EF4-FFF2-40B4-BE49-F238E27FC236}">
                <a16:creationId xmlns:a16="http://schemas.microsoft.com/office/drawing/2014/main" id="{BE8990E4-4D22-04DE-FA81-E4D864A4DD31}"/>
              </a:ext>
            </a:extLst>
          </p:cNvPr>
          <p:cNvSpPr/>
          <p:nvPr/>
        </p:nvSpPr>
        <p:spPr>
          <a:xfrm>
            <a:off x="6166694" y="3360420"/>
            <a:ext cx="3355848" cy="411480"/>
          </a:xfrm>
          <a:prstGeom prst="rect">
            <a:avLst/>
          </a:prstGeom>
          <a:noFill/>
          <a:ln/>
        </p:spPr>
        <p:txBody>
          <a:bodyPr wrap="square" rtlCol="0" anchor="ctr"/>
          <a:lstStyle/>
          <a:p>
            <a:pPr marL="0" indent="0">
              <a:buNone/>
            </a:pPr>
            <a:r>
              <a:rPr lang="en-US" sz="1800" dirty="0">
                <a:solidFill>
                  <a:srgbClr val="FF0000"/>
                </a:solidFill>
                <a:latin typeface="Verdana" pitchFamily="34" charset="0"/>
                <a:ea typeface="Verdana" pitchFamily="34" charset="-122"/>
                <a:cs typeface="Verdana" pitchFamily="34" charset="-120"/>
              </a:rPr>
              <a:t>South Africa </a:t>
            </a:r>
            <a:endParaRPr lang="en-US" sz="1800" dirty="0">
              <a:solidFill>
                <a:srgbClr val="FF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457200" y="6419088"/>
            <a:ext cx="11247120" cy="0"/>
          </a:xfrm>
          <a:prstGeom prst="line">
            <a:avLst/>
          </a:prstGeom>
          <a:noFill/>
          <a:ln w="9525">
            <a:solidFill>
              <a:srgbClr val="CFCFCF"/>
            </a:solidFill>
            <a:prstDash val="solid"/>
          </a:ln>
        </p:spPr>
        <p:txBody>
          <a:bodyPr/>
          <a:lstStyle/>
          <a:p>
            <a:endParaRPr lang="en-ZA"/>
          </a:p>
        </p:txBody>
      </p:sp>
      <p:sp>
        <p:nvSpPr>
          <p:cNvPr id="3" name="Text 1"/>
          <p:cNvSpPr/>
          <p:nvPr/>
        </p:nvSpPr>
        <p:spPr>
          <a:xfrm>
            <a:off x="457200" y="6455664"/>
            <a:ext cx="7315200" cy="274320"/>
          </a:xfrm>
          <a:prstGeom prst="rect">
            <a:avLst/>
          </a:prstGeom>
          <a:noFill/>
          <a:ln/>
        </p:spPr>
        <p:txBody>
          <a:bodyPr wrap="square" rtlCol="0" anchor="ctr"/>
          <a:lstStyle/>
          <a:p>
            <a:pPr marL="0" indent="0">
              <a:buNone/>
            </a:pPr>
            <a:r>
              <a:rPr lang="en-US" sz="800" dirty="0">
                <a:solidFill>
                  <a:srgbClr val="6E6E6E"/>
                </a:solidFill>
                <a:latin typeface="Verdana" pitchFamily="34" charset="0"/>
                <a:ea typeface="Verdana" pitchFamily="34" charset="-122"/>
                <a:cs typeface="Verdana" pitchFamily="34" charset="-120"/>
              </a:rPr>
              <a:t>26–31 July · Rio de Janeiro, Brazil · MASTER EVIDENCE DECK</a:t>
            </a:r>
            <a:endParaRPr lang="en-US" sz="800" dirty="0"/>
          </a:p>
        </p:txBody>
      </p:sp>
      <p:sp>
        <p:nvSpPr>
          <p:cNvPr id="4" name="Text 2"/>
          <p:cNvSpPr/>
          <p:nvPr/>
        </p:nvSpPr>
        <p:spPr>
          <a:xfrm>
            <a:off x="8503920" y="6455664"/>
            <a:ext cx="3200400" cy="274320"/>
          </a:xfrm>
          <a:prstGeom prst="rect">
            <a:avLst/>
          </a:prstGeom>
          <a:noFill/>
          <a:ln/>
        </p:spPr>
        <p:txBody>
          <a:bodyPr wrap="square" rtlCol="0" anchor="ctr"/>
          <a:lstStyle/>
          <a:p>
            <a:pPr marL="0" indent="0" algn="r">
              <a:buNone/>
            </a:pPr>
            <a:r>
              <a:rPr lang="en-US" sz="800" dirty="0">
                <a:solidFill>
                  <a:srgbClr val="6E6E6E"/>
                </a:solidFill>
                <a:latin typeface="Verdana" pitchFamily="34" charset="0"/>
                <a:ea typeface="Verdana" pitchFamily="34" charset="-122"/>
                <a:cs typeface="Verdana" pitchFamily="34" charset="-120"/>
              </a:rPr>
              <a:t>22 · aids2026.org</a:t>
            </a:r>
            <a:endParaRPr lang="en-US" sz="800" dirty="0"/>
          </a:p>
        </p:txBody>
      </p:sp>
      <p:sp>
        <p:nvSpPr>
          <p:cNvPr id="6" name="Text 3"/>
          <p:cNvSpPr/>
          <p:nvPr/>
        </p:nvSpPr>
        <p:spPr>
          <a:xfrm>
            <a:off x="457200" y="320040"/>
            <a:ext cx="8686800" cy="274320"/>
          </a:xfrm>
          <a:prstGeom prst="rect">
            <a:avLst/>
          </a:prstGeom>
          <a:noFill/>
          <a:ln/>
        </p:spPr>
        <p:txBody>
          <a:bodyPr wrap="square" rtlCol="0" anchor="ctr"/>
          <a:lstStyle/>
          <a:p>
            <a:pPr marL="0" indent="0">
              <a:buNone/>
            </a:pPr>
            <a:r>
              <a:rPr lang="en-US" sz="1150" b="1" kern="0" spc="100" dirty="0">
                <a:solidFill>
                  <a:srgbClr val="FFA836"/>
                </a:solidFill>
                <a:latin typeface="Verdana" pitchFamily="34" charset="0"/>
                <a:ea typeface="Verdana" pitchFamily="34" charset="-122"/>
                <a:cs typeface="Verdana" pitchFamily="34" charset="-120"/>
              </a:rPr>
              <a:t>SHIFT 2 · EVIDENCE — LEVER 2: ENROLMENT IN ADOLESCENTS</a:t>
            </a:r>
            <a:endParaRPr lang="en-US" sz="1150" dirty="0"/>
          </a:p>
        </p:txBody>
      </p:sp>
      <p:sp>
        <p:nvSpPr>
          <p:cNvPr id="7" name="Text 4"/>
          <p:cNvSpPr/>
          <p:nvPr/>
        </p:nvSpPr>
        <p:spPr>
          <a:xfrm>
            <a:off x="457200" y="594360"/>
            <a:ext cx="10149840" cy="822960"/>
          </a:xfrm>
          <a:prstGeom prst="rect">
            <a:avLst/>
          </a:prstGeom>
          <a:noFill/>
          <a:ln/>
        </p:spPr>
        <p:txBody>
          <a:bodyPr wrap="square" rtlCol="0" anchor="ctr"/>
          <a:lstStyle/>
          <a:p>
            <a:pPr marL="0" indent="0">
              <a:lnSpc>
                <a:spcPts val="2600"/>
              </a:lnSpc>
              <a:buNone/>
            </a:pPr>
            <a:r>
              <a:rPr lang="en-US" sz="2300" b="1" dirty="0">
                <a:solidFill>
                  <a:srgbClr val="105B2F"/>
                </a:solidFill>
                <a:latin typeface="Verdana" pitchFamily="34" charset="0"/>
                <a:ea typeface="Verdana" pitchFamily="34" charset="-122"/>
                <a:cs typeface="Verdana" pitchFamily="34" charset="-120"/>
              </a:rPr>
              <a:t>Adolescents already benefit from DSD — most eligible ones just aren't in it</a:t>
            </a:r>
            <a:endParaRPr lang="en-US" sz="2300" dirty="0"/>
          </a:p>
        </p:txBody>
      </p:sp>
      <p:sp>
        <p:nvSpPr>
          <p:cNvPr id="8" name="Text 5"/>
          <p:cNvSpPr/>
          <p:nvPr/>
        </p:nvSpPr>
        <p:spPr>
          <a:xfrm>
            <a:off x="411480" y="1637562"/>
            <a:ext cx="11247120" cy="365760"/>
          </a:xfrm>
          <a:prstGeom prst="rect">
            <a:avLst/>
          </a:prstGeom>
          <a:noFill/>
          <a:ln/>
        </p:spPr>
        <p:txBody>
          <a:bodyPr wrap="square" rtlCol="0" anchor="ctr"/>
          <a:lstStyle/>
          <a:p>
            <a:pPr marL="0" indent="0">
              <a:lnSpc>
                <a:spcPts val="1300"/>
              </a:lnSpc>
              <a:buNone/>
            </a:pPr>
            <a:r>
              <a:rPr lang="en-US" sz="1400" i="1" dirty="0">
                <a:solidFill>
                  <a:srgbClr val="6E6E6E"/>
                </a:solidFill>
                <a:latin typeface="Verdana" pitchFamily="34" charset="0"/>
                <a:ea typeface="Verdana" pitchFamily="34" charset="-122"/>
                <a:cs typeface="Verdana" pitchFamily="34" charset="-120"/>
              </a:rPr>
              <a:t>Lewis et al., CROI 2025 (poster 1059, CAPRISA) · retrospective cohort · 123 public facilities, KwaZulu-Natal · adolescents 10–18y, June 2020–Sept 2022</a:t>
            </a:r>
            <a:endParaRPr lang="en-US" sz="1400" dirty="0"/>
          </a:p>
        </p:txBody>
      </p:sp>
      <p:sp>
        <p:nvSpPr>
          <p:cNvPr id="9" name="Shape 6"/>
          <p:cNvSpPr/>
          <p:nvPr/>
        </p:nvSpPr>
        <p:spPr>
          <a:xfrm>
            <a:off x="457200" y="2112658"/>
            <a:ext cx="5394960" cy="1737360"/>
          </a:xfrm>
          <a:prstGeom prst="roundRect">
            <a:avLst>
              <a:gd name="adj" fmla="val 2632"/>
            </a:avLst>
          </a:prstGeom>
          <a:solidFill>
            <a:srgbClr val="FBD9D9"/>
          </a:solidFill>
          <a:ln/>
        </p:spPr>
        <p:txBody>
          <a:bodyPr/>
          <a:lstStyle/>
          <a:p>
            <a:endParaRPr lang="en-ZA"/>
          </a:p>
        </p:txBody>
      </p:sp>
      <p:sp>
        <p:nvSpPr>
          <p:cNvPr id="10" name="Shape 7"/>
          <p:cNvSpPr/>
          <p:nvPr/>
        </p:nvSpPr>
        <p:spPr>
          <a:xfrm>
            <a:off x="457200" y="2112658"/>
            <a:ext cx="91440" cy="1737360"/>
          </a:xfrm>
          <a:prstGeom prst="rect">
            <a:avLst/>
          </a:prstGeom>
          <a:solidFill>
            <a:srgbClr val="E0001B"/>
          </a:solidFill>
          <a:ln/>
        </p:spPr>
        <p:txBody>
          <a:bodyPr/>
          <a:lstStyle/>
          <a:p>
            <a:endParaRPr lang="en-ZA"/>
          </a:p>
        </p:txBody>
      </p:sp>
      <p:sp>
        <p:nvSpPr>
          <p:cNvPr id="11" name="Text 8"/>
          <p:cNvSpPr/>
          <p:nvPr/>
        </p:nvSpPr>
        <p:spPr>
          <a:xfrm>
            <a:off x="640080" y="2204098"/>
            <a:ext cx="2011680" cy="1463040"/>
          </a:xfrm>
          <a:prstGeom prst="rect">
            <a:avLst/>
          </a:prstGeom>
          <a:noFill/>
          <a:ln/>
        </p:spPr>
        <p:txBody>
          <a:bodyPr wrap="square" rtlCol="0" anchor="ctr"/>
          <a:lstStyle/>
          <a:p>
            <a:pPr marL="0" indent="0" algn="ctr">
              <a:buNone/>
            </a:pPr>
            <a:r>
              <a:rPr lang="en-US" sz="3800" b="1" dirty="0">
                <a:solidFill>
                  <a:srgbClr val="E0001B"/>
                </a:solidFill>
                <a:latin typeface="Verdana" pitchFamily="34" charset="0"/>
                <a:ea typeface="Verdana" pitchFamily="34" charset="-122"/>
                <a:cs typeface="Verdana" pitchFamily="34" charset="-120"/>
              </a:rPr>
              <a:t>28%</a:t>
            </a:r>
            <a:endParaRPr lang="en-US" sz="3800" dirty="0"/>
          </a:p>
        </p:txBody>
      </p:sp>
      <p:sp>
        <p:nvSpPr>
          <p:cNvPr id="12" name="Text 9"/>
          <p:cNvSpPr/>
          <p:nvPr/>
        </p:nvSpPr>
        <p:spPr>
          <a:xfrm>
            <a:off x="2743200" y="2249818"/>
            <a:ext cx="3017520" cy="1508760"/>
          </a:xfrm>
          <a:prstGeom prst="rect">
            <a:avLst/>
          </a:prstGeom>
          <a:noFill/>
          <a:ln/>
        </p:spPr>
        <p:txBody>
          <a:bodyPr wrap="square" rtlCol="0" anchor="ctr"/>
          <a:lstStyle/>
          <a:p>
            <a:pPr marL="0" indent="0">
              <a:lnSpc>
                <a:spcPts val="1400"/>
              </a:lnSpc>
              <a:buNone/>
            </a:pPr>
            <a:r>
              <a:rPr lang="en-US" sz="1200" b="1" dirty="0">
                <a:solidFill>
                  <a:srgbClr val="1A1A1A"/>
                </a:solidFill>
                <a:latin typeface="Verdana" pitchFamily="34" charset="0"/>
                <a:ea typeface="Verdana" pitchFamily="34" charset="-122"/>
                <a:cs typeface="Verdana" pitchFamily="34" charset="-120"/>
              </a:rPr>
              <a:t>of eligible adolescents were enrolled in DSD in South Africa
</a:t>
            </a:r>
            <a:r>
              <a:rPr lang="en-US" sz="1200" dirty="0">
                <a:solidFill>
                  <a:srgbClr val="6E6E6E"/>
                </a:solidFill>
                <a:latin typeface="Verdana" pitchFamily="34" charset="0"/>
                <a:ea typeface="Verdana" pitchFamily="34" charset="-122"/>
                <a:cs typeface="Verdana" pitchFamily="34" charset="-120"/>
              </a:rPr>
              <a:t>638 of 2,247 eligible AWH, over a median 10 months of follow-up — this is a scale-up problem, not an eligibility problem.</a:t>
            </a:r>
            <a:endParaRPr lang="en-US" sz="1200" dirty="0"/>
          </a:p>
        </p:txBody>
      </p:sp>
      <p:sp>
        <p:nvSpPr>
          <p:cNvPr id="13" name="Shape 10"/>
          <p:cNvSpPr/>
          <p:nvPr/>
        </p:nvSpPr>
        <p:spPr>
          <a:xfrm>
            <a:off x="6035040" y="2112658"/>
            <a:ext cx="5669280" cy="1737360"/>
          </a:xfrm>
          <a:prstGeom prst="roundRect">
            <a:avLst>
              <a:gd name="adj" fmla="val 2632"/>
            </a:avLst>
          </a:prstGeom>
          <a:solidFill>
            <a:srgbClr val="EEF2E4"/>
          </a:solidFill>
          <a:ln/>
        </p:spPr>
        <p:txBody>
          <a:bodyPr/>
          <a:lstStyle/>
          <a:p>
            <a:endParaRPr lang="en-ZA"/>
          </a:p>
        </p:txBody>
      </p:sp>
      <p:sp>
        <p:nvSpPr>
          <p:cNvPr id="14" name="Shape 11"/>
          <p:cNvSpPr/>
          <p:nvPr/>
        </p:nvSpPr>
        <p:spPr>
          <a:xfrm>
            <a:off x="6035040" y="2112658"/>
            <a:ext cx="91440" cy="1737360"/>
          </a:xfrm>
          <a:prstGeom prst="rect">
            <a:avLst/>
          </a:prstGeom>
          <a:solidFill>
            <a:srgbClr val="105B2F"/>
          </a:solidFill>
          <a:ln/>
        </p:spPr>
        <p:txBody>
          <a:bodyPr/>
          <a:lstStyle/>
          <a:p>
            <a:endParaRPr lang="en-ZA"/>
          </a:p>
        </p:txBody>
      </p:sp>
      <p:sp>
        <p:nvSpPr>
          <p:cNvPr id="15" name="Text 12"/>
          <p:cNvSpPr/>
          <p:nvPr/>
        </p:nvSpPr>
        <p:spPr>
          <a:xfrm>
            <a:off x="6217920" y="2249818"/>
            <a:ext cx="2834640" cy="777240"/>
          </a:xfrm>
          <a:prstGeom prst="rect">
            <a:avLst/>
          </a:prstGeom>
          <a:noFill/>
          <a:ln/>
        </p:spPr>
        <p:txBody>
          <a:bodyPr wrap="square" rtlCol="0" anchor="ctr"/>
          <a:lstStyle/>
          <a:p>
            <a:pPr marL="0" indent="0" algn="ctr">
              <a:buNone/>
            </a:pPr>
            <a:r>
              <a:rPr lang="en-US" sz="3000" b="1" dirty="0">
                <a:solidFill>
                  <a:srgbClr val="6E6E6E"/>
                </a:solidFill>
                <a:latin typeface="Verdana" pitchFamily="34" charset="0"/>
                <a:ea typeface="Verdana" pitchFamily="34" charset="-122"/>
                <a:cs typeface="Verdana" pitchFamily="34" charset="-120"/>
              </a:rPr>
              <a:t>65%</a:t>
            </a:r>
            <a:r>
              <a:rPr lang="en-US" sz="2600" b="1" dirty="0">
                <a:solidFill>
                  <a:srgbClr val="FFA836"/>
                </a:solidFill>
                <a:latin typeface="Verdana" pitchFamily="34" charset="0"/>
                <a:ea typeface="Verdana" pitchFamily="34" charset="-122"/>
                <a:cs typeface="Verdana" pitchFamily="34" charset="-120"/>
              </a:rPr>
              <a:t> → </a:t>
            </a:r>
            <a:r>
              <a:rPr lang="en-US" sz="3000" b="1" dirty="0">
                <a:solidFill>
                  <a:srgbClr val="105B2F"/>
                </a:solidFill>
                <a:latin typeface="Verdana" pitchFamily="34" charset="0"/>
                <a:ea typeface="Verdana" pitchFamily="34" charset="-122"/>
                <a:cs typeface="Verdana" pitchFamily="34" charset="-120"/>
              </a:rPr>
              <a:t>72%</a:t>
            </a:r>
            <a:endParaRPr lang="en-US" sz="3000" dirty="0"/>
          </a:p>
        </p:txBody>
      </p:sp>
      <p:sp>
        <p:nvSpPr>
          <p:cNvPr id="16" name="Text 13"/>
          <p:cNvSpPr/>
          <p:nvPr/>
        </p:nvSpPr>
        <p:spPr>
          <a:xfrm>
            <a:off x="6263640" y="3193937"/>
            <a:ext cx="2651760" cy="777240"/>
          </a:xfrm>
          <a:prstGeom prst="rect">
            <a:avLst/>
          </a:prstGeom>
          <a:noFill/>
          <a:ln/>
        </p:spPr>
        <p:txBody>
          <a:bodyPr wrap="square" rtlCol="0" anchor="ctr"/>
          <a:lstStyle/>
          <a:p>
            <a:pPr marL="0" indent="0">
              <a:lnSpc>
                <a:spcPts val="1200"/>
              </a:lnSpc>
              <a:buNone/>
            </a:pPr>
            <a:r>
              <a:rPr lang="en-US" sz="1200" dirty="0">
                <a:solidFill>
                  <a:srgbClr val="1A1A1A"/>
                </a:solidFill>
                <a:latin typeface="Verdana" pitchFamily="34" charset="0"/>
                <a:ea typeface="Verdana" pitchFamily="34" charset="-122"/>
                <a:cs typeface="Verdana" pitchFamily="34" charset="-120"/>
              </a:rPr>
              <a:t>24-month probability of retention without viraemia </a:t>
            </a:r>
          </a:p>
        </p:txBody>
      </p:sp>
      <p:sp>
        <p:nvSpPr>
          <p:cNvPr id="17" name="Text 14"/>
          <p:cNvSpPr/>
          <p:nvPr/>
        </p:nvSpPr>
        <p:spPr>
          <a:xfrm>
            <a:off x="9305467" y="2252712"/>
            <a:ext cx="2514600" cy="1508760"/>
          </a:xfrm>
          <a:prstGeom prst="rect">
            <a:avLst/>
          </a:prstGeom>
          <a:noFill/>
          <a:ln/>
        </p:spPr>
        <p:txBody>
          <a:bodyPr wrap="square" rtlCol="0" anchor="ctr"/>
          <a:lstStyle/>
          <a:p>
            <a:pPr marL="0" indent="0">
              <a:lnSpc>
                <a:spcPts val="1300"/>
              </a:lnSpc>
              <a:buNone/>
            </a:pPr>
            <a:r>
              <a:rPr lang="en-US" sz="1200" dirty="0">
                <a:solidFill>
                  <a:srgbClr val="6E6E6E"/>
                </a:solidFill>
                <a:latin typeface="Verdana" pitchFamily="34" charset="0"/>
                <a:ea typeface="Verdana" pitchFamily="34" charset="-122"/>
                <a:cs typeface="Verdana" pitchFamily="34" charset="-120"/>
              </a:rPr>
              <a:t>Causal estimate (marginal structural model, IPTW) — adjusts for the fact that healthier adolescents are more likely to be referred to DSD in the first place.</a:t>
            </a:r>
            <a:endParaRPr lang="en-US" sz="1200" dirty="0"/>
          </a:p>
        </p:txBody>
      </p:sp>
      <p:sp>
        <p:nvSpPr>
          <p:cNvPr id="18" name="Shape 15"/>
          <p:cNvSpPr/>
          <p:nvPr/>
        </p:nvSpPr>
        <p:spPr>
          <a:xfrm>
            <a:off x="457200" y="4078618"/>
            <a:ext cx="11247120" cy="960120"/>
          </a:xfrm>
          <a:prstGeom prst="roundRect">
            <a:avLst>
              <a:gd name="adj" fmla="val 4762"/>
            </a:avLst>
          </a:prstGeom>
          <a:solidFill>
            <a:srgbClr val="DDE7C6"/>
          </a:solidFill>
          <a:ln/>
        </p:spPr>
        <p:txBody>
          <a:bodyPr/>
          <a:lstStyle/>
          <a:p>
            <a:endParaRPr lang="en-ZA"/>
          </a:p>
        </p:txBody>
      </p:sp>
      <p:sp>
        <p:nvSpPr>
          <p:cNvPr id="19" name="Text 16"/>
          <p:cNvSpPr/>
          <p:nvPr/>
        </p:nvSpPr>
        <p:spPr>
          <a:xfrm>
            <a:off x="640080" y="4215778"/>
            <a:ext cx="10881360" cy="777240"/>
          </a:xfrm>
          <a:prstGeom prst="rect">
            <a:avLst/>
          </a:prstGeom>
          <a:noFill/>
          <a:ln/>
        </p:spPr>
        <p:txBody>
          <a:bodyPr wrap="square" rtlCol="0" anchor="ctr"/>
          <a:lstStyle/>
          <a:p>
            <a:pPr marL="0" indent="0">
              <a:lnSpc>
                <a:spcPts val="1500"/>
              </a:lnSpc>
              <a:buNone/>
            </a:pPr>
            <a:r>
              <a:rPr lang="en-US" sz="1400" b="1" dirty="0">
                <a:solidFill>
                  <a:srgbClr val="105B2F"/>
                </a:solidFill>
                <a:latin typeface="Verdana" pitchFamily="34" charset="0"/>
                <a:ea typeface="Verdana" pitchFamily="34" charset="-122"/>
                <a:cs typeface="Verdana" pitchFamily="34" charset="-120"/>
              </a:rPr>
              <a:t>Note: </a:t>
            </a:r>
            <a:r>
              <a:rPr lang="en-US" sz="1200" dirty="0">
                <a:solidFill>
                  <a:srgbClr val="1A1A1A"/>
                </a:solidFill>
                <a:latin typeface="Verdana" pitchFamily="34" charset="0"/>
                <a:ea typeface="Verdana" pitchFamily="34" charset="-122"/>
              </a:rPr>
              <a:t>While VL suppression looks low, much of the viraemia is low level viraemia 50-1000 copies/mL and separate NHLS data has shown a substantial proportion of LLV as a result of lab pre-</a:t>
            </a:r>
            <a:r>
              <a:rPr lang="en-US" sz="1200" dirty="0" err="1">
                <a:solidFill>
                  <a:srgbClr val="1A1A1A"/>
                </a:solidFill>
                <a:latin typeface="Verdana" pitchFamily="34" charset="0"/>
                <a:ea typeface="Verdana" pitchFamily="34" charset="-122"/>
              </a:rPr>
              <a:t>analystic</a:t>
            </a:r>
            <a:r>
              <a:rPr lang="en-US" sz="1200" dirty="0">
                <a:solidFill>
                  <a:srgbClr val="1A1A1A"/>
                </a:solidFill>
                <a:latin typeface="Verdana" pitchFamily="34" charset="0"/>
                <a:ea typeface="Verdana" pitchFamily="34" charset="-122"/>
              </a:rPr>
              <a:t> factors i.e. not adherence issues. </a:t>
            </a:r>
          </a:p>
        </p:txBody>
      </p:sp>
      <p:sp>
        <p:nvSpPr>
          <p:cNvPr id="20" name="Shape 17"/>
          <p:cNvSpPr/>
          <p:nvPr/>
        </p:nvSpPr>
        <p:spPr>
          <a:xfrm>
            <a:off x="457200" y="5351526"/>
            <a:ext cx="11247120" cy="912113"/>
          </a:xfrm>
          <a:prstGeom prst="roundRect">
            <a:avLst>
              <a:gd name="adj" fmla="val 3846"/>
            </a:avLst>
          </a:prstGeom>
          <a:solidFill>
            <a:srgbClr val="105B2F"/>
          </a:solidFill>
          <a:ln/>
        </p:spPr>
        <p:txBody>
          <a:bodyPr/>
          <a:lstStyle/>
          <a:p>
            <a:endParaRPr lang="en-ZA"/>
          </a:p>
        </p:txBody>
      </p:sp>
      <p:sp>
        <p:nvSpPr>
          <p:cNvPr id="21" name="Text 18"/>
          <p:cNvSpPr/>
          <p:nvPr/>
        </p:nvSpPr>
        <p:spPr>
          <a:xfrm>
            <a:off x="530506" y="5353814"/>
            <a:ext cx="10881360" cy="960120"/>
          </a:xfrm>
          <a:prstGeom prst="rect">
            <a:avLst/>
          </a:prstGeom>
          <a:noFill/>
          <a:ln/>
        </p:spPr>
        <p:txBody>
          <a:bodyPr wrap="square" rtlCol="0" anchor="ctr"/>
          <a:lstStyle/>
          <a:p>
            <a:pPr>
              <a:lnSpc>
                <a:spcPts val="1500"/>
              </a:lnSpc>
            </a:pPr>
            <a:r>
              <a:rPr lang="en-US" sz="1600" dirty="0">
                <a:solidFill>
                  <a:srgbClr val="FFFFFF"/>
                </a:solidFill>
                <a:latin typeface="Verdana" pitchFamily="34" charset="0"/>
                <a:ea typeface="Verdana" pitchFamily="34" charset="-122"/>
                <a:cs typeface="Verdana" pitchFamily="34" charset="-120"/>
              </a:rPr>
              <a:t>DSD for adolescents is not scaled sufficiently — real benefit is being left on the table for the 72% who aren't enrolled despite being eligible. </a:t>
            </a:r>
          </a:p>
        </p:txBody>
      </p:sp>
      <p:sp>
        <p:nvSpPr>
          <p:cNvPr id="23" name="Text 13">
            <a:extLst>
              <a:ext uri="{FF2B5EF4-FFF2-40B4-BE49-F238E27FC236}">
                <a16:creationId xmlns:a16="http://schemas.microsoft.com/office/drawing/2014/main" id="{417EC5C4-818F-9502-B371-A97669FA59C4}"/>
              </a:ext>
            </a:extLst>
          </p:cNvPr>
          <p:cNvSpPr/>
          <p:nvPr/>
        </p:nvSpPr>
        <p:spPr>
          <a:xfrm>
            <a:off x="6263640" y="2721878"/>
            <a:ext cx="2926080" cy="777240"/>
          </a:xfrm>
          <a:prstGeom prst="rect">
            <a:avLst/>
          </a:prstGeom>
          <a:noFill/>
          <a:ln/>
        </p:spPr>
        <p:txBody>
          <a:bodyPr wrap="square" rtlCol="0" anchor="ctr"/>
          <a:lstStyle/>
          <a:p>
            <a:pPr marL="0" indent="0">
              <a:lnSpc>
                <a:spcPts val="1200"/>
              </a:lnSpc>
              <a:buNone/>
            </a:pPr>
            <a:r>
              <a:rPr lang="en-US" sz="1200" dirty="0">
                <a:solidFill>
                  <a:srgbClr val="1A1A1A"/>
                </a:solidFill>
                <a:latin typeface="Verdana" pitchFamily="34" charset="0"/>
                <a:ea typeface="Verdana" pitchFamily="34" charset="-122"/>
                <a:cs typeface="Verdana" pitchFamily="34" charset="-120"/>
              </a:rPr>
              <a:t>Not in DSD  	In DSD</a:t>
            </a:r>
          </a:p>
          <a:p>
            <a:pPr marL="0" indent="0">
              <a:lnSpc>
                <a:spcPts val="1200"/>
              </a:lnSpc>
              <a:buNone/>
            </a:pPr>
            <a:r>
              <a:rPr lang="en-US" sz="1200" dirty="0">
                <a:solidFill>
                  <a:srgbClr val="1A1A1A"/>
                </a:solidFill>
                <a:latin typeface="Verdana" pitchFamily="34" charset="0"/>
                <a:ea typeface="Verdana" pitchFamily="34" charset="-122"/>
                <a:cs typeface="Verdana" pitchFamily="34" charset="-120"/>
              </a:rPr>
              <a:t>CI 64-67%  	CI 69-76%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457200" y="6419088"/>
            <a:ext cx="11247120" cy="0"/>
          </a:xfrm>
          <a:prstGeom prst="line">
            <a:avLst/>
          </a:prstGeom>
          <a:noFill/>
          <a:ln w="9525">
            <a:solidFill>
              <a:srgbClr val="CFCFCF"/>
            </a:solidFill>
            <a:prstDash val="solid"/>
          </a:ln>
        </p:spPr>
        <p:txBody>
          <a:bodyPr/>
          <a:lstStyle/>
          <a:p>
            <a:endParaRPr lang="en-ZA"/>
          </a:p>
        </p:txBody>
      </p:sp>
      <p:sp>
        <p:nvSpPr>
          <p:cNvPr id="3" name="Text 1"/>
          <p:cNvSpPr/>
          <p:nvPr/>
        </p:nvSpPr>
        <p:spPr>
          <a:xfrm>
            <a:off x="457200" y="6455664"/>
            <a:ext cx="7315200" cy="274320"/>
          </a:xfrm>
          <a:prstGeom prst="rect">
            <a:avLst/>
          </a:prstGeom>
          <a:noFill/>
          <a:ln/>
        </p:spPr>
        <p:txBody>
          <a:bodyPr wrap="square" rtlCol="0" anchor="ctr"/>
          <a:lstStyle/>
          <a:p>
            <a:pPr marL="0" indent="0">
              <a:buNone/>
            </a:pPr>
            <a:r>
              <a:rPr lang="en-US" sz="800" dirty="0">
                <a:solidFill>
                  <a:srgbClr val="6E6E6E"/>
                </a:solidFill>
                <a:latin typeface="Verdana" pitchFamily="34" charset="0"/>
                <a:ea typeface="Verdana" pitchFamily="34" charset="-122"/>
                <a:cs typeface="Verdana" pitchFamily="34" charset="-120"/>
              </a:rPr>
              <a:t>26–31 July · Rio de Janeiro, Brazil · MASTER EVIDENCE DECK</a:t>
            </a:r>
            <a:endParaRPr lang="en-US" sz="800" dirty="0"/>
          </a:p>
        </p:txBody>
      </p:sp>
      <p:sp>
        <p:nvSpPr>
          <p:cNvPr id="4" name="Text 2"/>
          <p:cNvSpPr/>
          <p:nvPr/>
        </p:nvSpPr>
        <p:spPr>
          <a:xfrm>
            <a:off x="8503920" y="6455664"/>
            <a:ext cx="3200400" cy="274320"/>
          </a:xfrm>
          <a:prstGeom prst="rect">
            <a:avLst/>
          </a:prstGeom>
          <a:noFill/>
          <a:ln/>
        </p:spPr>
        <p:txBody>
          <a:bodyPr wrap="square" rtlCol="0" anchor="ctr"/>
          <a:lstStyle/>
          <a:p>
            <a:pPr marL="0" indent="0" algn="r">
              <a:buNone/>
            </a:pPr>
            <a:r>
              <a:rPr lang="en-US" sz="800" dirty="0">
                <a:solidFill>
                  <a:srgbClr val="6E6E6E"/>
                </a:solidFill>
                <a:latin typeface="Verdana" pitchFamily="34" charset="0"/>
                <a:ea typeface="Verdana" pitchFamily="34" charset="-122"/>
                <a:cs typeface="Verdana" pitchFamily="34" charset="-120"/>
              </a:rPr>
              <a:t>23 · aids2026.org</a:t>
            </a:r>
            <a:endParaRPr lang="en-US" sz="800" dirty="0"/>
          </a:p>
        </p:txBody>
      </p:sp>
      <p:sp>
        <p:nvSpPr>
          <p:cNvPr id="6" name="Text 3"/>
          <p:cNvSpPr/>
          <p:nvPr/>
        </p:nvSpPr>
        <p:spPr>
          <a:xfrm>
            <a:off x="457200" y="393369"/>
            <a:ext cx="8686800" cy="274320"/>
          </a:xfrm>
          <a:prstGeom prst="rect">
            <a:avLst/>
          </a:prstGeom>
          <a:noFill/>
          <a:ln/>
        </p:spPr>
        <p:txBody>
          <a:bodyPr wrap="square" rtlCol="0" anchor="ctr"/>
          <a:lstStyle/>
          <a:p>
            <a:pPr marL="0" indent="0">
              <a:buNone/>
            </a:pPr>
            <a:r>
              <a:rPr lang="en-US" sz="1150" b="1" kern="0" spc="100" dirty="0">
                <a:solidFill>
                  <a:srgbClr val="FFA836"/>
                </a:solidFill>
                <a:latin typeface="Verdana" pitchFamily="34" charset="0"/>
                <a:ea typeface="Verdana" pitchFamily="34" charset="-122"/>
                <a:cs typeface="Verdana" pitchFamily="34" charset="-120"/>
              </a:rPr>
              <a:t>SHIFT 2 · EVIDENCE — PREGNANT &amp; POSTPARTUM WOMEN</a:t>
            </a:r>
            <a:endParaRPr lang="en-US" sz="1150" dirty="0"/>
          </a:p>
        </p:txBody>
      </p:sp>
      <p:sp>
        <p:nvSpPr>
          <p:cNvPr id="7" name="Text 4"/>
          <p:cNvSpPr/>
          <p:nvPr/>
        </p:nvSpPr>
        <p:spPr>
          <a:xfrm>
            <a:off x="457200" y="667689"/>
            <a:ext cx="10149840" cy="822960"/>
          </a:xfrm>
          <a:prstGeom prst="rect">
            <a:avLst/>
          </a:prstGeom>
          <a:noFill/>
          <a:ln/>
        </p:spPr>
        <p:txBody>
          <a:bodyPr wrap="square" rtlCol="0" anchor="ctr"/>
          <a:lstStyle/>
          <a:p>
            <a:pPr marL="0" indent="0">
              <a:lnSpc>
                <a:spcPts val="2600"/>
              </a:lnSpc>
              <a:buNone/>
            </a:pPr>
            <a:r>
              <a:rPr lang="en-US" sz="2300" b="1" dirty="0">
                <a:solidFill>
                  <a:srgbClr val="105B2F"/>
                </a:solidFill>
                <a:latin typeface="Verdana" pitchFamily="34" charset="0"/>
                <a:ea typeface="Verdana" pitchFamily="34" charset="-122"/>
                <a:cs typeface="Verdana" pitchFamily="34" charset="-120"/>
              </a:rPr>
              <a:t>Included by WHO — the thinnest evidence base</a:t>
            </a:r>
            <a:endParaRPr lang="en-US" sz="2300" dirty="0"/>
          </a:p>
        </p:txBody>
      </p:sp>
      <p:sp>
        <p:nvSpPr>
          <p:cNvPr id="8" name="Shape 5"/>
          <p:cNvSpPr/>
          <p:nvPr/>
        </p:nvSpPr>
        <p:spPr>
          <a:xfrm>
            <a:off x="472440" y="1609344"/>
            <a:ext cx="11247120" cy="1819656"/>
          </a:xfrm>
          <a:prstGeom prst="roundRect">
            <a:avLst>
              <a:gd name="adj" fmla="val 6944"/>
            </a:avLst>
          </a:prstGeom>
          <a:solidFill>
            <a:srgbClr val="DDE7C6"/>
          </a:solidFill>
          <a:ln/>
        </p:spPr>
        <p:txBody>
          <a:bodyPr/>
          <a:lstStyle/>
          <a:p>
            <a:endParaRPr lang="en-ZA"/>
          </a:p>
        </p:txBody>
      </p:sp>
      <p:sp>
        <p:nvSpPr>
          <p:cNvPr id="9" name="Text 6"/>
          <p:cNvSpPr/>
          <p:nvPr/>
        </p:nvSpPr>
        <p:spPr>
          <a:xfrm>
            <a:off x="621792" y="2244852"/>
            <a:ext cx="10881360" cy="548640"/>
          </a:xfrm>
          <a:prstGeom prst="rect">
            <a:avLst/>
          </a:prstGeom>
          <a:noFill/>
          <a:ln/>
        </p:spPr>
        <p:txBody>
          <a:bodyPr wrap="square" rtlCol="0" anchor="ctr"/>
          <a:lstStyle/>
          <a:p>
            <a:pPr marL="0" indent="0">
              <a:lnSpc>
                <a:spcPts val="1350"/>
              </a:lnSpc>
              <a:buNone/>
            </a:pPr>
            <a:r>
              <a:rPr lang="en-US" sz="1400" b="1" dirty="0">
                <a:solidFill>
                  <a:srgbClr val="105B2F"/>
                </a:solidFill>
                <a:latin typeface="Verdana" pitchFamily="34" charset="0"/>
                <a:ea typeface="Verdana" pitchFamily="34" charset="-122"/>
                <a:cs typeface="Verdana" pitchFamily="34" charset="-120"/>
              </a:rPr>
              <a:t>WHO's position is inclusion:  </a:t>
            </a:r>
            <a:r>
              <a:rPr lang="en-US" sz="1400" dirty="0">
                <a:solidFill>
                  <a:srgbClr val="1A1A1A"/>
                </a:solidFill>
                <a:latin typeface="Verdana" pitchFamily="34" charset="0"/>
                <a:ea typeface="Verdana" pitchFamily="34" charset="-122"/>
                <a:cs typeface="Verdana" pitchFamily="34" charset="-120"/>
              </a:rPr>
              <a:t>pregnant and breastfeeding women are already covered by the general “established on ART” definition and 3–6-month visit/refill guidance. </a:t>
            </a:r>
          </a:p>
          <a:p>
            <a:pPr marL="0" indent="0">
              <a:lnSpc>
                <a:spcPts val="1350"/>
              </a:lnSpc>
              <a:buNone/>
            </a:pPr>
            <a:endParaRPr lang="en-US" sz="1400" dirty="0">
              <a:solidFill>
                <a:srgbClr val="1A1A1A"/>
              </a:solidFill>
              <a:latin typeface="Verdana" pitchFamily="34" charset="0"/>
              <a:ea typeface="Verdana" pitchFamily="34" charset="-122"/>
              <a:cs typeface="Verdana" pitchFamily="34" charset="-120"/>
            </a:endParaRPr>
          </a:p>
          <a:p>
            <a:pPr>
              <a:lnSpc>
                <a:spcPts val="1350"/>
              </a:lnSpc>
            </a:pPr>
            <a:r>
              <a:rPr lang="en-US" sz="1400" dirty="0">
                <a:solidFill>
                  <a:srgbClr val="1A1A1A"/>
                </a:solidFill>
                <a:latin typeface="Verdana" pitchFamily="34" charset="0"/>
                <a:ea typeface="Verdana" pitchFamily="34" charset="-122"/>
                <a:cs typeface="Verdana" pitchFamily="34" charset="-120"/>
              </a:rPr>
              <a:t>A narrower set of additional criteria (Box 7.4) applies to pregnant women if choosing a model outside integrated maternal/child care - already-established clients need 1 VL &lt;1000 copies/mL in the past 3 months plus antenatal care access; those initiating ART during pregnancy need a 6-week infant NAT-negative result plus evidence of infant follow-up.</a:t>
            </a:r>
            <a:endParaRPr lang="en-US" sz="1400" dirty="0"/>
          </a:p>
        </p:txBody>
      </p:sp>
      <p:sp>
        <p:nvSpPr>
          <p:cNvPr id="10" name="Shape 7"/>
          <p:cNvSpPr/>
          <p:nvPr/>
        </p:nvSpPr>
        <p:spPr>
          <a:xfrm>
            <a:off x="475488" y="3675601"/>
            <a:ext cx="11247120" cy="964692"/>
          </a:xfrm>
          <a:prstGeom prst="roundRect">
            <a:avLst>
              <a:gd name="adj" fmla="val 3704"/>
            </a:avLst>
          </a:prstGeom>
          <a:solidFill>
            <a:srgbClr val="EEF2E4"/>
          </a:solidFill>
          <a:ln/>
        </p:spPr>
        <p:txBody>
          <a:bodyPr/>
          <a:lstStyle/>
          <a:p>
            <a:endParaRPr lang="en-ZA"/>
          </a:p>
        </p:txBody>
      </p:sp>
      <p:sp>
        <p:nvSpPr>
          <p:cNvPr id="11" name="Shape 8"/>
          <p:cNvSpPr/>
          <p:nvPr/>
        </p:nvSpPr>
        <p:spPr>
          <a:xfrm>
            <a:off x="457200" y="3675601"/>
            <a:ext cx="109728" cy="964692"/>
          </a:xfrm>
          <a:prstGeom prst="rect">
            <a:avLst/>
          </a:prstGeom>
          <a:solidFill>
            <a:srgbClr val="FFA836"/>
          </a:solidFill>
          <a:ln/>
        </p:spPr>
        <p:txBody>
          <a:bodyPr/>
          <a:lstStyle/>
          <a:p>
            <a:endParaRPr lang="en-ZA"/>
          </a:p>
        </p:txBody>
      </p:sp>
      <p:sp>
        <p:nvSpPr>
          <p:cNvPr id="12" name="Text 9"/>
          <p:cNvSpPr/>
          <p:nvPr/>
        </p:nvSpPr>
        <p:spPr>
          <a:xfrm>
            <a:off x="640080" y="3730461"/>
            <a:ext cx="3200400" cy="854968"/>
          </a:xfrm>
          <a:prstGeom prst="rect">
            <a:avLst/>
          </a:prstGeom>
          <a:noFill/>
          <a:ln/>
        </p:spPr>
        <p:txBody>
          <a:bodyPr wrap="square" rtlCol="0" anchor="ctr"/>
          <a:lstStyle/>
          <a:p>
            <a:pPr marL="0" indent="0">
              <a:buNone/>
            </a:pPr>
            <a:r>
              <a:rPr lang="en-US" sz="1400" b="1" dirty="0">
                <a:solidFill>
                  <a:srgbClr val="105B2F"/>
                </a:solidFill>
                <a:latin typeface="Verdana" pitchFamily="34" charset="0"/>
                <a:ea typeface="Verdana" pitchFamily="34" charset="-122"/>
                <a:cs typeface="Verdana" pitchFamily="34" charset="-120"/>
              </a:rPr>
              <a:t>Jiang W et al. 2024, JAIDS
</a:t>
            </a:r>
            <a:r>
              <a:rPr lang="en-US" sz="1400" i="1" dirty="0">
                <a:solidFill>
                  <a:srgbClr val="6E6E6E"/>
                </a:solidFill>
                <a:latin typeface="Verdana" pitchFamily="34" charset="0"/>
                <a:ea typeface="Verdana" pitchFamily="34" charset="-122"/>
                <a:cs typeface="Verdana" pitchFamily="34" charset="-120"/>
              </a:rPr>
              <a:t>Kenya, Mobile WAChX trial, n=761</a:t>
            </a:r>
            <a:endParaRPr lang="en-US" sz="1400" dirty="0"/>
          </a:p>
        </p:txBody>
      </p:sp>
      <p:sp>
        <p:nvSpPr>
          <p:cNvPr id="13" name="Text 10"/>
          <p:cNvSpPr/>
          <p:nvPr/>
        </p:nvSpPr>
        <p:spPr>
          <a:xfrm>
            <a:off x="3950208" y="3730461"/>
            <a:ext cx="7589520" cy="854968"/>
          </a:xfrm>
          <a:prstGeom prst="rect">
            <a:avLst/>
          </a:prstGeom>
          <a:noFill/>
          <a:ln/>
        </p:spPr>
        <p:txBody>
          <a:bodyPr wrap="square" rtlCol="0" anchor="ctr"/>
          <a:lstStyle/>
          <a:p>
            <a:pPr marL="0" indent="0">
              <a:buNone/>
            </a:pPr>
            <a:r>
              <a:rPr lang="en-US" sz="1100" dirty="0">
                <a:solidFill>
                  <a:srgbClr val="1A1A1A"/>
                </a:solidFill>
                <a:latin typeface="Verdana" pitchFamily="34" charset="0"/>
                <a:ea typeface="Verdana" pitchFamily="34" charset="-122"/>
                <a:cs typeface="Verdana" pitchFamily="34" charset="-120"/>
              </a:rPr>
              <a:t>Observational analysis of longitudinal VL data from Kenyan PMTCT programs, modelling which postpartum women would meet standard DSD eligibility criteria and their subsequent suppression trajectories. Result: </a:t>
            </a:r>
            <a:r>
              <a:rPr lang="en-US" sz="1100" b="1" dirty="0">
                <a:solidFill>
                  <a:srgbClr val="1A1A1A"/>
                </a:solidFill>
                <a:latin typeface="Verdana" pitchFamily="34" charset="0"/>
                <a:ea typeface="Verdana" pitchFamily="34" charset="-122"/>
                <a:cs typeface="Verdana" pitchFamily="34" charset="-120"/>
              </a:rPr>
              <a:t>80.8% had a sustained low probability of unsuppressed VL</a:t>
            </a:r>
            <a:r>
              <a:rPr lang="en-US" sz="1100" dirty="0">
                <a:solidFill>
                  <a:srgbClr val="1A1A1A"/>
                </a:solidFill>
                <a:latin typeface="Verdana" pitchFamily="34" charset="0"/>
                <a:ea typeface="Verdana" pitchFamily="34" charset="-122"/>
                <a:cs typeface="Verdana" pitchFamily="34" charset="-120"/>
              </a:rPr>
              <a:t>; among those DSD-eligible at 6mo postpartum, 83.8% maintained suppression to 24 months.</a:t>
            </a:r>
            <a:endParaRPr lang="en-US" sz="1100" dirty="0"/>
          </a:p>
        </p:txBody>
      </p:sp>
      <p:sp>
        <p:nvSpPr>
          <p:cNvPr id="14" name="Shape 11"/>
          <p:cNvSpPr/>
          <p:nvPr/>
        </p:nvSpPr>
        <p:spPr>
          <a:xfrm>
            <a:off x="475488" y="4952221"/>
            <a:ext cx="11247120" cy="1059672"/>
          </a:xfrm>
          <a:prstGeom prst="roundRect">
            <a:avLst>
              <a:gd name="adj" fmla="val 3571"/>
            </a:avLst>
          </a:prstGeom>
          <a:solidFill>
            <a:srgbClr val="EEF2E4"/>
          </a:solidFill>
          <a:ln/>
        </p:spPr>
        <p:txBody>
          <a:bodyPr/>
          <a:lstStyle/>
          <a:p>
            <a:endParaRPr lang="en-ZA"/>
          </a:p>
        </p:txBody>
      </p:sp>
      <p:sp>
        <p:nvSpPr>
          <p:cNvPr id="15" name="Shape 12"/>
          <p:cNvSpPr/>
          <p:nvPr/>
        </p:nvSpPr>
        <p:spPr>
          <a:xfrm>
            <a:off x="457200" y="4952221"/>
            <a:ext cx="109728" cy="1059672"/>
          </a:xfrm>
          <a:prstGeom prst="rect">
            <a:avLst/>
          </a:prstGeom>
          <a:solidFill>
            <a:srgbClr val="FFA836"/>
          </a:solidFill>
          <a:ln/>
        </p:spPr>
        <p:txBody>
          <a:bodyPr/>
          <a:lstStyle/>
          <a:p>
            <a:endParaRPr lang="en-ZA"/>
          </a:p>
        </p:txBody>
      </p:sp>
      <p:sp>
        <p:nvSpPr>
          <p:cNvPr id="16" name="Text 13"/>
          <p:cNvSpPr/>
          <p:nvPr/>
        </p:nvSpPr>
        <p:spPr>
          <a:xfrm>
            <a:off x="640080" y="4992337"/>
            <a:ext cx="3200400" cy="964692"/>
          </a:xfrm>
          <a:prstGeom prst="rect">
            <a:avLst/>
          </a:prstGeom>
          <a:noFill/>
          <a:ln/>
        </p:spPr>
        <p:txBody>
          <a:bodyPr wrap="square" rtlCol="0" anchor="ctr"/>
          <a:lstStyle/>
          <a:p>
            <a:pPr marL="0" indent="0">
              <a:buNone/>
            </a:pPr>
            <a:r>
              <a:rPr lang="en-US" sz="1400" b="1" dirty="0">
                <a:solidFill>
                  <a:srgbClr val="105B2F"/>
                </a:solidFill>
                <a:latin typeface="Verdana" pitchFamily="34" charset="0"/>
                <a:ea typeface="Verdana" pitchFamily="34" charset="-122"/>
                <a:cs typeface="Verdana" pitchFamily="34" charset="-120"/>
              </a:rPr>
              <a:t>Myer L et al. 2022, AIDS
</a:t>
            </a:r>
            <a:r>
              <a:rPr lang="en-US" sz="1400" i="1" dirty="0">
                <a:solidFill>
                  <a:srgbClr val="6E6E6E"/>
                </a:solidFill>
                <a:latin typeface="Verdana" pitchFamily="34" charset="0"/>
                <a:ea typeface="Verdana" pitchFamily="34" charset="-122"/>
                <a:cs typeface="Verdana" pitchFamily="34" charset="-120"/>
              </a:rPr>
              <a:t>Cape Town RCT, n=409</a:t>
            </a:r>
            <a:endParaRPr lang="en-US" sz="1400" dirty="0"/>
          </a:p>
        </p:txBody>
      </p:sp>
      <p:sp>
        <p:nvSpPr>
          <p:cNvPr id="17" name="Text 14"/>
          <p:cNvSpPr/>
          <p:nvPr/>
        </p:nvSpPr>
        <p:spPr>
          <a:xfrm>
            <a:off x="3950208" y="4895407"/>
            <a:ext cx="7589520" cy="1170432"/>
          </a:xfrm>
          <a:prstGeom prst="rect">
            <a:avLst/>
          </a:prstGeom>
          <a:noFill/>
          <a:ln/>
        </p:spPr>
        <p:txBody>
          <a:bodyPr wrap="square" rtlCol="0" anchor="ctr"/>
          <a:lstStyle/>
          <a:p>
            <a:pPr marL="0" indent="0">
              <a:buNone/>
            </a:pPr>
            <a:r>
              <a:rPr lang="en-US" sz="1100" dirty="0">
                <a:solidFill>
                  <a:srgbClr val="1A1A1A"/>
                </a:solidFill>
                <a:latin typeface="Verdana" pitchFamily="34" charset="0"/>
                <a:ea typeface="Verdana" pitchFamily="34" charset="-122"/>
                <a:cs typeface="Verdana" pitchFamily="34" charset="-120"/>
              </a:rPr>
              <a:t>Early referral of postnatal women into general adult adherence clubs, vs standard primary-care follow-up. Cumulative incidence over 24mo of repeated testing: </a:t>
            </a:r>
            <a:r>
              <a:rPr lang="en-US" sz="1100" b="1" dirty="0">
                <a:solidFill>
                  <a:srgbClr val="1A1A1A"/>
                </a:solidFill>
                <a:latin typeface="Verdana" pitchFamily="34" charset="0"/>
                <a:ea typeface="Verdana" pitchFamily="34" charset="-122"/>
                <a:cs typeface="Verdana" pitchFamily="34" charset="-120"/>
              </a:rPr>
              <a:t>confirmed failure VL≥1000, 29% vs 37% (HR 0.71, 95% CI 0.50–1.01, not significant)</a:t>
            </a:r>
            <a:r>
              <a:rPr lang="en-US" sz="1100" dirty="0">
                <a:solidFill>
                  <a:srgbClr val="1A1A1A"/>
                </a:solidFill>
                <a:latin typeface="Verdana" pitchFamily="34" charset="0"/>
                <a:ea typeface="Verdana" pitchFamily="34" charset="-122"/>
                <a:cs typeface="Verdana" pitchFamily="34" charset="-120"/>
              </a:rPr>
              <a:t>; low-level threshold VL≥50, 44% vs 56% (HR 0.68, CI 0.51–0.91, significant).</a:t>
            </a:r>
            <a:endParaRPr lang="en-US" sz="11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457200" y="6419088"/>
            <a:ext cx="11247120" cy="0"/>
          </a:xfrm>
          <a:prstGeom prst="line">
            <a:avLst/>
          </a:prstGeom>
          <a:noFill/>
          <a:ln w="9525">
            <a:solidFill>
              <a:srgbClr val="CFCFC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457200" y="6455664"/>
            <a:ext cx="73152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6E6E6E"/>
                </a:solidFill>
                <a:effectLst/>
                <a:uLnTx/>
                <a:uFillTx/>
                <a:latin typeface="Verdana" pitchFamily="34" charset="0"/>
                <a:ea typeface="Verdana" pitchFamily="34" charset="-122"/>
                <a:cs typeface="Verdana" pitchFamily="34" charset="-120"/>
              </a:rPr>
              <a:t>26–31 July · Rio de Janeiro, Brazil · MASTER EVIDENCE DECK</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8503920" y="6455664"/>
            <a:ext cx="3200400"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6E6E6E"/>
                </a:solidFill>
                <a:effectLst/>
                <a:uLnTx/>
                <a:uFillTx/>
                <a:latin typeface="Verdana" pitchFamily="34" charset="0"/>
                <a:ea typeface="Verdana" pitchFamily="34" charset="-122"/>
                <a:cs typeface="Verdana" pitchFamily="34" charset="-120"/>
              </a:rPr>
              <a:t>24 · aids2026.org</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3"/>
          <p:cNvSpPr/>
          <p:nvPr/>
        </p:nvSpPr>
        <p:spPr>
          <a:xfrm>
            <a:off x="457200" y="363794"/>
            <a:ext cx="86868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0" cap="none" spc="100" normalizeH="0" baseline="0" noProof="0" dirty="0">
                <a:ln>
                  <a:noFill/>
                </a:ln>
                <a:solidFill>
                  <a:srgbClr val="FFA836"/>
                </a:solidFill>
                <a:effectLst/>
                <a:uLnTx/>
                <a:uFillTx/>
                <a:latin typeface="Verdana" pitchFamily="34" charset="0"/>
                <a:ea typeface="Verdana" pitchFamily="34" charset="-122"/>
                <a:cs typeface="Verdana" pitchFamily="34" charset="-120"/>
              </a:rPr>
              <a:t>SHIFT 2 · ECONOMICS — CARRIED OVER FROM SHIFT 1</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4"/>
          <p:cNvSpPr/>
          <p:nvPr/>
        </p:nvSpPr>
        <p:spPr>
          <a:xfrm>
            <a:off x="457200" y="638114"/>
            <a:ext cx="10149840" cy="822960"/>
          </a:xfrm>
          <a:prstGeom prst="rect">
            <a:avLst/>
          </a:prstGeom>
          <a:noFill/>
          <a:ln/>
        </p:spPr>
        <p:txBody>
          <a:bodyPr wrap="square" rtlCol="0" anchor="ctr"/>
          <a:lstStyle/>
          <a:p>
            <a:pPr marL="0" marR="0" lvl="0" indent="0" algn="l" defTabSz="914400" rtl="0" eaLnBrk="1" fontAlgn="auto" latinLnBrk="0" hangingPunct="1">
              <a:lnSpc>
                <a:spcPts val="26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105B2F"/>
                </a:solidFill>
                <a:effectLst/>
                <a:uLnTx/>
                <a:uFillTx/>
                <a:latin typeface="Verdana" pitchFamily="34" charset="0"/>
                <a:ea typeface="Verdana" pitchFamily="34" charset="-122"/>
                <a:cs typeface="Verdana" pitchFamily="34" charset="-120"/>
              </a:rPr>
              <a:t>Same economics as Shift 1, extended to more people</a:t>
            </a:r>
            <a:endParaRPr kumimoji="0" lang="en-US" sz="2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5"/>
          <p:cNvSpPr/>
          <p:nvPr/>
        </p:nvSpPr>
        <p:spPr>
          <a:xfrm>
            <a:off x="457200" y="1459796"/>
            <a:ext cx="11247120" cy="1371600"/>
          </a:xfrm>
          <a:prstGeom prst="roundRect">
            <a:avLst>
              <a:gd name="adj" fmla="val 3333"/>
            </a:avLst>
          </a:prstGeom>
          <a:solidFill>
            <a:srgbClr val="EEF2E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6"/>
          <p:cNvSpPr/>
          <p:nvPr/>
        </p:nvSpPr>
        <p:spPr>
          <a:xfrm>
            <a:off x="548640" y="1459796"/>
            <a:ext cx="2468880" cy="13716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05B2F"/>
                </a:solidFill>
                <a:effectLst/>
                <a:uLnTx/>
                <a:uFillTx/>
                <a:latin typeface="Verdana" pitchFamily="34" charset="0"/>
                <a:ea typeface="Verdana" pitchFamily="34" charset="-122"/>
                <a:cs typeface="Verdana" pitchFamily="34" charset="-120"/>
              </a:rPr>
              <a:t>Same as Shift 1</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7"/>
          <p:cNvSpPr/>
          <p:nvPr/>
        </p:nvSpPr>
        <p:spPr>
          <a:xfrm>
            <a:off x="3200400" y="1624388"/>
            <a:ext cx="8138160" cy="4114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05B2F"/>
                </a:solidFill>
                <a:effectLst/>
                <a:uLnTx/>
                <a:uFillTx/>
                <a:latin typeface="Verdana" pitchFamily="34" charset="0"/>
                <a:ea typeface="Verdana" pitchFamily="34" charset="-122"/>
                <a:cs typeface="Verdana" pitchFamily="34" charset="-120"/>
              </a:rPr>
              <a:t>Clinical review and dispensing-interval economics, unchanged</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8"/>
          <p:cNvSpPr/>
          <p:nvPr/>
        </p:nvSpPr>
        <p:spPr>
          <a:xfrm>
            <a:off x="3200400" y="2054156"/>
            <a:ext cx="8138160" cy="685800"/>
          </a:xfrm>
          <a:prstGeom prst="rect">
            <a:avLst/>
          </a:prstGeom>
          <a:noFill/>
          <a:ln/>
        </p:spPr>
        <p:txBody>
          <a:bodyPr wrap="square" rtlCol="0" anchor="ctr"/>
          <a:lstStyle/>
          <a:p>
            <a:pPr marL="0" marR="0" lvl="0" indent="0" algn="l" defTabSz="914400" rtl="0" eaLnBrk="1" fontAlgn="auto" latinLnBrk="0" hangingPunct="1">
              <a:lnSpc>
                <a:spcPts val="1500"/>
              </a:lnSpc>
              <a:spcBef>
                <a:spcPts val="0"/>
              </a:spcBef>
              <a:spcAft>
                <a:spcPts val="0"/>
              </a:spcAft>
              <a:buClrTx/>
              <a:buSzTx/>
              <a:buFontTx/>
              <a:buNone/>
              <a:tabLst/>
              <a:defRPr/>
            </a:pPr>
            <a:r>
              <a:rPr kumimoji="0" lang="en-US" sz="1200" b="0" i="0" u="none" strike="noStrike" kern="1200" cap="none" spc="0" normalizeH="0" baseline="0" noProof="0" dirty="0" err="1">
                <a:ln>
                  <a:noFill/>
                </a:ln>
                <a:solidFill>
                  <a:srgbClr val="1A1A1A"/>
                </a:solidFill>
                <a:effectLst/>
                <a:uLnTx/>
                <a:uFillTx/>
                <a:latin typeface="Verdana" pitchFamily="34" charset="0"/>
                <a:ea typeface="Verdana" pitchFamily="34" charset="-122"/>
                <a:cs typeface="Verdana" pitchFamily="34" charset="-120"/>
              </a:rPr>
              <a:t>The</a:t>
            </a:r>
            <a:r>
              <a:rPr kumimoji="0" lang="en-US" sz="1200" b="0" i="0" u="none" strike="noStrike" kern="1200" cap="none" spc="0" normalizeH="0" baseline="0" noProof="0" dirty="0">
                <a:ln>
                  <a:noFill/>
                </a:ln>
                <a:solidFill>
                  <a:srgbClr val="1A1A1A"/>
                </a:solidFill>
                <a:effectLst/>
                <a:uLnTx/>
                <a:uFillTx/>
                <a:latin typeface="Verdana" pitchFamily="34" charset="0"/>
                <a:ea typeface="Verdana" pitchFamily="34" charset="-122"/>
                <a:cs typeface="Verdana" pitchFamily="34" charset="-120"/>
              </a:rPr>
              <a:t> mechanics are unchanged: ~56% lower cost, cost-saving to providers — full detail on slide 13.</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hape 9"/>
          <p:cNvSpPr/>
          <p:nvPr/>
        </p:nvSpPr>
        <p:spPr>
          <a:xfrm>
            <a:off x="457200" y="2941124"/>
            <a:ext cx="11247120" cy="1371600"/>
          </a:xfrm>
          <a:prstGeom prst="roundRect">
            <a:avLst>
              <a:gd name="adj" fmla="val 3333"/>
            </a:avLst>
          </a:prstGeom>
          <a:solidFill>
            <a:srgbClr val="EEF2E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 10"/>
          <p:cNvSpPr/>
          <p:nvPr/>
        </p:nvSpPr>
        <p:spPr>
          <a:xfrm>
            <a:off x="548640" y="2941124"/>
            <a:ext cx="2468880" cy="13716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A41F3"/>
                </a:solidFill>
                <a:effectLst/>
                <a:uLnTx/>
                <a:uFillTx/>
                <a:latin typeface="Verdana" pitchFamily="34" charset="0"/>
                <a:ea typeface="Verdana" pitchFamily="34" charset="-122"/>
                <a:cs typeface="Verdana" pitchFamily="34" charset="-120"/>
              </a:rPr>
              <a:t>Same as Shift 1</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1"/>
          <p:cNvSpPr/>
          <p:nvPr/>
        </p:nvSpPr>
        <p:spPr>
          <a:xfrm>
            <a:off x="3200400" y="3105716"/>
            <a:ext cx="8138160" cy="4114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05B2F"/>
                </a:solidFill>
                <a:effectLst/>
                <a:uLnTx/>
                <a:uFillTx/>
                <a:latin typeface="Verdana" pitchFamily="34" charset="0"/>
                <a:ea typeface="Verdana" pitchFamily="34" charset="-122"/>
                <a:cs typeface="Verdana" pitchFamily="34" charset="-120"/>
              </a:rPr>
              <a:t>Client costs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 12"/>
          <p:cNvSpPr/>
          <p:nvPr/>
        </p:nvSpPr>
        <p:spPr>
          <a:xfrm>
            <a:off x="3200400" y="3460710"/>
            <a:ext cx="8138160" cy="685800"/>
          </a:xfrm>
          <a:prstGeom prst="rect">
            <a:avLst/>
          </a:prstGeom>
          <a:noFill/>
          <a:ln/>
        </p:spPr>
        <p:txBody>
          <a:bodyPr wrap="square" rtlCol="0" anchor="ctr"/>
          <a:lstStyle/>
          <a:p>
            <a:pPr marL="0" marR="0" lvl="0" indent="0" algn="l" defTabSz="914400" rtl="0" eaLnBrk="1" fontAlgn="auto" latinLnBrk="0" hangingPunct="1">
              <a:lnSpc>
                <a:spcPts val="15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A1A1A"/>
                </a:solidFill>
                <a:effectLst/>
                <a:uLnTx/>
                <a:uFillTx/>
                <a:latin typeface="Verdana" pitchFamily="34" charset="0"/>
                <a:ea typeface="Verdana" pitchFamily="34" charset="-122"/>
                <a:cs typeface="+mn-cs"/>
              </a:rPr>
              <a:t>Rosen 2021, Gates Open Research synthesis same study as slide 13 — 5 SSA studies client costs specifically down ~50%.</a:t>
            </a:r>
          </a:p>
          <a:p>
            <a:pPr marL="0" marR="0" lvl="0" indent="0" algn="l" defTabSz="914400" rtl="0" eaLnBrk="1" fontAlgn="auto" latinLnBrk="0" hangingPunct="1">
              <a:lnSpc>
                <a:spcPts val="1500"/>
              </a:lnSpc>
              <a:spcBef>
                <a:spcPts val="0"/>
              </a:spcBef>
              <a:spcAft>
                <a:spcPts val="0"/>
              </a:spcAft>
              <a:buClrTx/>
              <a:buSzTx/>
              <a:buFontTx/>
              <a:buNone/>
              <a:tabLst/>
              <a:defRPr/>
            </a:pPr>
            <a:r>
              <a:rPr kumimoji="0" lang="en-US" sz="1200" b="0" i="0" u="none" strike="noStrike" kern="1200" cap="none" spc="0" normalizeH="0" baseline="0" noProof="0" dirty="0" err="1">
                <a:ln>
                  <a:noFill/>
                </a:ln>
                <a:solidFill>
                  <a:srgbClr val="1A1A1A"/>
                </a:solidFill>
                <a:effectLst/>
                <a:uLnTx/>
                <a:uFillTx/>
                <a:latin typeface="Verdana" pitchFamily="34" charset="0"/>
                <a:ea typeface="Verdana" pitchFamily="34" charset="-122"/>
                <a:cs typeface="Verdana" pitchFamily="34" charset="-120"/>
              </a:rPr>
              <a:t>Lekodeba</a:t>
            </a:r>
            <a:r>
              <a:rPr kumimoji="0" lang="en-US" sz="1200" b="0" i="0" u="none" strike="noStrike" kern="1200" cap="none" spc="0" normalizeH="0" baseline="0" noProof="0" dirty="0">
                <a:ln>
                  <a:noFill/>
                </a:ln>
                <a:solidFill>
                  <a:srgbClr val="1A1A1A"/>
                </a:solidFill>
                <a:effectLst/>
                <a:uLnTx/>
                <a:uFillTx/>
                <a:latin typeface="Verdana" pitchFamily="34" charset="0"/>
                <a:ea typeface="Verdana" pitchFamily="34" charset="-122"/>
                <a:cs typeface="Verdana" pitchFamily="34" charset="-120"/>
              </a:rPr>
              <a:t> NA et al. 2025, JIAS: same Zambia study as slide 13 — client costs specifically down ~12%.</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Shape 13"/>
          <p:cNvSpPr/>
          <p:nvPr/>
        </p:nvSpPr>
        <p:spPr>
          <a:xfrm>
            <a:off x="457200" y="4422452"/>
            <a:ext cx="11247120" cy="1371600"/>
          </a:xfrm>
          <a:prstGeom prst="roundRect">
            <a:avLst>
              <a:gd name="adj" fmla="val 3333"/>
            </a:avLst>
          </a:prstGeom>
          <a:solidFill>
            <a:srgbClr val="EEF2E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 14"/>
          <p:cNvSpPr/>
          <p:nvPr/>
        </p:nvSpPr>
        <p:spPr>
          <a:xfrm>
            <a:off x="548640" y="4422452"/>
            <a:ext cx="2468880" cy="13716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617F09"/>
                </a:solidFill>
                <a:effectLst/>
                <a:uLnTx/>
                <a:uFillTx/>
                <a:latin typeface="Verdana" pitchFamily="34" charset="0"/>
                <a:ea typeface="Verdana" pitchFamily="34" charset="-122"/>
                <a:cs typeface="Verdana" pitchFamily="34" charset="-120"/>
              </a:rPr>
              <a:t>Unrealised savings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5"/>
          <p:cNvSpPr/>
          <p:nvPr/>
        </p:nvSpPr>
        <p:spPr>
          <a:xfrm>
            <a:off x="3200400" y="4587044"/>
            <a:ext cx="8138160" cy="4114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05B2F"/>
                </a:solidFill>
                <a:effectLst/>
                <a:uLnTx/>
                <a:uFillTx/>
                <a:latin typeface="Verdana" pitchFamily="34" charset="0"/>
                <a:ea typeface="Verdana" pitchFamily="34" charset="-122"/>
                <a:cs typeface="Verdana" pitchFamily="34" charset="-120"/>
              </a:rPr>
              <a:t>the enrolment gap, not a new cost</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 16"/>
          <p:cNvSpPr/>
          <p:nvPr/>
        </p:nvSpPr>
        <p:spPr>
          <a:xfrm>
            <a:off x="3200400" y="5016812"/>
            <a:ext cx="8138160" cy="685800"/>
          </a:xfrm>
          <a:prstGeom prst="rect">
            <a:avLst/>
          </a:prstGeom>
          <a:noFill/>
          <a:ln/>
        </p:spPr>
        <p:txBody>
          <a:bodyPr wrap="square" rtlCol="0" anchor="ctr"/>
          <a:lstStyle/>
          <a:p>
            <a:pPr marL="0" marR="0" lvl="0" indent="0" algn="l" defTabSz="914400" rtl="0" eaLnBrk="1" fontAlgn="auto" latinLnBrk="0" hangingPunct="1">
              <a:lnSpc>
                <a:spcPts val="15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A1A1A"/>
                </a:solidFill>
                <a:effectLst/>
                <a:uLnTx/>
                <a:uFillTx/>
                <a:latin typeface="Verdana" pitchFamily="34" charset="0"/>
                <a:ea typeface="Verdana" pitchFamily="34" charset="-122"/>
                <a:cs typeface="Verdana" pitchFamily="34" charset="-120"/>
              </a:rPr>
              <a:t>Not-yet-enrolled clients still pay slide 13's higher-visit cost — closing the gap (slide 21) unlocks savings already proven.</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 17"/>
          <p:cNvSpPr/>
          <p:nvPr/>
        </p:nvSpPr>
        <p:spPr>
          <a:xfrm>
            <a:off x="457200" y="5989320"/>
            <a:ext cx="11247120" cy="365760"/>
          </a:xfrm>
          <a:prstGeom prst="rect">
            <a:avLst/>
          </a:prstGeom>
          <a:noFill/>
          <a:ln/>
        </p:spPr>
        <p:txBody>
          <a:bodyPr wrap="square" rtlCol="0" anchor="ctr"/>
          <a:lstStyle/>
          <a:p>
            <a:pPr marL="0" marR="0" lvl="0" indent="0" algn="l" defTabSz="914400" rtl="0" eaLnBrk="1" fontAlgn="auto" latinLnBrk="0" hangingPunct="1">
              <a:lnSpc>
                <a:spcPts val="13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6E6E6E"/>
                </a:solidFill>
                <a:effectLst/>
                <a:uLnTx/>
                <a:uFillTx/>
                <a:latin typeface="Verdana" pitchFamily="34" charset="0"/>
                <a:ea typeface="Verdana" pitchFamily="34" charset="-122"/>
                <a:cs typeface="Verdana" pitchFamily="34" charset="-120"/>
              </a:rPr>
              <a:t>Broadening eligibility doesn't raise new cost questions — it extends savings already proven in Shift 1 to groups still paying the higher-frequency-visit cost.</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5B2F"/>
        </a:solidFill>
        <a:effectLst/>
      </p:bgPr>
    </p:bg>
    <p:spTree>
      <p:nvGrpSpPr>
        <p:cNvPr id="1" name=""/>
        <p:cNvGrpSpPr/>
        <p:nvPr/>
      </p:nvGrpSpPr>
      <p:grpSpPr>
        <a:xfrm>
          <a:off x="0" y="0"/>
          <a:ext cx="0" cy="0"/>
          <a:chOff x="0" y="0"/>
          <a:chExt cx="0" cy="0"/>
        </a:xfrm>
      </p:grpSpPr>
      <p:sp>
        <p:nvSpPr>
          <p:cNvPr id="2" name="Text 0"/>
          <p:cNvSpPr/>
          <p:nvPr/>
        </p:nvSpPr>
        <p:spPr>
          <a:xfrm>
            <a:off x="640080" y="2103120"/>
            <a:ext cx="2743200" cy="1463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a:noFill/>
                </a:ln>
                <a:solidFill>
                  <a:srgbClr val="BFED2F"/>
                </a:solidFill>
                <a:effectLst/>
                <a:uLnTx/>
                <a:uFillTx/>
                <a:latin typeface="Verdana" pitchFamily="34" charset="0"/>
                <a:ea typeface="Verdana" pitchFamily="34" charset="-122"/>
                <a:cs typeface="Verdana" pitchFamily="34" charset="-120"/>
              </a:rPr>
              <a:t>03</a:t>
            </a:r>
            <a:endParaRPr kumimoji="0" lang="en-US" sz="8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640080" y="3566160"/>
            <a:ext cx="10515600" cy="1005840"/>
          </a:xfrm>
          <a:prstGeom prst="rect">
            <a:avLst/>
          </a:prstGeom>
          <a:noFill/>
          <a:ln/>
        </p:spPr>
        <p:txBody>
          <a:bodyPr wrap="square" rtlCol="0" anchor="ctr"/>
          <a:lstStyle/>
          <a:p>
            <a:pPr marL="0" marR="0" lvl="0" indent="0" algn="l" defTabSz="914400" rtl="0" eaLnBrk="1" fontAlgn="auto" latinLnBrk="0" hangingPunct="1">
              <a:lnSpc>
                <a:spcPts val="36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Verdana" pitchFamily="34" charset="0"/>
                <a:ea typeface="Verdana" pitchFamily="34" charset="-122"/>
                <a:cs typeface="Verdana" pitchFamily="34" charset="-120"/>
              </a:rPr>
              <a:t>Smarter monitoring</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640080" y="4526280"/>
            <a:ext cx="10058400" cy="640080"/>
          </a:xfrm>
          <a:prstGeom prst="rect">
            <a:avLst/>
          </a:prstGeom>
          <a:noFill/>
          <a:ln/>
        </p:spPr>
        <p:txBody>
          <a:bodyPr wrap="square" rtlCol="0" anchor="ctr"/>
          <a:lstStyle/>
          <a:p>
            <a:pPr marL="0" marR="0" lvl="0" indent="0" algn="l" defTabSz="914400" rtl="0" eaLnBrk="1" fontAlgn="auto" latinLnBrk="0" hangingPunct="1">
              <a:lnSpc>
                <a:spcPts val="19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BFED2F"/>
                </a:solidFill>
                <a:effectLst/>
                <a:uLnTx/>
                <a:uFillTx/>
                <a:latin typeface="Verdana" pitchFamily="34" charset="0"/>
                <a:ea typeface="Verdana" pitchFamily="34" charset="-122"/>
                <a:cs typeface="Verdana" pitchFamily="34" charset="-120"/>
              </a:rPr>
              <a:t>How we monitor over time — test earlier, align and recall, then space out</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457200" y="6419088"/>
            <a:ext cx="11247120" cy="0"/>
          </a:xfrm>
          <a:prstGeom prst="line">
            <a:avLst/>
          </a:prstGeom>
          <a:noFill/>
          <a:ln w="9525">
            <a:solidFill>
              <a:srgbClr val="CFCFC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457200" y="6455664"/>
            <a:ext cx="73152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6E6E6E"/>
                </a:solidFill>
                <a:effectLst/>
                <a:uLnTx/>
                <a:uFillTx/>
                <a:latin typeface="Verdana" pitchFamily="34" charset="0"/>
                <a:ea typeface="Verdana" pitchFamily="34" charset="-122"/>
                <a:cs typeface="Verdana" pitchFamily="34" charset="-120"/>
              </a:rPr>
              <a:t>26–31 July · Rio de Janeiro, Brazil · MASTER EVIDENCE DECK</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8503920" y="6455664"/>
            <a:ext cx="3200400"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6E6E6E"/>
                </a:solidFill>
                <a:effectLst/>
                <a:uLnTx/>
                <a:uFillTx/>
                <a:latin typeface="Verdana" pitchFamily="34" charset="0"/>
                <a:ea typeface="Verdana" pitchFamily="34" charset="-122"/>
                <a:cs typeface="Verdana" pitchFamily="34" charset="-120"/>
              </a:rPr>
              <a:t>26 · aids2026.org</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3"/>
          <p:cNvSpPr/>
          <p:nvPr/>
        </p:nvSpPr>
        <p:spPr>
          <a:xfrm>
            <a:off x="365269" y="356616"/>
            <a:ext cx="86868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0" cap="none" spc="100" normalizeH="0" baseline="0" noProof="0" dirty="0">
                <a:ln>
                  <a:noFill/>
                </a:ln>
                <a:solidFill>
                  <a:srgbClr val="E0001B"/>
                </a:solidFill>
                <a:effectLst/>
                <a:uLnTx/>
                <a:uFillTx/>
                <a:latin typeface="Verdana" pitchFamily="34" charset="0"/>
                <a:ea typeface="Verdana" pitchFamily="34" charset="-122"/>
                <a:cs typeface="Verdana" pitchFamily="34" charset="-120"/>
              </a:rPr>
              <a:t>SHIFT 3 · MONITORING</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4"/>
          <p:cNvSpPr/>
          <p:nvPr/>
        </p:nvSpPr>
        <p:spPr>
          <a:xfrm>
            <a:off x="365269" y="630936"/>
            <a:ext cx="10149840" cy="822960"/>
          </a:xfrm>
          <a:prstGeom prst="rect">
            <a:avLst/>
          </a:prstGeom>
          <a:noFill/>
          <a:ln/>
        </p:spPr>
        <p:txBody>
          <a:bodyPr wrap="square" rtlCol="0" anchor="ctr"/>
          <a:lstStyle/>
          <a:p>
            <a:pPr marL="0" marR="0" lvl="0" indent="0" algn="l" defTabSz="914400" rtl="0" eaLnBrk="1" fontAlgn="auto" latinLnBrk="0" hangingPunct="1">
              <a:lnSpc>
                <a:spcPts val="26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105B2F"/>
                </a:solidFill>
                <a:effectLst/>
                <a:uLnTx/>
                <a:uFillTx/>
                <a:latin typeface="Verdana" pitchFamily="34" charset="0"/>
                <a:ea typeface="Verdana" pitchFamily="34" charset="-122"/>
                <a:cs typeface="Verdana" pitchFamily="34" charset="-120"/>
              </a:rPr>
              <a:t>Monitor earlier, then less often</a:t>
            </a:r>
            <a:endParaRPr kumimoji="0" lang="en-US" sz="2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5"/>
          <p:cNvSpPr/>
          <p:nvPr/>
        </p:nvSpPr>
        <p:spPr>
          <a:xfrm>
            <a:off x="457200" y="1828800"/>
            <a:ext cx="3520440" cy="2834640"/>
          </a:xfrm>
          <a:prstGeom prst="roundRect">
            <a:avLst/>
          </a:prstGeom>
          <a:solidFill>
            <a:srgbClr val="EEF2E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Shape 6"/>
          <p:cNvSpPr/>
          <p:nvPr/>
        </p:nvSpPr>
        <p:spPr>
          <a:xfrm>
            <a:off x="457200" y="1828800"/>
            <a:ext cx="3520440" cy="73152"/>
          </a:xfrm>
          <a:prstGeom prst="rect">
            <a:avLst/>
          </a:prstGeom>
          <a:solidFill>
            <a:srgbClr val="E0001B"/>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Shape 7"/>
          <p:cNvSpPr/>
          <p:nvPr/>
        </p:nvSpPr>
        <p:spPr>
          <a:xfrm>
            <a:off x="685800" y="2057400"/>
            <a:ext cx="502920" cy="502920"/>
          </a:xfrm>
          <a:prstGeom prst="ellipse">
            <a:avLst/>
          </a:prstGeom>
          <a:solidFill>
            <a:srgbClr val="E0001B"/>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8"/>
          <p:cNvSpPr/>
          <p:nvPr/>
        </p:nvSpPr>
        <p:spPr>
          <a:xfrm>
            <a:off x="685800" y="2057400"/>
            <a:ext cx="502920" cy="50292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Verdana" pitchFamily="34" charset="0"/>
                <a:ea typeface="Verdana" pitchFamily="34" charset="-122"/>
                <a:cs typeface="Verdana" pitchFamily="34" charset="-120"/>
              </a:rPr>
              <a:t>1</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9"/>
          <p:cNvSpPr/>
          <p:nvPr/>
        </p:nvSpPr>
        <p:spPr>
          <a:xfrm>
            <a:off x="1325880" y="2084832"/>
            <a:ext cx="2560320" cy="4572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E0001B"/>
                </a:solidFill>
                <a:effectLst/>
                <a:uLnTx/>
                <a:uFillTx/>
                <a:latin typeface="Verdana" pitchFamily="34" charset="0"/>
                <a:ea typeface="Verdana" pitchFamily="34" charset="-122"/>
                <a:cs typeface="Verdana" pitchFamily="34" charset="-120"/>
              </a:rPr>
              <a:t>TEST EARLIER</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0"/>
          <p:cNvSpPr/>
          <p:nvPr/>
        </p:nvSpPr>
        <p:spPr>
          <a:xfrm>
            <a:off x="713232" y="2743200"/>
            <a:ext cx="3063240" cy="1828800"/>
          </a:xfrm>
          <a:prstGeom prst="rect">
            <a:avLst/>
          </a:prstGeom>
          <a:noFill/>
          <a:ln/>
        </p:spPr>
        <p:txBody>
          <a:bodyPr wrap="square" rtlCol="0" anchor="ctr"/>
          <a:lstStyle/>
          <a:p>
            <a:pPr lvl="0">
              <a:lnSpc>
                <a:spcPts val="1600"/>
              </a:lnSpc>
              <a:defRPr/>
            </a:pPr>
            <a:r>
              <a:rPr kumimoji="0" lang="en-US" sz="1400" b="0" i="0" u="none" strike="noStrike" kern="1200" cap="none" spc="0" normalizeH="0" baseline="0" noProof="0" dirty="0">
                <a:ln>
                  <a:noFill/>
                </a:ln>
                <a:solidFill>
                  <a:srgbClr val="1A1A1A"/>
                </a:solidFill>
                <a:effectLst/>
                <a:uLnTx/>
                <a:uFillTx/>
                <a:latin typeface="Verdana" pitchFamily="34" charset="0"/>
                <a:ea typeface="Verdana" pitchFamily="34" charset="-122"/>
                <a:cs typeface="Verdana" pitchFamily="34" charset="-120"/>
              </a:rPr>
              <a:t>First VL at month 3, not month 6. Month 6 was set for slow-suppressing efavirenz; dolutegravir suppresses fast. </a:t>
            </a:r>
            <a:r>
              <a:rPr lang="en-US" sz="1400" dirty="0">
                <a:solidFill>
                  <a:srgbClr val="1A1A1A"/>
                </a:solidFill>
                <a:latin typeface="Verdana" pitchFamily="34" charset="0"/>
                <a:ea typeface="Verdana" pitchFamily="34" charset="-122"/>
                <a:cs typeface="Verdana" pitchFamily="34" charset="-120"/>
              </a:rPr>
              <a:t>The monitoring algorithm itself was built for the EFV era — 97% of adults are now on DTG-based regimens </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1"/>
          <p:cNvSpPr/>
          <p:nvPr/>
        </p:nvSpPr>
        <p:spPr>
          <a:xfrm>
            <a:off x="3858768" y="2926080"/>
            <a:ext cx="457200" cy="54864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6E6E6E"/>
                </a:solidFill>
                <a:effectLst/>
                <a:uLnTx/>
                <a:uFillTx/>
                <a:latin typeface="Verdana" pitchFamily="34" charset="0"/>
                <a:ea typeface="Verdana" pitchFamily="34" charset="-122"/>
                <a:cs typeface="Verdana" pitchFamily="34" charset="-120"/>
              </a:rPr>
              <a:t>→</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2"/>
          <p:cNvSpPr/>
          <p:nvPr/>
        </p:nvSpPr>
        <p:spPr>
          <a:xfrm>
            <a:off x="4343400" y="2057400"/>
            <a:ext cx="3520440" cy="3063240"/>
          </a:xfrm>
          <a:prstGeom prst="roundRect">
            <a:avLst/>
          </a:prstGeom>
          <a:solidFill>
            <a:srgbClr val="EEF2E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Shape 13"/>
          <p:cNvSpPr/>
          <p:nvPr/>
        </p:nvSpPr>
        <p:spPr>
          <a:xfrm>
            <a:off x="4343400" y="2057400"/>
            <a:ext cx="3520440" cy="73152"/>
          </a:xfrm>
          <a:prstGeom prst="rect">
            <a:avLst/>
          </a:prstGeom>
          <a:solidFill>
            <a:srgbClr val="FFA83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Shape 14"/>
          <p:cNvSpPr/>
          <p:nvPr/>
        </p:nvSpPr>
        <p:spPr>
          <a:xfrm>
            <a:off x="4572000" y="1856232"/>
            <a:ext cx="1645920" cy="365760"/>
          </a:xfrm>
          <a:prstGeom prst="roundRect">
            <a:avLst>
              <a:gd name="adj" fmla="val 15000"/>
            </a:avLst>
          </a:prstGeom>
          <a:solidFill>
            <a:srgbClr val="FFA83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Text 15"/>
          <p:cNvSpPr/>
          <p:nvPr/>
        </p:nvSpPr>
        <p:spPr>
          <a:xfrm>
            <a:off x="4572000" y="1856232"/>
            <a:ext cx="1645920" cy="3657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FFFFFF"/>
                </a:solidFill>
                <a:effectLst/>
                <a:uLnTx/>
                <a:uFillTx/>
                <a:latin typeface="Verdana" pitchFamily="34" charset="0"/>
                <a:ea typeface="Verdana" pitchFamily="34" charset="-122"/>
                <a:cs typeface="Verdana" pitchFamily="34" charset="-120"/>
              </a:rPr>
              <a:t>THE BIG GAIN</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6"/>
          <p:cNvSpPr/>
          <p:nvPr/>
        </p:nvSpPr>
        <p:spPr>
          <a:xfrm>
            <a:off x="4572000" y="2286000"/>
            <a:ext cx="502920" cy="502920"/>
          </a:xfrm>
          <a:prstGeom prst="ellipse">
            <a:avLst/>
          </a:prstGeom>
          <a:solidFill>
            <a:srgbClr val="FFA83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Text 17"/>
          <p:cNvSpPr/>
          <p:nvPr/>
        </p:nvSpPr>
        <p:spPr>
          <a:xfrm>
            <a:off x="4572000" y="2286000"/>
            <a:ext cx="502920" cy="50292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Verdana" pitchFamily="34" charset="0"/>
                <a:ea typeface="Verdana" pitchFamily="34" charset="-122"/>
                <a:cs typeface="Verdana" pitchFamily="34" charset="-120"/>
              </a:rPr>
              <a:t>2</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8"/>
          <p:cNvSpPr/>
          <p:nvPr/>
        </p:nvSpPr>
        <p:spPr>
          <a:xfrm>
            <a:off x="5212080" y="2313432"/>
            <a:ext cx="2560320" cy="4572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FFA836"/>
                </a:solidFill>
                <a:effectLst/>
                <a:uLnTx/>
                <a:uFillTx/>
                <a:latin typeface="Verdana" pitchFamily="34" charset="0"/>
                <a:ea typeface="Verdana" pitchFamily="34" charset="-122"/>
                <a:cs typeface="Verdana" pitchFamily="34" charset="-120"/>
              </a:rPr>
              <a:t>ALIGN &amp; RECALL</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19"/>
          <p:cNvSpPr/>
          <p:nvPr/>
        </p:nvSpPr>
        <p:spPr>
          <a:xfrm>
            <a:off x="4599432" y="2971800"/>
            <a:ext cx="3063240" cy="2057400"/>
          </a:xfrm>
          <a:prstGeom prst="rect">
            <a:avLst/>
          </a:prstGeom>
          <a:noFill/>
          <a:ln/>
        </p:spPr>
        <p:txBody>
          <a:bodyPr wrap="square" rtlCol="0" anchor="ctr"/>
          <a:lstStyle/>
          <a:p>
            <a:pPr marL="0" marR="0" lvl="0" indent="0" algn="l" defTabSz="914400" rtl="0" eaLnBrk="1" fontAlgn="auto" latinLnBrk="0" hangingPunct="1">
              <a:lnSpc>
                <a:spcPts val="16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A1A1A"/>
                </a:solidFill>
                <a:effectLst/>
                <a:uLnTx/>
                <a:uFillTx/>
                <a:latin typeface="Verdana" pitchFamily="34" charset="0"/>
                <a:ea typeface="Verdana" pitchFamily="34" charset="-122"/>
                <a:cs typeface="Verdana" pitchFamily="34" charset="-120"/>
              </a:rPr>
              <a:t>DSD clients </a:t>
            </a:r>
            <a:r>
              <a:rPr lang="en-US" sz="1400" dirty="0">
                <a:solidFill>
                  <a:srgbClr val="1A1A1A"/>
                </a:solidFill>
                <a:latin typeface="Verdana" pitchFamily="34" charset="0"/>
                <a:ea typeface="Verdana" pitchFamily="34" charset="-122"/>
                <a:cs typeface="Verdana" pitchFamily="34" charset="-120"/>
              </a:rPr>
              <a:t>receive quality clinical review, VL measurement and rescript at the same visit</a:t>
            </a:r>
            <a:r>
              <a:rPr kumimoji="0" lang="en-US" sz="1400" b="0" i="0" u="none" strike="noStrike" kern="1200" cap="none" spc="0" normalizeH="0" baseline="0" noProof="0" dirty="0">
                <a:ln>
                  <a:noFill/>
                </a:ln>
                <a:solidFill>
                  <a:srgbClr val="1A1A1A"/>
                </a:solidFill>
                <a:effectLst/>
                <a:uLnTx/>
                <a:uFillTx/>
                <a:latin typeface="Verdana" pitchFamily="34" charset="0"/>
                <a:ea typeface="Verdana" pitchFamily="34" charset="-122"/>
                <a:cs typeface="Verdana" pitchFamily="34" charset="-120"/>
              </a:rPr>
              <a:t> — no extra visit just to hear a good result. Recall only if ≥200 c/mL; review 50–200 at the next scheduled visit.</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 20"/>
          <p:cNvSpPr/>
          <p:nvPr/>
        </p:nvSpPr>
        <p:spPr>
          <a:xfrm>
            <a:off x="7744968" y="2926080"/>
            <a:ext cx="457200" cy="54864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6E6E6E"/>
                </a:solidFill>
                <a:effectLst/>
                <a:uLnTx/>
                <a:uFillTx/>
                <a:latin typeface="Verdana" pitchFamily="34" charset="0"/>
                <a:ea typeface="Verdana" pitchFamily="34" charset="-122"/>
                <a:cs typeface="Verdana" pitchFamily="34" charset="-120"/>
              </a:rPr>
              <a:t>→</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Shape 21"/>
          <p:cNvSpPr/>
          <p:nvPr/>
        </p:nvSpPr>
        <p:spPr>
          <a:xfrm>
            <a:off x="8229600" y="1828800"/>
            <a:ext cx="3520440" cy="2834640"/>
          </a:xfrm>
          <a:prstGeom prst="roundRect">
            <a:avLst/>
          </a:prstGeom>
          <a:solidFill>
            <a:srgbClr val="EEF2E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Shape 22"/>
          <p:cNvSpPr/>
          <p:nvPr/>
        </p:nvSpPr>
        <p:spPr>
          <a:xfrm>
            <a:off x="8229600" y="1828800"/>
            <a:ext cx="3520440" cy="73152"/>
          </a:xfrm>
          <a:prstGeom prst="rect">
            <a:avLst/>
          </a:prstGeom>
          <a:solidFill>
            <a:srgbClr val="617F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Shape 23"/>
          <p:cNvSpPr/>
          <p:nvPr/>
        </p:nvSpPr>
        <p:spPr>
          <a:xfrm>
            <a:off x="8458200" y="2057400"/>
            <a:ext cx="502920" cy="502920"/>
          </a:xfrm>
          <a:prstGeom prst="ellipse">
            <a:avLst/>
          </a:prstGeom>
          <a:solidFill>
            <a:srgbClr val="617F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Text 24"/>
          <p:cNvSpPr/>
          <p:nvPr/>
        </p:nvSpPr>
        <p:spPr>
          <a:xfrm>
            <a:off x="8458200" y="2057400"/>
            <a:ext cx="502920" cy="50292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Verdana" pitchFamily="34" charset="0"/>
                <a:ea typeface="Verdana" pitchFamily="34" charset="-122"/>
                <a:cs typeface="Verdana" pitchFamily="34" charset="-120"/>
              </a:rPr>
              <a:t>3</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Text 25"/>
          <p:cNvSpPr/>
          <p:nvPr/>
        </p:nvSpPr>
        <p:spPr>
          <a:xfrm>
            <a:off x="9098280" y="2084832"/>
            <a:ext cx="2560320" cy="4572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617F09"/>
                </a:solidFill>
                <a:effectLst/>
                <a:uLnTx/>
                <a:uFillTx/>
                <a:latin typeface="Verdana" pitchFamily="34" charset="0"/>
                <a:ea typeface="Verdana" pitchFamily="34" charset="-122"/>
                <a:cs typeface="Verdana" pitchFamily="34" charset="-120"/>
              </a:rPr>
              <a:t>SPACE IT OUT</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Text 26"/>
          <p:cNvSpPr/>
          <p:nvPr/>
        </p:nvSpPr>
        <p:spPr>
          <a:xfrm>
            <a:off x="8485632" y="2743200"/>
            <a:ext cx="3063240" cy="1828800"/>
          </a:xfrm>
          <a:prstGeom prst="rect">
            <a:avLst/>
          </a:prstGeom>
          <a:noFill/>
          <a:ln/>
        </p:spPr>
        <p:txBody>
          <a:bodyPr wrap="square" rtlCol="0" anchor="ctr"/>
          <a:lstStyle/>
          <a:p>
            <a:pPr marL="0" marR="0" lvl="0" indent="0" algn="l" defTabSz="914400" rtl="0" eaLnBrk="1" fontAlgn="auto" latinLnBrk="0" hangingPunct="1">
              <a:lnSpc>
                <a:spcPts val="16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A1A1A"/>
                </a:solidFill>
                <a:effectLst/>
                <a:uLnTx/>
                <a:uFillTx/>
                <a:latin typeface="Verdana" pitchFamily="34" charset="0"/>
                <a:ea typeface="Verdana" pitchFamily="34" charset="-122"/>
                <a:cs typeface="Verdana" pitchFamily="34" charset="-120"/>
              </a:rPr>
              <a:t>Once durably suppressed (after the 2nd or 3rd suppressed VL — the open question), move toward 2–3-yearly VL.</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Shape 27"/>
          <p:cNvSpPr/>
          <p:nvPr/>
        </p:nvSpPr>
        <p:spPr>
          <a:xfrm>
            <a:off x="457200" y="5335524"/>
            <a:ext cx="11247120" cy="777240"/>
          </a:xfrm>
          <a:prstGeom prst="roundRect">
            <a:avLst>
              <a:gd name="adj" fmla="val 5882"/>
            </a:avLst>
          </a:prstGeom>
          <a:solidFill>
            <a:srgbClr val="DDE7C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Text 28"/>
          <p:cNvSpPr/>
          <p:nvPr/>
        </p:nvSpPr>
        <p:spPr>
          <a:xfrm>
            <a:off x="639097" y="5321808"/>
            <a:ext cx="10881360" cy="777240"/>
          </a:xfrm>
          <a:prstGeom prst="rect">
            <a:avLst/>
          </a:prstGeom>
          <a:noFill/>
          <a:ln/>
        </p:spPr>
        <p:txBody>
          <a:bodyPr wrap="square" rtlCol="0" anchor="ctr"/>
          <a:lstStyle/>
          <a:p>
            <a:pPr marL="0" marR="0" lvl="0" indent="0" algn="l" defTabSz="914400" rtl="0" eaLnBrk="1" fontAlgn="auto" latinLnBrk="0" hangingPunct="1">
              <a:spcBef>
                <a:spcPts val="0"/>
              </a:spcBef>
              <a:spcAft>
                <a:spcPts val="0"/>
              </a:spcAft>
              <a:buClrTx/>
              <a:buSzTx/>
              <a:buFontTx/>
              <a:buNone/>
              <a:tabLst/>
              <a:defRPr/>
            </a:pPr>
            <a:r>
              <a:rPr kumimoji="0" lang="en-US" sz="1600" b="0" i="0" u="none" strike="noStrike" kern="1200" cap="none" spc="0" normalizeH="0" baseline="0" noProof="0" dirty="0">
                <a:ln>
                  <a:noFill/>
                </a:ln>
                <a:solidFill>
                  <a:srgbClr val="1A1A1A"/>
                </a:solidFill>
                <a:effectLst/>
                <a:uLnTx/>
                <a:uFillTx/>
                <a:latin typeface="Verdana" pitchFamily="34" charset="0"/>
                <a:ea typeface="Verdana" pitchFamily="34" charset="-122"/>
                <a:cs typeface="Verdana" pitchFamily="34" charset="-120"/>
              </a:rPr>
              <a:t>Result-triggered recall is what makes this safe at scale — tools track and trigger.</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457200" y="6419088"/>
            <a:ext cx="11247120" cy="0"/>
          </a:xfrm>
          <a:prstGeom prst="line">
            <a:avLst/>
          </a:prstGeom>
          <a:noFill/>
          <a:ln w="9525">
            <a:solidFill>
              <a:srgbClr val="CFCFC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457200" y="6455664"/>
            <a:ext cx="73152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6E6E6E"/>
                </a:solidFill>
                <a:effectLst/>
                <a:uLnTx/>
                <a:uFillTx/>
                <a:latin typeface="Verdana" pitchFamily="34" charset="0"/>
                <a:ea typeface="Verdana" pitchFamily="34" charset="-122"/>
                <a:cs typeface="Verdana" pitchFamily="34" charset="-120"/>
              </a:rPr>
              <a:t>26–31 July · Rio de Janeiro, Brazil · MASTER EVIDENCE DECK</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8503920" y="6455664"/>
            <a:ext cx="3200400"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6E6E6E"/>
                </a:solidFill>
                <a:effectLst/>
                <a:uLnTx/>
                <a:uFillTx/>
                <a:latin typeface="Verdana" pitchFamily="34" charset="0"/>
                <a:ea typeface="Verdana" pitchFamily="34" charset="-122"/>
                <a:cs typeface="Verdana" pitchFamily="34" charset="-120"/>
              </a:rPr>
              <a:t>27 · aids2026.org</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3"/>
          <p:cNvSpPr/>
          <p:nvPr/>
        </p:nvSpPr>
        <p:spPr>
          <a:xfrm>
            <a:off x="457200" y="365760"/>
            <a:ext cx="86868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0" cap="none" spc="100" normalizeH="0" baseline="0" noProof="0" dirty="0">
                <a:ln>
                  <a:noFill/>
                </a:ln>
                <a:solidFill>
                  <a:srgbClr val="E0001B"/>
                </a:solidFill>
                <a:effectLst/>
                <a:uLnTx/>
                <a:uFillTx/>
                <a:latin typeface="Verdana" pitchFamily="34" charset="0"/>
                <a:ea typeface="Verdana" pitchFamily="34" charset="-122"/>
                <a:cs typeface="Verdana" pitchFamily="34" charset="-120"/>
              </a:rPr>
              <a:t>SHIFT 3 · EVIDENCE — EARLIER VL, REAL PROGRAMME DATA</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4"/>
          <p:cNvSpPr/>
          <p:nvPr/>
        </p:nvSpPr>
        <p:spPr>
          <a:xfrm>
            <a:off x="457200" y="640080"/>
            <a:ext cx="10149840" cy="822960"/>
          </a:xfrm>
          <a:prstGeom prst="rect">
            <a:avLst/>
          </a:prstGeom>
          <a:noFill/>
          <a:ln/>
        </p:spPr>
        <p:txBody>
          <a:bodyPr wrap="square" rtlCol="0" anchor="ctr"/>
          <a:lstStyle/>
          <a:p>
            <a:pPr marL="0" marR="0" lvl="0" indent="0" algn="l" defTabSz="914400" rtl="0" eaLnBrk="1" fontAlgn="auto" latinLnBrk="0" hangingPunct="1">
              <a:lnSpc>
                <a:spcPts val="26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105B2F"/>
                </a:solidFill>
                <a:effectLst/>
                <a:uLnTx/>
                <a:uFillTx/>
                <a:latin typeface="Verdana" pitchFamily="34" charset="0"/>
                <a:ea typeface="Verdana" pitchFamily="34" charset="-122"/>
                <a:cs typeface="Verdana" pitchFamily="34" charset="-120"/>
              </a:rPr>
              <a:t>SA's 2023 guideline change already shows the pathway works</a:t>
            </a:r>
            <a:endParaRPr kumimoji="0" lang="en-US" sz="2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5"/>
          <p:cNvSpPr/>
          <p:nvPr/>
        </p:nvSpPr>
        <p:spPr>
          <a:xfrm>
            <a:off x="457200" y="1536192"/>
            <a:ext cx="11247120" cy="29260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6E6E6E"/>
                </a:solidFill>
                <a:effectLst/>
                <a:uLnTx/>
                <a:uFillTx/>
                <a:latin typeface="Verdana" pitchFamily="34" charset="0"/>
                <a:ea typeface="Verdana" pitchFamily="34" charset="-122"/>
                <a:cs typeface="Verdana" pitchFamily="34" charset="-120"/>
              </a:rPr>
              <a:t>Rees et al. — 4 South African districts (pre n=91,723 vs early implementation n=39,084), 2023 guideline change</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6"/>
          <p:cNvSpPr/>
          <p:nvPr/>
        </p:nvSpPr>
        <p:spPr>
          <a:xfrm>
            <a:off x="457200" y="1920240"/>
            <a:ext cx="3611880" cy="1417320"/>
          </a:xfrm>
          <a:prstGeom prst="roundRect">
            <a:avLst>
              <a:gd name="adj" fmla="val 2857"/>
            </a:avLst>
          </a:prstGeom>
          <a:solidFill>
            <a:srgbClr val="EEF2E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7"/>
          <p:cNvSpPr/>
          <p:nvPr/>
        </p:nvSpPr>
        <p:spPr>
          <a:xfrm>
            <a:off x="640080" y="2029968"/>
            <a:ext cx="3246120" cy="457200"/>
          </a:xfrm>
          <a:prstGeom prst="rect">
            <a:avLst/>
          </a:prstGeom>
          <a:noFill/>
          <a:ln/>
        </p:spPr>
        <p:txBody>
          <a:bodyPr wrap="square" rtlCol="0" anchor="ct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E0001B"/>
                </a:solidFill>
                <a:effectLst/>
                <a:uLnTx/>
                <a:uFillTx/>
                <a:latin typeface="Verdana" pitchFamily="34" charset="0"/>
                <a:ea typeface="Verdana" pitchFamily="34" charset="-122"/>
                <a:cs typeface="Verdana" pitchFamily="34" charset="-120"/>
              </a:rPr>
              <a:t>First VL within 3 months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8"/>
          <p:cNvSpPr/>
          <p:nvPr/>
        </p:nvSpPr>
        <p:spPr>
          <a:xfrm>
            <a:off x="640080" y="2514600"/>
            <a:ext cx="1371600" cy="8229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srgbClr val="6E6E6E"/>
                </a:solidFill>
                <a:effectLst/>
                <a:uLnTx/>
                <a:uFillTx/>
                <a:latin typeface="Verdana" pitchFamily="34" charset="0"/>
                <a:ea typeface="Verdana" pitchFamily="34" charset="-122"/>
                <a:cs typeface="Verdana" pitchFamily="34" charset="-120"/>
              </a:rPr>
              <a:t>13.5%</a:t>
            </a:r>
            <a:endParaRPr kumimoji="0" lang="en-US" sz="1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9"/>
          <p:cNvSpPr/>
          <p:nvPr/>
        </p:nvSpPr>
        <p:spPr>
          <a:xfrm>
            <a:off x="1965960" y="2514600"/>
            <a:ext cx="457200" cy="8229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A836"/>
                </a:solidFill>
                <a:effectLst/>
                <a:uLnTx/>
                <a:uFillTx/>
                <a:latin typeface="Verdana" pitchFamily="34" charset="0"/>
                <a:ea typeface="Verdana" pitchFamily="34" charset="-122"/>
                <a:cs typeface="Verdana" pitchFamily="34" charset="-120"/>
              </a:rPr>
              <a:t>→</a:t>
            </a:r>
            <a:endParaRPr kumimoji="0" lang="en-US" sz="1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0"/>
          <p:cNvSpPr/>
          <p:nvPr/>
        </p:nvSpPr>
        <p:spPr>
          <a:xfrm>
            <a:off x="2377440" y="2514600"/>
            <a:ext cx="1554480" cy="8229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E0001B"/>
                </a:solidFill>
                <a:effectLst/>
                <a:uLnTx/>
                <a:uFillTx/>
                <a:latin typeface="Verdana" pitchFamily="34" charset="0"/>
                <a:ea typeface="Verdana" pitchFamily="34" charset="-122"/>
                <a:cs typeface="Verdana" pitchFamily="34" charset="-120"/>
              </a:rPr>
              <a:t>51.8%</a:t>
            </a:r>
            <a:endParaRPr kumimoji="0" lang="en-US" sz="1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Shape 11"/>
          <p:cNvSpPr/>
          <p:nvPr/>
        </p:nvSpPr>
        <p:spPr>
          <a:xfrm>
            <a:off x="4297680" y="1920240"/>
            <a:ext cx="3611880" cy="1417320"/>
          </a:xfrm>
          <a:prstGeom prst="roundRect">
            <a:avLst>
              <a:gd name="adj" fmla="val 2857"/>
            </a:avLst>
          </a:prstGeom>
          <a:solidFill>
            <a:srgbClr val="EEF2E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Text 12"/>
          <p:cNvSpPr/>
          <p:nvPr/>
        </p:nvSpPr>
        <p:spPr>
          <a:xfrm>
            <a:off x="4480560" y="2029968"/>
            <a:ext cx="3246120" cy="457200"/>
          </a:xfrm>
          <a:prstGeom prst="rect">
            <a:avLst/>
          </a:prstGeom>
          <a:noFill/>
          <a:ln/>
        </p:spPr>
        <p:txBody>
          <a:bodyPr wrap="square" rtlCol="0" anchor="ct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E0001B"/>
                </a:solidFill>
                <a:effectLst/>
                <a:uLnTx/>
                <a:uFillTx/>
                <a:latin typeface="Verdana" pitchFamily="34" charset="0"/>
                <a:ea typeface="Verdana" pitchFamily="34" charset="-122"/>
                <a:cs typeface="Verdana" pitchFamily="34" charset="-120"/>
              </a:rPr>
              <a:t>Median time to first VL</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3"/>
          <p:cNvSpPr/>
          <p:nvPr/>
        </p:nvSpPr>
        <p:spPr>
          <a:xfrm>
            <a:off x="4480560" y="2514600"/>
            <a:ext cx="1371600" cy="8229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srgbClr val="6E6E6E"/>
                </a:solidFill>
                <a:effectLst/>
                <a:uLnTx/>
                <a:uFillTx/>
                <a:latin typeface="Verdana" pitchFamily="34" charset="0"/>
                <a:ea typeface="Verdana" pitchFamily="34" charset="-122"/>
                <a:cs typeface="Verdana" pitchFamily="34" charset="-120"/>
              </a:rPr>
              <a:t>175 days</a:t>
            </a:r>
            <a:endParaRPr kumimoji="0" lang="en-US" sz="1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4"/>
          <p:cNvSpPr/>
          <p:nvPr/>
        </p:nvSpPr>
        <p:spPr>
          <a:xfrm>
            <a:off x="5806440" y="2514600"/>
            <a:ext cx="457200" cy="8229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A836"/>
                </a:solidFill>
                <a:effectLst/>
                <a:uLnTx/>
                <a:uFillTx/>
                <a:latin typeface="Verdana" pitchFamily="34" charset="0"/>
                <a:ea typeface="Verdana" pitchFamily="34" charset="-122"/>
                <a:cs typeface="Verdana" pitchFamily="34" charset="-120"/>
              </a:rPr>
              <a:t>→</a:t>
            </a:r>
            <a:endParaRPr kumimoji="0" lang="en-US" sz="1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5"/>
          <p:cNvSpPr/>
          <p:nvPr/>
        </p:nvSpPr>
        <p:spPr>
          <a:xfrm>
            <a:off x="6217920" y="2514600"/>
            <a:ext cx="1554480" cy="8229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E0001B"/>
                </a:solidFill>
                <a:effectLst/>
                <a:uLnTx/>
                <a:uFillTx/>
                <a:latin typeface="Verdana" pitchFamily="34" charset="0"/>
                <a:ea typeface="Verdana" pitchFamily="34" charset="-122"/>
                <a:cs typeface="Verdana" pitchFamily="34" charset="-120"/>
              </a:rPr>
              <a:t>105 days</a:t>
            </a:r>
            <a:endParaRPr kumimoji="0" lang="en-US" sz="1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6"/>
          <p:cNvSpPr/>
          <p:nvPr/>
        </p:nvSpPr>
        <p:spPr>
          <a:xfrm>
            <a:off x="8138160" y="1920240"/>
            <a:ext cx="3611880" cy="1417318"/>
          </a:xfrm>
          <a:prstGeom prst="roundRect">
            <a:avLst>
              <a:gd name="adj" fmla="val 2857"/>
            </a:avLst>
          </a:prstGeom>
          <a:solidFill>
            <a:srgbClr val="EEF2E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Text 17"/>
          <p:cNvSpPr/>
          <p:nvPr/>
        </p:nvSpPr>
        <p:spPr>
          <a:xfrm>
            <a:off x="8321040" y="2029968"/>
            <a:ext cx="3246120" cy="457200"/>
          </a:xfrm>
          <a:prstGeom prst="rect">
            <a:avLst/>
          </a:prstGeom>
          <a:noFill/>
          <a:ln/>
        </p:spPr>
        <p:txBody>
          <a:bodyPr wrap="square" rtlCol="0" anchor="ct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E0001B"/>
                </a:solidFill>
                <a:effectLst/>
                <a:uLnTx/>
                <a:uFillTx/>
                <a:latin typeface="Verdana" pitchFamily="34" charset="0"/>
                <a:ea typeface="Verdana" pitchFamily="34" charset="-122"/>
                <a:cs typeface="Verdana" pitchFamily="34" charset="-120"/>
              </a:rPr>
              <a:t>Time to DSD enrolment</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8"/>
          <p:cNvSpPr/>
          <p:nvPr/>
        </p:nvSpPr>
        <p:spPr>
          <a:xfrm>
            <a:off x="8321040" y="2514600"/>
            <a:ext cx="1371600" cy="8229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srgbClr val="6E6E6E"/>
                </a:solidFill>
                <a:effectLst/>
                <a:uLnTx/>
                <a:uFillTx/>
                <a:latin typeface="Verdana" pitchFamily="34" charset="0"/>
                <a:ea typeface="Verdana" pitchFamily="34" charset="-122"/>
                <a:cs typeface="Verdana" pitchFamily="34" charset="-120"/>
              </a:rPr>
              <a:t>367 days</a:t>
            </a:r>
            <a:endParaRPr kumimoji="0" lang="en-US" sz="1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19"/>
          <p:cNvSpPr/>
          <p:nvPr/>
        </p:nvSpPr>
        <p:spPr>
          <a:xfrm>
            <a:off x="9646920" y="2514600"/>
            <a:ext cx="457200" cy="8229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A836"/>
                </a:solidFill>
                <a:effectLst/>
                <a:uLnTx/>
                <a:uFillTx/>
                <a:latin typeface="Verdana" pitchFamily="34" charset="0"/>
                <a:ea typeface="Verdana" pitchFamily="34" charset="-122"/>
                <a:cs typeface="Verdana" pitchFamily="34" charset="-120"/>
              </a:rPr>
              <a:t>→</a:t>
            </a:r>
            <a:endParaRPr kumimoji="0" lang="en-US" sz="1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 20"/>
          <p:cNvSpPr/>
          <p:nvPr/>
        </p:nvSpPr>
        <p:spPr>
          <a:xfrm>
            <a:off x="10058400" y="2514600"/>
            <a:ext cx="1554480" cy="8229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E0001B"/>
                </a:solidFill>
                <a:effectLst/>
                <a:uLnTx/>
                <a:uFillTx/>
                <a:latin typeface="Verdana" pitchFamily="34" charset="0"/>
                <a:ea typeface="Verdana" pitchFamily="34" charset="-122"/>
                <a:cs typeface="Verdana" pitchFamily="34" charset="-120"/>
              </a:rPr>
              <a:t>186 days</a:t>
            </a:r>
            <a:endParaRPr kumimoji="0" lang="en-US" sz="1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Shape 21"/>
          <p:cNvSpPr/>
          <p:nvPr/>
        </p:nvSpPr>
        <p:spPr>
          <a:xfrm>
            <a:off x="457200" y="3392423"/>
            <a:ext cx="11247120" cy="373332"/>
          </a:xfrm>
          <a:prstGeom prst="roundRect">
            <a:avLst>
              <a:gd name="adj" fmla="val 9091"/>
            </a:avLst>
          </a:prstGeom>
          <a:solidFill>
            <a:srgbClr val="DDE7C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Text 22"/>
          <p:cNvSpPr/>
          <p:nvPr/>
        </p:nvSpPr>
        <p:spPr>
          <a:xfrm>
            <a:off x="594360" y="3327629"/>
            <a:ext cx="10881360" cy="5029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E0001B"/>
                </a:solidFill>
                <a:effectLst/>
                <a:uLnTx/>
                <a:uFillTx/>
                <a:latin typeface="Verdana" pitchFamily="34" charset="0"/>
                <a:ea typeface="Verdana" pitchFamily="34" charset="-122"/>
                <a:cs typeface="Verdana" pitchFamily="34" charset="-120"/>
              </a:rPr>
              <a:t>Suppression unchanged: </a:t>
            </a:r>
            <a:r>
              <a:rPr kumimoji="0" lang="en-US" sz="1300" b="0" i="0" u="none" strike="noStrike" kern="1200" cap="none" spc="0" normalizeH="0" baseline="0" noProof="0" dirty="0">
                <a:ln>
                  <a:noFill/>
                </a:ln>
                <a:solidFill>
                  <a:srgbClr val="1A1A1A"/>
                </a:solidFill>
                <a:effectLst/>
                <a:uLnTx/>
                <a:uFillTx/>
                <a:latin typeface="Verdana" pitchFamily="34" charset="0"/>
                <a:ea typeface="Verdana" pitchFamily="34" charset="-122"/>
                <a:cs typeface="Verdana" pitchFamily="34" charset="-120"/>
              </a:rPr>
              <a:t>VL&lt;200 c/mL 84.9% → 85.5%.</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Shape 23"/>
          <p:cNvSpPr/>
          <p:nvPr/>
        </p:nvSpPr>
        <p:spPr>
          <a:xfrm>
            <a:off x="457200" y="3931918"/>
            <a:ext cx="11247120" cy="734371"/>
          </a:xfrm>
          <a:prstGeom prst="roundRect">
            <a:avLst>
              <a:gd name="adj" fmla="val 7692"/>
            </a:avLst>
          </a:prstGeom>
          <a:solidFill>
            <a:srgbClr val="EEF2E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Text 24"/>
          <p:cNvSpPr/>
          <p:nvPr/>
        </p:nvSpPr>
        <p:spPr>
          <a:xfrm>
            <a:off x="594360" y="4090217"/>
            <a:ext cx="10881360" cy="594360"/>
          </a:xfrm>
          <a:prstGeom prst="rect">
            <a:avLst/>
          </a:prstGeom>
          <a:noFill/>
          <a:ln/>
        </p:spPr>
        <p:txBody>
          <a:bodyPr wrap="square" rtlCol="0" anchor="ctr"/>
          <a:lstStyle/>
          <a:p>
            <a:pPr>
              <a:lnSpc>
                <a:spcPts val="1400"/>
              </a:lnSpc>
            </a:pPr>
            <a:r>
              <a:rPr lang="en-US" sz="1200" b="1" dirty="0">
                <a:solidFill>
                  <a:srgbClr val="E0001B"/>
                </a:solidFill>
                <a:latin typeface="Verdana" panose="020B0604030504040204" pitchFamily="34" charset="0"/>
                <a:ea typeface="Verdana" panose="020B0604030504040204" pitchFamily="34" charset="0"/>
                <a:cs typeface="Verdana" pitchFamily="34" charset="-120"/>
              </a:rPr>
              <a:t>Kachingwe et al., AIDS 2026 Poster presentation (n=53,945, 3 SA districts):  </a:t>
            </a:r>
            <a:r>
              <a:rPr lang="en-US" sz="1200" dirty="0">
                <a:solidFill>
                  <a:srgbClr val="1A1A1A"/>
                </a:solidFill>
                <a:latin typeface="Verdana" panose="020B0604030504040204" pitchFamily="34" charset="0"/>
                <a:ea typeface="Verdana" panose="020B0604030504040204" pitchFamily="34" charset="0"/>
                <a:cs typeface="Verdana" pitchFamily="34" charset="-120"/>
              </a:rPr>
              <a:t>3-month VL testing rose 10%→45% (Ehlanzeni), 14%→72% (King Cetshwayo), 14%→77% (West Rand); high viral suppression maintained, &gt;90% across all districts. First-year clinic visits fell 10–12 → 6–7.</a:t>
            </a:r>
            <a:endParaRPr lang="en-US" sz="1200" dirty="0">
              <a:latin typeface="Verdana" panose="020B0604030504040204" pitchFamily="34" charset="0"/>
              <a:ea typeface="Verdana" panose="020B0604030504040204" pitchFamily="34" charset="0"/>
            </a:endParaRPr>
          </a:p>
          <a:p>
            <a:pPr marL="0" marR="0" lvl="0" indent="0" algn="l" defTabSz="914400" rtl="0" eaLnBrk="1" fontAlgn="auto" latinLnBrk="0" hangingPunct="1">
              <a:lnSpc>
                <a:spcPts val="14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Text 25"/>
          <p:cNvSpPr/>
          <p:nvPr/>
        </p:nvSpPr>
        <p:spPr>
          <a:xfrm>
            <a:off x="457200" y="4857478"/>
            <a:ext cx="11247120" cy="365760"/>
          </a:xfrm>
          <a:prstGeom prst="rect">
            <a:avLst/>
          </a:prstGeom>
          <a:noFill/>
          <a:ln/>
        </p:spPr>
        <p:txBody>
          <a:bodyPr wrap="square" rtlCol="0" anchor="ctr"/>
          <a:lstStyle/>
          <a:p>
            <a:r>
              <a:rPr lang="en-US" sz="1300" b="1" dirty="0">
                <a:solidFill>
                  <a:srgbClr val="617F09"/>
                </a:solidFill>
                <a:latin typeface="Verdana" pitchFamily="34" charset="0"/>
                <a:ea typeface="Verdana" pitchFamily="34" charset="-122"/>
                <a:cs typeface="Verdana" pitchFamily="34" charset="-120"/>
              </a:rPr>
              <a:t>On retention: </a:t>
            </a:r>
            <a:r>
              <a:rPr lang="en-US" sz="1300" i="1" dirty="0">
                <a:solidFill>
                  <a:srgbClr val="6E6E6E"/>
                </a:solidFill>
                <a:latin typeface="Verdana" pitchFamily="34" charset="0"/>
                <a:ea typeface="Verdana" pitchFamily="34" charset="-122"/>
                <a:cs typeface="Verdana" pitchFamily="34" charset="-120"/>
              </a:rPr>
              <a:t>Zambia SmartCare cohort (n=32,197 DSD enrollees; </a:t>
            </a:r>
            <a:r>
              <a:rPr lang="en-US" sz="1300" i="1" dirty="0" err="1">
                <a:solidFill>
                  <a:srgbClr val="6E6E6E"/>
                </a:solidFill>
                <a:latin typeface="Verdana" pitchFamily="34" charset="0"/>
                <a:ea typeface="Verdana" pitchFamily="34" charset="-122"/>
                <a:cs typeface="Verdana" pitchFamily="34" charset="-120"/>
              </a:rPr>
              <a:t>medRxiv</a:t>
            </a:r>
            <a:r>
              <a:rPr lang="en-US" sz="1300" i="1" dirty="0">
                <a:solidFill>
                  <a:srgbClr val="6E6E6E"/>
                </a:solidFill>
                <a:latin typeface="Verdana" pitchFamily="34" charset="0"/>
                <a:ea typeface="Verdana" pitchFamily="34" charset="-122"/>
                <a:cs typeface="Verdana" pitchFamily="34" charset="-120"/>
              </a:rPr>
              <a:t> 2022, NCT04158882) — early DSD enrollers (&lt;6mo on ART) had 3% LTFU vs 5% for established enrollers (≥6mo) at 18 months (</a:t>
            </a:r>
            <a:r>
              <a:rPr lang="en-US" sz="1300" i="1" dirty="0" err="1">
                <a:solidFill>
                  <a:srgbClr val="6E6E6E"/>
                </a:solidFill>
                <a:latin typeface="Verdana" pitchFamily="34" charset="0"/>
                <a:ea typeface="Verdana" pitchFamily="34" charset="-122"/>
                <a:cs typeface="Verdana" pitchFamily="34" charset="-120"/>
              </a:rPr>
              <a:t>aRR</a:t>
            </a:r>
            <a:r>
              <a:rPr lang="en-US" sz="1300" i="1" dirty="0">
                <a:solidFill>
                  <a:srgbClr val="6E6E6E"/>
                </a:solidFill>
                <a:latin typeface="Verdana" pitchFamily="34" charset="0"/>
                <a:ea typeface="Verdana" pitchFamily="34" charset="-122"/>
                <a:cs typeface="Verdana" pitchFamily="34" charset="-120"/>
              </a:rPr>
              <a:t> 0.59, 95% CI 0.50–0.68).</a:t>
            </a:r>
            <a:endParaRPr lang="en-US" sz="1300" dirty="0"/>
          </a:p>
        </p:txBody>
      </p:sp>
      <p:sp>
        <p:nvSpPr>
          <p:cNvPr id="29" name="Shape 26"/>
          <p:cNvSpPr/>
          <p:nvPr/>
        </p:nvSpPr>
        <p:spPr>
          <a:xfrm>
            <a:off x="457200" y="5506064"/>
            <a:ext cx="11247120" cy="803295"/>
          </a:xfrm>
          <a:prstGeom prst="roundRect">
            <a:avLst>
              <a:gd name="adj" fmla="val 5000"/>
            </a:avLst>
          </a:prstGeom>
          <a:solidFill>
            <a:srgbClr val="105B2F"/>
          </a:solidFill>
          <a:ln/>
        </p:spPr>
        <p:txBody>
          <a:bodyPr/>
          <a:lstStyle/>
          <a:p>
            <a:endParaRPr lang="en-ZA"/>
          </a:p>
        </p:txBody>
      </p:sp>
      <p:sp>
        <p:nvSpPr>
          <p:cNvPr id="30" name="Text 27"/>
          <p:cNvSpPr/>
          <p:nvPr/>
        </p:nvSpPr>
        <p:spPr>
          <a:xfrm>
            <a:off x="640080" y="5604386"/>
            <a:ext cx="10881360" cy="613533"/>
          </a:xfrm>
          <a:prstGeom prst="rect">
            <a:avLst/>
          </a:prstGeom>
          <a:noFill/>
          <a:ln/>
        </p:spPr>
        <p:txBody>
          <a:bodyPr wrap="square" rtlCol="0" anchor="ctr"/>
          <a:lstStyle/>
          <a:p>
            <a:pPr marL="0" marR="0" lvl="0" indent="0" algn="l" defTabSz="914400" rtl="0" eaLnBrk="1" fontAlgn="auto" latinLnBrk="0" hangingPunct="1">
              <a:lnSpc>
                <a:spcPts val="135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1"/>
                </a:solidFill>
                <a:effectLst/>
                <a:uLnTx/>
                <a:uFillTx/>
                <a:latin typeface="Verdana" pitchFamily="34" charset="0"/>
                <a:ea typeface="Verdana" pitchFamily="34" charset="-122"/>
                <a:cs typeface="Verdana" pitchFamily="34" charset="-120"/>
              </a:rPr>
              <a:t>Why month 6 is the wrong default now:  </a:t>
            </a:r>
            <a:r>
              <a:rPr kumimoji="0" lang="en-US" sz="1400" b="0" i="0" u="none" strike="noStrike" kern="1200" cap="none" spc="0" normalizeH="0" baseline="0" noProof="0" dirty="0">
                <a:ln>
                  <a:noFill/>
                </a:ln>
                <a:solidFill>
                  <a:schemeClr val="bg1"/>
                </a:solidFill>
                <a:effectLst/>
                <a:uLnTx/>
                <a:uFillTx/>
                <a:latin typeface="Verdana" pitchFamily="34" charset="0"/>
                <a:ea typeface="Verdana" pitchFamily="34" charset="-122"/>
                <a:cs typeface="Verdana" pitchFamily="34" charset="-120"/>
              </a:rPr>
              <a:t>the schedule was set for efavirenz, which suppresses slowly. Dolutegravir — now standard first-line — suppresses faster.</a:t>
            </a:r>
            <a:endParaRPr kumimoji="0" lang="en-US" sz="14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457200" y="6419088"/>
            <a:ext cx="11247120" cy="0"/>
          </a:xfrm>
          <a:prstGeom prst="line">
            <a:avLst/>
          </a:prstGeom>
          <a:noFill/>
          <a:ln w="9525">
            <a:solidFill>
              <a:srgbClr val="CFCFC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457200" y="6455664"/>
            <a:ext cx="73152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6E6E6E"/>
                </a:solidFill>
                <a:effectLst/>
                <a:uLnTx/>
                <a:uFillTx/>
                <a:latin typeface="Verdana" pitchFamily="34" charset="0"/>
                <a:ea typeface="Verdana" pitchFamily="34" charset="-122"/>
                <a:cs typeface="Verdana" pitchFamily="34" charset="-120"/>
              </a:rPr>
              <a:t>26–31 July · Rio de Janeiro, Brazil · MASTER EVIDENCE DECK</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8503920" y="6455664"/>
            <a:ext cx="3200400"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6E6E6E"/>
                </a:solidFill>
                <a:effectLst/>
                <a:uLnTx/>
                <a:uFillTx/>
                <a:latin typeface="Verdana" pitchFamily="34" charset="0"/>
                <a:ea typeface="Verdana" pitchFamily="34" charset="-122"/>
                <a:cs typeface="Verdana" pitchFamily="34" charset="-120"/>
              </a:rPr>
              <a:t>28 · aids2026.org</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3"/>
          <p:cNvSpPr/>
          <p:nvPr/>
        </p:nvSpPr>
        <p:spPr>
          <a:xfrm>
            <a:off x="457200" y="403479"/>
            <a:ext cx="86868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0" cap="none" spc="100" normalizeH="0" baseline="0" noProof="0" dirty="0">
                <a:ln>
                  <a:noFill/>
                </a:ln>
                <a:solidFill>
                  <a:srgbClr val="E0001B"/>
                </a:solidFill>
                <a:effectLst/>
                <a:uLnTx/>
                <a:uFillTx/>
                <a:latin typeface="Verdana" pitchFamily="34" charset="0"/>
                <a:ea typeface="Verdana" pitchFamily="34" charset="-122"/>
                <a:cs typeface="Verdana" pitchFamily="34" charset="-120"/>
              </a:rPr>
              <a:t>SHIFT 3 · EVIDENCE — COST-EFFECTIVENESS MODELLING</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4"/>
          <p:cNvSpPr/>
          <p:nvPr/>
        </p:nvSpPr>
        <p:spPr>
          <a:xfrm>
            <a:off x="457200" y="677799"/>
            <a:ext cx="10149840" cy="822960"/>
          </a:xfrm>
          <a:prstGeom prst="rect">
            <a:avLst/>
          </a:prstGeom>
          <a:noFill/>
          <a:ln/>
        </p:spPr>
        <p:txBody>
          <a:bodyPr wrap="square" rtlCol="0" anchor="ctr"/>
          <a:lstStyle/>
          <a:p>
            <a:pPr lvl="0">
              <a:lnSpc>
                <a:spcPts val="2600"/>
              </a:lnSpc>
              <a:defRPr/>
            </a:pPr>
            <a:r>
              <a:rPr lang="en-ZA" sz="2300" b="1" dirty="0">
                <a:solidFill>
                  <a:srgbClr val="105B2F"/>
                </a:solidFill>
                <a:latin typeface="Verdana" pitchFamily="34" charset="0"/>
                <a:ea typeface="Verdana" pitchFamily="34" charset="-122"/>
              </a:rPr>
              <a:t>Earlier first VL is cost-saving in most countries, with broadly similar costs in Malawi</a:t>
            </a:r>
            <a:endParaRPr kumimoji="0" lang="en-US" sz="2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5"/>
          <p:cNvSpPr/>
          <p:nvPr/>
        </p:nvSpPr>
        <p:spPr>
          <a:xfrm>
            <a:off x="457200" y="1618766"/>
            <a:ext cx="11247120" cy="365760"/>
          </a:xfrm>
          <a:prstGeom prst="rect">
            <a:avLst/>
          </a:prstGeom>
          <a:noFill/>
          <a:ln/>
        </p:spPr>
        <p:txBody>
          <a:bodyPr wrap="square" rtlCol="0" anchor="ctr"/>
          <a:lstStyle/>
          <a:p>
            <a:pPr marL="0" marR="0" lvl="0" indent="0" algn="l" defTabSz="914400" rtl="0" eaLnBrk="1" fontAlgn="auto" latinLnBrk="0" hangingPunct="1">
              <a:lnSpc>
                <a:spcPts val="13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6E6E6E"/>
                </a:solidFill>
                <a:effectLst/>
                <a:uLnTx/>
                <a:uFillTx/>
                <a:latin typeface="Verdana" pitchFamily="34" charset="0"/>
                <a:ea typeface="Verdana" pitchFamily="34" charset="-122"/>
                <a:cs typeface="Verdana" pitchFamily="34" charset="-120"/>
              </a:rPr>
              <a:t>Decision-analytic modelling, 15 sub-Saharan African countries, 100,000-adult synthetic cohorts, Monte Carlo (1,000 runs) · di Leva PHD 2026 (</a:t>
            </a:r>
            <a:r>
              <a:rPr lang="en-US" sz="1400" i="1" dirty="0">
                <a:solidFill>
                  <a:srgbClr val="6E6E6E"/>
                </a:solidFill>
                <a:latin typeface="Verdana" pitchFamily="34" charset="0"/>
                <a:ea typeface="Verdana" pitchFamily="34" charset="-122"/>
                <a:cs typeface="Verdana" pitchFamily="34" charset="-120"/>
              </a:rPr>
              <a:t>caveat </a:t>
            </a:r>
            <a:r>
              <a:rPr kumimoji="0" lang="en-US" sz="1400" b="0" i="1" u="none" strike="noStrike" kern="1200" cap="none" spc="0" normalizeH="0" baseline="0" noProof="0" dirty="0">
                <a:ln>
                  <a:noFill/>
                </a:ln>
                <a:solidFill>
                  <a:srgbClr val="6E6E6E"/>
                </a:solidFill>
                <a:effectLst/>
                <a:uLnTx/>
                <a:uFillTx/>
                <a:latin typeface="Verdana" pitchFamily="34" charset="0"/>
                <a:ea typeface="Verdana" pitchFamily="34" charset="-122"/>
                <a:cs typeface="Verdana" pitchFamily="34" charset="-120"/>
              </a:rPr>
              <a:t>work in progress)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6"/>
          <p:cNvSpPr/>
          <p:nvPr/>
        </p:nvSpPr>
        <p:spPr>
          <a:xfrm>
            <a:off x="457199" y="2089556"/>
            <a:ext cx="11247120" cy="822960"/>
          </a:xfrm>
          <a:prstGeom prst="roundRect">
            <a:avLst>
              <a:gd name="adj" fmla="val 5556"/>
            </a:avLst>
          </a:prstGeom>
          <a:solidFill>
            <a:srgbClr val="EEF2E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7"/>
          <p:cNvSpPr/>
          <p:nvPr/>
        </p:nvSpPr>
        <p:spPr>
          <a:xfrm>
            <a:off x="531925" y="2112253"/>
            <a:ext cx="10881360" cy="822960"/>
          </a:xfrm>
          <a:prstGeom prst="rect">
            <a:avLst/>
          </a:prstGeom>
          <a:noFill/>
          <a:ln/>
        </p:spPr>
        <p:txBody>
          <a:bodyPr wrap="square" rtlCol="0" anchor="ctr"/>
          <a:lstStyle/>
          <a:p>
            <a:pPr lvl="0">
              <a:lnSpc>
                <a:spcPts val="1700"/>
              </a:lnSpc>
              <a:defRPr/>
            </a:pPr>
            <a:r>
              <a:rPr kumimoji="0" lang="en-US" sz="1400" b="1" i="0" u="none" strike="noStrike" kern="1200" cap="none" spc="0" normalizeH="0" baseline="0" noProof="0" dirty="0">
                <a:ln>
                  <a:noFill/>
                </a:ln>
                <a:solidFill>
                  <a:srgbClr val="E0001B"/>
                </a:solidFill>
                <a:effectLst/>
                <a:uLnTx/>
                <a:uFillTx/>
                <a:latin typeface="Verdana" pitchFamily="34" charset="0"/>
                <a:ea typeface="Verdana" pitchFamily="34" charset="-122"/>
                <a:cs typeface="Verdana" pitchFamily="34" charset="-120"/>
              </a:rPr>
              <a:t>13 of 15 countries</a:t>
            </a:r>
            <a:r>
              <a:rPr kumimoji="0" lang="en-US" sz="1400" b="1" i="0" u="none" strike="noStrike" kern="1200" cap="none" spc="0" normalizeH="0" baseline="0" noProof="0" dirty="0">
                <a:ln>
                  <a:noFill/>
                </a:ln>
                <a:solidFill>
                  <a:srgbClr val="E0001B"/>
                </a:solidFill>
                <a:effectLst/>
                <a:uLnTx/>
                <a:uFillTx/>
                <a:latin typeface="Verdana" panose="020B0604030504040204" pitchFamily="34" charset="0"/>
                <a:ea typeface="Verdana" panose="020B0604030504040204" pitchFamily="34" charset="0"/>
                <a:cs typeface="Verdana" pitchFamily="34" charset="-120"/>
              </a:rPr>
              <a:t>: </a:t>
            </a:r>
            <a:r>
              <a:rPr lang="en-ZA" sz="1400" dirty="0">
                <a:latin typeface="Verdana" panose="020B0604030504040204" pitchFamily="34" charset="0"/>
                <a:ea typeface="Verdana" panose="020B0604030504040204" pitchFamily="34" charset="0"/>
              </a:rPr>
              <a:t>first VL at 1–3 months lowers provider costs versus 6 months—driven by fewer clinic visits, not cheaper testing. Costs are broadly comparable in Malawi and Mozambique. Retention gains are small but consistent (~+0.3pp); patient costs were not modelled and may further favour earlier testing</a:t>
            </a:r>
            <a:r>
              <a:rPr lang="en-ZA" sz="1400" dirty="0"/>
              <a:t>.</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8"/>
          <p:cNvSpPr/>
          <p:nvPr/>
        </p:nvSpPr>
        <p:spPr>
          <a:xfrm>
            <a:off x="349045" y="3081875"/>
            <a:ext cx="11247120" cy="29260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E0001B"/>
                </a:solidFill>
                <a:effectLst/>
                <a:uLnTx/>
                <a:uFillTx/>
                <a:latin typeface="Verdana" pitchFamily="34" charset="0"/>
                <a:ea typeface="Verdana" pitchFamily="34" charset="-122"/>
                <a:cs typeface="Verdana" pitchFamily="34" charset="-120"/>
              </a:rPr>
              <a:t>Optimal timing is country-specific — cost per person retained at 12 months (2026 USD)</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29" name="Table 0"/>
          <p:cNvGraphicFramePr>
            <a:graphicFrameLocks noGrp="1"/>
          </p:cNvGraphicFramePr>
          <p:nvPr>
            <p:extLst>
              <p:ext uri="{D42A27DB-BD31-4B8C-83A1-F6EECF244321}">
                <p14:modId xmlns:p14="http://schemas.microsoft.com/office/powerpoint/2010/main" val="2252920001"/>
              </p:ext>
            </p:extLst>
          </p:nvPr>
        </p:nvGraphicFramePr>
        <p:xfrm>
          <a:off x="457200" y="3437124"/>
          <a:ext cx="11247119" cy="2416946"/>
        </p:xfrm>
        <a:graphic>
          <a:graphicData uri="http://schemas.openxmlformats.org/drawingml/2006/table">
            <a:tbl>
              <a:tblPr/>
              <a:tblGrid>
                <a:gridCol w="1099553">
                  <a:extLst>
                    <a:ext uri="{9D8B030D-6E8A-4147-A177-3AD203B41FA5}">
                      <a16:colId xmlns:a16="http://schemas.microsoft.com/office/drawing/2014/main" val="20000"/>
                    </a:ext>
                  </a:extLst>
                </a:gridCol>
                <a:gridCol w="1914034">
                  <a:extLst>
                    <a:ext uri="{9D8B030D-6E8A-4147-A177-3AD203B41FA5}">
                      <a16:colId xmlns:a16="http://schemas.microsoft.com/office/drawing/2014/main" val="20001"/>
                    </a:ext>
                  </a:extLst>
                </a:gridCol>
                <a:gridCol w="2526890">
                  <a:extLst>
                    <a:ext uri="{9D8B030D-6E8A-4147-A177-3AD203B41FA5}">
                      <a16:colId xmlns:a16="http://schemas.microsoft.com/office/drawing/2014/main" val="73725629"/>
                    </a:ext>
                  </a:extLst>
                </a:gridCol>
                <a:gridCol w="2119189">
                  <a:extLst>
                    <a:ext uri="{9D8B030D-6E8A-4147-A177-3AD203B41FA5}">
                      <a16:colId xmlns:a16="http://schemas.microsoft.com/office/drawing/2014/main" val="20002"/>
                    </a:ext>
                  </a:extLst>
                </a:gridCol>
                <a:gridCol w="3587453">
                  <a:extLst>
                    <a:ext uri="{9D8B030D-6E8A-4147-A177-3AD203B41FA5}">
                      <a16:colId xmlns:a16="http://schemas.microsoft.com/office/drawing/2014/main" val="20003"/>
                    </a:ext>
                  </a:extLst>
                </a:gridCol>
              </a:tblGrid>
              <a:tr h="405266">
                <a:tc>
                  <a:txBody>
                    <a:bodyPr/>
                    <a:lstStyle/>
                    <a:p>
                      <a:pPr marL="0" indent="0">
                        <a:buNone/>
                      </a:pPr>
                      <a:r>
                        <a:rPr lang="en-US" sz="1300" b="1" dirty="0">
                          <a:solidFill>
                            <a:srgbClr val="FFFFFF"/>
                          </a:solidFill>
                          <a:latin typeface="Verdana" pitchFamily="34" charset="0"/>
                          <a:ea typeface="Verdana" pitchFamily="34" charset="-122"/>
                          <a:cs typeface="Verdana" pitchFamily="34" charset="-120"/>
                        </a:rPr>
                        <a:t>Country</a:t>
                      </a:r>
                      <a:endParaRPr lang="en-US" sz="130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solidFill>
                      <a:srgbClr val="617F09"/>
                    </a:solidFill>
                  </a:tcPr>
                </a:tc>
                <a:tc>
                  <a:txBody>
                    <a:bodyPr/>
                    <a:lstStyle/>
                    <a:p>
                      <a:pPr marL="0" indent="0" algn="ctr" defTabSz="914400" rtl="0" eaLnBrk="1" latinLnBrk="0" hangingPunct="1">
                        <a:buNone/>
                      </a:pPr>
                      <a:r>
                        <a:rPr lang="en-GB" sz="1300" b="1" kern="1200" dirty="0">
                          <a:solidFill>
                            <a:srgbClr val="FFFFFF"/>
                          </a:solidFill>
                          <a:latin typeface="Verdana" pitchFamily="34" charset="0"/>
                          <a:ea typeface="Verdana" pitchFamily="34" charset="-122"/>
                          <a:cs typeface="Arial" panose="020B0604020202020204" pitchFamily="34" charset="0"/>
                        </a:rPr>
                        <a:t>Baseline</a:t>
                      </a:r>
                      <a:endParaRPr lang="en-ZA" sz="1300" b="1" kern="1200" dirty="0">
                        <a:solidFill>
                          <a:srgbClr val="FFFFFF"/>
                        </a:solidFill>
                        <a:latin typeface="Verdana" pitchFamily="34" charset="0"/>
                        <a:ea typeface="Verdana" pitchFamily="34" charset="-122"/>
                        <a:cs typeface="Arial" panose="020B0604020202020204" pitchFamily="34" charset="0"/>
                      </a:endParaRPr>
                    </a:p>
                  </a:txBody>
                  <a:tcPr marL="68580" marR="68580" marT="0" marB="0">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solidFill>
                      <a:srgbClr val="617F09"/>
                    </a:solidFill>
                  </a:tcPr>
                </a:tc>
                <a:tc>
                  <a:txBody>
                    <a:bodyPr/>
                    <a:lstStyle/>
                    <a:p>
                      <a:pPr marL="0" indent="0" algn="ctr" defTabSz="914400" rtl="0" eaLnBrk="1" latinLnBrk="0" hangingPunct="1">
                        <a:buNone/>
                      </a:pPr>
                      <a:r>
                        <a:rPr lang="en-GB" sz="1300" b="1" kern="1200" dirty="0">
                          <a:solidFill>
                            <a:srgbClr val="FFFFFF"/>
                          </a:solidFill>
                          <a:latin typeface="Verdana" pitchFamily="34" charset="0"/>
                          <a:ea typeface="Verdana" pitchFamily="34" charset="-122"/>
                          <a:cs typeface="Arial" panose="020B0604020202020204" pitchFamily="34" charset="0"/>
                        </a:rPr>
                        <a:t>3 months</a:t>
                      </a:r>
                      <a:endParaRPr lang="en-ZA" sz="1300" b="1" kern="1200" dirty="0">
                        <a:solidFill>
                          <a:srgbClr val="FFFFFF"/>
                        </a:solidFill>
                        <a:latin typeface="Verdana" pitchFamily="34" charset="0"/>
                        <a:ea typeface="Verdana" pitchFamily="34" charset="-122"/>
                        <a:cs typeface="Arial" panose="020B0604020202020204" pitchFamily="34" charset="0"/>
                      </a:endParaRPr>
                    </a:p>
                  </a:txBody>
                  <a:tcPr marL="68580" marR="68580" marT="0" marB="0">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solidFill>
                      <a:srgbClr val="617F09"/>
                    </a:solidFill>
                  </a:tcPr>
                </a:tc>
                <a:tc>
                  <a:txBody>
                    <a:bodyPr/>
                    <a:lstStyle/>
                    <a:p>
                      <a:pPr marL="0" indent="0" algn="ctr" defTabSz="914400" rtl="0" eaLnBrk="1" latinLnBrk="0" hangingPunct="1">
                        <a:buNone/>
                      </a:pPr>
                      <a:r>
                        <a:rPr lang="en-GB" sz="1300" b="1" kern="1200" dirty="0">
                          <a:solidFill>
                            <a:srgbClr val="FFFFFF"/>
                          </a:solidFill>
                          <a:latin typeface="Verdana" pitchFamily="34" charset="0"/>
                          <a:ea typeface="Verdana" pitchFamily="34" charset="-122"/>
                          <a:cs typeface="Arial" panose="020B0604020202020204" pitchFamily="34" charset="0"/>
                        </a:rPr>
                        <a:t>1 month</a:t>
                      </a:r>
                      <a:endParaRPr lang="en-ZA" sz="1300" b="1" kern="1200" dirty="0">
                        <a:solidFill>
                          <a:srgbClr val="FFFFFF"/>
                        </a:solidFill>
                        <a:latin typeface="Verdana" pitchFamily="34" charset="0"/>
                        <a:ea typeface="Verdana" pitchFamily="34" charset="-122"/>
                        <a:cs typeface="Arial" panose="020B0604020202020204" pitchFamily="34" charset="0"/>
                      </a:endParaRPr>
                    </a:p>
                  </a:txBody>
                  <a:tcPr marL="68580" marR="68580" marT="0" marB="0">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solidFill>
                      <a:srgbClr val="617F09"/>
                    </a:solidFill>
                  </a:tcPr>
                </a:tc>
                <a:tc>
                  <a:txBody>
                    <a:bodyPr/>
                    <a:lstStyle/>
                    <a:p>
                      <a:pPr marL="0" indent="0">
                        <a:buNone/>
                      </a:pPr>
                      <a:r>
                        <a:rPr lang="en-US" sz="1300" b="1" dirty="0">
                          <a:solidFill>
                            <a:srgbClr val="FFFFFF"/>
                          </a:solidFill>
                          <a:latin typeface="Verdana" pitchFamily="34" charset="0"/>
                          <a:ea typeface="Verdana" pitchFamily="34" charset="-122"/>
                          <a:cs typeface="Verdana" pitchFamily="34" charset="-120"/>
                        </a:rPr>
                        <a:t>What it shows</a:t>
                      </a:r>
                      <a:endParaRPr lang="en-US" sz="130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solidFill>
                      <a:srgbClr val="617F09"/>
                    </a:solidFill>
                  </a:tcPr>
                </a:tc>
                <a:extLst>
                  <a:ext uri="{0D108BD9-81ED-4DB2-BD59-A6C34878D82A}">
                    <a16:rowId xmlns:a16="http://schemas.microsoft.com/office/drawing/2014/main" val="10000"/>
                  </a:ext>
                </a:extLst>
              </a:tr>
              <a:tr h="566679">
                <a:tc>
                  <a:txBody>
                    <a:bodyPr/>
                    <a:lstStyle/>
                    <a:p>
                      <a:pPr marL="0" indent="0">
                        <a:buNone/>
                      </a:pPr>
                      <a:r>
                        <a:rPr lang="en-US" sz="1300" b="1" dirty="0">
                          <a:solidFill>
                            <a:srgbClr val="1A1A1A"/>
                          </a:solidFill>
                          <a:latin typeface="Verdana" panose="020B0604030504040204" pitchFamily="34" charset="0"/>
                          <a:ea typeface="Verdana" panose="020B0604030504040204" pitchFamily="34" charset="0"/>
                          <a:cs typeface="Verdana" pitchFamily="34" charset="-120"/>
                        </a:rPr>
                        <a:t>Zambia</a:t>
                      </a:r>
                      <a:endParaRPr lang="en-US" sz="1300" dirty="0">
                        <a:latin typeface="Verdana" panose="020B0604030504040204" pitchFamily="34" charset="0"/>
                        <a:ea typeface="Verdana" panose="020B0604030504040204" pitchFamily="34"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tc>
                  <a:txBody>
                    <a:bodyPr/>
                    <a:lstStyle/>
                    <a:p>
                      <a:pPr algn="ctr">
                        <a:buNone/>
                      </a:pPr>
                      <a:r>
                        <a:rPr lang="en-GB" sz="1300" i="0" kern="10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a:t>
                      </a:r>
                      <a:r>
                        <a:rPr lang="en-GB" sz="1300" b="1" i="0" kern="100" dirty="0">
                          <a:solidFill>
                            <a:srgbClr val="000000"/>
                          </a:solidFill>
                          <a:effectLst/>
                          <a:latin typeface="Verdana" panose="020B0604030504040204" pitchFamily="34" charset="0"/>
                          <a:ea typeface="Verdana" panose="020B0604030504040204" pitchFamily="34" charset="0"/>
                          <a:cs typeface="Arial" panose="020B0604020202020204" pitchFamily="34" charset="0"/>
                        </a:rPr>
                        <a:t>$163</a:t>
                      </a:r>
                      <a:endParaRPr lang="en-ZA" sz="1300" i="0" kern="100" dirty="0">
                        <a:effectLst/>
                        <a:latin typeface="Verdana" panose="020B0604030504040204" pitchFamily="34" charset="0"/>
                        <a:ea typeface="Verdana" panose="020B0604030504040204" pitchFamily="34" charset="0"/>
                        <a:cs typeface="Arial" panose="020B0604020202020204" pitchFamily="34" charset="0"/>
                      </a:endParaRPr>
                    </a:p>
                    <a:p>
                      <a:pPr algn="ctr">
                        <a:buNone/>
                      </a:pPr>
                      <a:r>
                        <a:rPr lang="en-GB" sz="1300" i="0" kern="100" dirty="0">
                          <a:solidFill>
                            <a:srgbClr val="000000"/>
                          </a:solidFill>
                          <a:effectLst/>
                          <a:latin typeface="Verdana" panose="020B0604030504040204" pitchFamily="34" charset="0"/>
                          <a:ea typeface="Verdana" panose="020B0604030504040204" pitchFamily="34" charset="0"/>
                          <a:cs typeface="Arial" panose="020B0604020202020204" pitchFamily="34" charset="0"/>
                        </a:rPr>
                        <a:t>(IQR $158-$168)</a:t>
                      </a:r>
                      <a:endParaRPr lang="en-ZA" sz="1300" i="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tc>
                  <a:txBody>
                    <a:bodyPr/>
                    <a:lstStyle/>
                    <a:p>
                      <a:pPr algn="ctr">
                        <a:buNone/>
                      </a:pPr>
                      <a:r>
                        <a:rPr lang="en-GB" sz="1300" b="1" i="0" kern="100" dirty="0">
                          <a:solidFill>
                            <a:srgbClr val="000000"/>
                          </a:solidFill>
                          <a:effectLst/>
                          <a:latin typeface="Verdana" panose="020B0604030504040204" pitchFamily="34" charset="0"/>
                          <a:ea typeface="Verdana" panose="020B0604030504040204" pitchFamily="34" charset="0"/>
                          <a:cs typeface="Arial" panose="020B0604020202020204" pitchFamily="34" charset="0"/>
                        </a:rPr>
                        <a:t>$155</a:t>
                      </a:r>
                      <a:endParaRPr lang="en-ZA" sz="1300" i="0" kern="100" dirty="0">
                        <a:effectLst/>
                        <a:latin typeface="Verdana" panose="020B0604030504040204" pitchFamily="34" charset="0"/>
                        <a:ea typeface="Verdana" panose="020B0604030504040204" pitchFamily="34" charset="0"/>
                        <a:cs typeface="Arial" panose="020B0604020202020204" pitchFamily="34" charset="0"/>
                      </a:endParaRPr>
                    </a:p>
                    <a:p>
                      <a:pPr algn="ctr">
                        <a:buNone/>
                      </a:pPr>
                      <a:r>
                        <a:rPr lang="en-GB" sz="1300" i="0" kern="100" dirty="0">
                          <a:solidFill>
                            <a:srgbClr val="000000"/>
                          </a:solidFill>
                          <a:effectLst/>
                          <a:latin typeface="Verdana" panose="020B0604030504040204" pitchFamily="34" charset="0"/>
                          <a:ea typeface="Verdana" panose="020B0604030504040204" pitchFamily="34" charset="0"/>
                          <a:cs typeface="Arial" panose="020B0604020202020204" pitchFamily="34" charset="0"/>
                        </a:rPr>
                        <a:t>(IQR $151-$160) </a:t>
                      </a:r>
                      <a:endParaRPr lang="en-ZA" sz="1300" i="0" kern="100" dirty="0">
                        <a:effectLst/>
                        <a:latin typeface="Verdana" panose="020B0604030504040204" pitchFamily="34" charset="0"/>
                        <a:ea typeface="Verdana" panose="020B0604030504040204" pitchFamily="34" charset="0"/>
                        <a:cs typeface="Arial" panose="020B0604020202020204" pitchFamily="34" charset="0"/>
                      </a:endParaRPr>
                    </a:p>
                    <a:p>
                      <a:pPr algn="ctr">
                        <a:buNone/>
                      </a:pPr>
                      <a:r>
                        <a:rPr lang="en-GB" sz="1300" i="0" kern="100" dirty="0">
                          <a:effectLst/>
                          <a:latin typeface="Verdana" panose="020B0604030504040204" pitchFamily="34" charset="0"/>
                          <a:ea typeface="Verdana" panose="020B0604030504040204" pitchFamily="34" charset="0"/>
                          <a:cs typeface="Arial" panose="020B0604020202020204" pitchFamily="34" charset="0"/>
                        </a:rPr>
                        <a:t> </a:t>
                      </a:r>
                      <a:endParaRPr lang="en-ZA" sz="1300" i="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tc>
                  <a:txBody>
                    <a:bodyPr/>
                    <a:lstStyle/>
                    <a:p>
                      <a:pPr algn="ctr">
                        <a:buNone/>
                      </a:pPr>
                      <a:r>
                        <a:rPr lang="en-GB" sz="1300" b="1" i="0" kern="100" dirty="0">
                          <a:solidFill>
                            <a:srgbClr val="000000"/>
                          </a:solidFill>
                          <a:effectLst/>
                          <a:latin typeface="Verdana" panose="020B0604030504040204" pitchFamily="34" charset="0"/>
                          <a:ea typeface="Verdana" panose="020B0604030504040204" pitchFamily="34" charset="0"/>
                          <a:cs typeface="Arial" panose="020B0604020202020204" pitchFamily="34" charset="0"/>
                        </a:rPr>
                        <a:t>$157</a:t>
                      </a:r>
                      <a:endParaRPr lang="en-ZA" sz="1300" i="0" kern="100" dirty="0">
                        <a:effectLst/>
                        <a:latin typeface="Verdana" panose="020B0604030504040204" pitchFamily="34" charset="0"/>
                        <a:ea typeface="Verdana" panose="020B0604030504040204" pitchFamily="34" charset="0"/>
                        <a:cs typeface="Arial" panose="020B0604020202020204" pitchFamily="34" charset="0"/>
                      </a:endParaRPr>
                    </a:p>
                    <a:p>
                      <a:pPr algn="ctr">
                        <a:buNone/>
                      </a:pPr>
                      <a:r>
                        <a:rPr lang="en-GB" sz="1300" i="0" kern="100" dirty="0">
                          <a:solidFill>
                            <a:srgbClr val="000000"/>
                          </a:solidFill>
                          <a:effectLst/>
                          <a:latin typeface="Verdana" panose="020B0604030504040204" pitchFamily="34" charset="0"/>
                          <a:ea typeface="Verdana" panose="020B0604030504040204" pitchFamily="34" charset="0"/>
                          <a:cs typeface="Arial" panose="020B0604020202020204" pitchFamily="34" charset="0"/>
                        </a:rPr>
                        <a:t>(IQR $153-$162)</a:t>
                      </a:r>
                      <a:endParaRPr lang="en-ZA" sz="1300" i="0" kern="100" dirty="0">
                        <a:effectLst/>
                        <a:latin typeface="Verdana" panose="020B0604030504040204" pitchFamily="34" charset="0"/>
                        <a:ea typeface="Verdana" panose="020B0604030504040204" pitchFamily="34" charset="0"/>
                        <a:cs typeface="Arial" panose="020B0604020202020204" pitchFamily="34" charset="0"/>
                      </a:endParaRPr>
                    </a:p>
                    <a:p>
                      <a:pPr algn="ctr">
                        <a:buNone/>
                      </a:pPr>
                      <a:r>
                        <a:rPr lang="en-GB" sz="1300" i="0" kern="100" dirty="0">
                          <a:effectLst/>
                          <a:latin typeface="Verdana" panose="020B0604030504040204" pitchFamily="34" charset="0"/>
                          <a:ea typeface="Verdana" panose="020B0604030504040204" pitchFamily="34" charset="0"/>
                          <a:cs typeface="Arial" panose="020B0604020202020204" pitchFamily="34" charset="0"/>
                        </a:rPr>
                        <a:t> </a:t>
                      </a:r>
                      <a:endParaRPr lang="en-ZA" sz="1300" i="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tc>
                  <a:txBody>
                    <a:bodyPr/>
                    <a:lstStyle/>
                    <a:p>
                      <a:pPr marL="0" indent="0">
                        <a:buNone/>
                      </a:pPr>
                      <a:r>
                        <a:rPr lang="en-US" sz="1150" dirty="0">
                          <a:solidFill>
                            <a:srgbClr val="1A1A1A"/>
                          </a:solidFill>
                          <a:latin typeface="Verdana" panose="020B0604030504040204" pitchFamily="34" charset="0"/>
                          <a:ea typeface="Verdana" panose="020B0604030504040204" pitchFamily="34" charset="0"/>
                          <a:cs typeface="Verdana" pitchFamily="34" charset="-120"/>
                        </a:rPr>
                        <a:t>Month 3 1</a:t>
                      </a:r>
                      <a:r>
                        <a:rPr lang="en-US" sz="1150" baseline="30000" dirty="0">
                          <a:solidFill>
                            <a:srgbClr val="1A1A1A"/>
                          </a:solidFill>
                          <a:latin typeface="Verdana" panose="020B0604030504040204" pitchFamily="34" charset="0"/>
                          <a:ea typeface="Verdana" panose="020B0604030504040204" pitchFamily="34" charset="0"/>
                          <a:cs typeface="Verdana" pitchFamily="34" charset="-120"/>
                        </a:rPr>
                        <a:t>st</a:t>
                      </a:r>
                      <a:r>
                        <a:rPr lang="en-US" sz="1150" dirty="0">
                          <a:solidFill>
                            <a:srgbClr val="1A1A1A"/>
                          </a:solidFill>
                          <a:latin typeface="Verdana" panose="020B0604030504040204" pitchFamily="34" charset="0"/>
                          <a:ea typeface="Verdana" panose="020B0604030504040204" pitchFamily="34" charset="0"/>
                          <a:cs typeface="Verdana" pitchFamily="34" charset="-120"/>
                        </a:rPr>
                        <a:t> VL — cheaper and higher retention</a:t>
                      </a:r>
                      <a:endParaRPr lang="en-US" sz="1150" dirty="0">
                        <a:latin typeface="Verdana" panose="020B0604030504040204" pitchFamily="34" charset="0"/>
                        <a:ea typeface="Verdana" panose="020B0604030504040204" pitchFamily="34"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extLst>
                  <a:ext uri="{0D108BD9-81ED-4DB2-BD59-A6C34878D82A}">
                    <a16:rowId xmlns:a16="http://schemas.microsoft.com/office/drawing/2014/main" val="10001"/>
                  </a:ext>
                </a:extLst>
              </a:tr>
              <a:tr h="566679">
                <a:tc>
                  <a:txBody>
                    <a:bodyPr/>
                    <a:lstStyle/>
                    <a:p>
                      <a:pPr marL="0" indent="0">
                        <a:buNone/>
                      </a:pPr>
                      <a:r>
                        <a:rPr lang="en-US" sz="1300" b="1" dirty="0">
                          <a:solidFill>
                            <a:srgbClr val="1A1A1A"/>
                          </a:solidFill>
                          <a:latin typeface="Verdana" panose="020B0604030504040204" pitchFamily="34" charset="0"/>
                          <a:ea typeface="Verdana" panose="020B0604030504040204" pitchFamily="34" charset="0"/>
                          <a:cs typeface="Verdana" pitchFamily="34" charset="-120"/>
                        </a:rPr>
                        <a:t>Eswatini</a:t>
                      </a:r>
                      <a:endParaRPr lang="en-US" sz="1300" dirty="0">
                        <a:latin typeface="Verdana" panose="020B0604030504040204" pitchFamily="34" charset="0"/>
                        <a:ea typeface="Verdana" panose="020B0604030504040204" pitchFamily="34"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tc>
                  <a:txBody>
                    <a:bodyPr/>
                    <a:lstStyle/>
                    <a:p>
                      <a:pPr algn="ctr">
                        <a:buNone/>
                      </a:pPr>
                      <a:r>
                        <a:rPr lang="en-GB" sz="1300" b="1" i="0" kern="10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$261</a:t>
                      </a:r>
                      <a:endParaRPr lang="en-ZA" sz="1300" b="1" i="0" kern="100" dirty="0">
                        <a:effectLst/>
                        <a:latin typeface="Verdana" panose="020B0604030504040204" pitchFamily="34" charset="0"/>
                        <a:ea typeface="Verdana" panose="020B0604030504040204" pitchFamily="34" charset="0"/>
                        <a:cs typeface="Arial" panose="020B0604020202020204" pitchFamily="34" charset="0"/>
                      </a:endParaRPr>
                    </a:p>
                    <a:p>
                      <a:pPr algn="ctr">
                        <a:buNone/>
                      </a:pPr>
                      <a:r>
                        <a:rPr lang="en-GB" sz="1300" i="0" kern="100" dirty="0">
                          <a:solidFill>
                            <a:srgbClr val="000000"/>
                          </a:solidFill>
                          <a:effectLst/>
                          <a:latin typeface="Verdana" panose="020B0604030504040204" pitchFamily="34" charset="0"/>
                          <a:ea typeface="Verdana" panose="020B0604030504040204" pitchFamily="34" charset="0"/>
                          <a:cs typeface="Arial" panose="020B0604020202020204" pitchFamily="34" charset="0"/>
                        </a:rPr>
                        <a:t>(IQR $243-$282)</a:t>
                      </a:r>
                      <a:endParaRPr lang="en-ZA" sz="1300" i="0" kern="100" dirty="0">
                        <a:effectLst/>
                        <a:latin typeface="Verdana" panose="020B0604030504040204" pitchFamily="34" charset="0"/>
                        <a:ea typeface="Verdana" panose="020B0604030504040204" pitchFamily="34" charset="0"/>
                        <a:cs typeface="Arial" panose="020B0604020202020204" pitchFamily="34" charset="0"/>
                      </a:endParaRPr>
                    </a:p>
                    <a:p>
                      <a:pPr algn="ctr">
                        <a:buNone/>
                      </a:pPr>
                      <a:r>
                        <a:rPr lang="en-GB" sz="1300" i="0" kern="100" dirty="0">
                          <a:effectLst/>
                          <a:latin typeface="Verdana" panose="020B0604030504040204" pitchFamily="34" charset="0"/>
                          <a:ea typeface="Verdana" panose="020B0604030504040204" pitchFamily="34" charset="0"/>
                          <a:cs typeface="Arial" panose="020B0604020202020204" pitchFamily="34" charset="0"/>
                        </a:rPr>
                        <a:t> </a:t>
                      </a:r>
                      <a:endParaRPr lang="en-ZA" sz="1300" i="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tc>
                  <a:txBody>
                    <a:bodyPr/>
                    <a:lstStyle/>
                    <a:p>
                      <a:pPr algn="ctr">
                        <a:buNone/>
                      </a:pPr>
                      <a:r>
                        <a:rPr lang="en-GB" sz="1300" b="1" i="0" kern="100" dirty="0">
                          <a:solidFill>
                            <a:srgbClr val="000000"/>
                          </a:solidFill>
                          <a:effectLst/>
                          <a:latin typeface="Verdana" panose="020B0604030504040204" pitchFamily="34" charset="0"/>
                          <a:ea typeface="Verdana" panose="020B0604030504040204" pitchFamily="34" charset="0"/>
                          <a:cs typeface="Arial" panose="020B0604020202020204" pitchFamily="34" charset="0"/>
                        </a:rPr>
                        <a:t>$198</a:t>
                      </a:r>
                      <a:endParaRPr lang="en-ZA" sz="1300" b="1" i="0" kern="100" dirty="0">
                        <a:effectLst/>
                        <a:latin typeface="Verdana" panose="020B0604030504040204" pitchFamily="34" charset="0"/>
                        <a:ea typeface="Verdana" panose="020B0604030504040204" pitchFamily="34" charset="0"/>
                        <a:cs typeface="Arial" panose="020B0604020202020204" pitchFamily="34" charset="0"/>
                      </a:endParaRPr>
                    </a:p>
                    <a:p>
                      <a:pPr algn="ctr">
                        <a:buNone/>
                      </a:pPr>
                      <a:r>
                        <a:rPr lang="en-GB" sz="1300" i="0" kern="100" dirty="0">
                          <a:solidFill>
                            <a:srgbClr val="000000"/>
                          </a:solidFill>
                          <a:effectLst/>
                          <a:latin typeface="Verdana" panose="020B0604030504040204" pitchFamily="34" charset="0"/>
                          <a:ea typeface="Verdana" panose="020B0604030504040204" pitchFamily="34" charset="0"/>
                          <a:cs typeface="Arial" panose="020B0604020202020204" pitchFamily="34" charset="0"/>
                        </a:rPr>
                        <a:t>(IQR $189-$208)</a:t>
                      </a:r>
                      <a:endParaRPr lang="en-ZA" sz="1300" i="0" kern="100" dirty="0">
                        <a:effectLst/>
                        <a:latin typeface="Verdana" panose="020B0604030504040204" pitchFamily="34" charset="0"/>
                        <a:ea typeface="Verdana" panose="020B0604030504040204" pitchFamily="34" charset="0"/>
                        <a:cs typeface="Arial" panose="020B0604020202020204" pitchFamily="34" charset="0"/>
                      </a:endParaRPr>
                    </a:p>
                    <a:p>
                      <a:pPr algn="ctr">
                        <a:buNone/>
                      </a:pPr>
                      <a:r>
                        <a:rPr lang="en-GB" sz="1300" i="0" kern="100" dirty="0">
                          <a:effectLst/>
                          <a:latin typeface="Verdana" panose="020B0604030504040204" pitchFamily="34" charset="0"/>
                          <a:ea typeface="Verdana" panose="020B0604030504040204" pitchFamily="34" charset="0"/>
                          <a:cs typeface="Arial" panose="020B0604020202020204" pitchFamily="34" charset="0"/>
                        </a:rPr>
                        <a:t> </a:t>
                      </a:r>
                      <a:endParaRPr lang="en-ZA" sz="1300" i="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tc>
                  <a:txBody>
                    <a:bodyPr/>
                    <a:lstStyle/>
                    <a:p>
                      <a:pPr algn="ctr">
                        <a:buNone/>
                      </a:pPr>
                      <a:r>
                        <a:rPr lang="en-GB" sz="1300" b="1" i="0" kern="10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$195</a:t>
                      </a:r>
                      <a:endParaRPr lang="en-ZA" sz="1300" b="1" i="0" kern="100" dirty="0">
                        <a:effectLst/>
                        <a:latin typeface="Verdana" panose="020B0604030504040204" pitchFamily="34" charset="0"/>
                        <a:ea typeface="Verdana" panose="020B0604030504040204" pitchFamily="34" charset="0"/>
                        <a:cs typeface="Arial" panose="020B0604020202020204" pitchFamily="34" charset="0"/>
                      </a:endParaRPr>
                    </a:p>
                    <a:p>
                      <a:pPr algn="ctr">
                        <a:buNone/>
                      </a:pPr>
                      <a:r>
                        <a:rPr lang="en-GB" sz="1300" i="0" kern="100" dirty="0">
                          <a:solidFill>
                            <a:srgbClr val="000000"/>
                          </a:solidFill>
                          <a:effectLst/>
                          <a:latin typeface="Verdana" panose="020B0604030504040204" pitchFamily="34" charset="0"/>
                          <a:ea typeface="Verdana" panose="020B0604030504040204" pitchFamily="34" charset="0"/>
                          <a:cs typeface="Arial" panose="020B0604020202020204" pitchFamily="34" charset="0"/>
                        </a:rPr>
                        <a:t>(IQR $186-$205)</a:t>
                      </a:r>
                      <a:endParaRPr lang="en-ZA" sz="1300" i="0" kern="100" dirty="0">
                        <a:effectLst/>
                        <a:latin typeface="Verdana" panose="020B0604030504040204" pitchFamily="34" charset="0"/>
                        <a:ea typeface="Verdana" panose="020B0604030504040204" pitchFamily="34" charset="0"/>
                        <a:cs typeface="Arial" panose="020B0604020202020204" pitchFamily="34" charset="0"/>
                      </a:endParaRPr>
                    </a:p>
                    <a:p>
                      <a:pPr algn="ctr">
                        <a:buNone/>
                      </a:pPr>
                      <a:r>
                        <a:rPr lang="en-GB" sz="1300" i="0" kern="100" dirty="0">
                          <a:effectLst/>
                          <a:latin typeface="Verdana" panose="020B0604030504040204" pitchFamily="34" charset="0"/>
                          <a:ea typeface="Verdana" panose="020B0604030504040204" pitchFamily="34" charset="0"/>
                          <a:cs typeface="Arial" panose="020B0604020202020204" pitchFamily="34" charset="0"/>
                        </a:rPr>
                        <a:t> </a:t>
                      </a:r>
                      <a:endParaRPr lang="en-ZA" sz="1300" i="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tc>
                  <a:txBody>
                    <a:bodyPr/>
                    <a:lstStyle/>
                    <a:p>
                      <a:pPr marL="0" indent="0">
                        <a:buNone/>
                      </a:pPr>
                      <a:r>
                        <a:rPr lang="en-US" sz="1150" dirty="0">
                          <a:solidFill>
                            <a:srgbClr val="1A1A1A"/>
                          </a:solidFill>
                          <a:latin typeface="Verdana" panose="020B0604030504040204" pitchFamily="34" charset="0"/>
                          <a:ea typeface="Verdana" panose="020B0604030504040204" pitchFamily="34" charset="0"/>
                          <a:cs typeface="Verdana" pitchFamily="34" charset="-120"/>
                        </a:rPr>
                        <a:t>Both Month 1 &amp; 3 1</a:t>
                      </a:r>
                      <a:r>
                        <a:rPr lang="en-US" sz="1150" baseline="30000" dirty="0">
                          <a:solidFill>
                            <a:srgbClr val="1A1A1A"/>
                          </a:solidFill>
                          <a:latin typeface="Verdana" panose="020B0604030504040204" pitchFamily="34" charset="0"/>
                          <a:ea typeface="Verdana" panose="020B0604030504040204" pitchFamily="34" charset="0"/>
                          <a:cs typeface="Verdana" pitchFamily="34" charset="-120"/>
                        </a:rPr>
                        <a:t>st</a:t>
                      </a:r>
                      <a:r>
                        <a:rPr lang="en-US" sz="1150" dirty="0">
                          <a:solidFill>
                            <a:srgbClr val="1A1A1A"/>
                          </a:solidFill>
                          <a:latin typeface="Verdana" panose="020B0604030504040204" pitchFamily="34" charset="0"/>
                          <a:ea typeface="Verdana" panose="020B0604030504040204" pitchFamily="34" charset="0"/>
                          <a:cs typeface="Verdana" pitchFamily="34" charset="-120"/>
                        </a:rPr>
                        <a:t> VL &gt;$5M saved programme-wide vs baseline</a:t>
                      </a:r>
                      <a:endParaRPr lang="en-US" sz="1150" dirty="0">
                        <a:latin typeface="Verdana" panose="020B0604030504040204" pitchFamily="34" charset="0"/>
                        <a:ea typeface="Verdana" panose="020B0604030504040204" pitchFamily="34"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extLst>
                  <a:ext uri="{0D108BD9-81ED-4DB2-BD59-A6C34878D82A}">
                    <a16:rowId xmlns:a16="http://schemas.microsoft.com/office/drawing/2014/main" val="10002"/>
                  </a:ext>
                </a:extLst>
              </a:tr>
              <a:tr h="802811">
                <a:tc>
                  <a:txBody>
                    <a:bodyPr/>
                    <a:lstStyle/>
                    <a:p>
                      <a:pPr marL="0" indent="0">
                        <a:buNone/>
                      </a:pPr>
                      <a:r>
                        <a:rPr lang="en-US" sz="1300" b="1" dirty="0">
                          <a:solidFill>
                            <a:srgbClr val="1A1A1A"/>
                          </a:solidFill>
                          <a:latin typeface="Verdana" panose="020B0604030504040204" pitchFamily="34" charset="0"/>
                          <a:ea typeface="Verdana" panose="020B0604030504040204" pitchFamily="34" charset="0"/>
                          <a:cs typeface="Verdana" pitchFamily="34" charset="-120"/>
                        </a:rPr>
                        <a:t>Malawi</a:t>
                      </a:r>
                      <a:endParaRPr lang="en-US" sz="1300" dirty="0">
                        <a:latin typeface="Verdana" panose="020B0604030504040204" pitchFamily="34" charset="0"/>
                        <a:ea typeface="Verdana" panose="020B0604030504040204" pitchFamily="34"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tc>
                  <a:txBody>
                    <a:bodyPr/>
                    <a:lstStyle/>
                    <a:p>
                      <a:pPr marL="0" algn="ctr" defTabSz="914400" rtl="0" eaLnBrk="1" latinLnBrk="0" hangingPunct="1">
                        <a:buNone/>
                      </a:pPr>
                      <a:r>
                        <a:rPr lang="en-GB" sz="1300" b="1" i="0" kern="100" dirty="0">
                          <a:solidFill>
                            <a:srgbClr val="000000"/>
                          </a:solidFill>
                          <a:effectLst/>
                          <a:latin typeface="Verdana" panose="020B0604030504040204" pitchFamily="34" charset="0"/>
                          <a:ea typeface="Verdana" panose="020B0604030504040204" pitchFamily="34" charset="0"/>
                          <a:cs typeface="Arial" panose="020B0604020202020204" pitchFamily="34" charset="0"/>
                        </a:rPr>
                        <a:t>$113</a:t>
                      </a:r>
                      <a:endParaRPr lang="en-ZA" sz="1300" b="1" i="0" kern="10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algn="ctr" defTabSz="914400" rtl="0" eaLnBrk="1" latinLnBrk="0" hangingPunct="1">
                        <a:buNone/>
                      </a:pPr>
                      <a:r>
                        <a:rPr lang="en-GB" sz="1300" i="0" kern="100" dirty="0">
                          <a:solidFill>
                            <a:srgbClr val="000000"/>
                          </a:solidFill>
                          <a:effectLst/>
                          <a:latin typeface="Verdana" panose="020B0604030504040204" pitchFamily="34" charset="0"/>
                          <a:ea typeface="Verdana" panose="020B0604030504040204" pitchFamily="34" charset="0"/>
                          <a:cs typeface="Arial" panose="020B0604020202020204" pitchFamily="34" charset="0"/>
                        </a:rPr>
                        <a:t>(IQR $110-$116)</a:t>
                      </a:r>
                      <a:endParaRPr lang="en-ZA" sz="1300" i="0" kern="10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algn="ctr" defTabSz="914400" rtl="0" eaLnBrk="1" latinLnBrk="0" hangingPunct="1">
                        <a:buNone/>
                      </a:pPr>
                      <a:r>
                        <a:rPr lang="en-GB" sz="1300" i="0" kern="10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a:t>
                      </a:r>
                      <a:endParaRPr lang="en-ZA" sz="1300" i="0" kern="10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tc>
                  <a:txBody>
                    <a:bodyPr/>
                    <a:lstStyle/>
                    <a:p>
                      <a:pPr marL="0" algn="ctr" defTabSz="914400" rtl="0" eaLnBrk="1" latinLnBrk="0" hangingPunct="1">
                        <a:buNone/>
                      </a:pPr>
                      <a:r>
                        <a:rPr lang="en-GB" sz="1300" b="1" i="0" kern="100" dirty="0">
                          <a:solidFill>
                            <a:srgbClr val="000000"/>
                          </a:solidFill>
                          <a:effectLst/>
                          <a:latin typeface="Verdana" panose="020B0604030504040204" pitchFamily="34" charset="0"/>
                          <a:ea typeface="Verdana" panose="020B0604030504040204" pitchFamily="34" charset="0"/>
                          <a:cs typeface="Arial" panose="020B0604020202020204" pitchFamily="34" charset="0"/>
                        </a:rPr>
                        <a:t>$114</a:t>
                      </a:r>
                      <a:endParaRPr lang="en-ZA" sz="1300" b="1" i="0" kern="10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algn="ctr" defTabSz="914400" rtl="0" eaLnBrk="1" latinLnBrk="0" hangingPunct="1">
                        <a:buNone/>
                      </a:pPr>
                      <a:r>
                        <a:rPr lang="en-GB" sz="1300" i="0" kern="100" dirty="0">
                          <a:solidFill>
                            <a:srgbClr val="000000"/>
                          </a:solidFill>
                          <a:effectLst/>
                          <a:latin typeface="Verdana" panose="020B0604030504040204" pitchFamily="34" charset="0"/>
                          <a:ea typeface="Verdana" panose="020B0604030504040204" pitchFamily="34" charset="0"/>
                          <a:cs typeface="Arial" panose="020B0604020202020204" pitchFamily="34" charset="0"/>
                        </a:rPr>
                        <a:t>(IQR $110-$117)</a:t>
                      </a:r>
                      <a:endParaRPr lang="en-ZA" sz="1300" i="0" kern="10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algn="ctr" defTabSz="914400" rtl="0" eaLnBrk="1" latinLnBrk="0" hangingPunct="1">
                        <a:buNone/>
                      </a:pPr>
                      <a:r>
                        <a:rPr lang="en-GB" sz="1300" i="0" kern="10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a:t>
                      </a:r>
                      <a:endParaRPr lang="en-ZA" sz="1300" i="0" kern="10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algn="ctr" defTabSz="914400" rtl="0" eaLnBrk="1" latinLnBrk="0" hangingPunct="1">
                        <a:buNone/>
                      </a:pPr>
                      <a:r>
                        <a:rPr lang="en-GB" sz="1300" i="0" kern="10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a:t>
                      </a:r>
                      <a:endParaRPr lang="en-ZA" sz="1300" i="0" kern="10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tc>
                  <a:txBody>
                    <a:bodyPr/>
                    <a:lstStyle/>
                    <a:p>
                      <a:pPr marL="0" algn="ctr" defTabSz="914400" rtl="0" eaLnBrk="1" latinLnBrk="0" hangingPunct="1">
                        <a:buNone/>
                      </a:pPr>
                      <a:r>
                        <a:rPr lang="en-GB" sz="1300" b="1" i="0" kern="100" dirty="0">
                          <a:solidFill>
                            <a:srgbClr val="000000"/>
                          </a:solidFill>
                          <a:effectLst/>
                          <a:latin typeface="Verdana" panose="020B0604030504040204" pitchFamily="34" charset="0"/>
                          <a:ea typeface="Verdana" panose="020B0604030504040204" pitchFamily="34" charset="0"/>
                          <a:cs typeface="Arial" panose="020B0604020202020204" pitchFamily="34" charset="0"/>
                        </a:rPr>
                        <a:t>$118</a:t>
                      </a:r>
                      <a:endParaRPr lang="en-ZA" sz="1300" b="1" i="0" kern="10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algn="ctr" defTabSz="914400" rtl="0" eaLnBrk="1" latinLnBrk="0" hangingPunct="1">
                        <a:buNone/>
                      </a:pPr>
                      <a:r>
                        <a:rPr lang="en-GB" sz="1300" i="0" kern="100" dirty="0">
                          <a:solidFill>
                            <a:srgbClr val="000000"/>
                          </a:solidFill>
                          <a:effectLst/>
                          <a:latin typeface="Verdana" panose="020B0604030504040204" pitchFamily="34" charset="0"/>
                          <a:ea typeface="Verdana" panose="020B0604030504040204" pitchFamily="34" charset="0"/>
                          <a:cs typeface="Arial" panose="020B0604020202020204" pitchFamily="34" charset="0"/>
                        </a:rPr>
                        <a:t>(IQR $114-$121)</a:t>
                      </a:r>
                      <a:endParaRPr lang="en-ZA" sz="1300" i="0" kern="10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algn="ctr" defTabSz="914400" rtl="0" eaLnBrk="1" latinLnBrk="0" hangingPunct="1">
                        <a:buNone/>
                      </a:pPr>
                      <a:r>
                        <a:rPr lang="en-GB" sz="1300" i="0" kern="10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a:t>
                      </a:r>
                      <a:endParaRPr lang="en-ZA" sz="1300" i="0" kern="10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tc>
                  <a:txBody>
                    <a:bodyPr/>
                    <a:lstStyle/>
                    <a:p>
                      <a:pPr marL="0" indent="0">
                        <a:buNone/>
                      </a:pPr>
                      <a:r>
                        <a:rPr lang="en-ZA" sz="1200" dirty="0">
                          <a:latin typeface="Verdana" panose="020B0604030504040204" pitchFamily="34" charset="0"/>
                          <a:ea typeface="Verdana" panose="020B0604030504040204" pitchFamily="34" charset="0"/>
                        </a:rPr>
                        <a:t>Baseline and Month 3 costs are essentially equivalent, with overlapping IQRs; patient costs associated with additional visits may favour earlier testing.</a:t>
                      </a:r>
                      <a:endParaRPr lang="en-US" sz="1150" dirty="0">
                        <a:latin typeface="Verdana" panose="020B0604030504040204" pitchFamily="34" charset="0"/>
                        <a:ea typeface="Verdana" panose="020B0604030504040204" pitchFamily="34"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13" name="Text 9"/>
          <p:cNvSpPr/>
          <p:nvPr/>
        </p:nvSpPr>
        <p:spPr>
          <a:xfrm>
            <a:off x="457199" y="5955573"/>
            <a:ext cx="11477297" cy="498948"/>
          </a:xfrm>
          <a:prstGeom prst="rect">
            <a:avLst/>
          </a:prstGeom>
          <a:noFill/>
          <a:ln/>
        </p:spPr>
        <p:txBody>
          <a:bodyPr wrap="square" rtlCol="0" anchor="ctr"/>
          <a:lstStyle/>
          <a:p>
            <a:pPr lvl="0">
              <a:lnSpc>
                <a:spcPts val="1400"/>
              </a:lnSpc>
              <a:defRPr/>
            </a:pPr>
            <a:r>
              <a:rPr lang="en-ZA" sz="1400" b="1" dirty="0">
                <a:solidFill>
                  <a:srgbClr val="617F09"/>
                </a:solidFill>
                <a:latin typeface="Verdana" panose="020B0604030504040204" pitchFamily="34" charset="0"/>
                <a:ea typeface="Verdana" panose="020B0604030504040204" pitchFamily="34" charset="0"/>
              </a:rPr>
              <a:t>Earlier VL in the DTG era</a:t>
            </a:r>
            <a:r>
              <a:rPr lang="en-US" sz="1400" b="1" dirty="0">
                <a:solidFill>
                  <a:srgbClr val="617F09"/>
                </a:solidFill>
                <a:latin typeface="Verdana" panose="020B0604030504040204" pitchFamily="34" charset="0"/>
                <a:ea typeface="Verdana" panose="020B0604030504040204" pitchFamily="34" charset="0"/>
                <a:cs typeface="Verdana" pitchFamily="34" charset="-120"/>
              </a:rPr>
              <a:t>: </a:t>
            </a:r>
            <a:r>
              <a:rPr lang="en-ZA" sz="1400" i="1" dirty="0">
                <a:solidFill>
                  <a:srgbClr val="1A1A1A"/>
                </a:solidFill>
                <a:latin typeface="Verdana" pitchFamily="34" charset="0"/>
                <a:ea typeface="Verdana" pitchFamily="34" charset="-122"/>
              </a:rPr>
              <a:t>Confirm suppression sooner, enable earlier DSD entry and avoid unnecessary clinic visits—usually without increasing programme costs.</a:t>
            </a:r>
            <a:endParaRPr lang="en-US" sz="1400" i="1" dirty="0">
              <a:solidFill>
                <a:srgbClr val="1A1A1A"/>
              </a:solidFill>
              <a:latin typeface="Verdana" pitchFamily="34" charset="0"/>
              <a:ea typeface="Verdana" pitchFamily="34" charset="-122"/>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457200" y="6419088"/>
            <a:ext cx="11247120" cy="0"/>
          </a:xfrm>
          <a:prstGeom prst="line">
            <a:avLst/>
          </a:prstGeom>
          <a:noFill/>
          <a:ln w="9525">
            <a:solidFill>
              <a:srgbClr val="CFCFC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457200" y="6455664"/>
            <a:ext cx="73152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6E6E6E"/>
                </a:solidFill>
                <a:effectLst/>
                <a:uLnTx/>
                <a:uFillTx/>
                <a:latin typeface="Verdana" pitchFamily="34" charset="0"/>
                <a:ea typeface="Verdana" pitchFamily="34" charset="-122"/>
                <a:cs typeface="Verdana" pitchFamily="34" charset="-120"/>
              </a:rPr>
              <a:t>26–31 July · Rio de Janeiro, Brazil · MASTER EVIDENCE DECK</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8503920" y="6455664"/>
            <a:ext cx="3200400"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6E6E6E"/>
                </a:solidFill>
                <a:effectLst/>
                <a:uLnTx/>
                <a:uFillTx/>
                <a:latin typeface="Verdana" pitchFamily="34" charset="0"/>
                <a:ea typeface="Verdana" pitchFamily="34" charset="-122"/>
                <a:cs typeface="Verdana" pitchFamily="34" charset="-120"/>
              </a:rPr>
              <a:t>29 · aids2026.org</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3"/>
          <p:cNvSpPr/>
          <p:nvPr/>
        </p:nvSpPr>
        <p:spPr>
          <a:xfrm>
            <a:off x="355436" y="457200"/>
            <a:ext cx="86868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0" cap="none" spc="100" normalizeH="0" baseline="0" noProof="0" dirty="0">
                <a:ln>
                  <a:noFill/>
                </a:ln>
                <a:solidFill>
                  <a:srgbClr val="E0001B"/>
                </a:solidFill>
                <a:effectLst/>
                <a:uLnTx/>
                <a:uFillTx/>
                <a:latin typeface="Verdana" pitchFamily="34" charset="0"/>
                <a:ea typeface="Verdana" pitchFamily="34" charset="-122"/>
                <a:cs typeface="Verdana" pitchFamily="34" charset="-120"/>
              </a:rPr>
              <a:t>SHIFT 3 · RECALL AND LOW-LEVEL VIRAEMIA LOGIC</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4"/>
          <p:cNvSpPr/>
          <p:nvPr/>
        </p:nvSpPr>
        <p:spPr>
          <a:xfrm>
            <a:off x="355436" y="731520"/>
            <a:ext cx="10149840" cy="822960"/>
          </a:xfrm>
          <a:prstGeom prst="rect">
            <a:avLst/>
          </a:prstGeom>
          <a:noFill/>
          <a:ln/>
        </p:spPr>
        <p:txBody>
          <a:bodyPr wrap="square" rtlCol="0" anchor="ctr"/>
          <a:lstStyle/>
          <a:p>
            <a:pPr marL="0" marR="0" lvl="0" indent="0" algn="l" defTabSz="914400" rtl="0" eaLnBrk="1" fontAlgn="auto" latinLnBrk="0" hangingPunct="1">
              <a:lnSpc>
                <a:spcPts val="26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105B2F"/>
                </a:solidFill>
                <a:effectLst/>
                <a:uLnTx/>
                <a:uFillTx/>
                <a:latin typeface="Verdana" pitchFamily="34" charset="0"/>
                <a:ea typeface="Verdana" pitchFamily="34" charset="-122"/>
                <a:cs typeface="Verdana" pitchFamily="34" charset="-120"/>
              </a:rPr>
              <a:t>Risk-based recall, not blanket recall</a:t>
            </a:r>
            <a:endParaRPr kumimoji="0" lang="en-US" sz="2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30" name="Table 0"/>
          <p:cNvGraphicFramePr>
            <a:graphicFrameLocks noGrp="1"/>
          </p:cNvGraphicFramePr>
          <p:nvPr>
            <p:extLst>
              <p:ext uri="{D42A27DB-BD31-4B8C-83A1-F6EECF244321}">
                <p14:modId xmlns:p14="http://schemas.microsoft.com/office/powerpoint/2010/main" val="1041640688"/>
              </p:ext>
            </p:extLst>
          </p:nvPr>
        </p:nvGraphicFramePr>
        <p:xfrm>
          <a:off x="457200" y="1691640"/>
          <a:ext cx="11247120" cy="2383971"/>
        </p:xfrm>
        <a:graphic>
          <a:graphicData uri="http://schemas.openxmlformats.org/drawingml/2006/table">
            <a:tbl>
              <a:tblPr/>
              <a:tblGrid>
                <a:gridCol w="3749040">
                  <a:extLst>
                    <a:ext uri="{9D8B030D-6E8A-4147-A177-3AD203B41FA5}">
                      <a16:colId xmlns:a16="http://schemas.microsoft.com/office/drawing/2014/main" val="20000"/>
                    </a:ext>
                  </a:extLst>
                </a:gridCol>
                <a:gridCol w="3749040">
                  <a:extLst>
                    <a:ext uri="{9D8B030D-6E8A-4147-A177-3AD203B41FA5}">
                      <a16:colId xmlns:a16="http://schemas.microsoft.com/office/drawing/2014/main" val="20001"/>
                    </a:ext>
                  </a:extLst>
                </a:gridCol>
                <a:gridCol w="3749040">
                  <a:extLst>
                    <a:ext uri="{9D8B030D-6E8A-4147-A177-3AD203B41FA5}">
                      <a16:colId xmlns:a16="http://schemas.microsoft.com/office/drawing/2014/main" val="20002"/>
                    </a:ext>
                  </a:extLst>
                </a:gridCol>
              </a:tblGrid>
              <a:tr h="438912">
                <a:tc>
                  <a:txBody>
                    <a:bodyPr/>
                    <a:lstStyle/>
                    <a:p>
                      <a:pPr marL="0" indent="0">
                        <a:buNone/>
                      </a:pPr>
                      <a:r>
                        <a:rPr lang="en-US" sz="1200" b="1" dirty="0">
                          <a:solidFill>
                            <a:srgbClr val="FFFFFF"/>
                          </a:solidFill>
                          <a:latin typeface="Verdana" pitchFamily="34" charset="0"/>
                          <a:ea typeface="Verdana" pitchFamily="34" charset="-122"/>
                          <a:cs typeface="Verdana" pitchFamily="34" charset="-120"/>
                        </a:rPr>
                        <a:t>Tier</a:t>
                      </a:r>
                      <a:endParaRPr lang="en-US" sz="120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solidFill>
                      <a:srgbClr val="617F09"/>
                    </a:solidFill>
                  </a:tcPr>
                </a:tc>
                <a:tc>
                  <a:txBody>
                    <a:bodyPr/>
                    <a:lstStyle/>
                    <a:p>
                      <a:pPr marL="0" indent="0">
                        <a:buNone/>
                      </a:pPr>
                      <a:r>
                        <a:rPr lang="en-US" sz="1200" b="1" dirty="0">
                          <a:solidFill>
                            <a:srgbClr val="FFFFFF"/>
                          </a:solidFill>
                          <a:latin typeface="Verdana" pitchFamily="34" charset="0"/>
                          <a:ea typeface="Verdana" pitchFamily="34" charset="-122"/>
                          <a:cs typeface="Verdana" pitchFamily="34" charset="-120"/>
                        </a:rPr>
                        <a:t>VL result</a:t>
                      </a:r>
                      <a:endParaRPr lang="en-US" sz="120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solidFill>
                      <a:srgbClr val="617F09"/>
                    </a:solidFill>
                  </a:tcPr>
                </a:tc>
                <a:tc>
                  <a:txBody>
                    <a:bodyPr/>
                    <a:lstStyle/>
                    <a:p>
                      <a:pPr marL="0" indent="0">
                        <a:buNone/>
                      </a:pPr>
                      <a:r>
                        <a:rPr lang="en-US" sz="1200" b="1" dirty="0">
                          <a:solidFill>
                            <a:srgbClr val="FFFFFF"/>
                          </a:solidFill>
                          <a:latin typeface="Verdana" pitchFamily="34" charset="0"/>
                          <a:ea typeface="Verdana" pitchFamily="34" charset="-122"/>
                          <a:cs typeface="Verdana" pitchFamily="34" charset="-120"/>
                        </a:rPr>
                        <a:t>Response</a:t>
                      </a:r>
                      <a:endParaRPr lang="en-US" sz="120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solidFill>
                      <a:srgbClr val="617F09"/>
                    </a:solidFill>
                  </a:tcPr>
                </a:tc>
                <a:extLst>
                  <a:ext uri="{0D108BD9-81ED-4DB2-BD59-A6C34878D82A}">
                    <a16:rowId xmlns:a16="http://schemas.microsoft.com/office/drawing/2014/main" val="10000"/>
                  </a:ext>
                </a:extLst>
              </a:tr>
              <a:tr h="438912">
                <a:tc>
                  <a:txBody>
                    <a:bodyPr/>
                    <a:lstStyle/>
                    <a:p>
                      <a:pPr marL="0" indent="0">
                        <a:buNone/>
                      </a:pPr>
                      <a:r>
                        <a:rPr lang="en-US" sz="1200" b="1" dirty="0">
                          <a:solidFill>
                            <a:srgbClr val="105B2F"/>
                          </a:solidFill>
                          <a:latin typeface="Verdana" pitchFamily="34" charset="0"/>
                          <a:ea typeface="Verdana" pitchFamily="34" charset="-122"/>
                          <a:cs typeface="Verdana" pitchFamily="34" charset="-120"/>
                        </a:rPr>
                        <a:t>Suppressed</a:t>
                      </a:r>
                      <a:endParaRPr lang="en-US" sz="120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tc>
                  <a:txBody>
                    <a:bodyPr/>
                    <a:lstStyle/>
                    <a:p>
                      <a:pPr marL="0" indent="0">
                        <a:buNone/>
                      </a:pPr>
                      <a:r>
                        <a:rPr lang="en-US" sz="1200" dirty="0">
                          <a:solidFill>
                            <a:srgbClr val="1A1A1A"/>
                          </a:solidFill>
                          <a:latin typeface="Verdana" pitchFamily="34" charset="0"/>
                          <a:ea typeface="Verdana" pitchFamily="34" charset="-122"/>
                          <a:cs typeface="Verdana" pitchFamily="34" charset="-120"/>
                        </a:rPr>
                        <a:t>&lt;50 c/mL</a:t>
                      </a:r>
                      <a:endParaRPr lang="en-US" sz="120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tc>
                  <a:txBody>
                    <a:bodyPr/>
                    <a:lstStyle/>
                    <a:p>
                      <a:pPr marL="0" indent="0">
                        <a:buNone/>
                      </a:pPr>
                      <a:r>
                        <a:rPr lang="en-US" sz="1200" dirty="0">
                          <a:solidFill>
                            <a:srgbClr val="1A1A1A"/>
                          </a:solidFill>
                          <a:latin typeface="Verdana" pitchFamily="34" charset="0"/>
                          <a:ea typeface="Verdana" pitchFamily="34" charset="-122"/>
                          <a:cs typeface="Verdana" pitchFamily="34" charset="-120"/>
                        </a:rPr>
                        <a:t>No action — continues routine DSD pickup, no extra visit (ideally SMS result to client)</a:t>
                      </a:r>
                      <a:endParaRPr lang="en-US" sz="120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extLst>
                  <a:ext uri="{0D108BD9-81ED-4DB2-BD59-A6C34878D82A}">
                    <a16:rowId xmlns:a16="http://schemas.microsoft.com/office/drawing/2014/main" val="10001"/>
                  </a:ext>
                </a:extLst>
              </a:tr>
              <a:tr h="390579">
                <a:tc>
                  <a:txBody>
                    <a:bodyPr/>
                    <a:lstStyle/>
                    <a:p>
                      <a:pPr marL="0" indent="0">
                        <a:buNone/>
                      </a:pPr>
                      <a:r>
                        <a:rPr lang="en-US" sz="1200" b="1" dirty="0">
                          <a:solidFill>
                            <a:srgbClr val="FFA836"/>
                          </a:solidFill>
                          <a:latin typeface="Verdana" pitchFamily="34" charset="0"/>
                          <a:ea typeface="Verdana" pitchFamily="34" charset="-122"/>
                          <a:cs typeface="Verdana" pitchFamily="34" charset="-120"/>
                        </a:rPr>
                        <a:t>Low-level viraemia</a:t>
                      </a:r>
                      <a:endParaRPr lang="en-US" sz="120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tc>
                  <a:txBody>
                    <a:bodyPr/>
                    <a:lstStyle/>
                    <a:p>
                      <a:pPr marL="0" indent="0">
                        <a:buNone/>
                      </a:pPr>
                      <a:r>
                        <a:rPr lang="en-US" sz="1200" dirty="0">
                          <a:solidFill>
                            <a:srgbClr val="1A1A1A"/>
                          </a:solidFill>
                          <a:latin typeface="Verdana" pitchFamily="34" charset="0"/>
                          <a:ea typeface="Verdana" pitchFamily="34" charset="-122"/>
                          <a:cs typeface="Verdana" pitchFamily="34" charset="-120"/>
                        </a:rPr>
                        <a:t>50–200 c/mL</a:t>
                      </a:r>
                      <a:endParaRPr lang="en-US" sz="120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tc>
                  <a:txBody>
                    <a:bodyPr/>
                    <a:lstStyle/>
                    <a:p>
                      <a:pPr marL="0" indent="0">
                        <a:buNone/>
                      </a:pPr>
                      <a:r>
                        <a:rPr lang="en-US" sz="1200" dirty="0">
                          <a:solidFill>
                            <a:srgbClr val="1A1A1A"/>
                          </a:solidFill>
                          <a:latin typeface="Verdana" pitchFamily="34" charset="0"/>
                          <a:ea typeface="Verdana" pitchFamily="34" charset="-122"/>
                          <a:cs typeface="Verdana" pitchFamily="34" charset="-120"/>
                        </a:rPr>
                        <a:t>Review at next scheduled VL </a:t>
                      </a:r>
                      <a:endParaRPr lang="en-US" sz="120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extLst>
                  <a:ext uri="{0D108BD9-81ED-4DB2-BD59-A6C34878D82A}">
                    <a16:rowId xmlns:a16="http://schemas.microsoft.com/office/drawing/2014/main" val="10002"/>
                  </a:ext>
                </a:extLst>
              </a:tr>
              <a:tr h="438912">
                <a:tc>
                  <a:txBody>
                    <a:bodyPr/>
                    <a:lstStyle/>
                    <a:p>
                      <a:pPr marL="0" indent="0">
                        <a:buNone/>
                      </a:pPr>
                      <a:r>
                        <a:rPr lang="en-US" sz="1200" b="1" dirty="0">
                          <a:solidFill>
                            <a:srgbClr val="D2691E"/>
                          </a:solidFill>
                          <a:latin typeface="Verdana" pitchFamily="34" charset="0"/>
                          <a:ea typeface="Verdana" pitchFamily="34" charset="-122"/>
                          <a:cs typeface="Verdana" pitchFamily="34" charset="-120"/>
                        </a:rPr>
                        <a:t>Low-level viraemia</a:t>
                      </a:r>
                      <a:endParaRPr lang="en-US" sz="120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tc>
                  <a:txBody>
                    <a:bodyPr/>
                    <a:lstStyle/>
                    <a:p>
                      <a:pPr marL="0" indent="0">
                        <a:buNone/>
                      </a:pPr>
                      <a:r>
                        <a:rPr lang="en-US" sz="1200" dirty="0">
                          <a:solidFill>
                            <a:srgbClr val="1A1A1A"/>
                          </a:solidFill>
                          <a:latin typeface="Verdana" pitchFamily="34" charset="0"/>
                          <a:ea typeface="Verdana" pitchFamily="34" charset="-122"/>
                          <a:cs typeface="Verdana" pitchFamily="34" charset="-120"/>
                        </a:rPr>
                        <a:t>200–999 c/mL</a:t>
                      </a:r>
                      <a:endParaRPr lang="en-US" sz="120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tc>
                  <a:txBody>
                    <a:bodyPr/>
                    <a:lstStyle/>
                    <a:p>
                      <a:pPr marL="0" indent="0">
                        <a:buNone/>
                      </a:pPr>
                      <a:r>
                        <a:rPr lang="en-US" sz="1200" dirty="0">
                          <a:solidFill>
                            <a:srgbClr val="1A1A1A"/>
                          </a:solidFill>
                          <a:latin typeface="Verdana" pitchFamily="34" charset="0"/>
                          <a:ea typeface="Verdana" pitchFamily="34" charset="-122"/>
                          <a:cs typeface="Verdana" pitchFamily="34" charset="-120"/>
                        </a:rPr>
                        <a:t>Repeat VL sooner (e.g. 6-12 months) for confirmation — closer monitoring without additional visits, not yet an urgent recall</a:t>
                      </a:r>
                      <a:endParaRPr lang="en-US" sz="120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extLst>
                  <a:ext uri="{0D108BD9-81ED-4DB2-BD59-A6C34878D82A}">
                    <a16:rowId xmlns:a16="http://schemas.microsoft.com/office/drawing/2014/main" val="10003"/>
                  </a:ext>
                </a:extLst>
              </a:tr>
              <a:tr h="438912">
                <a:tc>
                  <a:txBody>
                    <a:bodyPr/>
                    <a:lstStyle/>
                    <a:p>
                      <a:pPr marL="0" indent="0">
                        <a:buNone/>
                      </a:pPr>
                      <a:r>
                        <a:rPr lang="en-US" sz="1200" b="1" dirty="0">
                          <a:solidFill>
                            <a:srgbClr val="E0001B"/>
                          </a:solidFill>
                          <a:latin typeface="Verdana" pitchFamily="34" charset="0"/>
                          <a:ea typeface="Verdana" pitchFamily="34" charset="-122"/>
                          <a:cs typeface="Verdana" charset="0"/>
                        </a:rPr>
                        <a:t>Viraemia</a:t>
                      </a:r>
                      <a:endParaRPr lang="en-US" sz="120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tc>
                  <a:txBody>
                    <a:bodyPr/>
                    <a:lstStyle/>
                    <a:p>
                      <a:pPr marL="0" indent="0">
                        <a:buNone/>
                      </a:pPr>
                      <a:r>
                        <a:rPr lang="en-US" sz="1200" dirty="0">
                          <a:solidFill>
                            <a:srgbClr val="1A1A1A"/>
                          </a:solidFill>
                          <a:latin typeface="Verdana" pitchFamily="34" charset="0"/>
                          <a:ea typeface="Verdana" pitchFamily="34" charset="-122"/>
                          <a:cs typeface="Verdana" pitchFamily="34" charset="-120"/>
                        </a:rPr>
                        <a:t>≥1000 c/mL</a:t>
                      </a:r>
                      <a:endParaRPr lang="en-US" sz="120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tc>
                  <a:txBody>
                    <a:bodyPr/>
                    <a:lstStyle/>
                    <a:p>
                      <a:pPr marL="0" indent="0">
                        <a:buNone/>
                      </a:pPr>
                      <a:r>
                        <a:rPr lang="en-US" sz="1200" dirty="0">
                          <a:solidFill>
                            <a:srgbClr val="1A1A1A"/>
                          </a:solidFill>
                          <a:latin typeface="Verdana" pitchFamily="34" charset="0"/>
                          <a:ea typeface="Verdana" pitchFamily="34" charset="-122"/>
                          <a:cs typeface="Verdana" pitchFamily="34" charset="-120"/>
                        </a:rPr>
                        <a:t>Urgent recall / enhanced adherence counselling</a:t>
                      </a:r>
                      <a:endParaRPr lang="en-US" sz="120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9" name="Text 5"/>
          <p:cNvSpPr/>
          <p:nvPr/>
        </p:nvSpPr>
        <p:spPr>
          <a:xfrm>
            <a:off x="420624" y="4090074"/>
            <a:ext cx="1124712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6E6E6E"/>
                </a:solidFill>
                <a:effectLst/>
                <a:uLnTx/>
                <a:uFillTx/>
                <a:latin typeface="Verdana" pitchFamily="34" charset="0"/>
                <a:ea typeface="Verdana" pitchFamily="34" charset="-122"/>
                <a:cs typeface="Verdana" pitchFamily="34" charset="-120"/>
              </a:rPr>
              <a:t>WHO 2023 LLV guidance; Bareng O et al. 2024 (Botswana DTG cohort, n=50,742); Hans L et al. 2023 (NHLS trends).</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6"/>
          <p:cNvSpPr/>
          <p:nvPr/>
        </p:nvSpPr>
        <p:spPr>
          <a:xfrm>
            <a:off x="416052" y="4791784"/>
            <a:ext cx="11329416" cy="908353"/>
          </a:xfrm>
          <a:prstGeom prst="roundRect">
            <a:avLst>
              <a:gd name="adj" fmla="val 3704"/>
            </a:avLst>
          </a:prstGeom>
          <a:solidFill>
            <a:srgbClr val="EEF2E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7"/>
          <p:cNvSpPr/>
          <p:nvPr/>
        </p:nvSpPr>
        <p:spPr>
          <a:xfrm>
            <a:off x="655320" y="4720181"/>
            <a:ext cx="10881360" cy="1051560"/>
          </a:xfrm>
          <a:prstGeom prst="rect">
            <a:avLst/>
          </a:prstGeom>
          <a:noFill/>
          <a:ln/>
        </p:spPr>
        <p:txBody>
          <a:bodyPr wrap="square" rtlCol="0" anchor="ctr"/>
          <a:lstStyle/>
          <a:p>
            <a:pPr marL="0" marR="0" lvl="0" indent="0" algn="l" defTabSz="914400" rtl="0" eaLnBrk="1" fontAlgn="auto" latinLnBrk="0" hangingPunct="1">
              <a:lnSpc>
                <a:spcPts val="16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E0001B"/>
                </a:solidFill>
                <a:effectLst/>
                <a:uLnTx/>
                <a:uFillTx/>
                <a:latin typeface="Verdana" pitchFamily="34" charset="0"/>
                <a:ea typeface="Verdana" pitchFamily="34" charset="-122"/>
                <a:cs typeface="Verdana" pitchFamily="34" charset="-120"/>
              </a:rPr>
              <a:t>The big gain, stated plainly:  </a:t>
            </a:r>
            <a:r>
              <a:rPr kumimoji="0" lang="en-US" sz="1400" b="0" i="0" u="none" strike="noStrike" kern="1200" cap="none" spc="0" normalizeH="0" baseline="0" noProof="0" dirty="0">
                <a:ln>
                  <a:noFill/>
                </a:ln>
                <a:solidFill>
                  <a:srgbClr val="1A1A1A"/>
                </a:solidFill>
                <a:effectLst/>
                <a:uLnTx/>
                <a:uFillTx/>
                <a:latin typeface="Verdana" pitchFamily="34" charset="0"/>
                <a:ea typeface="Verdana" pitchFamily="34" charset="-122"/>
                <a:cs typeface="Verdana" pitchFamily="34" charset="-120"/>
              </a:rPr>
              <a:t>the vast majority of clients — those already suppressed enrolled in DSD — should never come back for a visit just to hear their result. Aligning VL within a quality clinical review makes missing results easy to spot; recalling only elevated results means routine, no-visit continuation is the default, not the exception.</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457200" y="6419088"/>
            <a:ext cx="11247120" cy="0"/>
          </a:xfrm>
          <a:prstGeom prst="line">
            <a:avLst/>
          </a:prstGeom>
          <a:noFill/>
          <a:ln w="9525">
            <a:solidFill>
              <a:srgbClr val="CFCFCF"/>
            </a:solidFill>
            <a:prstDash val="solid"/>
          </a:ln>
        </p:spPr>
        <p:txBody>
          <a:bodyPr/>
          <a:lstStyle/>
          <a:p>
            <a:endParaRPr lang="en-ZA"/>
          </a:p>
        </p:txBody>
      </p:sp>
      <p:sp>
        <p:nvSpPr>
          <p:cNvPr id="3" name="Text 1"/>
          <p:cNvSpPr/>
          <p:nvPr/>
        </p:nvSpPr>
        <p:spPr>
          <a:xfrm>
            <a:off x="457200" y="6455664"/>
            <a:ext cx="7315200" cy="274320"/>
          </a:xfrm>
          <a:prstGeom prst="rect">
            <a:avLst/>
          </a:prstGeom>
          <a:noFill/>
          <a:ln/>
        </p:spPr>
        <p:txBody>
          <a:bodyPr wrap="square" rtlCol="0" anchor="ctr"/>
          <a:lstStyle/>
          <a:p>
            <a:pPr marL="0" indent="0">
              <a:buNone/>
            </a:pPr>
            <a:r>
              <a:rPr lang="en-US" sz="800" dirty="0">
                <a:solidFill>
                  <a:srgbClr val="6E6E6E"/>
                </a:solidFill>
                <a:latin typeface="Verdana" pitchFamily="34" charset="0"/>
                <a:ea typeface="Verdana" pitchFamily="34" charset="-122"/>
                <a:cs typeface="Verdana" pitchFamily="34" charset="-120"/>
              </a:rPr>
              <a:t>26–31 July · Rio de Janeiro, Brazil · MASTER EVIDENCE DECK</a:t>
            </a:r>
            <a:endParaRPr lang="en-US" sz="800" dirty="0"/>
          </a:p>
        </p:txBody>
      </p:sp>
      <p:sp>
        <p:nvSpPr>
          <p:cNvPr id="4" name="Text 2"/>
          <p:cNvSpPr/>
          <p:nvPr/>
        </p:nvSpPr>
        <p:spPr>
          <a:xfrm>
            <a:off x="8503920" y="6455664"/>
            <a:ext cx="3200400" cy="274320"/>
          </a:xfrm>
          <a:prstGeom prst="rect">
            <a:avLst/>
          </a:prstGeom>
          <a:noFill/>
          <a:ln/>
        </p:spPr>
        <p:txBody>
          <a:bodyPr wrap="square" rtlCol="0" anchor="ctr"/>
          <a:lstStyle/>
          <a:p>
            <a:pPr marL="0" indent="0" algn="r">
              <a:buNone/>
            </a:pPr>
            <a:r>
              <a:rPr lang="en-US" sz="800" dirty="0">
                <a:solidFill>
                  <a:srgbClr val="6E6E6E"/>
                </a:solidFill>
                <a:latin typeface="Verdana" pitchFamily="34" charset="0"/>
                <a:ea typeface="Verdana" pitchFamily="34" charset="-122"/>
                <a:cs typeface="Verdana" pitchFamily="34" charset="-120"/>
              </a:rPr>
              <a:t>3 · aids2026.org</a:t>
            </a:r>
            <a:endParaRPr lang="en-US" sz="800" dirty="0"/>
          </a:p>
        </p:txBody>
      </p:sp>
      <p:sp>
        <p:nvSpPr>
          <p:cNvPr id="6" name="Text 3"/>
          <p:cNvSpPr/>
          <p:nvPr/>
        </p:nvSpPr>
        <p:spPr>
          <a:xfrm>
            <a:off x="390777" y="379562"/>
            <a:ext cx="8686800" cy="274320"/>
          </a:xfrm>
          <a:prstGeom prst="rect">
            <a:avLst/>
          </a:prstGeom>
          <a:noFill/>
          <a:ln/>
        </p:spPr>
        <p:txBody>
          <a:bodyPr wrap="square" rtlCol="0" anchor="ctr"/>
          <a:lstStyle/>
          <a:p>
            <a:pPr marL="0" indent="0">
              <a:buNone/>
            </a:pPr>
            <a:r>
              <a:rPr lang="en-US" sz="1150" b="1" kern="0" spc="100" dirty="0">
                <a:solidFill>
                  <a:srgbClr val="617F09"/>
                </a:solidFill>
                <a:latin typeface="Verdana" pitchFamily="34" charset="0"/>
                <a:ea typeface="Verdana" pitchFamily="34" charset="-122"/>
                <a:cs typeface="Verdana" pitchFamily="34" charset="-120"/>
              </a:rPr>
              <a:t>EXECUTIVE SUMMARY</a:t>
            </a:r>
            <a:endParaRPr lang="en-US" sz="1150" dirty="0"/>
          </a:p>
        </p:txBody>
      </p:sp>
      <p:sp>
        <p:nvSpPr>
          <p:cNvPr id="7" name="Text 4"/>
          <p:cNvSpPr/>
          <p:nvPr/>
        </p:nvSpPr>
        <p:spPr>
          <a:xfrm>
            <a:off x="390777" y="653882"/>
            <a:ext cx="10149840" cy="822960"/>
          </a:xfrm>
          <a:prstGeom prst="rect">
            <a:avLst/>
          </a:prstGeom>
          <a:noFill/>
          <a:ln/>
        </p:spPr>
        <p:txBody>
          <a:bodyPr wrap="square" rtlCol="0" anchor="ctr"/>
          <a:lstStyle/>
          <a:p>
            <a:pPr marL="0" indent="0">
              <a:lnSpc>
                <a:spcPts val="2600"/>
              </a:lnSpc>
              <a:buNone/>
            </a:pPr>
            <a:r>
              <a:rPr lang="en-US" sz="2300" b="1" dirty="0">
                <a:solidFill>
                  <a:srgbClr val="105B2F"/>
                </a:solidFill>
                <a:latin typeface="Verdana" pitchFamily="34" charset="0"/>
                <a:ea typeface="Verdana" pitchFamily="34" charset="-122"/>
                <a:cs typeface="Verdana" pitchFamily="34" charset="-120"/>
              </a:rPr>
              <a:t>The argument in one slide</a:t>
            </a:r>
            <a:endParaRPr lang="en-US" sz="2300" dirty="0"/>
          </a:p>
        </p:txBody>
      </p:sp>
      <p:sp>
        <p:nvSpPr>
          <p:cNvPr id="8" name="Shape 5"/>
          <p:cNvSpPr/>
          <p:nvPr/>
        </p:nvSpPr>
        <p:spPr>
          <a:xfrm>
            <a:off x="457200" y="1600200"/>
            <a:ext cx="11247120" cy="914400"/>
          </a:xfrm>
          <a:prstGeom prst="roundRect">
            <a:avLst>
              <a:gd name="adj" fmla="val 5000"/>
            </a:avLst>
          </a:prstGeom>
          <a:solidFill>
            <a:srgbClr val="105B2F"/>
          </a:solidFill>
          <a:ln/>
        </p:spPr>
        <p:txBody>
          <a:bodyPr/>
          <a:lstStyle/>
          <a:p>
            <a:endParaRPr lang="en-ZA"/>
          </a:p>
        </p:txBody>
      </p:sp>
      <p:sp>
        <p:nvSpPr>
          <p:cNvPr id="9" name="Text 6"/>
          <p:cNvSpPr/>
          <p:nvPr/>
        </p:nvSpPr>
        <p:spPr>
          <a:xfrm>
            <a:off x="685800" y="1737360"/>
            <a:ext cx="10789920" cy="685800"/>
          </a:xfrm>
          <a:prstGeom prst="rect">
            <a:avLst/>
          </a:prstGeom>
          <a:noFill/>
          <a:ln/>
        </p:spPr>
        <p:txBody>
          <a:bodyPr wrap="square" rtlCol="0" anchor="ctr"/>
          <a:lstStyle/>
          <a:p>
            <a:pPr marL="0" indent="0">
              <a:lnSpc>
                <a:spcPts val="1700"/>
              </a:lnSpc>
              <a:buNone/>
            </a:pPr>
            <a:r>
              <a:rPr lang="en-US" sz="1600" dirty="0">
                <a:solidFill>
                  <a:srgbClr val="FFFFFF"/>
                </a:solidFill>
                <a:latin typeface="Verdana" pitchFamily="34" charset="0"/>
                <a:ea typeface="Verdana" pitchFamily="34" charset="-122"/>
                <a:cs typeface="Verdana" pitchFamily="34" charset="-120"/>
              </a:rPr>
              <a:t>Many components of HIV care still reflect historical programme requirements, not current evidence. As programmes mature under funding pressure, simplification can improve client experience and system efficiency without compromising outcomes.</a:t>
            </a:r>
            <a:endParaRPr lang="en-US" sz="1600" dirty="0"/>
          </a:p>
        </p:txBody>
      </p:sp>
      <p:sp>
        <p:nvSpPr>
          <p:cNvPr id="10" name="Shape 7"/>
          <p:cNvSpPr/>
          <p:nvPr/>
        </p:nvSpPr>
        <p:spPr>
          <a:xfrm>
            <a:off x="457200" y="2743200"/>
            <a:ext cx="91440" cy="960120"/>
          </a:xfrm>
          <a:prstGeom prst="rect">
            <a:avLst/>
          </a:prstGeom>
          <a:solidFill>
            <a:srgbClr val="0A41F3"/>
          </a:solidFill>
          <a:ln/>
        </p:spPr>
        <p:txBody>
          <a:bodyPr/>
          <a:lstStyle/>
          <a:p>
            <a:endParaRPr lang="en-ZA"/>
          </a:p>
        </p:txBody>
      </p:sp>
      <p:sp>
        <p:nvSpPr>
          <p:cNvPr id="11" name="Text 8"/>
          <p:cNvSpPr/>
          <p:nvPr/>
        </p:nvSpPr>
        <p:spPr>
          <a:xfrm>
            <a:off x="658368" y="2743200"/>
            <a:ext cx="1463040" cy="960120"/>
          </a:xfrm>
          <a:prstGeom prst="rect">
            <a:avLst/>
          </a:prstGeom>
          <a:noFill/>
          <a:ln/>
        </p:spPr>
        <p:txBody>
          <a:bodyPr wrap="square" rtlCol="0" anchor="ctr"/>
          <a:lstStyle/>
          <a:p>
            <a:pPr marL="0" indent="0">
              <a:buNone/>
            </a:pPr>
            <a:r>
              <a:rPr lang="en-US" sz="1400" b="1" dirty="0">
                <a:solidFill>
                  <a:srgbClr val="0A41F3"/>
                </a:solidFill>
                <a:latin typeface="Verdana" pitchFamily="34" charset="0"/>
                <a:ea typeface="Verdana" pitchFamily="34" charset="-122"/>
                <a:cs typeface="Verdana" pitchFamily="34" charset="-120"/>
              </a:rPr>
              <a:t>Shift 1</a:t>
            </a:r>
            <a:endParaRPr lang="en-US" sz="1400" dirty="0"/>
          </a:p>
        </p:txBody>
      </p:sp>
      <p:sp>
        <p:nvSpPr>
          <p:cNvPr id="12" name="Text 9"/>
          <p:cNvSpPr/>
          <p:nvPr/>
        </p:nvSpPr>
        <p:spPr>
          <a:xfrm>
            <a:off x="2103120" y="2743200"/>
            <a:ext cx="1828800" cy="960120"/>
          </a:xfrm>
          <a:prstGeom prst="rect">
            <a:avLst/>
          </a:prstGeom>
          <a:noFill/>
          <a:ln/>
        </p:spPr>
        <p:txBody>
          <a:bodyPr wrap="square" rtlCol="0" anchor="ctr"/>
          <a:lstStyle/>
          <a:p>
            <a:pPr marL="0" indent="0">
              <a:buNone/>
            </a:pPr>
            <a:r>
              <a:rPr lang="en-US" sz="1300" b="1" dirty="0">
                <a:solidFill>
                  <a:srgbClr val="105B2F"/>
                </a:solidFill>
                <a:latin typeface="Verdana" pitchFamily="34" charset="0"/>
                <a:ea typeface="Verdana" pitchFamily="34" charset="-122"/>
                <a:cs typeface="Verdana" pitchFamily="34" charset="-120"/>
              </a:rPr>
              <a:t>Frequency</a:t>
            </a:r>
            <a:endParaRPr lang="en-US" sz="1300" dirty="0"/>
          </a:p>
        </p:txBody>
      </p:sp>
      <p:sp>
        <p:nvSpPr>
          <p:cNvPr id="13" name="Text 10"/>
          <p:cNvSpPr/>
          <p:nvPr/>
        </p:nvSpPr>
        <p:spPr>
          <a:xfrm>
            <a:off x="4023360" y="2743200"/>
            <a:ext cx="7680960" cy="960120"/>
          </a:xfrm>
          <a:prstGeom prst="rect">
            <a:avLst/>
          </a:prstGeom>
          <a:noFill/>
          <a:ln/>
        </p:spPr>
        <p:txBody>
          <a:bodyPr wrap="square" rtlCol="0" anchor="ctr"/>
          <a:lstStyle/>
          <a:p>
            <a:pPr marL="0" indent="0">
              <a:lnSpc>
                <a:spcPts val="1500"/>
              </a:lnSpc>
              <a:buNone/>
            </a:pPr>
            <a:r>
              <a:rPr lang="en-US" sz="1200" dirty="0">
                <a:solidFill>
                  <a:srgbClr val="1A1A1A"/>
                </a:solidFill>
                <a:latin typeface="Verdana" pitchFamily="34" charset="0"/>
                <a:ea typeface="Verdana" pitchFamily="34" charset="-122"/>
                <a:cs typeface="Verdana" pitchFamily="34" charset="-120"/>
              </a:rPr>
              <a:t>Make annual clinical review routine for stable adults — decouple the 12-month script from 3–6-month dispensing.</a:t>
            </a:r>
            <a:endParaRPr lang="en-US" sz="1200" dirty="0"/>
          </a:p>
        </p:txBody>
      </p:sp>
      <p:sp>
        <p:nvSpPr>
          <p:cNvPr id="14" name="Shape 11"/>
          <p:cNvSpPr/>
          <p:nvPr/>
        </p:nvSpPr>
        <p:spPr>
          <a:xfrm>
            <a:off x="457200" y="3767328"/>
            <a:ext cx="91440" cy="960120"/>
          </a:xfrm>
          <a:prstGeom prst="rect">
            <a:avLst/>
          </a:prstGeom>
          <a:solidFill>
            <a:srgbClr val="FFA836"/>
          </a:solidFill>
          <a:ln/>
        </p:spPr>
        <p:txBody>
          <a:bodyPr/>
          <a:lstStyle/>
          <a:p>
            <a:endParaRPr lang="en-ZA"/>
          </a:p>
        </p:txBody>
      </p:sp>
      <p:sp>
        <p:nvSpPr>
          <p:cNvPr id="15" name="Text 12"/>
          <p:cNvSpPr/>
          <p:nvPr/>
        </p:nvSpPr>
        <p:spPr>
          <a:xfrm>
            <a:off x="658368" y="3767328"/>
            <a:ext cx="1463040" cy="960120"/>
          </a:xfrm>
          <a:prstGeom prst="rect">
            <a:avLst/>
          </a:prstGeom>
          <a:noFill/>
          <a:ln/>
        </p:spPr>
        <p:txBody>
          <a:bodyPr wrap="square" rtlCol="0" anchor="ctr"/>
          <a:lstStyle/>
          <a:p>
            <a:pPr marL="0" indent="0">
              <a:buNone/>
            </a:pPr>
            <a:r>
              <a:rPr lang="en-US" sz="1400" b="1" dirty="0">
                <a:solidFill>
                  <a:srgbClr val="FFA836"/>
                </a:solidFill>
                <a:latin typeface="Verdana" pitchFamily="34" charset="0"/>
                <a:ea typeface="Verdana" pitchFamily="34" charset="-122"/>
                <a:cs typeface="Verdana" pitchFamily="34" charset="-120"/>
              </a:rPr>
              <a:t>Shift 2</a:t>
            </a:r>
            <a:endParaRPr lang="en-US" sz="1400" dirty="0"/>
          </a:p>
        </p:txBody>
      </p:sp>
      <p:sp>
        <p:nvSpPr>
          <p:cNvPr id="16" name="Text 13"/>
          <p:cNvSpPr/>
          <p:nvPr/>
        </p:nvSpPr>
        <p:spPr>
          <a:xfrm>
            <a:off x="2103120" y="3767328"/>
            <a:ext cx="1828800" cy="960120"/>
          </a:xfrm>
          <a:prstGeom prst="rect">
            <a:avLst/>
          </a:prstGeom>
          <a:noFill/>
          <a:ln/>
        </p:spPr>
        <p:txBody>
          <a:bodyPr wrap="square" rtlCol="0" anchor="ctr"/>
          <a:lstStyle/>
          <a:p>
            <a:pPr marL="0" indent="0">
              <a:buNone/>
            </a:pPr>
            <a:r>
              <a:rPr lang="en-US" sz="1300" b="1" dirty="0">
                <a:solidFill>
                  <a:srgbClr val="105B2F"/>
                </a:solidFill>
                <a:latin typeface="Verdana" pitchFamily="34" charset="0"/>
                <a:ea typeface="Verdana" pitchFamily="34" charset="-122"/>
                <a:cs typeface="Verdana" pitchFamily="34" charset="-120"/>
              </a:rPr>
              <a:t>Eligibility &amp; enrolment</a:t>
            </a:r>
            <a:endParaRPr lang="en-US" sz="1300" dirty="0"/>
          </a:p>
        </p:txBody>
      </p:sp>
      <p:sp>
        <p:nvSpPr>
          <p:cNvPr id="17" name="Text 14"/>
          <p:cNvSpPr/>
          <p:nvPr/>
        </p:nvSpPr>
        <p:spPr>
          <a:xfrm>
            <a:off x="4023360" y="3767328"/>
            <a:ext cx="7680960" cy="960120"/>
          </a:xfrm>
          <a:prstGeom prst="rect">
            <a:avLst/>
          </a:prstGeom>
          <a:noFill/>
          <a:ln/>
        </p:spPr>
        <p:txBody>
          <a:bodyPr wrap="square" rtlCol="0" anchor="ctr"/>
          <a:lstStyle/>
          <a:p>
            <a:pPr>
              <a:lnSpc>
                <a:spcPts val="1500"/>
              </a:lnSpc>
            </a:pPr>
            <a:r>
              <a:rPr lang="en-US" sz="1200" dirty="0">
                <a:solidFill>
                  <a:srgbClr val="1A1A1A"/>
                </a:solidFill>
                <a:latin typeface="Verdana" pitchFamily="34" charset="0"/>
                <a:ea typeface="Verdana" pitchFamily="34" charset="-122"/>
                <a:cs typeface="Verdana" pitchFamily="34" charset="-120"/>
              </a:rPr>
              <a:t>Broaden simplified models to adolescents, children, and postpartum women — and close the enrolment gap among those already eligible, where the biggest untapped gains remain, especially in high-burden countries like South Africa and Mozambique.</a:t>
            </a:r>
            <a:endParaRPr lang="en-US" sz="1200" dirty="0"/>
          </a:p>
        </p:txBody>
      </p:sp>
      <p:sp>
        <p:nvSpPr>
          <p:cNvPr id="18" name="Shape 15"/>
          <p:cNvSpPr/>
          <p:nvPr/>
        </p:nvSpPr>
        <p:spPr>
          <a:xfrm>
            <a:off x="457200" y="4791456"/>
            <a:ext cx="91440" cy="960120"/>
          </a:xfrm>
          <a:prstGeom prst="rect">
            <a:avLst/>
          </a:prstGeom>
          <a:solidFill>
            <a:srgbClr val="FF0000"/>
          </a:solidFill>
          <a:ln/>
        </p:spPr>
        <p:txBody>
          <a:bodyPr/>
          <a:lstStyle/>
          <a:p>
            <a:endParaRPr lang="en-ZA" dirty="0"/>
          </a:p>
        </p:txBody>
      </p:sp>
      <p:sp>
        <p:nvSpPr>
          <p:cNvPr id="19" name="Text 16"/>
          <p:cNvSpPr/>
          <p:nvPr/>
        </p:nvSpPr>
        <p:spPr>
          <a:xfrm>
            <a:off x="658368" y="4791456"/>
            <a:ext cx="1463040" cy="960120"/>
          </a:xfrm>
          <a:prstGeom prst="rect">
            <a:avLst/>
          </a:prstGeom>
          <a:noFill/>
          <a:ln/>
        </p:spPr>
        <p:txBody>
          <a:bodyPr wrap="square" rtlCol="0" anchor="ctr"/>
          <a:lstStyle/>
          <a:p>
            <a:pPr marL="0" indent="0">
              <a:buNone/>
            </a:pPr>
            <a:r>
              <a:rPr lang="en-US" sz="1400" b="1" dirty="0">
                <a:solidFill>
                  <a:srgbClr val="FF0000"/>
                </a:solidFill>
                <a:latin typeface="Verdana" pitchFamily="34" charset="0"/>
                <a:ea typeface="Verdana" pitchFamily="34" charset="-122"/>
                <a:cs typeface="Verdana" pitchFamily="34" charset="-120"/>
              </a:rPr>
              <a:t>Shift 3</a:t>
            </a:r>
            <a:endParaRPr lang="en-US" sz="1400" dirty="0">
              <a:solidFill>
                <a:srgbClr val="FF0000"/>
              </a:solidFill>
            </a:endParaRPr>
          </a:p>
        </p:txBody>
      </p:sp>
      <p:sp>
        <p:nvSpPr>
          <p:cNvPr id="20" name="Text 17"/>
          <p:cNvSpPr/>
          <p:nvPr/>
        </p:nvSpPr>
        <p:spPr>
          <a:xfrm>
            <a:off x="2103120" y="4791456"/>
            <a:ext cx="1828800" cy="960120"/>
          </a:xfrm>
          <a:prstGeom prst="rect">
            <a:avLst/>
          </a:prstGeom>
          <a:noFill/>
          <a:ln/>
        </p:spPr>
        <p:txBody>
          <a:bodyPr wrap="square" rtlCol="0" anchor="ctr"/>
          <a:lstStyle/>
          <a:p>
            <a:pPr marL="0" indent="0">
              <a:buNone/>
            </a:pPr>
            <a:r>
              <a:rPr lang="en-US" sz="1300" b="1" dirty="0">
                <a:solidFill>
                  <a:srgbClr val="105B2F"/>
                </a:solidFill>
                <a:latin typeface="Verdana" pitchFamily="34" charset="0"/>
                <a:ea typeface="Verdana" pitchFamily="34" charset="-122"/>
                <a:cs typeface="Verdana" pitchFamily="34" charset="-120"/>
              </a:rPr>
              <a:t>Monitoring</a:t>
            </a:r>
            <a:endParaRPr lang="en-US" sz="1300" dirty="0"/>
          </a:p>
        </p:txBody>
      </p:sp>
      <p:sp>
        <p:nvSpPr>
          <p:cNvPr id="21" name="Text 18"/>
          <p:cNvSpPr/>
          <p:nvPr/>
        </p:nvSpPr>
        <p:spPr>
          <a:xfrm>
            <a:off x="4023360" y="4791456"/>
            <a:ext cx="7680960" cy="960120"/>
          </a:xfrm>
          <a:prstGeom prst="rect">
            <a:avLst/>
          </a:prstGeom>
          <a:noFill/>
          <a:ln/>
        </p:spPr>
        <p:txBody>
          <a:bodyPr wrap="square" rtlCol="0" anchor="ctr"/>
          <a:lstStyle/>
          <a:p>
            <a:pPr marL="0" indent="0">
              <a:lnSpc>
                <a:spcPts val="1500"/>
              </a:lnSpc>
              <a:buNone/>
            </a:pPr>
            <a:r>
              <a:rPr lang="en-US" sz="1200" dirty="0">
                <a:solidFill>
                  <a:srgbClr val="1A1A1A"/>
                </a:solidFill>
                <a:latin typeface="Verdana" pitchFamily="34" charset="0"/>
                <a:ea typeface="Verdana" pitchFamily="34" charset="-122"/>
                <a:cs typeface="Verdana" pitchFamily="34" charset="-120"/>
              </a:rPr>
              <a:t>Test viral load earlier (month 3), align it with the annual review, recall only if elevated, then space out further once durably suppressed.</a:t>
            </a:r>
            <a:endParaRPr lang="en-US" sz="1200" dirty="0"/>
          </a:p>
        </p:txBody>
      </p:sp>
      <p:sp>
        <p:nvSpPr>
          <p:cNvPr id="22" name="Text 19"/>
          <p:cNvSpPr/>
          <p:nvPr/>
        </p:nvSpPr>
        <p:spPr>
          <a:xfrm>
            <a:off x="457200" y="5989320"/>
            <a:ext cx="11247120" cy="365760"/>
          </a:xfrm>
          <a:prstGeom prst="rect">
            <a:avLst/>
          </a:prstGeom>
          <a:noFill/>
          <a:ln/>
        </p:spPr>
        <p:txBody>
          <a:bodyPr wrap="square" rtlCol="0" anchor="ctr"/>
          <a:lstStyle/>
          <a:p>
            <a:pPr marL="0" indent="0">
              <a:lnSpc>
                <a:spcPts val="1300"/>
              </a:lnSpc>
              <a:buNone/>
            </a:pPr>
            <a:r>
              <a:rPr lang="en-US" sz="1200" i="1" dirty="0">
                <a:solidFill>
                  <a:srgbClr val="6E6E6E"/>
                </a:solidFill>
                <a:latin typeface="Verdana" pitchFamily="34" charset="0"/>
                <a:ea typeface="Verdana" pitchFamily="34" charset="-122"/>
                <a:cs typeface="Verdana" pitchFamily="34" charset="-120"/>
              </a:rPr>
              <a:t>Each shift is supported by outcomes evidence (retention, viral suppression) and economics evidence (cost, workload) — both are presented for every shift in this deck.</a:t>
            </a:r>
            <a:endParaRPr lang="en-US" sz="12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457200" y="6419088"/>
            <a:ext cx="11247120" cy="0"/>
          </a:xfrm>
          <a:prstGeom prst="line">
            <a:avLst/>
          </a:prstGeom>
          <a:noFill/>
          <a:ln w="9525">
            <a:solidFill>
              <a:srgbClr val="CFCFC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457200" y="6455664"/>
            <a:ext cx="73152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6E6E6E"/>
                </a:solidFill>
                <a:effectLst/>
                <a:uLnTx/>
                <a:uFillTx/>
                <a:latin typeface="Verdana" pitchFamily="34" charset="0"/>
                <a:ea typeface="Verdana" pitchFamily="34" charset="-122"/>
                <a:cs typeface="Verdana" pitchFamily="34" charset="-120"/>
              </a:rPr>
              <a:t>26–31 July · Rio de Janeiro, Brazil · MASTER EVIDENCE DECK</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8503920" y="6455664"/>
            <a:ext cx="3200400"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6E6E6E"/>
                </a:solidFill>
                <a:effectLst/>
                <a:uLnTx/>
                <a:uFillTx/>
                <a:latin typeface="Verdana" pitchFamily="34" charset="0"/>
                <a:ea typeface="Verdana" pitchFamily="34" charset="-122"/>
                <a:cs typeface="Verdana" pitchFamily="34" charset="-120"/>
              </a:rPr>
              <a:t>30 · aids2026.org</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3"/>
          <p:cNvSpPr/>
          <p:nvPr/>
        </p:nvSpPr>
        <p:spPr>
          <a:xfrm>
            <a:off x="457200" y="403479"/>
            <a:ext cx="86868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0" cap="none" spc="100" normalizeH="0" baseline="0" noProof="0" dirty="0">
                <a:ln>
                  <a:noFill/>
                </a:ln>
                <a:solidFill>
                  <a:srgbClr val="E0001B"/>
                </a:solidFill>
                <a:effectLst/>
                <a:uLnTx/>
                <a:uFillTx/>
                <a:latin typeface="Verdana" pitchFamily="34" charset="0"/>
                <a:ea typeface="Verdana" pitchFamily="34" charset="-122"/>
                <a:cs typeface="Verdana" pitchFamily="34" charset="-120"/>
              </a:rPr>
              <a:t>SHIFT 3 · EVIDENCE — SPACING AFTER DURABLE SUPPRESSION</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4"/>
          <p:cNvSpPr/>
          <p:nvPr/>
        </p:nvSpPr>
        <p:spPr>
          <a:xfrm>
            <a:off x="457200" y="677799"/>
            <a:ext cx="10149840" cy="822960"/>
          </a:xfrm>
          <a:prstGeom prst="rect">
            <a:avLst/>
          </a:prstGeom>
          <a:noFill/>
          <a:ln/>
        </p:spPr>
        <p:txBody>
          <a:bodyPr wrap="square" rtlCol="0" anchor="ctr"/>
          <a:lstStyle/>
          <a:p>
            <a:pPr marL="0" marR="0" lvl="0" indent="0" algn="l" defTabSz="914400" rtl="0" eaLnBrk="1" fontAlgn="auto" latinLnBrk="0" hangingPunct="1">
              <a:lnSpc>
                <a:spcPts val="26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105B2F"/>
                </a:solidFill>
                <a:effectLst/>
                <a:uLnTx/>
                <a:uFillTx/>
                <a:latin typeface="Verdana" pitchFamily="34" charset="0"/>
                <a:ea typeface="Verdana" pitchFamily="34" charset="-122"/>
                <a:cs typeface="Verdana" pitchFamily="34" charset="-120"/>
              </a:rPr>
              <a:t>Adaptive monitoring beats annual</a:t>
            </a:r>
            <a:endParaRPr kumimoji="0" lang="en-US" sz="2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5"/>
          <p:cNvSpPr/>
          <p:nvPr/>
        </p:nvSpPr>
        <p:spPr>
          <a:xfrm>
            <a:off x="457200" y="1706027"/>
            <a:ext cx="11247120" cy="365760"/>
          </a:xfrm>
          <a:prstGeom prst="rect">
            <a:avLst/>
          </a:prstGeom>
          <a:noFill/>
          <a:ln/>
        </p:spPr>
        <p:txBody>
          <a:bodyPr wrap="square" rtlCol="0" anchor="ctr"/>
          <a:lstStyle/>
          <a:p>
            <a:pPr marL="0" marR="0" lvl="0" indent="0" algn="l" defTabSz="914400" rtl="0" eaLnBrk="1" fontAlgn="auto" latinLnBrk="0" hangingPunct="1">
              <a:lnSpc>
                <a:spcPts val="13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6E6E6E"/>
                </a:solidFill>
                <a:effectLst/>
                <a:uLnTx/>
                <a:uFillTx/>
                <a:latin typeface="Verdana" pitchFamily="34" charset="0"/>
                <a:ea typeface="Verdana" pitchFamily="34" charset="-122"/>
                <a:cs typeface="Verdana" pitchFamily="34" charset="-120"/>
              </a:rPr>
              <a:t>2-stage simulation, Weibull regression, 2,229 patients → 10,000 simulated over 5 years, Rakai, Uganda · Ssempijja et al., Clin Infect Dis 2020</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6"/>
          <p:cNvSpPr/>
          <p:nvPr/>
        </p:nvSpPr>
        <p:spPr>
          <a:xfrm>
            <a:off x="457200" y="2234184"/>
            <a:ext cx="11247120" cy="822960"/>
          </a:xfrm>
          <a:prstGeom prst="roundRect">
            <a:avLst>
              <a:gd name="adj" fmla="val 5556"/>
            </a:avLst>
          </a:prstGeom>
          <a:solidFill>
            <a:srgbClr val="EEF2E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7"/>
          <p:cNvSpPr/>
          <p:nvPr/>
        </p:nvSpPr>
        <p:spPr>
          <a:xfrm>
            <a:off x="640080" y="2234184"/>
            <a:ext cx="10881360" cy="822960"/>
          </a:xfrm>
          <a:prstGeom prst="rect">
            <a:avLst/>
          </a:prstGeom>
          <a:noFill/>
          <a:ln/>
        </p:spPr>
        <p:txBody>
          <a:bodyPr wrap="square" rtlCol="0" anchor="ctr"/>
          <a:lstStyle/>
          <a:p>
            <a:pPr marL="0" marR="0" lvl="0" indent="0" algn="l" defTabSz="914400" rtl="0" eaLnBrk="1" fontAlgn="auto" latinLnBrk="0" hangingPunct="1">
              <a:lnSpc>
                <a:spcPts val="17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E0001B"/>
                </a:solidFill>
                <a:effectLst/>
                <a:uLnTx/>
                <a:uFillTx/>
                <a:latin typeface="Verdana" pitchFamily="34" charset="0"/>
                <a:ea typeface="Verdana" pitchFamily="34" charset="-122"/>
                <a:cs typeface="Verdana" pitchFamily="34" charset="-120"/>
              </a:rPr>
              <a:t>4 of 5 measures: </a:t>
            </a:r>
            <a:r>
              <a:rPr kumimoji="0" lang="en-US" sz="1400" b="0" i="0" u="none" strike="noStrike" kern="1200" cap="none" spc="0" normalizeH="0" baseline="0" noProof="0" dirty="0">
                <a:ln>
                  <a:noFill/>
                </a:ln>
                <a:solidFill>
                  <a:srgbClr val="1A1A1A"/>
                </a:solidFill>
                <a:effectLst/>
                <a:uLnTx/>
                <a:uFillTx/>
                <a:latin typeface="Verdana" pitchFamily="34" charset="0"/>
                <a:ea typeface="Verdana" pitchFamily="34" charset="-122"/>
                <a:cs typeface="Verdana" pitchFamily="34" charset="-120"/>
              </a:rPr>
              <a:t>an adaptive scheme (VL at 6 &amp; 12mo, then 36-month intervals while suppressed, rapid recall if &gt;1000) beat fixed annual monitoring on failure time, prolonged-failure cases, test volume and cost — with equal deaths.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8"/>
          <p:cNvSpPr/>
          <p:nvPr/>
        </p:nvSpPr>
        <p:spPr>
          <a:xfrm>
            <a:off x="457200" y="3203711"/>
            <a:ext cx="11247120" cy="29260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E0001B"/>
                </a:solidFill>
                <a:effectLst/>
                <a:uLnTx/>
                <a:uFillTx/>
                <a:latin typeface="Verdana" pitchFamily="34" charset="0"/>
                <a:ea typeface="Verdana" pitchFamily="34" charset="-122"/>
                <a:cs typeface="Verdana" pitchFamily="34" charset="-120"/>
              </a:rPr>
              <a:t>Three monitoring schemes, simulated 10,000-patient cohort over 5 years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29" name="Table 0"/>
          <p:cNvGraphicFramePr>
            <a:graphicFrameLocks noGrp="1"/>
          </p:cNvGraphicFramePr>
          <p:nvPr>
            <p:extLst>
              <p:ext uri="{D42A27DB-BD31-4B8C-83A1-F6EECF244321}">
                <p14:modId xmlns:p14="http://schemas.microsoft.com/office/powerpoint/2010/main" val="1847242922"/>
              </p:ext>
            </p:extLst>
          </p:nvPr>
        </p:nvGraphicFramePr>
        <p:xfrm>
          <a:off x="472440" y="3572910"/>
          <a:ext cx="11247120" cy="2076450"/>
        </p:xfrm>
        <a:graphic>
          <a:graphicData uri="http://schemas.openxmlformats.org/drawingml/2006/table">
            <a:tbl>
              <a:tblPr/>
              <a:tblGrid>
                <a:gridCol w="2811780">
                  <a:extLst>
                    <a:ext uri="{9D8B030D-6E8A-4147-A177-3AD203B41FA5}">
                      <a16:colId xmlns:a16="http://schemas.microsoft.com/office/drawing/2014/main" val="20000"/>
                    </a:ext>
                  </a:extLst>
                </a:gridCol>
                <a:gridCol w="2811780">
                  <a:extLst>
                    <a:ext uri="{9D8B030D-6E8A-4147-A177-3AD203B41FA5}">
                      <a16:colId xmlns:a16="http://schemas.microsoft.com/office/drawing/2014/main" val="20001"/>
                    </a:ext>
                  </a:extLst>
                </a:gridCol>
                <a:gridCol w="2811780">
                  <a:extLst>
                    <a:ext uri="{9D8B030D-6E8A-4147-A177-3AD203B41FA5}">
                      <a16:colId xmlns:a16="http://schemas.microsoft.com/office/drawing/2014/main" val="20002"/>
                    </a:ext>
                  </a:extLst>
                </a:gridCol>
                <a:gridCol w="2811780">
                  <a:extLst>
                    <a:ext uri="{9D8B030D-6E8A-4147-A177-3AD203B41FA5}">
                      <a16:colId xmlns:a16="http://schemas.microsoft.com/office/drawing/2014/main" val="20003"/>
                    </a:ext>
                  </a:extLst>
                </a:gridCol>
              </a:tblGrid>
              <a:tr h="400050">
                <a:tc>
                  <a:txBody>
                    <a:bodyPr/>
                    <a:lstStyle/>
                    <a:p>
                      <a:pPr marL="0" indent="0">
                        <a:buNone/>
                      </a:pPr>
                      <a:r>
                        <a:rPr lang="en-US" sz="1150" b="1" dirty="0">
                          <a:solidFill>
                            <a:srgbClr val="FFFFFF"/>
                          </a:solidFill>
                          <a:latin typeface="Verdana" pitchFamily="34" charset="0"/>
                          <a:ea typeface="Verdana" pitchFamily="34" charset="-122"/>
                          <a:cs typeface="Verdana" pitchFamily="34" charset="-120"/>
                        </a:rPr>
                        <a:t>Scheme</a:t>
                      </a:r>
                      <a:endParaRPr lang="en-US" sz="115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solidFill>
                      <a:srgbClr val="617F09"/>
                    </a:solidFill>
                  </a:tcPr>
                </a:tc>
                <a:tc>
                  <a:txBody>
                    <a:bodyPr/>
                    <a:lstStyle/>
                    <a:p>
                      <a:pPr marL="0" indent="0">
                        <a:buNone/>
                      </a:pPr>
                      <a:r>
                        <a:rPr lang="en-US" sz="1150" b="1" dirty="0">
                          <a:solidFill>
                            <a:srgbClr val="FFFFFF"/>
                          </a:solidFill>
                          <a:latin typeface="Verdana" pitchFamily="34" charset="0"/>
                          <a:ea typeface="Verdana" pitchFamily="34" charset="-122"/>
                          <a:cs typeface="Verdana" pitchFamily="34" charset="-120"/>
                        </a:rPr>
                        <a:t>VL tests / cost</a:t>
                      </a:r>
                      <a:endParaRPr lang="en-US" sz="115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solidFill>
                      <a:srgbClr val="617F09"/>
                    </a:solidFill>
                  </a:tcPr>
                </a:tc>
                <a:tc>
                  <a:txBody>
                    <a:bodyPr/>
                    <a:lstStyle/>
                    <a:p>
                      <a:pPr marL="0" indent="0">
                        <a:buNone/>
                      </a:pPr>
                      <a:r>
                        <a:rPr lang="en-US" sz="1150" b="1" dirty="0">
                          <a:solidFill>
                            <a:srgbClr val="FFFFFF"/>
                          </a:solidFill>
                          <a:latin typeface="Verdana" pitchFamily="34" charset="0"/>
                          <a:ea typeface="Verdana" pitchFamily="34" charset="-122"/>
                          <a:cs typeface="Verdana" pitchFamily="34" charset="-120"/>
                        </a:rPr>
                        <a:t>≥12mo undetected failure</a:t>
                      </a:r>
                      <a:endParaRPr lang="en-US" sz="115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solidFill>
                      <a:srgbClr val="617F09"/>
                    </a:solidFill>
                  </a:tcPr>
                </a:tc>
                <a:tc>
                  <a:txBody>
                    <a:bodyPr/>
                    <a:lstStyle/>
                    <a:p>
                      <a:pPr marL="0" indent="0">
                        <a:buNone/>
                      </a:pPr>
                      <a:r>
                        <a:rPr lang="en-US" sz="1150" b="1" dirty="0">
                          <a:solidFill>
                            <a:srgbClr val="FFFFFF"/>
                          </a:solidFill>
                          <a:latin typeface="Verdana" pitchFamily="34" charset="0"/>
                          <a:ea typeface="Verdana" pitchFamily="34" charset="-122"/>
                          <a:cs typeface="Verdana" pitchFamily="34" charset="-120"/>
                        </a:rPr>
                        <a:t>What it shows</a:t>
                      </a:r>
                      <a:endParaRPr lang="en-US" sz="115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solidFill>
                      <a:srgbClr val="617F09"/>
                    </a:solidFill>
                  </a:tcPr>
                </a:tc>
                <a:extLst>
                  <a:ext uri="{0D108BD9-81ED-4DB2-BD59-A6C34878D82A}">
                    <a16:rowId xmlns:a16="http://schemas.microsoft.com/office/drawing/2014/main" val="10000"/>
                  </a:ext>
                </a:extLst>
              </a:tr>
              <a:tr h="400050">
                <a:tc>
                  <a:txBody>
                    <a:bodyPr/>
                    <a:lstStyle/>
                    <a:p>
                      <a:pPr marL="0" indent="0">
                        <a:buNone/>
                      </a:pPr>
                      <a:r>
                        <a:rPr lang="en-US" sz="1150" b="1" dirty="0">
                          <a:solidFill>
                            <a:srgbClr val="1A1A1A"/>
                          </a:solidFill>
                          <a:latin typeface="Verdana" pitchFamily="34" charset="0"/>
                          <a:ea typeface="Verdana" pitchFamily="34" charset="-122"/>
                          <a:cs typeface="Verdana" pitchFamily="34" charset="-120"/>
                        </a:rPr>
                        <a:t>Annual (fixed)</a:t>
                      </a:r>
                      <a:endParaRPr lang="en-US" sz="115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tc>
                  <a:txBody>
                    <a:bodyPr/>
                    <a:lstStyle/>
                    <a:p>
                      <a:pPr marL="0" indent="0">
                        <a:buNone/>
                      </a:pPr>
                      <a:r>
                        <a:rPr lang="en-US" sz="1150" dirty="0">
                          <a:solidFill>
                            <a:srgbClr val="1A1A1A"/>
                          </a:solidFill>
                          <a:latin typeface="Verdana" pitchFamily="34" charset="0"/>
                          <a:ea typeface="Verdana" pitchFamily="34" charset="-122"/>
                          <a:cs typeface="Verdana" pitchFamily="34" charset="-120"/>
                        </a:rPr>
                        <a:t>5,603 / $112,060</a:t>
                      </a:r>
                      <a:endParaRPr lang="en-US" sz="115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tc>
                  <a:txBody>
                    <a:bodyPr/>
                    <a:lstStyle/>
                    <a:p>
                      <a:pPr marL="0" indent="0">
                        <a:buNone/>
                      </a:pPr>
                      <a:r>
                        <a:rPr lang="en-US" sz="1150" b="1" dirty="0">
                          <a:solidFill>
                            <a:srgbClr val="105B2F"/>
                          </a:solidFill>
                          <a:latin typeface="Verdana" pitchFamily="34" charset="0"/>
                          <a:ea typeface="Verdana" pitchFamily="34" charset="-122"/>
                          <a:cs typeface="Verdana" pitchFamily="34" charset="-120"/>
                        </a:rPr>
                        <a:t>83 patients</a:t>
                      </a:r>
                      <a:endParaRPr lang="en-US" sz="115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tc>
                  <a:txBody>
                    <a:bodyPr/>
                    <a:lstStyle/>
                    <a:p>
                      <a:pPr marL="0" indent="0">
                        <a:buNone/>
                      </a:pPr>
                      <a:r>
                        <a:rPr lang="en-US" sz="1150" dirty="0">
                          <a:solidFill>
                            <a:srgbClr val="1A1A1A"/>
                          </a:solidFill>
                          <a:latin typeface="Verdana" pitchFamily="34" charset="0"/>
                          <a:ea typeface="Verdana" pitchFamily="34" charset="-122"/>
                          <a:cs typeface="Verdana" pitchFamily="34" charset="-120"/>
                        </a:rPr>
                        <a:t>Benchmark — has no recall logic, unlike real-world annual practice</a:t>
                      </a:r>
                      <a:endParaRPr lang="en-US" sz="115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extLst>
                  <a:ext uri="{0D108BD9-81ED-4DB2-BD59-A6C34878D82A}">
                    <a16:rowId xmlns:a16="http://schemas.microsoft.com/office/drawing/2014/main" val="10001"/>
                  </a:ext>
                </a:extLst>
              </a:tr>
              <a:tr h="400050">
                <a:tc>
                  <a:txBody>
                    <a:bodyPr/>
                    <a:lstStyle/>
                    <a:p>
                      <a:pPr marL="0" indent="0">
                        <a:buNone/>
                      </a:pPr>
                      <a:r>
                        <a:rPr lang="en-US" sz="1150" b="1" dirty="0">
                          <a:solidFill>
                            <a:srgbClr val="1A1A1A"/>
                          </a:solidFill>
                          <a:latin typeface="Verdana" pitchFamily="34" charset="0"/>
                          <a:ea typeface="Verdana" pitchFamily="34" charset="-122"/>
                          <a:cs typeface="Verdana" pitchFamily="34" charset="-120"/>
                        </a:rPr>
                        <a:t>36mo + 3mo recall</a:t>
                      </a:r>
                      <a:endParaRPr lang="en-US" sz="115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tc>
                  <a:txBody>
                    <a:bodyPr/>
                    <a:lstStyle/>
                    <a:p>
                      <a:pPr marL="0" indent="0">
                        <a:buNone/>
                      </a:pPr>
                      <a:r>
                        <a:rPr lang="en-US" sz="1150" dirty="0">
                          <a:solidFill>
                            <a:srgbClr val="1A1A1A"/>
                          </a:solidFill>
                          <a:latin typeface="Verdana" pitchFamily="34" charset="0"/>
                          <a:ea typeface="Verdana" pitchFamily="34" charset="-122"/>
                          <a:cs typeface="Verdana" pitchFamily="34" charset="-120"/>
                        </a:rPr>
                        <a:t>3,005 / $60,100</a:t>
                      </a:r>
                      <a:endParaRPr lang="en-US" sz="115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tc>
                  <a:txBody>
                    <a:bodyPr/>
                    <a:lstStyle/>
                    <a:p>
                      <a:pPr marL="0" indent="0">
                        <a:buNone/>
                      </a:pPr>
                      <a:r>
                        <a:rPr lang="en-US" sz="1150" b="1" dirty="0">
                          <a:solidFill>
                            <a:srgbClr val="105B2F"/>
                          </a:solidFill>
                          <a:latin typeface="Verdana" pitchFamily="34" charset="0"/>
                          <a:ea typeface="Verdana" pitchFamily="34" charset="-122"/>
                          <a:cs typeface="Verdana" pitchFamily="34" charset="-120"/>
                        </a:rPr>
                        <a:t>63 patients</a:t>
                      </a:r>
                      <a:endParaRPr lang="en-US" sz="115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tc>
                  <a:txBody>
                    <a:bodyPr/>
                    <a:lstStyle/>
                    <a:p>
                      <a:pPr marL="0" indent="0">
                        <a:buNone/>
                      </a:pPr>
                      <a:r>
                        <a:rPr lang="en-US" sz="1150" dirty="0">
                          <a:solidFill>
                            <a:srgbClr val="1A1A1A"/>
                          </a:solidFill>
                          <a:latin typeface="Verdana" pitchFamily="34" charset="0"/>
                          <a:ea typeface="Verdana" pitchFamily="34" charset="-122"/>
                          <a:cs typeface="Verdana" pitchFamily="34" charset="-120"/>
                        </a:rPr>
                        <a:t>Dominates annual — fewer failure months, fewer tests, lower cost, equal deaths</a:t>
                      </a:r>
                      <a:endParaRPr lang="en-US" sz="115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extLst>
                  <a:ext uri="{0D108BD9-81ED-4DB2-BD59-A6C34878D82A}">
                    <a16:rowId xmlns:a16="http://schemas.microsoft.com/office/drawing/2014/main" val="10002"/>
                  </a:ext>
                </a:extLst>
              </a:tr>
              <a:tr h="400050">
                <a:tc>
                  <a:txBody>
                    <a:bodyPr/>
                    <a:lstStyle/>
                    <a:p>
                      <a:pPr marL="0" indent="0">
                        <a:buNone/>
                      </a:pPr>
                      <a:r>
                        <a:rPr lang="en-US" sz="1150" b="1" dirty="0">
                          <a:solidFill>
                            <a:srgbClr val="1A1A1A"/>
                          </a:solidFill>
                          <a:latin typeface="Verdana" pitchFamily="34" charset="0"/>
                          <a:ea typeface="Verdana" pitchFamily="34" charset="-122"/>
                          <a:cs typeface="Verdana" pitchFamily="34" charset="-120"/>
                        </a:rPr>
                        <a:t>24mo + 12mo recall</a:t>
                      </a:r>
                      <a:endParaRPr lang="en-US" sz="115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tc>
                  <a:txBody>
                    <a:bodyPr/>
                    <a:lstStyle/>
                    <a:p>
                      <a:pPr marL="0" indent="0">
                        <a:buNone/>
                      </a:pPr>
                      <a:r>
                        <a:rPr lang="en-US" sz="1150" b="1" dirty="0">
                          <a:solidFill>
                            <a:srgbClr val="E0001B"/>
                          </a:solidFill>
                          <a:latin typeface="Verdana" pitchFamily="34" charset="0"/>
                          <a:ea typeface="Verdana" pitchFamily="34" charset="-122"/>
                          <a:cs typeface="Verdana" pitchFamily="34" charset="-120"/>
                        </a:rPr>
                        <a:t>3,855 / $77,100</a:t>
                      </a:r>
                      <a:endParaRPr lang="en-US" sz="115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tc>
                  <a:txBody>
                    <a:bodyPr/>
                    <a:lstStyle/>
                    <a:p>
                      <a:pPr marL="0" indent="0">
                        <a:buNone/>
                      </a:pPr>
                      <a:r>
                        <a:rPr lang="en-US" sz="1150" i="1" dirty="0">
                          <a:solidFill>
                            <a:srgbClr val="6E6E6E"/>
                          </a:solidFill>
                          <a:latin typeface="Verdana" pitchFamily="34" charset="0"/>
                          <a:ea typeface="Verdana" pitchFamily="34" charset="-122"/>
                          <a:cs typeface="Verdana" pitchFamily="34" charset="-120"/>
                        </a:rPr>
                        <a:t>83 patients</a:t>
                      </a:r>
                      <a:endParaRPr lang="en-US" sz="115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tc>
                  <a:txBody>
                    <a:bodyPr/>
                    <a:lstStyle/>
                    <a:p>
                      <a:pPr marL="0" indent="0">
                        <a:buNone/>
                      </a:pPr>
                      <a:r>
                        <a:rPr lang="en-US" sz="1150" dirty="0">
                          <a:solidFill>
                            <a:srgbClr val="1A1A1A"/>
                          </a:solidFill>
                          <a:latin typeface="Verdana" pitchFamily="34" charset="0"/>
                          <a:ea typeface="Verdana" pitchFamily="34" charset="-122"/>
                          <a:cs typeface="Verdana" pitchFamily="34" charset="-120"/>
                        </a:rPr>
                        <a:t>No better than annual — slow recall erases the gain from a longer interval</a:t>
                      </a:r>
                      <a:endParaRPr lang="en-US" sz="115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13" name="Text 9"/>
          <p:cNvSpPr/>
          <p:nvPr/>
        </p:nvSpPr>
        <p:spPr>
          <a:xfrm>
            <a:off x="457200" y="5632626"/>
            <a:ext cx="11247120" cy="580000"/>
          </a:xfrm>
          <a:prstGeom prst="rect">
            <a:avLst/>
          </a:prstGeom>
          <a:noFill/>
          <a:ln/>
        </p:spPr>
        <p:txBody>
          <a:bodyPr wrap="square" rtlCol="0" anchor="ctr"/>
          <a:lstStyle/>
          <a:p>
            <a:pPr marL="0" marR="0" lvl="0" indent="0" algn="l" defTabSz="914400" rtl="0" eaLnBrk="1" fontAlgn="auto" latinLnBrk="0" hangingPunct="1">
              <a:lnSpc>
                <a:spcPts val="1400"/>
              </a:lnSpc>
              <a:spcBef>
                <a:spcPts val="0"/>
              </a:spcBef>
              <a:spcAft>
                <a:spcPts val="0"/>
              </a:spcAft>
              <a:buClrTx/>
              <a:buSzTx/>
              <a:buFontTx/>
              <a:buNone/>
              <a:tabLst/>
              <a:defRPr/>
            </a:pPr>
            <a:r>
              <a:rPr lang="en-US" sz="1400" b="1" dirty="0">
                <a:solidFill>
                  <a:srgbClr val="617F09"/>
                </a:solidFill>
                <a:latin typeface="Verdana" pitchFamily="34" charset="0"/>
                <a:ea typeface="Verdana" pitchFamily="34" charset="-122"/>
                <a:cs typeface="Verdana" pitchFamily="34" charset="-120"/>
              </a:rPr>
              <a:t>The mechanism:  </a:t>
            </a:r>
            <a:r>
              <a:rPr lang="en-US" sz="1400" i="1" dirty="0">
                <a:solidFill>
                  <a:srgbClr val="1A1A1A"/>
                </a:solidFill>
                <a:latin typeface="Verdana" pitchFamily="34" charset="0"/>
                <a:ea typeface="Verdana" pitchFamily="34" charset="-122"/>
              </a:rPr>
              <a:t>Safety comes from recall speed on a detectable result, not test frequency — the 36-month scheme with fast recall beat the 12-monthly no recall and 24-month scheme with slow recall on every measure. </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457200" y="6419088"/>
            <a:ext cx="11247120" cy="0"/>
          </a:xfrm>
          <a:prstGeom prst="line">
            <a:avLst/>
          </a:prstGeom>
          <a:noFill/>
          <a:ln w="9525">
            <a:solidFill>
              <a:srgbClr val="CFCFC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457200" y="6455664"/>
            <a:ext cx="73152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6E6E6E"/>
                </a:solidFill>
                <a:effectLst/>
                <a:uLnTx/>
                <a:uFillTx/>
                <a:latin typeface="Verdana" pitchFamily="34" charset="0"/>
                <a:ea typeface="Verdana" pitchFamily="34" charset="-122"/>
                <a:cs typeface="Verdana" pitchFamily="34" charset="-120"/>
              </a:rPr>
              <a:t>26–31 July · Rio de Janeiro, Brazil · MASTER EVIDENCE DECK</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8503920" y="6455664"/>
            <a:ext cx="3200400"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6E6E6E"/>
                </a:solidFill>
                <a:effectLst/>
                <a:uLnTx/>
                <a:uFillTx/>
                <a:latin typeface="Verdana" pitchFamily="34" charset="0"/>
                <a:ea typeface="Verdana" pitchFamily="34" charset="-122"/>
                <a:cs typeface="Verdana" pitchFamily="34" charset="-120"/>
              </a:rPr>
              <a:t>31 · aids2026.org</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3"/>
          <p:cNvSpPr/>
          <p:nvPr/>
        </p:nvSpPr>
        <p:spPr>
          <a:xfrm>
            <a:off x="375101" y="388620"/>
            <a:ext cx="8686800" cy="274320"/>
          </a:xfrm>
          <a:prstGeom prst="rect">
            <a:avLst/>
          </a:prstGeom>
          <a:noFill/>
          <a:ln/>
        </p:spPr>
        <p:txBody>
          <a:bodyPr wrap="square" rtlCol="0" anchor="ctr"/>
          <a:lstStyle/>
          <a:p>
            <a:r>
              <a:rPr lang="en-US" sz="1150" b="1" kern="0" spc="100" dirty="0">
                <a:solidFill>
                  <a:srgbClr val="E0001B"/>
                </a:solidFill>
                <a:latin typeface="Verdana" pitchFamily="34" charset="0"/>
                <a:ea typeface="Verdana" pitchFamily="34" charset="-122"/>
              </a:rPr>
              <a:t>SHIFT 3 · WHAT'S STILL OPEN</a:t>
            </a:r>
          </a:p>
        </p:txBody>
      </p:sp>
      <p:sp>
        <p:nvSpPr>
          <p:cNvPr id="7" name="Text 4"/>
          <p:cNvSpPr/>
          <p:nvPr/>
        </p:nvSpPr>
        <p:spPr>
          <a:xfrm>
            <a:off x="375101" y="662940"/>
            <a:ext cx="10149840" cy="822960"/>
          </a:xfrm>
          <a:prstGeom prst="rect">
            <a:avLst/>
          </a:prstGeom>
          <a:noFill/>
          <a:ln/>
        </p:spPr>
        <p:txBody>
          <a:bodyPr wrap="square" rtlCol="0" anchor="ctr"/>
          <a:lstStyle/>
          <a:p>
            <a:pPr marL="0" marR="0" lvl="0" indent="0" algn="l" defTabSz="914400" rtl="0" eaLnBrk="1" fontAlgn="auto" latinLnBrk="0" hangingPunct="1">
              <a:lnSpc>
                <a:spcPts val="26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105B2F"/>
                </a:solidFill>
                <a:effectLst/>
                <a:uLnTx/>
                <a:uFillTx/>
                <a:latin typeface="Verdana" pitchFamily="34" charset="0"/>
                <a:ea typeface="Verdana" pitchFamily="34" charset="-122"/>
                <a:cs typeface="Verdana" pitchFamily="34" charset="-120"/>
              </a:rPr>
              <a:t>The modelling predates the drug that makes it safe</a:t>
            </a:r>
            <a:endParaRPr kumimoji="0" lang="en-US" sz="2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5"/>
          <p:cNvSpPr/>
          <p:nvPr/>
        </p:nvSpPr>
        <p:spPr>
          <a:xfrm>
            <a:off x="457200" y="1691640"/>
            <a:ext cx="73152" cy="1965960"/>
          </a:xfrm>
          <a:prstGeom prst="rect">
            <a:avLst/>
          </a:prstGeom>
          <a:solidFill>
            <a:srgbClr val="617F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6"/>
          <p:cNvSpPr/>
          <p:nvPr/>
        </p:nvSpPr>
        <p:spPr>
          <a:xfrm>
            <a:off x="658368" y="1691640"/>
            <a:ext cx="11018520" cy="640080"/>
          </a:xfrm>
          <a:prstGeom prst="rect">
            <a:avLst/>
          </a:prstGeom>
          <a:noFill/>
          <a:ln/>
        </p:spPr>
        <p:txBody>
          <a:bodyPr wrap="square" rtlCol="0" anchor="ct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A1A1A"/>
                </a:solidFill>
                <a:effectLst/>
                <a:uLnTx/>
                <a:uFillTx/>
                <a:latin typeface="Verdana" pitchFamily="34" charset="0"/>
                <a:ea typeface="Verdana" pitchFamily="34" charset="-122"/>
                <a:cs typeface="Verdana" pitchFamily="34" charset="-120"/>
              </a:rPr>
              <a:t>Every model behind the previous slide — Phillips 2015, Hamers 2012, Negoescu 2017, Ssempijja 2020 — is built on NNRTI-era first-line ART. None has been re-run with dolutegravir-era suppression and resistance data.</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7"/>
          <p:cNvSpPr/>
          <p:nvPr/>
        </p:nvSpPr>
        <p:spPr>
          <a:xfrm>
            <a:off x="658368" y="2423160"/>
            <a:ext cx="11018520" cy="1188720"/>
          </a:xfrm>
          <a:prstGeom prst="rect">
            <a:avLst/>
          </a:prstGeom>
          <a:noFill/>
          <a:ln/>
        </p:spPr>
        <p:txBody>
          <a:bodyPr wrap="square" rtlCol="0" anchor="ct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E0001B"/>
                </a:solidFill>
                <a:effectLst/>
                <a:uLnTx/>
                <a:uFillTx/>
                <a:latin typeface="Verdana" pitchFamily="34" charset="0"/>
                <a:ea typeface="Verdana" pitchFamily="34" charset="-122"/>
                <a:cs typeface="Verdana" pitchFamily="34" charset="-120"/>
              </a:rPr>
              <a:t>What's changed since: </a:t>
            </a:r>
            <a:r>
              <a:rPr kumimoji="0" lang="en-US" sz="1400" b="0" i="0" u="none" strike="noStrike" kern="1200" cap="none" spc="0" normalizeH="0" baseline="0" noProof="0" dirty="0">
                <a:ln>
                  <a:noFill/>
                </a:ln>
                <a:solidFill>
                  <a:srgbClr val="1A1A1A"/>
                </a:solidFill>
                <a:effectLst/>
                <a:uLnTx/>
                <a:uFillTx/>
                <a:latin typeface="Verdana" pitchFamily="34" charset="0"/>
                <a:ea typeface="Verdana" pitchFamily="34" charset="-122"/>
                <a:cs typeface="Verdana" pitchFamily="34" charset="-120"/>
              </a:rPr>
              <a:t>Rakai, Uganda, 2014→2022 (Martin et al., Clin Infect Dis 2026): suppression rose 57.1%→90.3%; resistance among viraemic treatment-experienced clients fell 51.1%→27.9%. The resistance risk the older models were built around has largely receded.</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8"/>
          <p:cNvSpPr/>
          <p:nvPr/>
        </p:nvSpPr>
        <p:spPr>
          <a:xfrm>
            <a:off x="457200" y="3794760"/>
            <a:ext cx="11247120" cy="1950000"/>
          </a:xfrm>
          <a:prstGeom prst="roundRect">
            <a:avLst>
              <a:gd name="adj" fmla="val 4348"/>
            </a:avLst>
          </a:prstGeom>
          <a:solidFill>
            <a:srgbClr val="DDE7C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xt 9"/>
          <p:cNvSpPr/>
          <p:nvPr/>
        </p:nvSpPr>
        <p:spPr>
          <a:xfrm>
            <a:off x="640080" y="3794760"/>
            <a:ext cx="10881360" cy="1950000"/>
          </a:xfrm>
          <a:prstGeom prst="rect">
            <a:avLst/>
          </a:prstGeom>
          <a:noFill/>
          <a:ln/>
        </p:spPr>
        <p:txBody>
          <a:bodyPr wrap="square" rtlCol="0" anchor="ctr"/>
          <a:lstStyle/>
          <a:p>
            <a:pPr marL="0" marR="0" lvl="0" indent="0" algn="l" defTabSz="914400" rtl="0" eaLnBrk="1" fontAlgn="auto" latinLnBrk="0" hangingPunct="1">
              <a:lnSpc>
                <a:spcPts val="17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617F09"/>
                </a:solidFill>
                <a:effectLst/>
                <a:uLnTx/>
                <a:uFillTx/>
                <a:latin typeface="Verdana" pitchFamily="34" charset="0"/>
                <a:ea typeface="Verdana" pitchFamily="34" charset="-122"/>
                <a:cs typeface="Verdana" pitchFamily="34" charset="-120"/>
              </a:rPr>
              <a:t>Already met — in the country modelled:  </a:t>
            </a:r>
            <a:r>
              <a:rPr kumimoji="0" lang="en-US" sz="1600" b="0" i="0" u="none" strike="noStrike" kern="1200" cap="none" spc="0" normalizeH="0" baseline="0" noProof="0" dirty="0">
                <a:ln>
                  <a:noFill/>
                </a:ln>
                <a:solidFill>
                  <a:srgbClr val="1A1A1A"/>
                </a:solidFill>
                <a:effectLst/>
                <a:uLnTx/>
                <a:uFillTx/>
                <a:latin typeface="Verdana" pitchFamily="34" charset="0"/>
                <a:ea typeface="Verdana" pitchFamily="34" charset="-122"/>
                <a:cs typeface="Verdana" pitchFamily="34" charset="-120"/>
              </a:rPr>
              <a:t>Phillips 2015 excluded 2-yearly VL for lack of a tested differentiated-care model — Zimbabwe, the country it modelled, now runs one: annual clinical review is standard of care (see Shift 1). Spacing the test is not spacing the client — annual review continues regardless, so the disengagement risk that reversed Phillips' result doesn't apply here. </a:t>
            </a:r>
          </a:p>
          <a:p>
            <a:pPr marL="0" marR="0" lvl="0" indent="0" algn="l" defTabSz="914400" rtl="0" eaLnBrk="1" fontAlgn="auto" latinLnBrk="0" hangingPunct="1">
              <a:lnSpc>
                <a:spcPts val="1700"/>
              </a:lnSpc>
              <a:spcBef>
                <a:spcPts val="0"/>
              </a:spcBef>
              <a:spcAft>
                <a:spcPts val="0"/>
              </a:spcAft>
              <a:buClrTx/>
              <a:buSzTx/>
              <a:buFontTx/>
              <a:buNone/>
              <a:tabLst/>
              <a:defRPr/>
            </a:pPr>
            <a:endParaRPr lang="en-US" sz="1600" dirty="0">
              <a:solidFill>
                <a:srgbClr val="1A1A1A"/>
              </a:solidFill>
              <a:latin typeface="Verdana" pitchFamily="34" charset="0"/>
              <a:ea typeface="Verdana" pitchFamily="34" charset="-122"/>
              <a:cs typeface="Verdana" pitchFamily="34" charset="-120"/>
            </a:endParaRPr>
          </a:p>
          <a:p>
            <a:pPr marL="0" marR="0" lvl="0" indent="0" algn="l" defTabSz="914400" rtl="0" eaLnBrk="1" fontAlgn="auto" latinLnBrk="0" hangingPunct="1">
              <a:lnSpc>
                <a:spcPts val="1700"/>
              </a:lnSpc>
              <a:spcBef>
                <a:spcPts val="0"/>
              </a:spcBef>
              <a:spcAft>
                <a:spcPts val="0"/>
              </a:spcAft>
              <a:buClrTx/>
              <a:buSzTx/>
              <a:buFontTx/>
              <a:buNone/>
              <a:tabLst/>
              <a:defRPr/>
            </a:pPr>
            <a:r>
              <a:rPr lang="en-US" sz="1600" b="1" dirty="0">
                <a:solidFill>
                  <a:srgbClr val="617F09"/>
                </a:solidFill>
                <a:latin typeface="Verdana" pitchFamily="34" charset="0"/>
                <a:ea typeface="Verdana" pitchFamily="34" charset="-122"/>
              </a:rPr>
              <a:t>Answerable now</a:t>
            </a:r>
            <a:r>
              <a:rPr kumimoji="0" lang="en-US" sz="1600" b="0" i="0" u="none" strike="noStrike" kern="1200" cap="none" spc="0" normalizeH="0" baseline="0" noProof="0" dirty="0">
                <a:ln>
                  <a:noFill/>
                </a:ln>
                <a:solidFill>
                  <a:srgbClr val="1A1A1A"/>
                </a:solidFill>
                <a:effectLst/>
                <a:uLnTx/>
                <a:uFillTx/>
                <a:latin typeface="Verdana" pitchFamily="34" charset="0"/>
                <a:ea typeface="Verdana" pitchFamily="34" charset="-122"/>
                <a:cs typeface="Verdana" pitchFamily="34" charset="-120"/>
              </a:rPr>
              <a:t>: re-analyse the existing Zimbabwe trial arms; re-run these models with TLD-era parameters. Both are re-analyses of existing data, not new trials.</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457200" y="6419088"/>
            <a:ext cx="11247120" cy="0"/>
          </a:xfrm>
          <a:prstGeom prst="line">
            <a:avLst/>
          </a:prstGeom>
          <a:noFill/>
          <a:ln w="9525">
            <a:solidFill>
              <a:srgbClr val="CFCFC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457200" y="6455664"/>
            <a:ext cx="73152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6E6E6E"/>
                </a:solidFill>
                <a:effectLst/>
                <a:uLnTx/>
                <a:uFillTx/>
                <a:latin typeface="Verdana" pitchFamily="34" charset="0"/>
                <a:ea typeface="Verdana" pitchFamily="34" charset="-122"/>
                <a:cs typeface="Verdana" pitchFamily="34" charset="-120"/>
              </a:rPr>
              <a:t>26–31 July · Rio de Janeiro, Brazil · MASTER EVIDENCE DECK</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8503920" y="6455664"/>
            <a:ext cx="3200400"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6E6E6E"/>
                </a:solidFill>
                <a:effectLst/>
                <a:uLnTx/>
                <a:uFillTx/>
                <a:latin typeface="Verdana" pitchFamily="34" charset="0"/>
                <a:ea typeface="Verdana" pitchFamily="34" charset="-122"/>
                <a:cs typeface="Verdana" pitchFamily="34" charset="-120"/>
              </a:rPr>
              <a:t>32 · aids2026.org</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3"/>
          <p:cNvSpPr/>
          <p:nvPr/>
        </p:nvSpPr>
        <p:spPr>
          <a:xfrm>
            <a:off x="457200" y="403479"/>
            <a:ext cx="86868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0" cap="none" spc="100" normalizeH="0" baseline="0" noProof="0" dirty="0">
                <a:ln>
                  <a:noFill/>
                </a:ln>
                <a:solidFill>
                  <a:srgbClr val="E0001B"/>
                </a:solidFill>
                <a:effectLst/>
                <a:uLnTx/>
                <a:uFillTx/>
                <a:latin typeface="Verdana" pitchFamily="34" charset="0"/>
                <a:ea typeface="Verdana" pitchFamily="34" charset="-122"/>
                <a:cs typeface="Verdana" pitchFamily="34" charset="-120"/>
              </a:rPr>
              <a:t>SHIFT 3 · EVIDENCE — REAL-WORLD DTG-ERA CONFIRMATION</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4"/>
          <p:cNvSpPr/>
          <p:nvPr/>
        </p:nvSpPr>
        <p:spPr>
          <a:xfrm>
            <a:off x="457200" y="677799"/>
            <a:ext cx="10149840" cy="822960"/>
          </a:xfrm>
          <a:prstGeom prst="rect">
            <a:avLst/>
          </a:prstGeom>
          <a:noFill/>
          <a:ln/>
        </p:spPr>
        <p:txBody>
          <a:bodyPr wrap="square" rtlCol="0" anchor="ctr"/>
          <a:lstStyle/>
          <a:p>
            <a:pPr marL="0" marR="0" lvl="0" indent="0" algn="l" defTabSz="914400" rtl="0" eaLnBrk="1" fontAlgn="auto" latinLnBrk="0" hangingPunct="1">
              <a:lnSpc>
                <a:spcPts val="26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105B2F"/>
                </a:solidFill>
                <a:effectLst/>
                <a:uLnTx/>
                <a:uFillTx/>
                <a:latin typeface="Verdana" pitchFamily="34" charset="0"/>
                <a:ea typeface="Verdana" pitchFamily="34" charset="-122"/>
                <a:cs typeface="Verdana" pitchFamily="34" charset="-120"/>
              </a:rPr>
              <a:t>Zambia's national EMR: extended MMD and biennial VL hold up at scale</a:t>
            </a:r>
            <a:endParaRPr kumimoji="0" lang="en-US" sz="2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5"/>
          <p:cNvSpPr/>
          <p:nvPr/>
        </p:nvSpPr>
        <p:spPr>
          <a:xfrm>
            <a:off x="457200" y="1706027"/>
            <a:ext cx="11247120" cy="365760"/>
          </a:xfrm>
          <a:prstGeom prst="rect">
            <a:avLst/>
          </a:prstGeom>
          <a:noFill/>
          <a:ln/>
        </p:spPr>
        <p:txBody>
          <a:bodyPr wrap="square" rtlCol="0" anchor="ctr"/>
          <a:lstStyle/>
          <a:p>
            <a:pPr marL="0" marR="0" lvl="0" indent="0" algn="l" defTabSz="914400" rtl="0" eaLnBrk="1" fontAlgn="auto" latinLnBrk="0" hangingPunct="1">
              <a:lnSpc>
                <a:spcPts val="13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6E6E6E"/>
                </a:solidFill>
                <a:effectLst/>
                <a:uLnTx/>
                <a:uFillTx/>
                <a:latin typeface="Verdana" pitchFamily="34" charset="0"/>
                <a:ea typeface="Verdana" pitchFamily="34" charset="-122"/>
                <a:cs typeface="Verdana" pitchFamily="34" charset="-120"/>
              </a:rPr>
              <a:t>Retrospective cohort, SmartCare EMR, Zambia, 2020–2025 · adults ≥18y on DTG-based ART ≥12mo, n=239,027 eligible · Demeke HB et al., AIDS 2026 Abstract 6258/EP296</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6"/>
          <p:cNvSpPr/>
          <p:nvPr/>
        </p:nvSpPr>
        <p:spPr>
          <a:xfrm>
            <a:off x="457200" y="2234184"/>
            <a:ext cx="11247120" cy="822960"/>
          </a:xfrm>
          <a:prstGeom prst="roundRect">
            <a:avLst>
              <a:gd name="adj" fmla="val 5556"/>
            </a:avLst>
          </a:prstGeom>
          <a:solidFill>
            <a:srgbClr val="EEF2E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7"/>
          <p:cNvSpPr/>
          <p:nvPr/>
        </p:nvSpPr>
        <p:spPr>
          <a:xfrm>
            <a:off x="640080" y="2234184"/>
            <a:ext cx="10881360" cy="822960"/>
          </a:xfrm>
          <a:prstGeom prst="rect">
            <a:avLst/>
          </a:prstGeom>
          <a:noFill/>
          <a:ln/>
        </p:spPr>
        <p:txBody>
          <a:bodyPr wrap="square" rtlCol="0" anchor="ctr"/>
          <a:lstStyle/>
          <a:p>
            <a:pPr marL="0" marR="0" lvl="0" indent="0" algn="l" defTabSz="914400" rtl="0" eaLnBrk="1" fontAlgn="auto" latinLnBrk="0" hangingPunct="1">
              <a:lnSpc>
                <a:spcPts val="17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E0001B"/>
                </a:solidFill>
                <a:effectLst/>
                <a:uLnTx/>
                <a:uFillTx/>
                <a:latin typeface="Verdana" pitchFamily="34" charset="0"/>
                <a:ea typeface="Verdana" pitchFamily="34" charset="-122"/>
                <a:cs typeface="Verdana" pitchFamily="34" charset="-120"/>
              </a:rPr>
              <a:t>Two cohorts, same programme: </a:t>
            </a:r>
            <a:r>
              <a:rPr kumimoji="0" lang="en-US" sz="1400" b="0" i="0" u="none" strike="noStrike" kern="1200" cap="none" spc="0" normalizeH="0" baseline="0" noProof="0" dirty="0">
                <a:ln>
                  <a:noFill/>
                </a:ln>
                <a:solidFill>
                  <a:srgbClr val="1A1A1A"/>
                </a:solidFill>
                <a:effectLst/>
                <a:uLnTx/>
                <a:uFillTx/>
                <a:latin typeface="Verdana" pitchFamily="34" charset="0"/>
                <a:ea typeface="Verdana" pitchFamily="34" charset="-122"/>
                <a:cs typeface="Verdana" pitchFamily="34" charset="-120"/>
              </a:rPr>
              <a:t>suppression exceeded 95% whether ART refills extended past 6 months or viral load testing stretched to every 2–4 years — real national programme data, not a simulation.</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8"/>
          <p:cNvSpPr/>
          <p:nvPr/>
        </p:nvSpPr>
        <p:spPr>
          <a:xfrm>
            <a:off x="457200" y="3203711"/>
            <a:ext cx="11247120" cy="29260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E0001B"/>
                </a:solidFill>
                <a:effectLst/>
                <a:uLnTx/>
                <a:uFillTx/>
                <a:latin typeface="Verdana" pitchFamily="34" charset="0"/>
                <a:ea typeface="Verdana" pitchFamily="34" charset="-122"/>
                <a:cs typeface="Verdana" pitchFamily="34" charset="-120"/>
              </a:rPr>
              <a:t>Two extended-interval cohorts drawn from Zambia's national ART programme</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29" name="Table 0"/>
          <p:cNvGraphicFramePr>
            <a:graphicFrameLocks noGrp="1"/>
          </p:cNvGraphicFramePr>
          <p:nvPr>
            <p:extLst>
              <p:ext uri="{D42A27DB-BD31-4B8C-83A1-F6EECF244321}">
                <p14:modId xmlns:p14="http://schemas.microsoft.com/office/powerpoint/2010/main" val="3023394188"/>
              </p:ext>
            </p:extLst>
          </p:nvPr>
        </p:nvGraphicFramePr>
        <p:xfrm>
          <a:off x="472440" y="3572910"/>
          <a:ext cx="11247120" cy="2320290"/>
        </p:xfrm>
        <a:graphic>
          <a:graphicData uri="http://schemas.openxmlformats.org/drawingml/2006/table">
            <a:tbl>
              <a:tblPr/>
              <a:tblGrid>
                <a:gridCol w="2811780">
                  <a:extLst>
                    <a:ext uri="{9D8B030D-6E8A-4147-A177-3AD203B41FA5}">
                      <a16:colId xmlns:a16="http://schemas.microsoft.com/office/drawing/2014/main" val="20000"/>
                    </a:ext>
                  </a:extLst>
                </a:gridCol>
                <a:gridCol w="2811780">
                  <a:extLst>
                    <a:ext uri="{9D8B030D-6E8A-4147-A177-3AD203B41FA5}">
                      <a16:colId xmlns:a16="http://schemas.microsoft.com/office/drawing/2014/main" val="20001"/>
                    </a:ext>
                  </a:extLst>
                </a:gridCol>
                <a:gridCol w="2811780">
                  <a:extLst>
                    <a:ext uri="{9D8B030D-6E8A-4147-A177-3AD203B41FA5}">
                      <a16:colId xmlns:a16="http://schemas.microsoft.com/office/drawing/2014/main" val="20002"/>
                    </a:ext>
                  </a:extLst>
                </a:gridCol>
                <a:gridCol w="2811780">
                  <a:extLst>
                    <a:ext uri="{9D8B030D-6E8A-4147-A177-3AD203B41FA5}">
                      <a16:colId xmlns:a16="http://schemas.microsoft.com/office/drawing/2014/main" val="20003"/>
                    </a:ext>
                  </a:extLst>
                </a:gridCol>
              </a:tblGrid>
              <a:tr h="400050">
                <a:tc>
                  <a:txBody>
                    <a:bodyPr/>
                    <a:lstStyle/>
                    <a:p>
                      <a:pPr marL="0" indent="0">
                        <a:buNone/>
                      </a:pPr>
                      <a:r>
                        <a:rPr lang="en-US" sz="1400" b="1" dirty="0">
                          <a:solidFill>
                            <a:srgbClr val="FFFFFF"/>
                          </a:solidFill>
                          <a:latin typeface="Verdana" pitchFamily="34" charset="0"/>
                          <a:ea typeface="Verdana" pitchFamily="34" charset="-122"/>
                          <a:cs typeface="Verdana" pitchFamily="34" charset="-120"/>
                        </a:rPr>
                        <a:t>Cohort</a:t>
                      </a:r>
                      <a:endParaRPr lang="en-US" sz="140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solidFill>
                      <a:srgbClr val="617F09"/>
                    </a:solidFill>
                  </a:tcPr>
                </a:tc>
                <a:tc>
                  <a:txBody>
                    <a:bodyPr/>
                    <a:lstStyle/>
                    <a:p>
                      <a:pPr marL="0" indent="0">
                        <a:buNone/>
                      </a:pPr>
                      <a:r>
                        <a:rPr lang="en-US" sz="1400" b="1" dirty="0">
                          <a:solidFill>
                            <a:srgbClr val="FFFFFF"/>
                          </a:solidFill>
                          <a:latin typeface="Verdana" pitchFamily="34" charset="0"/>
                          <a:ea typeface="Verdana" pitchFamily="34" charset="-122"/>
                          <a:cs typeface="Verdana" pitchFamily="34" charset="-120"/>
                        </a:rPr>
                        <a:t>N</a:t>
                      </a:r>
                      <a:endParaRPr lang="en-US" sz="140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solidFill>
                      <a:srgbClr val="617F09"/>
                    </a:solidFill>
                  </a:tcPr>
                </a:tc>
                <a:tc>
                  <a:txBody>
                    <a:bodyPr/>
                    <a:lstStyle/>
                    <a:p>
                      <a:pPr marL="0" indent="0">
                        <a:buNone/>
                      </a:pPr>
                      <a:r>
                        <a:rPr lang="en-US" sz="1400" b="1" dirty="0">
                          <a:solidFill>
                            <a:srgbClr val="FFFFFF"/>
                          </a:solidFill>
                          <a:latin typeface="Verdana" pitchFamily="34" charset="0"/>
                          <a:ea typeface="Verdana" pitchFamily="34" charset="-122"/>
                          <a:cs typeface="Verdana" pitchFamily="34" charset="-120"/>
                        </a:rPr>
                        <a:t>2-yr survival</a:t>
                      </a:r>
                      <a:endParaRPr lang="en-US" sz="140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solidFill>
                      <a:srgbClr val="617F09"/>
                    </a:solidFill>
                  </a:tcPr>
                </a:tc>
                <a:tc>
                  <a:txBody>
                    <a:bodyPr/>
                    <a:lstStyle/>
                    <a:p>
                      <a:pPr marL="0" indent="0">
                        <a:buNone/>
                      </a:pPr>
                      <a:r>
                        <a:rPr lang="en-US" sz="1400" b="1" dirty="0">
                          <a:solidFill>
                            <a:srgbClr val="FFFFFF"/>
                          </a:solidFill>
                          <a:latin typeface="Verdana" pitchFamily="34" charset="0"/>
                          <a:ea typeface="Verdana" pitchFamily="34" charset="-122"/>
                          <a:cs typeface="Verdana" pitchFamily="34" charset="-120"/>
                        </a:rPr>
                        <a:t>What it shows</a:t>
                      </a:r>
                      <a:endParaRPr lang="en-US" sz="140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solidFill>
                      <a:srgbClr val="617F09"/>
                    </a:solidFill>
                  </a:tcPr>
                </a:tc>
                <a:extLst>
                  <a:ext uri="{0D108BD9-81ED-4DB2-BD59-A6C34878D82A}">
                    <a16:rowId xmlns:a16="http://schemas.microsoft.com/office/drawing/2014/main" val="10000"/>
                  </a:ext>
                </a:extLst>
              </a:tr>
              <a:tr h="400050">
                <a:tc>
                  <a:txBody>
                    <a:bodyPr/>
                    <a:lstStyle/>
                    <a:p>
                      <a:pPr marL="0" indent="0">
                        <a:buNone/>
                      </a:pPr>
                      <a:r>
                        <a:rPr lang="en-US" sz="1200" b="1" dirty="0">
                          <a:solidFill>
                            <a:srgbClr val="1A1A1A"/>
                          </a:solidFill>
                          <a:latin typeface="Verdana" pitchFamily="34" charset="0"/>
                          <a:ea typeface="Verdana" pitchFamily="34" charset="-122"/>
                          <a:cs typeface="Verdana" pitchFamily="34" charset="-120"/>
                        </a:rPr>
                        <a:t>Eligible base cohort</a:t>
                      </a:r>
                      <a:endParaRPr lang="en-US" sz="120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tc>
                  <a:txBody>
                    <a:bodyPr/>
                    <a:lstStyle/>
                    <a:p>
                      <a:pPr marL="0" indent="0">
                        <a:buNone/>
                      </a:pPr>
                      <a:r>
                        <a:rPr lang="en-US" sz="1200" dirty="0">
                          <a:solidFill>
                            <a:srgbClr val="1A1A1A"/>
                          </a:solidFill>
                          <a:latin typeface="Verdana" pitchFamily="34" charset="0"/>
                          <a:ea typeface="Verdana" pitchFamily="34" charset="-122"/>
                          <a:cs typeface="Verdana" pitchFamily="34" charset="-120"/>
                        </a:rPr>
                        <a:t>239,027</a:t>
                      </a:r>
                      <a:endParaRPr lang="en-US" sz="120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tc>
                  <a:txBody>
                    <a:bodyPr/>
                    <a:lstStyle/>
                    <a:p>
                      <a:pPr marL="0" indent="0">
                        <a:buNone/>
                      </a:pPr>
                      <a:r>
                        <a:rPr lang="en-US" sz="1200" b="1" dirty="0">
                          <a:solidFill>
                            <a:srgbClr val="105B2F"/>
                          </a:solidFill>
                          <a:latin typeface="Verdana" pitchFamily="34" charset="0"/>
                          <a:ea typeface="Verdana" pitchFamily="34" charset="-122"/>
                          <a:cs typeface="Verdana" pitchFamily="34" charset="-120"/>
                        </a:rPr>
                        <a:t>—</a:t>
                      </a:r>
                      <a:endParaRPr lang="en-US" sz="120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tc>
                  <a:txBody>
                    <a:bodyPr/>
                    <a:lstStyle/>
                    <a:p>
                      <a:pPr marL="0" indent="0">
                        <a:buNone/>
                      </a:pPr>
                      <a:r>
                        <a:rPr lang="en-US" sz="1200" dirty="0">
                          <a:solidFill>
                            <a:srgbClr val="1A1A1A"/>
                          </a:solidFill>
                          <a:latin typeface="Verdana" pitchFamily="34" charset="0"/>
                          <a:ea typeface="Verdana" pitchFamily="34" charset="-122"/>
                          <a:cs typeface="Verdana" pitchFamily="34" charset="-120"/>
                        </a:rPr>
                        <a:t>DTG-based ART ≥12 months with complete VL and dispensing records</a:t>
                      </a:r>
                      <a:endParaRPr lang="en-US" sz="120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extLst>
                  <a:ext uri="{0D108BD9-81ED-4DB2-BD59-A6C34878D82A}">
                    <a16:rowId xmlns:a16="http://schemas.microsoft.com/office/drawing/2014/main" val="10001"/>
                  </a:ext>
                </a:extLst>
              </a:tr>
              <a:tr h="400050">
                <a:tc>
                  <a:txBody>
                    <a:bodyPr/>
                    <a:lstStyle/>
                    <a:p>
                      <a:pPr marL="0" indent="0">
                        <a:buNone/>
                      </a:pPr>
                      <a:r>
                        <a:rPr lang="en-US" sz="1200" b="1" dirty="0">
                          <a:solidFill>
                            <a:srgbClr val="1A1A1A"/>
                          </a:solidFill>
                          <a:latin typeface="Verdana" pitchFamily="34" charset="0"/>
                          <a:ea typeface="Verdana" pitchFamily="34" charset="-122"/>
                          <a:cs typeface="Verdana" pitchFamily="34" charset="-120"/>
                        </a:rPr>
                        <a:t>Extended MMD, &gt;6 months</a:t>
                      </a:r>
                      <a:endParaRPr lang="en-US" sz="120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tc>
                  <a:txBody>
                    <a:bodyPr/>
                    <a:lstStyle/>
                    <a:p>
                      <a:pPr marL="0" indent="0">
                        <a:buNone/>
                      </a:pPr>
                      <a:r>
                        <a:rPr lang="en-US" sz="1200" dirty="0">
                          <a:solidFill>
                            <a:srgbClr val="1A1A1A"/>
                          </a:solidFill>
                          <a:latin typeface="Verdana" pitchFamily="34" charset="0"/>
                          <a:ea typeface="Verdana" pitchFamily="34" charset="-122"/>
                          <a:cs typeface="Verdana" pitchFamily="34" charset="-120"/>
                        </a:rPr>
                        <a:t>4,910</a:t>
                      </a:r>
                      <a:endParaRPr lang="en-US" sz="120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tc>
                  <a:txBody>
                    <a:bodyPr/>
                    <a:lstStyle/>
                    <a:p>
                      <a:pPr marL="0" indent="0">
                        <a:buNone/>
                      </a:pPr>
                      <a:r>
                        <a:rPr lang="en-US" sz="1200" b="1" dirty="0">
                          <a:solidFill>
                            <a:srgbClr val="105B2F"/>
                          </a:solidFill>
                          <a:latin typeface="Verdana" pitchFamily="34" charset="0"/>
                          <a:ea typeface="Verdana" pitchFamily="34" charset="-122"/>
                          <a:cs typeface="Verdana" pitchFamily="34" charset="-120"/>
                        </a:rPr>
                        <a:t>95.4% (94.6–96.1)</a:t>
                      </a:r>
                      <a:endParaRPr lang="en-US" sz="120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tc>
                  <a:txBody>
                    <a:bodyPr/>
                    <a:lstStyle/>
                    <a:p>
                      <a:pPr marL="0" indent="0">
                        <a:buNone/>
                      </a:pPr>
                      <a:r>
                        <a:rPr lang="en-US" sz="1200" dirty="0">
                          <a:solidFill>
                            <a:srgbClr val="1A1A1A"/>
                          </a:solidFill>
                          <a:latin typeface="Verdana" pitchFamily="34" charset="0"/>
                          <a:ea typeface="Verdana" pitchFamily="34" charset="-122"/>
                          <a:cs typeface="Verdana" pitchFamily="34" charset="-120"/>
                        </a:rPr>
                        <a:t>99.9% retained in care; 98.6% still suppressed at first post-episode VL test</a:t>
                      </a:r>
                      <a:endParaRPr lang="en-US" sz="120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extLst>
                  <a:ext uri="{0D108BD9-81ED-4DB2-BD59-A6C34878D82A}">
                    <a16:rowId xmlns:a16="http://schemas.microsoft.com/office/drawing/2014/main" val="10002"/>
                  </a:ext>
                </a:extLst>
              </a:tr>
              <a:tr h="400050">
                <a:tc>
                  <a:txBody>
                    <a:bodyPr/>
                    <a:lstStyle/>
                    <a:p>
                      <a:pPr marL="0" indent="0">
                        <a:buNone/>
                      </a:pPr>
                      <a:r>
                        <a:rPr lang="en-US" sz="1200" b="1" dirty="0">
                          <a:solidFill>
                            <a:srgbClr val="1A1A1A"/>
                          </a:solidFill>
                          <a:latin typeface="Verdana" pitchFamily="34" charset="0"/>
                          <a:ea typeface="Verdana" pitchFamily="34" charset="-122"/>
                          <a:cs typeface="Verdana" pitchFamily="34" charset="-120"/>
                        </a:rPr>
                        <a:t>Biennial VL, 24–48mo gap</a:t>
                      </a:r>
                      <a:endParaRPr lang="en-US" sz="120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tc>
                  <a:txBody>
                    <a:bodyPr/>
                    <a:lstStyle/>
                    <a:p>
                      <a:pPr marL="0" indent="0">
                        <a:buNone/>
                      </a:pPr>
                      <a:r>
                        <a:rPr lang="en-US" sz="1200" b="1" dirty="0">
                          <a:solidFill>
                            <a:srgbClr val="E0001B"/>
                          </a:solidFill>
                          <a:latin typeface="Verdana" pitchFamily="34" charset="0"/>
                          <a:ea typeface="Verdana" pitchFamily="34" charset="-122"/>
                          <a:cs typeface="Verdana" pitchFamily="34" charset="-120"/>
                        </a:rPr>
                        <a:t>17,001</a:t>
                      </a:r>
                      <a:endParaRPr lang="en-US" sz="120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tc>
                  <a:txBody>
                    <a:bodyPr/>
                    <a:lstStyle/>
                    <a:p>
                      <a:pPr marL="0" indent="0">
                        <a:buNone/>
                      </a:pPr>
                      <a:r>
                        <a:rPr lang="en-US" sz="1200" i="1" dirty="0">
                          <a:solidFill>
                            <a:srgbClr val="6E6E6E"/>
                          </a:solidFill>
                          <a:latin typeface="Verdana" pitchFamily="34" charset="0"/>
                          <a:ea typeface="Verdana" pitchFamily="34" charset="-122"/>
                          <a:cs typeface="Verdana" pitchFamily="34" charset="-120"/>
                        </a:rPr>
                        <a:t>98.4% (97.9–98.4)</a:t>
                      </a:r>
                      <a:endParaRPr lang="en-US" sz="120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tc>
                  <a:txBody>
                    <a:bodyPr/>
                    <a:lstStyle/>
                    <a:p>
                      <a:pPr marL="0" indent="0">
                        <a:buNone/>
                      </a:pPr>
                      <a:r>
                        <a:rPr lang="en-US" sz="1200" dirty="0">
                          <a:solidFill>
                            <a:srgbClr val="1A1A1A"/>
                          </a:solidFill>
                          <a:latin typeface="Verdana" pitchFamily="34" charset="0"/>
                          <a:ea typeface="Verdana" pitchFamily="34" charset="-122"/>
                          <a:cs typeface="Verdana" pitchFamily="34" charset="-120"/>
                        </a:rPr>
                        <a:t>97.2% still suppressed at first VL after the longest gap between tests</a:t>
                      </a:r>
                      <a:endParaRPr lang="en-US" sz="1200" dirty="0">
                        <a:latin typeface="Verdana" charset="0"/>
                        <a:ea typeface="Verdana" charset="0"/>
                        <a:cs typeface="Verdana" charset="0"/>
                      </a:endParaRPr>
                    </a:p>
                  </a:txBody>
                  <a:tcPr>
                    <a:lnL w="9525" cap="flat" cmpd="sng" algn="ctr">
                      <a:solidFill>
                        <a:srgbClr val="DDE7C6"/>
                      </a:solidFill>
                      <a:prstDash val="solid"/>
                      <a:round/>
                      <a:headEnd type="none" w="med" len="med"/>
                      <a:tailEnd type="none" w="med" len="med"/>
                    </a:lnL>
                    <a:lnR w="9525" cap="flat" cmpd="sng" algn="ctr">
                      <a:solidFill>
                        <a:srgbClr val="DDE7C6"/>
                      </a:solidFill>
                      <a:prstDash val="solid"/>
                      <a:round/>
                      <a:headEnd type="none" w="med" len="med"/>
                      <a:tailEnd type="none" w="med" len="med"/>
                    </a:lnR>
                    <a:lnT w="9525" cap="flat" cmpd="sng" algn="ctr">
                      <a:solidFill>
                        <a:srgbClr val="DDE7C6"/>
                      </a:solidFill>
                      <a:prstDash val="solid"/>
                      <a:round/>
                      <a:headEnd type="none" w="med" len="med"/>
                      <a:tailEnd type="none" w="med" len="med"/>
                    </a:lnT>
                    <a:lnB w="9525" cap="flat" cmpd="sng" algn="ctr">
                      <a:solidFill>
                        <a:srgbClr val="DDE7C6"/>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13" name="Text 9"/>
          <p:cNvSpPr/>
          <p:nvPr/>
        </p:nvSpPr>
        <p:spPr>
          <a:xfrm>
            <a:off x="457200" y="5911855"/>
            <a:ext cx="11247120" cy="580000"/>
          </a:xfrm>
          <a:prstGeom prst="rect">
            <a:avLst/>
          </a:prstGeom>
          <a:noFill/>
          <a:ln/>
        </p:spPr>
        <p:txBody>
          <a:bodyPr wrap="square" rtlCol="0" anchor="ctr"/>
          <a:lstStyle/>
          <a:p>
            <a:pPr marL="0" marR="0" lvl="0" indent="0" algn="l" defTabSz="914400" rtl="0" eaLnBrk="1" fontAlgn="auto" latinLnBrk="0" hangingPunct="1">
              <a:lnSpc>
                <a:spcPts val="1400"/>
              </a:lnSpc>
              <a:spcBef>
                <a:spcPts val="0"/>
              </a:spcBef>
              <a:spcAft>
                <a:spcPts val="0"/>
              </a:spcAft>
              <a:buClrTx/>
              <a:buSzTx/>
              <a:buFontTx/>
              <a:buNone/>
              <a:tabLst/>
              <a:defRPr/>
            </a:pPr>
            <a:r>
              <a:rPr lang="en-US" sz="1400" b="1" dirty="0">
                <a:solidFill>
                  <a:srgbClr val="617F09"/>
                </a:solidFill>
                <a:latin typeface="Verdana" pitchFamily="34" charset="0"/>
                <a:ea typeface="Verdana" pitchFamily="34" charset="-122"/>
                <a:cs typeface="Verdana" pitchFamily="34" charset="-120"/>
              </a:rPr>
              <a:t>Why this matters here:  </a:t>
            </a:r>
            <a:r>
              <a:rPr lang="en-US" sz="1400" i="1" dirty="0">
                <a:solidFill>
                  <a:srgbClr val="1A1A1A"/>
                </a:solidFill>
                <a:latin typeface="Verdana" pitchFamily="34" charset="0"/>
                <a:ea typeface="Verdana" pitchFamily="34" charset="-122"/>
              </a:rPr>
              <a:t>this is the DTG-era, real-world confirmation the previous slide says is missing. </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105B2F"/>
        </a:solidFill>
        <a:effectLst/>
      </p:bgPr>
    </p:bg>
    <p:spTree>
      <p:nvGrpSpPr>
        <p:cNvPr id="1" name=""/>
        <p:cNvGrpSpPr/>
        <p:nvPr/>
      </p:nvGrpSpPr>
      <p:grpSpPr>
        <a:xfrm>
          <a:off x="0" y="0"/>
          <a:ext cx="0" cy="0"/>
          <a:chOff x="0" y="0"/>
          <a:chExt cx="0" cy="0"/>
        </a:xfrm>
      </p:grpSpPr>
      <p:sp>
        <p:nvSpPr>
          <p:cNvPr id="2" name="Text 0"/>
          <p:cNvSpPr/>
          <p:nvPr/>
        </p:nvSpPr>
        <p:spPr>
          <a:xfrm>
            <a:off x="640080" y="2103120"/>
            <a:ext cx="2743200" cy="1463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a:noFill/>
                </a:ln>
                <a:solidFill>
                  <a:srgbClr val="BFED2F"/>
                </a:solidFill>
                <a:effectLst/>
                <a:uLnTx/>
                <a:uFillTx/>
                <a:latin typeface="Verdana" pitchFamily="34" charset="0"/>
                <a:ea typeface="Verdana" pitchFamily="34" charset="-122"/>
                <a:cs typeface="Verdana" pitchFamily="34" charset="-120"/>
              </a:rPr>
              <a:t>+</a:t>
            </a:r>
            <a:endParaRPr kumimoji="0" lang="en-US" sz="8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640080" y="3566160"/>
            <a:ext cx="10515600" cy="1005840"/>
          </a:xfrm>
          <a:prstGeom prst="rect">
            <a:avLst/>
          </a:prstGeom>
          <a:noFill/>
          <a:ln/>
        </p:spPr>
        <p:txBody>
          <a:bodyPr wrap="square" rtlCol="0" anchor="ctr"/>
          <a:lstStyle/>
          <a:p>
            <a:pPr marL="0" marR="0" lvl="0" indent="0" algn="l" defTabSz="914400" rtl="0" eaLnBrk="1" fontAlgn="auto" latinLnBrk="0" hangingPunct="1">
              <a:lnSpc>
                <a:spcPts val="36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Verdana" pitchFamily="34" charset="0"/>
                <a:ea typeface="Verdana" pitchFamily="34" charset="-122"/>
                <a:cs typeface="Verdana" pitchFamily="34" charset="-120"/>
              </a:rPr>
              <a:t>Cross-cutting</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640080" y="4526280"/>
            <a:ext cx="10058400" cy="640080"/>
          </a:xfrm>
          <a:prstGeom prst="rect">
            <a:avLst/>
          </a:prstGeom>
          <a:noFill/>
          <a:ln/>
        </p:spPr>
        <p:txBody>
          <a:bodyPr wrap="square" rtlCol="0" anchor="ctr"/>
          <a:lstStyle/>
          <a:p>
            <a:pPr marL="0" marR="0" lvl="0" indent="0" algn="l" defTabSz="914400" rtl="0" eaLnBrk="1" fontAlgn="auto" latinLnBrk="0" hangingPunct="1">
              <a:lnSpc>
                <a:spcPts val="19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BFED2F"/>
                </a:solidFill>
                <a:effectLst/>
                <a:uLnTx/>
                <a:uFillTx/>
                <a:latin typeface="Verdana" pitchFamily="34" charset="0"/>
                <a:ea typeface="Verdana" pitchFamily="34" charset="-122"/>
                <a:cs typeface="Verdana" pitchFamily="34" charset="-120"/>
              </a:rPr>
              <a:t>What connects all three shifts, and what comes next</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457200" y="6419088"/>
            <a:ext cx="11247120" cy="0"/>
          </a:xfrm>
          <a:prstGeom prst="line">
            <a:avLst/>
          </a:prstGeom>
          <a:noFill/>
          <a:ln w="9525">
            <a:solidFill>
              <a:srgbClr val="CFCFC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457200" y="6455664"/>
            <a:ext cx="73152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6E6E6E"/>
                </a:solidFill>
                <a:effectLst/>
                <a:uLnTx/>
                <a:uFillTx/>
                <a:latin typeface="Verdana" pitchFamily="34" charset="0"/>
                <a:ea typeface="Verdana" pitchFamily="34" charset="-122"/>
                <a:cs typeface="Verdana" pitchFamily="34" charset="-120"/>
              </a:rPr>
              <a:t>26–31 July · Rio de Janeiro, Brazil · MASTER EVIDENCE DECK</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8503920" y="6455664"/>
            <a:ext cx="3200400"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800" dirty="0">
                <a:solidFill>
                  <a:srgbClr val="6E6E6E"/>
                </a:solidFill>
                <a:latin typeface="Verdana" pitchFamily="34" charset="0"/>
                <a:ea typeface="Verdana" pitchFamily="34" charset="-122"/>
                <a:cs typeface="Verdana" pitchFamily="34" charset="-120"/>
              </a:rPr>
              <a:t>34</a:t>
            </a:r>
            <a:r>
              <a:rPr kumimoji="0" lang="en-US" sz="800" b="0" i="0" u="none" strike="noStrike" kern="1200" cap="none" spc="0" normalizeH="0" baseline="0" noProof="0" dirty="0">
                <a:ln>
                  <a:noFill/>
                </a:ln>
                <a:solidFill>
                  <a:srgbClr val="6E6E6E"/>
                </a:solidFill>
                <a:effectLst/>
                <a:uLnTx/>
                <a:uFillTx/>
                <a:latin typeface="Verdana" pitchFamily="34" charset="0"/>
                <a:ea typeface="Verdana" pitchFamily="34" charset="-122"/>
                <a:cs typeface="Verdana" pitchFamily="34" charset="-120"/>
              </a:rPr>
              <a:t> · aids2026.org</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3"/>
          <p:cNvSpPr/>
          <p:nvPr/>
        </p:nvSpPr>
        <p:spPr>
          <a:xfrm>
            <a:off x="384933" y="420624"/>
            <a:ext cx="86868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0" cap="none" spc="100" normalizeH="0" baseline="0" noProof="0" dirty="0">
                <a:ln>
                  <a:noFill/>
                </a:ln>
                <a:solidFill>
                  <a:srgbClr val="617F09"/>
                </a:solidFill>
                <a:effectLst/>
                <a:uLnTx/>
                <a:uFillTx/>
                <a:latin typeface="Verdana" pitchFamily="34" charset="0"/>
                <a:ea typeface="Verdana" pitchFamily="34" charset="-122"/>
                <a:cs typeface="Verdana" pitchFamily="34" charset="-120"/>
              </a:rPr>
              <a:t>CROSS-CUTTING · INTEGRATION WITH NCD CARE</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4"/>
          <p:cNvSpPr/>
          <p:nvPr/>
        </p:nvSpPr>
        <p:spPr>
          <a:xfrm>
            <a:off x="384933" y="694944"/>
            <a:ext cx="10149840" cy="822960"/>
          </a:xfrm>
          <a:prstGeom prst="rect">
            <a:avLst/>
          </a:prstGeom>
          <a:noFill/>
          <a:ln/>
        </p:spPr>
        <p:txBody>
          <a:bodyPr wrap="square" rtlCol="0" anchor="ctr"/>
          <a:lstStyle/>
          <a:p>
            <a:pPr marL="0" marR="0" lvl="0" indent="0" algn="l" defTabSz="914400" rtl="0" eaLnBrk="1" fontAlgn="auto" latinLnBrk="0" hangingPunct="1">
              <a:lnSpc>
                <a:spcPts val="26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105B2F"/>
                </a:solidFill>
                <a:effectLst/>
                <a:uLnTx/>
                <a:uFillTx/>
                <a:latin typeface="Verdana" pitchFamily="34" charset="0"/>
                <a:ea typeface="Verdana" pitchFamily="34" charset="-122"/>
                <a:cs typeface="Verdana" pitchFamily="34" charset="-120"/>
              </a:rPr>
              <a:t>Simplification and integration reinforce each other</a:t>
            </a:r>
            <a:endParaRPr kumimoji="0" lang="en-US" sz="2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5"/>
          <p:cNvSpPr/>
          <p:nvPr/>
        </p:nvSpPr>
        <p:spPr>
          <a:xfrm>
            <a:off x="457200" y="1570900"/>
            <a:ext cx="11247120" cy="1005840"/>
          </a:xfrm>
          <a:prstGeom prst="roundRect">
            <a:avLst>
              <a:gd name="adj" fmla="val 4545"/>
            </a:avLst>
          </a:prstGeom>
          <a:solidFill>
            <a:srgbClr val="EEF2E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Shape 6"/>
          <p:cNvSpPr/>
          <p:nvPr/>
        </p:nvSpPr>
        <p:spPr>
          <a:xfrm>
            <a:off x="457200" y="1570900"/>
            <a:ext cx="91440" cy="1005840"/>
          </a:xfrm>
          <a:prstGeom prst="rect">
            <a:avLst/>
          </a:prstGeom>
          <a:solidFill>
            <a:srgbClr val="617F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7"/>
          <p:cNvSpPr/>
          <p:nvPr/>
        </p:nvSpPr>
        <p:spPr>
          <a:xfrm>
            <a:off x="685800" y="1644052"/>
            <a:ext cx="3291840" cy="85953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05B2F"/>
                </a:solidFill>
                <a:effectLst/>
                <a:uLnTx/>
                <a:uFillTx/>
                <a:latin typeface="Verdana" pitchFamily="34" charset="0"/>
                <a:ea typeface="Verdana" pitchFamily="34" charset="-122"/>
                <a:cs typeface="Verdana" pitchFamily="34" charset="-120"/>
              </a:rPr>
              <a:t>Mokgethi O et al. 2025, JIAS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8"/>
          <p:cNvSpPr/>
          <p:nvPr/>
        </p:nvSpPr>
        <p:spPr>
          <a:xfrm>
            <a:off x="4114800" y="1644052"/>
            <a:ext cx="7406640" cy="859536"/>
          </a:xfrm>
          <a:prstGeom prst="rect">
            <a:avLst/>
          </a:prstGeom>
          <a:noFill/>
          <a:ln/>
        </p:spPr>
        <p:txBody>
          <a:bodyPr wrap="square" rtlCol="0" anchor="ctr"/>
          <a:lstStyle/>
          <a:p>
            <a:pPr marL="0" marR="0" lvl="0" indent="0" algn="l" defTabSz="914400" rtl="0" eaLnBrk="1" fontAlgn="auto" latinLnBrk="0" hangingPunct="1">
              <a:lnSpc>
                <a:spcPts val="135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1A1A1A"/>
                </a:solidFill>
                <a:effectLst/>
                <a:uLnTx/>
                <a:uFillTx/>
                <a:latin typeface="Verdana" pitchFamily="34" charset="0"/>
                <a:ea typeface="Verdana" pitchFamily="34" charset="-122"/>
                <a:cs typeface="Verdana" pitchFamily="34" charset="-120"/>
              </a:rPr>
              <a:t>AMBIT/SENTINEL, 18 SA clinics, Sept 2022–April 2023: assessed alignment between ART and hypertension medication collection visits/dispensing as an indicator of integration progress — a first concrete step toward integrated scheduling.</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hape 9"/>
          <p:cNvSpPr/>
          <p:nvPr/>
        </p:nvSpPr>
        <p:spPr>
          <a:xfrm>
            <a:off x="457200" y="2668180"/>
            <a:ext cx="11247120" cy="1005840"/>
          </a:xfrm>
          <a:prstGeom prst="roundRect">
            <a:avLst>
              <a:gd name="adj" fmla="val 4545"/>
            </a:avLst>
          </a:prstGeom>
          <a:solidFill>
            <a:srgbClr val="EEF2E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Shape 10"/>
          <p:cNvSpPr/>
          <p:nvPr/>
        </p:nvSpPr>
        <p:spPr>
          <a:xfrm>
            <a:off x="457200" y="2668180"/>
            <a:ext cx="91440" cy="1005840"/>
          </a:xfrm>
          <a:prstGeom prst="rect">
            <a:avLst/>
          </a:prstGeom>
          <a:solidFill>
            <a:srgbClr val="617F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Text 11"/>
          <p:cNvSpPr/>
          <p:nvPr/>
        </p:nvSpPr>
        <p:spPr>
          <a:xfrm>
            <a:off x="685800" y="2741332"/>
            <a:ext cx="3291840" cy="85953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05B2F"/>
                </a:solidFill>
                <a:effectLst/>
                <a:uLnTx/>
                <a:uFillTx/>
                <a:latin typeface="Verdana" pitchFamily="34" charset="0"/>
                <a:ea typeface="Verdana" pitchFamily="34" charset="-122"/>
                <a:cs typeface="Verdana" pitchFamily="34" charset="-120"/>
              </a:rPr>
              <a:t>Sahu et al. 2025, JIAS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 12"/>
          <p:cNvSpPr/>
          <p:nvPr/>
        </p:nvSpPr>
        <p:spPr>
          <a:xfrm>
            <a:off x="4114800" y="2741332"/>
            <a:ext cx="7406640" cy="859536"/>
          </a:xfrm>
          <a:prstGeom prst="rect">
            <a:avLst/>
          </a:prstGeom>
          <a:noFill/>
          <a:ln/>
        </p:spPr>
        <p:txBody>
          <a:bodyPr wrap="square" rtlCol="0" anchor="ctr"/>
          <a:lstStyle/>
          <a:p>
            <a:pPr marL="0" marR="0" lvl="0" indent="0" algn="l" defTabSz="914400" rtl="0" eaLnBrk="1" fontAlgn="auto" latinLnBrk="0" hangingPunct="1">
              <a:lnSpc>
                <a:spcPts val="135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1A1A1A"/>
                </a:solidFill>
                <a:effectLst/>
                <a:uLnTx/>
                <a:uFillTx/>
                <a:latin typeface="Verdana" pitchFamily="34" charset="0"/>
                <a:ea typeface="Verdana" pitchFamily="34" charset="-122"/>
                <a:cs typeface="Verdana" pitchFamily="34" charset="-120"/>
              </a:rPr>
              <a:t>Embedded in the DO ART RCT (2016–2019), KwaZulu-Natal: compared NCD risk (cardiovascular, lifestyle) among people on community-based DSD vs facility-based care after 1 year — the strongest trial-embedded NCD/DSD evidence to date.</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Shape 13"/>
          <p:cNvSpPr/>
          <p:nvPr/>
        </p:nvSpPr>
        <p:spPr>
          <a:xfrm>
            <a:off x="457200" y="3765460"/>
            <a:ext cx="11247120" cy="822960"/>
          </a:xfrm>
          <a:prstGeom prst="roundRect">
            <a:avLst>
              <a:gd name="adj" fmla="val 5556"/>
            </a:avLst>
          </a:prstGeom>
          <a:solidFill>
            <a:srgbClr val="EEF2E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Shape 14"/>
          <p:cNvSpPr/>
          <p:nvPr/>
        </p:nvSpPr>
        <p:spPr>
          <a:xfrm>
            <a:off x="457200" y="3765460"/>
            <a:ext cx="91440" cy="822960"/>
          </a:xfrm>
          <a:prstGeom prst="rect">
            <a:avLst/>
          </a:prstGeom>
          <a:solidFill>
            <a:srgbClr val="617F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Text 15"/>
          <p:cNvSpPr/>
          <p:nvPr/>
        </p:nvSpPr>
        <p:spPr>
          <a:xfrm>
            <a:off x="685800" y="3838612"/>
            <a:ext cx="3291840" cy="67665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05B2F"/>
                </a:solidFill>
                <a:effectLst/>
                <a:uLnTx/>
                <a:uFillTx/>
                <a:latin typeface="Verdana" pitchFamily="34" charset="0"/>
                <a:ea typeface="Verdana" pitchFamily="34" charset="-122"/>
                <a:cs typeface="Verdana" pitchFamily="34" charset="-120"/>
              </a:rPr>
              <a:t>Grimsrud A et al. (eds), JIAS 2025</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 16"/>
          <p:cNvSpPr/>
          <p:nvPr/>
        </p:nvSpPr>
        <p:spPr>
          <a:xfrm>
            <a:off x="4114800" y="3838612"/>
            <a:ext cx="7406640" cy="676656"/>
          </a:xfrm>
          <a:prstGeom prst="rect">
            <a:avLst/>
          </a:prstGeom>
          <a:noFill/>
          <a:ln/>
        </p:spPr>
        <p:txBody>
          <a:bodyPr wrap="square" rtlCol="0" anchor="ctr"/>
          <a:lstStyle/>
          <a:p>
            <a:pPr marL="0" marR="0" lvl="0" indent="0" algn="l" defTabSz="914400" rtl="0" eaLnBrk="1" fontAlgn="auto" latinLnBrk="0" hangingPunct="1">
              <a:lnSpc>
                <a:spcPts val="135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1A1A1A"/>
                </a:solidFill>
                <a:effectLst/>
                <a:uLnTx/>
                <a:uFillTx/>
                <a:latin typeface="Verdana" pitchFamily="34" charset="0"/>
                <a:ea typeface="Verdana" pitchFamily="34" charset="-122"/>
                <a:cs typeface="Verdana" pitchFamily="34" charset="-120"/>
              </a:rPr>
              <a:t>Supplement: “Differentiated service delivery — beyond HIV treatment for integration and other health needs” — confirms this is an active, field-wide research focus, not a single-study claim.</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Shape 17"/>
          <p:cNvSpPr/>
          <p:nvPr/>
        </p:nvSpPr>
        <p:spPr>
          <a:xfrm>
            <a:off x="457200" y="4679860"/>
            <a:ext cx="11247120" cy="822960"/>
          </a:xfrm>
          <a:prstGeom prst="roundRect">
            <a:avLst>
              <a:gd name="adj" fmla="val 5556"/>
            </a:avLst>
          </a:prstGeom>
          <a:solidFill>
            <a:srgbClr val="EEF2E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Shape 18"/>
          <p:cNvSpPr/>
          <p:nvPr/>
        </p:nvSpPr>
        <p:spPr>
          <a:xfrm>
            <a:off x="457200" y="4679860"/>
            <a:ext cx="91440" cy="822960"/>
          </a:xfrm>
          <a:prstGeom prst="rect">
            <a:avLst/>
          </a:prstGeom>
          <a:solidFill>
            <a:srgbClr val="617F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Text 19"/>
          <p:cNvSpPr/>
          <p:nvPr/>
        </p:nvSpPr>
        <p:spPr>
          <a:xfrm>
            <a:off x="685800" y="4753012"/>
            <a:ext cx="3291840" cy="67665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05B2F"/>
                </a:solidFill>
                <a:effectLst/>
                <a:uLnTx/>
                <a:uFillTx/>
                <a:latin typeface="Verdana" pitchFamily="34" charset="0"/>
                <a:ea typeface="Verdana" pitchFamily="34" charset="-122"/>
                <a:cs typeface="Verdana" pitchFamily="34" charset="-120"/>
              </a:rPr>
              <a:t>Mokgethi O et al. 2026 preprint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 20"/>
          <p:cNvSpPr/>
          <p:nvPr/>
        </p:nvSpPr>
        <p:spPr>
          <a:xfrm>
            <a:off x="4114800" y="4753012"/>
            <a:ext cx="7406640" cy="676656"/>
          </a:xfrm>
          <a:prstGeom prst="rect">
            <a:avLst/>
          </a:prstGeom>
          <a:noFill/>
          <a:ln/>
        </p:spPr>
        <p:txBody>
          <a:bodyPr wrap="square" rtlCol="0" anchor="ctr"/>
          <a:lstStyle/>
          <a:p>
            <a:pPr marL="0" marR="0" lvl="0" indent="0" algn="l" defTabSz="914400" rtl="0" eaLnBrk="1" fontAlgn="auto" latinLnBrk="0" hangingPunct="1">
              <a:lnSpc>
                <a:spcPts val="135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1A1A1A"/>
                </a:solidFill>
                <a:effectLst/>
                <a:uLnTx/>
                <a:uFillTx/>
                <a:latin typeface="Verdana" pitchFamily="34" charset="0"/>
                <a:ea typeface="Verdana" pitchFamily="34" charset="-122"/>
                <a:cs typeface="Verdana" pitchFamily="34" charset="-120"/>
              </a:rPr>
              <a:t>Contraception provision alongside less-frequent HIV visits — early SA/Mozambique data expected end 2027.</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 21"/>
          <p:cNvSpPr/>
          <p:nvPr/>
        </p:nvSpPr>
        <p:spPr>
          <a:xfrm>
            <a:off x="457200" y="5695042"/>
            <a:ext cx="11247120" cy="612647"/>
          </a:xfrm>
          <a:prstGeom prst="rect">
            <a:avLst/>
          </a:prstGeom>
          <a:solidFill>
            <a:srgbClr val="105B2F"/>
          </a:solidFill>
          <a:ln/>
        </p:spPr>
        <p:txBody>
          <a:bodyPr/>
          <a:lstStyle/>
          <a:p>
            <a:pPr algn="ctr"/>
            <a:r>
              <a:rPr lang="en-US" sz="1400" b="1" dirty="0">
                <a:solidFill>
                  <a:schemeClr val="bg1"/>
                </a:solidFill>
                <a:latin typeface="Verdana" panose="020B0604030504040204" pitchFamily="34" charset="0"/>
                <a:ea typeface="Verdana" panose="020B0604030504040204" pitchFamily="34" charset="0"/>
              </a:rPr>
              <a:t>A less-intensive HIV visit is also an opportunity — </a:t>
            </a:r>
          </a:p>
          <a:p>
            <a:pPr algn="ctr"/>
            <a:r>
              <a:rPr lang="en-US" sz="1400" b="1" dirty="0">
                <a:solidFill>
                  <a:schemeClr val="bg1"/>
                </a:solidFill>
                <a:latin typeface="Verdana" panose="020B0604030504040204" pitchFamily="34" charset="0"/>
                <a:ea typeface="Verdana" panose="020B0604030504040204" pitchFamily="34" charset="0"/>
              </a:rPr>
              <a:t>freed time and an existing touchpoint for other chronic-care needs, not just less contact overall.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 21">
            <a:extLst>
              <a:ext uri="{FF2B5EF4-FFF2-40B4-BE49-F238E27FC236}">
                <a16:creationId xmlns:a16="http://schemas.microsoft.com/office/drawing/2014/main" id="{0B54EC75-25C6-FBEA-EA2E-E583B2E16B4F}"/>
              </a:ext>
            </a:extLst>
          </p:cNvPr>
          <p:cNvSpPr/>
          <p:nvPr/>
        </p:nvSpPr>
        <p:spPr>
          <a:xfrm>
            <a:off x="457200" y="5733289"/>
            <a:ext cx="11247120" cy="510195"/>
          </a:xfrm>
          <a:prstGeom prst="rect">
            <a:avLst/>
          </a:prstGeom>
          <a:solidFill>
            <a:srgbClr val="105B2F"/>
          </a:solidFill>
          <a:ln/>
        </p:spPr>
        <p:txBody>
          <a:bodyPr/>
          <a:lstStyle/>
          <a:p>
            <a:pPr algn="ctr"/>
            <a:endParaRPr lang="en-US" sz="1400" b="1" dirty="0">
              <a:solidFill>
                <a:schemeClr val="bg1"/>
              </a:solidFill>
              <a:latin typeface="Verdana" panose="020B0604030504040204" pitchFamily="34" charset="0"/>
              <a:ea typeface="Verdana" panose="020B0604030504040204" pitchFamily="34" charset="0"/>
            </a:endParaRPr>
          </a:p>
        </p:txBody>
      </p:sp>
      <p:sp>
        <p:nvSpPr>
          <p:cNvPr id="2" name="Shape 0"/>
          <p:cNvSpPr/>
          <p:nvPr/>
        </p:nvSpPr>
        <p:spPr>
          <a:xfrm>
            <a:off x="457200" y="6419088"/>
            <a:ext cx="11247120" cy="0"/>
          </a:xfrm>
          <a:prstGeom prst="line">
            <a:avLst/>
          </a:prstGeom>
          <a:noFill/>
          <a:ln w="9525">
            <a:solidFill>
              <a:srgbClr val="CFCFC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457200" y="6455664"/>
            <a:ext cx="73152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6E6E6E"/>
                </a:solidFill>
                <a:effectLst/>
                <a:uLnTx/>
                <a:uFillTx/>
                <a:latin typeface="Verdana" pitchFamily="34" charset="0"/>
                <a:ea typeface="Verdana" pitchFamily="34" charset="-122"/>
                <a:cs typeface="Verdana" pitchFamily="34" charset="-120"/>
              </a:rPr>
              <a:t>26–31 July · Rio de Janeiro, Brazil · MASTER EVIDENCE DECK</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8503920" y="6455664"/>
            <a:ext cx="3200400"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6E6E6E"/>
                </a:solidFill>
                <a:effectLst/>
                <a:uLnTx/>
                <a:uFillTx/>
                <a:latin typeface="Verdana" pitchFamily="34" charset="0"/>
                <a:ea typeface="Verdana" pitchFamily="34" charset="-122"/>
                <a:cs typeface="Verdana" pitchFamily="34" charset="-120"/>
              </a:rPr>
              <a:t>35 · aids2026.org</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3"/>
          <p:cNvSpPr/>
          <p:nvPr/>
        </p:nvSpPr>
        <p:spPr>
          <a:xfrm>
            <a:off x="457200" y="461870"/>
            <a:ext cx="86868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0" cap="none" spc="100" normalizeH="0" baseline="0" noProof="0" dirty="0">
                <a:ln>
                  <a:noFill/>
                </a:ln>
                <a:solidFill>
                  <a:srgbClr val="617F09"/>
                </a:solidFill>
                <a:effectLst/>
                <a:uLnTx/>
                <a:uFillTx/>
                <a:latin typeface="Verdana" pitchFamily="34" charset="0"/>
                <a:ea typeface="Verdana" pitchFamily="34" charset="-122"/>
                <a:cs typeface="Verdana" pitchFamily="34" charset="-120"/>
              </a:rPr>
              <a:t>BRINGING IT TOGETHER</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4"/>
          <p:cNvSpPr/>
          <p:nvPr/>
        </p:nvSpPr>
        <p:spPr>
          <a:xfrm>
            <a:off x="457200" y="736190"/>
            <a:ext cx="10149840" cy="822960"/>
          </a:xfrm>
          <a:prstGeom prst="rect">
            <a:avLst/>
          </a:prstGeom>
          <a:noFill/>
          <a:ln/>
        </p:spPr>
        <p:txBody>
          <a:bodyPr wrap="square" rtlCol="0" anchor="ctr"/>
          <a:lstStyle/>
          <a:p>
            <a:pPr marL="0" marR="0" lvl="0" indent="0" algn="l" defTabSz="914400" rtl="0" eaLnBrk="1" fontAlgn="auto" latinLnBrk="0" hangingPunct="1">
              <a:lnSpc>
                <a:spcPts val="26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105B2F"/>
                </a:solidFill>
                <a:effectLst/>
                <a:uLnTx/>
                <a:uFillTx/>
                <a:latin typeface="Verdana" pitchFamily="34" charset="0"/>
                <a:ea typeface="Verdana" pitchFamily="34" charset="-122"/>
                <a:cs typeface="Verdana" pitchFamily="34" charset="-120"/>
              </a:rPr>
              <a:t>The through-line across all three shifts</a:t>
            </a:r>
            <a:endParaRPr kumimoji="0" lang="en-US" sz="2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5"/>
          <p:cNvSpPr/>
          <p:nvPr/>
        </p:nvSpPr>
        <p:spPr>
          <a:xfrm>
            <a:off x="457200" y="1691640"/>
            <a:ext cx="11247120" cy="1170432"/>
          </a:xfrm>
          <a:prstGeom prst="roundRect">
            <a:avLst>
              <a:gd name="adj" fmla="val 3906"/>
            </a:avLst>
          </a:prstGeom>
          <a:solidFill>
            <a:srgbClr val="EEF2E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Shape 6"/>
          <p:cNvSpPr/>
          <p:nvPr/>
        </p:nvSpPr>
        <p:spPr>
          <a:xfrm>
            <a:off x="457200" y="1691640"/>
            <a:ext cx="109728" cy="1170432"/>
          </a:xfrm>
          <a:prstGeom prst="rect">
            <a:avLst/>
          </a:prstGeom>
          <a:solidFill>
            <a:srgbClr val="0A41F3"/>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7"/>
          <p:cNvSpPr/>
          <p:nvPr/>
        </p:nvSpPr>
        <p:spPr>
          <a:xfrm>
            <a:off x="713232" y="1783080"/>
            <a:ext cx="10789920" cy="4114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A41F3"/>
                </a:solidFill>
                <a:effectLst/>
                <a:uLnTx/>
                <a:uFillTx/>
                <a:latin typeface="Verdana" pitchFamily="34" charset="0"/>
                <a:ea typeface="Verdana" pitchFamily="34" charset="-122"/>
                <a:cs typeface="Verdana" pitchFamily="34" charset="-120"/>
              </a:rPr>
              <a:t>Match intensity to clinical risk.</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8"/>
          <p:cNvSpPr/>
          <p:nvPr/>
        </p:nvSpPr>
        <p:spPr>
          <a:xfrm>
            <a:off x="713232" y="2203704"/>
            <a:ext cx="10789920" cy="594360"/>
          </a:xfrm>
          <a:prstGeom prst="rect">
            <a:avLst/>
          </a:prstGeom>
          <a:noFill/>
          <a:ln/>
        </p:spPr>
        <p:txBody>
          <a:bodyPr wrap="square" rtlCol="0" anchor="ctr"/>
          <a:lstStyle/>
          <a:p>
            <a:pPr marL="0" marR="0" lvl="0" indent="0" algn="l" defTabSz="914400" rtl="0" eaLnBrk="1" fontAlgn="auto" latinLnBrk="0" hangingPunct="1">
              <a:lnSpc>
                <a:spcPts val="15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A1A1A"/>
                </a:solidFill>
                <a:effectLst/>
                <a:uLnTx/>
                <a:uFillTx/>
                <a:latin typeface="Verdana" pitchFamily="34" charset="0"/>
                <a:ea typeface="Verdana" pitchFamily="34" charset="-122"/>
                <a:cs typeface="Verdana" pitchFamily="34" charset="-120"/>
              </a:rPr>
              <a:t>Every shift removes clinical contact that policy/practice still requires but evidence no longer justifies — for people who no longer need it, not for everyone.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hape 9"/>
          <p:cNvSpPr/>
          <p:nvPr/>
        </p:nvSpPr>
        <p:spPr>
          <a:xfrm>
            <a:off x="457200" y="2971800"/>
            <a:ext cx="11247120" cy="1170432"/>
          </a:xfrm>
          <a:prstGeom prst="roundRect">
            <a:avLst>
              <a:gd name="adj" fmla="val 3906"/>
            </a:avLst>
          </a:prstGeom>
          <a:solidFill>
            <a:srgbClr val="EEF2E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Shape 10"/>
          <p:cNvSpPr/>
          <p:nvPr/>
        </p:nvSpPr>
        <p:spPr>
          <a:xfrm>
            <a:off x="457200" y="2971800"/>
            <a:ext cx="109728" cy="1170432"/>
          </a:xfrm>
          <a:prstGeom prst="rect">
            <a:avLst/>
          </a:prstGeom>
          <a:solidFill>
            <a:srgbClr val="FFA83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Text 11"/>
          <p:cNvSpPr/>
          <p:nvPr/>
        </p:nvSpPr>
        <p:spPr>
          <a:xfrm>
            <a:off x="713232" y="3063240"/>
            <a:ext cx="10789920" cy="4114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A836"/>
                </a:solidFill>
                <a:effectLst/>
                <a:uLnTx/>
                <a:uFillTx/>
                <a:latin typeface="Verdana" pitchFamily="34" charset="0"/>
                <a:ea typeface="Verdana" pitchFamily="34" charset="-122"/>
                <a:cs typeface="Verdana" pitchFamily="34" charset="-120"/>
              </a:rPr>
              <a:t>The evidence gap is smaller than the implementation gap.</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 12"/>
          <p:cNvSpPr/>
          <p:nvPr/>
        </p:nvSpPr>
        <p:spPr>
          <a:xfrm>
            <a:off x="713232" y="3483864"/>
            <a:ext cx="10789920" cy="594360"/>
          </a:xfrm>
          <a:prstGeom prst="rect">
            <a:avLst/>
          </a:prstGeom>
          <a:noFill/>
          <a:ln/>
        </p:spPr>
        <p:txBody>
          <a:bodyPr wrap="square" rtlCol="0" anchor="ctr"/>
          <a:lstStyle/>
          <a:p>
            <a:pPr marL="0" marR="0" lvl="0" indent="0" algn="l" defTabSz="914400" rtl="0" eaLnBrk="1" fontAlgn="auto" latinLnBrk="0" hangingPunct="1">
              <a:lnSpc>
                <a:spcPts val="15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A1A1A"/>
                </a:solidFill>
                <a:effectLst/>
                <a:uLnTx/>
                <a:uFillTx/>
                <a:latin typeface="Verdana" pitchFamily="34" charset="0"/>
                <a:ea typeface="Verdana" pitchFamily="34" charset="-122"/>
                <a:cs typeface="Verdana" pitchFamily="34" charset="-120"/>
              </a:rPr>
              <a:t>WHO, PEPFAR-wide practice and national guidelines already permit most of this. What lags is enrolment and consistency — not proof that it's safe.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Shape 13"/>
          <p:cNvSpPr/>
          <p:nvPr/>
        </p:nvSpPr>
        <p:spPr>
          <a:xfrm>
            <a:off x="457200" y="4251960"/>
            <a:ext cx="11247120" cy="1170432"/>
          </a:xfrm>
          <a:prstGeom prst="roundRect">
            <a:avLst>
              <a:gd name="adj" fmla="val 3906"/>
            </a:avLst>
          </a:prstGeom>
          <a:solidFill>
            <a:srgbClr val="EEF2E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Shape 14"/>
          <p:cNvSpPr/>
          <p:nvPr/>
        </p:nvSpPr>
        <p:spPr>
          <a:xfrm>
            <a:off x="457200" y="4251960"/>
            <a:ext cx="109728" cy="1170432"/>
          </a:xfrm>
          <a:prstGeom prst="rect">
            <a:avLst/>
          </a:prstGeom>
          <a:solidFill>
            <a:srgbClr val="E0001B"/>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Text 15"/>
          <p:cNvSpPr/>
          <p:nvPr/>
        </p:nvSpPr>
        <p:spPr>
          <a:xfrm>
            <a:off x="713232" y="4343400"/>
            <a:ext cx="10789920" cy="4114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E0001B"/>
                </a:solidFill>
                <a:effectLst/>
                <a:uLnTx/>
                <a:uFillTx/>
                <a:latin typeface="Verdana" pitchFamily="34" charset="0"/>
                <a:ea typeface="Verdana" pitchFamily="34" charset="-122"/>
                <a:cs typeface="Verdana" pitchFamily="34" charset="-120"/>
              </a:rPr>
              <a:t>Savings come from fewer visits, not faster ones.</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 16"/>
          <p:cNvSpPr/>
          <p:nvPr/>
        </p:nvSpPr>
        <p:spPr>
          <a:xfrm>
            <a:off x="713232" y="4764024"/>
            <a:ext cx="10789920" cy="594360"/>
          </a:xfrm>
          <a:prstGeom prst="rect">
            <a:avLst/>
          </a:prstGeom>
          <a:noFill/>
          <a:ln/>
        </p:spPr>
        <p:txBody>
          <a:bodyPr wrap="square" rtlCol="0" anchor="ctr"/>
          <a:lstStyle/>
          <a:p>
            <a:pPr marL="0" marR="0" lvl="0" indent="0" algn="l" defTabSz="914400" rtl="0" eaLnBrk="1" fontAlgn="auto" latinLnBrk="0" hangingPunct="1">
              <a:lnSpc>
                <a:spcPts val="15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A1A1A"/>
                </a:solidFill>
                <a:effectLst/>
                <a:uLnTx/>
                <a:uFillTx/>
                <a:latin typeface="Verdana" pitchFamily="34" charset="0"/>
                <a:ea typeface="Verdana" pitchFamily="34" charset="-122"/>
                <a:cs typeface="Verdana" pitchFamily="34" charset="-120"/>
              </a:rPr>
              <a:t>Annual review, single-VL eligibility, aligned recall — every mechanism in this deck works by removing a visit nobody needed, not by compressing the visits that remain.</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 17"/>
          <p:cNvSpPr/>
          <p:nvPr/>
        </p:nvSpPr>
        <p:spPr>
          <a:xfrm>
            <a:off x="457200" y="5829300"/>
            <a:ext cx="11247120" cy="32004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1"/>
                </a:solidFill>
                <a:effectLst/>
                <a:uLnTx/>
                <a:uFillTx/>
                <a:latin typeface="Verdana" pitchFamily="34" charset="0"/>
                <a:ea typeface="Verdana" pitchFamily="34" charset="-122"/>
                <a:cs typeface="Verdana" pitchFamily="34" charset="-120"/>
              </a:rPr>
              <a:t>Simplification reduces unnecessary clinical intensity while protecting outcomes.</a:t>
            </a:r>
            <a:endParaRPr kumimoji="0" lang="en-US" sz="14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457200" y="6419088"/>
            <a:ext cx="11247120" cy="0"/>
          </a:xfrm>
          <a:prstGeom prst="line">
            <a:avLst/>
          </a:prstGeom>
          <a:noFill/>
          <a:ln w="9525">
            <a:solidFill>
              <a:srgbClr val="CFCFC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457200" y="6455664"/>
            <a:ext cx="73152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6E6E6E"/>
                </a:solidFill>
                <a:effectLst/>
                <a:uLnTx/>
                <a:uFillTx/>
                <a:latin typeface="Verdana" pitchFamily="34" charset="0"/>
                <a:ea typeface="Verdana" pitchFamily="34" charset="-122"/>
                <a:cs typeface="Verdana" pitchFamily="34" charset="-120"/>
              </a:rPr>
              <a:t>26–31 July · Rio de Janeiro, Brazil · MASTER EVIDENCE DECK</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8503920" y="6455664"/>
            <a:ext cx="3200400"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6E6E6E"/>
                </a:solidFill>
                <a:effectLst/>
                <a:uLnTx/>
                <a:uFillTx/>
                <a:latin typeface="Verdana" pitchFamily="34" charset="0"/>
                <a:ea typeface="Verdana" pitchFamily="34" charset="-122"/>
                <a:cs typeface="Verdana" pitchFamily="34" charset="-120"/>
              </a:rPr>
              <a:t>36 · aids2026.org</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3"/>
          <p:cNvSpPr/>
          <p:nvPr/>
        </p:nvSpPr>
        <p:spPr>
          <a:xfrm>
            <a:off x="457200" y="365760"/>
            <a:ext cx="86868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0" cap="none" spc="100" normalizeH="0" baseline="0" noProof="0" dirty="0">
                <a:ln>
                  <a:noFill/>
                </a:ln>
                <a:solidFill>
                  <a:srgbClr val="0A41F3"/>
                </a:solidFill>
                <a:effectLst/>
                <a:uLnTx/>
                <a:uFillTx/>
                <a:latin typeface="Verdana" pitchFamily="34" charset="0"/>
                <a:ea typeface="Verdana" pitchFamily="34" charset="-122"/>
                <a:cs typeface="Verdana" pitchFamily="34" charset="-120"/>
              </a:rPr>
              <a:t>REFERENCES (1/3) · SHIFT 1 — ANNUAL CLINICAL REVIEW</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Box 6"/>
          <p:cNvSpPr txBox="1"/>
          <p:nvPr/>
        </p:nvSpPr>
        <p:spPr>
          <a:xfrm>
            <a:off x="472440" y="1067943"/>
            <a:ext cx="11247120" cy="276999"/>
          </a:xfrm>
          <a:prstGeom prst="rect">
            <a:avLst/>
          </a:prstGeom>
          <a:noFill/>
        </p:spPr>
        <p:txBody>
          <a:bodyPr wrap="square" lIns="0" tIns="0" rIns="0" bIns="0">
            <a:spAutoFit/>
          </a:bodyPr>
          <a:lstStyle/>
          <a:p>
            <a:pPr>
              <a:spcAft>
                <a:spcPts val="600"/>
              </a:spcAft>
            </a:pPr>
            <a:r>
              <a:rPr sz="900" dirty="0">
                <a:solidFill>
                  <a:srgbClr val="1A1A1A"/>
                </a:solidFill>
                <a:latin typeface="Verdana"/>
              </a:rPr>
              <a:t>1. Cassidy T, Grimsrud A, Keene C, Lebelo K, Hayes H, Orrell C, et al. Twenty-four-month outcomes from a cluster-randomized controlled trial of extending antiretroviral therapy refills in ART adherence clubs. J Int AIDS Soc. 2020;23(12):e25649. </a:t>
            </a:r>
            <a:r>
              <a:rPr lang="en-ZA" sz="900" dirty="0">
                <a:latin typeface="Verdana"/>
                <a:hlinkClick r:id="rId3">
                  <a:extLst>
                    <a:ext uri="{A12FA001-AC4F-418D-AE19-62706E023703}">
                      <ahyp:hlinkClr xmlns:ahyp="http://schemas.microsoft.com/office/drawing/2018/hyperlinkcolor" val="tx"/>
                    </a:ext>
                  </a:extLst>
                </a:hlinkClick>
              </a:rPr>
              <a:t>doi:10.1002/jia2.25649</a:t>
            </a:r>
            <a:endParaRPr lang="en-ZA" sz="900" dirty="0">
              <a:latin typeface="Verdana"/>
            </a:endParaRPr>
          </a:p>
        </p:txBody>
      </p:sp>
      <p:sp>
        <p:nvSpPr>
          <p:cNvPr id="8" name="TextBox 7"/>
          <p:cNvSpPr txBox="1"/>
          <p:nvPr/>
        </p:nvSpPr>
        <p:spPr>
          <a:xfrm>
            <a:off x="457200" y="1381517"/>
            <a:ext cx="11247120" cy="276999"/>
          </a:xfrm>
          <a:prstGeom prst="rect">
            <a:avLst/>
          </a:prstGeom>
          <a:noFill/>
        </p:spPr>
        <p:txBody>
          <a:bodyPr wrap="square" lIns="0" tIns="0" rIns="0" bIns="0">
            <a:spAutoFit/>
          </a:bodyPr>
          <a:lstStyle/>
          <a:p>
            <a:pPr>
              <a:spcAft>
                <a:spcPts val="600"/>
              </a:spcAft>
            </a:pPr>
            <a:r>
              <a:rPr sz="900" dirty="0">
                <a:solidFill>
                  <a:srgbClr val="1A1A1A"/>
                </a:solidFill>
                <a:latin typeface="Verdana"/>
              </a:rPr>
              <a:t>2. </a:t>
            </a:r>
            <a:r>
              <a:rPr sz="900" dirty="0" err="1">
                <a:solidFill>
                  <a:srgbClr val="1A1A1A"/>
                </a:solidFill>
                <a:latin typeface="Verdana"/>
              </a:rPr>
              <a:t>Fatti</a:t>
            </a:r>
            <a:r>
              <a:rPr sz="900" dirty="0">
                <a:solidFill>
                  <a:srgbClr val="1A1A1A"/>
                </a:solidFill>
                <a:latin typeface="Verdana"/>
              </a:rPr>
              <a:t> G, Ngorima-Mabhena N, Mothibi E, Muzenda T, Choto R, Kasu T, et al. Outcomes of three- versus six-monthly dispensing of antiretroviral treatment (ART) for stable HIV patients in community ART refill groups: a cluster-randomized trial in Zimbabwe. J </a:t>
            </a:r>
            <a:r>
              <a:rPr sz="900" dirty="0" err="1">
                <a:solidFill>
                  <a:srgbClr val="1A1A1A"/>
                </a:solidFill>
                <a:latin typeface="Verdana"/>
              </a:rPr>
              <a:t>Acquir</a:t>
            </a:r>
            <a:r>
              <a:rPr sz="900" dirty="0">
                <a:solidFill>
                  <a:srgbClr val="1A1A1A"/>
                </a:solidFill>
                <a:latin typeface="Verdana"/>
              </a:rPr>
              <a:t> Immune </a:t>
            </a:r>
            <a:r>
              <a:rPr sz="900" dirty="0" err="1">
                <a:solidFill>
                  <a:srgbClr val="1A1A1A"/>
                </a:solidFill>
                <a:latin typeface="Verdana"/>
              </a:rPr>
              <a:t>Defic</a:t>
            </a:r>
            <a:r>
              <a:rPr sz="900" dirty="0">
                <a:solidFill>
                  <a:srgbClr val="1A1A1A"/>
                </a:solidFill>
                <a:latin typeface="Verdana"/>
              </a:rPr>
              <a:t> Syndr. 2020;84(2):162–172. </a:t>
            </a:r>
            <a:r>
              <a:rPr sz="900" dirty="0">
                <a:latin typeface="Verdana"/>
                <a:hlinkClick r:id="rId4">
                  <a:extLst>
                    <a:ext uri="{A12FA001-AC4F-418D-AE19-62706E023703}">
                      <ahyp:hlinkClr xmlns:ahyp="http://schemas.microsoft.com/office/drawing/2018/hyperlinkcolor" val="tx"/>
                    </a:ext>
                  </a:extLst>
                </a:hlinkClick>
              </a:rPr>
              <a:t>doi:10.1097/QAI.0000000000002333</a:t>
            </a:r>
            <a:endParaRPr sz="900" dirty="0">
              <a:latin typeface="Verdana"/>
            </a:endParaRPr>
          </a:p>
        </p:txBody>
      </p:sp>
      <p:sp>
        <p:nvSpPr>
          <p:cNvPr id="9" name="TextBox 8"/>
          <p:cNvSpPr txBox="1"/>
          <p:nvPr/>
        </p:nvSpPr>
        <p:spPr>
          <a:xfrm>
            <a:off x="472440" y="1713266"/>
            <a:ext cx="11247120" cy="276999"/>
          </a:xfrm>
          <a:prstGeom prst="rect">
            <a:avLst/>
          </a:prstGeom>
          <a:noFill/>
        </p:spPr>
        <p:txBody>
          <a:bodyPr wrap="square" lIns="0" tIns="0" rIns="0" bIns="0">
            <a:spAutoFit/>
          </a:bodyPr>
          <a:lstStyle/>
          <a:p>
            <a:pPr>
              <a:spcAft>
                <a:spcPts val="600"/>
              </a:spcAft>
            </a:pPr>
            <a:r>
              <a:rPr sz="900" dirty="0">
                <a:solidFill>
                  <a:srgbClr val="1A1A1A"/>
                </a:solidFill>
                <a:latin typeface="Verdana"/>
              </a:rPr>
              <a:t>3. Benade M, Nichols BE, </a:t>
            </a:r>
            <a:r>
              <a:rPr sz="900" dirty="0" err="1">
                <a:solidFill>
                  <a:srgbClr val="1A1A1A"/>
                </a:solidFill>
                <a:latin typeface="Verdana"/>
              </a:rPr>
              <a:t>Fatti</a:t>
            </a:r>
            <a:r>
              <a:rPr sz="900" dirty="0">
                <a:solidFill>
                  <a:srgbClr val="1A1A1A"/>
                </a:solidFill>
                <a:latin typeface="Verdana"/>
              </a:rPr>
              <a:t> G, </a:t>
            </a:r>
            <a:r>
              <a:rPr sz="900" dirty="0" err="1">
                <a:solidFill>
                  <a:srgbClr val="1A1A1A"/>
                </a:solidFill>
                <a:latin typeface="Verdana"/>
              </a:rPr>
              <a:t>Kuchukhidze</a:t>
            </a:r>
            <a:r>
              <a:rPr sz="900" dirty="0">
                <a:solidFill>
                  <a:srgbClr val="1A1A1A"/>
                </a:solidFill>
                <a:latin typeface="Verdana"/>
              </a:rPr>
              <a:t> S, </a:t>
            </a:r>
            <a:r>
              <a:rPr sz="900" dirty="0" err="1">
                <a:solidFill>
                  <a:srgbClr val="1A1A1A"/>
                </a:solidFill>
                <a:latin typeface="Verdana"/>
              </a:rPr>
              <a:t>Takarinda</a:t>
            </a:r>
            <a:r>
              <a:rPr sz="900" dirty="0">
                <a:solidFill>
                  <a:srgbClr val="1A1A1A"/>
                </a:solidFill>
                <a:latin typeface="Verdana"/>
              </a:rPr>
              <a:t> K, Mabhena-Ngorima N, Grimwood A, Rosen S. Economic evaluation of a cluster randomized, non-inferiority trial of differentiated service delivery models of HIV treatment in Zimbabwe. PLOS Glob Public Health. 2023;3(3):e0000493. </a:t>
            </a:r>
            <a:r>
              <a:rPr sz="900" dirty="0">
                <a:latin typeface="Verdana"/>
                <a:hlinkClick r:id="rId5">
                  <a:extLst>
                    <a:ext uri="{A12FA001-AC4F-418D-AE19-62706E023703}">
                      <ahyp:hlinkClr xmlns:ahyp="http://schemas.microsoft.com/office/drawing/2018/hyperlinkcolor" val="tx"/>
                    </a:ext>
                  </a:extLst>
                </a:hlinkClick>
              </a:rPr>
              <a:t>doi:10.1371/journal.pgph.0000493</a:t>
            </a:r>
            <a:endParaRPr sz="900" dirty="0">
              <a:latin typeface="Verdana"/>
            </a:endParaRPr>
          </a:p>
        </p:txBody>
      </p:sp>
      <p:sp>
        <p:nvSpPr>
          <p:cNvPr id="10" name="TextBox 9"/>
          <p:cNvSpPr txBox="1"/>
          <p:nvPr/>
        </p:nvSpPr>
        <p:spPr>
          <a:xfrm>
            <a:off x="457200" y="2053947"/>
            <a:ext cx="11247120" cy="138499"/>
          </a:xfrm>
          <a:prstGeom prst="rect">
            <a:avLst/>
          </a:prstGeom>
          <a:noFill/>
        </p:spPr>
        <p:txBody>
          <a:bodyPr wrap="square" lIns="0" tIns="0" rIns="0" bIns="0">
            <a:spAutoFit/>
          </a:bodyPr>
          <a:lstStyle/>
          <a:p>
            <a:pPr>
              <a:spcAft>
                <a:spcPts val="600"/>
              </a:spcAft>
            </a:pPr>
            <a:r>
              <a:rPr sz="900" dirty="0">
                <a:solidFill>
                  <a:srgbClr val="1A1A1A"/>
                </a:solidFill>
                <a:latin typeface="Verdana"/>
              </a:rPr>
              <a:t>4. Mokgethi O, et al. Twelve- versus six-month ART prescription among clinically stable clients: routine programme data, 7 South African provinces (n=428,926). Presented at INTEREST 2026.</a:t>
            </a:r>
          </a:p>
        </p:txBody>
      </p:sp>
      <p:sp>
        <p:nvSpPr>
          <p:cNvPr id="11" name="TextBox 10"/>
          <p:cNvSpPr txBox="1"/>
          <p:nvPr/>
        </p:nvSpPr>
        <p:spPr>
          <a:xfrm>
            <a:off x="457200" y="2282890"/>
            <a:ext cx="11247120" cy="276999"/>
          </a:xfrm>
          <a:prstGeom prst="rect">
            <a:avLst/>
          </a:prstGeom>
          <a:noFill/>
        </p:spPr>
        <p:txBody>
          <a:bodyPr wrap="square" lIns="0" tIns="0" rIns="0" bIns="0">
            <a:spAutoFit/>
          </a:bodyPr>
          <a:lstStyle/>
          <a:p>
            <a:pPr>
              <a:spcAft>
                <a:spcPts val="600"/>
              </a:spcAft>
            </a:pPr>
            <a:r>
              <a:rPr sz="900" dirty="0">
                <a:solidFill>
                  <a:srgbClr val="1A1A1A"/>
                </a:solidFill>
                <a:latin typeface="Verdana"/>
              </a:rPr>
              <a:t>5. Lewis L, </a:t>
            </a:r>
            <a:r>
              <a:rPr sz="900" dirty="0" err="1">
                <a:solidFill>
                  <a:srgbClr val="1A1A1A"/>
                </a:solidFill>
                <a:latin typeface="Verdana"/>
              </a:rPr>
              <a:t>Sookrajh</a:t>
            </a:r>
            <a:r>
              <a:rPr sz="900" dirty="0">
                <a:solidFill>
                  <a:srgbClr val="1A1A1A"/>
                </a:solidFill>
                <a:latin typeface="Verdana"/>
              </a:rPr>
              <a:t> Y, van der Molen J, </a:t>
            </a:r>
            <a:r>
              <a:rPr sz="900" dirty="0" err="1">
                <a:solidFill>
                  <a:srgbClr val="1A1A1A"/>
                </a:solidFill>
                <a:latin typeface="Verdana"/>
              </a:rPr>
              <a:t>Khubone</a:t>
            </a:r>
            <a:r>
              <a:rPr sz="900" dirty="0">
                <a:solidFill>
                  <a:srgbClr val="1A1A1A"/>
                </a:solidFill>
                <a:latin typeface="Verdana"/>
              </a:rPr>
              <a:t> T, Maraj M, Sosibo P, et al. Long-term usage patterns and clinical outcomes in a community-based differentiated antiretroviral therapy delivery programme in South Africa. J Int AIDS Soc. 2023;26(7):e26141. </a:t>
            </a:r>
            <a:r>
              <a:rPr sz="900" dirty="0">
                <a:latin typeface="Verdana"/>
                <a:hlinkClick r:id="rId6">
                  <a:extLst>
                    <a:ext uri="{A12FA001-AC4F-418D-AE19-62706E023703}">
                      <ahyp:hlinkClr xmlns:ahyp="http://schemas.microsoft.com/office/drawing/2018/hyperlinkcolor" val="tx"/>
                    </a:ext>
                  </a:extLst>
                </a:hlinkClick>
              </a:rPr>
              <a:t>doi:10.1002/jia2.26141</a:t>
            </a:r>
            <a:endParaRPr sz="900" dirty="0">
              <a:latin typeface="Verdana"/>
            </a:endParaRPr>
          </a:p>
        </p:txBody>
      </p:sp>
      <p:sp>
        <p:nvSpPr>
          <p:cNvPr id="12" name="TextBox 11"/>
          <p:cNvSpPr txBox="1"/>
          <p:nvPr/>
        </p:nvSpPr>
        <p:spPr>
          <a:xfrm>
            <a:off x="457200" y="2670583"/>
            <a:ext cx="11247120" cy="276999"/>
          </a:xfrm>
          <a:prstGeom prst="rect">
            <a:avLst/>
          </a:prstGeom>
          <a:noFill/>
        </p:spPr>
        <p:txBody>
          <a:bodyPr wrap="square" lIns="0" tIns="0" rIns="0" bIns="0">
            <a:spAutoFit/>
          </a:bodyPr>
          <a:lstStyle/>
          <a:p>
            <a:pPr>
              <a:spcAft>
                <a:spcPts val="600"/>
              </a:spcAft>
            </a:pPr>
            <a:r>
              <a:rPr sz="900" dirty="0">
                <a:solidFill>
                  <a:srgbClr val="1A1A1A"/>
                </a:solidFill>
                <a:latin typeface="Verdana"/>
              </a:rPr>
              <a:t>6. Le Tourneau N, Germann A, Thompson RR, Ford N, Schwartz S, Beres L, et al. Evaluation of HIV treatment outcomes with reduced frequency of clinical encounters and antiretroviral treatment refills: a systematic review and meta-analysis. </a:t>
            </a:r>
            <a:r>
              <a:rPr sz="900" dirty="0" err="1">
                <a:solidFill>
                  <a:srgbClr val="1A1A1A"/>
                </a:solidFill>
                <a:latin typeface="Verdana"/>
              </a:rPr>
              <a:t>PLoS</a:t>
            </a:r>
            <a:r>
              <a:rPr sz="900" dirty="0">
                <a:solidFill>
                  <a:srgbClr val="1A1A1A"/>
                </a:solidFill>
                <a:latin typeface="Verdana"/>
              </a:rPr>
              <a:t> Med. 2022;19(3):e1003959. </a:t>
            </a:r>
            <a:r>
              <a:rPr sz="900" dirty="0">
                <a:latin typeface="Verdana"/>
                <a:hlinkClick r:id="rId7">
                  <a:extLst>
                    <a:ext uri="{A12FA001-AC4F-418D-AE19-62706E023703}">
                      <ahyp:hlinkClr xmlns:ahyp="http://schemas.microsoft.com/office/drawing/2018/hyperlinkcolor" val="tx"/>
                    </a:ext>
                  </a:extLst>
                </a:hlinkClick>
              </a:rPr>
              <a:t>doi:10.1371/journal.pmed.1003959</a:t>
            </a:r>
            <a:endParaRPr sz="900" dirty="0">
              <a:latin typeface="Verdana"/>
            </a:endParaRPr>
          </a:p>
        </p:txBody>
      </p:sp>
      <p:sp>
        <p:nvSpPr>
          <p:cNvPr id="13" name="TextBox 12"/>
          <p:cNvSpPr txBox="1"/>
          <p:nvPr/>
        </p:nvSpPr>
        <p:spPr>
          <a:xfrm>
            <a:off x="457200" y="3041005"/>
            <a:ext cx="11247120" cy="276999"/>
          </a:xfrm>
          <a:prstGeom prst="rect">
            <a:avLst/>
          </a:prstGeom>
          <a:noFill/>
        </p:spPr>
        <p:txBody>
          <a:bodyPr wrap="square" lIns="0" tIns="0" rIns="0" bIns="0">
            <a:spAutoFit/>
          </a:bodyPr>
          <a:lstStyle/>
          <a:p>
            <a:pPr>
              <a:spcAft>
                <a:spcPts val="600"/>
              </a:spcAft>
            </a:pPr>
            <a:r>
              <a:rPr sz="900" dirty="0">
                <a:solidFill>
                  <a:srgbClr val="1A1A1A"/>
                </a:solidFill>
                <a:latin typeface="Verdana"/>
              </a:rPr>
              <a:t>7</a:t>
            </a:r>
            <a:r>
              <a:rPr lang="en-ZA" sz="900" dirty="0">
                <a:solidFill>
                  <a:srgbClr val="1A1A1A"/>
                </a:solidFill>
                <a:latin typeface="Verdana"/>
              </a:rPr>
              <a:t>. Patten G, Haas AD, Davies MA, et al. Association between changes in script renewal periods and HIV viral non-suppression: a cohort study of a South African private-sector HIV program. J </a:t>
            </a:r>
            <a:r>
              <a:rPr lang="en-ZA" sz="900" dirty="0" err="1">
                <a:solidFill>
                  <a:srgbClr val="1A1A1A"/>
                </a:solidFill>
                <a:latin typeface="Verdana"/>
              </a:rPr>
              <a:t>Acquir</a:t>
            </a:r>
            <a:r>
              <a:rPr lang="en-ZA" sz="900" dirty="0">
                <a:solidFill>
                  <a:srgbClr val="1A1A1A"/>
                </a:solidFill>
                <a:latin typeface="Verdana"/>
              </a:rPr>
              <a:t> Immune </a:t>
            </a:r>
            <a:r>
              <a:rPr lang="en-ZA" sz="900" dirty="0" err="1">
                <a:solidFill>
                  <a:srgbClr val="1A1A1A"/>
                </a:solidFill>
                <a:latin typeface="Verdana"/>
              </a:rPr>
              <a:t>Defic</a:t>
            </a:r>
            <a:r>
              <a:rPr lang="en-ZA" sz="900" dirty="0">
                <a:solidFill>
                  <a:srgbClr val="1A1A1A"/>
                </a:solidFill>
                <a:latin typeface="Verdana"/>
              </a:rPr>
              <a:t> Syndr. 2025;100(1):34–38. </a:t>
            </a:r>
            <a:r>
              <a:rPr lang="en-ZA" sz="900" dirty="0">
                <a:solidFill>
                  <a:srgbClr val="1A1A1A"/>
                </a:solidFill>
                <a:latin typeface="Verdana"/>
                <a:hlinkClick r:id="rId8">
                  <a:extLst>
                    <a:ext uri="{A12FA001-AC4F-418D-AE19-62706E023703}">
                      <ahyp:hlinkClr xmlns:ahyp="http://schemas.microsoft.com/office/drawing/2018/hyperlinkcolor" val="tx"/>
                    </a:ext>
                  </a:extLst>
                </a:hlinkClick>
              </a:rPr>
              <a:t>doi:10.1097/QAI.0000000000003697</a:t>
            </a:r>
            <a:endParaRPr sz="900" dirty="0">
              <a:solidFill>
                <a:srgbClr val="1A1A1A"/>
              </a:solidFill>
              <a:latin typeface="Verdana"/>
            </a:endParaRPr>
          </a:p>
        </p:txBody>
      </p:sp>
      <p:sp>
        <p:nvSpPr>
          <p:cNvPr id="14" name="TextBox 13"/>
          <p:cNvSpPr txBox="1"/>
          <p:nvPr/>
        </p:nvSpPr>
        <p:spPr>
          <a:xfrm>
            <a:off x="457200" y="3362507"/>
            <a:ext cx="11247120" cy="138499"/>
          </a:xfrm>
          <a:prstGeom prst="rect">
            <a:avLst/>
          </a:prstGeom>
          <a:noFill/>
        </p:spPr>
        <p:txBody>
          <a:bodyPr wrap="square" lIns="0" tIns="0" rIns="0" bIns="0">
            <a:spAutoFit/>
          </a:bodyPr>
          <a:lstStyle/>
          <a:p>
            <a:pPr>
              <a:spcAft>
                <a:spcPts val="600"/>
              </a:spcAft>
            </a:pPr>
            <a:r>
              <a:rPr sz="900" dirty="0">
                <a:solidFill>
                  <a:srgbClr val="1A1A1A"/>
                </a:solidFill>
                <a:latin typeface="Verdana"/>
              </a:rPr>
              <a:t>8. Huber A, et al. </a:t>
            </a:r>
            <a:r>
              <a:rPr lang="en-ZA" sz="900" dirty="0">
                <a:solidFill>
                  <a:srgbClr val="1A1A1A"/>
                </a:solidFill>
                <a:latin typeface="Verdana"/>
              </a:rPr>
              <a:t>Costing the implementation of 6MMD utilizing 6- and 12-month scripting in South Africa. </a:t>
            </a:r>
            <a:r>
              <a:rPr sz="900" dirty="0">
                <a:solidFill>
                  <a:srgbClr val="1A1A1A"/>
                </a:solidFill>
                <a:latin typeface="Verdana"/>
              </a:rPr>
              <a:t>Presented at AIDS 2026 </a:t>
            </a:r>
            <a:r>
              <a:rPr lang="en-ZA" sz="900" dirty="0">
                <a:solidFill>
                  <a:srgbClr val="1A1A1A"/>
                </a:solidFill>
                <a:latin typeface="Verdana"/>
              </a:rPr>
              <a:t>O</a:t>
            </a:r>
            <a:r>
              <a:rPr sz="900" dirty="0" err="1">
                <a:solidFill>
                  <a:srgbClr val="1A1A1A"/>
                </a:solidFill>
                <a:latin typeface="Verdana"/>
              </a:rPr>
              <a:t>ral</a:t>
            </a:r>
            <a:r>
              <a:rPr lang="en-ZA" sz="900" dirty="0">
                <a:solidFill>
                  <a:srgbClr val="1A1A1A"/>
                </a:solidFill>
                <a:latin typeface="Verdana"/>
              </a:rPr>
              <a:t> abstract 9172</a:t>
            </a:r>
            <a:r>
              <a:rPr sz="900" dirty="0">
                <a:solidFill>
                  <a:srgbClr val="1A1A1A"/>
                </a:solidFill>
                <a:latin typeface="Verdana"/>
              </a:rPr>
              <a:t>.</a:t>
            </a:r>
          </a:p>
        </p:txBody>
      </p:sp>
      <p:sp>
        <p:nvSpPr>
          <p:cNvPr id="15" name="TextBox 14"/>
          <p:cNvSpPr txBox="1"/>
          <p:nvPr/>
        </p:nvSpPr>
        <p:spPr>
          <a:xfrm>
            <a:off x="457200" y="3561168"/>
            <a:ext cx="11247120" cy="276999"/>
          </a:xfrm>
          <a:prstGeom prst="rect">
            <a:avLst/>
          </a:prstGeom>
          <a:noFill/>
        </p:spPr>
        <p:txBody>
          <a:bodyPr wrap="square" lIns="0" tIns="0" rIns="0" bIns="0">
            <a:spAutoFit/>
          </a:bodyPr>
          <a:lstStyle/>
          <a:p>
            <a:pPr>
              <a:spcAft>
                <a:spcPts val="600"/>
              </a:spcAft>
            </a:pPr>
            <a:r>
              <a:rPr sz="900" dirty="0">
                <a:solidFill>
                  <a:srgbClr val="1A1A1A"/>
                </a:solidFill>
                <a:latin typeface="Verdana"/>
              </a:rPr>
              <a:t>9. Rosen S, Nichols B, Guthrie T, Benade M, </a:t>
            </a:r>
            <a:r>
              <a:rPr sz="900" dirty="0" err="1">
                <a:solidFill>
                  <a:srgbClr val="1A1A1A"/>
                </a:solidFill>
                <a:latin typeface="Verdana"/>
              </a:rPr>
              <a:t>Kuchukhidze</a:t>
            </a:r>
            <a:r>
              <a:rPr sz="900" dirty="0">
                <a:solidFill>
                  <a:srgbClr val="1A1A1A"/>
                </a:solidFill>
                <a:latin typeface="Verdana"/>
              </a:rPr>
              <a:t> S, Long L. Do differentiated service delivery models for HIV treatment in sub-Saharan Africa save money? Synthesis of evidence from field studies conducted in sub-Saharan Africa in 2017–2019. </a:t>
            </a:r>
            <a:r>
              <a:rPr lang="en-ZA" sz="900" dirty="0">
                <a:solidFill>
                  <a:srgbClr val="1A1A1A"/>
                </a:solidFill>
                <a:latin typeface="Verdana"/>
              </a:rPr>
              <a:t>Gates Open Res. 2022;5:177. </a:t>
            </a:r>
            <a:r>
              <a:rPr lang="en-ZA" sz="900" dirty="0">
                <a:solidFill>
                  <a:srgbClr val="1A1A1A"/>
                </a:solidFill>
                <a:latin typeface="Verdana"/>
                <a:hlinkClick r:id="rId9">
                  <a:extLst>
                    <a:ext uri="{A12FA001-AC4F-418D-AE19-62706E023703}">
                      <ahyp:hlinkClr xmlns:ahyp="http://schemas.microsoft.com/office/drawing/2018/hyperlinkcolor" val="tx"/>
                    </a:ext>
                  </a:extLst>
                </a:hlinkClick>
              </a:rPr>
              <a:t>doi:10.12688/gatesopenres.13458.2</a:t>
            </a:r>
            <a:endParaRPr sz="900" dirty="0">
              <a:solidFill>
                <a:srgbClr val="1A1A1A"/>
              </a:solidFill>
              <a:latin typeface="Verdana"/>
            </a:endParaRPr>
          </a:p>
        </p:txBody>
      </p:sp>
      <p:sp>
        <p:nvSpPr>
          <p:cNvPr id="16" name="TextBox 15"/>
          <p:cNvSpPr txBox="1"/>
          <p:nvPr/>
        </p:nvSpPr>
        <p:spPr>
          <a:xfrm>
            <a:off x="457200" y="3884416"/>
            <a:ext cx="11247120" cy="276999"/>
          </a:xfrm>
          <a:prstGeom prst="rect">
            <a:avLst/>
          </a:prstGeom>
          <a:noFill/>
        </p:spPr>
        <p:txBody>
          <a:bodyPr wrap="square" lIns="0" tIns="0" rIns="0" bIns="0">
            <a:spAutoFit/>
          </a:bodyPr>
          <a:lstStyle/>
          <a:p>
            <a:pPr>
              <a:spcAft>
                <a:spcPts val="600"/>
              </a:spcAft>
            </a:pPr>
            <a:r>
              <a:rPr sz="900" dirty="0">
                <a:solidFill>
                  <a:srgbClr val="1A1A1A"/>
                </a:solidFill>
                <a:latin typeface="Verdana"/>
              </a:rPr>
              <a:t>10. </a:t>
            </a:r>
            <a:r>
              <a:rPr sz="900" dirty="0" err="1">
                <a:solidFill>
                  <a:srgbClr val="1A1A1A"/>
                </a:solidFill>
                <a:latin typeface="Verdana"/>
              </a:rPr>
              <a:t>Lekodeba</a:t>
            </a:r>
            <a:r>
              <a:rPr sz="900" dirty="0">
                <a:solidFill>
                  <a:srgbClr val="1A1A1A"/>
                </a:solidFill>
                <a:latin typeface="Verdana"/>
              </a:rPr>
              <a:t> N, Rosen S, Phiri B, Masuku S, </a:t>
            </a:r>
            <a:r>
              <a:rPr sz="900" dirty="0" err="1">
                <a:solidFill>
                  <a:srgbClr val="1A1A1A"/>
                </a:solidFill>
                <a:latin typeface="Verdana"/>
              </a:rPr>
              <a:t>Govathson</a:t>
            </a:r>
            <a:r>
              <a:rPr sz="900" dirty="0">
                <a:solidFill>
                  <a:srgbClr val="1A1A1A"/>
                </a:solidFill>
                <a:latin typeface="Verdana"/>
              </a:rPr>
              <a:t> C, Kamanga A, et al. </a:t>
            </a:r>
            <a:r>
              <a:rPr lang="en-ZA" sz="900" dirty="0">
                <a:solidFill>
                  <a:srgbClr val="1A1A1A"/>
                </a:solidFill>
                <a:latin typeface="Verdana"/>
              </a:rPr>
              <a:t>Cost and effectiveness of differentiated ART service delivery strategies in Zambia: a modelling analysis using routine data. J Int AIDS Soc. 2025;28(7):e70003. </a:t>
            </a:r>
            <a:r>
              <a:rPr lang="en-ZA" sz="900" dirty="0">
                <a:solidFill>
                  <a:srgbClr val="1A1A1A"/>
                </a:solidFill>
                <a:latin typeface="Verdana"/>
                <a:hlinkClick r:id="rId10">
                  <a:extLst>
                    <a:ext uri="{A12FA001-AC4F-418D-AE19-62706E023703}">
                      <ahyp:hlinkClr xmlns:ahyp="http://schemas.microsoft.com/office/drawing/2018/hyperlinkcolor" val="tx"/>
                    </a:ext>
                  </a:extLst>
                </a:hlinkClick>
              </a:rPr>
              <a:t>doi:10.1002/jia2.70003</a:t>
            </a:r>
            <a:endParaRPr sz="900" dirty="0">
              <a:solidFill>
                <a:srgbClr val="1A1A1A"/>
              </a:solidFill>
              <a:latin typeface="Verdana"/>
            </a:endParaRPr>
          </a:p>
        </p:txBody>
      </p:sp>
      <p:sp>
        <p:nvSpPr>
          <p:cNvPr id="17" name="TextBox 16"/>
          <p:cNvSpPr txBox="1"/>
          <p:nvPr/>
        </p:nvSpPr>
        <p:spPr>
          <a:xfrm>
            <a:off x="457200" y="4206240"/>
            <a:ext cx="11247120" cy="276999"/>
          </a:xfrm>
          <a:prstGeom prst="rect">
            <a:avLst/>
          </a:prstGeom>
          <a:noFill/>
        </p:spPr>
        <p:txBody>
          <a:bodyPr wrap="square" lIns="0" tIns="0" rIns="0" bIns="0">
            <a:spAutoFit/>
          </a:bodyPr>
          <a:lstStyle/>
          <a:p>
            <a:pPr>
              <a:spcAft>
                <a:spcPts val="600"/>
              </a:spcAft>
            </a:pPr>
            <a:r>
              <a:rPr sz="900" dirty="0">
                <a:solidFill>
                  <a:srgbClr val="1A1A1A"/>
                </a:solidFill>
                <a:latin typeface="Verdana"/>
              </a:rPr>
              <a:t>11. </a:t>
            </a:r>
            <a:r>
              <a:rPr sz="900" dirty="0" err="1">
                <a:solidFill>
                  <a:srgbClr val="1A1A1A"/>
                </a:solidFill>
                <a:latin typeface="Verdana"/>
              </a:rPr>
              <a:t>Lekodeba</a:t>
            </a:r>
            <a:r>
              <a:rPr sz="900" dirty="0">
                <a:solidFill>
                  <a:srgbClr val="1A1A1A"/>
                </a:solidFill>
                <a:latin typeface="Verdana"/>
              </a:rPr>
              <a:t> NA, Pascoe SJS, Huber AN, et al. How nurses spend their time: nurses' experiences and time use for providing HIV treatment under conventional and differentiated service delivery models, South Africa. </a:t>
            </a:r>
            <a:r>
              <a:rPr sz="900" dirty="0" err="1">
                <a:solidFill>
                  <a:srgbClr val="1A1A1A"/>
                </a:solidFill>
                <a:latin typeface="Verdana"/>
              </a:rPr>
              <a:t>medRxiv</a:t>
            </a:r>
            <a:r>
              <a:rPr sz="900" dirty="0">
                <a:solidFill>
                  <a:srgbClr val="1A1A1A"/>
                </a:solidFill>
                <a:latin typeface="Verdana"/>
              </a:rPr>
              <a:t> [Preprint]. 2026 Jun 8. </a:t>
            </a:r>
            <a:r>
              <a:rPr sz="900" dirty="0">
                <a:latin typeface="Verdana"/>
                <a:hlinkClick r:id="rId11">
                  <a:extLst>
                    <a:ext uri="{A12FA001-AC4F-418D-AE19-62706E023703}">
                      <ahyp:hlinkClr xmlns:ahyp="http://schemas.microsoft.com/office/drawing/2018/hyperlinkcolor" val="tx"/>
                    </a:ext>
                  </a:extLst>
                </a:hlinkClick>
              </a:rPr>
              <a:t>doi:10.64898/2026.06.06.26355033</a:t>
            </a:r>
            <a:endParaRPr sz="900" dirty="0">
              <a:latin typeface="Verdana"/>
            </a:endParaRPr>
          </a:p>
        </p:txBody>
      </p:sp>
      <p:sp>
        <p:nvSpPr>
          <p:cNvPr id="18" name="TextBox 17"/>
          <p:cNvSpPr txBox="1"/>
          <p:nvPr/>
        </p:nvSpPr>
        <p:spPr>
          <a:xfrm>
            <a:off x="457200" y="4519814"/>
            <a:ext cx="11247120" cy="276999"/>
          </a:xfrm>
          <a:prstGeom prst="rect">
            <a:avLst/>
          </a:prstGeom>
          <a:noFill/>
        </p:spPr>
        <p:txBody>
          <a:bodyPr wrap="square" lIns="0" tIns="0" rIns="0" bIns="0">
            <a:spAutoFit/>
          </a:bodyPr>
          <a:lstStyle/>
          <a:p>
            <a:pPr>
              <a:spcAft>
                <a:spcPts val="600"/>
              </a:spcAft>
            </a:pPr>
            <a:r>
              <a:rPr sz="900" dirty="0">
                <a:solidFill>
                  <a:srgbClr val="1A1A1A"/>
                </a:solidFill>
                <a:latin typeface="Verdana"/>
              </a:rPr>
              <a:t>12. </a:t>
            </a:r>
            <a:r>
              <a:rPr sz="900" dirty="0" err="1">
                <a:solidFill>
                  <a:srgbClr val="1A1A1A"/>
                </a:solidFill>
                <a:latin typeface="Verdana"/>
              </a:rPr>
              <a:t>Ntjikelane</a:t>
            </a:r>
            <a:r>
              <a:rPr sz="900" dirty="0">
                <a:solidFill>
                  <a:srgbClr val="1A1A1A"/>
                </a:solidFill>
                <a:latin typeface="Verdana"/>
              </a:rPr>
              <a:t> V, Phiri B, Kaiser JL, Rosen S, Morgan AJ, Huber A, et al. Effect of differentiated service delivery models for HIV treatment on healthcare providers' job satisfaction and workloads in sub-Saharan Africa: a mixed methods study from Malawi, Zambia, and South Africa. Hum </a:t>
            </a:r>
            <a:r>
              <a:rPr sz="900" dirty="0" err="1">
                <a:solidFill>
                  <a:srgbClr val="1A1A1A"/>
                </a:solidFill>
                <a:latin typeface="Verdana"/>
              </a:rPr>
              <a:t>Resour</a:t>
            </a:r>
            <a:r>
              <a:rPr sz="900" dirty="0">
                <a:solidFill>
                  <a:srgbClr val="1A1A1A"/>
                </a:solidFill>
                <a:latin typeface="Verdana"/>
              </a:rPr>
              <a:t> Health. 2025;23:25. </a:t>
            </a:r>
            <a:r>
              <a:rPr sz="900" dirty="0">
                <a:latin typeface="Verdana"/>
                <a:hlinkClick r:id="rId12">
                  <a:extLst>
                    <a:ext uri="{A12FA001-AC4F-418D-AE19-62706E023703}">
                      <ahyp:hlinkClr xmlns:ahyp="http://schemas.microsoft.com/office/drawing/2018/hyperlinkcolor" val="tx"/>
                    </a:ext>
                  </a:extLst>
                </a:hlinkClick>
              </a:rPr>
              <a:t>doi:10.1186/s12960-025-00993-6</a:t>
            </a:r>
            <a:endParaRPr sz="900" dirty="0">
              <a:latin typeface="Verdana"/>
            </a:endParaRPr>
          </a:p>
        </p:txBody>
      </p:sp>
      <p:sp>
        <p:nvSpPr>
          <p:cNvPr id="19" name="TextBox 18"/>
          <p:cNvSpPr txBox="1"/>
          <p:nvPr/>
        </p:nvSpPr>
        <p:spPr>
          <a:xfrm>
            <a:off x="457200" y="4850035"/>
            <a:ext cx="11247120" cy="276999"/>
          </a:xfrm>
          <a:prstGeom prst="rect">
            <a:avLst/>
          </a:prstGeom>
          <a:noFill/>
        </p:spPr>
        <p:txBody>
          <a:bodyPr wrap="square" lIns="0" tIns="0" rIns="0" bIns="0">
            <a:spAutoFit/>
          </a:bodyPr>
          <a:lstStyle/>
          <a:p>
            <a:pPr>
              <a:spcAft>
                <a:spcPts val="600"/>
              </a:spcAft>
            </a:pPr>
            <a:r>
              <a:rPr sz="900" dirty="0">
                <a:solidFill>
                  <a:srgbClr val="1A1A1A"/>
                </a:solidFill>
                <a:latin typeface="Verdana"/>
              </a:rPr>
              <a:t>13. </a:t>
            </a:r>
            <a:r>
              <a:rPr sz="900" dirty="0" err="1">
                <a:solidFill>
                  <a:srgbClr val="1A1A1A"/>
                </a:solidFill>
                <a:latin typeface="Verdana"/>
              </a:rPr>
              <a:t>Tampi</a:t>
            </a:r>
            <a:r>
              <a:rPr sz="900" dirty="0">
                <a:solidFill>
                  <a:srgbClr val="1A1A1A"/>
                </a:solidFill>
                <a:latin typeface="Verdana"/>
              </a:rPr>
              <a:t> RP, Tembo T, Mukumba-</a:t>
            </a:r>
            <a:r>
              <a:rPr sz="900" dirty="0" err="1">
                <a:solidFill>
                  <a:srgbClr val="1A1A1A"/>
                </a:solidFill>
                <a:latin typeface="Verdana"/>
              </a:rPr>
              <a:t>Mwenechanya</a:t>
            </a:r>
            <a:r>
              <a:rPr sz="900" dirty="0">
                <a:solidFill>
                  <a:srgbClr val="1A1A1A"/>
                </a:solidFill>
                <a:latin typeface="Verdana"/>
              </a:rPr>
              <a:t> M, Sharma A, Dowdy DW, Holmes CB, et al. Operational characteristics of antiretroviral therapy clinics in Zambia: a time and motion analysis. </a:t>
            </a:r>
            <a:r>
              <a:rPr lang="en-ZA" sz="900" dirty="0">
                <a:solidFill>
                  <a:srgbClr val="1A1A1A"/>
                </a:solidFill>
                <a:latin typeface="Verdana"/>
              </a:rPr>
              <a:t>BMC Health </a:t>
            </a:r>
            <a:r>
              <a:rPr lang="en-ZA" sz="900" dirty="0" err="1">
                <a:solidFill>
                  <a:srgbClr val="1A1A1A"/>
                </a:solidFill>
                <a:latin typeface="Verdana"/>
              </a:rPr>
              <a:t>Serv</a:t>
            </a:r>
            <a:r>
              <a:rPr lang="en-ZA" sz="900" dirty="0">
                <a:solidFill>
                  <a:srgbClr val="1A1A1A"/>
                </a:solidFill>
                <a:latin typeface="Verdana"/>
              </a:rPr>
              <a:t> Res. 2019;19:244. </a:t>
            </a:r>
            <a:r>
              <a:rPr lang="en-ZA" sz="900" dirty="0">
                <a:solidFill>
                  <a:srgbClr val="1A1A1A"/>
                </a:solidFill>
                <a:latin typeface="Verdana"/>
                <a:hlinkClick r:id="rId13">
                  <a:extLst>
                    <a:ext uri="{A12FA001-AC4F-418D-AE19-62706E023703}">
                      <ahyp:hlinkClr xmlns:ahyp="http://schemas.microsoft.com/office/drawing/2018/hyperlinkcolor" val="tx"/>
                    </a:ext>
                  </a:extLst>
                </a:hlinkClick>
              </a:rPr>
              <a:t>doi:10.1186/s12913-019-4096-z</a:t>
            </a:r>
            <a:endParaRPr sz="900" dirty="0">
              <a:solidFill>
                <a:srgbClr val="1A1A1A"/>
              </a:solidFill>
              <a:latin typeface="Verdana"/>
            </a:endParaRPr>
          </a:p>
        </p:txBody>
      </p:sp>
      <p:sp>
        <p:nvSpPr>
          <p:cNvPr id="20" name="TextBox 19"/>
          <p:cNvSpPr txBox="1"/>
          <p:nvPr/>
        </p:nvSpPr>
        <p:spPr>
          <a:xfrm>
            <a:off x="457200" y="5175897"/>
            <a:ext cx="11247120" cy="276999"/>
          </a:xfrm>
          <a:prstGeom prst="rect">
            <a:avLst/>
          </a:prstGeom>
          <a:noFill/>
        </p:spPr>
        <p:txBody>
          <a:bodyPr wrap="square" lIns="0" tIns="0" rIns="0" bIns="0">
            <a:spAutoFit/>
          </a:bodyPr>
          <a:lstStyle/>
          <a:p>
            <a:pPr>
              <a:spcAft>
                <a:spcPts val="600"/>
              </a:spcAft>
            </a:pPr>
            <a:r>
              <a:rPr sz="900" dirty="0">
                <a:solidFill>
                  <a:srgbClr val="1A1A1A"/>
                </a:solidFill>
                <a:latin typeface="Verdana"/>
              </a:rPr>
              <a:t>14. Kinge CW. Time and motion study for a differentiated model of multi-month dispensing of antiretroviral treatment among stable HIV-infected adults in Lesotho. Presented at the World Congress of Epidemiology, 2024.</a:t>
            </a:r>
          </a:p>
        </p:txBody>
      </p:sp>
      <p:sp>
        <p:nvSpPr>
          <p:cNvPr id="21" name="TextBox 20"/>
          <p:cNvSpPr txBox="1"/>
          <p:nvPr/>
        </p:nvSpPr>
        <p:spPr>
          <a:xfrm>
            <a:off x="457200" y="5513058"/>
            <a:ext cx="11247120" cy="276999"/>
          </a:xfrm>
          <a:prstGeom prst="rect">
            <a:avLst/>
          </a:prstGeom>
          <a:noFill/>
        </p:spPr>
        <p:txBody>
          <a:bodyPr wrap="square" lIns="0" tIns="0" rIns="0" bIns="0">
            <a:spAutoFit/>
          </a:bodyPr>
          <a:lstStyle/>
          <a:p>
            <a:pPr>
              <a:spcAft>
                <a:spcPts val="600"/>
              </a:spcAft>
            </a:pPr>
            <a:r>
              <a:rPr sz="900" dirty="0">
                <a:solidFill>
                  <a:srgbClr val="1A1A1A"/>
                </a:solidFill>
                <a:latin typeface="Verdana"/>
              </a:rPr>
              <a:t>15. Harley B, et al. Differentiated service delivery for HIV treatment in the City of Cape Town: providing quality care alongside annual clinical visits. Presented at CQUIN 6th Annual Meeting, Durban, December 2022.</a:t>
            </a:r>
          </a:p>
        </p:txBody>
      </p:sp>
      <p:sp>
        <p:nvSpPr>
          <p:cNvPr id="22" name="TextBox 21"/>
          <p:cNvSpPr txBox="1"/>
          <p:nvPr/>
        </p:nvSpPr>
        <p:spPr>
          <a:xfrm>
            <a:off x="457200" y="5826632"/>
            <a:ext cx="11247120" cy="138499"/>
          </a:xfrm>
          <a:prstGeom prst="rect">
            <a:avLst/>
          </a:prstGeom>
          <a:noFill/>
        </p:spPr>
        <p:txBody>
          <a:bodyPr wrap="square" lIns="0" tIns="0" rIns="0" bIns="0">
            <a:spAutoFit/>
          </a:bodyPr>
          <a:lstStyle/>
          <a:p>
            <a:pPr>
              <a:spcAft>
                <a:spcPts val="600"/>
              </a:spcAft>
            </a:pPr>
            <a:r>
              <a:rPr sz="900" dirty="0">
                <a:solidFill>
                  <a:srgbClr val="1A1A1A"/>
                </a:solidFill>
                <a:latin typeface="Verdana"/>
              </a:rPr>
              <a:t>16. Clinton Health Access Initiative. 2025 HIV Market Report, Issue 16. Boston: Clinton Health Access Initiative; 2025 Nov.</a:t>
            </a:r>
          </a:p>
        </p:txBody>
      </p:sp>
      <p:sp>
        <p:nvSpPr>
          <p:cNvPr id="23" name="TextBox 22"/>
          <p:cNvSpPr txBox="1"/>
          <p:nvPr/>
        </p:nvSpPr>
        <p:spPr>
          <a:xfrm>
            <a:off x="457200" y="6056548"/>
            <a:ext cx="11247120" cy="138499"/>
          </a:xfrm>
          <a:prstGeom prst="rect">
            <a:avLst/>
          </a:prstGeom>
          <a:noFill/>
        </p:spPr>
        <p:txBody>
          <a:bodyPr wrap="square" lIns="0" tIns="0" rIns="0" bIns="0">
            <a:spAutoFit/>
          </a:bodyPr>
          <a:lstStyle/>
          <a:p>
            <a:pPr>
              <a:spcAft>
                <a:spcPts val="600"/>
              </a:spcAft>
            </a:pPr>
            <a:r>
              <a:rPr sz="900" dirty="0"/>
              <a:t>17. </a:t>
            </a:r>
            <a:r>
              <a:rPr sz="900" dirty="0">
                <a:solidFill>
                  <a:srgbClr val="1A1A1A"/>
                </a:solidFill>
                <a:latin typeface="Verdana"/>
              </a:rPr>
              <a:t>Clinton Health Access Initiative. HIV Market Impact Memo. Boston: Clinton Health Access Initiative; 2026 Jun.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457200" y="6419088"/>
            <a:ext cx="11247120" cy="0"/>
          </a:xfrm>
          <a:prstGeom prst="line">
            <a:avLst/>
          </a:prstGeom>
          <a:noFill/>
          <a:ln w="9525">
            <a:solidFill>
              <a:srgbClr val="CFCFC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457200" y="6455664"/>
            <a:ext cx="73152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6E6E6E"/>
                </a:solidFill>
                <a:effectLst/>
                <a:uLnTx/>
                <a:uFillTx/>
                <a:latin typeface="Verdana" pitchFamily="34" charset="0"/>
                <a:ea typeface="Verdana" pitchFamily="34" charset="-122"/>
                <a:cs typeface="Verdana" pitchFamily="34" charset="-120"/>
              </a:rPr>
              <a:t>26–31 July · Rio de Janeiro, Brazil · MASTER EVIDENCE DECK</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8503920" y="6455664"/>
            <a:ext cx="3200400"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6E6E6E"/>
                </a:solidFill>
                <a:effectLst/>
                <a:uLnTx/>
                <a:uFillTx/>
                <a:latin typeface="Verdana" pitchFamily="34" charset="0"/>
                <a:ea typeface="Verdana" pitchFamily="34" charset="-122"/>
                <a:cs typeface="Verdana" pitchFamily="34" charset="-120"/>
              </a:rPr>
              <a:t>37 · aids2026.org</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3"/>
          <p:cNvSpPr/>
          <p:nvPr/>
        </p:nvSpPr>
        <p:spPr>
          <a:xfrm>
            <a:off x="365269" y="365760"/>
            <a:ext cx="86868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0" cap="none" spc="100" normalizeH="0" baseline="0" noProof="0" dirty="0">
                <a:ln>
                  <a:noFill/>
                </a:ln>
                <a:solidFill>
                  <a:srgbClr val="FFA836"/>
                </a:solidFill>
                <a:effectLst/>
                <a:uLnTx/>
                <a:uFillTx/>
                <a:latin typeface="Verdana" pitchFamily="34" charset="0"/>
                <a:ea typeface="Verdana" pitchFamily="34" charset="-122"/>
                <a:cs typeface="Verdana" pitchFamily="34" charset="-120"/>
              </a:rPr>
              <a:t>REFERENCES (2/3) · SHIFT 2 — ELIGIBILITY &amp; ENROLMENT</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Box 6"/>
          <p:cNvSpPr txBox="1"/>
          <p:nvPr/>
        </p:nvSpPr>
        <p:spPr>
          <a:xfrm>
            <a:off x="457200" y="933777"/>
            <a:ext cx="11247120" cy="263149"/>
          </a:xfrm>
          <a:prstGeom prst="rect">
            <a:avLst/>
          </a:prstGeom>
          <a:noFill/>
        </p:spPr>
        <p:txBody>
          <a:bodyPr wrap="square" lIns="0" tIns="0" rIns="0" bIns="0">
            <a:spAutoFit/>
          </a:bodyPr>
          <a:lstStyle/>
          <a:p>
            <a:pPr>
              <a:lnSpc>
                <a:spcPct val="95000"/>
              </a:lnSpc>
              <a:spcAft>
                <a:spcPts val="600"/>
              </a:spcAft>
            </a:pPr>
            <a:r>
              <a:rPr sz="900" dirty="0">
                <a:solidFill>
                  <a:srgbClr val="1A1A1A"/>
                </a:solidFill>
                <a:latin typeface="Verdana"/>
              </a:rPr>
              <a:t>1. World Health Organization. Consolidated guidelines on HIV prevention, testing, treatment, service delivery and monitoring: recommendations for a public health approach. Geneva: World Health Organization; 2021.</a:t>
            </a:r>
          </a:p>
        </p:txBody>
      </p:sp>
      <p:sp>
        <p:nvSpPr>
          <p:cNvPr id="8" name="TextBox 7"/>
          <p:cNvSpPr txBox="1"/>
          <p:nvPr/>
        </p:nvSpPr>
        <p:spPr>
          <a:xfrm>
            <a:off x="457200" y="1344243"/>
            <a:ext cx="11247120" cy="263149"/>
          </a:xfrm>
          <a:prstGeom prst="rect">
            <a:avLst/>
          </a:prstGeom>
          <a:noFill/>
        </p:spPr>
        <p:txBody>
          <a:bodyPr wrap="square" lIns="0" tIns="0" rIns="0" bIns="0">
            <a:spAutoFit/>
          </a:bodyPr>
          <a:lstStyle/>
          <a:p>
            <a:pPr>
              <a:lnSpc>
                <a:spcPct val="95000"/>
              </a:lnSpc>
              <a:spcAft>
                <a:spcPts val="600"/>
              </a:spcAft>
            </a:pPr>
            <a:r>
              <a:rPr sz="900" dirty="0">
                <a:solidFill>
                  <a:srgbClr val="1A1A1A"/>
                </a:solidFill>
                <a:latin typeface="Verdana"/>
              </a:rPr>
              <a:t>2. </a:t>
            </a:r>
            <a:r>
              <a:rPr lang="en-ZA" sz="900" dirty="0">
                <a:solidFill>
                  <a:srgbClr val="1A1A1A"/>
                </a:solidFill>
                <a:latin typeface="Verdana"/>
              </a:rPr>
              <a:t>Kim MH, Wanless RS, Caviness AC, et al. </a:t>
            </a:r>
            <a:r>
              <a:rPr lang="en-ZA" sz="900" dirty="0" err="1">
                <a:solidFill>
                  <a:srgbClr val="1A1A1A"/>
                </a:solidFill>
                <a:latin typeface="Verdana"/>
              </a:rPr>
              <a:t>Multimonth</a:t>
            </a:r>
            <a:r>
              <a:rPr lang="en-ZA" sz="900" dirty="0">
                <a:solidFill>
                  <a:srgbClr val="1A1A1A"/>
                </a:solidFill>
                <a:latin typeface="Verdana"/>
              </a:rPr>
              <a:t> prescription of antiretroviral therapy among children and adolescents: experiences from the Baylor International </a:t>
            </a:r>
            <a:r>
              <a:rPr lang="en-ZA" sz="900" dirty="0" err="1">
                <a:solidFill>
                  <a:srgbClr val="1A1A1A"/>
                </a:solidFill>
                <a:latin typeface="Verdana"/>
              </a:rPr>
              <a:t>Pediatric</a:t>
            </a:r>
            <a:r>
              <a:rPr lang="en-ZA" sz="900" dirty="0">
                <a:solidFill>
                  <a:srgbClr val="1A1A1A"/>
                </a:solidFill>
                <a:latin typeface="Verdana"/>
              </a:rPr>
              <a:t> AIDS Initiative in 6 African countries. J </a:t>
            </a:r>
            <a:r>
              <a:rPr lang="en-ZA" sz="900" dirty="0" err="1">
                <a:solidFill>
                  <a:srgbClr val="1A1A1A"/>
                </a:solidFill>
                <a:latin typeface="Verdana"/>
              </a:rPr>
              <a:t>Acquir</a:t>
            </a:r>
            <a:r>
              <a:rPr lang="en-ZA" sz="900" dirty="0">
                <a:solidFill>
                  <a:srgbClr val="1A1A1A"/>
                </a:solidFill>
                <a:latin typeface="Verdana"/>
              </a:rPr>
              <a:t> Immune </a:t>
            </a:r>
            <a:r>
              <a:rPr lang="en-ZA" sz="900" dirty="0" err="1">
                <a:solidFill>
                  <a:srgbClr val="1A1A1A"/>
                </a:solidFill>
                <a:latin typeface="Verdana"/>
              </a:rPr>
              <a:t>Defic</a:t>
            </a:r>
            <a:r>
              <a:rPr lang="en-ZA" sz="900" dirty="0">
                <a:solidFill>
                  <a:srgbClr val="1A1A1A"/>
                </a:solidFill>
                <a:latin typeface="Verdana"/>
              </a:rPr>
              <a:t> Syndr. 2018;78(Suppl 2):S71–S80. </a:t>
            </a:r>
            <a:r>
              <a:rPr lang="en-ZA" sz="900" dirty="0">
                <a:solidFill>
                  <a:srgbClr val="1A1A1A"/>
                </a:solidFill>
                <a:latin typeface="Verdana"/>
                <a:hlinkClick r:id="rId3">
                  <a:extLst>
                    <a:ext uri="{A12FA001-AC4F-418D-AE19-62706E023703}">
                      <ahyp:hlinkClr xmlns:ahyp="http://schemas.microsoft.com/office/drawing/2018/hyperlinkcolor" val="tx"/>
                    </a:ext>
                  </a:extLst>
                </a:hlinkClick>
              </a:rPr>
              <a:t>doi:10.1097/QAI.0000000000001730</a:t>
            </a:r>
            <a:endParaRPr sz="900" dirty="0">
              <a:solidFill>
                <a:srgbClr val="1A1A1A"/>
              </a:solidFill>
              <a:latin typeface="Verdana"/>
            </a:endParaRPr>
          </a:p>
        </p:txBody>
      </p:sp>
      <p:sp>
        <p:nvSpPr>
          <p:cNvPr id="9" name="TextBox 8"/>
          <p:cNvSpPr txBox="1"/>
          <p:nvPr/>
        </p:nvSpPr>
        <p:spPr>
          <a:xfrm>
            <a:off x="457200" y="1711955"/>
            <a:ext cx="11247120" cy="263149"/>
          </a:xfrm>
          <a:prstGeom prst="rect">
            <a:avLst/>
          </a:prstGeom>
          <a:noFill/>
        </p:spPr>
        <p:txBody>
          <a:bodyPr wrap="square" lIns="0" tIns="0" rIns="0" bIns="0">
            <a:spAutoFit/>
          </a:bodyPr>
          <a:lstStyle/>
          <a:p>
            <a:pPr>
              <a:lnSpc>
                <a:spcPct val="95000"/>
              </a:lnSpc>
              <a:spcAft>
                <a:spcPts val="600"/>
              </a:spcAft>
            </a:pPr>
            <a:r>
              <a:rPr sz="900" dirty="0">
                <a:solidFill>
                  <a:srgbClr val="1A1A1A"/>
                </a:solidFill>
                <a:latin typeface="Verdana"/>
              </a:rPr>
              <a:t>3. Casalini C, </a:t>
            </a:r>
            <a:r>
              <a:rPr sz="900" dirty="0" err="1">
                <a:solidFill>
                  <a:srgbClr val="1A1A1A"/>
                </a:solidFill>
                <a:latin typeface="Verdana"/>
              </a:rPr>
              <a:t>Bateganya</a:t>
            </a:r>
            <a:r>
              <a:rPr sz="900" dirty="0">
                <a:solidFill>
                  <a:srgbClr val="1A1A1A"/>
                </a:solidFill>
                <a:latin typeface="Verdana"/>
              </a:rPr>
              <a:t> M, Akolo C, Sanwo O, Idemudia A, </a:t>
            </a:r>
            <a:r>
              <a:rPr sz="900" dirty="0" err="1">
                <a:solidFill>
                  <a:srgbClr val="1A1A1A"/>
                </a:solidFill>
                <a:latin typeface="Verdana"/>
              </a:rPr>
              <a:t>Nwaokoro</a:t>
            </a:r>
            <a:r>
              <a:rPr sz="900" dirty="0">
                <a:solidFill>
                  <a:srgbClr val="1A1A1A"/>
                </a:solidFill>
                <a:latin typeface="Verdana"/>
              </a:rPr>
              <a:t> P, et al. Increasing </a:t>
            </a:r>
            <a:r>
              <a:rPr sz="900" dirty="0" err="1">
                <a:solidFill>
                  <a:srgbClr val="1A1A1A"/>
                </a:solidFill>
                <a:latin typeface="Verdana"/>
              </a:rPr>
              <a:t>multimonth</a:t>
            </a:r>
            <a:r>
              <a:rPr sz="900" dirty="0">
                <a:solidFill>
                  <a:srgbClr val="1A1A1A"/>
                </a:solidFill>
                <a:latin typeface="Verdana"/>
              </a:rPr>
              <a:t> dispensing of antiretrovirals and assessing the effect on viral load suppression among children and adolescents receiving HIV services in Nigeria. </a:t>
            </a:r>
            <a:r>
              <a:rPr sz="900" dirty="0" err="1">
                <a:solidFill>
                  <a:srgbClr val="1A1A1A"/>
                </a:solidFill>
                <a:latin typeface="Verdana"/>
              </a:rPr>
              <a:t>PLoS</a:t>
            </a:r>
            <a:r>
              <a:rPr sz="900" dirty="0">
                <a:solidFill>
                  <a:srgbClr val="1A1A1A"/>
                </a:solidFill>
                <a:latin typeface="Verdana"/>
              </a:rPr>
              <a:t> One. 2023;18(6):e0286303. </a:t>
            </a:r>
            <a:r>
              <a:rPr sz="900" dirty="0">
                <a:latin typeface="Verdana"/>
                <a:hlinkClick r:id="rId4">
                  <a:extLst>
                    <a:ext uri="{A12FA001-AC4F-418D-AE19-62706E023703}">
                      <ahyp:hlinkClr xmlns:ahyp="http://schemas.microsoft.com/office/drawing/2018/hyperlinkcolor" val="tx"/>
                    </a:ext>
                  </a:extLst>
                </a:hlinkClick>
              </a:rPr>
              <a:t>doi:10.1371/journal.pone.0286303</a:t>
            </a:r>
            <a:endParaRPr sz="900" dirty="0">
              <a:latin typeface="Verdana"/>
            </a:endParaRPr>
          </a:p>
        </p:txBody>
      </p:sp>
      <p:sp>
        <p:nvSpPr>
          <p:cNvPr id="10" name="TextBox 9"/>
          <p:cNvSpPr txBox="1"/>
          <p:nvPr/>
        </p:nvSpPr>
        <p:spPr>
          <a:xfrm>
            <a:off x="457200" y="2088226"/>
            <a:ext cx="11247120" cy="263149"/>
          </a:xfrm>
          <a:prstGeom prst="rect">
            <a:avLst/>
          </a:prstGeom>
          <a:noFill/>
        </p:spPr>
        <p:txBody>
          <a:bodyPr wrap="square" lIns="0" tIns="0" rIns="0" bIns="0">
            <a:spAutoFit/>
          </a:bodyPr>
          <a:lstStyle/>
          <a:p>
            <a:pPr>
              <a:lnSpc>
                <a:spcPct val="95000"/>
              </a:lnSpc>
              <a:spcAft>
                <a:spcPts val="600"/>
              </a:spcAft>
            </a:pPr>
            <a:r>
              <a:rPr sz="900" dirty="0">
                <a:solidFill>
                  <a:srgbClr val="1A1A1A"/>
                </a:solidFill>
                <a:latin typeface="Verdana"/>
              </a:rPr>
              <a:t>4. Buono N, </a:t>
            </a:r>
            <a:r>
              <a:rPr sz="900" dirty="0" err="1">
                <a:solidFill>
                  <a:srgbClr val="1A1A1A"/>
                </a:solidFill>
                <a:latin typeface="Verdana"/>
              </a:rPr>
              <a:t>Vrazo</a:t>
            </a:r>
            <a:r>
              <a:rPr sz="900" dirty="0">
                <a:solidFill>
                  <a:srgbClr val="1A1A1A"/>
                </a:solidFill>
                <a:latin typeface="Verdana"/>
              </a:rPr>
              <a:t> A, </a:t>
            </a:r>
            <a:r>
              <a:rPr sz="900" dirty="0" err="1">
                <a:solidFill>
                  <a:srgbClr val="1A1A1A"/>
                </a:solidFill>
                <a:latin typeface="Verdana"/>
              </a:rPr>
              <a:t>Kunkyi</a:t>
            </a:r>
            <a:r>
              <a:rPr sz="900" dirty="0">
                <a:solidFill>
                  <a:srgbClr val="1A1A1A"/>
                </a:solidFill>
                <a:latin typeface="Verdana"/>
              </a:rPr>
              <a:t> T. Exploring the relationship between multi-month dispensing of ART on viral load coverage and suppression among children living with HIV in USAID/PEPFAR supported country programs. Poster EPO515, presented at IAS 2025, Kigali.</a:t>
            </a:r>
          </a:p>
        </p:txBody>
      </p:sp>
      <p:sp>
        <p:nvSpPr>
          <p:cNvPr id="11" name="TextBox 10"/>
          <p:cNvSpPr txBox="1"/>
          <p:nvPr/>
        </p:nvSpPr>
        <p:spPr>
          <a:xfrm>
            <a:off x="457200" y="2464497"/>
            <a:ext cx="11247120" cy="131574"/>
          </a:xfrm>
          <a:prstGeom prst="rect">
            <a:avLst/>
          </a:prstGeom>
          <a:noFill/>
        </p:spPr>
        <p:txBody>
          <a:bodyPr wrap="square" lIns="0" tIns="0" rIns="0" bIns="0">
            <a:spAutoFit/>
          </a:bodyPr>
          <a:lstStyle/>
          <a:p>
            <a:pPr>
              <a:lnSpc>
                <a:spcPct val="95000"/>
              </a:lnSpc>
              <a:spcAft>
                <a:spcPts val="600"/>
              </a:spcAft>
            </a:pPr>
            <a:r>
              <a:rPr sz="900" dirty="0">
                <a:solidFill>
                  <a:srgbClr val="1A1A1A"/>
                </a:solidFill>
                <a:latin typeface="Verdana"/>
              </a:rPr>
              <a:t>5. </a:t>
            </a:r>
            <a:r>
              <a:rPr sz="900" dirty="0" err="1">
                <a:solidFill>
                  <a:srgbClr val="1A1A1A"/>
                </a:solidFill>
                <a:latin typeface="Verdana"/>
              </a:rPr>
              <a:t>Oyuga</a:t>
            </a:r>
            <a:r>
              <a:rPr sz="900" dirty="0">
                <a:solidFill>
                  <a:srgbClr val="1A1A1A"/>
                </a:solidFill>
                <a:latin typeface="Verdana"/>
              </a:rPr>
              <a:t> </a:t>
            </a:r>
            <a:r>
              <a:rPr lang="en-ZA" sz="900" dirty="0">
                <a:solidFill>
                  <a:srgbClr val="1A1A1A"/>
                </a:solidFill>
                <a:latin typeface="Verdana"/>
              </a:rPr>
              <a:t>R</a:t>
            </a:r>
            <a:r>
              <a:rPr sz="900" dirty="0">
                <a:solidFill>
                  <a:srgbClr val="1A1A1A"/>
                </a:solidFill>
                <a:latin typeface="Verdana"/>
              </a:rPr>
              <a:t>, et al. Multi-month dispensing outcomes among children, Western Kenya. </a:t>
            </a:r>
            <a:r>
              <a:rPr lang="en-ZA" sz="900" dirty="0">
                <a:solidFill>
                  <a:srgbClr val="1A1A1A"/>
                </a:solidFill>
                <a:latin typeface="Verdana"/>
              </a:rPr>
              <a:t>J </a:t>
            </a:r>
            <a:r>
              <a:rPr lang="en-ZA" sz="900" dirty="0" err="1">
                <a:solidFill>
                  <a:srgbClr val="1A1A1A"/>
                </a:solidFill>
                <a:latin typeface="Verdana"/>
              </a:rPr>
              <a:t>Acquir</a:t>
            </a:r>
            <a:r>
              <a:rPr lang="en-ZA" sz="900" dirty="0">
                <a:solidFill>
                  <a:srgbClr val="1A1A1A"/>
                </a:solidFill>
                <a:latin typeface="Verdana"/>
              </a:rPr>
              <a:t> Immune </a:t>
            </a:r>
            <a:r>
              <a:rPr lang="en-ZA" sz="900" dirty="0" err="1">
                <a:solidFill>
                  <a:srgbClr val="1A1A1A"/>
                </a:solidFill>
                <a:latin typeface="Verdana"/>
              </a:rPr>
              <a:t>Defic</a:t>
            </a:r>
            <a:r>
              <a:rPr lang="en-ZA" sz="900" dirty="0">
                <a:solidFill>
                  <a:srgbClr val="1A1A1A"/>
                </a:solidFill>
                <a:latin typeface="Verdana"/>
              </a:rPr>
              <a:t> Syndr. 2024;96(3):290–298. </a:t>
            </a:r>
            <a:r>
              <a:rPr lang="en-ZA" sz="900" dirty="0">
                <a:solidFill>
                  <a:srgbClr val="1A1A1A"/>
                </a:solidFill>
                <a:latin typeface="Verdana"/>
                <a:hlinkClick r:id="rId5">
                  <a:extLst>
                    <a:ext uri="{A12FA001-AC4F-418D-AE19-62706E023703}">
                      <ahyp:hlinkClr xmlns:ahyp="http://schemas.microsoft.com/office/drawing/2018/hyperlinkcolor" val="tx"/>
                    </a:ext>
                  </a:extLst>
                </a:hlinkClick>
              </a:rPr>
              <a:t>doi:10.1097/QAI.0000000000003430</a:t>
            </a:r>
            <a:endParaRPr sz="900" dirty="0">
              <a:solidFill>
                <a:srgbClr val="1A1A1A"/>
              </a:solidFill>
              <a:latin typeface="Verdana"/>
            </a:endParaRPr>
          </a:p>
        </p:txBody>
      </p:sp>
      <p:sp>
        <p:nvSpPr>
          <p:cNvPr id="12" name="TextBox 11"/>
          <p:cNvSpPr txBox="1"/>
          <p:nvPr/>
        </p:nvSpPr>
        <p:spPr>
          <a:xfrm>
            <a:off x="457200" y="2668797"/>
            <a:ext cx="11247120" cy="263149"/>
          </a:xfrm>
          <a:prstGeom prst="rect">
            <a:avLst/>
          </a:prstGeom>
          <a:noFill/>
        </p:spPr>
        <p:txBody>
          <a:bodyPr wrap="square" lIns="0" tIns="0" rIns="0" bIns="0">
            <a:spAutoFit/>
          </a:bodyPr>
          <a:lstStyle/>
          <a:p>
            <a:pPr>
              <a:lnSpc>
                <a:spcPct val="95000"/>
              </a:lnSpc>
              <a:spcAft>
                <a:spcPts val="600"/>
              </a:spcAft>
            </a:pPr>
            <a:r>
              <a:rPr sz="900" dirty="0">
                <a:solidFill>
                  <a:srgbClr val="1A1A1A"/>
                </a:solidFill>
                <a:latin typeface="Verdana"/>
              </a:rPr>
              <a:t>6. </a:t>
            </a:r>
            <a:r>
              <a:rPr lang="en-ZA" sz="900" dirty="0">
                <a:solidFill>
                  <a:srgbClr val="1A1A1A"/>
                </a:solidFill>
                <a:latin typeface="Verdana"/>
              </a:rPr>
              <a:t>Meque I, Herrera S, Gill M, et al. Consistency of Multi-Month Antiretroviral Therapy Dispensing and Association with Viral Load Coverage among </a:t>
            </a:r>
            <a:r>
              <a:rPr lang="en-ZA" sz="900" dirty="0" err="1">
                <a:solidFill>
                  <a:srgbClr val="1A1A1A"/>
                </a:solidFill>
                <a:latin typeface="Verdana"/>
              </a:rPr>
              <a:t>Pediatric</a:t>
            </a:r>
            <a:r>
              <a:rPr lang="en-ZA" sz="900" dirty="0">
                <a:solidFill>
                  <a:srgbClr val="1A1A1A"/>
                </a:solidFill>
                <a:latin typeface="Verdana"/>
              </a:rPr>
              <a:t> Clients Living with HIV in Mozambique. Trop Med Infect Dis. 2024;9(7):141. </a:t>
            </a:r>
            <a:r>
              <a:rPr lang="en-ZA" sz="900" dirty="0">
                <a:solidFill>
                  <a:srgbClr val="1A1A1A"/>
                </a:solidFill>
                <a:latin typeface="Verdana"/>
                <a:hlinkClick r:id="rId6">
                  <a:extLst>
                    <a:ext uri="{A12FA001-AC4F-418D-AE19-62706E023703}">
                      <ahyp:hlinkClr xmlns:ahyp="http://schemas.microsoft.com/office/drawing/2018/hyperlinkcolor" val="tx"/>
                    </a:ext>
                  </a:extLst>
                </a:hlinkClick>
              </a:rPr>
              <a:t>doi:10.3390/tropicalmed9070141</a:t>
            </a:r>
            <a:endParaRPr sz="900" dirty="0">
              <a:solidFill>
                <a:srgbClr val="1A1A1A"/>
              </a:solidFill>
              <a:latin typeface="Verdana"/>
            </a:endParaRPr>
          </a:p>
        </p:txBody>
      </p:sp>
      <p:sp>
        <p:nvSpPr>
          <p:cNvPr id="13" name="TextBox 12"/>
          <p:cNvSpPr txBox="1"/>
          <p:nvPr/>
        </p:nvSpPr>
        <p:spPr>
          <a:xfrm>
            <a:off x="457200" y="2983942"/>
            <a:ext cx="11247120" cy="263149"/>
          </a:xfrm>
          <a:prstGeom prst="rect">
            <a:avLst/>
          </a:prstGeom>
          <a:noFill/>
        </p:spPr>
        <p:txBody>
          <a:bodyPr wrap="square" lIns="0" tIns="0" rIns="0" bIns="0">
            <a:spAutoFit/>
          </a:bodyPr>
          <a:lstStyle/>
          <a:p>
            <a:pPr>
              <a:lnSpc>
                <a:spcPct val="95000"/>
              </a:lnSpc>
              <a:spcAft>
                <a:spcPts val="600"/>
              </a:spcAft>
            </a:pPr>
            <a:r>
              <a:rPr sz="900" dirty="0">
                <a:latin typeface="Verdana"/>
              </a:rPr>
              <a:t>7</a:t>
            </a:r>
            <a:r>
              <a:rPr sz="900" dirty="0">
                <a:latin typeface="Verdana" panose="020B0604030504040204" pitchFamily="34" charset="0"/>
                <a:ea typeface="Verdana" panose="020B0604030504040204" pitchFamily="34" charset="0"/>
              </a:rPr>
              <a:t>.</a:t>
            </a:r>
            <a:r>
              <a:rPr lang="en-ZA" sz="900" dirty="0">
                <a:latin typeface="Verdana" panose="020B0604030504040204" pitchFamily="34" charset="0"/>
                <a:ea typeface="Verdana" panose="020B0604030504040204" pitchFamily="34" charset="0"/>
              </a:rPr>
              <a:t> Lewis, Lara and Brown, Jennifer A. and </a:t>
            </a:r>
            <a:r>
              <a:rPr lang="en-ZA" sz="900" dirty="0" err="1">
                <a:latin typeface="Verdana" panose="020B0604030504040204" pitchFamily="34" charset="0"/>
                <a:ea typeface="Verdana" panose="020B0604030504040204" pitchFamily="34" charset="0"/>
              </a:rPr>
              <a:t>Sookrajh</a:t>
            </a:r>
            <a:r>
              <a:rPr lang="en-ZA" sz="900" dirty="0">
                <a:latin typeface="Verdana" panose="020B0604030504040204" pitchFamily="34" charset="0"/>
                <a:ea typeface="Verdana" panose="020B0604030504040204" pitchFamily="34" charset="0"/>
              </a:rPr>
              <a:t>, </a:t>
            </a:r>
            <a:r>
              <a:rPr lang="en-ZA" sz="900" dirty="0" err="1">
                <a:latin typeface="Verdana" panose="020B0604030504040204" pitchFamily="34" charset="0"/>
                <a:ea typeface="Verdana" panose="020B0604030504040204" pitchFamily="34" charset="0"/>
              </a:rPr>
              <a:t>Yukteshwar</a:t>
            </a:r>
            <a:r>
              <a:rPr lang="en-ZA" sz="900" dirty="0">
                <a:latin typeface="Verdana" panose="020B0604030504040204" pitchFamily="34" charset="0"/>
                <a:ea typeface="Verdana" panose="020B0604030504040204" pitchFamily="34" charset="0"/>
              </a:rPr>
              <a:t> and PDF, See, Impact of Community Antiretroviral Therapy Delivery on Clinical Outcomes among Children and Adolescents Living with HIV: An Emulated Target Trial. Available at SSRN: </a:t>
            </a:r>
            <a:r>
              <a:rPr lang="en-ZA" sz="900" u="sng" dirty="0">
                <a:latin typeface="Verdana" panose="020B0604030504040204" pitchFamily="34" charset="0"/>
                <a:ea typeface="Verdana" panose="020B0604030504040204" pitchFamily="34" charset="0"/>
                <a:hlinkClick r:id="rId7">
                  <a:extLst>
                    <a:ext uri="{A12FA001-AC4F-418D-AE19-62706E023703}">
                      <ahyp:hlinkClr xmlns:ahyp="http://schemas.microsoft.com/office/drawing/2018/hyperlinkcolor" val="tx"/>
                    </a:ext>
                  </a:extLst>
                </a:hlinkClick>
              </a:rPr>
              <a:t>https://ssrn.com/abstract=7110104</a:t>
            </a:r>
            <a:r>
              <a:rPr lang="en-ZA" sz="900" dirty="0">
                <a:latin typeface="Verdana" panose="020B0604030504040204" pitchFamily="34" charset="0"/>
                <a:ea typeface="Verdana" panose="020B0604030504040204" pitchFamily="34" charset="0"/>
              </a:rPr>
              <a:t> or </a:t>
            </a:r>
            <a:r>
              <a:rPr lang="en-ZA" sz="900" u="sng" dirty="0">
                <a:latin typeface="Verdana" panose="020B0604030504040204" pitchFamily="34" charset="0"/>
                <a:ea typeface="Verdana" panose="020B0604030504040204" pitchFamily="34" charset="0"/>
                <a:hlinkClick r:id="rId8">
                  <a:extLst>
                    <a:ext uri="{A12FA001-AC4F-418D-AE19-62706E023703}">
                      <ahyp:hlinkClr xmlns:ahyp="http://schemas.microsoft.com/office/drawing/2018/hyperlinkcolor" val="tx"/>
                    </a:ext>
                  </a:extLst>
                </a:hlinkClick>
              </a:rPr>
              <a:t>http://dx.doi.org/10.2139/ssrn.7110104</a:t>
            </a:r>
            <a:endParaRPr sz="900" dirty="0">
              <a:latin typeface="Verdana" panose="020B0604030504040204" pitchFamily="34" charset="0"/>
              <a:ea typeface="Verdana" panose="020B0604030504040204" pitchFamily="34" charset="0"/>
            </a:endParaRPr>
          </a:p>
        </p:txBody>
      </p:sp>
      <p:sp>
        <p:nvSpPr>
          <p:cNvPr id="14" name="TextBox 13"/>
          <p:cNvSpPr txBox="1"/>
          <p:nvPr/>
        </p:nvSpPr>
        <p:spPr>
          <a:xfrm>
            <a:off x="457200" y="3354907"/>
            <a:ext cx="11247120" cy="263149"/>
          </a:xfrm>
          <a:prstGeom prst="rect">
            <a:avLst/>
          </a:prstGeom>
          <a:noFill/>
        </p:spPr>
        <p:txBody>
          <a:bodyPr wrap="square" lIns="0" tIns="0" rIns="0" bIns="0">
            <a:spAutoFit/>
          </a:bodyPr>
          <a:lstStyle/>
          <a:p>
            <a:pPr>
              <a:lnSpc>
                <a:spcPct val="95000"/>
              </a:lnSpc>
              <a:spcAft>
                <a:spcPts val="600"/>
              </a:spcAft>
            </a:pPr>
            <a:r>
              <a:rPr sz="900" dirty="0">
                <a:solidFill>
                  <a:srgbClr val="1A1A1A"/>
                </a:solidFill>
                <a:latin typeface="Verdana"/>
              </a:rPr>
              <a:t>8. Lewis L, </a:t>
            </a:r>
            <a:r>
              <a:rPr sz="900" dirty="0" err="1">
                <a:solidFill>
                  <a:srgbClr val="1A1A1A"/>
                </a:solidFill>
                <a:latin typeface="Verdana"/>
              </a:rPr>
              <a:t>Sookrajh</a:t>
            </a:r>
            <a:r>
              <a:rPr sz="900" dirty="0">
                <a:solidFill>
                  <a:srgbClr val="1A1A1A"/>
                </a:solidFill>
                <a:latin typeface="Verdana"/>
              </a:rPr>
              <a:t> Y, Brown JA, Hobe L, Ngwenya T, van der Molen J, et al. Differentiated service delivery programme impact on clinical outcomes among adolescents with HIV. Poster 1059, presented at CROI 2025, San Francisco, CA.</a:t>
            </a:r>
          </a:p>
        </p:txBody>
      </p:sp>
      <p:sp>
        <p:nvSpPr>
          <p:cNvPr id="15" name="TextBox 14"/>
          <p:cNvSpPr txBox="1"/>
          <p:nvPr/>
        </p:nvSpPr>
        <p:spPr>
          <a:xfrm>
            <a:off x="457200" y="3654631"/>
            <a:ext cx="11247120" cy="263149"/>
          </a:xfrm>
          <a:prstGeom prst="rect">
            <a:avLst/>
          </a:prstGeom>
          <a:noFill/>
        </p:spPr>
        <p:txBody>
          <a:bodyPr wrap="square" lIns="0" tIns="0" rIns="0" bIns="0">
            <a:spAutoFit/>
          </a:bodyPr>
          <a:lstStyle/>
          <a:p>
            <a:pPr>
              <a:lnSpc>
                <a:spcPct val="95000"/>
              </a:lnSpc>
              <a:spcAft>
                <a:spcPts val="600"/>
              </a:spcAft>
            </a:pPr>
            <a:r>
              <a:rPr sz="900" dirty="0">
                <a:solidFill>
                  <a:srgbClr val="1A1A1A"/>
                </a:solidFill>
                <a:latin typeface="Verdana"/>
              </a:rPr>
              <a:t>9. Jiang W, Ronen K, Osborn L, Drake AL, Unger JA, et al. HIV viral load patterns and risk factors among women in prevention of mother-to-child transmission (PMTCT) programs to inform differentiated service delivery (DSD). J </a:t>
            </a:r>
            <a:r>
              <a:rPr sz="900" dirty="0" err="1">
                <a:solidFill>
                  <a:srgbClr val="1A1A1A"/>
                </a:solidFill>
                <a:latin typeface="Verdana"/>
              </a:rPr>
              <a:t>Acquir</a:t>
            </a:r>
            <a:r>
              <a:rPr sz="900" dirty="0">
                <a:solidFill>
                  <a:srgbClr val="1A1A1A"/>
                </a:solidFill>
                <a:latin typeface="Verdana"/>
              </a:rPr>
              <a:t> Immune </a:t>
            </a:r>
            <a:r>
              <a:rPr sz="900" dirty="0" err="1">
                <a:solidFill>
                  <a:srgbClr val="1A1A1A"/>
                </a:solidFill>
                <a:latin typeface="Verdana"/>
              </a:rPr>
              <a:t>Defic</a:t>
            </a:r>
            <a:r>
              <a:rPr sz="900" dirty="0">
                <a:solidFill>
                  <a:srgbClr val="1A1A1A"/>
                </a:solidFill>
                <a:latin typeface="Verdana"/>
              </a:rPr>
              <a:t> Syndr. 2024;95(3):246–254. </a:t>
            </a:r>
            <a:r>
              <a:rPr sz="900" dirty="0">
                <a:latin typeface="Verdana"/>
                <a:hlinkClick r:id="rId9">
                  <a:extLst>
                    <a:ext uri="{A12FA001-AC4F-418D-AE19-62706E023703}">
                      <ahyp:hlinkClr xmlns:ahyp="http://schemas.microsoft.com/office/drawing/2018/hyperlinkcolor" val="tx"/>
                    </a:ext>
                  </a:extLst>
                </a:hlinkClick>
              </a:rPr>
              <a:t>doi:10.1097/QAI.0000000000003352</a:t>
            </a:r>
            <a:endParaRPr sz="900" dirty="0">
              <a:latin typeface="Verdana"/>
            </a:endParaRPr>
          </a:p>
        </p:txBody>
      </p:sp>
      <p:sp>
        <p:nvSpPr>
          <p:cNvPr id="16" name="TextBox 15"/>
          <p:cNvSpPr txBox="1"/>
          <p:nvPr/>
        </p:nvSpPr>
        <p:spPr>
          <a:xfrm>
            <a:off x="457200" y="4000136"/>
            <a:ext cx="11247120" cy="263149"/>
          </a:xfrm>
          <a:prstGeom prst="rect">
            <a:avLst/>
          </a:prstGeom>
          <a:noFill/>
        </p:spPr>
        <p:txBody>
          <a:bodyPr wrap="square" lIns="0" tIns="0" rIns="0" bIns="0">
            <a:spAutoFit/>
          </a:bodyPr>
          <a:lstStyle/>
          <a:p>
            <a:pPr>
              <a:lnSpc>
                <a:spcPct val="95000"/>
              </a:lnSpc>
              <a:spcAft>
                <a:spcPts val="600"/>
              </a:spcAft>
            </a:pPr>
            <a:r>
              <a:rPr sz="900" dirty="0">
                <a:solidFill>
                  <a:srgbClr val="1A1A1A"/>
                </a:solidFill>
                <a:latin typeface="Verdana"/>
              </a:rPr>
              <a:t>10. Myer L, </a:t>
            </a:r>
            <a:r>
              <a:rPr sz="900" dirty="0" err="1">
                <a:solidFill>
                  <a:srgbClr val="1A1A1A"/>
                </a:solidFill>
                <a:latin typeface="Verdana"/>
              </a:rPr>
              <a:t>Odayar</a:t>
            </a:r>
            <a:r>
              <a:rPr sz="900" dirty="0">
                <a:solidFill>
                  <a:srgbClr val="1A1A1A"/>
                </a:solidFill>
                <a:latin typeface="Verdana"/>
              </a:rPr>
              <a:t> J, Malaba TR, Allerton J, Kabanda S, Hu NC, et al. Improved virologic outcomes in postpartum women living with HIV referred to differentiated models of care. AIDS. 2022;36(15):2203–2211. </a:t>
            </a:r>
            <a:r>
              <a:rPr sz="900" dirty="0">
                <a:latin typeface="Verdana"/>
                <a:hlinkClick r:id="rId10">
                  <a:extLst>
                    <a:ext uri="{A12FA001-AC4F-418D-AE19-62706E023703}">
                      <ahyp:hlinkClr xmlns:ahyp="http://schemas.microsoft.com/office/drawing/2018/hyperlinkcolor" val="tx"/>
                    </a:ext>
                  </a:extLst>
                </a:hlinkClick>
              </a:rPr>
              <a:t>doi:10.1097/QAD.0000000000003385</a:t>
            </a:r>
            <a:endParaRPr sz="900" dirty="0">
              <a:latin typeface="Verdana"/>
            </a:endParaRPr>
          </a:p>
        </p:txBody>
      </p:sp>
      <p:sp>
        <p:nvSpPr>
          <p:cNvPr id="17" name="TextBox 16"/>
          <p:cNvSpPr txBox="1"/>
          <p:nvPr/>
        </p:nvSpPr>
        <p:spPr>
          <a:xfrm>
            <a:off x="457200" y="4370551"/>
            <a:ext cx="11247120" cy="263149"/>
          </a:xfrm>
          <a:prstGeom prst="rect">
            <a:avLst/>
          </a:prstGeom>
          <a:noFill/>
        </p:spPr>
        <p:txBody>
          <a:bodyPr wrap="square" lIns="0" tIns="0" rIns="0" bIns="0">
            <a:spAutoFit/>
          </a:bodyPr>
          <a:lstStyle/>
          <a:p>
            <a:pPr>
              <a:lnSpc>
                <a:spcPct val="95000"/>
              </a:lnSpc>
              <a:spcAft>
                <a:spcPts val="600"/>
              </a:spcAft>
            </a:pPr>
            <a:r>
              <a:rPr sz="900" dirty="0">
                <a:solidFill>
                  <a:srgbClr val="1A1A1A"/>
                </a:solidFill>
                <a:latin typeface="Verdana"/>
              </a:rPr>
              <a:t>11. Grimsrud A, Holmes CB, Sande L. Build, do not dismantle: leveraging a differentiated service delivery approach for broader health impact amidst funding changes. J Int AIDS Soc. 2025;28(Suppl 3):e26514. </a:t>
            </a:r>
            <a:r>
              <a:rPr sz="900" dirty="0">
                <a:latin typeface="Verdana"/>
                <a:hlinkClick r:id="rId11">
                  <a:extLst>
                    <a:ext uri="{A12FA001-AC4F-418D-AE19-62706E023703}">
                      <ahyp:hlinkClr xmlns:ahyp="http://schemas.microsoft.com/office/drawing/2018/hyperlinkcolor" val="tx"/>
                    </a:ext>
                  </a:extLst>
                </a:hlinkClick>
              </a:rPr>
              <a:t>doi:10.1002/jia2.26514</a:t>
            </a:r>
            <a:endParaRPr sz="900" dirty="0">
              <a:latin typeface="Verdana"/>
            </a:endParaRPr>
          </a:p>
        </p:txBody>
      </p:sp>
      <p:sp>
        <p:nvSpPr>
          <p:cNvPr id="18" name="TextBox 17"/>
          <p:cNvSpPr txBox="1"/>
          <p:nvPr/>
        </p:nvSpPr>
        <p:spPr>
          <a:xfrm>
            <a:off x="472440" y="4737462"/>
            <a:ext cx="11247120" cy="263149"/>
          </a:xfrm>
          <a:prstGeom prst="rect">
            <a:avLst/>
          </a:prstGeom>
          <a:noFill/>
        </p:spPr>
        <p:txBody>
          <a:bodyPr wrap="square" lIns="0" tIns="0" rIns="0" bIns="0">
            <a:spAutoFit/>
          </a:bodyPr>
          <a:lstStyle/>
          <a:p>
            <a:pPr>
              <a:lnSpc>
                <a:spcPct val="95000"/>
              </a:lnSpc>
              <a:spcAft>
                <a:spcPts val="600"/>
              </a:spcAft>
            </a:pPr>
            <a:r>
              <a:rPr sz="900" dirty="0">
                <a:solidFill>
                  <a:srgbClr val="1A1A1A"/>
                </a:solidFill>
                <a:latin typeface="Verdana"/>
              </a:rPr>
              <a:t>12. Malala L, Manganye MR, Fritz R, Khoza PN, Wilkinson L, Chidarikire T. Updated South African differentiated service delivery guidance improves HIV services. Abstract WEPEE554, presented at AIDS 2024, Munich.</a:t>
            </a:r>
          </a:p>
        </p:txBody>
      </p:sp>
      <p:sp>
        <p:nvSpPr>
          <p:cNvPr id="19" name="TextBox 18"/>
          <p:cNvSpPr txBox="1"/>
          <p:nvPr/>
        </p:nvSpPr>
        <p:spPr>
          <a:xfrm>
            <a:off x="457200" y="5111381"/>
            <a:ext cx="11247120" cy="131574"/>
          </a:xfrm>
          <a:prstGeom prst="rect">
            <a:avLst/>
          </a:prstGeom>
          <a:noFill/>
        </p:spPr>
        <p:txBody>
          <a:bodyPr wrap="square" lIns="0" tIns="0" rIns="0" bIns="0">
            <a:spAutoFit/>
          </a:bodyPr>
          <a:lstStyle/>
          <a:p>
            <a:pPr>
              <a:lnSpc>
                <a:spcPct val="95000"/>
              </a:lnSpc>
              <a:spcAft>
                <a:spcPts val="600"/>
              </a:spcAft>
            </a:pPr>
            <a:r>
              <a:rPr sz="900" dirty="0">
                <a:solidFill>
                  <a:srgbClr val="1A1A1A"/>
                </a:solidFill>
                <a:latin typeface="Verdana"/>
              </a:rPr>
              <a:t>13. Manganye M, cited in: Spotlight. Switch to six-month ARV supplies running behind schedule. 27 May 2026.</a:t>
            </a:r>
          </a:p>
        </p:txBody>
      </p:sp>
      <p:sp>
        <p:nvSpPr>
          <p:cNvPr id="20" name="TextBox 19"/>
          <p:cNvSpPr txBox="1"/>
          <p:nvPr/>
        </p:nvSpPr>
        <p:spPr>
          <a:xfrm>
            <a:off x="457200" y="5349620"/>
            <a:ext cx="11247120" cy="131574"/>
          </a:xfrm>
          <a:prstGeom prst="rect">
            <a:avLst/>
          </a:prstGeom>
          <a:noFill/>
        </p:spPr>
        <p:txBody>
          <a:bodyPr wrap="square" lIns="0" tIns="0" rIns="0" bIns="0">
            <a:spAutoFit/>
          </a:bodyPr>
          <a:lstStyle/>
          <a:p>
            <a:pPr>
              <a:lnSpc>
                <a:spcPct val="95000"/>
              </a:lnSpc>
              <a:spcAft>
                <a:spcPts val="600"/>
              </a:spcAft>
            </a:pPr>
            <a:r>
              <a:rPr sz="900" dirty="0">
                <a:solidFill>
                  <a:srgbClr val="1A1A1A"/>
                </a:solidFill>
                <a:latin typeface="Verdana"/>
              </a:rPr>
              <a:t>14. C-</a:t>
            </a:r>
            <a:r>
              <a:rPr sz="900" dirty="0" err="1">
                <a:solidFill>
                  <a:srgbClr val="1A1A1A"/>
                </a:solidFill>
                <a:latin typeface="Verdana"/>
              </a:rPr>
              <a:t>Saúde</a:t>
            </a:r>
            <a:r>
              <a:rPr sz="900" dirty="0">
                <a:solidFill>
                  <a:srgbClr val="1A1A1A"/>
                </a:solidFill>
                <a:latin typeface="Verdana"/>
              </a:rPr>
              <a:t> / PEPFAR-CDC. Provincial 6MMD coverage reporting, Mozambique, Oct 2024–June 2025 [programme report].</a:t>
            </a:r>
          </a:p>
        </p:txBody>
      </p:sp>
      <p:sp>
        <p:nvSpPr>
          <p:cNvPr id="21" name="TextBox 20"/>
          <p:cNvSpPr txBox="1"/>
          <p:nvPr/>
        </p:nvSpPr>
        <p:spPr>
          <a:xfrm>
            <a:off x="457200" y="5584956"/>
            <a:ext cx="11247120" cy="263149"/>
          </a:xfrm>
          <a:prstGeom prst="rect">
            <a:avLst/>
          </a:prstGeom>
          <a:noFill/>
        </p:spPr>
        <p:txBody>
          <a:bodyPr wrap="square" lIns="0" tIns="0" rIns="0" bIns="0">
            <a:spAutoFit/>
          </a:bodyPr>
          <a:lstStyle/>
          <a:p>
            <a:pPr>
              <a:lnSpc>
                <a:spcPct val="95000"/>
              </a:lnSpc>
              <a:spcAft>
                <a:spcPts val="600"/>
              </a:spcAft>
            </a:pPr>
            <a:r>
              <a:rPr sz="900" dirty="0">
                <a:solidFill>
                  <a:srgbClr val="1A1A1A"/>
                </a:solidFill>
                <a:latin typeface="Verdana"/>
              </a:rPr>
              <a:t>15. Kachingwe E, Benade M, Scott N, Juntunen A, Mutanda N, Sande L, et al. Early viral load monitoring and enrolment into multi-month dispensing models following South Africa's 2023 revision of HIV treatment guidelines (RETAIN6). Abstract 216, presented at INTEREST 2026</a:t>
            </a:r>
            <a:r>
              <a:rPr lang="en-ZA" sz="900" dirty="0">
                <a:solidFill>
                  <a:srgbClr val="1A1A1A"/>
                </a:solidFill>
                <a:latin typeface="Verdana"/>
              </a:rPr>
              <a:t>/ AIDS 2026 abstract 3512 (poster)</a:t>
            </a:r>
            <a:r>
              <a:rPr sz="900" dirty="0">
                <a:solidFill>
                  <a:srgbClr val="1A1A1A"/>
                </a:solidFill>
                <a:latin typeface="Verdana"/>
              </a:rPr>
              <a:t>.</a:t>
            </a:r>
          </a:p>
        </p:txBody>
      </p:sp>
      <p:sp>
        <p:nvSpPr>
          <p:cNvPr id="22" name="TextBox 21"/>
          <p:cNvSpPr txBox="1"/>
          <p:nvPr/>
        </p:nvSpPr>
        <p:spPr>
          <a:xfrm>
            <a:off x="457200" y="5936235"/>
            <a:ext cx="11247120" cy="131574"/>
          </a:xfrm>
          <a:prstGeom prst="rect">
            <a:avLst/>
          </a:prstGeom>
          <a:noFill/>
        </p:spPr>
        <p:txBody>
          <a:bodyPr wrap="square" lIns="0" tIns="0" rIns="0" bIns="0">
            <a:spAutoFit/>
          </a:bodyPr>
          <a:lstStyle/>
          <a:p>
            <a:pPr>
              <a:lnSpc>
                <a:spcPct val="95000"/>
              </a:lnSpc>
              <a:spcAft>
                <a:spcPts val="600"/>
              </a:spcAft>
            </a:pPr>
            <a:r>
              <a:rPr sz="900" dirty="0">
                <a:solidFill>
                  <a:srgbClr val="1A1A1A"/>
                </a:solidFill>
                <a:latin typeface="Verdana"/>
              </a:rPr>
              <a:t>16. UNAIDS. Global AIDS Update 2025. Geneva: Joint United Nations Programme on HIV/AIDS; 2025.</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472440" y="6363105"/>
            <a:ext cx="11247120" cy="0"/>
          </a:xfrm>
          <a:prstGeom prst="line">
            <a:avLst/>
          </a:prstGeom>
          <a:noFill/>
          <a:ln w="9525">
            <a:solidFill>
              <a:srgbClr val="CFCFC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441960" y="6391655"/>
            <a:ext cx="73152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6E6E6E"/>
                </a:solidFill>
                <a:effectLst/>
                <a:uLnTx/>
                <a:uFillTx/>
                <a:latin typeface="Verdana" pitchFamily="34" charset="0"/>
                <a:ea typeface="Verdana" pitchFamily="34" charset="-122"/>
                <a:cs typeface="Verdana" pitchFamily="34" charset="-120"/>
              </a:rPr>
              <a:t>26–31 July · Rio de Janeiro, Brazil · MASTER EVIDENCE DECK</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8503920" y="6374704"/>
            <a:ext cx="3200400"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6E6E6E"/>
                </a:solidFill>
                <a:effectLst/>
                <a:uLnTx/>
                <a:uFillTx/>
                <a:latin typeface="Verdana" pitchFamily="34" charset="0"/>
                <a:ea typeface="Verdana" pitchFamily="34" charset="-122"/>
                <a:cs typeface="Verdana" pitchFamily="34" charset="-120"/>
              </a:rPr>
              <a:t>38 · aids2026.org</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3"/>
          <p:cNvSpPr/>
          <p:nvPr/>
        </p:nvSpPr>
        <p:spPr>
          <a:xfrm>
            <a:off x="350520" y="515021"/>
            <a:ext cx="86868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0" cap="none" spc="100" normalizeH="0" baseline="0" noProof="0" dirty="0">
                <a:ln>
                  <a:noFill/>
                </a:ln>
                <a:solidFill>
                  <a:srgbClr val="E0001B"/>
                </a:solidFill>
                <a:effectLst/>
                <a:uLnTx/>
                <a:uFillTx/>
                <a:latin typeface="Verdana" pitchFamily="34" charset="0"/>
                <a:ea typeface="Verdana" pitchFamily="34" charset="-122"/>
                <a:cs typeface="Verdana" pitchFamily="34" charset="-120"/>
              </a:rPr>
              <a:t>REFERENCES (3/3) · SHIFT 3 &amp; CROSS-CUTTING </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Box 6"/>
          <p:cNvSpPr txBox="1"/>
          <p:nvPr/>
        </p:nvSpPr>
        <p:spPr>
          <a:xfrm>
            <a:off x="502920" y="904883"/>
            <a:ext cx="11247120" cy="263149"/>
          </a:xfrm>
          <a:prstGeom prst="rect">
            <a:avLst/>
          </a:prstGeom>
          <a:noFill/>
        </p:spPr>
        <p:txBody>
          <a:bodyPr wrap="square" lIns="0" tIns="0" rIns="0" bIns="0">
            <a:spAutoFit/>
          </a:bodyPr>
          <a:lstStyle/>
          <a:p>
            <a:pPr marL="0" marR="0" lvl="0" indent="0" algn="l" defTabSz="914400" rtl="0" eaLnBrk="1" fontAlgn="auto" latinLnBrk="0" hangingPunct="1">
              <a:lnSpc>
                <a:spcPct val="95000"/>
              </a:lnSpc>
              <a:spcBef>
                <a:spcPts val="0"/>
              </a:spcBef>
              <a:spcAft>
                <a:spcPts val="600"/>
              </a:spcAft>
              <a:buClrTx/>
              <a:buSzTx/>
              <a:buFontTx/>
              <a:buNone/>
              <a:tabLst/>
              <a:defRPr/>
            </a:pPr>
            <a:r>
              <a:rPr kumimoji="0" sz="900" b="0" i="0" u="none" strike="noStrike" kern="1200" cap="none" spc="0" normalizeH="0" baseline="0" noProof="0" dirty="0">
                <a:ln>
                  <a:noFill/>
                </a:ln>
                <a:solidFill>
                  <a:srgbClr val="1A1A1A"/>
                </a:solidFill>
                <a:effectLst/>
                <a:uLnTx/>
                <a:uFillTx/>
                <a:latin typeface="Verdana"/>
                <a:ea typeface="+mn-ea"/>
                <a:cs typeface="+mn-cs"/>
              </a:rPr>
              <a:t>1. Rees K, Davies N, O'Connor C, Mutasa B, </a:t>
            </a:r>
            <a:r>
              <a:rPr kumimoji="0" sz="900" b="0" i="0" u="none" strike="noStrike" kern="1200" cap="none" spc="0" normalizeH="0" baseline="0" noProof="0" dirty="0" err="1">
                <a:ln>
                  <a:noFill/>
                </a:ln>
                <a:solidFill>
                  <a:srgbClr val="1A1A1A"/>
                </a:solidFill>
                <a:effectLst/>
                <a:uLnTx/>
                <a:uFillTx/>
                <a:latin typeface="Verdana"/>
                <a:ea typeface="+mn-ea"/>
                <a:cs typeface="+mn-cs"/>
              </a:rPr>
              <a:t>Dulaze</a:t>
            </a:r>
            <a:r>
              <a:rPr kumimoji="0" sz="900" b="0" i="0" u="none" strike="noStrike" kern="1200" cap="none" spc="0" normalizeH="0" baseline="0" noProof="0" dirty="0">
                <a:ln>
                  <a:noFill/>
                </a:ln>
                <a:solidFill>
                  <a:srgbClr val="1A1A1A"/>
                </a:solidFill>
                <a:effectLst/>
                <a:uLnTx/>
                <a:uFillTx/>
                <a:latin typeface="Verdana"/>
                <a:ea typeface="+mn-ea"/>
                <a:cs typeface="+mn-cs"/>
              </a:rPr>
              <a:t> P, Wilkinson L. Earlier first viral load testing and DSD enrolment following revised ART guidelines in 4 South African districts. Unpublished manuscript, 2026</a:t>
            </a:r>
            <a:r>
              <a:rPr kumimoji="0" lang="en-ZA" sz="900" b="0" i="0" u="none" strike="noStrike" kern="1200" cap="none" spc="0" normalizeH="0" baseline="0" noProof="0" dirty="0">
                <a:ln>
                  <a:noFill/>
                </a:ln>
                <a:solidFill>
                  <a:srgbClr val="1A1A1A"/>
                </a:solidFill>
                <a:effectLst/>
                <a:uLnTx/>
                <a:uFillTx/>
                <a:latin typeface="Verdana"/>
                <a:ea typeface="+mn-ea"/>
                <a:cs typeface="+mn-cs"/>
              </a:rPr>
              <a:t>/IAS2025 presented poster and oral abstracts</a:t>
            </a:r>
            <a:r>
              <a:rPr kumimoji="0" sz="900" b="0" i="0" u="none" strike="noStrike" kern="1200" cap="none" spc="0" normalizeH="0" baseline="0" noProof="0" dirty="0">
                <a:ln>
                  <a:noFill/>
                </a:ln>
                <a:solidFill>
                  <a:srgbClr val="1A1A1A"/>
                </a:solidFill>
                <a:effectLst/>
                <a:uLnTx/>
                <a:uFillTx/>
                <a:latin typeface="Verdana"/>
                <a:ea typeface="+mn-ea"/>
                <a:cs typeface="+mn-cs"/>
              </a:rPr>
              <a:t>.</a:t>
            </a:r>
          </a:p>
        </p:txBody>
      </p:sp>
      <p:sp>
        <p:nvSpPr>
          <p:cNvPr id="8" name="TextBox 7"/>
          <p:cNvSpPr txBox="1"/>
          <p:nvPr/>
        </p:nvSpPr>
        <p:spPr>
          <a:xfrm>
            <a:off x="502920" y="1218874"/>
            <a:ext cx="11247120" cy="263149"/>
          </a:xfrm>
          <a:prstGeom prst="rect">
            <a:avLst/>
          </a:prstGeom>
          <a:noFill/>
        </p:spPr>
        <p:txBody>
          <a:bodyPr wrap="square" lIns="0" tIns="0" rIns="0" bIns="0">
            <a:spAutoFit/>
          </a:bodyPr>
          <a:lstStyle/>
          <a:p>
            <a:pPr lvl="0">
              <a:lnSpc>
                <a:spcPct val="95000"/>
              </a:lnSpc>
              <a:spcAft>
                <a:spcPts val="600"/>
              </a:spcAft>
              <a:defRPr/>
            </a:pPr>
            <a:r>
              <a:rPr kumimoji="0" sz="900" b="0" i="0" u="none" strike="noStrike" kern="1200" cap="none" spc="0" normalizeH="0" baseline="0" noProof="0" dirty="0">
                <a:ln>
                  <a:noFill/>
                </a:ln>
                <a:solidFill>
                  <a:srgbClr val="1A1A1A"/>
                </a:solidFill>
                <a:effectLst/>
                <a:uLnTx/>
                <a:uFillTx/>
                <a:latin typeface="Verdana"/>
                <a:ea typeface="+mn-ea"/>
                <a:cs typeface="+mn-cs"/>
              </a:rPr>
              <a:t>2. Kachingwe E, et al. Early viral load monitoring and enrolment into multi-month dispensing models following South </a:t>
            </a:r>
            <a:r>
              <a:rPr sz="900" dirty="0">
                <a:solidFill>
                  <a:srgbClr val="1A1A1A"/>
                </a:solidFill>
                <a:latin typeface="Verdana"/>
              </a:rPr>
              <a:t>Africa's 2023 revision of HIV treatment guidelines (RETAIN6). </a:t>
            </a:r>
            <a:r>
              <a:rPr lang="en-ZA" sz="900" dirty="0">
                <a:solidFill>
                  <a:srgbClr val="1A1A1A"/>
                </a:solidFill>
                <a:latin typeface="Verdana"/>
              </a:rPr>
              <a:t>AIDS 2026 abstract 3512</a:t>
            </a:r>
            <a:r>
              <a:rPr sz="900" dirty="0">
                <a:solidFill>
                  <a:srgbClr val="1A1A1A"/>
                </a:solidFill>
                <a:latin typeface="Verdana"/>
              </a:rPr>
              <a:t>.</a:t>
            </a:r>
          </a:p>
        </p:txBody>
      </p:sp>
      <p:sp>
        <p:nvSpPr>
          <p:cNvPr id="9" name="TextBox 8"/>
          <p:cNvSpPr txBox="1"/>
          <p:nvPr/>
        </p:nvSpPr>
        <p:spPr>
          <a:xfrm>
            <a:off x="487680" y="1511377"/>
            <a:ext cx="11247120" cy="263149"/>
          </a:xfrm>
          <a:prstGeom prst="rect">
            <a:avLst/>
          </a:prstGeom>
          <a:noFill/>
        </p:spPr>
        <p:txBody>
          <a:bodyPr wrap="square" lIns="0" tIns="0" rIns="0" bIns="0">
            <a:spAutoFit/>
          </a:bodyPr>
          <a:lstStyle/>
          <a:p>
            <a:pPr marL="0" marR="0" lvl="0" indent="0" algn="l" defTabSz="914400" rtl="0" eaLnBrk="1" fontAlgn="auto" latinLnBrk="0" hangingPunct="1">
              <a:lnSpc>
                <a:spcPct val="95000"/>
              </a:lnSpc>
              <a:spcBef>
                <a:spcPts val="0"/>
              </a:spcBef>
              <a:spcAft>
                <a:spcPts val="600"/>
              </a:spcAft>
              <a:buClrTx/>
              <a:buSzTx/>
              <a:buFontTx/>
              <a:buNone/>
              <a:tabLst/>
              <a:defRPr/>
            </a:pPr>
            <a:r>
              <a:rPr kumimoji="0" sz="900" b="0" i="0" u="none" strike="noStrike" kern="1200" cap="none" spc="0" normalizeH="0" baseline="0" noProof="0" dirty="0">
                <a:ln>
                  <a:noFill/>
                </a:ln>
                <a:solidFill>
                  <a:srgbClr val="1A1A1A"/>
                </a:solidFill>
                <a:effectLst/>
                <a:uLnTx/>
                <a:uFillTx/>
                <a:latin typeface="Verdana"/>
                <a:ea typeface="+mn-ea"/>
                <a:cs typeface="+mn-cs"/>
              </a:rPr>
              <a:t>3. Jamieson L, Rosen S, Phiri B, Grimsrud A, Mwansa M, </a:t>
            </a:r>
            <a:r>
              <a:rPr kumimoji="0" sz="900" b="0" i="0" u="none" strike="noStrike" kern="1200" cap="none" spc="0" normalizeH="0" baseline="0" noProof="0" dirty="0" err="1">
                <a:ln>
                  <a:noFill/>
                </a:ln>
                <a:solidFill>
                  <a:srgbClr val="1A1A1A"/>
                </a:solidFill>
                <a:effectLst/>
                <a:uLnTx/>
                <a:uFillTx/>
                <a:latin typeface="Verdana"/>
                <a:ea typeface="+mn-ea"/>
                <a:cs typeface="+mn-cs"/>
              </a:rPr>
              <a:t>Shakwelele</a:t>
            </a:r>
            <a:r>
              <a:rPr kumimoji="0" sz="900" b="0" i="0" u="none" strike="noStrike" kern="1200" cap="none" spc="0" normalizeH="0" baseline="0" noProof="0" dirty="0">
                <a:ln>
                  <a:noFill/>
                </a:ln>
                <a:solidFill>
                  <a:srgbClr val="1A1A1A"/>
                </a:solidFill>
                <a:effectLst/>
                <a:uLnTx/>
                <a:uFillTx/>
                <a:latin typeface="Verdana"/>
                <a:ea typeface="+mn-ea"/>
                <a:cs typeface="+mn-cs"/>
              </a:rPr>
              <a:t> H, et al. How soon should patients be eligible for differentiated service delivery models for antiretroviral treatment? Evidence from a retrospective cohort study in Zambia. BMJ Open. 2022;12(12):e064070. </a:t>
            </a:r>
            <a:r>
              <a:rPr kumimoji="0" sz="900" b="0" i="0" u="none" strike="noStrike" kern="1200" cap="none" spc="0" normalizeH="0" baseline="0" noProof="0" dirty="0">
                <a:ln>
                  <a:noFill/>
                </a:ln>
                <a:effectLst/>
                <a:uLnTx/>
                <a:uFillTx/>
                <a:latin typeface="Verdana"/>
                <a:ea typeface="+mn-ea"/>
                <a:cs typeface="+mn-cs"/>
                <a:hlinkClick r:id="rId3">
                  <a:extLst>
                    <a:ext uri="{A12FA001-AC4F-418D-AE19-62706E023703}">
                      <ahyp:hlinkClr xmlns:ahyp="http://schemas.microsoft.com/office/drawing/2018/hyperlinkcolor" val="tx"/>
                    </a:ext>
                  </a:extLst>
                </a:hlinkClick>
              </a:rPr>
              <a:t>doi:10.1136/bmjopen-2022-064070</a:t>
            </a:r>
            <a:endParaRPr kumimoji="0" sz="900" b="0" i="0" u="none" strike="noStrike" kern="1200" cap="none" spc="0" normalizeH="0" baseline="0" noProof="0" dirty="0">
              <a:ln>
                <a:noFill/>
              </a:ln>
              <a:effectLst/>
              <a:uLnTx/>
              <a:uFillTx/>
              <a:latin typeface="Verdana"/>
              <a:ea typeface="+mn-ea"/>
              <a:cs typeface="+mn-cs"/>
            </a:endParaRPr>
          </a:p>
        </p:txBody>
      </p:sp>
      <p:sp>
        <p:nvSpPr>
          <p:cNvPr id="10" name="TextBox 9"/>
          <p:cNvSpPr txBox="1"/>
          <p:nvPr/>
        </p:nvSpPr>
        <p:spPr>
          <a:xfrm>
            <a:off x="487680" y="1859758"/>
            <a:ext cx="11247120" cy="131574"/>
          </a:xfrm>
          <a:prstGeom prst="rect">
            <a:avLst/>
          </a:prstGeom>
          <a:noFill/>
        </p:spPr>
        <p:txBody>
          <a:bodyPr wrap="square" lIns="0" tIns="0" rIns="0" bIns="0">
            <a:spAutoFit/>
          </a:bodyPr>
          <a:lstStyle/>
          <a:p>
            <a:pPr lvl="0">
              <a:lnSpc>
                <a:spcPct val="95000"/>
              </a:lnSpc>
              <a:spcAft>
                <a:spcPts val="600"/>
              </a:spcAft>
              <a:defRPr/>
            </a:pPr>
            <a:r>
              <a:rPr sz="900" dirty="0">
                <a:solidFill>
                  <a:srgbClr val="1A1A1A"/>
                </a:solidFill>
                <a:latin typeface="Verdana"/>
              </a:rPr>
              <a:t>4.</a:t>
            </a:r>
            <a:r>
              <a:rPr lang="en-ZA" sz="900" dirty="0">
                <a:solidFill>
                  <a:srgbClr val="1A1A1A"/>
                </a:solidFill>
                <a:latin typeface="Verdana"/>
              </a:rPr>
              <a:t> di Leva E. Modelling the impact of earlier first viral load testing on total costs and treatment outcomes. Master’s in Health Sciences thesis, Vrije Universiteit Amsterdam/AIGHD; 26 June 2026</a:t>
            </a:r>
            <a:endParaRPr sz="900" dirty="0">
              <a:solidFill>
                <a:srgbClr val="1A1A1A"/>
              </a:solidFill>
              <a:latin typeface="Verdana"/>
            </a:endParaRPr>
          </a:p>
        </p:txBody>
      </p:sp>
      <p:sp>
        <p:nvSpPr>
          <p:cNvPr id="11" name="TextBox 10"/>
          <p:cNvSpPr txBox="1"/>
          <p:nvPr/>
        </p:nvSpPr>
        <p:spPr>
          <a:xfrm>
            <a:off x="502920" y="2059164"/>
            <a:ext cx="11247120" cy="263149"/>
          </a:xfrm>
          <a:prstGeom prst="rect">
            <a:avLst/>
          </a:prstGeom>
          <a:noFill/>
        </p:spPr>
        <p:txBody>
          <a:bodyPr wrap="square" lIns="0" tIns="0" rIns="0" bIns="0">
            <a:spAutoFit/>
          </a:bodyPr>
          <a:lstStyle/>
          <a:p>
            <a:pPr marL="0" marR="0" lvl="0" indent="0" algn="l" defTabSz="914400" rtl="0" eaLnBrk="1" fontAlgn="auto" latinLnBrk="0" hangingPunct="1">
              <a:lnSpc>
                <a:spcPct val="95000"/>
              </a:lnSpc>
              <a:spcBef>
                <a:spcPts val="0"/>
              </a:spcBef>
              <a:spcAft>
                <a:spcPts val="600"/>
              </a:spcAft>
              <a:buClrTx/>
              <a:buSzTx/>
              <a:buFontTx/>
              <a:buNone/>
              <a:tabLst/>
              <a:defRPr/>
            </a:pPr>
            <a:r>
              <a:rPr kumimoji="0" sz="900" b="0" i="0" u="none" strike="noStrike" kern="1200" cap="none" spc="0" normalizeH="0" baseline="0" noProof="0" dirty="0">
                <a:ln>
                  <a:noFill/>
                </a:ln>
                <a:solidFill>
                  <a:srgbClr val="1A1A1A"/>
                </a:solidFill>
                <a:effectLst/>
                <a:uLnTx/>
                <a:uFillTx/>
                <a:latin typeface="Verdana"/>
                <a:ea typeface="+mn-ea"/>
                <a:cs typeface="+mn-cs"/>
              </a:rPr>
              <a:t>5. World Health Organization. The role of HIV viral suppression in improving individual health and reducing transmission: policy brief. Geneva: World Health Organization; 2023. Available from: https://www.who.int/publications/i/item/9789240055179</a:t>
            </a:r>
          </a:p>
        </p:txBody>
      </p:sp>
      <p:sp>
        <p:nvSpPr>
          <p:cNvPr id="12" name="TextBox 11"/>
          <p:cNvSpPr txBox="1"/>
          <p:nvPr/>
        </p:nvSpPr>
        <p:spPr>
          <a:xfrm>
            <a:off x="502920" y="2373316"/>
            <a:ext cx="11247120" cy="394723"/>
          </a:xfrm>
          <a:prstGeom prst="rect">
            <a:avLst/>
          </a:prstGeom>
          <a:noFill/>
        </p:spPr>
        <p:txBody>
          <a:bodyPr wrap="square" lIns="0" tIns="0" rIns="0" bIns="0">
            <a:spAutoFit/>
          </a:bodyPr>
          <a:lstStyle/>
          <a:p>
            <a:pPr marL="0" marR="0" lvl="0" indent="0" algn="l" defTabSz="914400" rtl="0" eaLnBrk="1" fontAlgn="auto" latinLnBrk="0" hangingPunct="1">
              <a:lnSpc>
                <a:spcPct val="95000"/>
              </a:lnSpc>
              <a:spcBef>
                <a:spcPts val="0"/>
              </a:spcBef>
              <a:spcAft>
                <a:spcPts val="600"/>
              </a:spcAft>
              <a:buClrTx/>
              <a:buSzTx/>
              <a:buFontTx/>
              <a:buNone/>
              <a:tabLst/>
              <a:defRPr/>
            </a:pPr>
            <a:r>
              <a:rPr kumimoji="0" sz="900" b="0" i="0" u="none" strike="noStrike" kern="1200" cap="none" spc="0" normalizeH="0" baseline="0" noProof="0" dirty="0">
                <a:ln>
                  <a:noFill/>
                </a:ln>
                <a:solidFill>
                  <a:srgbClr val="1A1A1A"/>
                </a:solidFill>
                <a:effectLst/>
                <a:uLnTx/>
                <a:uFillTx/>
                <a:latin typeface="Verdana"/>
                <a:ea typeface="+mn-ea"/>
                <a:cs typeface="+mn-cs"/>
              </a:rPr>
              <a:t>6. Bareng OT, Moyo S, </a:t>
            </a:r>
            <a:r>
              <a:rPr kumimoji="0" sz="900" b="0" i="0" u="none" strike="noStrike" kern="1200" cap="none" spc="0" normalizeH="0" baseline="0" noProof="0" dirty="0" err="1">
                <a:ln>
                  <a:noFill/>
                </a:ln>
                <a:solidFill>
                  <a:srgbClr val="1A1A1A"/>
                </a:solidFill>
                <a:effectLst/>
                <a:uLnTx/>
                <a:uFillTx/>
                <a:latin typeface="Verdana"/>
                <a:ea typeface="+mn-ea"/>
                <a:cs typeface="+mn-cs"/>
              </a:rPr>
              <a:t>Mudanga</a:t>
            </a:r>
            <a:r>
              <a:rPr kumimoji="0" sz="900" b="0" i="0" u="none" strike="noStrike" kern="1200" cap="none" spc="0" normalizeH="0" baseline="0" noProof="0" dirty="0">
                <a:ln>
                  <a:noFill/>
                </a:ln>
                <a:solidFill>
                  <a:srgbClr val="1A1A1A"/>
                </a:solidFill>
                <a:effectLst/>
                <a:uLnTx/>
                <a:uFillTx/>
                <a:latin typeface="Verdana"/>
                <a:ea typeface="+mn-ea"/>
                <a:cs typeface="+mn-cs"/>
              </a:rPr>
              <a:t> M, Sebina K, </a:t>
            </a:r>
            <a:r>
              <a:rPr kumimoji="0" sz="900" b="0" i="0" u="none" strike="noStrike" kern="1200" cap="none" spc="0" normalizeH="0" baseline="0" noProof="0" dirty="0" err="1">
                <a:ln>
                  <a:noFill/>
                </a:ln>
                <a:solidFill>
                  <a:srgbClr val="1A1A1A"/>
                </a:solidFill>
                <a:effectLst/>
                <a:uLnTx/>
                <a:uFillTx/>
                <a:latin typeface="Verdana"/>
                <a:ea typeface="+mn-ea"/>
                <a:cs typeface="+mn-cs"/>
              </a:rPr>
              <a:t>Koofhethile</a:t>
            </a:r>
            <a:r>
              <a:rPr kumimoji="0" sz="900" b="0" i="0" u="none" strike="noStrike" kern="1200" cap="none" spc="0" normalizeH="0" baseline="0" noProof="0" dirty="0">
                <a:ln>
                  <a:noFill/>
                </a:ln>
                <a:solidFill>
                  <a:srgbClr val="1A1A1A"/>
                </a:solidFill>
                <a:effectLst/>
                <a:uLnTx/>
                <a:uFillTx/>
                <a:latin typeface="Verdana"/>
                <a:ea typeface="+mn-ea"/>
                <a:cs typeface="+mn-cs"/>
              </a:rPr>
              <a:t> CK, Choga WT, Moraka NO, </a:t>
            </a:r>
            <a:r>
              <a:rPr kumimoji="0" sz="900" b="0" i="0" u="none" strike="noStrike" kern="1200" cap="none" spc="0" normalizeH="0" baseline="0" noProof="0" dirty="0" err="1">
                <a:ln>
                  <a:noFill/>
                </a:ln>
                <a:solidFill>
                  <a:srgbClr val="1A1A1A"/>
                </a:solidFill>
                <a:effectLst/>
                <a:uLnTx/>
                <a:uFillTx/>
                <a:latin typeface="Verdana"/>
                <a:ea typeface="+mn-ea"/>
                <a:cs typeface="+mn-cs"/>
              </a:rPr>
              <a:t>Maruapula</a:t>
            </a:r>
            <a:r>
              <a:rPr kumimoji="0" sz="900" b="0" i="0" u="none" strike="noStrike" kern="1200" cap="none" spc="0" normalizeH="0" baseline="0" noProof="0" dirty="0">
                <a:ln>
                  <a:noFill/>
                </a:ln>
                <a:solidFill>
                  <a:srgbClr val="1A1A1A"/>
                </a:solidFill>
                <a:effectLst/>
                <a:uLnTx/>
                <a:uFillTx/>
                <a:latin typeface="Verdana"/>
                <a:ea typeface="+mn-ea"/>
                <a:cs typeface="+mn-cs"/>
              </a:rPr>
              <a:t> D, Gobe I, </a:t>
            </a:r>
            <a:r>
              <a:rPr kumimoji="0" sz="900" b="0" i="0" u="none" strike="noStrike" kern="1200" cap="none" spc="0" normalizeH="0" baseline="0" noProof="0" dirty="0" err="1">
                <a:ln>
                  <a:noFill/>
                </a:ln>
                <a:solidFill>
                  <a:srgbClr val="1A1A1A"/>
                </a:solidFill>
                <a:effectLst/>
                <a:uLnTx/>
                <a:uFillTx/>
                <a:latin typeface="Verdana"/>
                <a:ea typeface="+mn-ea"/>
                <a:cs typeface="+mn-cs"/>
              </a:rPr>
              <a:t>Motswaledi</a:t>
            </a:r>
            <a:r>
              <a:rPr kumimoji="0" sz="900" b="0" i="0" u="none" strike="noStrike" kern="1200" cap="none" spc="0" normalizeH="0" baseline="0" noProof="0" dirty="0">
                <a:ln>
                  <a:noFill/>
                </a:ln>
                <a:solidFill>
                  <a:srgbClr val="1A1A1A"/>
                </a:solidFill>
                <a:effectLst/>
                <a:uLnTx/>
                <a:uFillTx/>
                <a:latin typeface="Verdana"/>
                <a:ea typeface="+mn-ea"/>
                <a:cs typeface="+mn-cs"/>
              </a:rPr>
              <a:t> MS, Musonda R, Nkomo B, </a:t>
            </a:r>
            <a:r>
              <a:rPr kumimoji="0" sz="900" b="0" i="0" u="none" strike="noStrike" kern="1200" cap="none" spc="0" normalizeH="0" baseline="0" noProof="0" dirty="0" err="1">
                <a:ln>
                  <a:noFill/>
                </a:ln>
                <a:solidFill>
                  <a:srgbClr val="1A1A1A"/>
                </a:solidFill>
                <a:effectLst/>
                <a:uLnTx/>
                <a:uFillTx/>
                <a:latin typeface="Verdana"/>
                <a:ea typeface="+mn-ea"/>
                <a:cs typeface="+mn-cs"/>
              </a:rPr>
              <a:t>Ramaabya</a:t>
            </a:r>
            <a:r>
              <a:rPr kumimoji="0" sz="900" b="0" i="0" u="none" strike="noStrike" kern="1200" cap="none" spc="0" normalizeH="0" baseline="0" noProof="0" dirty="0">
                <a:ln>
                  <a:noFill/>
                </a:ln>
                <a:solidFill>
                  <a:srgbClr val="1A1A1A"/>
                </a:solidFill>
                <a:effectLst/>
                <a:uLnTx/>
                <a:uFillTx/>
                <a:latin typeface="Verdana"/>
                <a:ea typeface="+mn-ea"/>
                <a:cs typeface="+mn-cs"/>
              </a:rPr>
              <a:t> D, </a:t>
            </a:r>
            <a:r>
              <a:rPr kumimoji="0" sz="900" b="0" i="0" u="none" strike="noStrike" kern="1200" cap="none" spc="0" normalizeH="0" baseline="0" noProof="0" dirty="0" err="1">
                <a:ln>
                  <a:noFill/>
                </a:ln>
                <a:solidFill>
                  <a:srgbClr val="1A1A1A"/>
                </a:solidFill>
                <a:effectLst/>
                <a:uLnTx/>
                <a:uFillTx/>
                <a:latin typeface="Verdana"/>
                <a:ea typeface="+mn-ea"/>
                <a:cs typeface="+mn-cs"/>
              </a:rPr>
              <a:t>Chebani</a:t>
            </a:r>
            <a:r>
              <a:rPr kumimoji="0" sz="900" b="0" i="0" u="none" strike="noStrike" kern="1200" cap="none" spc="0" normalizeH="0" baseline="0" noProof="0" dirty="0">
                <a:ln>
                  <a:noFill/>
                </a:ln>
                <a:solidFill>
                  <a:srgbClr val="1A1A1A"/>
                </a:solidFill>
                <a:effectLst/>
                <a:uLnTx/>
                <a:uFillTx/>
                <a:latin typeface="Verdana"/>
                <a:ea typeface="+mn-ea"/>
                <a:cs typeface="+mn-cs"/>
              </a:rPr>
              <a:t> T, </a:t>
            </a:r>
            <a:r>
              <a:rPr kumimoji="0" sz="900" b="0" i="0" u="none" strike="noStrike" kern="1200" cap="none" spc="0" normalizeH="0" baseline="0" noProof="0" dirty="0" err="1">
                <a:ln>
                  <a:noFill/>
                </a:ln>
                <a:solidFill>
                  <a:srgbClr val="1A1A1A"/>
                </a:solidFill>
                <a:effectLst/>
                <a:uLnTx/>
                <a:uFillTx/>
                <a:latin typeface="Verdana"/>
                <a:ea typeface="+mn-ea"/>
                <a:cs typeface="+mn-cs"/>
              </a:rPr>
              <a:t>Makuruetsa</a:t>
            </a:r>
            <a:r>
              <a:rPr kumimoji="0" sz="900" b="0" i="0" u="none" strike="noStrike" kern="1200" cap="none" spc="0" normalizeH="0" baseline="0" noProof="0" dirty="0">
                <a:ln>
                  <a:noFill/>
                </a:ln>
                <a:solidFill>
                  <a:srgbClr val="1A1A1A"/>
                </a:solidFill>
                <a:effectLst/>
                <a:uLnTx/>
                <a:uFillTx/>
                <a:latin typeface="Verdana"/>
                <a:ea typeface="+mn-ea"/>
                <a:cs typeface="+mn-cs"/>
              </a:rPr>
              <a:t> P, </a:t>
            </a:r>
            <a:r>
              <a:rPr kumimoji="0" sz="900" b="0" i="0" u="none" strike="noStrike" kern="1200" cap="none" spc="0" normalizeH="0" baseline="0" noProof="0" dirty="0" err="1">
                <a:ln>
                  <a:noFill/>
                </a:ln>
                <a:solidFill>
                  <a:srgbClr val="1A1A1A"/>
                </a:solidFill>
                <a:effectLst/>
                <a:uLnTx/>
                <a:uFillTx/>
                <a:latin typeface="Verdana"/>
                <a:ea typeface="+mn-ea"/>
                <a:cs typeface="+mn-cs"/>
              </a:rPr>
              <a:t>Makhema</a:t>
            </a:r>
            <a:r>
              <a:rPr kumimoji="0" sz="900" b="0" i="0" u="none" strike="noStrike" kern="1200" cap="none" spc="0" normalizeH="0" baseline="0" noProof="0" dirty="0">
                <a:ln>
                  <a:noFill/>
                </a:ln>
                <a:solidFill>
                  <a:srgbClr val="1A1A1A"/>
                </a:solidFill>
                <a:effectLst/>
                <a:uLnTx/>
                <a:uFillTx/>
                <a:latin typeface="Verdana"/>
                <a:ea typeface="+mn-ea"/>
                <a:cs typeface="+mn-cs"/>
              </a:rPr>
              <a:t> J, Shapiro R, Lockman S, </a:t>
            </a:r>
            <a:r>
              <a:rPr kumimoji="0" sz="900" b="0" i="0" u="none" strike="noStrike" kern="1200" cap="none" spc="0" normalizeH="0" baseline="0" noProof="0" dirty="0" err="1">
                <a:ln>
                  <a:noFill/>
                </a:ln>
                <a:solidFill>
                  <a:srgbClr val="1A1A1A"/>
                </a:solidFill>
                <a:effectLst/>
                <a:uLnTx/>
                <a:uFillTx/>
                <a:latin typeface="Verdana"/>
                <a:ea typeface="+mn-ea"/>
                <a:cs typeface="+mn-cs"/>
              </a:rPr>
              <a:t>Gaseitsiwe</a:t>
            </a:r>
            <a:r>
              <a:rPr kumimoji="0" sz="900" b="0" i="0" u="none" strike="noStrike" kern="1200" cap="none" spc="0" normalizeH="0" baseline="0" noProof="0" dirty="0">
                <a:ln>
                  <a:noFill/>
                </a:ln>
                <a:solidFill>
                  <a:srgbClr val="1A1A1A"/>
                </a:solidFill>
                <a:effectLst/>
                <a:uLnTx/>
                <a:uFillTx/>
                <a:latin typeface="Verdana"/>
                <a:ea typeface="+mn-ea"/>
                <a:cs typeface="+mn-cs"/>
              </a:rPr>
              <a:t> S. Low-level viremia among adults living with HIV on dolutegravir-based first-line antiretroviral therapy is a predictor of virological failure in Botswana. Viruses. 2024;16(5):720. </a:t>
            </a:r>
            <a:r>
              <a:rPr kumimoji="0" sz="900" b="0" i="0" u="none" strike="noStrike" kern="1200" cap="none" spc="0" normalizeH="0" baseline="0" noProof="0" dirty="0">
                <a:ln>
                  <a:noFill/>
                </a:ln>
                <a:effectLst/>
                <a:uLnTx/>
                <a:uFillTx/>
                <a:latin typeface="Verdana"/>
                <a:ea typeface="+mn-ea"/>
                <a:cs typeface="+mn-cs"/>
                <a:hlinkClick r:id="rId4">
                  <a:extLst>
                    <a:ext uri="{A12FA001-AC4F-418D-AE19-62706E023703}">
                      <ahyp:hlinkClr xmlns:ahyp="http://schemas.microsoft.com/office/drawing/2018/hyperlinkcolor" val="tx"/>
                    </a:ext>
                  </a:extLst>
                </a:hlinkClick>
              </a:rPr>
              <a:t>doi:10.3390/v16050720</a:t>
            </a:r>
            <a:endParaRPr kumimoji="0" sz="900" b="0" i="0" u="none" strike="noStrike" kern="1200" cap="none" spc="0" normalizeH="0" baseline="0" noProof="0" dirty="0">
              <a:ln>
                <a:noFill/>
              </a:ln>
              <a:effectLst/>
              <a:uLnTx/>
              <a:uFillTx/>
              <a:latin typeface="Verdana"/>
              <a:ea typeface="+mn-ea"/>
              <a:cs typeface="+mn-cs"/>
            </a:endParaRPr>
          </a:p>
        </p:txBody>
      </p:sp>
      <p:sp>
        <p:nvSpPr>
          <p:cNvPr id="13" name="TextBox 12"/>
          <p:cNvSpPr txBox="1"/>
          <p:nvPr/>
        </p:nvSpPr>
        <p:spPr>
          <a:xfrm>
            <a:off x="502920" y="2794183"/>
            <a:ext cx="11247120" cy="263149"/>
          </a:xfrm>
          <a:prstGeom prst="rect">
            <a:avLst/>
          </a:prstGeom>
          <a:noFill/>
        </p:spPr>
        <p:txBody>
          <a:bodyPr wrap="square" lIns="0" tIns="0" rIns="0" bIns="0">
            <a:spAutoFit/>
          </a:bodyPr>
          <a:lstStyle/>
          <a:p>
            <a:pPr marL="0" marR="0" lvl="0" indent="0" algn="l" defTabSz="914400" rtl="0" eaLnBrk="1" fontAlgn="auto" latinLnBrk="0" hangingPunct="1">
              <a:lnSpc>
                <a:spcPct val="95000"/>
              </a:lnSpc>
              <a:spcBef>
                <a:spcPts val="0"/>
              </a:spcBef>
              <a:spcAft>
                <a:spcPts val="600"/>
              </a:spcAft>
              <a:buClrTx/>
              <a:buSzTx/>
              <a:buFontTx/>
              <a:buNone/>
              <a:tabLst/>
              <a:defRPr/>
            </a:pPr>
            <a:r>
              <a:rPr kumimoji="0" sz="900" b="0" i="0" u="none" strike="noStrike" kern="1200" cap="none" spc="0" normalizeH="0" baseline="0" noProof="0" dirty="0">
                <a:ln>
                  <a:noFill/>
                </a:ln>
                <a:solidFill>
                  <a:srgbClr val="1A1A1A"/>
                </a:solidFill>
                <a:effectLst/>
                <a:uLnTx/>
                <a:uFillTx/>
                <a:latin typeface="Verdana"/>
                <a:ea typeface="+mn-ea"/>
                <a:cs typeface="+mn-cs"/>
              </a:rPr>
              <a:t>7. Hans L, Cassim N, Sarang S, Hardie D, Ndlovu S, Venter WDF, Da Silva P, Stevens W. HIV viral load testing in the South African public health setting in the context of evolving ART guidelines and advances in technology, 2013–2022. Diagnostics (Basel). 2023;13(17):2731. </a:t>
            </a:r>
            <a:r>
              <a:rPr kumimoji="0" sz="900" b="0" i="0" u="none" strike="noStrike" kern="1200" cap="none" spc="0" normalizeH="0" baseline="0" noProof="0" dirty="0">
                <a:ln>
                  <a:noFill/>
                </a:ln>
                <a:effectLst/>
                <a:uLnTx/>
                <a:uFillTx/>
                <a:latin typeface="Verdana"/>
                <a:ea typeface="+mn-ea"/>
                <a:cs typeface="+mn-cs"/>
                <a:hlinkClick r:id="rId5">
                  <a:extLst>
                    <a:ext uri="{A12FA001-AC4F-418D-AE19-62706E023703}">
                      <ahyp:hlinkClr xmlns:ahyp="http://schemas.microsoft.com/office/drawing/2018/hyperlinkcolor" val="tx"/>
                    </a:ext>
                  </a:extLst>
                </a:hlinkClick>
              </a:rPr>
              <a:t>doi:10.3390/diagnostics13172731</a:t>
            </a:r>
            <a:endParaRPr kumimoji="0" sz="900" b="0" i="0" u="none" strike="noStrike" kern="1200" cap="none" spc="0" normalizeH="0" baseline="0" noProof="0" dirty="0">
              <a:ln>
                <a:noFill/>
              </a:ln>
              <a:effectLst/>
              <a:uLnTx/>
              <a:uFillTx/>
              <a:latin typeface="Verdana"/>
              <a:ea typeface="+mn-ea"/>
              <a:cs typeface="+mn-cs"/>
            </a:endParaRPr>
          </a:p>
        </p:txBody>
      </p:sp>
      <p:sp>
        <p:nvSpPr>
          <p:cNvPr id="14" name="TextBox 13"/>
          <p:cNvSpPr txBox="1"/>
          <p:nvPr/>
        </p:nvSpPr>
        <p:spPr>
          <a:xfrm>
            <a:off x="502920" y="3112387"/>
            <a:ext cx="11247120" cy="263149"/>
          </a:xfrm>
          <a:prstGeom prst="rect">
            <a:avLst/>
          </a:prstGeom>
          <a:noFill/>
        </p:spPr>
        <p:txBody>
          <a:bodyPr wrap="square" lIns="0" tIns="0" rIns="0" bIns="0">
            <a:spAutoFit/>
          </a:bodyPr>
          <a:lstStyle/>
          <a:p>
            <a:pPr marL="0" marR="0" lvl="0" indent="0" algn="l" defTabSz="914400" rtl="0" eaLnBrk="1" fontAlgn="auto" latinLnBrk="0" hangingPunct="1">
              <a:lnSpc>
                <a:spcPct val="95000"/>
              </a:lnSpc>
              <a:spcBef>
                <a:spcPts val="0"/>
              </a:spcBef>
              <a:spcAft>
                <a:spcPts val="600"/>
              </a:spcAft>
              <a:buClrTx/>
              <a:buSzTx/>
              <a:buFontTx/>
              <a:buNone/>
              <a:tabLst/>
              <a:defRPr/>
            </a:pPr>
            <a:r>
              <a:rPr kumimoji="0" sz="900" b="0" i="0" u="none" strike="noStrike" kern="1200" cap="none" spc="0" normalizeH="0" baseline="0" noProof="0" dirty="0">
                <a:ln>
                  <a:noFill/>
                </a:ln>
                <a:solidFill>
                  <a:srgbClr val="1A1A1A"/>
                </a:solidFill>
                <a:effectLst/>
                <a:uLnTx/>
                <a:uFillTx/>
                <a:latin typeface="Verdana"/>
                <a:ea typeface="+mn-ea"/>
                <a:cs typeface="+mn-cs"/>
              </a:rPr>
              <a:t>8. Mokgethi O, Huber A, Mokhele I, Shumba K, </a:t>
            </a:r>
            <a:r>
              <a:rPr kumimoji="0" sz="900" b="0" i="0" u="none" strike="noStrike" kern="1200" cap="none" spc="0" normalizeH="0" baseline="0" noProof="0" dirty="0" err="1">
                <a:ln>
                  <a:noFill/>
                </a:ln>
                <a:solidFill>
                  <a:srgbClr val="1A1A1A"/>
                </a:solidFill>
                <a:effectLst/>
                <a:uLnTx/>
                <a:uFillTx/>
                <a:latin typeface="Verdana"/>
                <a:ea typeface="+mn-ea"/>
                <a:cs typeface="+mn-cs"/>
              </a:rPr>
              <a:t>Ntjikelane</a:t>
            </a:r>
            <a:r>
              <a:rPr kumimoji="0" sz="900" b="0" i="0" u="none" strike="noStrike" kern="1200" cap="none" spc="0" normalizeH="0" baseline="0" noProof="0" dirty="0">
                <a:ln>
                  <a:noFill/>
                </a:ln>
                <a:solidFill>
                  <a:srgbClr val="1A1A1A"/>
                </a:solidFill>
                <a:effectLst/>
                <a:uLnTx/>
                <a:uFillTx/>
                <a:latin typeface="Verdana"/>
                <a:ea typeface="+mn-ea"/>
                <a:cs typeface="+mn-cs"/>
              </a:rPr>
              <a:t> V, Rosen S, Pascoe S. Aligning HIV treatment and hypertension clinic visits and dispensing as a first step toward service delivery integration in South Africa: a short report. J Int AIDS Soc. 2025;28:e26444. </a:t>
            </a:r>
            <a:r>
              <a:rPr kumimoji="0" sz="900" b="0" i="0" u="none" strike="noStrike" kern="1200" cap="none" spc="0" normalizeH="0" baseline="0" noProof="0" dirty="0">
                <a:ln>
                  <a:noFill/>
                </a:ln>
                <a:effectLst/>
                <a:uLnTx/>
                <a:uFillTx/>
                <a:latin typeface="Verdana"/>
                <a:ea typeface="+mn-ea"/>
                <a:cs typeface="+mn-cs"/>
                <a:hlinkClick r:id="rId6">
                  <a:extLst>
                    <a:ext uri="{A12FA001-AC4F-418D-AE19-62706E023703}">
                      <ahyp:hlinkClr xmlns:ahyp="http://schemas.microsoft.com/office/drawing/2018/hyperlinkcolor" val="tx"/>
                    </a:ext>
                  </a:extLst>
                </a:hlinkClick>
              </a:rPr>
              <a:t>doi:10.1002/jia2.26444</a:t>
            </a:r>
            <a:endParaRPr kumimoji="0" sz="900" b="0" i="0" u="none" strike="noStrike" kern="1200" cap="none" spc="0" normalizeH="0" baseline="0" noProof="0" dirty="0">
              <a:ln>
                <a:noFill/>
              </a:ln>
              <a:effectLst/>
              <a:uLnTx/>
              <a:uFillTx/>
              <a:latin typeface="Verdana"/>
              <a:ea typeface="+mn-ea"/>
              <a:cs typeface="+mn-cs"/>
            </a:endParaRPr>
          </a:p>
        </p:txBody>
      </p:sp>
      <p:sp>
        <p:nvSpPr>
          <p:cNvPr id="15" name="TextBox 14"/>
          <p:cNvSpPr txBox="1"/>
          <p:nvPr/>
        </p:nvSpPr>
        <p:spPr>
          <a:xfrm>
            <a:off x="502920" y="3422630"/>
            <a:ext cx="11247120" cy="394723"/>
          </a:xfrm>
          <a:prstGeom prst="rect">
            <a:avLst/>
          </a:prstGeom>
          <a:noFill/>
        </p:spPr>
        <p:txBody>
          <a:bodyPr wrap="square" lIns="0" tIns="0" rIns="0" bIns="0">
            <a:spAutoFit/>
          </a:bodyPr>
          <a:lstStyle/>
          <a:p>
            <a:pPr marL="0" marR="0" lvl="0" indent="0" algn="l" defTabSz="914400" rtl="0" eaLnBrk="1" fontAlgn="auto" latinLnBrk="0" hangingPunct="1">
              <a:lnSpc>
                <a:spcPct val="95000"/>
              </a:lnSpc>
              <a:spcBef>
                <a:spcPts val="0"/>
              </a:spcBef>
              <a:spcAft>
                <a:spcPts val="600"/>
              </a:spcAft>
              <a:buClrTx/>
              <a:buSzTx/>
              <a:buFontTx/>
              <a:buNone/>
              <a:tabLst/>
              <a:defRPr/>
            </a:pPr>
            <a:r>
              <a:rPr kumimoji="0" sz="900" b="0" i="0" u="none" strike="noStrike" kern="1200" cap="none" spc="0" normalizeH="0" baseline="0" noProof="0" dirty="0">
                <a:ln>
                  <a:noFill/>
                </a:ln>
                <a:solidFill>
                  <a:srgbClr val="1A1A1A"/>
                </a:solidFill>
                <a:effectLst/>
                <a:uLnTx/>
                <a:uFillTx/>
                <a:latin typeface="Verdana"/>
                <a:ea typeface="+mn-ea"/>
                <a:cs typeface="+mn-cs"/>
              </a:rPr>
              <a:t>9. Sahu M, </a:t>
            </a:r>
            <a:r>
              <a:rPr kumimoji="0" sz="900" b="0" i="0" u="none" strike="noStrike" kern="1200" cap="none" spc="0" normalizeH="0" baseline="0" noProof="0" dirty="0" err="1">
                <a:ln>
                  <a:noFill/>
                </a:ln>
                <a:solidFill>
                  <a:srgbClr val="1A1A1A"/>
                </a:solidFill>
                <a:effectLst/>
                <a:uLnTx/>
                <a:uFillTx/>
                <a:latin typeface="Verdana"/>
                <a:ea typeface="+mn-ea"/>
                <a:cs typeface="+mn-cs"/>
              </a:rPr>
              <a:t>Szpiro</a:t>
            </a:r>
            <a:r>
              <a:rPr kumimoji="0" sz="900" b="0" i="0" u="none" strike="noStrike" kern="1200" cap="none" spc="0" normalizeH="0" baseline="0" noProof="0" dirty="0">
                <a:ln>
                  <a:noFill/>
                </a:ln>
                <a:solidFill>
                  <a:srgbClr val="1A1A1A"/>
                </a:solidFill>
                <a:effectLst/>
                <a:uLnTx/>
                <a:uFillTx/>
                <a:latin typeface="Verdana"/>
                <a:ea typeface="+mn-ea"/>
                <a:cs typeface="+mn-cs"/>
              </a:rPr>
              <a:t> AA, van Rooyen H, Asiimwe S, </a:t>
            </a:r>
            <a:r>
              <a:rPr kumimoji="0" sz="900" b="0" i="0" u="none" strike="noStrike" kern="1200" cap="none" spc="0" normalizeH="0" baseline="0" noProof="0" dirty="0" err="1">
                <a:ln>
                  <a:noFill/>
                </a:ln>
                <a:solidFill>
                  <a:srgbClr val="1A1A1A"/>
                </a:solidFill>
                <a:effectLst/>
                <a:uLnTx/>
                <a:uFillTx/>
                <a:latin typeface="Verdana"/>
                <a:ea typeface="+mn-ea"/>
                <a:cs typeface="+mn-cs"/>
              </a:rPr>
              <a:t>Shahmanesh</a:t>
            </a:r>
            <a:r>
              <a:rPr kumimoji="0" sz="900" b="0" i="0" u="none" strike="noStrike" kern="1200" cap="none" spc="0" normalizeH="0" baseline="0" noProof="0" dirty="0">
                <a:ln>
                  <a:noFill/>
                </a:ln>
                <a:solidFill>
                  <a:srgbClr val="1A1A1A"/>
                </a:solidFill>
                <a:effectLst/>
                <a:uLnTx/>
                <a:uFillTx/>
                <a:latin typeface="Verdana"/>
                <a:ea typeface="+mn-ea"/>
                <a:cs typeface="+mn-cs"/>
              </a:rPr>
              <a:t> M, Roberts DA, Krows ML, Sausi K, Sithole N, Schaafsma T, Baeten JM, Shapiro AE, van Heerden A, Barnabas RV. Non-communicable disease (NCD) risk among people living with HIV in KwaZulu-Natal, South Africa: evidence from a </a:t>
            </a:r>
            <a:r>
              <a:rPr kumimoji="0" sz="900" b="0" i="0" u="none" strike="noStrike" kern="1200" cap="none" spc="0" normalizeH="0" baseline="0" noProof="0" dirty="0" err="1">
                <a:ln>
                  <a:noFill/>
                </a:ln>
                <a:solidFill>
                  <a:srgbClr val="1A1A1A"/>
                </a:solidFill>
                <a:effectLst/>
                <a:uLnTx/>
                <a:uFillTx/>
                <a:latin typeface="Verdana"/>
                <a:ea typeface="+mn-ea"/>
                <a:cs typeface="+mn-cs"/>
              </a:rPr>
              <a:t>randomised</a:t>
            </a:r>
            <a:r>
              <a:rPr kumimoji="0" sz="900" b="0" i="0" u="none" strike="noStrike" kern="1200" cap="none" spc="0" normalizeH="0" baseline="0" noProof="0" dirty="0">
                <a:ln>
                  <a:noFill/>
                </a:ln>
                <a:solidFill>
                  <a:srgbClr val="1A1A1A"/>
                </a:solidFill>
                <a:effectLst/>
                <a:uLnTx/>
                <a:uFillTx/>
                <a:latin typeface="Verdana"/>
                <a:ea typeface="+mn-ea"/>
                <a:cs typeface="+mn-cs"/>
              </a:rPr>
              <a:t> trial of community-based differentiated service delivery. J Int AIDS Soc. 2025;28(Suppl 3):e26513. </a:t>
            </a:r>
            <a:r>
              <a:rPr kumimoji="0" sz="900" b="0" i="0" u="none" strike="noStrike" kern="1200" cap="none" spc="0" normalizeH="0" baseline="0" noProof="0" dirty="0">
                <a:ln>
                  <a:noFill/>
                </a:ln>
                <a:effectLst/>
                <a:uLnTx/>
                <a:uFillTx/>
                <a:latin typeface="Verdana"/>
                <a:ea typeface="+mn-ea"/>
                <a:cs typeface="+mn-cs"/>
                <a:hlinkClick r:id="rId7">
                  <a:extLst>
                    <a:ext uri="{A12FA001-AC4F-418D-AE19-62706E023703}">
                      <ahyp:hlinkClr xmlns:ahyp="http://schemas.microsoft.com/office/drawing/2018/hyperlinkcolor" val="tx"/>
                    </a:ext>
                  </a:extLst>
                </a:hlinkClick>
              </a:rPr>
              <a:t>doi:10.1002/jia2.26513</a:t>
            </a:r>
            <a:endParaRPr kumimoji="0" sz="900" b="0" i="0" u="none" strike="noStrike" kern="1200" cap="none" spc="0" normalizeH="0" baseline="0" noProof="0" dirty="0">
              <a:ln>
                <a:noFill/>
              </a:ln>
              <a:effectLst/>
              <a:uLnTx/>
              <a:uFillTx/>
              <a:latin typeface="Verdana"/>
              <a:ea typeface="+mn-ea"/>
              <a:cs typeface="+mn-cs"/>
            </a:endParaRPr>
          </a:p>
        </p:txBody>
      </p:sp>
      <p:sp>
        <p:nvSpPr>
          <p:cNvPr id="16" name="TextBox 15"/>
          <p:cNvSpPr txBox="1"/>
          <p:nvPr/>
        </p:nvSpPr>
        <p:spPr>
          <a:xfrm>
            <a:off x="502920" y="3851269"/>
            <a:ext cx="11247120" cy="131574"/>
          </a:xfrm>
          <a:prstGeom prst="rect">
            <a:avLst/>
          </a:prstGeom>
          <a:noFill/>
        </p:spPr>
        <p:txBody>
          <a:bodyPr wrap="square" lIns="0" tIns="0" rIns="0" bIns="0">
            <a:spAutoFit/>
          </a:bodyPr>
          <a:lstStyle/>
          <a:p>
            <a:pPr marL="0" marR="0" lvl="0" indent="0" algn="l" defTabSz="914400" rtl="0" eaLnBrk="1" fontAlgn="auto" latinLnBrk="0" hangingPunct="1">
              <a:lnSpc>
                <a:spcPct val="95000"/>
              </a:lnSpc>
              <a:spcBef>
                <a:spcPts val="0"/>
              </a:spcBef>
              <a:spcAft>
                <a:spcPts val="600"/>
              </a:spcAft>
              <a:buClrTx/>
              <a:buSzTx/>
              <a:buFontTx/>
              <a:buNone/>
              <a:tabLst/>
              <a:defRPr/>
            </a:pPr>
            <a:r>
              <a:rPr kumimoji="0" sz="900" b="0" i="0" u="none" strike="noStrike" kern="1200" cap="none" spc="0" normalizeH="0" baseline="0" noProof="0" dirty="0">
                <a:ln>
                  <a:noFill/>
                </a:ln>
                <a:solidFill>
                  <a:srgbClr val="1A1A1A"/>
                </a:solidFill>
                <a:effectLst/>
                <a:uLnTx/>
                <a:uFillTx/>
                <a:latin typeface="Verdana"/>
                <a:ea typeface="+mn-ea"/>
                <a:cs typeface="+mn-cs"/>
              </a:rPr>
              <a:t>10. Grimsrud A, Holmes CB, Sande L, editors. Differentiated service delivery — beyond HIV treatment for integration and other health needs [supplement]. J Int AIDS Soc. 2025;28(Suppl 3).</a:t>
            </a:r>
          </a:p>
        </p:txBody>
      </p:sp>
      <p:sp>
        <p:nvSpPr>
          <p:cNvPr id="17" name="TextBox 16"/>
          <p:cNvSpPr txBox="1"/>
          <p:nvPr/>
        </p:nvSpPr>
        <p:spPr>
          <a:xfrm>
            <a:off x="502920" y="4028024"/>
            <a:ext cx="11247120" cy="263149"/>
          </a:xfrm>
          <a:prstGeom prst="rect">
            <a:avLst/>
          </a:prstGeom>
          <a:noFill/>
        </p:spPr>
        <p:txBody>
          <a:bodyPr wrap="square" lIns="0" tIns="0" rIns="0" bIns="0">
            <a:spAutoFit/>
          </a:bodyPr>
          <a:lstStyle/>
          <a:p>
            <a:pPr>
              <a:lnSpc>
                <a:spcPct val="95000"/>
              </a:lnSpc>
              <a:spcAft>
                <a:spcPts val="600"/>
              </a:spcAft>
              <a:defRPr/>
            </a:pPr>
            <a:r>
              <a:rPr sz="900" dirty="0">
                <a:solidFill>
                  <a:srgbClr val="1A1A1A"/>
                </a:solidFill>
                <a:latin typeface="Verdana"/>
              </a:rPr>
              <a:t>11. </a:t>
            </a:r>
            <a:r>
              <a:rPr lang="en-ZA" sz="900" dirty="0">
                <a:solidFill>
                  <a:srgbClr val="1A1A1A"/>
                </a:solidFill>
                <a:latin typeface="Verdana"/>
              </a:rPr>
              <a:t>Mokgethi NO, et al. Integration of family planning services into antiretroviral therapy for HIV in differentiated models of care in South Africa: a cross-sectional survey. </a:t>
            </a:r>
            <a:r>
              <a:rPr lang="en-ZA" sz="900" dirty="0" err="1">
                <a:solidFill>
                  <a:srgbClr val="1A1A1A"/>
                </a:solidFill>
                <a:latin typeface="Verdana"/>
              </a:rPr>
              <a:t>medRxiv</a:t>
            </a:r>
            <a:r>
              <a:rPr lang="en-ZA" sz="900" dirty="0">
                <a:solidFill>
                  <a:srgbClr val="1A1A1A"/>
                </a:solidFill>
                <a:latin typeface="Verdana"/>
              </a:rPr>
              <a:t> [Preprint]. 2026 Feb 6:2026.02.05.26345622. </a:t>
            </a:r>
            <a:r>
              <a:rPr lang="en-ZA" sz="900" dirty="0">
                <a:latin typeface="Verdana"/>
                <a:hlinkClick r:id="rId8">
                  <a:extLst>
                    <a:ext uri="{A12FA001-AC4F-418D-AE19-62706E023703}">
                      <ahyp:hlinkClr xmlns:ahyp="http://schemas.microsoft.com/office/drawing/2018/hyperlinkcolor" val="tx"/>
                    </a:ext>
                  </a:extLst>
                </a:hlinkClick>
              </a:rPr>
              <a:t>doi:10.64898/2026.02.05.26345622</a:t>
            </a:r>
            <a:endParaRPr sz="900" dirty="0">
              <a:latin typeface="Verdana"/>
            </a:endParaRPr>
          </a:p>
        </p:txBody>
      </p:sp>
      <p:sp>
        <p:nvSpPr>
          <p:cNvPr id="18" name="TextBox 17"/>
          <p:cNvSpPr txBox="1"/>
          <p:nvPr/>
        </p:nvSpPr>
        <p:spPr>
          <a:xfrm>
            <a:off x="502920" y="4346257"/>
            <a:ext cx="11247120" cy="1200329"/>
          </a:xfrm>
          <a:prstGeom prst="rect">
            <a:avLst/>
          </a:prstGeom>
          <a:solidFill>
            <a:schemeClr val="bg1"/>
          </a:solidFill>
        </p:spPr>
        <p:txBody>
          <a:bodyPr wrap="square" lIns="0" tIns="0" rIns="0" bIns="0">
            <a:spAutoFit/>
          </a:bodyPr>
          <a:lstStyle/>
          <a:p>
            <a:pPr marL="0" marR="0" lvl="0" indent="0" algn="l" defTabSz="914400" rtl="0" eaLnBrk="1" fontAlgn="auto" latinLnBrk="0" hangingPunct="1">
              <a:spcBef>
                <a:spcPts val="0"/>
              </a:spcBef>
              <a:spcAft>
                <a:spcPts val="600"/>
              </a:spcAft>
              <a:buClrTx/>
              <a:buSzTx/>
              <a:buFontTx/>
              <a:buNone/>
              <a:tabLst/>
              <a:defRPr/>
            </a:pPr>
            <a:r>
              <a:rPr kumimoji="0" sz="900" b="0" i="0" u="none" strike="noStrike" kern="1200" cap="none" spc="0" normalizeH="0" baseline="0" noProof="0" dirty="0">
                <a:ln>
                  <a:noFill/>
                </a:ln>
                <a:solidFill>
                  <a:srgbClr val="1A1A1A"/>
                </a:solidFill>
                <a:effectLst/>
                <a:uLnTx/>
                <a:uFillTx/>
                <a:latin typeface="Verdana"/>
                <a:ea typeface="+mn-ea"/>
                <a:cs typeface="+mn-cs"/>
              </a:rPr>
              <a:t>1</a:t>
            </a:r>
            <a:r>
              <a:rPr kumimoji="0" lang="en-ZA" sz="900" b="0" i="0" u="none" strike="noStrike" kern="1200" cap="none" spc="0" normalizeH="0" baseline="0" noProof="0" dirty="0">
                <a:ln>
                  <a:noFill/>
                </a:ln>
                <a:solidFill>
                  <a:srgbClr val="1A1A1A"/>
                </a:solidFill>
                <a:effectLst/>
                <a:uLnTx/>
                <a:uFillTx/>
                <a:latin typeface="Verdana"/>
                <a:ea typeface="+mn-ea"/>
                <a:cs typeface="+mn-cs"/>
              </a:rPr>
              <a:t>2</a:t>
            </a:r>
            <a:r>
              <a:rPr kumimoji="0" sz="900" b="0" i="0" u="none" strike="noStrike" kern="1200" cap="none" spc="0" normalizeH="0" baseline="0" noProof="0" dirty="0">
                <a:ln>
                  <a:noFill/>
                </a:ln>
                <a:solidFill>
                  <a:srgbClr val="1A1A1A"/>
                </a:solidFill>
                <a:effectLst/>
                <a:uLnTx/>
                <a:uFillTx/>
                <a:latin typeface="Verdana"/>
                <a:ea typeface="+mn-ea"/>
                <a:cs typeface="+mn-cs"/>
              </a:rPr>
              <a:t>. Wilkinson L, Hans L. Interpreting low-level viraemia (50–200 copies/mL) in South Africa: what is real, what may not be, and why it matters. National Health Laboratory Service (NHLS) Project ECHO presentation. </a:t>
            </a:r>
            <a:endParaRPr kumimoji="0" lang="en-ZA" sz="900" b="0" i="0" u="none" strike="noStrike" kern="1200" cap="none" spc="0" normalizeH="0" baseline="0" noProof="0" dirty="0">
              <a:ln>
                <a:noFill/>
              </a:ln>
              <a:solidFill>
                <a:srgbClr val="1A1A1A"/>
              </a:solidFill>
              <a:effectLst/>
              <a:uLnTx/>
              <a:uFillTx/>
              <a:latin typeface="Verdana"/>
              <a:ea typeface="+mn-ea"/>
              <a:cs typeface="+mn-cs"/>
            </a:endParaRPr>
          </a:p>
          <a:p>
            <a:pPr marL="0" marR="0" lvl="0" indent="0" algn="l" defTabSz="914400" rtl="0" eaLnBrk="1" fontAlgn="auto" latinLnBrk="0" hangingPunct="1">
              <a:spcBef>
                <a:spcPts val="0"/>
              </a:spcBef>
              <a:spcAft>
                <a:spcPts val="600"/>
              </a:spcAft>
              <a:buClrTx/>
              <a:buSzTx/>
              <a:buFontTx/>
              <a:buNone/>
              <a:tabLst/>
              <a:defRPr/>
            </a:pPr>
            <a:r>
              <a:rPr kumimoji="0" sz="900" b="0" i="0" u="none" strike="noStrike" kern="1200" cap="none" spc="0" normalizeH="0" baseline="0" noProof="0" dirty="0">
                <a:ln>
                  <a:noFill/>
                </a:ln>
                <a:solidFill>
                  <a:srgbClr val="1A1A1A"/>
                </a:solidFill>
                <a:effectLst/>
                <a:uLnTx/>
                <a:uFillTx/>
                <a:latin typeface="Verdana"/>
                <a:ea typeface="+mn-ea"/>
                <a:cs typeface="+mn-cs"/>
              </a:rPr>
              <a:t>1</a:t>
            </a:r>
            <a:r>
              <a:rPr kumimoji="0" lang="en-ZA" sz="900" b="0" i="0" u="none" strike="noStrike" kern="1200" cap="none" spc="0" normalizeH="0" baseline="0" noProof="0" dirty="0">
                <a:ln>
                  <a:noFill/>
                </a:ln>
                <a:solidFill>
                  <a:srgbClr val="1A1A1A"/>
                </a:solidFill>
                <a:effectLst/>
                <a:uLnTx/>
                <a:uFillTx/>
                <a:latin typeface="Verdana"/>
                <a:ea typeface="+mn-ea"/>
                <a:cs typeface="+mn-cs"/>
              </a:rPr>
              <a:t>3</a:t>
            </a:r>
            <a:r>
              <a:rPr kumimoji="0" sz="900" b="0" i="0" u="none" strike="noStrike" kern="1200" cap="none" spc="0" normalizeH="0" baseline="0" noProof="0" dirty="0">
                <a:ln>
                  <a:noFill/>
                </a:ln>
                <a:solidFill>
                  <a:srgbClr val="1A1A1A"/>
                </a:solidFill>
                <a:effectLst/>
                <a:uLnTx/>
                <a:uFillTx/>
                <a:latin typeface="Verdana"/>
                <a:ea typeface="+mn-ea"/>
                <a:cs typeface="+mn-cs"/>
              </a:rPr>
              <a:t>. </a:t>
            </a:r>
            <a:r>
              <a:rPr kumimoji="0" sz="900" b="0" i="0" u="none" strike="noStrike" kern="1200" cap="none" spc="0" normalizeH="0" baseline="0" noProof="0" dirty="0" err="1">
                <a:ln>
                  <a:noFill/>
                </a:ln>
                <a:solidFill>
                  <a:srgbClr val="1A1A1A"/>
                </a:solidFill>
                <a:effectLst/>
                <a:uLnTx/>
                <a:uFillTx/>
                <a:latin typeface="Verdana"/>
                <a:ea typeface="+mn-ea"/>
                <a:cs typeface="+mn-cs"/>
              </a:rPr>
              <a:t>Mbeje</a:t>
            </a:r>
            <a:r>
              <a:rPr kumimoji="0" sz="900" b="0" i="0" u="none" strike="noStrike" kern="1200" cap="none" spc="0" normalizeH="0" baseline="0" noProof="0" dirty="0">
                <a:ln>
                  <a:noFill/>
                </a:ln>
                <a:solidFill>
                  <a:srgbClr val="1A1A1A"/>
                </a:solidFill>
                <a:effectLst/>
                <a:uLnTx/>
                <a:uFillTx/>
                <a:latin typeface="Verdana"/>
                <a:ea typeface="+mn-ea"/>
                <a:cs typeface="+mn-cs"/>
              </a:rPr>
              <a:t> SS, Gounder L, van der Molen JS, Hobe L, Ngwenya T, Khanyile M, </a:t>
            </a:r>
            <a:r>
              <a:rPr kumimoji="0" sz="900" b="0" i="0" u="none" strike="noStrike" kern="1200" cap="none" spc="0" normalizeH="0" baseline="0" noProof="0" dirty="0" err="1">
                <a:ln>
                  <a:noFill/>
                </a:ln>
                <a:solidFill>
                  <a:srgbClr val="1A1A1A"/>
                </a:solidFill>
                <a:effectLst/>
                <a:uLnTx/>
                <a:uFillTx/>
                <a:latin typeface="Verdana"/>
                <a:ea typeface="+mn-ea"/>
                <a:cs typeface="+mn-cs"/>
              </a:rPr>
              <a:t>Tlhaku</a:t>
            </a:r>
            <a:r>
              <a:rPr kumimoji="0" sz="900" b="0" i="0" u="none" strike="noStrike" kern="1200" cap="none" spc="0" normalizeH="0" baseline="0" noProof="0" dirty="0">
                <a:ln>
                  <a:noFill/>
                </a:ln>
                <a:solidFill>
                  <a:srgbClr val="1A1A1A"/>
                </a:solidFill>
                <a:effectLst/>
                <a:uLnTx/>
                <a:uFillTx/>
                <a:latin typeface="Verdana"/>
                <a:ea typeface="+mn-ea"/>
                <a:cs typeface="+mn-cs"/>
              </a:rPr>
              <a:t> K, </a:t>
            </a:r>
            <a:r>
              <a:rPr kumimoji="0" sz="900" b="0" i="0" u="none" strike="noStrike" kern="1200" cap="none" spc="0" normalizeH="0" baseline="0" noProof="0" dirty="0" err="1">
                <a:ln>
                  <a:noFill/>
                </a:ln>
                <a:solidFill>
                  <a:srgbClr val="1A1A1A"/>
                </a:solidFill>
                <a:effectLst/>
                <a:uLnTx/>
                <a:uFillTx/>
                <a:latin typeface="Verdana"/>
                <a:ea typeface="+mn-ea"/>
                <a:cs typeface="+mn-cs"/>
              </a:rPr>
              <a:t>Chimukangara</a:t>
            </a:r>
            <a:r>
              <a:rPr kumimoji="0" sz="900" b="0" i="0" u="none" strike="noStrike" kern="1200" cap="none" spc="0" normalizeH="0" baseline="0" noProof="0" dirty="0">
                <a:ln>
                  <a:noFill/>
                </a:ln>
                <a:solidFill>
                  <a:srgbClr val="1A1A1A"/>
                </a:solidFill>
                <a:effectLst/>
                <a:uLnTx/>
                <a:uFillTx/>
                <a:latin typeface="Verdana"/>
                <a:ea typeface="+mn-ea"/>
                <a:cs typeface="+mn-cs"/>
              </a:rPr>
              <a:t> B, </a:t>
            </a:r>
            <a:r>
              <a:rPr kumimoji="0" sz="900" b="0" i="0" u="none" strike="noStrike" kern="1200" cap="none" spc="0" normalizeH="0" baseline="0" noProof="0" dirty="0" err="1">
                <a:ln>
                  <a:noFill/>
                </a:ln>
                <a:solidFill>
                  <a:srgbClr val="1A1A1A"/>
                </a:solidFill>
                <a:effectLst/>
                <a:uLnTx/>
                <a:uFillTx/>
                <a:latin typeface="Verdana"/>
                <a:ea typeface="+mn-ea"/>
                <a:cs typeface="+mn-cs"/>
              </a:rPr>
              <a:t>Khubone</a:t>
            </a:r>
            <a:r>
              <a:rPr kumimoji="0" sz="900" b="0" i="0" u="none" strike="noStrike" kern="1200" cap="none" spc="0" normalizeH="0" baseline="0" noProof="0" dirty="0">
                <a:ln>
                  <a:noFill/>
                </a:ln>
                <a:solidFill>
                  <a:srgbClr val="1A1A1A"/>
                </a:solidFill>
                <a:effectLst/>
                <a:uLnTx/>
                <a:uFillTx/>
                <a:latin typeface="Verdana"/>
                <a:ea typeface="+mn-ea"/>
                <a:cs typeface="+mn-cs"/>
              </a:rPr>
              <a:t> T, </a:t>
            </a:r>
            <a:r>
              <a:rPr kumimoji="0" sz="900" b="0" i="0" u="none" strike="noStrike" kern="1200" cap="none" spc="0" normalizeH="0" baseline="0" noProof="0" dirty="0" err="1">
                <a:ln>
                  <a:noFill/>
                </a:ln>
                <a:solidFill>
                  <a:srgbClr val="1A1A1A"/>
                </a:solidFill>
                <a:effectLst/>
                <a:uLnTx/>
                <a:uFillTx/>
                <a:latin typeface="Verdana"/>
                <a:ea typeface="+mn-ea"/>
                <a:cs typeface="+mn-cs"/>
              </a:rPr>
              <a:t>Sookrajh</a:t>
            </a:r>
            <a:r>
              <a:rPr kumimoji="0" sz="900" b="0" i="0" u="none" strike="noStrike" kern="1200" cap="none" spc="0" normalizeH="0" baseline="0" noProof="0" dirty="0">
                <a:ln>
                  <a:noFill/>
                </a:ln>
                <a:solidFill>
                  <a:srgbClr val="1A1A1A"/>
                </a:solidFill>
                <a:effectLst/>
                <a:uLnTx/>
                <a:uFillTx/>
                <a:latin typeface="Verdana"/>
                <a:ea typeface="+mn-ea"/>
                <a:cs typeface="+mn-cs"/>
              </a:rPr>
              <a:t> Y, Mahomed S, Brown JA, Garrett N, Dorward J, Lewis L. Trends in advanced HIV disease, treatment interruption, and viraemia in KwaZulu-Natal, South Africa. </a:t>
            </a:r>
            <a:r>
              <a:rPr kumimoji="0" sz="900" b="0" i="0" u="none" strike="noStrike" kern="1200" cap="none" spc="0" normalizeH="0" baseline="0" noProof="0" dirty="0" err="1">
                <a:ln>
                  <a:noFill/>
                </a:ln>
                <a:solidFill>
                  <a:srgbClr val="1A1A1A"/>
                </a:solidFill>
                <a:effectLst/>
                <a:uLnTx/>
                <a:uFillTx/>
                <a:latin typeface="Verdana"/>
                <a:ea typeface="+mn-ea"/>
                <a:cs typeface="+mn-cs"/>
              </a:rPr>
              <a:t>medRxiv</a:t>
            </a:r>
            <a:r>
              <a:rPr kumimoji="0" sz="900" b="0" i="0" u="none" strike="noStrike" kern="1200" cap="none" spc="0" normalizeH="0" baseline="0" noProof="0" dirty="0">
                <a:ln>
                  <a:noFill/>
                </a:ln>
                <a:solidFill>
                  <a:srgbClr val="1A1A1A"/>
                </a:solidFill>
                <a:effectLst/>
                <a:uLnTx/>
                <a:uFillTx/>
                <a:latin typeface="Verdana"/>
                <a:ea typeface="+mn-ea"/>
                <a:cs typeface="+mn-cs"/>
              </a:rPr>
              <a:t> [Preprint]. 2025 Nov 9. </a:t>
            </a:r>
            <a:r>
              <a:rPr kumimoji="0" sz="900" b="0" i="0" u="none" strike="noStrike" kern="1200" cap="none" spc="0" normalizeH="0" baseline="0" noProof="0" dirty="0">
                <a:ln>
                  <a:noFill/>
                </a:ln>
                <a:effectLst/>
                <a:uLnTx/>
                <a:uFillTx/>
                <a:latin typeface="Verdana"/>
                <a:ea typeface="+mn-ea"/>
                <a:cs typeface="+mn-cs"/>
                <a:hlinkClick r:id="rId9">
                  <a:extLst>
                    <a:ext uri="{A12FA001-AC4F-418D-AE19-62706E023703}">
                      <ahyp:hlinkClr xmlns:ahyp="http://schemas.microsoft.com/office/drawing/2018/hyperlinkcolor" val="tx"/>
                    </a:ext>
                  </a:extLst>
                </a:hlinkClick>
              </a:rPr>
              <a:t>doi:10.1101/2025.11.06.25339741</a:t>
            </a:r>
            <a:r>
              <a:rPr kumimoji="0" sz="900" b="0" i="0" u="none" strike="noStrike" kern="1200" cap="none" spc="0" normalizeH="0" baseline="0" noProof="0" dirty="0">
                <a:ln>
                  <a:noFill/>
                </a:ln>
                <a:solidFill>
                  <a:srgbClr val="1A1A1A"/>
                </a:solidFill>
                <a:effectLst/>
                <a:uLnTx/>
                <a:uFillTx/>
                <a:latin typeface="Verdana"/>
                <a:ea typeface="+mn-ea"/>
                <a:cs typeface="+mn-cs"/>
              </a:rPr>
              <a:t>. </a:t>
            </a:r>
          </a:p>
          <a:p>
            <a:pPr marL="0" marR="0" lvl="0" indent="0" algn="l" defTabSz="914400" rtl="0" eaLnBrk="1" fontAlgn="auto" latinLnBrk="0" hangingPunct="1">
              <a:spcBef>
                <a:spcPts val="0"/>
              </a:spcBef>
              <a:spcAft>
                <a:spcPts val="600"/>
              </a:spcAft>
              <a:buClrTx/>
              <a:buSzTx/>
              <a:buFontTx/>
              <a:buNone/>
              <a:tabLst/>
              <a:defRPr/>
            </a:pPr>
            <a:r>
              <a:rPr kumimoji="0" sz="900" b="0" i="0" u="none" strike="noStrike" kern="1200" cap="none" spc="0" normalizeH="0" baseline="0" noProof="0" dirty="0">
                <a:ln>
                  <a:noFill/>
                </a:ln>
                <a:solidFill>
                  <a:srgbClr val="1A1A1A"/>
                </a:solidFill>
                <a:effectLst/>
                <a:uLnTx/>
                <a:uFillTx/>
                <a:latin typeface="Verdana"/>
                <a:ea typeface="+mn-ea"/>
                <a:cs typeface="+mn-cs"/>
              </a:rPr>
              <a:t>1</a:t>
            </a:r>
            <a:r>
              <a:rPr kumimoji="0" lang="en-ZA" sz="900" b="0" i="0" u="none" strike="noStrike" kern="1200" cap="none" spc="0" normalizeH="0" baseline="0" noProof="0" dirty="0">
                <a:ln>
                  <a:noFill/>
                </a:ln>
                <a:solidFill>
                  <a:srgbClr val="1A1A1A"/>
                </a:solidFill>
                <a:effectLst/>
                <a:uLnTx/>
                <a:uFillTx/>
                <a:latin typeface="Verdana"/>
                <a:ea typeface="+mn-ea"/>
                <a:cs typeface="+mn-cs"/>
              </a:rPr>
              <a:t>4</a:t>
            </a:r>
            <a:r>
              <a:rPr kumimoji="0" sz="900" b="0" i="0" u="none" strike="noStrike" kern="1200" cap="none" spc="0" normalizeH="0" baseline="0" noProof="0" dirty="0">
                <a:ln>
                  <a:noFill/>
                </a:ln>
                <a:solidFill>
                  <a:srgbClr val="1A1A1A"/>
                </a:solidFill>
                <a:effectLst/>
                <a:uLnTx/>
                <a:uFillTx/>
                <a:latin typeface="Verdana"/>
                <a:ea typeface="+mn-ea"/>
                <a:cs typeface="+mn-cs"/>
              </a:rPr>
              <a:t>. Phillips A, Shroufi A, Vojnov L, Cohn J, Roberts T, Ellman T, et al. Sustainable HIV treatment in Africa through viral-load-informed differentiated care. Nature. 2015;528(7580):S68-76. </a:t>
            </a:r>
            <a:r>
              <a:rPr kumimoji="0" sz="900" b="0" i="0" u="none" strike="noStrike" kern="1200" cap="none" spc="0" normalizeH="0" baseline="0" noProof="0" dirty="0">
                <a:ln>
                  <a:noFill/>
                </a:ln>
                <a:effectLst/>
                <a:uLnTx/>
                <a:uFillTx/>
                <a:latin typeface="Verdana"/>
                <a:ea typeface="+mn-ea"/>
                <a:cs typeface="+mn-cs"/>
                <a:hlinkClick r:id="rId10">
                  <a:extLst>
                    <a:ext uri="{A12FA001-AC4F-418D-AE19-62706E023703}">
                      <ahyp:hlinkClr xmlns:ahyp="http://schemas.microsoft.com/office/drawing/2018/hyperlinkcolor" val="tx"/>
                    </a:ext>
                  </a:extLst>
                </a:hlinkClick>
              </a:rPr>
              <a:t>doi:10.1038/nature16046. </a:t>
            </a:r>
            <a:endParaRPr lang="en-ZA" sz="900" dirty="0">
              <a:latin typeface="Verdana"/>
            </a:endParaRPr>
          </a:p>
          <a:p>
            <a:pPr marL="0" marR="0" lvl="0" indent="0" algn="l" defTabSz="914400" rtl="0" eaLnBrk="1" fontAlgn="auto" latinLnBrk="0" hangingPunct="1">
              <a:spcBef>
                <a:spcPts val="0"/>
              </a:spcBef>
              <a:spcAft>
                <a:spcPts val="600"/>
              </a:spcAft>
              <a:buClrTx/>
              <a:buSzTx/>
              <a:buFontTx/>
              <a:buNone/>
              <a:tabLst/>
              <a:defRPr/>
            </a:pPr>
            <a:endParaRPr lang="en-ZA" sz="900" dirty="0">
              <a:latin typeface="Verdana"/>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56B48B-BDDA-D87C-2F24-21C21C67EC62}"/>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DAD24B04-367A-456C-5E98-DAF1F563793F}"/>
              </a:ext>
            </a:extLst>
          </p:cNvPr>
          <p:cNvSpPr/>
          <p:nvPr/>
        </p:nvSpPr>
        <p:spPr>
          <a:xfrm>
            <a:off x="472440" y="6363105"/>
            <a:ext cx="11247120" cy="0"/>
          </a:xfrm>
          <a:prstGeom prst="line">
            <a:avLst/>
          </a:prstGeom>
          <a:noFill/>
          <a:ln w="9525">
            <a:solidFill>
              <a:srgbClr val="CFCFC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a:extLst>
              <a:ext uri="{FF2B5EF4-FFF2-40B4-BE49-F238E27FC236}">
                <a16:creationId xmlns:a16="http://schemas.microsoft.com/office/drawing/2014/main" id="{1FAA178C-77FD-11F4-372A-BC13C33F5932}"/>
              </a:ext>
            </a:extLst>
          </p:cNvPr>
          <p:cNvSpPr/>
          <p:nvPr/>
        </p:nvSpPr>
        <p:spPr>
          <a:xfrm>
            <a:off x="441960" y="6391655"/>
            <a:ext cx="73152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6E6E6E"/>
                </a:solidFill>
                <a:effectLst/>
                <a:uLnTx/>
                <a:uFillTx/>
                <a:latin typeface="Verdana" pitchFamily="34" charset="0"/>
                <a:ea typeface="Verdana" pitchFamily="34" charset="-122"/>
                <a:cs typeface="Verdana" pitchFamily="34" charset="-120"/>
              </a:rPr>
              <a:t>26–31 July · Rio de Janeiro, Brazil · MASTER EVIDENCE DECK</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a:extLst>
              <a:ext uri="{FF2B5EF4-FFF2-40B4-BE49-F238E27FC236}">
                <a16:creationId xmlns:a16="http://schemas.microsoft.com/office/drawing/2014/main" id="{946DAF1B-2544-5429-DCA3-0A2354F190CE}"/>
              </a:ext>
            </a:extLst>
          </p:cNvPr>
          <p:cNvSpPr/>
          <p:nvPr/>
        </p:nvSpPr>
        <p:spPr>
          <a:xfrm>
            <a:off x="8503920" y="6374704"/>
            <a:ext cx="3200400"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6E6E6E"/>
                </a:solidFill>
                <a:effectLst/>
                <a:uLnTx/>
                <a:uFillTx/>
                <a:latin typeface="Verdana" pitchFamily="34" charset="0"/>
                <a:ea typeface="Verdana" pitchFamily="34" charset="-122"/>
                <a:cs typeface="Verdana" pitchFamily="34" charset="-120"/>
              </a:rPr>
              <a:t>38 · aids2026.org</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3D9D263F-15D1-65EF-169E-077BE7A50DF3}"/>
              </a:ext>
            </a:extLst>
          </p:cNvPr>
          <p:cNvSpPr/>
          <p:nvPr/>
        </p:nvSpPr>
        <p:spPr>
          <a:xfrm>
            <a:off x="341599" y="282673"/>
            <a:ext cx="86868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0" cap="none" spc="100" normalizeH="0" baseline="0" noProof="0" dirty="0">
                <a:ln>
                  <a:noFill/>
                </a:ln>
                <a:solidFill>
                  <a:srgbClr val="E0001B"/>
                </a:solidFill>
                <a:effectLst/>
                <a:uLnTx/>
                <a:uFillTx/>
                <a:latin typeface="Verdana" pitchFamily="34" charset="0"/>
                <a:ea typeface="Verdana" pitchFamily="34" charset="-122"/>
                <a:cs typeface="Verdana" pitchFamily="34" charset="-120"/>
              </a:rPr>
              <a:t>REFERENCES (4/4) · SHIFT 3 &amp; CROSS-CUTTING </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56942599-EE2F-355B-7213-7B98E47A5BA3}"/>
              </a:ext>
            </a:extLst>
          </p:cNvPr>
          <p:cNvSpPr txBox="1"/>
          <p:nvPr/>
        </p:nvSpPr>
        <p:spPr>
          <a:xfrm>
            <a:off x="441960" y="731045"/>
            <a:ext cx="11247120" cy="1831271"/>
          </a:xfrm>
          <a:prstGeom prst="rect">
            <a:avLst/>
          </a:prstGeom>
          <a:solidFill>
            <a:schemeClr val="bg1"/>
          </a:solidFill>
        </p:spPr>
        <p:txBody>
          <a:bodyPr wrap="square" lIns="0" tIns="0" rIns="0" bIns="0">
            <a:spAutoFit/>
          </a:bodyPr>
          <a:lstStyle/>
          <a:p>
            <a:pPr lvl="0">
              <a:spcAft>
                <a:spcPts val="600"/>
              </a:spcAft>
              <a:defRPr/>
            </a:pPr>
            <a:r>
              <a:rPr lang="en-ZA" sz="900" dirty="0">
                <a:solidFill>
                  <a:srgbClr val="1A1A1A"/>
                </a:solidFill>
                <a:latin typeface="Verdana"/>
              </a:rPr>
              <a:t>15. Hamers RL, Sawyer AW, Tuohy M, et al. Cost-effectiveness of laboratory monitoring for management of HIV treatment in sub-Saharan Africa: a model-based analysis. AIDS. 2012;26(13):1663–1672. </a:t>
            </a:r>
            <a:r>
              <a:rPr lang="en-ZA" sz="900" dirty="0">
                <a:latin typeface="Verdana"/>
                <a:hlinkClick r:id="rId3">
                  <a:extLst>
                    <a:ext uri="{A12FA001-AC4F-418D-AE19-62706E023703}">
                      <ahyp:hlinkClr xmlns:ahyp="http://schemas.microsoft.com/office/drawing/2018/hyperlinkcolor" val="tx"/>
                    </a:ext>
                  </a:extLst>
                </a:hlinkClick>
              </a:rPr>
              <a:t>doi:10.1097/QAD.0b013e3283560678</a:t>
            </a:r>
            <a:endParaRPr lang="en-ZA" sz="900" dirty="0">
              <a:latin typeface="Verdana"/>
            </a:endParaRPr>
          </a:p>
          <a:p>
            <a:pPr lvl="0">
              <a:spcAft>
                <a:spcPts val="600"/>
              </a:spcAft>
              <a:defRPr/>
            </a:pPr>
            <a:r>
              <a:rPr lang="en-ZA" sz="900" dirty="0">
                <a:solidFill>
                  <a:srgbClr val="1A1A1A"/>
                </a:solidFill>
                <a:latin typeface="Verdana"/>
              </a:rPr>
              <a:t>16. Ssempijja V, Nason M, </a:t>
            </a:r>
            <a:r>
              <a:rPr lang="en-ZA" sz="900" dirty="0" err="1">
                <a:solidFill>
                  <a:srgbClr val="1A1A1A"/>
                </a:solidFill>
                <a:latin typeface="Verdana"/>
              </a:rPr>
              <a:t>Nakigozi</a:t>
            </a:r>
            <a:r>
              <a:rPr lang="en-ZA" sz="900" dirty="0">
                <a:solidFill>
                  <a:srgbClr val="1A1A1A"/>
                </a:solidFill>
                <a:latin typeface="Verdana"/>
              </a:rPr>
              <a:t> G, Ndyanabo A, Gray R, Wawer M, et al. Adaptive viral load monitoring frequency to facilitate differentiated care: a </a:t>
            </a:r>
            <a:r>
              <a:rPr lang="en-ZA" sz="900" dirty="0" err="1">
                <a:solidFill>
                  <a:srgbClr val="1A1A1A"/>
                </a:solidFill>
                <a:latin typeface="Verdana"/>
              </a:rPr>
              <a:t>modeling</a:t>
            </a:r>
            <a:r>
              <a:rPr lang="en-ZA" sz="900" dirty="0">
                <a:solidFill>
                  <a:srgbClr val="1A1A1A"/>
                </a:solidFill>
                <a:latin typeface="Verdana"/>
              </a:rPr>
              <a:t> study from Rakai, Uganda. Clin Infect Dis. 2020;71(4):1017-21. </a:t>
            </a:r>
            <a:r>
              <a:rPr lang="en-ZA" sz="900" dirty="0">
                <a:latin typeface="Verdana"/>
                <a:hlinkClick r:id="rId4">
                  <a:extLst>
                    <a:ext uri="{A12FA001-AC4F-418D-AE19-62706E023703}">
                      <ahyp:hlinkClr xmlns:ahyp="http://schemas.microsoft.com/office/drawing/2018/hyperlinkcolor" val="tx"/>
                    </a:ext>
                  </a:extLst>
                </a:hlinkClick>
              </a:rPr>
              <a:t>doi:10.1093/</a:t>
            </a:r>
            <a:r>
              <a:rPr lang="en-ZA" sz="900" dirty="0" err="1">
                <a:latin typeface="Verdana"/>
                <a:hlinkClick r:id="rId4">
                  <a:extLst>
                    <a:ext uri="{A12FA001-AC4F-418D-AE19-62706E023703}">
                      <ahyp:hlinkClr xmlns:ahyp="http://schemas.microsoft.com/office/drawing/2018/hyperlinkcolor" val="tx"/>
                    </a:ext>
                  </a:extLst>
                </a:hlinkClick>
              </a:rPr>
              <a:t>cid</a:t>
            </a:r>
            <a:r>
              <a:rPr lang="en-ZA" sz="900" dirty="0">
                <a:latin typeface="Verdana"/>
                <a:hlinkClick r:id="rId4">
                  <a:extLst>
                    <a:ext uri="{A12FA001-AC4F-418D-AE19-62706E023703}">
                      <ahyp:hlinkClr xmlns:ahyp="http://schemas.microsoft.com/office/drawing/2018/hyperlinkcolor" val="tx"/>
                    </a:ext>
                  </a:extLst>
                </a:hlinkClick>
              </a:rPr>
              <a:t>/ciz880.</a:t>
            </a:r>
            <a:r>
              <a:rPr lang="en-ZA" sz="900" dirty="0">
                <a:solidFill>
                  <a:srgbClr val="1A1A1A"/>
                </a:solidFill>
                <a:latin typeface="Verdana"/>
              </a:rPr>
              <a:t> </a:t>
            </a:r>
          </a:p>
          <a:p>
            <a:pPr lvl="0">
              <a:spcAft>
                <a:spcPts val="600"/>
              </a:spcAft>
              <a:defRPr/>
            </a:pPr>
            <a:r>
              <a:rPr kumimoji="0" sz="900" b="0" i="0" u="none" strike="noStrike" kern="1200" cap="none" spc="0" normalizeH="0" baseline="0" noProof="0" dirty="0">
                <a:ln>
                  <a:noFill/>
                </a:ln>
                <a:solidFill>
                  <a:srgbClr val="1A1A1A"/>
                </a:solidFill>
                <a:effectLst/>
                <a:uLnTx/>
                <a:uFillTx/>
                <a:latin typeface="Verdana"/>
                <a:ea typeface="+mn-ea"/>
                <a:cs typeface="+mn-cs"/>
              </a:rPr>
              <a:t>1</a:t>
            </a:r>
            <a:r>
              <a:rPr lang="en-ZA" sz="900" dirty="0">
                <a:solidFill>
                  <a:srgbClr val="1A1A1A"/>
                </a:solidFill>
                <a:latin typeface="Verdana"/>
              </a:rPr>
              <a:t>7</a:t>
            </a:r>
            <a:r>
              <a:rPr kumimoji="0" sz="900" b="0" i="0" u="none" strike="noStrike" kern="1200" cap="none" spc="0" normalizeH="0" baseline="0" noProof="0" dirty="0">
                <a:ln>
                  <a:noFill/>
                </a:ln>
                <a:solidFill>
                  <a:srgbClr val="1A1A1A"/>
                </a:solidFill>
                <a:effectLst/>
                <a:uLnTx/>
                <a:uFillTx/>
                <a:latin typeface="Verdana"/>
                <a:ea typeface="+mn-ea"/>
                <a:cs typeface="+mn-cs"/>
              </a:rPr>
              <a:t>. Negoescu DM, Zhang Z, Bucher HC, Bendavid E; Swiss HIV Cohort Study. Differentiated HIV RNA monitoring in resource-limited settings: an economic analysis. Clin Infect Dis. 2017;64(12):1724-30. </a:t>
            </a:r>
            <a:r>
              <a:rPr kumimoji="0" sz="900" b="0" i="0" u="none" strike="noStrike" kern="1200" cap="none" spc="0" normalizeH="0" baseline="0" noProof="0" dirty="0">
                <a:ln>
                  <a:noFill/>
                </a:ln>
                <a:effectLst/>
                <a:uLnTx/>
                <a:uFillTx/>
                <a:latin typeface="Verdana"/>
                <a:ea typeface="+mn-ea"/>
                <a:cs typeface="+mn-cs"/>
                <a:hlinkClick r:id="rId5">
                  <a:extLst>
                    <a:ext uri="{A12FA001-AC4F-418D-AE19-62706E023703}">
                      <ahyp:hlinkClr xmlns:ahyp="http://schemas.microsoft.com/office/drawing/2018/hyperlinkcolor" val="tx"/>
                    </a:ext>
                  </a:extLst>
                </a:hlinkClick>
              </a:rPr>
              <a:t>doi:10.1093/cid/cix177.</a:t>
            </a:r>
            <a:r>
              <a:rPr kumimoji="0" sz="900" b="0" i="0" u="none" strike="noStrike" kern="1200" cap="none" spc="0" normalizeH="0" baseline="0" noProof="0" dirty="0">
                <a:ln>
                  <a:noFill/>
                </a:ln>
                <a:solidFill>
                  <a:srgbClr val="1A1A1A"/>
                </a:solidFill>
                <a:effectLst/>
                <a:uLnTx/>
                <a:uFillTx/>
                <a:latin typeface="Verdana"/>
                <a:ea typeface="+mn-ea"/>
                <a:cs typeface="+mn-cs"/>
              </a:rPr>
              <a:t> </a:t>
            </a:r>
            <a:endParaRPr kumimoji="0" lang="en-ZA" sz="900" b="0" i="0" u="none" strike="noStrike" kern="1200" cap="none" spc="0" normalizeH="0" baseline="0" noProof="0" dirty="0">
              <a:ln>
                <a:noFill/>
              </a:ln>
              <a:solidFill>
                <a:srgbClr val="1A1A1A"/>
              </a:solidFill>
              <a:effectLst/>
              <a:uLnTx/>
              <a:uFillTx/>
              <a:latin typeface="Verdana"/>
              <a:ea typeface="+mn-ea"/>
              <a:cs typeface="+mn-cs"/>
            </a:endParaRPr>
          </a:p>
          <a:p>
            <a:pPr lvl="0">
              <a:spcAft>
                <a:spcPts val="600"/>
              </a:spcAft>
              <a:defRPr/>
            </a:pPr>
            <a:r>
              <a:rPr kumimoji="0" sz="900" b="0" i="0" u="none" strike="noStrike" kern="1200" cap="none" spc="0" normalizeH="0" baseline="0" noProof="0" dirty="0">
                <a:ln>
                  <a:noFill/>
                </a:ln>
                <a:solidFill>
                  <a:srgbClr val="1A1A1A"/>
                </a:solidFill>
                <a:effectLst/>
                <a:uLnTx/>
                <a:uFillTx/>
                <a:latin typeface="Verdana"/>
                <a:ea typeface="+mn-ea"/>
                <a:cs typeface="+mn-cs"/>
              </a:rPr>
              <a:t>1</a:t>
            </a:r>
            <a:r>
              <a:rPr lang="en-ZA" sz="900" dirty="0">
                <a:solidFill>
                  <a:srgbClr val="1A1A1A"/>
                </a:solidFill>
                <a:latin typeface="Verdana"/>
              </a:rPr>
              <a:t>8</a:t>
            </a:r>
            <a:r>
              <a:rPr kumimoji="0" sz="900" b="0" i="0" u="none" strike="noStrike" kern="1200" cap="none" spc="0" normalizeH="0" baseline="0" noProof="0" dirty="0">
                <a:ln>
                  <a:noFill/>
                </a:ln>
                <a:solidFill>
                  <a:srgbClr val="1A1A1A"/>
                </a:solidFill>
                <a:effectLst/>
                <a:uLnTx/>
                <a:uFillTx/>
                <a:latin typeface="Verdana"/>
                <a:ea typeface="+mn-ea"/>
                <a:cs typeface="+mn-cs"/>
              </a:rPr>
              <a:t>. Martin MA, Blenkinsop A, Moffa M, Reynolds SJ, </a:t>
            </a:r>
            <a:r>
              <a:rPr sz="900" dirty="0">
                <a:solidFill>
                  <a:srgbClr val="1A1A1A"/>
                </a:solidFill>
                <a:latin typeface="Verdana"/>
              </a:rPr>
              <a:t>Nalugoda F, Quinn TC, et al; Rakai Health Sciences Program and the PANGEA-HIV Consortium. Patterns of HIV-1 viral load suppression and drug resistance during the dolutegravir transition: a population-based longitudinal study. </a:t>
            </a:r>
            <a:r>
              <a:rPr lang="en-ZA" sz="900" dirty="0">
                <a:solidFill>
                  <a:srgbClr val="1A1A1A"/>
                </a:solidFill>
                <a:latin typeface="Verdana"/>
              </a:rPr>
              <a:t>Clin Infect Dis. 2026;82(6):e1242–e1251. </a:t>
            </a:r>
            <a:r>
              <a:rPr lang="en-ZA" sz="900" dirty="0">
                <a:solidFill>
                  <a:srgbClr val="1A1A1A"/>
                </a:solidFill>
                <a:latin typeface="Verdana"/>
                <a:hlinkClick r:id="rId6">
                  <a:extLst>
                    <a:ext uri="{A12FA001-AC4F-418D-AE19-62706E023703}">
                      <ahyp:hlinkClr xmlns:ahyp="http://schemas.microsoft.com/office/drawing/2018/hyperlinkcolor" val="tx"/>
                    </a:ext>
                  </a:extLst>
                </a:hlinkClick>
              </a:rPr>
              <a:t>doi:10.1093/</a:t>
            </a:r>
            <a:r>
              <a:rPr lang="en-ZA" sz="900" dirty="0" err="1">
                <a:solidFill>
                  <a:srgbClr val="1A1A1A"/>
                </a:solidFill>
                <a:latin typeface="Verdana"/>
                <a:hlinkClick r:id="rId6">
                  <a:extLst>
                    <a:ext uri="{A12FA001-AC4F-418D-AE19-62706E023703}">
                      <ahyp:hlinkClr xmlns:ahyp="http://schemas.microsoft.com/office/drawing/2018/hyperlinkcolor" val="tx"/>
                    </a:ext>
                  </a:extLst>
                </a:hlinkClick>
              </a:rPr>
              <a:t>cid</a:t>
            </a:r>
            <a:r>
              <a:rPr lang="en-ZA" sz="900" dirty="0">
                <a:solidFill>
                  <a:srgbClr val="1A1A1A"/>
                </a:solidFill>
                <a:latin typeface="Verdana"/>
                <a:hlinkClick r:id="rId6">
                  <a:extLst>
                    <a:ext uri="{A12FA001-AC4F-418D-AE19-62706E023703}">
                      <ahyp:hlinkClr xmlns:ahyp="http://schemas.microsoft.com/office/drawing/2018/hyperlinkcolor" val="tx"/>
                    </a:ext>
                  </a:extLst>
                </a:hlinkClick>
              </a:rPr>
              <a:t>/ciag161</a:t>
            </a:r>
            <a:endParaRPr sz="900" dirty="0">
              <a:solidFill>
                <a:srgbClr val="1A1A1A"/>
              </a:solidFill>
              <a:latin typeface="Verdana"/>
            </a:endParaRPr>
          </a:p>
          <a:p>
            <a:pPr lvl="0">
              <a:spcAft>
                <a:spcPts val="600"/>
              </a:spcAft>
              <a:defRPr/>
            </a:pPr>
            <a:r>
              <a:rPr lang="en-ZA" sz="900" dirty="0">
                <a:solidFill>
                  <a:srgbClr val="1A1A1A"/>
                </a:solidFill>
                <a:latin typeface="Verdana"/>
              </a:rPr>
              <a:t>19. Demeke HB, Mwiinga L, Tinglof KF, Nel J, Tenforde MW, Warrier R, Mweebo K, Zachary D, Mwiinde O, Muleya C, Sichembe W, Simpungwe J, Shabangu P, Mulenga E, Bwalya I, Zyambo KD, Lo TQ, Sivile S, Morof D. Optimizing HIV service delivery through multi-month dispensing of antiretroviral therapy beyond 6 months and biennial viral load monitoring: evidence from the national electronic medical record system in Zambia, 2020–2025. Poster Abstract 6258/EP296, AIDS 2026, Rio de Janeiro. </a:t>
            </a:r>
            <a:endParaRPr lang="en-ZA" sz="900" dirty="0">
              <a:latin typeface="Verdana"/>
            </a:endParaRPr>
          </a:p>
        </p:txBody>
      </p:sp>
    </p:spTree>
    <p:extLst>
      <p:ext uri="{BB962C8B-B14F-4D97-AF65-F5344CB8AC3E}">
        <p14:creationId xmlns:p14="http://schemas.microsoft.com/office/powerpoint/2010/main" val="25487847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457200" y="6419088"/>
            <a:ext cx="11247120" cy="0"/>
          </a:xfrm>
          <a:prstGeom prst="line">
            <a:avLst/>
          </a:prstGeom>
          <a:noFill/>
          <a:ln w="9525">
            <a:solidFill>
              <a:srgbClr val="CFCFC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457200" y="6455664"/>
            <a:ext cx="73152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6E6E6E"/>
                </a:solidFill>
                <a:effectLst/>
                <a:uLnTx/>
                <a:uFillTx/>
                <a:latin typeface="Verdana" pitchFamily="34" charset="0"/>
                <a:ea typeface="Verdana" pitchFamily="34" charset="-122"/>
                <a:cs typeface="Verdana" pitchFamily="34" charset="-120"/>
              </a:rPr>
              <a:t>26–31 July · Rio de Janeiro, Brazil · MASTER EVIDENCE DECK</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8503920" y="6455664"/>
            <a:ext cx="3200400"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6E6E6E"/>
                </a:solidFill>
                <a:effectLst/>
                <a:uLnTx/>
                <a:uFillTx/>
                <a:latin typeface="Verdana" pitchFamily="34" charset="0"/>
                <a:ea typeface="Verdana" pitchFamily="34" charset="-122"/>
                <a:cs typeface="Verdana" pitchFamily="34" charset="-120"/>
              </a:rPr>
              <a:t>4 · aids2026.org</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3"/>
          <p:cNvSpPr/>
          <p:nvPr/>
        </p:nvSpPr>
        <p:spPr>
          <a:xfrm>
            <a:off x="457200" y="305563"/>
            <a:ext cx="86868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0" cap="none" spc="100" normalizeH="0" baseline="0" noProof="0" dirty="0">
                <a:ln>
                  <a:noFill/>
                </a:ln>
                <a:solidFill>
                  <a:srgbClr val="617F09"/>
                </a:solidFill>
                <a:effectLst/>
                <a:uLnTx/>
                <a:uFillTx/>
                <a:latin typeface="Verdana" pitchFamily="34" charset="0"/>
                <a:ea typeface="Verdana" pitchFamily="34" charset="-122"/>
                <a:cs typeface="Verdana" pitchFamily="34" charset="-120"/>
              </a:rPr>
              <a:t>WHY NOW</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4"/>
          <p:cNvSpPr/>
          <p:nvPr/>
        </p:nvSpPr>
        <p:spPr>
          <a:xfrm>
            <a:off x="457200" y="579883"/>
            <a:ext cx="10149840" cy="822960"/>
          </a:xfrm>
          <a:prstGeom prst="rect">
            <a:avLst/>
          </a:prstGeom>
          <a:noFill/>
          <a:ln/>
        </p:spPr>
        <p:txBody>
          <a:bodyPr wrap="square" rtlCol="0" anchor="ctr"/>
          <a:lstStyle/>
          <a:p>
            <a:pPr marL="0" marR="0" lvl="0" indent="0" algn="l" defTabSz="914400" rtl="0" eaLnBrk="1" fontAlgn="auto" latinLnBrk="0" hangingPunct="1">
              <a:lnSpc>
                <a:spcPts val="26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105B2F"/>
                </a:solidFill>
                <a:effectLst/>
                <a:uLnTx/>
                <a:uFillTx/>
                <a:latin typeface="Verdana" pitchFamily="34" charset="0"/>
                <a:ea typeface="Verdana" pitchFamily="34" charset="-122"/>
                <a:cs typeface="Verdana" pitchFamily="34" charset="-120"/>
              </a:rPr>
              <a:t>DSD was built to match care intensity to need — now we must finish the job</a:t>
            </a:r>
            <a:endParaRPr kumimoji="0" lang="en-US" sz="2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5"/>
          <p:cNvSpPr/>
          <p:nvPr/>
        </p:nvSpPr>
        <p:spPr>
          <a:xfrm>
            <a:off x="457200" y="1554480"/>
            <a:ext cx="1124712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05B2F"/>
                </a:solidFill>
                <a:effectLst/>
                <a:uLnTx/>
                <a:uFillTx/>
                <a:latin typeface="Verdana" pitchFamily="34" charset="0"/>
                <a:ea typeface="Verdana" pitchFamily="34" charset="-122"/>
                <a:cs typeface="Verdana" pitchFamily="34" charset="-120"/>
              </a:rPr>
              <a:t>DSD aimed to…</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6"/>
          <p:cNvSpPr/>
          <p:nvPr/>
        </p:nvSpPr>
        <p:spPr>
          <a:xfrm>
            <a:off x="457200" y="1874520"/>
            <a:ext cx="2697480" cy="777240"/>
          </a:xfrm>
          <a:prstGeom prst="roundRect">
            <a:avLst>
              <a:gd name="adj" fmla="val 5882"/>
            </a:avLst>
          </a:prstGeom>
          <a:solidFill>
            <a:srgbClr val="EEF2E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7"/>
          <p:cNvSpPr/>
          <p:nvPr/>
        </p:nvSpPr>
        <p:spPr>
          <a:xfrm>
            <a:off x="566928" y="1874520"/>
            <a:ext cx="2478024" cy="777240"/>
          </a:xfrm>
          <a:prstGeom prst="rect">
            <a:avLst/>
          </a:prstGeom>
          <a:noFill/>
          <a:ln/>
        </p:spPr>
        <p:txBody>
          <a:bodyPr wrap="square" rtlCol="0" anchor="ctr"/>
          <a:lstStyle/>
          <a:p>
            <a:pPr marL="0" marR="0" lvl="0" indent="0" algn="l" defTabSz="914400" rtl="0" eaLnBrk="1" fontAlgn="auto" latinLnBrk="0" hangingPunct="1">
              <a:lnSpc>
                <a:spcPts val="12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A1A1A"/>
                </a:solidFill>
                <a:effectLst/>
                <a:uLnTx/>
                <a:uFillTx/>
                <a:latin typeface="Verdana" pitchFamily="34" charset="0"/>
                <a:ea typeface="Verdana" pitchFamily="34" charset="-122"/>
                <a:cs typeface="Verdana" pitchFamily="34" charset="-120"/>
              </a:rPr>
              <a:t>Reduce unnecessary burden for clinically stable clients and healthcare workers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8"/>
          <p:cNvSpPr/>
          <p:nvPr/>
        </p:nvSpPr>
        <p:spPr>
          <a:xfrm>
            <a:off x="3319272" y="1874520"/>
            <a:ext cx="2697480" cy="777240"/>
          </a:xfrm>
          <a:prstGeom prst="roundRect">
            <a:avLst>
              <a:gd name="adj" fmla="val 5882"/>
            </a:avLst>
          </a:prstGeom>
          <a:solidFill>
            <a:srgbClr val="EEF2E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xt 9"/>
          <p:cNvSpPr/>
          <p:nvPr/>
        </p:nvSpPr>
        <p:spPr>
          <a:xfrm>
            <a:off x="3429000" y="1874520"/>
            <a:ext cx="2478024" cy="777240"/>
          </a:xfrm>
          <a:prstGeom prst="rect">
            <a:avLst/>
          </a:prstGeom>
          <a:noFill/>
          <a:ln/>
        </p:spPr>
        <p:txBody>
          <a:bodyPr wrap="square" rtlCol="0" anchor="ctr"/>
          <a:lstStyle/>
          <a:p>
            <a:pPr marL="0" marR="0" lvl="0" indent="0" algn="l" defTabSz="914400" rtl="0" eaLnBrk="1" fontAlgn="auto" latinLnBrk="0" hangingPunct="1">
              <a:lnSpc>
                <a:spcPts val="12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A1A1A"/>
                </a:solidFill>
                <a:effectLst/>
                <a:uLnTx/>
                <a:uFillTx/>
                <a:latin typeface="Verdana" pitchFamily="34" charset="0"/>
                <a:ea typeface="Verdana" pitchFamily="34" charset="-122"/>
                <a:cs typeface="Verdana" pitchFamily="34" charset="-120"/>
              </a:rPr>
              <a:t>Maintain retention, viral suppression and quality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Shape 10"/>
          <p:cNvSpPr/>
          <p:nvPr/>
        </p:nvSpPr>
        <p:spPr>
          <a:xfrm>
            <a:off x="6181344" y="1874520"/>
            <a:ext cx="2697480" cy="777240"/>
          </a:xfrm>
          <a:prstGeom prst="roundRect">
            <a:avLst>
              <a:gd name="adj" fmla="val 5882"/>
            </a:avLst>
          </a:prstGeom>
          <a:solidFill>
            <a:srgbClr val="EEF2E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Text 11"/>
          <p:cNvSpPr/>
          <p:nvPr/>
        </p:nvSpPr>
        <p:spPr>
          <a:xfrm>
            <a:off x="6291072" y="1874520"/>
            <a:ext cx="2478024" cy="777240"/>
          </a:xfrm>
          <a:prstGeom prst="rect">
            <a:avLst/>
          </a:prstGeom>
          <a:noFill/>
          <a:ln/>
        </p:spPr>
        <p:txBody>
          <a:bodyPr wrap="square" rtlCol="0" anchor="ctr"/>
          <a:lstStyle/>
          <a:p>
            <a:pPr marL="0" marR="0" lvl="0" indent="0" algn="l" defTabSz="914400" rtl="0" eaLnBrk="1" fontAlgn="auto" latinLnBrk="0" hangingPunct="1">
              <a:lnSpc>
                <a:spcPts val="12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A1A1A"/>
                </a:solidFill>
                <a:effectLst/>
                <a:uLnTx/>
                <a:uFillTx/>
                <a:latin typeface="Verdana" pitchFamily="34" charset="0"/>
                <a:ea typeface="Verdana" pitchFamily="34" charset="-122"/>
                <a:cs typeface="Verdana" pitchFamily="34" charset="-120"/>
              </a:rPr>
              <a:t>Free capacity for people who need more support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2"/>
          <p:cNvSpPr/>
          <p:nvPr/>
        </p:nvSpPr>
        <p:spPr>
          <a:xfrm>
            <a:off x="9043416" y="1874520"/>
            <a:ext cx="2697480" cy="777240"/>
          </a:xfrm>
          <a:prstGeom prst="roundRect">
            <a:avLst>
              <a:gd name="adj" fmla="val 5882"/>
            </a:avLst>
          </a:prstGeom>
          <a:solidFill>
            <a:srgbClr val="EEF2E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ext 13"/>
          <p:cNvSpPr/>
          <p:nvPr/>
        </p:nvSpPr>
        <p:spPr>
          <a:xfrm>
            <a:off x="9153144" y="1874520"/>
            <a:ext cx="2478024" cy="777240"/>
          </a:xfrm>
          <a:prstGeom prst="rect">
            <a:avLst/>
          </a:prstGeom>
          <a:noFill/>
          <a:ln/>
        </p:spPr>
        <p:txBody>
          <a:bodyPr wrap="square" rtlCol="0" anchor="ctr"/>
          <a:lstStyle/>
          <a:p>
            <a:pPr marL="0" marR="0" lvl="0" indent="0" algn="l" defTabSz="914400" rtl="0" eaLnBrk="1" fontAlgn="auto" latinLnBrk="0" hangingPunct="1">
              <a:lnSpc>
                <a:spcPts val="12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A1A1A"/>
                </a:solidFill>
                <a:effectLst/>
                <a:uLnTx/>
                <a:uFillTx/>
                <a:latin typeface="Verdana" pitchFamily="34" charset="0"/>
                <a:ea typeface="Verdana" pitchFamily="34" charset="-122"/>
                <a:cs typeface="Verdana" pitchFamily="34" charset="-120"/>
              </a:rPr>
              <a:t>Keep care client-centred, safe and engagement-protecting</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4"/>
          <p:cNvSpPr/>
          <p:nvPr/>
        </p:nvSpPr>
        <p:spPr>
          <a:xfrm>
            <a:off x="457200" y="2752344"/>
            <a:ext cx="11247120" cy="29260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05B2F"/>
                </a:solidFill>
                <a:effectLst/>
                <a:uLnTx/>
                <a:uFillTx/>
                <a:latin typeface="Verdana" pitchFamily="34" charset="0"/>
                <a:ea typeface="Verdana" pitchFamily="34" charset="-122"/>
                <a:cs typeface="Verdana" pitchFamily="34" charset="-120"/>
              </a:rPr>
              <a:t>Why it matters now — three structural pressures, not hypothetical:</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Shape 15"/>
          <p:cNvSpPr/>
          <p:nvPr/>
        </p:nvSpPr>
        <p:spPr>
          <a:xfrm>
            <a:off x="457200" y="3118104"/>
            <a:ext cx="11247120" cy="713232"/>
          </a:xfrm>
          <a:prstGeom prst="roundRect">
            <a:avLst>
              <a:gd name="adj" fmla="val 6410"/>
            </a:avLst>
          </a:prstGeom>
          <a:solidFill>
            <a:srgbClr val="EEF2E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Shape 16"/>
          <p:cNvSpPr/>
          <p:nvPr/>
        </p:nvSpPr>
        <p:spPr>
          <a:xfrm>
            <a:off x="457200" y="3118104"/>
            <a:ext cx="91440" cy="713232"/>
          </a:xfrm>
          <a:prstGeom prst="rect">
            <a:avLst/>
          </a:prstGeom>
          <a:solidFill>
            <a:srgbClr val="FFA83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Text 17"/>
          <p:cNvSpPr/>
          <p:nvPr/>
        </p:nvSpPr>
        <p:spPr>
          <a:xfrm>
            <a:off x="621792" y="3118104"/>
            <a:ext cx="10881360" cy="713232"/>
          </a:xfrm>
          <a:prstGeom prst="rect">
            <a:avLst/>
          </a:prstGeom>
          <a:noFill/>
          <a:ln/>
        </p:spPr>
        <p:txBody>
          <a:bodyPr wrap="square" rtlCol="0" anchor="ct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05B2F"/>
                </a:solidFill>
                <a:effectLst/>
                <a:uLnTx/>
                <a:uFillTx/>
                <a:latin typeface="Verdana" pitchFamily="34" charset="0"/>
                <a:ea typeface="Verdana" pitchFamily="34" charset="-122"/>
                <a:cs typeface="Verdana" pitchFamily="34" charset="-120"/>
              </a:rPr>
              <a:t>Funding pressure is structural, not temporary.  </a:t>
            </a:r>
            <a:r>
              <a:rPr kumimoji="0" lang="en-US" sz="1400" b="0" i="0" u="none" strike="noStrike" kern="1200" cap="none" spc="0" normalizeH="0" baseline="0" noProof="0" dirty="0">
                <a:ln>
                  <a:noFill/>
                </a:ln>
                <a:solidFill>
                  <a:srgbClr val="1A1A1A"/>
                </a:solidFill>
                <a:effectLst/>
                <a:uLnTx/>
                <a:uFillTx/>
                <a:latin typeface="Verdana" pitchFamily="34" charset="0"/>
                <a:ea typeface="Verdana" pitchFamily="34" charset="-122"/>
                <a:cs typeface="Verdana" pitchFamily="34" charset="-120"/>
              </a:rPr>
              <a:t>USG funding is projected to decline 42–97% by 2030 across 11 country agreements; Global Fund HIV allocations are down ~18% on average.</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Shape 18"/>
          <p:cNvSpPr/>
          <p:nvPr/>
        </p:nvSpPr>
        <p:spPr>
          <a:xfrm>
            <a:off x="457200" y="3904488"/>
            <a:ext cx="11247120" cy="713232"/>
          </a:xfrm>
          <a:prstGeom prst="roundRect">
            <a:avLst>
              <a:gd name="adj" fmla="val 6410"/>
            </a:avLst>
          </a:prstGeom>
          <a:solidFill>
            <a:srgbClr val="EEF2E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Shape 19"/>
          <p:cNvSpPr/>
          <p:nvPr/>
        </p:nvSpPr>
        <p:spPr>
          <a:xfrm>
            <a:off x="457200" y="3904488"/>
            <a:ext cx="91440" cy="713232"/>
          </a:xfrm>
          <a:prstGeom prst="rect">
            <a:avLst/>
          </a:prstGeom>
          <a:solidFill>
            <a:srgbClr val="FFA83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Text 20"/>
          <p:cNvSpPr/>
          <p:nvPr/>
        </p:nvSpPr>
        <p:spPr>
          <a:xfrm>
            <a:off x="621792" y="3904488"/>
            <a:ext cx="10881360" cy="713232"/>
          </a:xfrm>
          <a:prstGeom prst="rect">
            <a:avLst/>
          </a:prstGeom>
          <a:noFill/>
          <a:ln/>
        </p:spPr>
        <p:txBody>
          <a:bodyPr wrap="square" rtlCol="0" anchor="ct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05B2F"/>
                </a:solidFill>
                <a:effectLst/>
                <a:uLnTx/>
                <a:uFillTx/>
                <a:latin typeface="Verdana" pitchFamily="34" charset="0"/>
                <a:ea typeface="Verdana" pitchFamily="34" charset="-122"/>
                <a:cs typeface="Verdana" pitchFamily="34" charset="-120"/>
              </a:rPr>
              <a:t>Viral load testing is already declining — involuntarily.  </a:t>
            </a:r>
            <a:r>
              <a:rPr kumimoji="0" lang="en-US" sz="1400" b="0" i="0" u="none" strike="noStrike" kern="1200" cap="none" spc="0" normalizeH="0" baseline="0" noProof="0" dirty="0">
                <a:ln>
                  <a:noFill/>
                </a:ln>
                <a:solidFill>
                  <a:srgbClr val="1A1A1A"/>
                </a:solidFill>
                <a:effectLst/>
                <a:uLnTx/>
                <a:uFillTx/>
                <a:latin typeface="Verdana" pitchFamily="34" charset="0"/>
                <a:ea typeface="Verdana" pitchFamily="34" charset="-122"/>
                <a:cs typeface="Verdana" pitchFamily="34" charset="-120"/>
              </a:rPr>
              <a:t>VL testing volumes have fallen ~21% (2024→2025), not through deliberate guideline redesign but through under-resourcing. This deck proposes making that reduction deliberate, targeted and safe — not accidental.</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Shape 21"/>
          <p:cNvSpPr/>
          <p:nvPr/>
        </p:nvSpPr>
        <p:spPr>
          <a:xfrm>
            <a:off x="457200" y="4690872"/>
            <a:ext cx="11247120" cy="713232"/>
          </a:xfrm>
          <a:prstGeom prst="roundRect">
            <a:avLst>
              <a:gd name="adj" fmla="val 6410"/>
            </a:avLst>
          </a:prstGeom>
          <a:solidFill>
            <a:srgbClr val="EEF2E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Shape 22"/>
          <p:cNvSpPr/>
          <p:nvPr/>
        </p:nvSpPr>
        <p:spPr>
          <a:xfrm>
            <a:off x="457200" y="4690872"/>
            <a:ext cx="91440" cy="713232"/>
          </a:xfrm>
          <a:prstGeom prst="rect">
            <a:avLst/>
          </a:prstGeom>
          <a:solidFill>
            <a:srgbClr val="FFA83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Text 23"/>
          <p:cNvSpPr/>
          <p:nvPr/>
        </p:nvSpPr>
        <p:spPr>
          <a:xfrm>
            <a:off x="621792" y="4690872"/>
            <a:ext cx="10881360" cy="713232"/>
          </a:xfrm>
          <a:prstGeom prst="rect">
            <a:avLst/>
          </a:prstGeom>
          <a:noFill/>
          <a:ln/>
        </p:spPr>
        <p:txBody>
          <a:bodyPr wrap="square" rtlCol="0" anchor="ct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05B2F"/>
                </a:solidFill>
                <a:effectLst/>
                <a:uLnTx/>
                <a:uFillTx/>
                <a:latin typeface="Verdana" pitchFamily="34" charset="0"/>
                <a:ea typeface="Verdana" pitchFamily="34" charset="-122"/>
                <a:cs typeface="Verdana" pitchFamily="34" charset="-120"/>
              </a:rPr>
              <a:t>Workforce and laboratory support are contracting.  </a:t>
            </a:r>
            <a:r>
              <a:rPr kumimoji="0" lang="en-US" sz="1400" b="0" i="0" u="none" strike="noStrike" kern="1200" cap="none" spc="0" normalizeH="0" baseline="0" noProof="0" dirty="0">
                <a:ln>
                  <a:noFill/>
                </a:ln>
                <a:solidFill>
                  <a:srgbClr val="1A1A1A"/>
                </a:solidFill>
                <a:effectLst/>
                <a:uLnTx/>
                <a:uFillTx/>
                <a:latin typeface="Verdana" pitchFamily="34" charset="0"/>
                <a:ea typeface="Verdana" pitchFamily="34" charset="-122"/>
                <a:cs typeface="Verdana" pitchFamily="34" charset="-120"/>
              </a:rPr>
              <a:t>Countries are expected to absorb large reductions in externally funded health worker and laboratory support in already congested clinics.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Text 24"/>
          <p:cNvSpPr/>
          <p:nvPr/>
        </p:nvSpPr>
        <p:spPr>
          <a:xfrm>
            <a:off x="472440" y="5469634"/>
            <a:ext cx="11247120" cy="2286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6E6E6E"/>
                </a:solidFill>
                <a:effectLst/>
                <a:uLnTx/>
                <a:uFillTx/>
                <a:latin typeface="Verdana" pitchFamily="34" charset="0"/>
                <a:ea typeface="Verdana" pitchFamily="34" charset="-122"/>
                <a:cs typeface="Verdana" pitchFamily="34" charset="-120"/>
              </a:rPr>
              <a:t>Clinton Health Access Initiative, HIV Market Impact Memo, June 2026.</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Shape 25"/>
          <p:cNvSpPr/>
          <p:nvPr/>
        </p:nvSpPr>
        <p:spPr>
          <a:xfrm>
            <a:off x="457200" y="5796803"/>
            <a:ext cx="11247120" cy="558277"/>
          </a:xfrm>
          <a:prstGeom prst="rect">
            <a:avLst/>
          </a:prstGeom>
          <a:solidFill>
            <a:srgbClr val="105B2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Text 26"/>
          <p:cNvSpPr/>
          <p:nvPr/>
        </p:nvSpPr>
        <p:spPr>
          <a:xfrm>
            <a:off x="580988" y="5847341"/>
            <a:ext cx="10972800" cy="457200"/>
          </a:xfrm>
          <a:prstGeom prst="rect">
            <a:avLst/>
          </a:prstGeom>
          <a:noFill/>
          <a:ln/>
        </p:spPr>
        <p:txBody>
          <a:bodyPr wrap="square" rtlCol="0" anchor="ctr"/>
          <a:lstStyle/>
          <a:p>
            <a:pPr marL="0" marR="0" lvl="0" indent="0" algn="ctr" defTabSz="914400" rtl="0" eaLnBrk="1" fontAlgn="auto" latinLnBrk="0" hangingPunct="1">
              <a:lnSpc>
                <a:spcPts val="14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Verdana" pitchFamily="34" charset="0"/>
                <a:ea typeface="Verdana" pitchFamily="34" charset="-122"/>
                <a:cs typeface="Verdana" pitchFamily="34" charset="-120"/>
              </a:rPr>
              <a:t>Simplification is no longer only about improving client experience — it is becoming essential to maintaining quality HIV care with fewer resources.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457200" y="6419088"/>
            <a:ext cx="11247120" cy="0"/>
          </a:xfrm>
          <a:prstGeom prst="line">
            <a:avLst/>
          </a:prstGeom>
          <a:noFill/>
          <a:ln w="9525">
            <a:solidFill>
              <a:srgbClr val="CFCFCF"/>
            </a:solidFill>
            <a:prstDash val="solid"/>
          </a:ln>
        </p:spPr>
        <p:txBody>
          <a:bodyPr/>
          <a:lstStyle/>
          <a:p>
            <a:endParaRPr lang="en-ZA"/>
          </a:p>
        </p:txBody>
      </p:sp>
      <p:sp>
        <p:nvSpPr>
          <p:cNvPr id="3" name="Text 1"/>
          <p:cNvSpPr/>
          <p:nvPr/>
        </p:nvSpPr>
        <p:spPr>
          <a:xfrm>
            <a:off x="457200" y="6455664"/>
            <a:ext cx="7315200" cy="274320"/>
          </a:xfrm>
          <a:prstGeom prst="rect">
            <a:avLst/>
          </a:prstGeom>
          <a:noFill/>
          <a:ln/>
        </p:spPr>
        <p:txBody>
          <a:bodyPr wrap="square" rtlCol="0" anchor="ctr"/>
          <a:lstStyle/>
          <a:p>
            <a:pPr marL="0" indent="0">
              <a:buNone/>
            </a:pPr>
            <a:r>
              <a:rPr lang="en-US" sz="800" dirty="0">
                <a:solidFill>
                  <a:srgbClr val="6E6E6E"/>
                </a:solidFill>
                <a:latin typeface="Verdana" pitchFamily="34" charset="0"/>
                <a:ea typeface="Verdana" pitchFamily="34" charset="-122"/>
                <a:cs typeface="Verdana" pitchFamily="34" charset="-120"/>
              </a:rPr>
              <a:t>26–31 July · Rio de Janeiro, Brazil · MASTER EVIDENCE DECK</a:t>
            </a:r>
            <a:endParaRPr lang="en-US" sz="800" dirty="0"/>
          </a:p>
        </p:txBody>
      </p:sp>
      <p:sp>
        <p:nvSpPr>
          <p:cNvPr id="4" name="Text 2"/>
          <p:cNvSpPr/>
          <p:nvPr/>
        </p:nvSpPr>
        <p:spPr>
          <a:xfrm>
            <a:off x="8503920" y="6455664"/>
            <a:ext cx="3200400" cy="274320"/>
          </a:xfrm>
          <a:prstGeom prst="rect">
            <a:avLst/>
          </a:prstGeom>
          <a:noFill/>
          <a:ln/>
        </p:spPr>
        <p:txBody>
          <a:bodyPr wrap="square" rtlCol="0" anchor="ctr"/>
          <a:lstStyle/>
          <a:p>
            <a:pPr marL="0" indent="0" algn="r">
              <a:buNone/>
            </a:pPr>
            <a:r>
              <a:rPr lang="en-US" sz="800" dirty="0">
                <a:solidFill>
                  <a:srgbClr val="6E6E6E"/>
                </a:solidFill>
                <a:latin typeface="Verdana" pitchFamily="34" charset="0"/>
                <a:ea typeface="Verdana" pitchFamily="34" charset="-122"/>
                <a:cs typeface="Verdana" pitchFamily="34" charset="-120"/>
              </a:rPr>
              <a:t>5 · aids2026.org</a:t>
            </a:r>
            <a:endParaRPr lang="en-US" sz="800" dirty="0"/>
          </a:p>
        </p:txBody>
      </p:sp>
      <p:sp>
        <p:nvSpPr>
          <p:cNvPr id="6" name="Text 3"/>
          <p:cNvSpPr/>
          <p:nvPr/>
        </p:nvSpPr>
        <p:spPr>
          <a:xfrm>
            <a:off x="457200" y="370332"/>
            <a:ext cx="8686800" cy="274320"/>
          </a:xfrm>
          <a:prstGeom prst="rect">
            <a:avLst/>
          </a:prstGeom>
          <a:noFill/>
          <a:ln/>
        </p:spPr>
        <p:txBody>
          <a:bodyPr wrap="square" rtlCol="0" anchor="ctr"/>
          <a:lstStyle/>
          <a:p>
            <a:pPr marL="0" indent="0">
              <a:buNone/>
            </a:pPr>
            <a:r>
              <a:rPr lang="en-US" sz="1150" b="1" kern="0" spc="100" dirty="0">
                <a:solidFill>
                  <a:srgbClr val="FFA836"/>
                </a:solidFill>
                <a:latin typeface="Verdana" pitchFamily="34" charset="0"/>
                <a:ea typeface="Verdana" pitchFamily="34" charset="-122"/>
                <a:cs typeface="Verdana" pitchFamily="34" charset="-120"/>
              </a:rPr>
              <a:t>THE PROBLEM</a:t>
            </a:r>
            <a:endParaRPr lang="en-US" sz="1150" dirty="0"/>
          </a:p>
        </p:txBody>
      </p:sp>
      <p:sp>
        <p:nvSpPr>
          <p:cNvPr id="7" name="Text 4"/>
          <p:cNvSpPr/>
          <p:nvPr/>
        </p:nvSpPr>
        <p:spPr>
          <a:xfrm>
            <a:off x="457200" y="644652"/>
            <a:ext cx="10149840" cy="822960"/>
          </a:xfrm>
          <a:prstGeom prst="rect">
            <a:avLst/>
          </a:prstGeom>
          <a:noFill/>
          <a:ln/>
        </p:spPr>
        <p:txBody>
          <a:bodyPr wrap="square" rtlCol="0" anchor="ctr"/>
          <a:lstStyle/>
          <a:p>
            <a:pPr marL="0" indent="0">
              <a:lnSpc>
                <a:spcPts val="2600"/>
              </a:lnSpc>
              <a:buNone/>
            </a:pPr>
            <a:r>
              <a:rPr lang="en-US" sz="2300" b="1" dirty="0">
                <a:solidFill>
                  <a:srgbClr val="105B2F"/>
                </a:solidFill>
                <a:latin typeface="Verdana" pitchFamily="34" charset="0"/>
                <a:ea typeface="Verdana" pitchFamily="34" charset="-122"/>
                <a:cs typeface="Verdana" pitchFamily="34" charset="-120"/>
              </a:rPr>
              <a:t>Care is still more intensive than the evidence requires</a:t>
            </a:r>
            <a:endParaRPr lang="en-US" sz="2300" dirty="0"/>
          </a:p>
        </p:txBody>
      </p:sp>
      <p:sp>
        <p:nvSpPr>
          <p:cNvPr id="8" name="Text 5"/>
          <p:cNvSpPr/>
          <p:nvPr/>
        </p:nvSpPr>
        <p:spPr>
          <a:xfrm>
            <a:off x="457200" y="1536192"/>
            <a:ext cx="11247120" cy="365760"/>
          </a:xfrm>
          <a:prstGeom prst="rect">
            <a:avLst/>
          </a:prstGeom>
          <a:noFill/>
          <a:ln/>
        </p:spPr>
        <p:txBody>
          <a:bodyPr wrap="square" rtlCol="0" anchor="ctr"/>
          <a:lstStyle/>
          <a:p>
            <a:pPr marL="0" indent="0">
              <a:buNone/>
            </a:pPr>
            <a:r>
              <a:rPr lang="en-US" sz="1300" dirty="0">
                <a:solidFill>
                  <a:srgbClr val="1A1A1A"/>
                </a:solidFill>
                <a:latin typeface="Verdana" pitchFamily="34" charset="0"/>
                <a:ea typeface="Verdana" pitchFamily="34" charset="-122"/>
                <a:cs typeface="Verdana" pitchFamily="34" charset="-120"/>
              </a:rPr>
              <a:t>Across countries, stable clients are seen, tested and re-scripted more often than needed.</a:t>
            </a:r>
            <a:endParaRPr lang="en-US" sz="1300" dirty="0"/>
          </a:p>
        </p:txBody>
      </p:sp>
      <p:sp>
        <p:nvSpPr>
          <p:cNvPr id="9" name="Shape 6"/>
          <p:cNvSpPr/>
          <p:nvPr/>
        </p:nvSpPr>
        <p:spPr>
          <a:xfrm>
            <a:off x="1143000" y="2011680"/>
            <a:ext cx="9875520" cy="914400"/>
          </a:xfrm>
          <a:prstGeom prst="roundRect">
            <a:avLst>
              <a:gd name="adj" fmla="val 6000"/>
            </a:avLst>
          </a:prstGeom>
          <a:solidFill>
            <a:srgbClr val="EEF2E4"/>
          </a:solidFill>
          <a:ln/>
        </p:spPr>
        <p:txBody>
          <a:bodyPr/>
          <a:lstStyle/>
          <a:p>
            <a:endParaRPr lang="en-ZA"/>
          </a:p>
        </p:txBody>
      </p:sp>
      <p:sp>
        <p:nvSpPr>
          <p:cNvPr id="10" name="Shape 7"/>
          <p:cNvSpPr/>
          <p:nvPr/>
        </p:nvSpPr>
        <p:spPr>
          <a:xfrm>
            <a:off x="1143000" y="2011680"/>
            <a:ext cx="109728" cy="914400"/>
          </a:xfrm>
          <a:prstGeom prst="rect">
            <a:avLst/>
          </a:prstGeom>
          <a:solidFill>
            <a:srgbClr val="105B2F"/>
          </a:solidFill>
          <a:ln/>
        </p:spPr>
        <p:txBody>
          <a:bodyPr/>
          <a:lstStyle/>
          <a:p>
            <a:endParaRPr lang="en-ZA"/>
          </a:p>
        </p:txBody>
      </p:sp>
      <p:sp>
        <p:nvSpPr>
          <p:cNvPr id="11" name="Text 8"/>
          <p:cNvSpPr/>
          <p:nvPr/>
        </p:nvSpPr>
        <p:spPr>
          <a:xfrm>
            <a:off x="1371600" y="2011680"/>
            <a:ext cx="1554480" cy="914400"/>
          </a:xfrm>
          <a:prstGeom prst="rect">
            <a:avLst/>
          </a:prstGeom>
          <a:noFill/>
          <a:ln/>
        </p:spPr>
        <p:txBody>
          <a:bodyPr wrap="square" rtlCol="0" anchor="ctr"/>
          <a:lstStyle/>
          <a:p>
            <a:pPr marL="0" indent="0">
              <a:buNone/>
            </a:pPr>
            <a:r>
              <a:rPr lang="en-US" sz="3400" b="1" dirty="0">
                <a:solidFill>
                  <a:srgbClr val="105B2F"/>
                </a:solidFill>
                <a:latin typeface="Verdana" pitchFamily="34" charset="0"/>
                <a:ea typeface="Verdana" pitchFamily="34" charset="-122"/>
                <a:cs typeface="Verdana" pitchFamily="34" charset="-120"/>
              </a:rPr>
              <a:t>15</a:t>
            </a:r>
            <a:endParaRPr lang="en-US" sz="3400" dirty="0"/>
          </a:p>
        </p:txBody>
      </p:sp>
      <p:sp>
        <p:nvSpPr>
          <p:cNvPr id="12" name="Text 9"/>
          <p:cNvSpPr/>
          <p:nvPr/>
        </p:nvSpPr>
        <p:spPr>
          <a:xfrm>
            <a:off x="2971800" y="2011680"/>
            <a:ext cx="7863840" cy="914400"/>
          </a:xfrm>
          <a:prstGeom prst="rect">
            <a:avLst/>
          </a:prstGeom>
          <a:noFill/>
          <a:ln/>
        </p:spPr>
        <p:txBody>
          <a:bodyPr wrap="square" rtlCol="0" anchor="ctr"/>
          <a:lstStyle/>
          <a:p>
            <a:pPr marL="0" indent="0">
              <a:lnSpc>
                <a:spcPts val="1700"/>
              </a:lnSpc>
              <a:buNone/>
            </a:pPr>
            <a:r>
              <a:rPr lang="en-US" sz="1400" b="1" dirty="0">
                <a:solidFill>
                  <a:srgbClr val="1A1A1A"/>
                </a:solidFill>
                <a:latin typeface="Verdana" pitchFamily="34" charset="0"/>
                <a:ea typeface="Verdana" pitchFamily="34" charset="-122"/>
                <a:cs typeface="Verdana" pitchFamily="34" charset="-120"/>
              </a:rPr>
              <a:t>Sun-Saharan African countries reviewed</a:t>
            </a:r>
            <a:endParaRPr lang="en-US" sz="1400" dirty="0"/>
          </a:p>
        </p:txBody>
      </p:sp>
      <p:sp>
        <p:nvSpPr>
          <p:cNvPr id="13" name="Shape 10"/>
          <p:cNvSpPr/>
          <p:nvPr/>
        </p:nvSpPr>
        <p:spPr>
          <a:xfrm>
            <a:off x="2148840" y="3108960"/>
            <a:ext cx="7863840" cy="914400"/>
          </a:xfrm>
          <a:prstGeom prst="roundRect">
            <a:avLst>
              <a:gd name="adj" fmla="val 6000"/>
            </a:avLst>
          </a:prstGeom>
          <a:solidFill>
            <a:srgbClr val="FCE8CC"/>
          </a:solidFill>
          <a:ln/>
        </p:spPr>
        <p:txBody>
          <a:bodyPr/>
          <a:lstStyle/>
          <a:p>
            <a:endParaRPr lang="en-ZA"/>
          </a:p>
        </p:txBody>
      </p:sp>
      <p:sp>
        <p:nvSpPr>
          <p:cNvPr id="14" name="Shape 11"/>
          <p:cNvSpPr/>
          <p:nvPr/>
        </p:nvSpPr>
        <p:spPr>
          <a:xfrm>
            <a:off x="2148840" y="3108960"/>
            <a:ext cx="109728" cy="914400"/>
          </a:xfrm>
          <a:prstGeom prst="rect">
            <a:avLst/>
          </a:prstGeom>
          <a:solidFill>
            <a:srgbClr val="FFA836"/>
          </a:solidFill>
          <a:ln/>
        </p:spPr>
        <p:txBody>
          <a:bodyPr/>
          <a:lstStyle/>
          <a:p>
            <a:endParaRPr lang="en-ZA"/>
          </a:p>
        </p:txBody>
      </p:sp>
      <p:sp>
        <p:nvSpPr>
          <p:cNvPr id="15" name="Text 12"/>
          <p:cNvSpPr/>
          <p:nvPr/>
        </p:nvSpPr>
        <p:spPr>
          <a:xfrm>
            <a:off x="2377440" y="3108960"/>
            <a:ext cx="1554480" cy="914400"/>
          </a:xfrm>
          <a:prstGeom prst="rect">
            <a:avLst/>
          </a:prstGeom>
          <a:noFill/>
          <a:ln/>
        </p:spPr>
        <p:txBody>
          <a:bodyPr wrap="square" rtlCol="0" anchor="ctr"/>
          <a:lstStyle/>
          <a:p>
            <a:pPr marL="0" indent="0">
              <a:buNone/>
            </a:pPr>
            <a:r>
              <a:rPr lang="en-US" sz="3400" b="1" dirty="0">
                <a:solidFill>
                  <a:srgbClr val="FFA836"/>
                </a:solidFill>
                <a:latin typeface="Verdana" pitchFamily="34" charset="0"/>
                <a:ea typeface="Verdana" pitchFamily="34" charset="-122"/>
                <a:cs typeface="Verdana" pitchFamily="34" charset="-120"/>
              </a:rPr>
              <a:t>12</a:t>
            </a:r>
            <a:endParaRPr lang="en-US" sz="3400" dirty="0"/>
          </a:p>
        </p:txBody>
      </p:sp>
      <p:sp>
        <p:nvSpPr>
          <p:cNvPr id="16" name="Text 13"/>
          <p:cNvSpPr/>
          <p:nvPr/>
        </p:nvSpPr>
        <p:spPr>
          <a:xfrm>
            <a:off x="3977640" y="3108960"/>
            <a:ext cx="5852160" cy="914400"/>
          </a:xfrm>
          <a:prstGeom prst="rect">
            <a:avLst/>
          </a:prstGeom>
          <a:noFill/>
          <a:ln/>
        </p:spPr>
        <p:txBody>
          <a:bodyPr wrap="square" rtlCol="0" anchor="ctr"/>
          <a:lstStyle/>
          <a:p>
            <a:pPr marL="0" indent="0">
              <a:lnSpc>
                <a:spcPts val="1700"/>
              </a:lnSpc>
              <a:buNone/>
            </a:pPr>
            <a:r>
              <a:rPr lang="en-US" sz="1400" b="1" dirty="0">
                <a:solidFill>
                  <a:srgbClr val="1A1A1A"/>
                </a:solidFill>
                <a:latin typeface="Verdana" pitchFamily="34" charset="0"/>
                <a:ea typeface="Verdana" pitchFamily="34" charset="-122"/>
                <a:cs typeface="Verdana" pitchFamily="34" charset="-120"/>
              </a:rPr>
              <a:t>schedule first VL at month 6 with result review thereafter</a:t>
            </a:r>
            <a:endParaRPr lang="en-US" sz="1400" dirty="0"/>
          </a:p>
        </p:txBody>
      </p:sp>
      <p:sp>
        <p:nvSpPr>
          <p:cNvPr id="17" name="Shape 14"/>
          <p:cNvSpPr/>
          <p:nvPr/>
        </p:nvSpPr>
        <p:spPr>
          <a:xfrm>
            <a:off x="3154679" y="4206240"/>
            <a:ext cx="6213607" cy="914400"/>
          </a:xfrm>
          <a:prstGeom prst="roundRect">
            <a:avLst>
              <a:gd name="adj" fmla="val 6000"/>
            </a:avLst>
          </a:prstGeom>
          <a:solidFill>
            <a:srgbClr val="FBD9D9"/>
          </a:solidFill>
          <a:ln/>
        </p:spPr>
        <p:txBody>
          <a:bodyPr/>
          <a:lstStyle/>
          <a:p>
            <a:endParaRPr lang="en-ZA"/>
          </a:p>
        </p:txBody>
      </p:sp>
      <p:sp>
        <p:nvSpPr>
          <p:cNvPr id="18" name="Shape 15"/>
          <p:cNvSpPr/>
          <p:nvPr/>
        </p:nvSpPr>
        <p:spPr>
          <a:xfrm>
            <a:off x="3154680" y="4206240"/>
            <a:ext cx="109728" cy="914400"/>
          </a:xfrm>
          <a:prstGeom prst="rect">
            <a:avLst/>
          </a:prstGeom>
          <a:solidFill>
            <a:srgbClr val="E0001B"/>
          </a:solidFill>
          <a:ln/>
        </p:spPr>
        <p:txBody>
          <a:bodyPr/>
          <a:lstStyle/>
          <a:p>
            <a:endParaRPr lang="en-ZA"/>
          </a:p>
        </p:txBody>
      </p:sp>
      <p:sp>
        <p:nvSpPr>
          <p:cNvPr id="19" name="Text 16"/>
          <p:cNvSpPr/>
          <p:nvPr/>
        </p:nvSpPr>
        <p:spPr>
          <a:xfrm>
            <a:off x="3383280" y="4206240"/>
            <a:ext cx="1554480" cy="914400"/>
          </a:xfrm>
          <a:prstGeom prst="rect">
            <a:avLst/>
          </a:prstGeom>
          <a:noFill/>
          <a:ln/>
        </p:spPr>
        <p:txBody>
          <a:bodyPr wrap="square" rtlCol="0" anchor="ctr"/>
          <a:lstStyle/>
          <a:p>
            <a:pPr marL="0" indent="0">
              <a:buNone/>
            </a:pPr>
            <a:r>
              <a:rPr lang="en-US" sz="3400" b="1" dirty="0">
                <a:solidFill>
                  <a:srgbClr val="E0001B"/>
                </a:solidFill>
                <a:latin typeface="Verdana" pitchFamily="34" charset="0"/>
                <a:ea typeface="Verdana" pitchFamily="34" charset="-122"/>
                <a:cs typeface="Verdana" pitchFamily="34" charset="-120"/>
              </a:rPr>
              <a:t>9</a:t>
            </a:r>
            <a:endParaRPr lang="en-US" sz="3400" dirty="0"/>
          </a:p>
        </p:txBody>
      </p:sp>
      <p:sp>
        <p:nvSpPr>
          <p:cNvPr id="20" name="Text 17"/>
          <p:cNvSpPr/>
          <p:nvPr/>
        </p:nvSpPr>
        <p:spPr>
          <a:xfrm>
            <a:off x="4983480" y="4206240"/>
            <a:ext cx="4246784" cy="914400"/>
          </a:xfrm>
          <a:prstGeom prst="rect">
            <a:avLst/>
          </a:prstGeom>
          <a:noFill/>
          <a:ln/>
        </p:spPr>
        <p:txBody>
          <a:bodyPr wrap="square" rtlCol="0" anchor="ctr"/>
          <a:lstStyle/>
          <a:p>
            <a:pPr marL="0" indent="0">
              <a:lnSpc>
                <a:spcPts val="1700"/>
              </a:lnSpc>
              <a:buNone/>
            </a:pPr>
            <a:r>
              <a:rPr lang="en-US" sz="1400" b="1" dirty="0">
                <a:solidFill>
                  <a:srgbClr val="1A1A1A"/>
                </a:solidFill>
                <a:latin typeface="Verdana" pitchFamily="34" charset="0"/>
                <a:ea typeface="Verdana" pitchFamily="34" charset="-122"/>
                <a:cs typeface="Verdana" pitchFamily="34" charset="-120"/>
              </a:rPr>
              <a:t>of those don’t enable less-intensive DSD model enrolment until month 12</a:t>
            </a:r>
            <a:endParaRPr lang="en-US" sz="1400" dirty="0"/>
          </a:p>
        </p:txBody>
      </p:sp>
      <p:sp>
        <p:nvSpPr>
          <p:cNvPr id="21" name="Text 18"/>
          <p:cNvSpPr/>
          <p:nvPr/>
        </p:nvSpPr>
        <p:spPr>
          <a:xfrm>
            <a:off x="472440" y="5261536"/>
            <a:ext cx="11247120" cy="320040"/>
          </a:xfrm>
          <a:prstGeom prst="rect">
            <a:avLst/>
          </a:prstGeom>
          <a:noFill/>
          <a:ln/>
        </p:spPr>
        <p:txBody>
          <a:bodyPr wrap="square" rtlCol="0" anchor="ctr"/>
          <a:lstStyle/>
          <a:p>
            <a:pPr marL="0" indent="0">
              <a:buNone/>
            </a:pPr>
            <a:r>
              <a:rPr lang="en-US" sz="1200" i="1" dirty="0">
                <a:solidFill>
                  <a:srgbClr val="6E6E6E"/>
                </a:solidFill>
                <a:latin typeface="Verdana" pitchFamily="34" charset="0"/>
                <a:ea typeface="Verdana" pitchFamily="34" charset="-122"/>
                <a:cs typeface="Verdana" pitchFamily="34" charset="-120"/>
              </a:rPr>
              <a:t>Policy review of 15 countries · Wilkinson, Golob &amp; Grimsrud, CQUIN 2024 · IAS DSD policy dashboards, differentiatedservicedelivery.org</a:t>
            </a:r>
            <a:endParaRPr lang="en-US" sz="1200" dirty="0"/>
          </a:p>
        </p:txBody>
      </p:sp>
      <p:sp>
        <p:nvSpPr>
          <p:cNvPr id="23" name="Shape 19">
            <a:extLst>
              <a:ext uri="{FF2B5EF4-FFF2-40B4-BE49-F238E27FC236}">
                <a16:creationId xmlns:a16="http://schemas.microsoft.com/office/drawing/2014/main" id="{9EDB3596-0277-4347-9214-DA030F93B0F9}"/>
              </a:ext>
            </a:extLst>
          </p:cNvPr>
          <p:cNvSpPr/>
          <p:nvPr/>
        </p:nvSpPr>
        <p:spPr>
          <a:xfrm>
            <a:off x="432619" y="5662004"/>
            <a:ext cx="11247120" cy="713232"/>
          </a:xfrm>
          <a:prstGeom prst="roundRect">
            <a:avLst>
              <a:gd name="adj" fmla="val 6410"/>
            </a:avLst>
          </a:prstGeom>
          <a:solidFill>
            <a:srgbClr val="DDE7C6"/>
          </a:solidFill>
          <a:ln/>
        </p:spPr>
        <p:txBody>
          <a:bodyPr/>
          <a:lstStyle/>
          <a:p>
            <a:endParaRPr lang="en-ZA"/>
          </a:p>
        </p:txBody>
      </p:sp>
      <p:sp>
        <p:nvSpPr>
          <p:cNvPr id="25" name="Text 20">
            <a:extLst>
              <a:ext uri="{FF2B5EF4-FFF2-40B4-BE49-F238E27FC236}">
                <a16:creationId xmlns:a16="http://schemas.microsoft.com/office/drawing/2014/main" id="{37C17181-C184-B4F9-14F5-802EEF2815A1}"/>
              </a:ext>
            </a:extLst>
          </p:cNvPr>
          <p:cNvSpPr/>
          <p:nvPr/>
        </p:nvSpPr>
        <p:spPr>
          <a:xfrm>
            <a:off x="569779" y="5662004"/>
            <a:ext cx="10972800" cy="713232"/>
          </a:xfrm>
          <a:prstGeom prst="rect">
            <a:avLst/>
          </a:prstGeom>
          <a:noFill/>
          <a:ln/>
        </p:spPr>
        <p:txBody>
          <a:bodyPr wrap="square" rtlCol="0" anchor="ctr"/>
          <a:lstStyle/>
          <a:p>
            <a:pPr marL="0" indent="0">
              <a:lnSpc>
                <a:spcPts val="1400"/>
              </a:lnSpc>
              <a:buNone/>
            </a:pPr>
            <a:r>
              <a:rPr lang="en-US" sz="1400" b="1" dirty="0">
                <a:solidFill>
                  <a:srgbClr val="105B2F"/>
                </a:solidFill>
                <a:latin typeface="Verdana" pitchFamily="34" charset="0"/>
                <a:ea typeface="Verdana" pitchFamily="34" charset="-122"/>
                <a:cs typeface="Verdana" pitchFamily="34" charset="-120"/>
              </a:rPr>
              <a:t>The bridge to why now:  </a:t>
            </a:r>
            <a:r>
              <a:rPr lang="en-US" sz="1400" dirty="0">
                <a:solidFill>
                  <a:srgbClr val="1A1A1A"/>
                </a:solidFill>
                <a:latin typeface="Verdana" pitchFamily="34" charset="0"/>
                <a:ea typeface="Verdana" pitchFamily="34" charset="-122"/>
                <a:cs typeface="Verdana" pitchFamily="34" charset="-120"/>
              </a:rPr>
              <a:t>at exactly the time programmes have fewer resources — fewer tests, fewer initiations, less monitoring — we continue asking stable clients to attend more often than evidence requires.</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457200" y="6419088"/>
            <a:ext cx="11247120" cy="0"/>
          </a:xfrm>
          <a:prstGeom prst="line">
            <a:avLst/>
          </a:prstGeom>
          <a:noFill/>
          <a:ln w="9525">
            <a:solidFill>
              <a:srgbClr val="CFCFCF"/>
            </a:solidFill>
            <a:prstDash val="solid"/>
          </a:ln>
        </p:spPr>
        <p:txBody>
          <a:bodyPr/>
          <a:lstStyle/>
          <a:p>
            <a:endParaRPr lang="en-ZA"/>
          </a:p>
        </p:txBody>
      </p:sp>
      <p:sp>
        <p:nvSpPr>
          <p:cNvPr id="3" name="Text 1"/>
          <p:cNvSpPr/>
          <p:nvPr/>
        </p:nvSpPr>
        <p:spPr>
          <a:xfrm>
            <a:off x="457200" y="6455664"/>
            <a:ext cx="7315200" cy="274320"/>
          </a:xfrm>
          <a:prstGeom prst="rect">
            <a:avLst/>
          </a:prstGeom>
          <a:noFill/>
          <a:ln/>
        </p:spPr>
        <p:txBody>
          <a:bodyPr wrap="square" rtlCol="0" anchor="ctr"/>
          <a:lstStyle/>
          <a:p>
            <a:pPr marL="0" indent="0">
              <a:buNone/>
            </a:pPr>
            <a:r>
              <a:rPr lang="en-US" sz="800" dirty="0">
                <a:solidFill>
                  <a:srgbClr val="6E6E6E"/>
                </a:solidFill>
                <a:latin typeface="Verdana" pitchFamily="34" charset="0"/>
                <a:ea typeface="Verdana" pitchFamily="34" charset="-122"/>
                <a:cs typeface="Verdana" pitchFamily="34" charset="-120"/>
              </a:rPr>
              <a:t>26–31 July · Rio de Janeiro, Brazil · MASTER EVIDENCE DECK</a:t>
            </a:r>
            <a:endParaRPr lang="en-US" sz="800" dirty="0"/>
          </a:p>
        </p:txBody>
      </p:sp>
      <p:sp>
        <p:nvSpPr>
          <p:cNvPr id="4" name="Text 2"/>
          <p:cNvSpPr/>
          <p:nvPr/>
        </p:nvSpPr>
        <p:spPr>
          <a:xfrm>
            <a:off x="8503920" y="6455664"/>
            <a:ext cx="3200400" cy="274320"/>
          </a:xfrm>
          <a:prstGeom prst="rect">
            <a:avLst/>
          </a:prstGeom>
          <a:noFill/>
          <a:ln/>
        </p:spPr>
        <p:txBody>
          <a:bodyPr wrap="square" rtlCol="0" anchor="ctr"/>
          <a:lstStyle/>
          <a:p>
            <a:pPr marL="0" indent="0" algn="r">
              <a:buNone/>
            </a:pPr>
            <a:r>
              <a:rPr lang="en-US" sz="800" dirty="0">
                <a:solidFill>
                  <a:srgbClr val="6E6E6E"/>
                </a:solidFill>
                <a:latin typeface="Verdana" pitchFamily="34" charset="0"/>
                <a:ea typeface="Verdana" pitchFamily="34" charset="-122"/>
                <a:cs typeface="Verdana" pitchFamily="34" charset="-120"/>
              </a:rPr>
              <a:t>6 · aids2026.org</a:t>
            </a:r>
            <a:endParaRPr lang="en-US" sz="800" dirty="0"/>
          </a:p>
        </p:txBody>
      </p:sp>
      <p:sp>
        <p:nvSpPr>
          <p:cNvPr id="6" name="Text 3"/>
          <p:cNvSpPr/>
          <p:nvPr/>
        </p:nvSpPr>
        <p:spPr>
          <a:xfrm>
            <a:off x="457200" y="341520"/>
            <a:ext cx="8686800" cy="274320"/>
          </a:xfrm>
          <a:prstGeom prst="rect">
            <a:avLst/>
          </a:prstGeom>
          <a:noFill/>
          <a:ln/>
        </p:spPr>
        <p:txBody>
          <a:bodyPr wrap="square" rtlCol="0" anchor="ctr"/>
          <a:lstStyle/>
          <a:p>
            <a:pPr marL="0" indent="0">
              <a:buNone/>
            </a:pPr>
            <a:r>
              <a:rPr lang="en-US" sz="1150" b="1" kern="0" spc="100" dirty="0">
                <a:solidFill>
                  <a:srgbClr val="617F09"/>
                </a:solidFill>
                <a:latin typeface="Verdana" pitchFamily="34" charset="0"/>
                <a:ea typeface="Verdana" pitchFamily="34" charset="-122"/>
                <a:cs typeface="Verdana" pitchFamily="34" charset="-120"/>
              </a:rPr>
              <a:t>THE OPPORTUNITY</a:t>
            </a:r>
            <a:endParaRPr lang="en-US" sz="1150" dirty="0"/>
          </a:p>
        </p:txBody>
      </p:sp>
      <p:sp>
        <p:nvSpPr>
          <p:cNvPr id="7" name="Text 4"/>
          <p:cNvSpPr/>
          <p:nvPr/>
        </p:nvSpPr>
        <p:spPr>
          <a:xfrm>
            <a:off x="457200" y="615840"/>
            <a:ext cx="10149840" cy="822960"/>
          </a:xfrm>
          <a:prstGeom prst="rect">
            <a:avLst/>
          </a:prstGeom>
          <a:noFill/>
          <a:ln/>
        </p:spPr>
        <p:txBody>
          <a:bodyPr wrap="square" rtlCol="0" anchor="ctr"/>
          <a:lstStyle/>
          <a:p>
            <a:pPr marL="0" indent="0">
              <a:lnSpc>
                <a:spcPts val="2600"/>
              </a:lnSpc>
              <a:buNone/>
            </a:pPr>
            <a:r>
              <a:rPr lang="en-US" sz="2300" b="1" dirty="0">
                <a:solidFill>
                  <a:srgbClr val="105B2F"/>
                </a:solidFill>
                <a:latin typeface="Verdana" pitchFamily="34" charset="0"/>
                <a:ea typeface="Verdana" pitchFamily="34" charset="-122"/>
                <a:cs typeface="Verdana" pitchFamily="34" charset="-120"/>
              </a:rPr>
              <a:t>Three shifts, one logic</a:t>
            </a:r>
            <a:endParaRPr lang="en-US" sz="2300" dirty="0"/>
          </a:p>
        </p:txBody>
      </p:sp>
      <p:sp>
        <p:nvSpPr>
          <p:cNvPr id="8" name="Text 5"/>
          <p:cNvSpPr/>
          <p:nvPr/>
        </p:nvSpPr>
        <p:spPr>
          <a:xfrm>
            <a:off x="457200" y="1508760"/>
            <a:ext cx="10058400" cy="365760"/>
          </a:xfrm>
          <a:prstGeom prst="rect">
            <a:avLst/>
          </a:prstGeom>
          <a:noFill/>
          <a:ln/>
        </p:spPr>
        <p:txBody>
          <a:bodyPr wrap="square" rtlCol="0" anchor="ctr"/>
          <a:lstStyle/>
          <a:p>
            <a:pPr marL="0" indent="0">
              <a:buNone/>
            </a:pPr>
            <a:r>
              <a:rPr lang="en-US" sz="1300" dirty="0">
                <a:solidFill>
                  <a:srgbClr val="1A1A1A"/>
                </a:solidFill>
                <a:latin typeface="Verdana" pitchFamily="34" charset="0"/>
                <a:ea typeface="Verdana" pitchFamily="34" charset="-122"/>
                <a:cs typeface="Verdana" pitchFamily="34" charset="-120"/>
              </a:rPr>
              <a:t>One underlying idea — remove the clinical intensity that no longer buys better outcomes.</a:t>
            </a:r>
            <a:endParaRPr lang="en-US" sz="1300" dirty="0"/>
          </a:p>
        </p:txBody>
      </p:sp>
      <p:sp>
        <p:nvSpPr>
          <p:cNvPr id="9" name="Shape 6"/>
          <p:cNvSpPr/>
          <p:nvPr/>
        </p:nvSpPr>
        <p:spPr>
          <a:xfrm>
            <a:off x="457200" y="2057400"/>
            <a:ext cx="3566160" cy="82296"/>
          </a:xfrm>
          <a:prstGeom prst="rect">
            <a:avLst/>
          </a:prstGeom>
          <a:solidFill>
            <a:srgbClr val="0A41F3"/>
          </a:solidFill>
          <a:ln/>
        </p:spPr>
        <p:txBody>
          <a:bodyPr/>
          <a:lstStyle/>
          <a:p>
            <a:endParaRPr lang="en-ZA"/>
          </a:p>
        </p:txBody>
      </p:sp>
      <p:sp>
        <p:nvSpPr>
          <p:cNvPr id="10" name="Shape 7"/>
          <p:cNvSpPr/>
          <p:nvPr/>
        </p:nvSpPr>
        <p:spPr>
          <a:xfrm>
            <a:off x="457200" y="2267712"/>
            <a:ext cx="3566160" cy="2926080"/>
          </a:xfrm>
          <a:prstGeom prst="roundRect">
            <a:avLst>
              <a:gd name="adj" fmla="val 1563"/>
            </a:avLst>
          </a:prstGeom>
          <a:solidFill>
            <a:srgbClr val="EEF2E4"/>
          </a:solidFill>
          <a:ln/>
        </p:spPr>
        <p:txBody>
          <a:bodyPr/>
          <a:lstStyle/>
          <a:p>
            <a:endParaRPr lang="en-ZA"/>
          </a:p>
        </p:txBody>
      </p:sp>
      <p:sp>
        <p:nvSpPr>
          <p:cNvPr id="11" name="Text 8"/>
          <p:cNvSpPr/>
          <p:nvPr/>
        </p:nvSpPr>
        <p:spPr>
          <a:xfrm>
            <a:off x="685800" y="2468880"/>
            <a:ext cx="3108960" cy="320040"/>
          </a:xfrm>
          <a:prstGeom prst="rect">
            <a:avLst/>
          </a:prstGeom>
          <a:noFill/>
          <a:ln/>
        </p:spPr>
        <p:txBody>
          <a:bodyPr wrap="square" rtlCol="0" anchor="ctr"/>
          <a:lstStyle/>
          <a:p>
            <a:pPr marL="0" indent="0">
              <a:buNone/>
            </a:pPr>
            <a:r>
              <a:rPr lang="en-US" sz="1400" b="1" kern="0" spc="100" dirty="0">
                <a:solidFill>
                  <a:srgbClr val="0A41F3"/>
                </a:solidFill>
                <a:latin typeface="Verdana" pitchFamily="34" charset="0"/>
                <a:ea typeface="Verdana" pitchFamily="34" charset="-122"/>
                <a:cs typeface="Verdana" pitchFamily="34" charset="-120"/>
              </a:rPr>
              <a:t>SHIFT 1</a:t>
            </a:r>
            <a:endParaRPr lang="en-US" sz="1400" dirty="0"/>
          </a:p>
        </p:txBody>
      </p:sp>
      <p:sp>
        <p:nvSpPr>
          <p:cNvPr id="12" name="Text 9"/>
          <p:cNvSpPr/>
          <p:nvPr/>
        </p:nvSpPr>
        <p:spPr>
          <a:xfrm>
            <a:off x="685800" y="2834640"/>
            <a:ext cx="3154680" cy="1005840"/>
          </a:xfrm>
          <a:prstGeom prst="rect">
            <a:avLst/>
          </a:prstGeom>
          <a:noFill/>
          <a:ln/>
        </p:spPr>
        <p:txBody>
          <a:bodyPr wrap="square" rtlCol="0" anchor="ctr"/>
          <a:lstStyle/>
          <a:p>
            <a:pPr marL="0" indent="0">
              <a:lnSpc>
                <a:spcPts val="2000"/>
              </a:lnSpc>
              <a:buNone/>
            </a:pPr>
            <a:r>
              <a:rPr lang="en-US" sz="1600" b="1" dirty="0">
                <a:solidFill>
                  <a:srgbClr val="105B2F"/>
                </a:solidFill>
                <a:latin typeface="Verdana" pitchFamily="34" charset="0"/>
                <a:ea typeface="Verdana" pitchFamily="34" charset="-122"/>
                <a:cs typeface="Verdana" pitchFamily="34" charset="-120"/>
              </a:rPr>
              <a:t>How often we see stable clients</a:t>
            </a:r>
            <a:endParaRPr lang="en-US" sz="1600" dirty="0"/>
          </a:p>
        </p:txBody>
      </p:sp>
      <p:sp>
        <p:nvSpPr>
          <p:cNvPr id="13" name="Text 10"/>
          <p:cNvSpPr/>
          <p:nvPr/>
        </p:nvSpPr>
        <p:spPr>
          <a:xfrm>
            <a:off x="685800" y="3931920"/>
            <a:ext cx="3154680" cy="1051560"/>
          </a:xfrm>
          <a:prstGeom prst="rect">
            <a:avLst/>
          </a:prstGeom>
          <a:noFill/>
          <a:ln/>
        </p:spPr>
        <p:txBody>
          <a:bodyPr wrap="square" rtlCol="0" anchor="ctr"/>
          <a:lstStyle/>
          <a:p>
            <a:pPr marL="0" indent="0">
              <a:lnSpc>
                <a:spcPts val="1700"/>
              </a:lnSpc>
              <a:buNone/>
            </a:pPr>
            <a:r>
              <a:rPr lang="en-US" sz="1200" dirty="0">
                <a:solidFill>
                  <a:srgbClr val="1A1A1A"/>
                </a:solidFill>
                <a:latin typeface="Verdana" pitchFamily="34" charset="0"/>
                <a:ea typeface="Verdana" pitchFamily="34" charset="-122"/>
                <a:cs typeface="Verdana" pitchFamily="34" charset="-120"/>
              </a:rPr>
              <a:t>Annual clinical review, not ART supply refill visits</a:t>
            </a:r>
            <a:endParaRPr lang="en-US" sz="1200" dirty="0"/>
          </a:p>
        </p:txBody>
      </p:sp>
      <p:sp>
        <p:nvSpPr>
          <p:cNvPr id="14" name="Shape 11"/>
          <p:cNvSpPr/>
          <p:nvPr/>
        </p:nvSpPr>
        <p:spPr>
          <a:xfrm>
            <a:off x="4297680" y="2057400"/>
            <a:ext cx="3566160" cy="82296"/>
          </a:xfrm>
          <a:prstGeom prst="rect">
            <a:avLst/>
          </a:prstGeom>
          <a:solidFill>
            <a:srgbClr val="FFA836"/>
          </a:solidFill>
          <a:ln/>
        </p:spPr>
        <p:txBody>
          <a:bodyPr/>
          <a:lstStyle/>
          <a:p>
            <a:endParaRPr lang="en-ZA"/>
          </a:p>
        </p:txBody>
      </p:sp>
      <p:sp>
        <p:nvSpPr>
          <p:cNvPr id="15" name="Shape 12"/>
          <p:cNvSpPr/>
          <p:nvPr/>
        </p:nvSpPr>
        <p:spPr>
          <a:xfrm>
            <a:off x="4297680" y="2267712"/>
            <a:ext cx="3566160" cy="2926080"/>
          </a:xfrm>
          <a:prstGeom prst="roundRect">
            <a:avLst>
              <a:gd name="adj" fmla="val 1563"/>
            </a:avLst>
          </a:prstGeom>
          <a:solidFill>
            <a:srgbClr val="EEF2E4"/>
          </a:solidFill>
          <a:ln/>
        </p:spPr>
        <p:txBody>
          <a:bodyPr/>
          <a:lstStyle/>
          <a:p>
            <a:endParaRPr lang="en-ZA"/>
          </a:p>
        </p:txBody>
      </p:sp>
      <p:sp>
        <p:nvSpPr>
          <p:cNvPr id="16" name="Text 13"/>
          <p:cNvSpPr/>
          <p:nvPr/>
        </p:nvSpPr>
        <p:spPr>
          <a:xfrm>
            <a:off x="4526280" y="2468880"/>
            <a:ext cx="3108960" cy="320040"/>
          </a:xfrm>
          <a:prstGeom prst="rect">
            <a:avLst/>
          </a:prstGeom>
          <a:noFill/>
          <a:ln/>
        </p:spPr>
        <p:txBody>
          <a:bodyPr wrap="square" rtlCol="0" anchor="ctr"/>
          <a:lstStyle/>
          <a:p>
            <a:pPr marL="0" indent="0">
              <a:buNone/>
            </a:pPr>
            <a:r>
              <a:rPr lang="en-US" sz="1400" b="1" kern="0" spc="100" dirty="0">
                <a:solidFill>
                  <a:srgbClr val="FFA836"/>
                </a:solidFill>
                <a:latin typeface="Verdana" pitchFamily="34" charset="0"/>
                <a:ea typeface="Verdana" pitchFamily="34" charset="-122"/>
                <a:cs typeface="Verdana" pitchFamily="34" charset="-120"/>
              </a:rPr>
              <a:t>SHIFT 2</a:t>
            </a:r>
            <a:endParaRPr lang="en-US" sz="1400" dirty="0"/>
          </a:p>
        </p:txBody>
      </p:sp>
      <p:sp>
        <p:nvSpPr>
          <p:cNvPr id="17" name="Text 14"/>
          <p:cNvSpPr/>
          <p:nvPr/>
        </p:nvSpPr>
        <p:spPr>
          <a:xfrm>
            <a:off x="4526280" y="2834640"/>
            <a:ext cx="3154680" cy="1005840"/>
          </a:xfrm>
          <a:prstGeom prst="rect">
            <a:avLst/>
          </a:prstGeom>
          <a:noFill/>
          <a:ln/>
        </p:spPr>
        <p:txBody>
          <a:bodyPr wrap="square" rtlCol="0" anchor="ctr"/>
          <a:lstStyle/>
          <a:p>
            <a:pPr>
              <a:lnSpc>
                <a:spcPts val="2000"/>
              </a:lnSpc>
            </a:pPr>
            <a:r>
              <a:rPr lang="en-US" sz="1600" b="1" dirty="0">
                <a:solidFill>
                  <a:srgbClr val="105B2F"/>
                </a:solidFill>
                <a:latin typeface="Verdana" pitchFamily="34" charset="0"/>
                <a:ea typeface="Verdana" pitchFamily="34" charset="-122"/>
                <a:cs typeface="Verdana" pitchFamily="34" charset="-120"/>
              </a:rPr>
              <a:t>Who is eligible — and enrolled</a:t>
            </a:r>
            <a:endParaRPr lang="en-US" sz="1600" dirty="0"/>
          </a:p>
          <a:p>
            <a:pPr marL="0" indent="0">
              <a:lnSpc>
                <a:spcPts val="2000"/>
              </a:lnSpc>
              <a:buNone/>
            </a:pPr>
            <a:endParaRPr lang="en-US" sz="1600" dirty="0"/>
          </a:p>
        </p:txBody>
      </p:sp>
      <p:sp>
        <p:nvSpPr>
          <p:cNvPr id="18" name="Text 15"/>
          <p:cNvSpPr/>
          <p:nvPr/>
        </p:nvSpPr>
        <p:spPr>
          <a:xfrm>
            <a:off x="4526280" y="3931920"/>
            <a:ext cx="3154680" cy="1051560"/>
          </a:xfrm>
          <a:prstGeom prst="rect">
            <a:avLst/>
          </a:prstGeom>
          <a:noFill/>
          <a:ln/>
        </p:spPr>
        <p:txBody>
          <a:bodyPr wrap="square" rtlCol="0" anchor="ctr"/>
          <a:lstStyle/>
          <a:p>
            <a:pPr>
              <a:lnSpc>
                <a:spcPts val="1700"/>
              </a:lnSpc>
            </a:pPr>
            <a:r>
              <a:rPr lang="en-US" sz="1200" dirty="0">
                <a:solidFill>
                  <a:srgbClr val="1A1A1A"/>
                </a:solidFill>
                <a:latin typeface="Verdana" pitchFamily="34" charset="0"/>
                <a:ea typeface="Verdana" pitchFamily="34" charset="-122"/>
                <a:cs typeface="Verdana" pitchFamily="34" charset="-120"/>
              </a:rPr>
              <a:t>Include the groups still left out, and </a:t>
            </a:r>
            <a:r>
              <a:rPr lang="en-US" sz="1200" dirty="0" err="1">
                <a:solidFill>
                  <a:srgbClr val="1A1A1A"/>
                </a:solidFill>
                <a:latin typeface="Verdana" pitchFamily="34" charset="0"/>
                <a:ea typeface="Verdana" pitchFamily="34" charset="-122"/>
                <a:cs typeface="Verdana" pitchFamily="34" charset="-120"/>
              </a:rPr>
              <a:t>enrol</a:t>
            </a:r>
            <a:r>
              <a:rPr lang="en-US" sz="1200" dirty="0">
                <a:solidFill>
                  <a:srgbClr val="1A1A1A"/>
                </a:solidFill>
                <a:latin typeface="Verdana" pitchFamily="34" charset="0"/>
                <a:ea typeface="Verdana" pitchFamily="34" charset="-122"/>
                <a:cs typeface="Verdana" pitchFamily="34" charset="-120"/>
              </a:rPr>
              <a:t> those already eligible — the biggest untapped gains, especially in high-burden countries like SA and Mozambique</a:t>
            </a:r>
            <a:endParaRPr lang="en-US" sz="1200" dirty="0"/>
          </a:p>
          <a:p>
            <a:pPr marL="0" indent="0">
              <a:lnSpc>
                <a:spcPts val="1700"/>
              </a:lnSpc>
              <a:buNone/>
            </a:pPr>
            <a:endParaRPr lang="en-US" sz="1200" dirty="0"/>
          </a:p>
        </p:txBody>
      </p:sp>
      <p:sp>
        <p:nvSpPr>
          <p:cNvPr id="19" name="Shape 16"/>
          <p:cNvSpPr/>
          <p:nvPr/>
        </p:nvSpPr>
        <p:spPr>
          <a:xfrm>
            <a:off x="8138160" y="2057400"/>
            <a:ext cx="3566160" cy="82296"/>
          </a:xfrm>
          <a:prstGeom prst="rect">
            <a:avLst/>
          </a:prstGeom>
          <a:solidFill>
            <a:srgbClr val="FF0000"/>
          </a:solidFill>
          <a:ln/>
        </p:spPr>
        <p:txBody>
          <a:bodyPr/>
          <a:lstStyle/>
          <a:p>
            <a:endParaRPr lang="en-ZA"/>
          </a:p>
        </p:txBody>
      </p:sp>
      <p:sp>
        <p:nvSpPr>
          <p:cNvPr id="20" name="Shape 17"/>
          <p:cNvSpPr/>
          <p:nvPr/>
        </p:nvSpPr>
        <p:spPr>
          <a:xfrm>
            <a:off x="8138160" y="2267712"/>
            <a:ext cx="3566160" cy="2926080"/>
          </a:xfrm>
          <a:prstGeom prst="roundRect">
            <a:avLst>
              <a:gd name="adj" fmla="val 1563"/>
            </a:avLst>
          </a:prstGeom>
          <a:solidFill>
            <a:srgbClr val="EEF2E4"/>
          </a:solidFill>
          <a:ln/>
        </p:spPr>
        <p:txBody>
          <a:bodyPr/>
          <a:lstStyle/>
          <a:p>
            <a:endParaRPr lang="en-ZA"/>
          </a:p>
        </p:txBody>
      </p:sp>
      <p:sp>
        <p:nvSpPr>
          <p:cNvPr id="21" name="Text 18"/>
          <p:cNvSpPr/>
          <p:nvPr/>
        </p:nvSpPr>
        <p:spPr>
          <a:xfrm>
            <a:off x="8366760" y="2468880"/>
            <a:ext cx="3108960" cy="320040"/>
          </a:xfrm>
          <a:prstGeom prst="rect">
            <a:avLst/>
          </a:prstGeom>
          <a:noFill/>
          <a:ln/>
        </p:spPr>
        <p:txBody>
          <a:bodyPr wrap="square" rtlCol="0" anchor="ctr"/>
          <a:lstStyle/>
          <a:p>
            <a:pPr marL="0" indent="0">
              <a:buNone/>
            </a:pPr>
            <a:r>
              <a:rPr lang="en-US" sz="1400" b="1" kern="0" spc="100" dirty="0">
                <a:solidFill>
                  <a:srgbClr val="FF0000"/>
                </a:solidFill>
                <a:latin typeface="Verdana" pitchFamily="34" charset="0"/>
                <a:ea typeface="Verdana" pitchFamily="34" charset="-122"/>
                <a:cs typeface="Verdana" pitchFamily="34" charset="-120"/>
              </a:rPr>
              <a:t>SHIFT 3</a:t>
            </a:r>
            <a:endParaRPr lang="en-US" sz="1400" dirty="0">
              <a:solidFill>
                <a:srgbClr val="FF0000"/>
              </a:solidFill>
            </a:endParaRPr>
          </a:p>
        </p:txBody>
      </p:sp>
      <p:sp>
        <p:nvSpPr>
          <p:cNvPr id="22" name="Text 19"/>
          <p:cNvSpPr/>
          <p:nvPr/>
        </p:nvSpPr>
        <p:spPr>
          <a:xfrm>
            <a:off x="8366760" y="2834640"/>
            <a:ext cx="3154680" cy="1005840"/>
          </a:xfrm>
          <a:prstGeom prst="rect">
            <a:avLst/>
          </a:prstGeom>
          <a:noFill/>
          <a:ln/>
        </p:spPr>
        <p:txBody>
          <a:bodyPr wrap="square" rtlCol="0" anchor="ctr"/>
          <a:lstStyle/>
          <a:p>
            <a:pPr marL="0" indent="0">
              <a:lnSpc>
                <a:spcPts val="2000"/>
              </a:lnSpc>
              <a:buNone/>
            </a:pPr>
            <a:r>
              <a:rPr lang="en-US" sz="1600" b="1" dirty="0">
                <a:solidFill>
                  <a:srgbClr val="105B2F"/>
                </a:solidFill>
                <a:latin typeface="Verdana" pitchFamily="34" charset="0"/>
                <a:ea typeface="Verdana" pitchFamily="34" charset="-122"/>
                <a:cs typeface="Verdana" pitchFamily="34" charset="-120"/>
              </a:rPr>
              <a:t>How we monitor over time</a:t>
            </a:r>
            <a:endParaRPr lang="en-US" sz="1600" dirty="0"/>
          </a:p>
        </p:txBody>
      </p:sp>
      <p:sp>
        <p:nvSpPr>
          <p:cNvPr id="23" name="Text 20"/>
          <p:cNvSpPr/>
          <p:nvPr/>
        </p:nvSpPr>
        <p:spPr>
          <a:xfrm>
            <a:off x="8366760" y="3931920"/>
            <a:ext cx="3154680" cy="1051560"/>
          </a:xfrm>
          <a:prstGeom prst="rect">
            <a:avLst/>
          </a:prstGeom>
          <a:noFill/>
          <a:ln/>
        </p:spPr>
        <p:txBody>
          <a:bodyPr wrap="square" rtlCol="0" anchor="ctr"/>
          <a:lstStyle/>
          <a:p>
            <a:pPr marL="0" indent="0">
              <a:lnSpc>
                <a:spcPts val="1700"/>
              </a:lnSpc>
              <a:buNone/>
            </a:pPr>
            <a:r>
              <a:rPr lang="en-US" sz="1200" dirty="0">
                <a:solidFill>
                  <a:srgbClr val="1A1A1A"/>
                </a:solidFill>
                <a:latin typeface="Verdana" pitchFamily="34" charset="0"/>
                <a:ea typeface="Verdana" pitchFamily="34" charset="-122"/>
                <a:cs typeface="Verdana" pitchFamily="34" charset="-120"/>
              </a:rPr>
              <a:t>Test earlier, align and recall, then space out</a:t>
            </a:r>
            <a:endParaRPr lang="en-US" sz="1200" dirty="0"/>
          </a:p>
        </p:txBody>
      </p:sp>
      <p:sp>
        <p:nvSpPr>
          <p:cNvPr id="24" name="Text 21"/>
          <p:cNvSpPr/>
          <p:nvPr/>
        </p:nvSpPr>
        <p:spPr>
          <a:xfrm>
            <a:off x="457200" y="5577840"/>
            <a:ext cx="11247120" cy="457200"/>
          </a:xfrm>
          <a:prstGeom prst="rect">
            <a:avLst/>
          </a:prstGeom>
          <a:noFill/>
          <a:ln/>
        </p:spPr>
        <p:txBody>
          <a:bodyPr wrap="square" rtlCol="0" anchor="ctr"/>
          <a:lstStyle/>
          <a:p>
            <a:pPr marL="0" indent="0">
              <a:lnSpc>
                <a:spcPts val="1300"/>
              </a:lnSpc>
              <a:buNone/>
            </a:pPr>
            <a:r>
              <a:rPr lang="en-US" sz="1400" i="1" dirty="0">
                <a:solidFill>
                  <a:srgbClr val="6E6E6E"/>
                </a:solidFill>
                <a:latin typeface="Verdana" pitchFamily="34" charset="0"/>
                <a:ea typeface="Verdana" pitchFamily="34" charset="-122"/>
                <a:cs typeface="Verdana" pitchFamily="34" charset="-120"/>
              </a:rPr>
              <a:t>Each shift is covered over 7–8 slides in this deck: concept, outcomes evidence, economics evidence, and open questions.</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105B2F"/>
        </a:solidFill>
        <a:effectLst/>
      </p:bgPr>
    </p:bg>
    <p:spTree>
      <p:nvGrpSpPr>
        <p:cNvPr id="1" name=""/>
        <p:cNvGrpSpPr/>
        <p:nvPr/>
      </p:nvGrpSpPr>
      <p:grpSpPr>
        <a:xfrm>
          <a:off x="0" y="0"/>
          <a:ext cx="0" cy="0"/>
          <a:chOff x="0" y="0"/>
          <a:chExt cx="0" cy="0"/>
        </a:xfrm>
      </p:grpSpPr>
      <p:sp>
        <p:nvSpPr>
          <p:cNvPr id="2" name="Text 0"/>
          <p:cNvSpPr/>
          <p:nvPr/>
        </p:nvSpPr>
        <p:spPr>
          <a:xfrm>
            <a:off x="640080" y="2103120"/>
            <a:ext cx="2743200" cy="1463040"/>
          </a:xfrm>
          <a:prstGeom prst="rect">
            <a:avLst/>
          </a:prstGeom>
          <a:noFill/>
          <a:ln/>
        </p:spPr>
        <p:txBody>
          <a:bodyPr wrap="square" rtlCol="0" anchor="ctr"/>
          <a:lstStyle/>
          <a:p>
            <a:pPr marL="0" indent="0">
              <a:buNone/>
            </a:pPr>
            <a:r>
              <a:rPr lang="en-US" sz="8000" b="1" dirty="0">
                <a:solidFill>
                  <a:srgbClr val="BFED2F"/>
                </a:solidFill>
                <a:latin typeface="Verdana" pitchFamily="34" charset="0"/>
                <a:ea typeface="Verdana" pitchFamily="34" charset="-122"/>
                <a:cs typeface="Verdana" pitchFamily="34" charset="-120"/>
              </a:rPr>
              <a:t>01</a:t>
            </a:r>
            <a:endParaRPr lang="en-US" sz="8000" dirty="0"/>
          </a:p>
        </p:txBody>
      </p:sp>
      <p:sp>
        <p:nvSpPr>
          <p:cNvPr id="3" name="Text 1"/>
          <p:cNvSpPr/>
          <p:nvPr/>
        </p:nvSpPr>
        <p:spPr>
          <a:xfrm>
            <a:off x="640080" y="3566160"/>
            <a:ext cx="10515600" cy="1005840"/>
          </a:xfrm>
          <a:prstGeom prst="rect">
            <a:avLst/>
          </a:prstGeom>
          <a:noFill/>
          <a:ln/>
        </p:spPr>
        <p:txBody>
          <a:bodyPr wrap="square" rtlCol="0" anchor="ctr"/>
          <a:lstStyle/>
          <a:p>
            <a:pPr marL="0" indent="0">
              <a:lnSpc>
                <a:spcPts val="3600"/>
              </a:lnSpc>
              <a:buNone/>
            </a:pPr>
            <a:r>
              <a:rPr lang="en-US" sz="3200" b="1" dirty="0">
                <a:solidFill>
                  <a:srgbClr val="FFFFFF"/>
                </a:solidFill>
                <a:latin typeface="Verdana" pitchFamily="34" charset="0"/>
                <a:ea typeface="Verdana" pitchFamily="34" charset="-122"/>
                <a:cs typeface="Verdana" pitchFamily="34" charset="-120"/>
              </a:rPr>
              <a:t>Annual clinical review</a:t>
            </a:r>
            <a:endParaRPr lang="en-US" sz="3200" dirty="0"/>
          </a:p>
        </p:txBody>
      </p:sp>
      <p:sp>
        <p:nvSpPr>
          <p:cNvPr id="4" name="Text 2"/>
          <p:cNvSpPr/>
          <p:nvPr/>
        </p:nvSpPr>
        <p:spPr>
          <a:xfrm>
            <a:off x="640080" y="4526280"/>
            <a:ext cx="10058400" cy="640080"/>
          </a:xfrm>
          <a:prstGeom prst="rect">
            <a:avLst/>
          </a:prstGeom>
          <a:noFill/>
          <a:ln/>
        </p:spPr>
        <p:txBody>
          <a:bodyPr wrap="square" rtlCol="0" anchor="ctr"/>
          <a:lstStyle/>
          <a:p>
            <a:pPr marL="0" indent="0">
              <a:lnSpc>
                <a:spcPts val="1900"/>
              </a:lnSpc>
              <a:buNone/>
            </a:pPr>
            <a:r>
              <a:rPr lang="en-US" sz="1500" dirty="0">
                <a:solidFill>
                  <a:srgbClr val="BFED2F"/>
                </a:solidFill>
                <a:latin typeface="Verdana" pitchFamily="34" charset="0"/>
                <a:ea typeface="Verdana" pitchFamily="34" charset="-122"/>
                <a:cs typeface="Verdana" pitchFamily="34" charset="-120"/>
              </a:rPr>
              <a:t>How often we see stable clients — the case for decoupling script from dispensing</a:t>
            </a:r>
            <a:endParaRPr lang="en-US" sz="15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457200" y="6419088"/>
            <a:ext cx="11247120" cy="0"/>
          </a:xfrm>
          <a:prstGeom prst="line">
            <a:avLst/>
          </a:prstGeom>
          <a:noFill/>
          <a:ln w="9525">
            <a:solidFill>
              <a:srgbClr val="CFCFCF"/>
            </a:solidFill>
            <a:prstDash val="solid"/>
          </a:ln>
        </p:spPr>
        <p:txBody>
          <a:bodyPr/>
          <a:lstStyle/>
          <a:p>
            <a:endParaRPr lang="en-ZA"/>
          </a:p>
        </p:txBody>
      </p:sp>
      <p:sp>
        <p:nvSpPr>
          <p:cNvPr id="3" name="Text 1"/>
          <p:cNvSpPr/>
          <p:nvPr/>
        </p:nvSpPr>
        <p:spPr>
          <a:xfrm>
            <a:off x="457200" y="6455664"/>
            <a:ext cx="7315200" cy="274320"/>
          </a:xfrm>
          <a:prstGeom prst="rect">
            <a:avLst/>
          </a:prstGeom>
          <a:noFill/>
          <a:ln/>
        </p:spPr>
        <p:txBody>
          <a:bodyPr wrap="square" rtlCol="0" anchor="ctr"/>
          <a:lstStyle/>
          <a:p>
            <a:pPr marL="0" indent="0">
              <a:buNone/>
            </a:pPr>
            <a:r>
              <a:rPr lang="en-US" sz="800" dirty="0">
                <a:solidFill>
                  <a:srgbClr val="6E6E6E"/>
                </a:solidFill>
                <a:latin typeface="Verdana" pitchFamily="34" charset="0"/>
                <a:ea typeface="Verdana" pitchFamily="34" charset="-122"/>
                <a:cs typeface="Verdana" pitchFamily="34" charset="-120"/>
              </a:rPr>
              <a:t>26–31 July · Rio de Janeiro, Brazil · MASTER EVIDENCE DECK</a:t>
            </a:r>
            <a:endParaRPr lang="en-US" sz="800" dirty="0"/>
          </a:p>
        </p:txBody>
      </p:sp>
      <p:sp>
        <p:nvSpPr>
          <p:cNvPr id="4" name="Text 2"/>
          <p:cNvSpPr/>
          <p:nvPr/>
        </p:nvSpPr>
        <p:spPr>
          <a:xfrm>
            <a:off x="8503920" y="6455664"/>
            <a:ext cx="3200400" cy="274320"/>
          </a:xfrm>
          <a:prstGeom prst="rect">
            <a:avLst/>
          </a:prstGeom>
          <a:noFill/>
          <a:ln/>
        </p:spPr>
        <p:txBody>
          <a:bodyPr wrap="square" rtlCol="0" anchor="ctr"/>
          <a:lstStyle/>
          <a:p>
            <a:pPr marL="0" indent="0" algn="r">
              <a:buNone/>
            </a:pPr>
            <a:r>
              <a:rPr lang="en-US" sz="800" dirty="0">
                <a:solidFill>
                  <a:srgbClr val="6E6E6E"/>
                </a:solidFill>
                <a:latin typeface="Verdana" pitchFamily="34" charset="0"/>
                <a:ea typeface="Verdana" pitchFamily="34" charset="-122"/>
                <a:cs typeface="Verdana" pitchFamily="34" charset="-120"/>
              </a:rPr>
              <a:t>8 · aids2026.org</a:t>
            </a:r>
            <a:endParaRPr lang="en-US" sz="800" dirty="0"/>
          </a:p>
        </p:txBody>
      </p:sp>
      <p:sp>
        <p:nvSpPr>
          <p:cNvPr id="6" name="Text 3"/>
          <p:cNvSpPr/>
          <p:nvPr/>
        </p:nvSpPr>
        <p:spPr>
          <a:xfrm>
            <a:off x="457200" y="434340"/>
            <a:ext cx="8686800" cy="274320"/>
          </a:xfrm>
          <a:prstGeom prst="rect">
            <a:avLst/>
          </a:prstGeom>
          <a:noFill/>
          <a:ln/>
        </p:spPr>
        <p:txBody>
          <a:bodyPr wrap="square" rtlCol="0" anchor="ctr"/>
          <a:lstStyle/>
          <a:p>
            <a:pPr marL="0" indent="0">
              <a:buNone/>
            </a:pPr>
            <a:r>
              <a:rPr lang="en-US" sz="1150" b="1" kern="0" spc="100" dirty="0">
                <a:solidFill>
                  <a:srgbClr val="0A41F3"/>
                </a:solidFill>
                <a:latin typeface="Verdana" pitchFamily="34" charset="0"/>
                <a:ea typeface="Verdana" pitchFamily="34" charset="-122"/>
                <a:cs typeface="Verdana" pitchFamily="34" charset="-120"/>
              </a:rPr>
              <a:t>SHIFT 1 · CLINICAL REVIEW FREQUENCY</a:t>
            </a:r>
            <a:endParaRPr lang="en-US" sz="1150" dirty="0"/>
          </a:p>
        </p:txBody>
      </p:sp>
      <p:sp>
        <p:nvSpPr>
          <p:cNvPr id="7" name="Text 4"/>
          <p:cNvSpPr/>
          <p:nvPr/>
        </p:nvSpPr>
        <p:spPr>
          <a:xfrm>
            <a:off x="457200" y="708660"/>
            <a:ext cx="10149840" cy="822960"/>
          </a:xfrm>
          <a:prstGeom prst="rect">
            <a:avLst/>
          </a:prstGeom>
          <a:noFill/>
          <a:ln/>
        </p:spPr>
        <p:txBody>
          <a:bodyPr wrap="square" rtlCol="0" anchor="ctr"/>
          <a:lstStyle/>
          <a:p>
            <a:pPr marL="0" indent="0">
              <a:lnSpc>
                <a:spcPts val="2600"/>
              </a:lnSpc>
              <a:buNone/>
            </a:pPr>
            <a:r>
              <a:rPr lang="en-US" sz="2300" b="1" dirty="0">
                <a:solidFill>
                  <a:srgbClr val="105B2F"/>
                </a:solidFill>
                <a:latin typeface="Verdana" pitchFamily="34" charset="0"/>
                <a:ea typeface="Verdana" pitchFamily="34" charset="-122"/>
                <a:cs typeface="Verdana" pitchFamily="34" charset="-120"/>
              </a:rPr>
              <a:t>Annual clinical review should be routine for stable people</a:t>
            </a:r>
            <a:endParaRPr lang="en-US" sz="2300" dirty="0"/>
          </a:p>
        </p:txBody>
      </p:sp>
      <p:sp>
        <p:nvSpPr>
          <p:cNvPr id="8" name="Text 5"/>
          <p:cNvSpPr/>
          <p:nvPr/>
        </p:nvSpPr>
        <p:spPr>
          <a:xfrm>
            <a:off x="457200" y="1645920"/>
            <a:ext cx="5486400" cy="292608"/>
          </a:xfrm>
          <a:prstGeom prst="rect">
            <a:avLst/>
          </a:prstGeom>
          <a:noFill/>
          <a:ln/>
        </p:spPr>
        <p:txBody>
          <a:bodyPr wrap="square" rtlCol="0" anchor="ctr"/>
          <a:lstStyle/>
          <a:p>
            <a:pPr marL="0" indent="0">
              <a:buNone/>
            </a:pPr>
            <a:r>
              <a:rPr lang="en-US" sz="1600" b="1" dirty="0">
                <a:solidFill>
                  <a:srgbClr val="105B2F"/>
                </a:solidFill>
                <a:latin typeface="Verdana" pitchFamily="34" charset="0"/>
                <a:ea typeface="Verdana" pitchFamily="34" charset="-122"/>
                <a:cs typeface="Verdana" pitchFamily="34" charset="-120"/>
              </a:rPr>
              <a:t>An annual clinical visit includes:</a:t>
            </a:r>
            <a:endParaRPr lang="en-US" sz="1600" dirty="0"/>
          </a:p>
        </p:txBody>
      </p:sp>
      <p:sp>
        <p:nvSpPr>
          <p:cNvPr id="9" name="Shape 6"/>
          <p:cNvSpPr/>
          <p:nvPr/>
        </p:nvSpPr>
        <p:spPr>
          <a:xfrm>
            <a:off x="457200" y="2057400"/>
            <a:ext cx="310896" cy="310896"/>
          </a:xfrm>
          <a:prstGeom prst="ellipse">
            <a:avLst/>
          </a:prstGeom>
          <a:solidFill>
            <a:srgbClr val="0A41F3"/>
          </a:solidFill>
          <a:ln/>
        </p:spPr>
        <p:txBody>
          <a:bodyPr/>
          <a:lstStyle/>
          <a:p>
            <a:endParaRPr lang="en-ZA"/>
          </a:p>
        </p:txBody>
      </p:sp>
      <p:sp>
        <p:nvSpPr>
          <p:cNvPr id="10" name="Text 7"/>
          <p:cNvSpPr/>
          <p:nvPr/>
        </p:nvSpPr>
        <p:spPr>
          <a:xfrm>
            <a:off x="457200" y="2057400"/>
            <a:ext cx="310896" cy="310896"/>
          </a:xfrm>
          <a:prstGeom prst="rect">
            <a:avLst/>
          </a:prstGeom>
          <a:noFill/>
          <a:ln/>
        </p:spPr>
        <p:txBody>
          <a:bodyPr wrap="square" rtlCol="0" anchor="ctr"/>
          <a:lstStyle/>
          <a:p>
            <a:pPr marL="0" indent="0" algn="ctr">
              <a:buNone/>
            </a:pPr>
            <a:r>
              <a:rPr lang="en-US" sz="1200" b="1" dirty="0">
                <a:solidFill>
                  <a:srgbClr val="FFFFFF"/>
                </a:solidFill>
                <a:latin typeface="Verdana" pitchFamily="34" charset="0"/>
                <a:ea typeface="Verdana" pitchFamily="34" charset="-122"/>
                <a:cs typeface="Verdana" pitchFamily="34" charset="-120"/>
              </a:rPr>
              <a:t>1</a:t>
            </a:r>
            <a:endParaRPr lang="en-US" sz="1200" dirty="0"/>
          </a:p>
        </p:txBody>
      </p:sp>
      <p:sp>
        <p:nvSpPr>
          <p:cNvPr id="11" name="Text 8"/>
          <p:cNvSpPr/>
          <p:nvPr/>
        </p:nvSpPr>
        <p:spPr>
          <a:xfrm>
            <a:off x="896112" y="2029968"/>
            <a:ext cx="5029200" cy="365760"/>
          </a:xfrm>
          <a:prstGeom prst="rect">
            <a:avLst/>
          </a:prstGeom>
          <a:noFill/>
          <a:ln/>
        </p:spPr>
        <p:txBody>
          <a:bodyPr wrap="square" rtlCol="0" anchor="ctr"/>
          <a:lstStyle/>
          <a:p>
            <a:pPr marL="0" indent="0">
              <a:buNone/>
            </a:pPr>
            <a:r>
              <a:rPr lang="en-US" sz="1250" dirty="0">
                <a:solidFill>
                  <a:srgbClr val="1A1A1A"/>
                </a:solidFill>
                <a:latin typeface="Verdana" pitchFamily="34" charset="0"/>
                <a:ea typeface="Verdana" pitchFamily="34" charset="-122"/>
                <a:cs typeface="Verdana" pitchFamily="34" charset="-120"/>
              </a:rPr>
              <a:t>Structured clinical review</a:t>
            </a:r>
            <a:endParaRPr lang="en-US" sz="1250" dirty="0"/>
          </a:p>
        </p:txBody>
      </p:sp>
      <p:sp>
        <p:nvSpPr>
          <p:cNvPr id="12" name="Shape 9"/>
          <p:cNvSpPr/>
          <p:nvPr/>
        </p:nvSpPr>
        <p:spPr>
          <a:xfrm>
            <a:off x="454151" y="2468305"/>
            <a:ext cx="310896" cy="310896"/>
          </a:xfrm>
          <a:prstGeom prst="ellipse">
            <a:avLst/>
          </a:prstGeom>
          <a:solidFill>
            <a:srgbClr val="0A41F3"/>
          </a:solidFill>
          <a:ln/>
        </p:spPr>
        <p:txBody>
          <a:bodyPr/>
          <a:lstStyle/>
          <a:p>
            <a:endParaRPr lang="en-ZA"/>
          </a:p>
        </p:txBody>
      </p:sp>
      <p:sp>
        <p:nvSpPr>
          <p:cNvPr id="13" name="Text 10"/>
          <p:cNvSpPr/>
          <p:nvPr/>
        </p:nvSpPr>
        <p:spPr>
          <a:xfrm>
            <a:off x="426720" y="2453191"/>
            <a:ext cx="310896" cy="310896"/>
          </a:xfrm>
          <a:prstGeom prst="rect">
            <a:avLst/>
          </a:prstGeom>
          <a:noFill/>
          <a:ln/>
        </p:spPr>
        <p:txBody>
          <a:bodyPr wrap="square" rtlCol="0" anchor="ctr"/>
          <a:lstStyle/>
          <a:p>
            <a:pPr marL="0" indent="0" algn="ctr">
              <a:buNone/>
            </a:pPr>
            <a:r>
              <a:rPr lang="en-US" sz="1200" b="1" dirty="0">
                <a:solidFill>
                  <a:srgbClr val="FFFFFF"/>
                </a:solidFill>
                <a:latin typeface="Verdana" pitchFamily="34" charset="0"/>
                <a:ea typeface="Verdana" pitchFamily="34" charset="-122"/>
                <a:cs typeface="Verdana" pitchFamily="34" charset="-120"/>
              </a:rPr>
              <a:t>2</a:t>
            </a:r>
            <a:endParaRPr lang="en-US" sz="1200" dirty="0"/>
          </a:p>
        </p:txBody>
      </p:sp>
      <p:sp>
        <p:nvSpPr>
          <p:cNvPr id="14" name="Text 11"/>
          <p:cNvSpPr/>
          <p:nvPr/>
        </p:nvSpPr>
        <p:spPr>
          <a:xfrm>
            <a:off x="865632" y="2425759"/>
            <a:ext cx="5029200" cy="365760"/>
          </a:xfrm>
          <a:prstGeom prst="rect">
            <a:avLst/>
          </a:prstGeom>
          <a:noFill/>
          <a:ln/>
        </p:spPr>
        <p:txBody>
          <a:bodyPr wrap="square" rtlCol="0" anchor="ctr"/>
          <a:lstStyle/>
          <a:p>
            <a:pPr marL="0" indent="0">
              <a:buNone/>
            </a:pPr>
            <a:r>
              <a:rPr lang="en-US" sz="1250" dirty="0">
                <a:solidFill>
                  <a:srgbClr val="1A1A1A"/>
                </a:solidFill>
                <a:latin typeface="Verdana" pitchFamily="34" charset="0"/>
                <a:ea typeface="Verdana" pitchFamily="34" charset="-122"/>
                <a:cs typeface="Verdana" pitchFamily="34" charset="-120"/>
              </a:rPr>
              <a:t>Viral load monitoring with recall capacity</a:t>
            </a:r>
            <a:endParaRPr lang="en-US" sz="1250" dirty="0"/>
          </a:p>
        </p:txBody>
      </p:sp>
      <p:sp>
        <p:nvSpPr>
          <p:cNvPr id="15" name="Shape 12"/>
          <p:cNvSpPr/>
          <p:nvPr/>
        </p:nvSpPr>
        <p:spPr>
          <a:xfrm>
            <a:off x="426720" y="2886906"/>
            <a:ext cx="310896" cy="310896"/>
          </a:xfrm>
          <a:prstGeom prst="ellipse">
            <a:avLst/>
          </a:prstGeom>
          <a:solidFill>
            <a:srgbClr val="0A41F3"/>
          </a:solidFill>
          <a:ln/>
        </p:spPr>
        <p:txBody>
          <a:bodyPr/>
          <a:lstStyle/>
          <a:p>
            <a:endParaRPr lang="en-ZA"/>
          </a:p>
        </p:txBody>
      </p:sp>
      <p:sp>
        <p:nvSpPr>
          <p:cNvPr id="16" name="Text 13"/>
          <p:cNvSpPr/>
          <p:nvPr/>
        </p:nvSpPr>
        <p:spPr>
          <a:xfrm>
            <a:off x="426720" y="2886906"/>
            <a:ext cx="310896" cy="310896"/>
          </a:xfrm>
          <a:prstGeom prst="rect">
            <a:avLst/>
          </a:prstGeom>
          <a:noFill/>
          <a:ln/>
        </p:spPr>
        <p:txBody>
          <a:bodyPr wrap="square" rtlCol="0" anchor="ctr"/>
          <a:lstStyle/>
          <a:p>
            <a:pPr marL="0" indent="0" algn="ctr">
              <a:buNone/>
            </a:pPr>
            <a:r>
              <a:rPr lang="en-US" sz="1200" b="1" dirty="0">
                <a:solidFill>
                  <a:srgbClr val="FFFFFF"/>
                </a:solidFill>
                <a:latin typeface="Verdana" pitchFamily="34" charset="0"/>
                <a:ea typeface="Verdana" pitchFamily="34" charset="-122"/>
                <a:cs typeface="Verdana" pitchFamily="34" charset="-120"/>
              </a:rPr>
              <a:t>3</a:t>
            </a:r>
            <a:endParaRPr lang="en-US" sz="1200" dirty="0"/>
          </a:p>
        </p:txBody>
      </p:sp>
      <p:sp>
        <p:nvSpPr>
          <p:cNvPr id="17" name="Text 14"/>
          <p:cNvSpPr/>
          <p:nvPr/>
        </p:nvSpPr>
        <p:spPr>
          <a:xfrm>
            <a:off x="865632" y="2859474"/>
            <a:ext cx="5029200" cy="365760"/>
          </a:xfrm>
          <a:prstGeom prst="rect">
            <a:avLst/>
          </a:prstGeom>
          <a:noFill/>
          <a:ln/>
        </p:spPr>
        <p:txBody>
          <a:bodyPr wrap="square" rtlCol="0" anchor="ctr"/>
          <a:lstStyle/>
          <a:p>
            <a:pPr marL="0" indent="0">
              <a:buNone/>
            </a:pPr>
            <a:r>
              <a:rPr lang="en-US" sz="1250" dirty="0">
                <a:solidFill>
                  <a:srgbClr val="1A1A1A"/>
                </a:solidFill>
                <a:latin typeface="Verdana" pitchFamily="34" charset="0"/>
                <a:ea typeface="Verdana" pitchFamily="34" charset="-122"/>
                <a:cs typeface="Verdana" pitchFamily="34" charset="-120"/>
              </a:rPr>
              <a:t>12-month prescription / script (12MMS)</a:t>
            </a:r>
            <a:endParaRPr lang="en-US" sz="1250" dirty="0"/>
          </a:p>
        </p:txBody>
      </p:sp>
      <p:sp>
        <p:nvSpPr>
          <p:cNvPr id="18" name="Shape 15"/>
          <p:cNvSpPr/>
          <p:nvPr/>
        </p:nvSpPr>
        <p:spPr>
          <a:xfrm>
            <a:off x="426720" y="3310073"/>
            <a:ext cx="310896" cy="310896"/>
          </a:xfrm>
          <a:prstGeom prst="ellipse">
            <a:avLst/>
          </a:prstGeom>
          <a:solidFill>
            <a:srgbClr val="0A41F3"/>
          </a:solidFill>
          <a:ln/>
        </p:spPr>
        <p:txBody>
          <a:bodyPr/>
          <a:lstStyle/>
          <a:p>
            <a:endParaRPr lang="en-ZA"/>
          </a:p>
        </p:txBody>
      </p:sp>
      <p:sp>
        <p:nvSpPr>
          <p:cNvPr id="19" name="Text 16"/>
          <p:cNvSpPr/>
          <p:nvPr/>
        </p:nvSpPr>
        <p:spPr>
          <a:xfrm>
            <a:off x="426720" y="3310073"/>
            <a:ext cx="310896" cy="310896"/>
          </a:xfrm>
          <a:prstGeom prst="rect">
            <a:avLst/>
          </a:prstGeom>
          <a:noFill/>
          <a:ln/>
        </p:spPr>
        <p:txBody>
          <a:bodyPr wrap="square" rtlCol="0" anchor="ctr"/>
          <a:lstStyle/>
          <a:p>
            <a:pPr marL="0" indent="0" algn="ctr">
              <a:buNone/>
            </a:pPr>
            <a:r>
              <a:rPr lang="en-US" sz="1200" b="1" dirty="0">
                <a:solidFill>
                  <a:srgbClr val="FFFFFF"/>
                </a:solidFill>
                <a:latin typeface="Verdana" pitchFamily="34" charset="0"/>
                <a:ea typeface="Verdana" pitchFamily="34" charset="-122"/>
                <a:cs typeface="Verdana" pitchFamily="34" charset="-120"/>
              </a:rPr>
              <a:t>4</a:t>
            </a:r>
            <a:endParaRPr lang="en-US" sz="1200" dirty="0"/>
          </a:p>
        </p:txBody>
      </p:sp>
      <p:sp>
        <p:nvSpPr>
          <p:cNvPr id="20" name="Text 17"/>
          <p:cNvSpPr/>
          <p:nvPr/>
        </p:nvSpPr>
        <p:spPr>
          <a:xfrm>
            <a:off x="865632" y="3282641"/>
            <a:ext cx="5029200" cy="365760"/>
          </a:xfrm>
          <a:prstGeom prst="rect">
            <a:avLst/>
          </a:prstGeom>
          <a:noFill/>
          <a:ln/>
        </p:spPr>
        <p:txBody>
          <a:bodyPr wrap="square" rtlCol="0" anchor="ctr"/>
          <a:lstStyle/>
          <a:p>
            <a:pPr marL="0" indent="0">
              <a:buNone/>
            </a:pPr>
            <a:r>
              <a:rPr lang="en-US" sz="1250" dirty="0">
                <a:solidFill>
                  <a:srgbClr val="1A1A1A"/>
                </a:solidFill>
                <a:latin typeface="Verdana" pitchFamily="34" charset="0"/>
                <a:ea typeface="Verdana" pitchFamily="34" charset="-122"/>
                <a:cs typeface="Verdana" pitchFamily="34" charset="-120"/>
              </a:rPr>
              <a:t>Next annual review booked</a:t>
            </a:r>
            <a:endParaRPr lang="en-US" sz="1250" dirty="0"/>
          </a:p>
        </p:txBody>
      </p:sp>
      <p:sp>
        <p:nvSpPr>
          <p:cNvPr id="21" name="Shape 18"/>
          <p:cNvSpPr/>
          <p:nvPr/>
        </p:nvSpPr>
        <p:spPr>
          <a:xfrm>
            <a:off x="422130" y="3749366"/>
            <a:ext cx="310896" cy="310896"/>
          </a:xfrm>
          <a:prstGeom prst="ellipse">
            <a:avLst/>
          </a:prstGeom>
          <a:solidFill>
            <a:srgbClr val="0A41F3"/>
          </a:solidFill>
          <a:ln/>
        </p:spPr>
        <p:txBody>
          <a:bodyPr/>
          <a:lstStyle/>
          <a:p>
            <a:endParaRPr lang="en-ZA"/>
          </a:p>
        </p:txBody>
      </p:sp>
      <p:sp>
        <p:nvSpPr>
          <p:cNvPr id="22" name="Text 19"/>
          <p:cNvSpPr/>
          <p:nvPr/>
        </p:nvSpPr>
        <p:spPr>
          <a:xfrm>
            <a:off x="422130" y="3749366"/>
            <a:ext cx="310896" cy="310896"/>
          </a:xfrm>
          <a:prstGeom prst="rect">
            <a:avLst/>
          </a:prstGeom>
          <a:noFill/>
          <a:ln/>
        </p:spPr>
        <p:txBody>
          <a:bodyPr wrap="square" rtlCol="0" anchor="ctr"/>
          <a:lstStyle/>
          <a:p>
            <a:pPr marL="0" indent="0" algn="ctr">
              <a:buNone/>
            </a:pPr>
            <a:r>
              <a:rPr lang="en-US" sz="1200" b="1" dirty="0">
                <a:solidFill>
                  <a:srgbClr val="FFFFFF"/>
                </a:solidFill>
                <a:latin typeface="Verdana" pitchFamily="34" charset="0"/>
                <a:ea typeface="Verdana" pitchFamily="34" charset="-122"/>
                <a:cs typeface="Verdana" pitchFamily="34" charset="-120"/>
              </a:rPr>
              <a:t>5</a:t>
            </a:r>
            <a:endParaRPr lang="en-US" sz="1200" dirty="0"/>
          </a:p>
        </p:txBody>
      </p:sp>
      <p:sp>
        <p:nvSpPr>
          <p:cNvPr id="23" name="Text 20"/>
          <p:cNvSpPr/>
          <p:nvPr/>
        </p:nvSpPr>
        <p:spPr>
          <a:xfrm>
            <a:off x="861042" y="3721934"/>
            <a:ext cx="5029200" cy="365760"/>
          </a:xfrm>
          <a:prstGeom prst="rect">
            <a:avLst/>
          </a:prstGeom>
          <a:noFill/>
          <a:ln/>
        </p:spPr>
        <p:txBody>
          <a:bodyPr wrap="square" rtlCol="0" anchor="ctr"/>
          <a:lstStyle/>
          <a:p>
            <a:pPr marL="0" indent="0">
              <a:buNone/>
            </a:pPr>
            <a:r>
              <a:rPr lang="en-US" sz="1250" dirty="0">
                <a:solidFill>
                  <a:srgbClr val="1A1A1A"/>
                </a:solidFill>
                <a:latin typeface="Verdana" pitchFamily="34" charset="0"/>
                <a:ea typeface="Verdana" pitchFamily="34" charset="-122"/>
                <a:cs typeface="Verdana" pitchFamily="34" charset="-120"/>
              </a:rPr>
              <a:t>ART refills accessed between clinical review visits through DSD models</a:t>
            </a:r>
            <a:endParaRPr lang="en-US" sz="1250" dirty="0"/>
          </a:p>
        </p:txBody>
      </p:sp>
      <p:sp>
        <p:nvSpPr>
          <p:cNvPr id="29" name="Shape 26"/>
          <p:cNvSpPr/>
          <p:nvPr/>
        </p:nvSpPr>
        <p:spPr>
          <a:xfrm>
            <a:off x="430688" y="4610101"/>
            <a:ext cx="11247120" cy="868680"/>
          </a:xfrm>
          <a:prstGeom prst="roundRect">
            <a:avLst>
              <a:gd name="adj" fmla="val 5263"/>
            </a:avLst>
          </a:prstGeom>
          <a:solidFill>
            <a:srgbClr val="EEF2E4"/>
          </a:solidFill>
          <a:ln/>
        </p:spPr>
        <p:txBody>
          <a:bodyPr/>
          <a:lstStyle/>
          <a:p>
            <a:endParaRPr lang="en-ZA"/>
          </a:p>
        </p:txBody>
      </p:sp>
      <p:sp>
        <p:nvSpPr>
          <p:cNvPr id="30" name="Text 27"/>
          <p:cNvSpPr/>
          <p:nvPr/>
        </p:nvSpPr>
        <p:spPr>
          <a:xfrm>
            <a:off x="2189900" y="4754524"/>
            <a:ext cx="8823097" cy="685800"/>
          </a:xfrm>
          <a:prstGeom prst="rect">
            <a:avLst/>
          </a:prstGeom>
          <a:noFill/>
          <a:ln/>
        </p:spPr>
        <p:txBody>
          <a:bodyPr wrap="square" rtlCol="0" anchor="ctr"/>
          <a:lstStyle/>
          <a:p>
            <a:pPr marL="0" indent="0">
              <a:lnSpc>
                <a:spcPts val="1400"/>
              </a:lnSpc>
              <a:spcAft>
                <a:spcPts val="600"/>
              </a:spcAft>
              <a:buNone/>
            </a:pPr>
            <a:r>
              <a:rPr lang="en-US" sz="1400" b="1" dirty="0">
                <a:solidFill>
                  <a:srgbClr val="E0001B"/>
                </a:solidFill>
                <a:latin typeface="Verdana" pitchFamily="34" charset="0"/>
                <a:ea typeface="Verdana" pitchFamily="34" charset="-122"/>
                <a:cs typeface="Verdana" pitchFamily="34" charset="-120"/>
              </a:rPr>
              <a:t>New: </a:t>
            </a:r>
            <a:r>
              <a:rPr lang="en-US" sz="1400" dirty="0">
                <a:solidFill>
                  <a:srgbClr val="1A1A1A"/>
                </a:solidFill>
                <a:latin typeface="Verdana" pitchFamily="34" charset="0"/>
                <a:ea typeface="Verdana" pitchFamily="34" charset="-122"/>
                <a:cs typeface="Verdana" pitchFamily="34" charset="-120"/>
              </a:rPr>
              <a:t>IAS policy brief “Why annual clinical visits for stable people living with HIV are important”</a:t>
            </a:r>
          </a:p>
          <a:p>
            <a:pPr marL="0" indent="0">
              <a:lnSpc>
                <a:spcPts val="1400"/>
              </a:lnSpc>
              <a:buNone/>
            </a:pPr>
            <a:r>
              <a:rPr lang="en-US" sz="1400" b="1" dirty="0">
                <a:solidFill>
                  <a:srgbClr val="0A41F3"/>
                </a:solidFill>
                <a:latin typeface="Verdana" pitchFamily="34" charset="0"/>
                <a:ea typeface="Verdana" pitchFamily="34" charset="-122"/>
                <a:cs typeface="Verdana" pitchFamily="34" charset="-120"/>
              </a:rPr>
              <a:t>differentiatedservicedelivery.org</a:t>
            </a:r>
            <a:endParaRPr lang="en-US" sz="1400" dirty="0"/>
          </a:p>
        </p:txBody>
      </p:sp>
      <p:sp>
        <p:nvSpPr>
          <p:cNvPr id="31" name="Shape 28"/>
          <p:cNvSpPr/>
          <p:nvPr/>
        </p:nvSpPr>
        <p:spPr>
          <a:xfrm>
            <a:off x="426720" y="5728233"/>
            <a:ext cx="11277600" cy="548640"/>
          </a:xfrm>
          <a:prstGeom prst="rect">
            <a:avLst/>
          </a:prstGeom>
          <a:solidFill>
            <a:srgbClr val="105B2F"/>
          </a:solidFill>
          <a:ln/>
        </p:spPr>
        <p:txBody>
          <a:bodyPr/>
          <a:lstStyle/>
          <a:p>
            <a:endParaRPr lang="en-ZA"/>
          </a:p>
        </p:txBody>
      </p:sp>
      <p:sp>
        <p:nvSpPr>
          <p:cNvPr id="32" name="Text 29"/>
          <p:cNvSpPr/>
          <p:nvPr/>
        </p:nvSpPr>
        <p:spPr>
          <a:xfrm>
            <a:off x="1345721" y="5758461"/>
            <a:ext cx="9005977" cy="548640"/>
          </a:xfrm>
          <a:prstGeom prst="rect">
            <a:avLst/>
          </a:prstGeom>
          <a:noFill/>
          <a:ln/>
        </p:spPr>
        <p:txBody>
          <a:bodyPr wrap="square" rtlCol="0" anchor="ctr"/>
          <a:lstStyle/>
          <a:p>
            <a:pPr marL="0" indent="0" algn="ctr">
              <a:buNone/>
            </a:pPr>
            <a:r>
              <a:rPr lang="en-US" sz="1600" b="1" dirty="0">
                <a:solidFill>
                  <a:srgbClr val="FFFFFF"/>
                </a:solidFill>
                <a:latin typeface="Verdana" pitchFamily="34" charset="0"/>
                <a:ea typeface="Verdana" pitchFamily="34" charset="-122"/>
                <a:cs typeface="Verdana" pitchFamily="34" charset="-120"/>
              </a:rPr>
              <a:t>Extend the review interval — keep dispensing and refills unchanged</a:t>
            </a:r>
            <a:endParaRPr lang="en-US" sz="1600" dirty="0"/>
          </a:p>
        </p:txBody>
      </p:sp>
      <p:pic>
        <p:nvPicPr>
          <p:cNvPr id="34" name="Picture 33">
            <a:extLst>
              <a:ext uri="{FF2B5EF4-FFF2-40B4-BE49-F238E27FC236}">
                <a16:creationId xmlns:a16="http://schemas.microsoft.com/office/drawing/2014/main" id="{005610D5-7BB5-EC10-17FB-CC65FA1CACF3}"/>
              </a:ext>
            </a:extLst>
          </p:cNvPr>
          <p:cNvPicPr>
            <a:picLocks noChangeAspect="1"/>
          </p:cNvPicPr>
          <p:nvPr/>
        </p:nvPicPr>
        <p:blipFill>
          <a:blip r:embed="rId3"/>
          <a:stretch>
            <a:fillRect/>
          </a:stretch>
        </p:blipFill>
        <p:spPr>
          <a:xfrm>
            <a:off x="721895" y="4283835"/>
            <a:ext cx="1415478" cy="1361036"/>
          </a:xfrm>
          <a:prstGeom prst="rect">
            <a:avLst/>
          </a:prstGeom>
        </p:spPr>
      </p:pic>
      <p:pic>
        <p:nvPicPr>
          <p:cNvPr id="36" name="Picture Placeholder 8">
            <a:extLst>
              <a:ext uri="{FF2B5EF4-FFF2-40B4-BE49-F238E27FC236}">
                <a16:creationId xmlns:a16="http://schemas.microsoft.com/office/drawing/2014/main" id="{75688F0D-B8E9-D704-E44E-2CC92468AC8A}"/>
              </a:ext>
            </a:extLst>
          </p:cNvPr>
          <p:cNvPicPr>
            <a:picLocks noChangeAspect="1"/>
          </p:cNvPicPr>
          <p:nvPr/>
        </p:nvPicPr>
        <p:blipFill>
          <a:blip r:embed="rId4"/>
          <a:stretch/>
        </p:blipFill>
        <p:spPr>
          <a:xfrm>
            <a:off x="6096000" y="1538521"/>
            <a:ext cx="5234958" cy="2701270"/>
          </a:xfrm>
          <a:prstGeom prst="rect">
            <a:avLst/>
          </a:prstGeom>
          <a:solidFill>
            <a:srgbClr val="0A41F3"/>
          </a:solid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457200" y="6419088"/>
            <a:ext cx="11247120" cy="0"/>
          </a:xfrm>
          <a:prstGeom prst="line">
            <a:avLst/>
          </a:prstGeom>
          <a:noFill/>
          <a:ln w="9525">
            <a:solidFill>
              <a:srgbClr val="CFCFCF"/>
            </a:solidFill>
            <a:prstDash val="solid"/>
          </a:ln>
        </p:spPr>
        <p:txBody>
          <a:bodyPr/>
          <a:lstStyle/>
          <a:p>
            <a:endParaRPr lang="en-ZA"/>
          </a:p>
        </p:txBody>
      </p:sp>
      <p:sp>
        <p:nvSpPr>
          <p:cNvPr id="3" name="Text 1"/>
          <p:cNvSpPr/>
          <p:nvPr/>
        </p:nvSpPr>
        <p:spPr>
          <a:xfrm>
            <a:off x="457200" y="6455664"/>
            <a:ext cx="7315200" cy="274320"/>
          </a:xfrm>
          <a:prstGeom prst="rect">
            <a:avLst/>
          </a:prstGeom>
          <a:noFill/>
          <a:ln/>
        </p:spPr>
        <p:txBody>
          <a:bodyPr wrap="square" rtlCol="0" anchor="ctr"/>
          <a:lstStyle/>
          <a:p>
            <a:pPr marL="0" indent="0">
              <a:buNone/>
            </a:pPr>
            <a:r>
              <a:rPr lang="en-US" sz="800" dirty="0">
                <a:solidFill>
                  <a:srgbClr val="6E6E6E"/>
                </a:solidFill>
                <a:latin typeface="Verdana" pitchFamily="34" charset="0"/>
                <a:ea typeface="Verdana" pitchFamily="34" charset="-122"/>
                <a:cs typeface="Verdana" pitchFamily="34" charset="-120"/>
              </a:rPr>
              <a:t>26–31 July · Rio de Janeiro, Brazil · MASTER EVIDENCE DECK</a:t>
            </a:r>
            <a:endParaRPr lang="en-US" sz="800" dirty="0"/>
          </a:p>
        </p:txBody>
      </p:sp>
      <p:sp>
        <p:nvSpPr>
          <p:cNvPr id="4" name="Text 2"/>
          <p:cNvSpPr/>
          <p:nvPr/>
        </p:nvSpPr>
        <p:spPr>
          <a:xfrm>
            <a:off x="8503920" y="6455664"/>
            <a:ext cx="3200400" cy="274320"/>
          </a:xfrm>
          <a:prstGeom prst="rect">
            <a:avLst/>
          </a:prstGeom>
          <a:noFill/>
          <a:ln/>
        </p:spPr>
        <p:txBody>
          <a:bodyPr wrap="square" rtlCol="0" anchor="ctr"/>
          <a:lstStyle/>
          <a:p>
            <a:pPr marL="0" indent="0" algn="r">
              <a:buNone/>
            </a:pPr>
            <a:r>
              <a:rPr lang="en-US" sz="800" dirty="0">
                <a:solidFill>
                  <a:srgbClr val="6E6E6E"/>
                </a:solidFill>
                <a:latin typeface="Verdana" pitchFamily="34" charset="0"/>
                <a:ea typeface="Verdana" pitchFamily="34" charset="-122"/>
                <a:cs typeface="Verdana" pitchFamily="34" charset="-120"/>
              </a:rPr>
              <a:t>9 · aids2026.org</a:t>
            </a:r>
            <a:endParaRPr lang="en-US" sz="800" dirty="0"/>
          </a:p>
        </p:txBody>
      </p:sp>
      <p:sp>
        <p:nvSpPr>
          <p:cNvPr id="6" name="Text 3"/>
          <p:cNvSpPr/>
          <p:nvPr/>
        </p:nvSpPr>
        <p:spPr>
          <a:xfrm>
            <a:off x="356271" y="393192"/>
            <a:ext cx="8686800" cy="274320"/>
          </a:xfrm>
          <a:prstGeom prst="rect">
            <a:avLst/>
          </a:prstGeom>
          <a:noFill/>
          <a:ln/>
        </p:spPr>
        <p:txBody>
          <a:bodyPr wrap="square" rtlCol="0" anchor="ctr"/>
          <a:lstStyle/>
          <a:p>
            <a:pPr marL="0" indent="0">
              <a:buNone/>
            </a:pPr>
            <a:r>
              <a:rPr lang="en-US" sz="1150" b="1" kern="0" spc="100" dirty="0">
                <a:solidFill>
                  <a:srgbClr val="0A41F3"/>
                </a:solidFill>
                <a:latin typeface="Verdana" pitchFamily="34" charset="0"/>
                <a:ea typeface="Verdana" pitchFamily="34" charset="-122"/>
                <a:cs typeface="Verdana" pitchFamily="34" charset="-120"/>
              </a:rPr>
              <a:t>SHIFT 1 · EVIDENCE — THE TWO FOUNDING RCTs</a:t>
            </a:r>
            <a:endParaRPr lang="en-US" sz="1150" dirty="0"/>
          </a:p>
        </p:txBody>
      </p:sp>
      <p:sp>
        <p:nvSpPr>
          <p:cNvPr id="7" name="Text 4"/>
          <p:cNvSpPr/>
          <p:nvPr/>
        </p:nvSpPr>
        <p:spPr>
          <a:xfrm>
            <a:off x="356271" y="667512"/>
            <a:ext cx="10149840" cy="822960"/>
          </a:xfrm>
          <a:prstGeom prst="rect">
            <a:avLst/>
          </a:prstGeom>
          <a:noFill/>
          <a:ln/>
        </p:spPr>
        <p:txBody>
          <a:bodyPr wrap="square" rtlCol="0" anchor="ctr"/>
          <a:lstStyle/>
          <a:p>
            <a:pPr marL="0" indent="0">
              <a:lnSpc>
                <a:spcPts val="2600"/>
              </a:lnSpc>
              <a:buNone/>
            </a:pPr>
            <a:r>
              <a:rPr lang="en-US" sz="2300" b="1" dirty="0">
                <a:solidFill>
                  <a:srgbClr val="105B2F"/>
                </a:solidFill>
                <a:latin typeface="Verdana" pitchFamily="34" charset="0"/>
                <a:ea typeface="Verdana" pitchFamily="34" charset="-122"/>
                <a:cs typeface="Verdana" pitchFamily="34" charset="-120"/>
              </a:rPr>
              <a:t>Both trials that tested a full annual interval found it safe</a:t>
            </a:r>
            <a:endParaRPr lang="en-US" sz="2300" dirty="0"/>
          </a:p>
        </p:txBody>
      </p:sp>
      <p:sp>
        <p:nvSpPr>
          <p:cNvPr id="8" name="Shape 5"/>
          <p:cNvSpPr/>
          <p:nvPr/>
        </p:nvSpPr>
        <p:spPr>
          <a:xfrm>
            <a:off x="457200" y="1691640"/>
            <a:ext cx="11247120" cy="1965960"/>
          </a:xfrm>
          <a:prstGeom prst="roundRect">
            <a:avLst>
              <a:gd name="adj" fmla="val 2326"/>
            </a:avLst>
          </a:prstGeom>
          <a:solidFill>
            <a:srgbClr val="EEF2E4"/>
          </a:solidFill>
          <a:ln/>
        </p:spPr>
        <p:txBody>
          <a:bodyPr/>
          <a:lstStyle/>
          <a:p>
            <a:endParaRPr lang="en-ZA"/>
          </a:p>
        </p:txBody>
      </p:sp>
      <p:sp>
        <p:nvSpPr>
          <p:cNvPr id="9" name="Shape 6"/>
          <p:cNvSpPr/>
          <p:nvPr/>
        </p:nvSpPr>
        <p:spPr>
          <a:xfrm>
            <a:off x="457200" y="1691640"/>
            <a:ext cx="91440" cy="1965960"/>
          </a:xfrm>
          <a:prstGeom prst="rect">
            <a:avLst/>
          </a:prstGeom>
          <a:solidFill>
            <a:srgbClr val="0A41F3"/>
          </a:solidFill>
          <a:ln/>
        </p:spPr>
        <p:txBody>
          <a:bodyPr/>
          <a:lstStyle/>
          <a:p>
            <a:endParaRPr lang="en-ZA"/>
          </a:p>
        </p:txBody>
      </p:sp>
      <p:sp>
        <p:nvSpPr>
          <p:cNvPr id="10" name="Text 7"/>
          <p:cNvSpPr/>
          <p:nvPr/>
        </p:nvSpPr>
        <p:spPr>
          <a:xfrm>
            <a:off x="685800" y="1801368"/>
            <a:ext cx="10789920" cy="320040"/>
          </a:xfrm>
          <a:prstGeom prst="rect">
            <a:avLst/>
          </a:prstGeom>
          <a:noFill/>
          <a:ln/>
        </p:spPr>
        <p:txBody>
          <a:bodyPr wrap="square" rtlCol="0" anchor="ctr"/>
          <a:lstStyle/>
          <a:p>
            <a:pPr marL="0" indent="0">
              <a:buNone/>
            </a:pPr>
            <a:r>
              <a:rPr lang="en-US" sz="1400" b="1" dirty="0">
                <a:solidFill>
                  <a:srgbClr val="105B2F"/>
                </a:solidFill>
                <a:latin typeface="Verdana" panose="020B0604030504040204" pitchFamily="34" charset="0"/>
                <a:ea typeface="Verdana" panose="020B0604030504040204" pitchFamily="34" charset="0"/>
              </a:rPr>
              <a:t>Cassidy 2020  </a:t>
            </a:r>
            <a:r>
              <a:rPr lang="en-US" sz="1400" i="1" dirty="0">
                <a:solidFill>
                  <a:srgbClr val="6E6E6E"/>
                </a:solidFill>
                <a:latin typeface="Verdana" panose="020B0604030504040204" pitchFamily="34" charset="0"/>
                <a:ea typeface="Verdana" panose="020B0604030504040204" pitchFamily="34" charset="0"/>
              </a:rPr>
              <a:t>JIAS · Khayelitsha, South Africa</a:t>
            </a:r>
            <a:endParaRPr lang="en-US" sz="1400" dirty="0">
              <a:latin typeface="Verdana" panose="020B0604030504040204" pitchFamily="34" charset="0"/>
              <a:ea typeface="Verdana" panose="020B0604030504040204" pitchFamily="34" charset="0"/>
            </a:endParaRPr>
          </a:p>
        </p:txBody>
      </p:sp>
      <p:sp>
        <p:nvSpPr>
          <p:cNvPr id="11" name="Text 8"/>
          <p:cNvSpPr/>
          <p:nvPr/>
        </p:nvSpPr>
        <p:spPr>
          <a:xfrm>
            <a:off x="685800" y="2194560"/>
            <a:ext cx="10789920" cy="640080"/>
          </a:xfrm>
          <a:prstGeom prst="rect">
            <a:avLst/>
          </a:prstGeom>
          <a:noFill/>
          <a:ln/>
        </p:spPr>
        <p:txBody>
          <a:bodyPr wrap="square" rtlCol="0" anchor="ctr"/>
          <a:lstStyle/>
          <a:p>
            <a:pPr marL="0" indent="0">
              <a:lnSpc>
                <a:spcPts val="1500"/>
              </a:lnSpc>
              <a:buNone/>
            </a:pPr>
            <a:r>
              <a:rPr lang="en-US" sz="1200" b="1" dirty="0">
                <a:solidFill>
                  <a:srgbClr val="1A1A1A"/>
                </a:solidFill>
                <a:latin typeface="Verdana" pitchFamily="34" charset="0"/>
                <a:ea typeface="Verdana" pitchFamily="34" charset="-122"/>
                <a:cs typeface="Verdana" pitchFamily="34" charset="-120"/>
              </a:rPr>
              <a:t>Design:  </a:t>
            </a:r>
            <a:r>
              <a:rPr lang="en-US" sz="1200" dirty="0">
                <a:solidFill>
                  <a:srgbClr val="1A1A1A"/>
                </a:solidFill>
                <a:latin typeface="Verdana" pitchFamily="34" charset="0"/>
                <a:ea typeface="Verdana" pitchFamily="34" charset="-122"/>
                <a:cs typeface="Verdana" pitchFamily="34" charset="-120"/>
              </a:rPr>
              <a:t>Cluster-RCT of adherence clubs. All arms had </a:t>
            </a:r>
            <a:r>
              <a:rPr lang="en-US" sz="1200" b="1" dirty="0">
                <a:solidFill>
                  <a:srgbClr val="1A1A1A"/>
                </a:solidFill>
                <a:latin typeface="Verdana" pitchFamily="34" charset="0"/>
                <a:ea typeface="Verdana" pitchFamily="34" charset="-122"/>
                <a:cs typeface="Verdana" pitchFamily="34" charset="-120"/>
              </a:rPr>
              <a:t>annual clinical assessment</a:t>
            </a:r>
            <a:r>
              <a:rPr lang="en-US" sz="1200" dirty="0">
                <a:solidFill>
                  <a:srgbClr val="1A1A1A"/>
                </a:solidFill>
                <a:latin typeface="Verdana" pitchFamily="34" charset="0"/>
                <a:ea typeface="Verdana" pitchFamily="34" charset="-122"/>
                <a:cs typeface="Verdana" pitchFamily="34" charset="-120"/>
              </a:rPr>
              <a:t>; </a:t>
            </a:r>
            <a:r>
              <a:rPr lang="en-US" sz="1200" dirty="0" err="1">
                <a:solidFill>
                  <a:srgbClr val="1A1A1A"/>
                </a:solidFill>
                <a:latin typeface="Verdana" pitchFamily="34" charset="0"/>
                <a:ea typeface="Verdana" pitchFamily="34" charset="-122"/>
                <a:cs typeface="Verdana" pitchFamily="34" charset="-120"/>
              </a:rPr>
              <a:t>randomised</a:t>
            </a:r>
            <a:r>
              <a:rPr lang="en-US" sz="1200" dirty="0">
                <a:solidFill>
                  <a:srgbClr val="1A1A1A"/>
                </a:solidFill>
                <a:latin typeface="Verdana" pitchFamily="34" charset="0"/>
                <a:ea typeface="Verdana" pitchFamily="34" charset="-122"/>
                <a:cs typeface="Verdana" pitchFamily="34" charset="-120"/>
              </a:rPr>
              <a:t> to 2- vs 6-monthly adherence club dispensing.</a:t>
            </a:r>
            <a:endParaRPr lang="en-US" sz="1200" dirty="0"/>
          </a:p>
        </p:txBody>
      </p:sp>
      <p:sp>
        <p:nvSpPr>
          <p:cNvPr id="12" name="Text 9"/>
          <p:cNvSpPr/>
          <p:nvPr/>
        </p:nvSpPr>
        <p:spPr>
          <a:xfrm>
            <a:off x="685800" y="2880360"/>
            <a:ext cx="10789920" cy="685800"/>
          </a:xfrm>
          <a:prstGeom prst="rect">
            <a:avLst/>
          </a:prstGeom>
          <a:noFill/>
          <a:ln/>
        </p:spPr>
        <p:txBody>
          <a:bodyPr wrap="square" rtlCol="0" anchor="ctr"/>
          <a:lstStyle/>
          <a:p>
            <a:pPr marL="0" indent="0">
              <a:lnSpc>
                <a:spcPts val="1500"/>
              </a:lnSpc>
              <a:buNone/>
            </a:pPr>
            <a:r>
              <a:rPr lang="en-US" sz="1200" b="1" dirty="0">
                <a:solidFill>
                  <a:srgbClr val="105B2F"/>
                </a:solidFill>
                <a:latin typeface="Verdana" pitchFamily="34" charset="0"/>
                <a:ea typeface="Verdana" pitchFamily="34" charset="-122"/>
                <a:cs typeface="Verdana" pitchFamily="34" charset="-120"/>
              </a:rPr>
              <a:t>Result:  </a:t>
            </a:r>
            <a:r>
              <a:rPr lang="en-US" sz="1200" dirty="0">
                <a:solidFill>
                  <a:srgbClr val="1A1A1A"/>
                </a:solidFill>
                <a:latin typeface="Verdana" pitchFamily="34" charset="0"/>
                <a:ea typeface="Verdana" pitchFamily="34" charset="-122"/>
                <a:cs typeface="Verdana" pitchFamily="34" charset="-120"/>
              </a:rPr>
              <a:t>Retention and viral suppression non-inferior across dispensing arms — annual clinical review itself was standard throughout, and worked.</a:t>
            </a:r>
            <a:endParaRPr lang="en-US" sz="1200" dirty="0"/>
          </a:p>
        </p:txBody>
      </p:sp>
      <p:sp>
        <p:nvSpPr>
          <p:cNvPr id="13" name="Shape 10"/>
          <p:cNvSpPr/>
          <p:nvPr/>
        </p:nvSpPr>
        <p:spPr>
          <a:xfrm>
            <a:off x="457200" y="3840480"/>
            <a:ext cx="11247120" cy="2350008"/>
          </a:xfrm>
          <a:prstGeom prst="roundRect">
            <a:avLst>
              <a:gd name="adj" fmla="val 2326"/>
            </a:avLst>
          </a:prstGeom>
          <a:solidFill>
            <a:srgbClr val="EEF2E4"/>
          </a:solidFill>
          <a:ln/>
        </p:spPr>
        <p:txBody>
          <a:bodyPr/>
          <a:lstStyle/>
          <a:p>
            <a:endParaRPr lang="en-ZA" dirty="0"/>
          </a:p>
        </p:txBody>
      </p:sp>
      <p:sp>
        <p:nvSpPr>
          <p:cNvPr id="14" name="Shape 11"/>
          <p:cNvSpPr/>
          <p:nvPr/>
        </p:nvSpPr>
        <p:spPr>
          <a:xfrm>
            <a:off x="457200" y="3840480"/>
            <a:ext cx="91440" cy="2350008"/>
          </a:xfrm>
          <a:prstGeom prst="rect">
            <a:avLst/>
          </a:prstGeom>
          <a:solidFill>
            <a:srgbClr val="0A41F3"/>
          </a:solidFill>
          <a:ln/>
        </p:spPr>
        <p:txBody>
          <a:bodyPr/>
          <a:lstStyle/>
          <a:p>
            <a:endParaRPr lang="en-ZA"/>
          </a:p>
        </p:txBody>
      </p:sp>
      <p:sp>
        <p:nvSpPr>
          <p:cNvPr id="15" name="Text 12"/>
          <p:cNvSpPr/>
          <p:nvPr/>
        </p:nvSpPr>
        <p:spPr>
          <a:xfrm>
            <a:off x="685800" y="3950208"/>
            <a:ext cx="10789920" cy="320040"/>
          </a:xfrm>
          <a:prstGeom prst="rect">
            <a:avLst/>
          </a:prstGeom>
          <a:noFill/>
          <a:ln/>
        </p:spPr>
        <p:txBody>
          <a:bodyPr wrap="square" rtlCol="0" anchor="ctr"/>
          <a:lstStyle/>
          <a:p>
            <a:r>
              <a:rPr lang="en-US" sz="1400" b="1" dirty="0" err="1">
                <a:solidFill>
                  <a:srgbClr val="105B2F"/>
                </a:solidFill>
                <a:latin typeface="Verdana" panose="020B0604030504040204" pitchFamily="34" charset="0"/>
                <a:ea typeface="Verdana" panose="020B0604030504040204" pitchFamily="34" charset="0"/>
              </a:rPr>
              <a:t>Fatti</a:t>
            </a:r>
            <a:r>
              <a:rPr lang="en-US" sz="1400" b="1" dirty="0">
                <a:solidFill>
                  <a:srgbClr val="105B2F"/>
                </a:solidFill>
                <a:latin typeface="Verdana" panose="020B0604030504040204" pitchFamily="34" charset="0"/>
                <a:ea typeface="Verdana" panose="020B0604030504040204" pitchFamily="34" charset="0"/>
              </a:rPr>
              <a:t> G et al. 2020 / Benade M et al. 2023  </a:t>
            </a:r>
            <a:r>
              <a:rPr lang="en-US" sz="1400" i="1" dirty="0">
                <a:solidFill>
                  <a:srgbClr val="6E6E6E"/>
                </a:solidFill>
                <a:latin typeface="Verdana" panose="020B0604030504040204" pitchFamily="34" charset="0"/>
                <a:ea typeface="Verdana" panose="020B0604030504040204" pitchFamily="34" charset="0"/>
              </a:rPr>
              <a:t>JAIDS/PLOS GPH · Zimbabwe</a:t>
            </a:r>
            <a:endParaRPr lang="en-US" sz="1400" dirty="0">
              <a:latin typeface="Verdana" panose="020B0604030504040204" pitchFamily="34" charset="0"/>
              <a:ea typeface="Verdana" panose="020B0604030504040204" pitchFamily="34" charset="0"/>
            </a:endParaRPr>
          </a:p>
        </p:txBody>
      </p:sp>
      <p:sp>
        <p:nvSpPr>
          <p:cNvPr id="16" name="Text 13"/>
          <p:cNvSpPr/>
          <p:nvPr/>
        </p:nvSpPr>
        <p:spPr>
          <a:xfrm>
            <a:off x="685800" y="4402836"/>
            <a:ext cx="10789920" cy="640080"/>
          </a:xfrm>
          <a:prstGeom prst="rect">
            <a:avLst/>
          </a:prstGeom>
          <a:noFill/>
          <a:ln/>
        </p:spPr>
        <p:txBody>
          <a:bodyPr wrap="square" rtlCol="0" anchor="ctr"/>
          <a:lstStyle/>
          <a:p>
            <a:pPr>
              <a:lnSpc>
                <a:spcPts val="1500"/>
              </a:lnSpc>
            </a:pPr>
            <a:r>
              <a:rPr lang="en-US" sz="1200" b="1" dirty="0">
                <a:solidFill>
                  <a:srgbClr val="1A1A1A"/>
                </a:solidFill>
                <a:latin typeface="Verdana" pitchFamily="34" charset="0"/>
                <a:ea typeface="Verdana" pitchFamily="34" charset="-122"/>
                <a:cs typeface="Verdana" pitchFamily="34" charset="-120"/>
              </a:rPr>
              <a:t>Design:  </a:t>
            </a:r>
            <a:r>
              <a:rPr lang="en-US" sz="1200" dirty="0">
                <a:solidFill>
                  <a:srgbClr val="1A1A1A"/>
                </a:solidFill>
                <a:latin typeface="Verdana" pitchFamily="34" charset="0"/>
                <a:ea typeface="Verdana" pitchFamily="34" charset="-122"/>
                <a:cs typeface="Verdana" pitchFamily="34" charset="-120"/>
              </a:rPr>
              <a:t>3-arm cluster RCT. 3MF (SoC): quarterly clinical consultation + 3-month dispensing, all at facility. 3MC and 6MC (CAGs): both require only ONE clinical consultation per year (12MMS) — only the pickup interval differs, 3 vs 6 months.</a:t>
            </a:r>
            <a:endParaRPr lang="en-US" sz="1200" dirty="0"/>
          </a:p>
        </p:txBody>
      </p:sp>
      <p:sp>
        <p:nvSpPr>
          <p:cNvPr id="17" name="Text 14"/>
          <p:cNvSpPr/>
          <p:nvPr/>
        </p:nvSpPr>
        <p:spPr>
          <a:xfrm>
            <a:off x="685800" y="5029200"/>
            <a:ext cx="10789920" cy="685800"/>
          </a:xfrm>
          <a:prstGeom prst="rect">
            <a:avLst/>
          </a:prstGeom>
          <a:noFill/>
          <a:ln/>
        </p:spPr>
        <p:txBody>
          <a:bodyPr wrap="square" rtlCol="0" anchor="ctr"/>
          <a:lstStyle/>
          <a:p>
            <a:pPr>
              <a:lnSpc>
                <a:spcPts val="1500"/>
              </a:lnSpc>
            </a:pPr>
            <a:r>
              <a:rPr lang="en-US" sz="1200" b="1" dirty="0">
                <a:solidFill>
                  <a:srgbClr val="105B2F"/>
                </a:solidFill>
                <a:latin typeface="Verdana" pitchFamily="34" charset="0"/>
                <a:ea typeface="Verdana" pitchFamily="34" charset="-122"/>
                <a:cs typeface="Verdana" pitchFamily="34" charset="-120"/>
              </a:rPr>
              <a:t>Result:  </a:t>
            </a:r>
            <a:r>
              <a:rPr lang="en-US" sz="1200" dirty="0">
                <a:solidFill>
                  <a:srgbClr val="1A1A1A"/>
                </a:solidFill>
                <a:latin typeface="Verdana" pitchFamily="34" charset="0"/>
                <a:ea typeface="Verdana" pitchFamily="34" charset="-122"/>
                <a:cs typeface="Verdana" pitchFamily="34" charset="-120"/>
              </a:rPr>
              <a:t>Retention rose across arms: 93.0% (3MF) → 94.8% (3MC) → 95.5% (6MC). The cleanest available test of dispensing interval with review frequency held fixed at annual.</a:t>
            </a:r>
            <a:endParaRPr lang="en-US" sz="1200" dirty="0"/>
          </a:p>
        </p:txBody>
      </p:sp>
      <p:sp>
        <p:nvSpPr>
          <p:cNvPr id="20" name="TextBox 19">
            <a:extLst>
              <a:ext uri="{FF2B5EF4-FFF2-40B4-BE49-F238E27FC236}">
                <a16:creationId xmlns:a16="http://schemas.microsoft.com/office/drawing/2014/main" id="{B8A3DA0F-98CB-04B0-3CB3-268D0A464F20}"/>
              </a:ext>
            </a:extLst>
          </p:cNvPr>
          <p:cNvSpPr txBox="1"/>
          <p:nvPr/>
        </p:nvSpPr>
        <p:spPr>
          <a:xfrm>
            <a:off x="685800" y="5715000"/>
            <a:ext cx="10789920" cy="392352"/>
          </a:xfrm>
          <a:prstGeom prst="rect">
            <a:avLst/>
          </a:prstGeom>
          <a:noFill/>
        </p:spPr>
        <p:txBody>
          <a:bodyPr wrap="square">
            <a:spAutoFit/>
          </a:bodyPr>
          <a:lstStyle/>
          <a:p>
            <a:pPr marL="0" indent="0">
              <a:lnSpc>
                <a:spcPts val="1200"/>
              </a:lnSpc>
              <a:buNone/>
            </a:pPr>
            <a:r>
              <a:rPr lang="en-US" sz="950" i="1" dirty="0">
                <a:solidFill>
                  <a:srgbClr val="105B2F"/>
                </a:solidFill>
                <a:latin typeface="Verdana" pitchFamily="34" charset="0"/>
                <a:ea typeface="Verdana" pitchFamily="34" charset="-122"/>
                <a:cs typeface="Verdana" pitchFamily="34" charset="-120"/>
              </a:rPr>
              <a:t>Because holds clinical-review frequency fixed at annual across both CAG arms, it isolates the effect of dispensing interval alone: 12MMS/3MMD still costs more than 12MMS/6MMD — see economics slide.</a:t>
            </a:r>
            <a:endParaRPr lang="en-US" sz="9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1949</TotalTime>
  <Words>16566</Words>
  <Application>Microsoft Office PowerPoint</Application>
  <PresentationFormat>Widescreen</PresentationFormat>
  <Paragraphs>701</Paragraphs>
  <Slides>39</Slides>
  <Notes>39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Aptos</vt:lpstr>
      <vt:lpstr>Arial</vt:lpstr>
      <vt:lpstr>Calibri</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Lynne Wilkinson / IAS</dc:creator>
  <cp:lastModifiedBy>Lynne Wilkinson</cp:lastModifiedBy>
  <cp:revision>8</cp:revision>
  <dcterms:created xsi:type="dcterms:W3CDTF">2026-07-12T08:19:48Z</dcterms:created>
  <dcterms:modified xsi:type="dcterms:W3CDTF">2026-07-29T17:03:55Z</dcterms:modified>
</cp:coreProperties>
</file>