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59" r:id="rId3"/>
    <p:sldId id="314" r:id="rId4"/>
    <p:sldId id="360" r:id="rId5"/>
  </p:sldIdLst>
  <p:sldSz cx="12192000" cy="6858000"/>
  <p:notesSz cx="6858000" cy="9144000"/>
  <p:defaultTextStyle>
    <a:defPPr>
      <a:defRPr lang="en-N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B21E1C-B467-4375-B002-582A8072868B}" type="datetimeFigureOut">
              <a:rPr lang="en-NG" smtClean="0"/>
              <a:t>05/04/2023</a:t>
            </a:fld>
            <a:endParaRPr lang="en-N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A089A-AEBD-4018-BED9-8F0290730467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028662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Point out</a:t>
            </a:r>
            <a:r>
              <a:rPr lang="en-US" b="0" dirty="0"/>
              <a:t> that theses tools can</a:t>
            </a:r>
            <a:r>
              <a:rPr lang="en-US" b="0" baseline="0" dirty="0"/>
              <a:t> be found in the learner’s workbook.</a:t>
            </a:r>
            <a:r>
              <a:rPr lang="en-US" b="0" dirty="0"/>
              <a:t>.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EDDA6-9C0B-42A6-A463-3620AA48C12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447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9F78D-627E-6206-68C5-EBC8A69F72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0B4AB3-4A28-08B1-38E7-D6BBE8FCB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3AE21-E3DE-15D0-0DF2-8ADCF6B87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A1ED-36EE-4445-8FAB-8DCFD2D94032}" type="datetimeFigureOut">
              <a:rPr lang="en-NG" smtClean="0"/>
              <a:t>05/04/2023</a:t>
            </a:fld>
            <a:endParaRPr lang="en-N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C4B39-CD4D-CD0F-5EE7-A31981D48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F793D-B21E-FEDB-E365-67AA4177A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294E-C737-4ED6-988B-FCD803268E4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452037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48523-C844-41A7-9D0D-92C980573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F3A731-5C9C-4458-1B68-63B327247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5101C-CEDE-68EC-0171-01BC2F1A0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A1ED-36EE-4445-8FAB-8DCFD2D94032}" type="datetimeFigureOut">
              <a:rPr lang="en-NG" smtClean="0"/>
              <a:t>05/04/2023</a:t>
            </a:fld>
            <a:endParaRPr lang="en-N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A419D-D33E-0DE8-C21F-6B4BDA632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623BF-749F-AEA7-6969-0BAC46ED6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294E-C737-4ED6-988B-FCD803268E4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146962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D2C72D-7AA3-FDBF-9A8F-8FEB1CC3EC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7840B2-4BFD-DC35-49B8-3EE9192E58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6749D-36A9-C80B-18BC-A9C80A3DE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A1ED-36EE-4445-8FAB-8DCFD2D94032}" type="datetimeFigureOut">
              <a:rPr lang="en-NG" smtClean="0"/>
              <a:t>05/04/2023</a:t>
            </a:fld>
            <a:endParaRPr lang="en-N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D87A9-2B14-A41A-19EF-70D22EAA6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AFF16-A642-843C-7226-847D189A1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294E-C737-4ED6-988B-FCD803268E4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10419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7D26A-32D5-301C-29D0-2E9A95DBD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32827-3D7C-F601-7509-819E1BA66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EAE4E-E81A-F71C-76BB-2B3F61EFE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A1ED-36EE-4445-8FAB-8DCFD2D94032}" type="datetimeFigureOut">
              <a:rPr lang="en-NG" smtClean="0"/>
              <a:t>05/04/2023</a:t>
            </a:fld>
            <a:endParaRPr lang="en-N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0B689-0AC8-C480-233D-80081223C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D27CC-0765-A686-0026-3420318F7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294E-C737-4ED6-988B-FCD803268E4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633086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899DF-EF09-0733-F80D-E335763D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F96D05-B968-81AA-E855-875997E75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625B4-5029-2725-8D50-CE74933B3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A1ED-36EE-4445-8FAB-8DCFD2D94032}" type="datetimeFigureOut">
              <a:rPr lang="en-NG" smtClean="0"/>
              <a:t>05/04/2023</a:t>
            </a:fld>
            <a:endParaRPr lang="en-N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EFE69-2606-3DD8-8F5B-D7B3A123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D3F01-D601-25A5-F2B5-F088E517E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294E-C737-4ED6-988B-FCD803268E4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57911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7CEE3-26E5-7108-F3DA-FAE0DE422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606D5-591A-F4F1-956A-76139EC909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3B6DAB-9011-FC9A-D16A-29FBCEB91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E13B17-42AF-E6D8-3141-E5923CAD2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A1ED-36EE-4445-8FAB-8DCFD2D94032}" type="datetimeFigureOut">
              <a:rPr lang="en-NG" smtClean="0"/>
              <a:t>05/04/2023</a:t>
            </a:fld>
            <a:endParaRPr lang="en-N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F4B8D-5443-2403-2700-D33737AF4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9013E7-2018-BDB1-34D5-969F84A73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294E-C737-4ED6-988B-FCD803268E4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95984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72101-D4BA-21BC-37B9-62CE63E46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07963-DE79-49BA-E8E4-5E6BDAA0D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A13C72-162A-81CA-FE5F-C46AE310A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171DF2-DDEA-9A14-6A34-E0E65ED9C7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99C82D-86E4-51DA-8F71-274CC8C8AF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337F44-8627-3196-0941-2F791F142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A1ED-36EE-4445-8FAB-8DCFD2D94032}" type="datetimeFigureOut">
              <a:rPr lang="en-NG" smtClean="0"/>
              <a:t>05/04/2023</a:t>
            </a:fld>
            <a:endParaRPr lang="en-N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F94283-806F-C66E-3052-E8CFAB094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3A28E3-0B68-73FA-D6BB-7D36CD0BA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294E-C737-4ED6-988B-FCD803268E4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69960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8A9B3-E7FB-E112-0031-B42D2C7F7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77B20B-F37C-9AB0-1C2E-B8C52AF9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A1ED-36EE-4445-8FAB-8DCFD2D94032}" type="datetimeFigureOut">
              <a:rPr lang="en-NG" smtClean="0"/>
              <a:t>05/04/2023</a:t>
            </a:fld>
            <a:endParaRPr lang="en-N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3B1B10-223B-64C5-B7A6-C9B739C6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51FEFD-07B4-2F93-4AB7-D0658D416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294E-C737-4ED6-988B-FCD803268E4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96727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AD0464-2A9B-C55C-1957-E40CA6BC2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A1ED-36EE-4445-8FAB-8DCFD2D94032}" type="datetimeFigureOut">
              <a:rPr lang="en-NG" smtClean="0"/>
              <a:t>05/04/2023</a:t>
            </a:fld>
            <a:endParaRPr lang="en-N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DDDE32-E77A-F102-35F1-A9C17679B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874A0F-7C26-A2E0-FB46-4B2699228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294E-C737-4ED6-988B-FCD803268E4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74548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21B2A-FB6C-DE24-3F78-04C00F284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39758-3DDD-6144-52CA-9F5042FD0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7317B3-006C-756D-417B-CA8CB8364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4ACAD-7EB1-92C7-3F00-5D4B4EA3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A1ED-36EE-4445-8FAB-8DCFD2D94032}" type="datetimeFigureOut">
              <a:rPr lang="en-NG" smtClean="0"/>
              <a:t>05/04/2023</a:t>
            </a:fld>
            <a:endParaRPr lang="en-N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54B9B0-BBDA-0E83-30EA-54F8A458C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250A3-7012-5879-B925-CFDFB1F00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294E-C737-4ED6-988B-FCD803268E4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32699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A0710-AF2A-567F-1811-40362EC2B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BF57BD-9C84-6697-2171-4B58620511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117375-DB61-1B85-47DC-F80CABE3E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2EAE7F-B593-8301-A1DB-8F2A77972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A1ED-36EE-4445-8FAB-8DCFD2D94032}" type="datetimeFigureOut">
              <a:rPr lang="en-NG" smtClean="0"/>
              <a:t>05/04/2023</a:t>
            </a:fld>
            <a:endParaRPr lang="en-N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E03088-150D-CFA8-991A-1301D0403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775246-6C1D-88D7-9B6D-69C9B6CEB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294E-C737-4ED6-988B-FCD803268E4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40193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0816FA-B57C-2E1A-D84D-BA449E70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85E5A-C373-832F-16D6-FBF77B3CD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36D4B-B633-DD1A-FD18-B80993E39F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6A1ED-36EE-4445-8FAB-8DCFD2D94032}" type="datetimeFigureOut">
              <a:rPr lang="en-NG" smtClean="0"/>
              <a:t>05/04/2023</a:t>
            </a:fld>
            <a:endParaRPr lang="en-N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C5D83-E9F9-FA8C-6423-B890D071A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C1FB1-7B2D-DA31-3FFD-52456A6ED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7294E-C737-4ED6-988B-FCD803268E4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57474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C0FFF-F539-472D-AF96-5C49A0AA85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STEPS TO INDEX TESTING</a:t>
            </a:r>
            <a:endParaRPr lang="en-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A29B9B-C7A7-980F-77CD-B0DA164179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3935104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592" y="136516"/>
            <a:ext cx="10772775" cy="40011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latin typeface="+mn-lt"/>
              </a:rPr>
              <a:t>What are the 10 Steps of Index Testing?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3B285A-886A-408D-9556-30C71035B11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E0B619B2-99EA-4A11-9217-FD2FAB166AA1}" type="slidenum">
              <a:rPr lang="en-US" smtClean="0"/>
              <a:t>2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FFCADD-FBEA-41E5-BE6F-E823CF4B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9E7F-8DA0-4109-A838-A9D6FCC0B960}" type="datetime1">
              <a:rPr lang="en-US" smtClean="0"/>
              <a:t>4/5/2023</a:t>
            </a:fld>
            <a:endParaRPr lang="en-US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374E3BF-FD5E-45FC-AF0E-F2057B806BC0}"/>
              </a:ext>
            </a:extLst>
          </p:cNvPr>
          <p:cNvGrpSpPr/>
          <p:nvPr/>
        </p:nvGrpSpPr>
        <p:grpSpPr>
          <a:xfrm>
            <a:off x="189295" y="536626"/>
            <a:ext cx="11731368" cy="6168860"/>
            <a:chOff x="163974" y="616145"/>
            <a:chExt cx="11731368" cy="6168860"/>
          </a:xfrm>
        </p:grpSpPr>
        <p:sp>
          <p:nvSpPr>
            <p:cNvPr id="6" name="TextBox 5"/>
            <p:cNvSpPr txBox="1"/>
            <p:nvPr/>
          </p:nvSpPr>
          <p:spPr>
            <a:xfrm>
              <a:off x="779974" y="616145"/>
              <a:ext cx="10746658" cy="40011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Step 1. 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Calibri" panose="020F0502020204030204" pitchFamily="34" charset="0"/>
                  <a:cs typeface="Times New Roman" panose="02020603050405020304" pitchFamily="18" charset="0"/>
                </a:rPr>
                <a:t>Introduce the concept of Index Testing during pre-test session or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3974" y="2540476"/>
              <a:ext cx="11680722" cy="398732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Step 4. 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Calibri" panose="020F0502020204030204" pitchFamily="34" charset="0"/>
                  <a:cs typeface="Times New Roman" panose="02020603050405020304" pitchFamily="18" charset="0"/>
                </a:rPr>
                <a:t>Obtain a list of sex and needle-sharing partners and biological children &lt;19 with</a:t>
              </a:r>
            </a:p>
          </p:txBody>
        </p:sp>
        <p:cxnSp>
          <p:nvCxnSpPr>
            <p:cNvPr id="14" name="Straight Arrow Connector 13"/>
            <p:cNvCxnSpPr>
              <a:cxnSpLocks/>
            </p:cNvCxnSpPr>
            <p:nvPr/>
          </p:nvCxnSpPr>
          <p:spPr>
            <a:xfrm>
              <a:off x="5697570" y="1649773"/>
              <a:ext cx="0" cy="228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51120" y="3241232"/>
              <a:ext cx="10771237" cy="400110"/>
            </a:xfrm>
            <a:prstGeom prst="rect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Step 5. 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Calibri" panose="020F0502020204030204" pitchFamily="34" charset="0"/>
                  <a:cs typeface="Times New Roman" panose="02020603050405020304" pitchFamily="18" charset="0"/>
                </a:rPr>
                <a:t>Conduct</a:t>
              </a:r>
              <a:r>
                <a:rPr kumimoji="0" lang="en-US" sz="2000" b="0" i="0" u="none" strike="noStrike" kern="1200" cap="none" spc="0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Calibri" panose="020F0502020204030204" pitchFamily="34" charset="0"/>
                  <a:cs typeface="Times New Roman" panose="02020603050405020304" pitchFamily="18" charset="0"/>
                </a:rPr>
                <a:t> an 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Calibri" panose="020F0502020204030204" pitchFamily="34" charset="0"/>
                  <a:cs typeface="Times New Roman" panose="02020603050405020304" pitchFamily="18" charset="0"/>
                </a:rPr>
                <a:t>intimate partner violence (IPV) </a:t>
              </a:r>
              <a:r>
                <a:rPr lang="en-US" sz="20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risk assessment for each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Straight Arrow Connector 14"/>
            <p:cNvCxnSpPr>
              <a:cxnSpLocks/>
            </p:cNvCxnSpPr>
            <p:nvPr/>
          </p:nvCxnSpPr>
          <p:spPr>
            <a:xfrm flipH="1">
              <a:off x="5741453" y="2963559"/>
              <a:ext cx="3834" cy="228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77445" y="3897573"/>
              <a:ext cx="11484075" cy="400110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Step 6. 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Calibri" panose="020F0502020204030204" pitchFamily="34" charset="0"/>
                  <a:cs typeface="Times New Roman" panose="02020603050405020304" pitchFamily="18" charset="0"/>
                </a:rPr>
                <a:t>Determine the preferred method of partner notification or child testing for each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5754915" y="3641342"/>
              <a:ext cx="0" cy="228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11265" y="4529698"/>
              <a:ext cx="11484077" cy="400110"/>
            </a:xfrm>
            <a:prstGeom prst="rect">
              <a:avLst/>
            </a:prstGeom>
            <a:solidFill>
              <a:srgbClr val="0070C0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Step 7. 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Calibri" panose="020F0502020204030204" pitchFamily="34" charset="0"/>
                  <a:cs typeface="Times New Roman" panose="02020603050405020304" pitchFamily="18" charset="0"/>
                </a:rPr>
                <a:t>Contact all named partners and biological children &lt;19 with unknown status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5762833" y="4297683"/>
              <a:ext cx="0" cy="228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419201" y="5158408"/>
              <a:ext cx="7946615" cy="400110"/>
            </a:xfrm>
            <a:prstGeom prst="rect">
              <a:avLst/>
            </a:prstGeom>
            <a:solidFill>
              <a:srgbClr val="7030A0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Step 8. 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Calibri" panose="020F0502020204030204" pitchFamily="34" charset="0"/>
                  <a:cs typeface="Times New Roman" panose="02020603050405020304" pitchFamily="18" charset="0"/>
                </a:rPr>
                <a:t>Record outcomes of partner notification and family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5736472" y="4929808"/>
              <a:ext cx="0" cy="228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838200" y="5812156"/>
              <a:ext cx="9436202" cy="40011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Step 9. 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Calibri" panose="020F0502020204030204" pitchFamily="34" charset="0"/>
                  <a:cs typeface="Times New Roman" panose="02020603050405020304" pitchFamily="18" charset="0"/>
                </a:rPr>
                <a:t>Provide appropriate services for children and partner(s) based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5720945" y="5558518"/>
              <a:ext cx="0" cy="228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9D9FD9D-DB2F-4F8A-9217-5D10F0D002F7}"/>
                </a:ext>
              </a:extLst>
            </p:cNvPr>
            <p:cNvSpPr txBox="1"/>
            <p:nvPr/>
          </p:nvSpPr>
          <p:spPr>
            <a:xfrm>
              <a:off x="214641" y="1899399"/>
              <a:ext cx="11680701" cy="40011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Step 3. </a:t>
              </a:r>
              <a:r>
                <a:rPr lang="en-US" sz="2000" dirty="0">
                  <a:solidFill>
                    <a:prstClr val="black"/>
                  </a:solidFill>
                </a:rPr>
                <a:t>If client accepts participation, obtain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Calibri" panose="020F0502020204030204" pitchFamily="34" charset="0"/>
                  <a:cs typeface="Times New Roman" panose="02020603050405020304" pitchFamily="18" charset="0"/>
                </a:rPr>
                <a:t> consent to inquire about their partner(s)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36747C1D-6F79-4EF8-9118-E089F6819E16}"/>
                </a:ext>
              </a:extLst>
            </p:cNvPr>
            <p:cNvCxnSpPr>
              <a:cxnSpLocks/>
            </p:cNvCxnSpPr>
            <p:nvPr/>
          </p:nvCxnSpPr>
          <p:spPr>
            <a:xfrm>
              <a:off x="5678869" y="1016255"/>
              <a:ext cx="0" cy="228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9719DDB-A0A3-4019-A665-C4E9BA66E736}"/>
                </a:ext>
              </a:extLst>
            </p:cNvPr>
            <p:cNvSpPr txBox="1"/>
            <p:nvPr/>
          </p:nvSpPr>
          <p:spPr>
            <a:xfrm>
              <a:off x="348438" y="1249663"/>
              <a:ext cx="11413082" cy="400110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Step 2. 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Calibri" panose="020F0502020204030204" pitchFamily="34" charset="0"/>
                  <a:cs typeface="Times New Roman" panose="02020603050405020304" pitchFamily="18" charset="0"/>
                </a:rPr>
                <a:t>Offer Index Testing as a voluntary service to all clients testing HIV-positive or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52E4957C-D710-45C9-937C-9CC68AF566AA}"/>
                </a:ext>
              </a:extLst>
            </p:cNvPr>
            <p:cNvCxnSpPr>
              <a:cxnSpLocks/>
            </p:cNvCxnSpPr>
            <p:nvPr/>
          </p:nvCxnSpPr>
          <p:spPr>
            <a:xfrm>
              <a:off x="5704547" y="2299509"/>
              <a:ext cx="0" cy="22541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46228E0-6FFE-4842-84E3-8DCEF495CA2D}"/>
                </a:ext>
              </a:extLst>
            </p:cNvPr>
            <p:cNvSpPr txBox="1"/>
            <p:nvPr/>
          </p:nvSpPr>
          <p:spPr>
            <a:xfrm>
              <a:off x="538410" y="6384895"/>
              <a:ext cx="10035781" cy="400110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Step 10. 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Calibri" panose="020F0502020204030204" pitchFamily="34" charset="0"/>
                  <a:cs typeface="Times New Roman" panose="02020603050405020304" pitchFamily="18" charset="0"/>
                </a:rPr>
                <a:t>Follow-up with client to assess for any adverse events associated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CCB3EF4F-646C-4BA4-A692-FCE403712ECF}"/>
                </a:ext>
              </a:extLst>
            </p:cNvPr>
            <p:cNvCxnSpPr/>
            <p:nvPr/>
          </p:nvCxnSpPr>
          <p:spPr>
            <a:xfrm>
              <a:off x="5762833" y="6188063"/>
              <a:ext cx="0" cy="228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85138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A66A4-F801-4246-8CA0-43B6FA884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1641"/>
            <a:ext cx="6945086" cy="1143000"/>
          </a:xfrm>
        </p:spPr>
        <p:txBody>
          <a:bodyPr/>
          <a:lstStyle/>
          <a:p>
            <a:r>
              <a:rPr lang="en-US" dirty="0"/>
              <a:t>7a. Tools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A0A631-DB70-469A-A0E5-46F757E7C8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0222A4-8AC8-48A7-9C6E-F978AD53429A}" type="slidenum">
              <a:rPr lang="en-US" smtClean="0">
                <a:solidFill>
                  <a:srgbClr val="002A6C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2A6C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620A1A-970B-4F66-9B42-4D0DD94CB6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282" y="1061866"/>
            <a:ext cx="6057416" cy="4734268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127000" dist="50800" dir="5400000" sx="101000" sy="1010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10886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7D8E1-58E4-6161-A426-2F8A074A5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NOTIFYING PARTNERS</a:t>
            </a:r>
            <a:endParaRPr lang="en-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754A2-D8CB-5543-EC30-C74D7B35D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7.Provide PNS</a:t>
            </a:r>
          </a:p>
          <a:p>
            <a:r>
              <a:rPr lang="en-US" dirty="0"/>
              <a:t>Step 8: Record outcomes of partner notification and family testing</a:t>
            </a:r>
          </a:p>
          <a:p>
            <a:r>
              <a:rPr lang="en-US" dirty="0"/>
              <a:t>Record outcomes of partner notification and family testing</a:t>
            </a:r>
          </a:p>
          <a:p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Complete all data recording and reporting requirements for Index Testing.</a:t>
            </a:r>
          </a:p>
          <a:p>
            <a:r>
              <a:rPr lang="en-US" dirty="0"/>
              <a:t>Step 9: Provide appropriate support services for partners/couples based on their results</a:t>
            </a:r>
            <a:endParaRPr lang="en-US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Step 10: Follow up with client to assess for any adverse events associated with index testing</a:t>
            </a:r>
            <a:endParaRPr lang="en-US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1743733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248</Words>
  <Application>Microsoft Office PowerPoint</Application>
  <PresentationFormat>Widescreen</PresentationFormat>
  <Paragraphs>25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STEPS TO INDEX TESTING</vt:lpstr>
      <vt:lpstr>What are the 10 Steps of Index Testing?</vt:lpstr>
      <vt:lpstr>7a. Tools</vt:lpstr>
      <vt:lpstr>NOTIFYING PARTNERS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STEPS TO INDEX TESTING</dc:title>
  <dc:creator>IMA JOHN-DADA</dc:creator>
  <cp:lastModifiedBy>IMA JOHN-DADA</cp:lastModifiedBy>
  <cp:revision>1</cp:revision>
  <dcterms:created xsi:type="dcterms:W3CDTF">2023-04-05T15:10:51Z</dcterms:created>
  <dcterms:modified xsi:type="dcterms:W3CDTF">2023-04-05T15:16:04Z</dcterms:modified>
</cp:coreProperties>
</file>