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6" r:id="rId2"/>
  </p:sldMasterIdLst>
  <p:notesMasterIdLst>
    <p:notesMasterId r:id="rId16"/>
  </p:notesMasterIdLst>
  <p:sldIdLst>
    <p:sldId id="259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D4DA"/>
    <a:srgbClr val="D11E3C"/>
    <a:srgbClr val="CF5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 snapToObjects="1">
      <p:cViewPr varScale="1">
        <p:scale>
          <a:sx n="69" d="100"/>
          <a:sy n="69" d="100"/>
        </p:scale>
        <p:origin x="5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z:Downloads:pastal_combine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ugustine%20Choko\Documents\Augustine\PhD\PASTAL_PhD\Papers_PASTAL\mams_results\pastal_combined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224846894138194E-2"/>
          <c:y val="6.4356435643564303E-2"/>
          <c:w val="0.87988429571303595"/>
          <c:h val="0.81016527637015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'Liz+MoH'!$C$2</c:f>
              <c:strCache>
                <c:ptCount val="1"/>
                <c:pt idx="0">
                  <c:v>New ART initiation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'Liz+MoH'!$B$3:$B$7</c:f>
              <c:strCache>
                <c:ptCount val="5"/>
                <c:pt idx="0">
                  <c:v>Invitation to clinic HTS</c:v>
                </c:pt>
                <c:pt idx="1">
                  <c:v>ST kits + letter</c:v>
                </c:pt>
                <c:pt idx="2">
                  <c:v>ST kits+phone</c:v>
                </c:pt>
                <c:pt idx="3">
                  <c:v>ST+$3 incentive</c:v>
                </c:pt>
                <c:pt idx="4">
                  <c:v>ST+$10 incentive</c:v>
                </c:pt>
              </c:strCache>
            </c:strRef>
          </c:cat>
          <c:val>
            <c:numRef>
              <c:f>'Liz+MoH'!$C$3:$C$7</c:f>
              <c:numCache>
                <c:formatCode>0%</c:formatCode>
                <c:ptCount val="5"/>
                <c:pt idx="0">
                  <c:v>7.3529411764705899E-3</c:v>
                </c:pt>
                <c:pt idx="1">
                  <c:v>2.48868778280543E-2</c:v>
                </c:pt>
                <c:pt idx="2">
                  <c:v>6.6371681415929203E-3</c:v>
                </c:pt>
                <c:pt idx="3">
                  <c:v>2.89473684210526E-2</c:v>
                </c:pt>
                <c:pt idx="4">
                  <c:v>2.734375E-2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6C-457D-825A-9E50797BC616}"/>
            </c:ext>
          </c:extLst>
        </c:ser>
        <c:ser>
          <c:idx val="1"/>
          <c:order val="1"/>
          <c:tx>
            <c:strRef>
              <c:f>'Liz+MoH'!$D$2</c:f>
              <c:strCache>
                <c:ptCount val="1"/>
                <c:pt idx="0">
                  <c:v>VMMC (HIV-ve)</c:v>
                </c:pt>
              </c:strCache>
            </c:strRef>
          </c:tx>
          <c:invertIfNegative val="0"/>
          <c:cat>
            <c:strRef>
              <c:f>'Liz+MoH'!$B$3:$B$7</c:f>
              <c:strCache>
                <c:ptCount val="5"/>
                <c:pt idx="0">
                  <c:v>Invitation to clinic HTS</c:v>
                </c:pt>
                <c:pt idx="1">
                  <c:v>ST kits + letter</c:v>
                </c:pt>
                <c:pt idx="2">
                  <c:v>ST kits+phone</c:v>
                </c:pt>
                <c:pt idx="3">
                  <c:v>ST+$3 incentive</c:v>
                </c:pt>
                <c:pt idx="4">
                  <c:v>ST+$10 incentive</c:v>
                </c:pt>
              </c:strCache>
            </c:strRef>
          </c:cat>
          <c:val>
            <c:numRef>
              <c:f>'Liz+MoH'!$D$3:$D$7</c:f>
              <c:numCache>
                <c:formatCode>0%</c:formatCode>
                <c:ptCount val="5"/>
                <c:pt idx="0">
                  <c:v>3.6764705882352901E-2</c:v>
                </c:pt>
                <c:pt idx="1">
                  <c:v>7.2398190045248903E-2</c:v>
                </c:pt>
                <c:pt idx="2">
                  <c:v>8.6283185840707904E-2</c:v>
                </c:pt>
                <c:pt idx="3">
                  <c:v>0.12368421052631599</c:v>
                </c:pt>
                <c:pt idx="4">
                  <c:v>0.1640625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6C-457D-825A-9E50797BC616}"/>
            </c:ext>
          </c:extLst>
        </c:ser>
        <c:ser>
          <c:idx val="2"/>
          <c:order val="2"/>
          <c:tx>
            <c:strRef>
              <c:f>'Liz+MoH'!$E$2</c:f>
              <c:strCache>
                <c:ptCount val="1"/>
                <c:pt idx="0">
                  <c:v>Either ART or VMMC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'Liz+MoH'!$B$3:$B$7</c:f>
              <c:strCache>
                <c:ptCount val="5"/>
                <c:pt idx="0">
                  <c:v>Invitation to clinic HTS</c:v>
                </c:pt>
                <c:pt idx="1">
                  <c:v>ST kits + letter</c:v>
                </c:pt>
                <c:pt idx="2">
                  <c:v>ST kits+phone</c:v>
                </c:pt>
                <c:pt idx="3">
                  <c:v>ST+$3 incentive</c:v>
                </c:pt>
                <c:pt idx="4">
                  <c:v>ST+$10 incentive</c:v>
                </c:pt>
              </c:strCache>
            </c:strRef>
          </c:cat>
          <c:val>
            <c:numRef>
              <c:f>'Liz+MoH'!$E$3:$E$7</c:f>
              <c:numCache>
                <c:formatCode>0%</c:formatCode>
                <c:ptCount val="5"/>
                <c:pt idx="0">
                  <c:v>4.4117647058823498E-2</c:v>
                </c:pt>
                <c:pt idx="1">
                  <c:v>9.7285067873303099E-2</c:v>
                </c:pt>
                <c:pt idx="2">
                  <c:v>9.2920353982300904E-2</c:v>
                </c:pt>
                <c:pt idx="3">
                  <c:v>0.15263157894736801</c:v>
                </c:pt>
                <c:pt idx="4">
                  <c:v>0.19140625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6C-457D-825A-9E50797BC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7254888"/>
        <c:axId val="2130885400"/>
      </c:barChart>
      <c:catAx>
        <c:axId val="-2147254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130885400"/>
        <c:crosses val="autoZero"/>
        <c:auto val="1"/>
        <c:lblAlgn val="ctr"/>
        <c:lblOffset val="100"/>
        <c:noMultiLvlLbl val="0"/>
      </c:catAx>
      <c:valAx>
        <c:axId val="2130885400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40000"/>
                  <a:lumOff val="60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472548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 algn="l">
              <a:defRPr sz="2000" b="1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 algn="l">
              <a:defRPr sz="2000" b="1">
                <a:solidFill>
                  <a:schemeClr val="accent2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 algn="l">
              <a:defRPr sz="2000" b="1">
                <a:solidFill>
                  <a:srgbClr val="76717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9.9228687417439898E-2"/>
          <c:y val="4.3925151745557202E-2"/>
          <c:w val="0.40213743747677699"/>
          <c:h val="0.24229055246981199"/>
        </c:manualLayout>
      </c:layout>
      <c:overlay val="0"/>
      <c:spPr>
        <a:solidFill>
          <a:schemeClr val="bg1"/>
        </a:solidFill>
      </c:spPr>
      <c:txPr>
        <a:bodyPr/>
        <a:lstStyle/>
        <a:p>
          <a:pPr algn="l">
            <a:defRPr sz="20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7F6-4DF1-95D3-D95DCCF5AFF5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7F6-4DF1-95D3-D95DCCF5AFF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(ACASI!$N$2,ACASI!$O$2,ACASI!$P$2,ACASI!$Q$2,ACASI!$R$2,ACASI!$S$2)</c:f>
              <c:strCache>
                <c:ptCount val="6"/>
                <c:pt idx="0">
                  <c:v>SOC</c:v>
                </c:pt>
                <c:pt idx="1">
                  <c:v>ST only</c:v>
                </c:pt>
                <c:pt idx="2">
                  <c:v>ST+$3</c:v>
                </c:pt>
                <c:pt idx="3">
                  <c:v>ST+$10</c:v>
                </c:pt>
                <c:pt idx="4">
                  <c:v>Lottery</c:v>
                </c:pt>
                <c:pt idx="5">
                  <c:v>Reminder</c:v>
                </c:pt>
              </c:strCache>
            </c:strRef>
          </c:cat>
          <c:val>
            <c:numRef>
              <c:f>(ACASI!$N$7,ACASI!$O$7,ACASI!$P$7,ACASI!$Q$7,ACASI!$R$7,ACASI!$S$7)</c:f>
              <c:numCache>
                <c:formatCode>0.0%</c:formatCode>
                <c:ptCount val="6"/>
                <c:pt idx="0">
                  <c:v>0.174019607843137</c:v>
                </c:pt>
                <c:pt idx="1">
                  <c:v>0.92100000000000004</c:v>
                </c:pt>
                <c:pt idx="2">
                  <c:v>0.90900000000000003</c:v>
                </c:pt>
                <c:pt idx="3">
                  <c:v>0.94299999999999995</c:v>
                </c:pt>
                <c:pt idx="4">
                  <c:v>0.87</c:v>
                </c:pt>
                <c:pt idx="5">
                  <c:v>0.95399999999999996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F6-4DF1-95D3-D95DCCF5A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63920648"/>
        <c:axId val="-2114405336"/>
      </c:barChart>
      <c:catAx>
        <c:axId val="206392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4405336"/>
        <c:crosses val="autoZero"/>
        <c:auto val="1"/>
        <c:lblAlgn val="ctr"/>
        <c:lblOffset val="100"/>
        <c:noMultiLvlLbl val="0"/>
      </c:catAx>
      <c:valAx>
        <c:axId val="-21144053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920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B9FFE-8907-954C-B5B7-76AAD1852695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1BE51-72D7-0944-A8DF-7B4CB664B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6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BE51-72D7-0944-A8DF-7B4CB664B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5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“booked</a:t>
            </a:r>
            <a:r>
              <a:rPr lang="en-US" baseline="0" dirty="0"/>
              <a:t> for circumcision” --- relates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BE51-72D7-0944-A8DF-7B4CB664B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each intervention in the trial we estimated the costs of providing the intervention at the ante-natal clinic --- and the costs of receiving confirmatory HIV testing at a Male friendly clinic </a:t>
            </a:r>
          </a:p>
          <a:p>
            <a:endParaRPr lang="en-US" baseline="0" dirty="0"/>
          </a:p>
          <a:p>
            <a:r>
              <a:rPr lang="en-US" baseline="0" dirty="0"/>
              <a:t>We found that providing ANC attendees a leaflet was the least costly strategy : approximately US$7 per male partner tested for HIV</a:t>
            </a:r>
          </a:p>
          <a:p>
            <a:r>
              <a:rPr lang="en-US" baseline="0" dirty="0"/>
              <a:t>We found providing a financial incentives: approximately US$14 per male partner tested for HIV</a:t>
            </a:r>
          </a:p>
          <a:p>
            <a:endParaRPr lang="en-US" baseline="0" dirty="0"/>
          </a:p>
          <a:p>
            <a:r>
              <a:rPr lang="en-US" baseline="0" dirty="0"/>
              <a:t>In comparison to just providing a leaflet --- the incremental cost-effectiveness of financial incentive arms was: </a:t>
            </a:r>
          </a:p>
          <a:p>
            <a:r>
              <a:rPr lang="en-US" baseline="0" dirty="0">
                <a:sym typeface="Wingdings"/>
              </a:rPr>
              <a:t></a:t>
            </a:r>
            <a:r>
              <a:rPr lang="en-US" baseline="0" dirty="0"/>
              <a:t>approximately US$40 per additional male partner tested for HIV</a:t>
            </a:r>
          </a:p>
          <a:p>
            <a:r>
              <a:rPr lang="en-US" baseline="0" dirty="0">
                <a:sym typeface="Wingdings"/>
              </a:rPr>
              <a:t></a:t>
            </a:r>
            <a:r>
              <a:rPr lang="en-US" baseline="0" dirty="0"/>
              <a:t>approximately US$150 per additional male partner started onto ART or linked to VMMC service </a:t>
            </a:r>
          </a:p>
          <a:p>
            <a:endParaRPr lang="en-US" baseline="0" dirty="0"/>
          </a:p>
          <a:p>
            <a:r>
              <a:rPr lang="en-US" baseline="0" dirty="0"/>
              <a:t>Interestingly it looks like the higher incentive arm was more cost-effective</a:t>
            </a:r>
          </a:p>
          <a:p>
            <a:r>
              <a:rPr lang="en-US" baseline="0" dirty="0"/>
              <a:t>The economic findings support dropping the Lottery arm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DBAC7-11DC-FF47-BE17-91638C57A3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5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8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8ED4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7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90800"/>
            <a:ext cx="12192000" cy="762000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1666190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7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7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5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14CDB-582B-3745-B6C0-C4F89544E15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2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9" y="171096"/>
            <a:ext cx="12203769" cy="3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g"/><Relationship Id="rId11" Type="http://schemas.openxmlformats.org/officeDocument/2006/relationships/image" Target="../media/image9.png"/><Relationship Id="rId5" Type="http://schemas.openxmlformats.org/officeDocument/2006/relationships/image" Target="../media/image4.jpg"/><Relationship Id="rId10" Type="http://schemas.openxmlformats.org/officeDocument/2006/relationships/image" Target="../media/image8.emf"/><Relationship Id="rId4" Type="http://schemas.openxmlformats.org/officeDocument/2006/relationships/image" Target="../media/image3.jpe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0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11" Type="http://schemas.openxmlformats.org/officeDocument/2006/relationships/image" Target="../media/image8.emf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8DD4D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"/>
          <a:stretch/>
        </p:blipFill>
        <p:spPr>
          <a:xfrm>
            <a:off x="-63293" y="465045"/>
            <a:ext cx="3204258" cy="2203955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123370" y="2809467"/>
            <a:ext cx="7886700" cy="934655"/>
          </a:xfrm>
        </p:spPr>
        <p:txBody>
          <a:bodyPr>
            <a:normAutofit/>
          </a:bodyPr>
          <a:lstStyle/>
          <a:p>
            <a:pPr algn="ctr"/>
            <a:r>
              <a:rPr lang="fr-FR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UNITAID</a:t>
            </a:r>
            <a:r>
              <a:rPr lang="fr-FR" sz="2400" b="0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fr-FR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PSI</a:t>
            </a:r>
            <a:br>
              <a:rPr lang="fr-FR" sz="3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HIV</a:t>
            </a:r>
            <a:r>
              <a:rPr lang="fr-F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ELF-</a:t>
            </a:r>
            <a:r>
              <a:rPr lang="fr-FR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ESTING </a:t>
            </a:r>
            <a:r>
              <a:rPr lang="fr-FR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</a:t>
            </a:r>
            <a:r>
              <a:rPr lang="fr-FR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ICA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17" descr="291663LOGO-1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1"/>
          <a:stretch/>
        </p:blipFill>
        <p:spPr bwMode="auto">
          <a:xfrm>
            <a:off x="20036" y="3864627"/>
            <a:ext cx="1518800" cy="135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8DD4D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r="6615"/>
          <a:stretch/>
        </p:blipFill>
        <p:spPr>
          <a:xfrm>
            <a:off x="5989675" y="375803"/>
            <a:ext cx="3075649" cy="2303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t="11514"/>
          <a:stretch/>
        </p:blipFill>
        <p:spPr>
          <a:xfrm>
            <a:off x="2879438" y="366921"/>
            <a:ext cx="3162158" cy="2314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/>
          <a:stretch/>
        </p:blipFill>
        <p:spPr>
          <a:xfrm>
            <a:off x="9065324" y="384111"/>
            <a:ext cx="3126676" cy="2292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60" y="169211"/>
            <a:ext cx="12250560" cy="359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9964" y="2550466"/>
            <a:ext cx="12221963" cy="237067"/>
          </a:xfrm>
          <a:prstGeom prst="rect">
            <a:avLst/>
          </a:prstGeom>
          <a:solidFill>
            <a:srgbClr val="D11E3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25" y="5569690"/>
            <a:ext cx="7262464" cy="1198799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391F7E3C-CFDA-4778-B37E-84C318F9F7B7}"/>
              </a:ext>
            </a:extLst>
          </p:cNvPr>
          <p:cNvSpPr txBox="1">
            <a:spLocks/>
          </p:cNvSpPr>
          <p:nvPr/>
        </p:nvSpPr>
        <p:spPr>
          <a:xfrm>
            <a:off x="1538837" y="3886561"/>
            <a:ext cx="10191668" cy="11173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Improving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linkage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after (self)-testing among male partners of antenatal care attendees: a multi-arm adaptive cluster randomised trial in Malawi</a:t>
            </a:r>
          </a:p>
        </p:txBody>
      </p:sp>
      <p:pic>
        <p:nvPicPr>
          <p:cNvPr id="20" name="Picture 19" descr="wellcome-logo-black.eps">
            <a:extLst>
              <a:ext uri="{FF2B5EF4-FFF2-40B4-BE49-F238E27FC236}">
                <a16:creationId xmlns:a16="http://schemas.microsoft.com/office/drawing/2014/main" id="{8686C935-A061-45D9-B08F-0043A9925E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105" y="5863800"/>
            <a:ext cx="637886" cy="637886"/>
          </a:xfrm>
          <a:prstGeom prst="rect">
            <a:avLst/>
          </a:prstGeom>
        </p:spPr>
      </p:pic>
      <p:pic>
        <p:nvPicPr>
          <p:cNvPr id="21" name="Picture 20" descr="MLW logo.png">
            <a:extLst>
              <a:ext uri="{FF2B5EF4-FFF2-40B4-BE49-F238E27FC236}">
                <a16:creationId xmlns:a16="http://schemas.microsoft.com/office/drawing/2014/main" id="{6563AFA5-6065-42C5-9FCE-51000FA53BA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884520" y="5863800"/>
            <a:ext cx="489271" cy="6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18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7" y="546146"/>
            <a:ext cx="11068061" cy="10458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 Black"/>
                <a:cs typeface="Arial Black"/>
              </a:rPr>
              <a:t>Proportion of male partners tested within 28d by arm &amp; stage – </a:t>
            </a:r>
            <a:r>
              <a:rPr lang="en-US" sz="2800" b="1" dirty="0">
                <a:solidFill>
                  <a:srgbClr val="000000"/>
                </a:solidFill>
                <a:latin typeface="Arial Black"/>
                <a:cs typeface="Arial Black"/>
              </a:rPr>
              <a:t>as reported by the woman</a:t>
            </a:r>
            <a:endParaRPr lang="en-US" sz="1600" b="1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707" y="2207775"/>
            <a:ext cx="3728184" cy="1889918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342900" indent="-342900" defTabSz="91435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j-lt"/>
                <a:cs typeface="Arial Black"/>
              </a:rPr>
              <a:t>% of </a:t>
            </a:r>
            <a:r>
              <a:rPr lang="en-US" sz="2400" b="1" u="sng" dirty="0">
                <a:solidFill>
                  <a:srgbClr val="D11E3C"/>
                </a:solidFill>
                <a:latin typeface="+mj-lt"/>
                <a:cs typeface="Arial Black"/>
              </a:rPr>
              <a:t>all*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Arial Black"/>
              </a:rPr>
              <a:t> male partners testing for HIV</a:t>
            </a:r>
          </a:p>
          <a:p>
            <a:pPr marL="342900" indent="-342900" defTabSz="914354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latin typeface="+mj-lt"/>
              <a:cs typeface="Arial Black"/>
            </a:endParaRPr>
          </a:p>
          <a:p>
            <a:pPr marL="342900" indent="-342900" defTabSz="914354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Day 28 follow-up (ACASI)</a:t>
            </a:r>
            <a:endParaRPr lang="en-US" sz="700" dirty="0">
              <a:latin typeface="+mj-lt"/>
            </a:endParaRPr>
          </a:p>
          <a:p>
            <a:pPr marL="800100" lvl="1" indent="-342900" defTabSz="914354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91% </a:t>
            </a:r>
            <a:r>
              <a:rPr lang="en-GB" sz="2400" dirty="0">
                <a:latin typeface="+mj-lt"/>
              </a:rPr>
              <a:t>♀ interviewed</a:t>
            </a:r>
            <a:endParaRPr lang="en-US" sz="2400" dirty="0">
              <a:solidFill>
                <a:srgbClr val="000000"/>
              </a:solidFill>
              <a:latin typeface="+mj-lt"/>
              <a:cs typeface="Arial Black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98562"/>
              </p:ext>
            </p:extLst>
          </p:nvPr>
        </p:nvGraphicFramePr>
        <p:xfrm>
          <a:off x="4539900" y="1861509"/>
          <a:ext cx="7181021" cy="426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2707" y="6333723"/>
            <a:ext cx="10039450" cy="48953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defTabSz="914354"/>
            <a:r>
              <a:rPr lang="en-US" sz="2000" b="1" dirty="0">
                <a:solidFill>
                  <a:srgbClr val="D11E3C"/>
                </a:solidFill>
              </a:rPr>
              <a:t>* Intention to treat analysis including all eligible women: assumes 1:1 </a:t>
            </a:r>
            <a:r>
              <a:rPr lang="en-GB" sz="2000" b="1" dirty="0">
                <a:solidFill>
                  <a:srgbClr val="D11E3C"/>
                </a:solidFill>
              </a:rPr>
              <a:t>♂:♀ </a:t>
            </a:r>
            <a:r>
              <a:rPr lang="en-US" sz="2000" b="1" dirty="0">
                <a:solidFill>
                  <a:srgbClr val="D11E3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767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91231"/>
            <a:ext cx="10421277" cy="831600"/>
          </a:xfrm>
        </p:spPr>
        <p:txBody>
          <a:bodyPr/>
          <a:lstStyle/>
          <a:p>
            <a:r>
              <a:rPr lang="en-GB" sz="3600" dirty="0">
                <a:latin typeface="Arial Black"/>
                <a:cs typeface="Arial Black"/>
              </a:rPr>
              <a:t>Conclusions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8" y="1322831"/>
            <a:ext cx="11474391" cy="5293959"/>
          </a:xfrm>
        </p:spPr>
        <p:txBody>
          <a:bodyPr>
            <a:normAutofit lnSpcReduction="10000"/>
          </a:bodyPr>
          <a:lstStyle/>
          <a:p>
            <a:r>
              <a:rPr lang="en-GB" sz="2800" b="1" dirty="0"/>
              <a:t>Woman-delivered HIVST highly acceptable to both partners </a:t>
            </a:r>
          </a:p>
          <a:p>
            <a:pPr lvl="1"/>
            <a:r>
              <a:rPr lang="en-GB" sz="2400" b="1" dirty="0">
                <a:solidFill>
                  <a:srgbClr val="D11E3C"/>
                </a:solidFill>
              </a:rPr>
              <a:t>&gt;87% partner testing </a:t>
            </a:r>
            <a:r>
              <a:rPr lang="en-GB" sz="2400" dirty="0"/>
              <a:t>through a low cost add-on to strong national program</a:t>
            </a:r>
          </a:p>
          <a:p>
            <a:pPr lvl="1"/>
            <a:r>
              <a:rPr lang="en-GB" sz="2400" b="1" dirty="0">
                <a:solidFill>
                  <a:srgbClr val="D11E3C"/>
                </a:solidFill>
              </a:rPr>
              <a:t>No serious</a:t>
            </a:r>
            <a:r>
              <a:rPr lang="en-GB" sz="2400" b="1" u="sng" dirty="0">
                <a:solidFill>
                  <a:srgbClr val="D11E3C"/>
                </a:solidFill>
              </a:rPr>
              <a:t> </a:t>
            </a:r>
            <a:r>
              <a:rPr lang="en-GB" sz="2400" b="1" dirty="0">
                <a:solidFill>
                  <a:srgbClr val="D11E3C"/>
                </a:solidFill>
              </a:rPr>
              <a:t>safety issues </a:t>
            </a:r>
            <a:r>
              <a:rPr lang="en-GB" b="1" dirty="0">
                <a:solidFill>
                  <a:srgbClr val="D11E3C"/>
                </a:solidFill>
              </a:rPr>
              <a:t>reported by 2,349 pregnant women  </a:t>
            </a:r>
            <a:endParaRPr lang="en-GB" sz="2400" b="1" dirty="0">
              <a:solidFill>
                <a:srgbClr val="D11E3C"/>
              </a:solidFill>
            </a:endParaRPr>
          </a:p>
          <a:p>
            <a:r>
              <a:rPr lang="en-GB" sz="2800" b="1" dirty="0"/>
              <a:t>Answering a major concern about HIVST and linkage</a:t>
            </a:r>
          </a:p>
          <a:p>
            <a:pPr lvl="1"/>
            <a:r>
              <a:rPr lang="en-GB" dirty="0"/>
              <a:t>Demand for follow-on HIV services by male partner higher than SOC in all HIVST arms </a:t>
            </a:r>
          </a:p>
          <a:p>
            <a:pPr lvl="2"/>
            <a:r>
              <a:rPr lang="en-GB" b="1" dirty="0">
                <a:solidFill>
                  <a:srgbClr val="D11E3C"/>
                </a:solidFill>
              </a:rPr>
              <a:t>Significantly so for $3 and $10 dollar incentive arms  </a:t>
            </a:r>
            <a:endParaRPr lang="en-GB" sz="1600" b="1" dirty="0">
              <a:solidFill>
                <a:srgbClr val="D11E3C"/>
              </a:solidFill>
            </a:endParaRPr>
          </a:p>
          <a:p>
            <a:pPr lvl="1"/>
            <a:r>
              <a:rPr lang="en-GB" sz="2400" dirty="0"/>
              <a:t>Linkage to prevention not well defined, but prime driver of cost-effectiveness</a:t>
            </a:r>
          </a:p>
          <a:p>
            <a:pPr lvl="1"/>
            <a:r>
              <a:rPr lang="en-GB" dirty="0"/>
              <a:t>Incremental costs per man tested /linked to ART or VMMC lowest in incentive arms</a:t>
            </a:r>
            <a:endParaRPr lang="en-GB" sz="2400" dirty="0"/>
          </a:p>
          <a:p>
            <a:r>
              <a:rPr lang="en-GB" b="1" dirty="0"/>
              <a:t>M</a:t>
            </a:r>
            <a:r>
              <a:rPr lang="en-GB" sz="2800" b="1" dirty="0"/>
              <a:t>ajor new route for VMMC demand creation in “older” men</a:t>
            </a:r>
          </a:p>
          <a:p>
            <a:pPr lvl="1"/>
            <a:r>
              <a:rPr lang="en-GB" sz="2400" dirty="0"/>
              <a:t>First trial to investigate HIVST + VMMC</a:t>
            </a:r>
          </a:p>
          <a:p>
            <a:r>
              <a:rPr lang="en-GB" sz="2800" b="1" dirty="0"/>
              <a:t>Nested within PSI-UNITAID STAR</a:t>
            </a:r>
          </a:p>
          <a:p>
            <a:pPr lvl="1"/>
            <a:r>
              <a:rPr lang="en-GB" sz="2400" dirty="0"/>
              <a:t>Informing design of large scale studies</a:t>
            </a:r>
          </a:p>
          <a:p>
            <a:pPr lvl="1"/>
            <a:r>
              <a:rPr lang="en-GB" sz="2400" dirty="0"/>
              <a:t>Informing mathematical modelling &amp; economics</a:t>
            </a:r>
          </a:p>
        </p:txBody>
      </p:sp>
    </p:spTree>
    <p:extLst>
      <p:ext uri="{BB962C8B-B14F-4D97-AF65-F5344CB8AC3E}">
        <p14:creationId xmlns:p14="http://schemas.microsoft.com/office/powerpoint/2010/main" val="167518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1D6428F-4B62-4C94-BC39-28A2EF760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9" y="5420930"/>
            <a:ext cx="8705939" cy="143707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818140" y="535503"/>
            <a:ext cx="7815958" cy="62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prstClr val="black"/>
                </a:solidFill>
                <a:latin typeface="Arial Black"/>
                <a:cs typeface="Arial Black"/>
              </a:rPr>
              <a:t>Acknowledgements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3386281" y="1137073"/>
            <a:ext cx="3520427" cy="3354765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GB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Collaborators</a:t>
            </a:r>
          </a:p>
          <a:p>
            <a:pPr defTabSz="685800"/>
            <a:endParaRPr lang="en-GB" sz="1400" b="1" dirty="0">
              <a:solidFill>
                <a:srgbClr val="883230"/>
              </a:solidFill>
              <a:latin typeface="Arial" pitchFamily="34" charset="0"/>
              <a:cs typeface="Arial" pitchFamily="34" charset="0"/>
            </a:endParaRPr>
          </a:p>
          <a:p>
            <a:pPr defTabSz="685800"/>
            <a:r>
              <a:rPr lang="en-GB" sz="1400" b="1" dirty="0">
                <a:solidFill>
                  <a:srgbClr val="D11E3C"/>
                </a:solidFill>
                <a:latin typeface="Arial" pitchFamily="34" charset="0"/>
                <a:cs typeface="Arial" pitchFamily="34" charset="0"/>
              </a:rPr>
              <a:t>LSHTM</a:t>
            </a:r>
          </a:p>
          <a:p>
            <a:pPr defTabSz="685800"/>
            <a:r>
              <a:rPr lang="en-GB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Aurelia </a:t>
            </a:r>
            <a:r>
              <a:rPr lang="en-GB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Lepine</a:t>
            </a:r>
            <a:endParaRPr lang="en-GB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685800"/>
            <a:endParaRPr lang="en-GB" sz="1400" b="1" dirty="0">
              <a:solidFill>
                <a:srgbClr val="883230"/>
              </a:solidFill>
              <a:latin typeface="Arial" pitchFamily="34" charset="0"/>
              <a:cs typeface="Arial" pitchFamily="34" charset="0"/>
            </a:endParaRPr>
          </a:p>
          <a:p>
            <a:pPr defTabSz="685800"/>
            <a:endParaRPr lang="en-GB" sz="1400" b="1" dirty="0">
              <a:solidFill>
                <a:srgbClr val="883230"/>
              </a:solidFill>
              <a:latin typeface="Arial" pitchFamily="34" charset="0"/>
              <a:cs typeface="Arial" pitchFamily="34" charset="0"/>
            </a:endParaRPr>
          </a:p>
          <a:p>
            <a:pPr defTabSz="685800"/>
            <a:r>
              <a:rPr lang="en-GB" sz="1400" b="1" dirty="0">
                <a:solidFill>
                  <a:srgbClr val="D11E3C"/>
                </a:solidFill>
                <a:latin typeface="Arial" pitchFamily="34" charset="0"/>
                <a:cs typeface="Arial" pitchFamily="34" charset="0"/>
              </a:rPr>
              <a:t>LSTM / MLW</a:t>
            </a:r>
            <a:endParaRPr lang="en-GB" sz="1400" dirty="0">
              <a:solidFill>
                <a:srgbClr val="D11E3C"/>
              </a:solidFill>
              <a:latin typeface="Arial" pitchFamily="34" charset="0"/>
              <a:cs typeface="Arial" pitchFamily="34" charset="0"/>
            </a:endParaRPr>
          </a:p>
          <a:p>
            <a:pPr defTabSz="685800"/>
            <a:r>
              <a:rPr lang="en-GB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Nicola Desmond </a:t>
            </a:r>
          </a:p>
          <a:p>
            <a:pPr defTabSz="685800"/>
            <a:endParaRPr lang="en-GB" sz="1400" b="1" dirty="0">
              <a:solidFill>
                <a:srgbClr val="883230"/>
              </a:solidFill>
              <a:latin typeface="Arial" pitchFamily="34" charset="0"/>
              <a:cs typeface="Arial" pitchFamily="34" charset="0"/>
            </a:endParaRPr>
          </a:p>
          <a:p>
            <a:pPr defTabSz="685800"/>
            <a:r>
              <a:rPr lang="en-GB" sz="1400" b="1" dirty="0">
                <a:solidFill>
                  <a:srgbClr val="D11E3C"/>
                </a:solidFill>
                <a:latin typeface="Arial" pitchFamily="34" charset="0"/>
                <a:cs typeface="Arial" pitchFamily="34" charset="0"/>
              </a:rPr>
              <a:t>University of Warwick  </a:t>
            </a:r>
          </a:p>
          <a:p>
            <a:pPr defTabSz="685800"/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Nigel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Stallard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685800"/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Hendy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Maheswaran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685800"/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685800"/>
            <a:r>
              <a:rPr lang="en-GB" sz="1400" b="1" dirty="0">
                <a:solidFill>
                  <a:srgbClr val="D11E3C"/>
                </a:solidFill>
                <a:latin typeface="Arial" pitchFamily="34" charset="0"/>
                <a:cs typeface="Arial" pitchFamily="34" charset="0"/>
              </a:rPr>
              <a:t>MLW</a:t>
            </a:r>
          </a:p>
          <a:p>
            <a:pPr defTabSz="685800"/>
            <a:r>
              <a:rPr lang="en-GB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Moses </a:t>
            </a:r>
            <a:r>
              <a:rPr lang="en-GB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Kumwenda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982" y="1137073"/>
            <a:ext cx="2393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Supervisors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140" y="2534946"/>
            <a:ext cx="1714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Katherine Fielding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Liz Corbe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9586" y="1605979"/>
            <a:ext cx="764381" cy="907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63477" y="253494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Liz Corbett 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26" y="1574806"/>
            <a:ext cx="810245" cy="938975"/>
          </a:xfrm>
          <a:prstGeom prst="rect">
            <a:avLst/>
          </a:prstGeom>
        </p:spPr>
      </p:pic>
      <p:pic>
        <p:nvPicPr>
          <p:cNvPr id="11" name="Picture 2" descr="Aurélia Lép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43" y="1163066"/>
            <a:ext cx="764381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92" y="2093508"/>
            <a:ext cx="767431" cy="860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11" y="2969159"/>
            <a:ext cx="943973" cy="7469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0509" y="3935894"/>
            <a:ext cx="673539" cy="741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0509" y="2966865"/>
            <a:ext cx="705803" cy="7492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01665" y="3772034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b="1" dirty="0">
                <a:solidFill>
                  <a:srgbClr val="D11E3C"/>
                </a:solidFill>
              </a:rPr>
              <a:t>PASTAL team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59" y="3791860"/>
            <a:ext cx="2060206" cy="1544921"/>
          </a:xfrm>
          <a:prstGeom prst="rect">
            <a:avLst/>
          </a:prstGeom>
        </p:spPr>
      </p:pic>
      <p:pic>
        <p:nvPicPr>
          <p:cNvPr id="18" name="Picture 17" descr="wellcome-logo-black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188" y="1514909"/>
            <a:ext cx="830476" cy="8304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01665" y="4145398"/>
            <a:ext cx="2151946" cy="1166643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r>
              <a:rPr lang="en-GB" sz="1600" b="1" dirty="0">
                <a:solidFill>
                  <a:srgbClr val="D11E3C"/>
                </a:solidFill>
              </a:rPr>
              <a:t>Clinic in-charges</a:t>
            </a:r>
          </a:p>
          <a:p>
            <a:r>
              <a:rPr lang="en-GB" sz="1600" dirty="0">
                <a:solidFill>
                  <a:srgbClr val="003300"/>
                </a:solidFill>
              </a:rPr>
              <a:t>Maureen: </a:t>
            </a:r>
            <a:r>
              <a:rPr lang="en-GB" sz="1600" dirty="0" err="1">
                <a:solidFill>
                  <a:srgbClr val="003300"/>
                </a:solidFill>
              </a:rPr>
              <a:t>Zingwangwa</a:t>
            </a:r>
            <a:endParaRPr lang="en-GB" sz="1600" dirty="0">
              <a:solidFill>
                <a:srgbClr val="003300"/>
              </a:solidFill>
            </a:endParaRPr>
          </a:p>
          <a:p>
            <a:r>
              <a:rPr lang="en-GB" sz="1600" dirty="0" err="1">
                <a:solidFill>
                  <a:srgbClr val="003300"/>
                </a:solidFill>
              </a:rPr>
              <a:t>Mgungwe</a:t>
            </a:r>
            <a:r>
              <a:rPr lang="en-GB" sz="1600" dirty="0">
                <a:solidFill>
                  <a:srgbClr val="003300"/>
                </a:solidFill>
              </a:rPr>
              <a:t>: </a:t>
            </a:r>
            <a:r>
              <a:rPr lang="en-GB" sz="1600" dirty="0" err="1">
                <a:solidFill>
                  <a:srgbClr val="003300"/>
                </a:solidFill>
              </a:rPr>
              <a:t>Bangwe</a:t>
            </a:r>
            <a:endParaRPr lang="en-GB" sz="1600" dirty="0">
              <a:solidFill>
                <a:srgbClr val="003300"/>
              </a:solidFill>
            </a:endParaRPr>
          </a:p>
          <a:p>
            <a:r>
              <a:rPr lang="en-GB" sz="1600" dirty="0" err="1">
                <a:solidFill>
                  <a:srgbClr val="003300"/>
                </a:solidFill>
              </a:rPr>
              <a:t>Modester</a:t>
            </a:r>
            <a:r>
              <a:rPr lang="en-GB" sz="1600" dirty="0">
                <a:solidFill>
                  <a:srgbClr val="003300"/>
                </a:solidFill>
              </a:rPr>
              <a:t>: Ndirande</a:t>
            </a:r>
          </a:p>
        </p:txBody>
      </p:sp>
      <p:pic>
        <p:nvPicPr>
          <p:cNvPr id="20" name="Picture 19" descr="MLW log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941336" y="5878281"/>
            <a:ext cx="497171" cy="6690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200728" y="1137073"/>
            <a:ext cx="1228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Funders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IV STAR LOGO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206" y="2345385"/>
            <a:ext cx="1393331" cy="13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3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020" y="433088"/>
            <a:ext cx="11275725" cy="89544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Preliminary economic findings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061617" y="1279429"/>
          <a:ext cx="8042113" cy="509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2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3348">
                <a:tc>
                  <a:txBody>
                    <a:bodyPr/>
                    <a:lstStyle/>
                    <a:p>
                      <a:endParaRPr lang="en-US" sz="1000" dirty="0">
                        <a:latin typeface="+mn-lt"/>
                      </a:endParaRPr>
                    </a:p>
                  </a:txBody>
                  <a:tcPr marL="121920" marR="12192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Information</a:t>
                      </a:r>
                      <a:r>
                        <a:rPr lang="en-US" sz="1100" baseline="0" dirty="0">
                          <a:latin typeface="+mn-lt"/>
                        </a:rPr>
                        <a:t> leaflet only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121920" marR="12192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HIVST kit only</a:t>
                      </a:r>
                    </a:p>
                  </a:txBody>
                  <a:tcPr marL="121920" marR="12192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HIVST kit</a:t>
                      </a:r>
                    </a:p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+</a:t>
                      </a:r>
                    </a:p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US$3</a:t>
                      </a:r>
                      <a:r>
                        <a:rPr lang="en-US" sz="1100" baseline="0" dirty="0">
                          <a:latin typeface="+mn-lt"/>
                        </a:rPr>
                        <a:t> </a:t>
                      </a:r>
                      <a:r>
                        <a:rPr lang="en-US" sz="1100" dirty="0">
                          <a:latin typeface="+mn-lt"/>
                        </a:rPr>
                        <a:t>incentive</a:t>
                      </a:r>
                    </a:p>
                  </a:txBody>
                  <a:tcPr marL="121920" marR="12192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HIVST kit</a:t>
                      </a:r>
                    </a:p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+</a:t>
                      </a:r>
                    </a:p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US$10</a:t>
                      </a:r>
                      <a:r>
                        <a:rPr lang="en-US" sz="1100" baseline="0" dirty="0">
                          <a:latin typeface="+mn-lt"/>
                        </a:rPr>
                        <a:t> </a:t>
                      </a:r>
                      <a:r>
                        <a:rPr lang="en-US" sz="1100" dirty="0">
                          <a:latin typeface="+mn-lt"/>
                        </a:rPr>
                        <a:t>incentive</a:t>
                      </a:r>
                    </a:p>
                  </a:txBody>
                  <a:tcPr marL="121920" marR="12192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HIVST </a:t>
                      </a:r>
                    </a:p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+ </a:t>
                      </a:r>
                    </a:p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Lottery </a:t>
                      </a:r>
                    </a:p>
                  </a:txBody>
                  <a:tcPr marL="121920" marR="12192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HIVST kit</a:t>
                      </a:r>
                    </a:p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+</a:t>
                      </a:r>
                    </a:p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Phone reminder</a:t>
                      </a:r>
                    </a:p>
                  </a:txBody>
                  <a:tcPr marL="121920" marR="12192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040"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+mn-lt"/>
                        </a:rPr>
                        <a:t>Total ANC cost</a:t>
                      </a:r>
                    </a:p>
                  </a:txBody>
                  <a:tcPr marL="121920" marR="1219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54.24</a:t>
                      </a: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4201.30</a:t>
                      </a: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3964.46</a:t>
                      </a: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7358.44</a:t>
                      </a: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1474.19</a:t>
                      </a: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4401.72</a:t>
                      </a: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63"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+mn-lt"/>
                        </a:rPr>
                        <a:t>Total MFC cost</a:t>
                      </a:r>
                    </a:p>
                  </a:txBody>
                  <a:tcPr marL="121920" marR="1219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314.83</a:t>
                      </a: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193.33</a:t>
                      </a: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310.49</a:t>
                      </a: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510.19</a:t>
                      </a: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68.78</a:t>
                      </a: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154.51</a:t>
                      </a: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63"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+mn-lt"/>
                        </a:rPr>
                        <a:t>Total Intervention cost**</a:t>
                      </a:r>
                    </a:p>
                  </a:txBody>
                  <a:tcPr marL="121920" marR="121920" anchor="ctr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369.08</a:t>
                      </a:r>
                    </a:p>
                  </a:txBody>
                  <a:tcPr marL="0" marR="0" marT="0" marB="0" anchor="ctr" anchorCtr="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4, 394.64</a:t>
                      </a:r>
                    </a:p>
                  </a:txBody>
                  <a:tcPr marL="0" marR="0" marT="0" marB="0" anchor="ctr" anchorCtr="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4,274.95</a:t>
                      </a:r>
                    </a:p>
                  </a:txBody>
                  <a:tcPr marL="0" marR="0" marT="0" marB="0" anchor="ctr" anchorCtr="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7,868.63</a:t>
                      </a:r>
                    </a:p>
                  </a:txBody>
                  <a:tcPr marL="0" marR="0" marT="0" marB="0" anchor="ctr" anchorCtr="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1,542.97</a:t>
                      </a:r>
                    </a:p>
                  </a:txBody>
                  <a:tcPr marL="0" marR="0" marT="0" marB="0" anchor="ctr" anchorCtr="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4,556.23</a:t>
                      </a:r>
                    </a:p>
                  </a:txBody>
                  <a:tcPr marL="0" marR="0" marT="0" marB="0" anchor="ctr" anchorCtr="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63">
                <a:tc>
                  <a:txBody>
                    <a:bodyPr/>
                    <a:lstStyle/>
                    <a:p>
                      <a:pPr algn="r"/>
                      <a:r>
                        <a:rPr lang="en-US" sz="1100" baseline="0" dirty="0">
                          <a:latin typeface="+mn-lt"/>
                        </a:rPr>
                        <a:t>Male tested for HIV 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121920" marR="121920" anchor="ctr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56</a:t>
                      </a:r>
                    </a:p>
                  </a:txBody>
                  <a:tcPr marL="121920" marR="121920" anchor="ctr" anchorCtr="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85</a:t>
                      </a:r>
                    </a:p>
                  </a:txBody>
                  <a:tcPr marL="121920" marR="121920" anchor="ctr" anchorCtr="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155</a:t>
                      </a:r>
                    </a:p>
                  </a:txBody>
                  <a:tcPr marL="121920" marR="121920" anchor="ctr" anchorCtr="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266</a:t>
                      </a:r>
                    </a:p>
                  </a:txBody>
                  <a:tcPr marL="0" marR="0" marT="0" marB="0" anchor="ctr" anchorCtr="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30</a:t>
                      </a:r>
                    </a:p>
                  </a:txBody>
                  <a:tcPr marL="121920" marR="121920" anchor="ctr" anchorCtr="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84</a:t>
                      </a:r>
                    </a:p>
                  </a:txBody>
                  <a:tcPr marL="121920" marR="121920" anchor="ctr" anchorCtr="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863">
                <a:tc>
                  <a:txBody>
                    <a:bodyPr/>
                    <a:lstStyle/>
                    <a:p>
                      <a:pPr algn="r"/>
                      <a:r>
                        <a:rPr lang="en-US" sz="1100" baseline="0" dirty="0">
                          <a:latin typeface="+mn-lt"/>
                        </a:rPr>
                        <a:t>HIV+ve male identified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121920" marR="1219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3</a:t>
                      </a:r>
                    </a:p>
                  </a:txBody>
                  <a:tcPr marL="121920" marR="12192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11</a:t>
                      </a:r>
                    </a:p>
                  </a:txBody>
                  <a:tcPr marL="121920" marR="12192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11</a:t>
                      </a:r>
                    </a:p>
                  </a:txBody>
                  <a:tcPr marL="121920" marR="12192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4</a:t>
                      </a:r>
                    </a:p>
                  </a:txBody>
                  <a:tcPr marL="121920" marR="12192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3</a:t>
                      </a:r>
                    </a:p>
                  </a:txBody>
                  <a:tcPr marL="121920" marR="12192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863"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+mn-lt"/>
                        </a:rPr>
                        <a:t>HIV+ve male started ART </a:t>
                      </a:r>
                    </a:p>
                  </a:txBody>
                  <a:tcPr marL="121920" marR="12192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3</a:t>
                      </a:r>
                    </a:p>
                  </a:txBody>
                  <a:tcPr marL="121920" marR="12192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10</a:t>
                      </a:r>
                    </a:p>
                  </a:txBody>
                  <a:tcPr marL="121920" marR="12192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10</a:t>
                      </a:r>
                    </a:p>
                  </a:txBody>
                  <a:tcPr marL="121920" marR="12192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4</a:t>
                      </a:r>
                    </a:p>
                  </a:txBody>
                  <a:tcPr marL="121920" marR="12192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2</a:t>
                      </a:r>
                    </a:p>
                  </a:txBody>
                  <a:tcPr marL="121920" marR="12192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863">
                <a:tc>
                  <a:txBody>
                    <a:bodyPr/>
                    <a:lstStyle/>
                    <a:p>
                      <a:pPr algn="r"/>
                      <a:r>
                        <a:rPr lang="en-US" sz="1100" baseline="0" dirty="0">
                          <a:latin typeface="+mn-lt"/>
                        </a:rPr>
                        <a:t>HIV+ve male linked for VMMC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121920" marR="121920" anchor="ctr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11</a:t>
                      </a:r>
                    </a:p>
                  </a:txBody>
                  <a:tcPr marL="121920" marR="121920" anchor="ctr" anchorCtr="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17</a:t>
                      </a:r>
                    </a:p>
                  </a:txBody>
                  <a:tcPr marL="121920" marR="121920" anchor="ctr" anchorCtr="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29</a:t>
                      </a:r>
                    </a:p>
                  </a:txBody>
                  <a:tcPr marL="121920" marR="121920" anchor="ctr" anchorCtr="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0" marR="0" marT="0" marB="0" anchor="ctr" anchorCtr="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3</a:t>
                      </a:r>
                    </a:p>
                  </a:txBody>
                  <a:tcPr marL="121920" marR="121920" anchor="ctr" anchorCtr="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20</a:t>
                      </a:r>
                    </a:p>
                  </a:txBody>
                  <a:tcPr marL="121920" marR="121920" anchor="ctr" anchorCtr="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275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latin typeface="+mn-lt"/>
                        </a:rPr>
                        <a:t>Cost per male partner tested for HIV</a:t>
                      </a:r>
                    </a:p>
                  </a:txBody>
                  <a:tcPr marL="121920" marR="121920" anchor="ctr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6.59</a:t>
                      </a:r>
                    </a:p>
                  </a:txBody>
                  <a:tcPr marL="121920" marR="121920" anchor="ctr" anchorCtr="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</a:rPr>
                        <a:t>25.85</a:t>
                      </a:r>
                    </a:p>
                  </a:txBody>
                  <a:tcPr marL="121920" marR="121920" anchor="ctr" anchorCtr="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13.79</a:t>
                      </a:r>
                    </a:p>
                  </a:txBody>
                  <a:tcPr marL="121920" marR="121920" anchor="ctr" anchorCtr="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14.79</a:t>
                      </a:r>
                    </a:p>
                  </a:txBody>
                  <a:tcPr marL="0" marR="0" marT="0" marB="0" anchor="ctr" anchorCtr="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</a:rPr>
                        <a:t>25.72</a:t>
                      </a:r>
                    </a:p>
                  </a:txBody>
                  <a:tcPr marL="121920" marR="121920" anchor="ctr" anchorCtr="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</a:rPr>
                        <a:t>27.12</a:t>
                      </a:r>
                    </a:p>
                  </a:txBody>
                  <a:tcPr marL="121920" marR="121920" anchor="ctr" anchorCtr="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2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n-lt"/>
                        </a:rPr>
                        <a:t>Cost per male HIV+ve</a:t>
                      </a:r>
                      <a:r>
                        <a:rPr lang="en-US" sz="1100" b="0" baseline="0" dirty="0">
                          <a:latin typeface="+mn-lt"/>
                        </a:rPr>
                        <a:t> identified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L="121920" marR="12192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</a:rPr>
                        <a:t>123.03</a:t>
                      </a:r>
                    </a:p>
                  </a:txBody>
                  <a:tcPr marL="121920" marR="12192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</a:rPr>
                        <a:t>399.51</a:t>
                      </a:r>
                    </a:p>
                  </a:txBody>
                  <a:tcPr marL="121920" marR="12192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</a:rPr>
                        <a:t>388.63</a:t>
                      </a:r>
                    </a:p>
                  </a:txBody>
                  <a:tcPr marL="121920" marR="12192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562.04</a:t>
                      </a:r>
                    </a:p>
                  </a:txBody>
                  <a:tcPr marL="0" marR="0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</a:rPr>
                        <a:t>385.74</a:t>
                      </a:r>
                    </a:p>
                  </a:txBody>
                  <a:tcPr marL="121920" marR="12192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</a:rPr>
                        <a:t>1,518.74</a:t>
                      </a:r>
                    </a:p>
                  </a:txBody>
                  <a:tcPr marL="121920" marR="12192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62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n-lt"/>
                        </a:rPr>
                        <a:t>Cost per male</a:t>
                      </a:r>
                      <a:r>
                        <a:rPr lang="en-US" sz="1100" b="0" baseline="0" dirty="0">
                          <a:latin typeface="+mn-lt"/>
                        </a:rPr>
                        <a:t> started ART or linked to VMMC**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L="121920" marR="121920" anchor="ctr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</a:rPr>
                        <a:t>26.36</a:t>
                      </a:r>
                    </a:p>
                  </a:txBody>
                  <a:tcPr marL="121920" marR="121920" anchor="ctr" anchorCtr="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</a:rPr>
                        <a:t>162.76</a:t>
                      </a:r>
                    </a:p>
                  </a:txBody>
                  <a:tcPr marL="121920" marR="121920" anchor="ctr" anchorCtr="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</a:rPr>
                        <a:t>109.61</a:t>
                      </a:r>
                    </a:p>
                  </a:txBody>
                  <a:tcPr marL="121920" marR="121920" anchor="ctr" anchorCtr="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115.72</a:t>
                      </a:r>
                    </a:p>
                  </a:txBody>
                  <a:tcPr marL="0" marR="0" marT="0" marB="0" anchor="ctr" anchorCtr="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</a:rPr>
                        <a:t>220.42</a:t>
                      </a:r>
                    </a:p>
                  </a:txBody>
                  <a:tcPr marL="121920" marR="121920" anchor="ctr" anchorCtr="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</a:rPr>
                        <a:t>207.10</a:t>
                      </a:r>
                    </a:p>
                  </a:txBody>
                  <a:tcPr marL="121920" marR="121920" anchor="ctr" anchorCtr="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4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n-lt"/>
                        </a:rPr>
                        <a:t>Incremental cost per additional Male HIV tested*</a:t>
                      </a:r>
                    </a:p>
                  </a:txBody>
                  <a:tcPr marL="121920" marR="121920" anchor="ctr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8B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REF</a:t>
                      </a:r>
                    </a:p>
                  </a:txBody>
                  <a:tcPr marL="121920" marR="121920" anchor="ctr" anchorCtr="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8B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</a:rPr>
                        <a:t>138.81</a:t>
                      </a:r>
                    </a:p>
                  </a:txBody>
                  <a:tcPr marL="121920" marR="121920" anchor="ctr" anchorCtr="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8B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39.45</a:t>
                      </a:r>
                    </a:p>
                  </a:txBody>
                  <a:tcPr marL="121920" marR="121920" anchor="ctr" anchorCtr="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8B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35.71</a:t>
                      </a:r>
                    </a:p>
                  </a:txBody>
                  <a:tcPr marL="0" marR="0" marT="0" marB="0" anchor="ctr" anchorCtr="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8B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atin typeface="+mn-lt"/>
                        </a:rPr>
                        <a:t>More</a:t>
                      </a:r>
                      <a:r>
                        <a:rPr lang="en-US" sz="800" b="0" baseline="0" dirty="0">
                          <a:latin typeface="+mn-lt"/>
                        </a:rPr>
                        <a:t> costly</a:t>
                      </a:r>
                    </a:p>
                    <a:p>
                      <a:pPr algn="ctr"/>
                      <a:r>
                        <a:rPr lang="en-US" sz="800" b="0" baseline="0" dirty="0">
                          <a:latin typeface="+mn-lt"/>
                        </a:rPr>
                        <a:t>Less effective</a:t>
                      </a:r>
                      <a:endParaRPr lang="en-US" sz="800" b="0" dirty="0">
                        <a:latin typeface="+mn-lt"/>
                      </a:endParaRPr>
                    </a:p>
                  </a:txBody>
                  <a:tcPr marL="121920" marR="121920" anchor="ctr" anchorCtr="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8B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</a:rPr>
                        <a:t>149.54</a:t>
                      </a:r>
                    </a:p>
                  </a:txBody>
                  <a:tcPr marL="121920" marR="121920" anchor="ctr" anchorCtr="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8B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54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n-lt"/>
                        </a:rPr>
                        <a:t>Incremental cost per additional Male started ART or linked to VMMC*</a:t>
                      </a:r>
                    </a:p>
                  </a:txBody>
                  <a:tcPr marL="121920" marR="121920" anchor="ctr">
                    <a:solidFill>
                      <a:srgbClr val="F68B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REF</a:t>
                      </a:r>
                    </a:p>
                  </a:txBody>
                  <a:tcPr marL="121920" marR="121920" anchor="ctr" anchorCtr="1">
                    <a:solidFill>
                      <a:srgbClr val="F68B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</a:rPr>
                        <a:t>309.66</a:t>
                      </a:r>
                    </a:p>
                  </a:txBody>
                  <a:tcPr marL="121920" marR="121920" anchor="ctr" anchorCtr="1">
                    <a:solidFill>
                      <a:srgbClr val="F68B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156.23</a:t>
                      </a:r>
                    </a:p>
                  </a:txBody>
                  <a:tcPr marL="121920" marR="121920" anchor="ctr" anchorCtr="1">
                    <a:solidFill>
                      <a:srgbClr val="F68B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138.88</a:t>
                      </a:r>
                    </a:p>
                  </a:txBody>
                  <a:tcPr marL="0" marR="0" marT="0" marB="0" anchor="ctr" anchorCtr="1">
                    <a:solidFill>
                      <a:srgbClr val="F68B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atin typeface="+mn-lt"/>
                        </a:rPr>
                        <a:t>More</a:t>
                      </a:r>
                      <a:r>
                        <a:rPr lang="en-US" sz="800" b="0" baseline="0" dirty="0">
                          <a:latin typeface="+mn-lt"/>
                        </a:rPr>
                        <a:t> costly</a:t>
                      </a:r>
                    </a:p>
                    <a:p>
                      <a:pPr algn="ctr"/>
                      <a:r>
                        <a:rPr lang="en-US" sz="800" b="0" baseline="0" dirty="0">
                          <a:latin typeface="+mn-lt"/>
                        </a:rPr>
                        <a:t>Less effective</a:t>
                      </a:r>
                      <a:endParaRPr lang="en-US" sz="800" b="0" dirty="0">
                        <a:latin typeface="+mn-lt"/>
                      </a:endParaRPr>
                    </a:p>
                  </a:txBody>
                  <a:tcPr marL="121920" marR="121920" anchor="ctr" anchorCtr="1">
                    <a:solidFill>
                      <a:srgbClr val="F68B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</a:rPr>
                        <a:t>523.39</a:t>
                      </a:r>
                    </a:p>
                  </a:txBody>
                  <a:tcPr marL="121920" marR="121920" anchor="ctr" anchorCtr="1">
                    <a:solidFill>
                      <a:srgbClr val="F68B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1794" y="1410923"/>
            <a:ext cx="3672617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2016 US Dollars</a:t>
            </a:r>
          </a:p>
          <a:p>
            <a:endParaRPr lang="en-US" sz="1600" dirty="0"/>
          </a:p>
          <a:p>
            <a:r>
              <a:rPr lang="en-US" sz="1600" dirty="0"/>
              <a:t>Providing ANC attendees a leaflet for their male partner about the MFC least costly</a:t>
            </a:r>
          </a:p>
          <a:p>
            <a:endParaRPr lang="en-US" sz="1600" dirty="0"/>
          </a:p>
          <a:p>
            <a:r>
              <a:rPr lang="en-US" sz="1600" dirty="0"/>
              <a:t>In comparison to providing only an information leaflet, providing HIVST kit and a financial incentive:</a:t>
            </a:r>
          </a:p>
          <a:p>
            <a:endParaRPr lang="en-US" sz="1600" dirty="0"/>
          </a:p>
          <a:p>
            <a:pPr marL="285750" indent="-285750">
              <a:buFont typeface="Wingdings" charset="2"/>
              <a:buChar char="Ø"/>
            </a:pPr>
            <a:r>
              <a:rPr lang="en-US" sz="1600" dirty="0"/>
              <a:t>US$35-40 per additional male partner tested for HIV and linked to MFC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/>
              <a:t>US$135-155 per additional male partner started ART or linked to VMMC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/>
              <a:t>Higher financial incentive may offer better value for money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5941" y="6372653"/>
            <a:ext cx="712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*Incremental to “Information leaflet only arm”		**Does not include cost of circumcision </a:t>
            </a:r>
          </a:p>
          <a:p>
            <a:r>
              <a:rPr lang="en-US" sz="1000" dirty="0"/>
              <a:t>ANC: Antenatal Clinic			MFC: Male friendly Clinic</a:t>
            </a:r>
          </a:p>
        </p:txBody>
      </p:sp>
    </p:spTree>
    <p:extLst>
      <p:ext uri="{BB962C8B-B14F-4D97-AF65-F5344CB8AC3E}">
        <p14:creationId xmlns:p14="http://schemas.microsoft.com/office/powerpoint/2010/main" val="260522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733" dirty="0">
                <a:latin typeface="Arial Black"/>
                <a:cs typeface="Arial Black"/>
              </a:rPr>
              <a:t>Research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707" y="1572804"/>
            <a:ext cx="10774167" cy="25231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0" dirty="0"/>
              <a:t>What are the </a:t>
            </a:r>
            <a:r>
              <a:rPr lang="en-GB" dirty="0">
                <a:solidFill>
                  <a:srgbClr val="B0120E"/>
                </a:solidFill>
              </a:rPr>
              <a:t>most promising candidate</a:t>
            </a:r>
            <a:r>
              <a:rPr lang="en-GB" b="0" dirty="0"/>
              <a:t> </a:t>
            </a:r>
            <a:r>
              <a:rPr lang="en-GB" dirty="0">
                <a:solidFill>
                  <a:srgbClr val="B0120E"/>
                </a:solidFill>
              </a:rPr>
              <a:t>interventions </a:t>
            </a:r>
            <a:r>
              <a:rPr lang="en-GB" b="0" dirty="0"/>
              <a:t>for increasing HIV testing, care and prevention in partners of pregnant women?</a:t>
            </a:r>
          </a:p>
        </p:txBody>
      </p:sp>
    </p:spTree>
    <p:extLst>
      <p:ext uri="{BB962C8B-B14F-4D97-AF65-F5344CB8AC3E}">
        <p14:creationId xmlns:p14="http://schemas.microsoft.com/office/powerpoint/2010/main" val="345904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733" dirty="0">
                <a:latin typeface="Arial Black"/>
                <a:cs typeface="Arial Black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8034"/>
            <a:ext cx="10938345" cy="5172245"/>
          </a:xfrm>
        </p:spPr>
        <p:txBody>
          <a:bodyPr/>
          <a:lstStyle/>
          <a:p>
            <a:pPr marL="457189" indent="-457189">
              <a:buFont typeface="Arial"/>
              <a:buChar char="•"/>
            </a:pPr>
            <a:r>
              <a:rPr lang="en-US" sz="2667" dirty="0"/>
              <a:t>Conventional testing failing to reach men</a:t>
            </a:r>
          </a:p>
          <a:p>
            <a:pPr marL="976677" lvl="1" indent="-457189">
              <a:buFont typeface="Arial"/>
              <a:buChar char="•"/>
            </a:pPr>
            <a:endParaRPr lang="en-US" sz="800" dirty="0"/>
          </a:p>
          <a:p>
            <a:pPr marL="457189" indent="-457189">
              <a:buFont typeface="Arial"/>
              <a:buChar char="•"/>
            </a:pPr>
            <a:r>
              <a:rPr lang="en-US" sz="2667" dirty="0"/>
              <a:t>Post-test linkage </a:t>
            </a:r>
          </a:p>
          <a:p>
            <a:pPr marL="976677" lvl="1" indent="-457189">
              <a:buFont typeface="Arial"/>
              <a:buChar char="•"/>
            </a:pPr>
            <a:r>
              <a:rPr lang="en-US" sz="2400" dirty="0"/>
              <a:t>Drives health impact and cost-effectiveness</a:t>
            </a:r>
          </a:p>
          <a:p>
            <a:pPr marL="976677" lvl="1" indent="-457189">
              <a:buFont typeface="Arial"/>
              <a:buChar char="•"/>
            </a:pPr>
            <a:endParaRPr lang="en-US" sz="800" dirty="0"/>
          </a:p>
          <a:p>
            <a:pPr marL="457189" indent="-457189">
              <a:buFont typeface="Arial"/>
              <a:buChar char="•"/>
            </a:pPr>
            <a:r>
              <a:rPr lang="en-US" sz="2667" dirty="0"/>
              <a:t>Some highly effective prevention options are under-utilized</a:t>
            </a:r>
          </a:p>
          <a:p>
            <a:pPr marL="976677" lvl="1" indent="-457189">
              <a:buFont typeface="Arial"/>
              <a:buChar char="•"/>
            </a:pPr>
            <a:r>
              <a:rPr lang="en-US" sz="2400" dirty="0"/>
              <a:t>Voluntary medical male circumcision (VMMC)</a:t>
            </a:r>
          </a:p>
          <a:p>
            <a:pPr marL="976677" lvl="1" indent="-457189">
              <a:buFont typeface="Arial"/>
              <a:buChar char="•"/>
            </a:pPr>
            <a:r>
              <a:rPr lang="en-US" sz="2400" dirty="0"/>
              <a:t>Couples testing </a:t>
            </a:r>
          </a:p>
          <a:p>
            <a:pPr lvl="1" indent="0">
              <a:buNone/>
            </a:pPr>
            <a:endParaRPr lang="en-US" sz="800" dirty="0"/>
          </a:p>
          <a:p>
            <a:pPr marL="457189" indent="-457189">
              <a:buFont typeface="Arial"/>
              <a:buChar char="•"/>
            </a:pPr>
            <a:r>
              <a:rPr lang="en-US" sz="2667" dirty="0"/>
              <a:t>Pregnancy an opportunity to use HIV self-testing for prevention</a:t>
            </a:r>
          </a:p>
          <a:p>
            <a:pPr marL="976677" lvl="1" indent="-457189">
              <a:buFont typeface="Arial"/>
              <a:buChar char="•"/>
            </a:pPr>
            <a:r>
              <a:rPr lang="en-US" sz="2400" dirty="0"/>
              <a:t>High incidence with risk to child</a:t>
            </a:r>
          </a:p>
          <a:p>
            <a:pPr marL="976677" lvl="1" indent="-457189">
              <a:buFont typeface="Arial"/>
              <a:buChar char="•"/>
            </a:pPr>
            <a:r>
              <a:rPr lang="en-US" sz="2400" dirty="0"/>
              <a:t>Well established services to identify </a:t>
            </a:r>
            <a:r>
              <a:rPr lang="en-US" sz="2400" dirty="0" err="1"/>
              <a:t>HIV+ve</a:t>
            </a:r>
            <a:r>
              <a:rPr lang="en-US" sz="2400" dirty="0"/>
              <a:t> women</a:t>
            </a:r>
            <a:endParaRPr lang="en-US" dirty="0"/>
          </a:p>
          <a:p>
            <a:pPr marL="1496165" lvl="2" indent="-457189">
              <a:buFont typeface="Arial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598" y="6150947"/>
            <a:ext cx="109383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977"/>
            <a:r>
              <a:rPr lang="en-GB" sz="1600" dirty="0">
                <a:solidFill>
                  <a:srgbClr val="000000"/>
                </a:solidFill>
              </a:rPr>
              <a:t>Malawi population-based HIV impact assessment (MPHIA) 2015–2016; </a:t>
            </a:r>
            <a:r>
              <a:rPr lang="en-GB" sz="1600" dirty="0">
                <a:solidFill>
                  <a:srgbClr val="000000"/>
                </a:solidFill>
                <a:latin typeface="MuseeBold"/>
              </a:rPr>
              <a:t>Sharma </a:t>
            </a:r>
            <a:r>
              <a:rPr lang="en-GB" sz="1600" i="1" dirty="0">
                <a:solidFill>
                  <a:srgbClr val="000000"/>
                </a:solidFill>
                <a:latin typeface="MuseeBold"/>
              </a:rPr>
              <a:t>et al., </a:t>
            </a:r>
            <a:r>
              <a:rPr lang="en-GB" sz="1600" i="1" dirty="0" err="1">
                <a:solidFill>
                  <a:srgbClr val="000000"/>
                </a:solidFill>
                <a:latin typeface="MuseeBold"/>
              </a:rPr>
              <a:t>PLoS</a:t>
            </a:r>
            <a:r>
              <a:rPr lang="en-GB" sz="1600" i="1" dirty="0">
                <a:solidFill>
                  <a:srgbClr val="000000"/>
                </a:solidFill>
                <a:latin typeface="MuseeBold"/>
              </a:rPr>
              <a:t> Med </a:t>
            </a:r>
            <a:r>
              <a:rPr lang="en-GB" sz="1467" dirty="0">
                <a:solidFill>
                  <a:srgbClr val="000000"/>
                </a:solidFill>
                <a:latin typeface="MuseeBold"/>
              </a:rPr>
              <a:t>(2017)</a:t>
            </a:r>
            <a:endParaRPr lang="en-GB" sz="14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1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3718"/>
            <a:ext cx="10421277" cy="12405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733" dirty="0">
                <a:latin typeface="Arial Black"/>
                <a:cs typeface="Arial Black"/>
              </a:rPr>
              <a:t>Multi-arm multi-stage (MAMS) cluster randomised trial design (Phase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054" y="1858820"/>
            <a:ext cx="3990691" cy="4525963"/>
          </a:xfrm>
        </p:spPr>
        <p:txBody>
          <a:bodyPr/>
          <a:lstStyle/>
          <a:p>
            <a:r>
              <a:rPr lang="en-GB" sz="2400" dirty="0"/>
              <a:t>Methods development</a:t>
            </a:r>
          </a:p>
          <a:p>
            <a:endParaRPr lang="en-GB" sz="1500" dirty="0"/>
          </a:p>
          <a:p>
            <a:r>
              <a:rPr lang="en-GB" sz="2400" dirty="0"/>
              <a:t>Formative qualitative study</a:t>
            </a:r>
          </a:p>
          <a:p>
            <a:pPr lvl="1"/>
            <a:r>
              <a:rPr lang="en-GB" sz="2000" dirty="0"/>
              <a:t>Intervention development </a:t>
            </a:r>
          </a:p>
          <a:p>
            <a:endParaRPr lang="en-GB" sz="1500" dirty="0"/>
          </a:p>
          <a:p>
            <a:r>
              <a:rPr lang="en-GB" sz="2400" dirty="0"/>
              <a:t>Unit of randomisation: ANC day (cluster)</a:t>
            </a:r>
          </a:p>
          <a:p>
            <a:endParaRPr lang="en-GB" sz="1500" dirty="0"/>
          </a:p>
          <a:p>
            <a:r>
              <a:rPr lang="en-GB" sz="2400" dirty="0"/>
              <a:t>One interim analysis (end of first stage) drop for </a:t>
            </a:r>
          </a:p>
          <a:p>
            <a:pPr lvl="1"/>
            <a:r>
              <a:rPr lang="en-GB" sz="2000" dirty="0"/>
              <a:t>Futility</a:t>
            </a:r>
          </a:p>
          <a:p>
            <a:pPr lvl="1"/>
            <a:r>
              <a:rPr lang="en-GB" sz="2000" dirty="0"/>
              <a:t>Safety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91" y="1874501"/>
            <a:ext cx="6998208" cy="45403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21382" y="5583382"/>
            <a:ext cx="4184073" cy="277091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7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173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733" dirty="0">
                <a:latin typeface="Arial Black"/>
                <a:cs typeface="Arial Black"/>
              </a:rPr>
              <a:t>Objective and trial outcomes</a:t>
            </a:r>
            <a:endParaRPr lang="en-US" sz="3733" dirty="0">
              <a:latin typeface="Arial Black"/>
              <a:cs typeface="Arial Blac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707" y="1188679"/>
            <a:ext cx="11232024" cy="5403647"/>
          </a:xfrm>
        </p:spPr>
        <p:txBody>
          <a:bodyPr/>
          <a:lstStyle/>
          <a:p>
            <a:pPr marL="0" lvl="2" indent="0">
              <a:buClrTx/>
              <a:buNone/>
            </a:pPr>
            <a:r>
              <a:rPr lang="en-GB" sz="2667" b="1" dirty="0"/>
              <a:t>Objectives: </a:t>
            </a:r>
          </a:p>
          <a:p>
            <a:pPr marL="982089" lvl="3" indent="-457189">
              <a:buClrTx/>
            </a:pPr>
            <a:r>
              <a:rPr lang="en-GB" sz="2400" u="sng" dirty="0"/>
              <a:t>estimate</a:t>
            </a:r>
            <a:r>
              <a:rPr lang="en-GB" sz="2400" dirty="0"/>
              <a:t> of effect size of intervention(s) for subsequent Phase 3 trial</a:t>
            </a:r>
          </a:p>
          <a:p>
            <a:pPr marL="982089" lvl="3" indent="-457189">
              <a:buClrTx/>
            </a:pPr>
            <a:r>
              <a:rPr lang="en-GB" sz="2400" dirty="0"/>
              <a:t>acceptability, safety, cost-effectiveness at scale</a:t>
            </a:r>
          </a:p>
          <a:p>
            <a:endParaRPr lang="en-GB" sz="267" dirty="0"/>
          </a:p>
          <a:p>
            <a:r>
              <a:rPr lang="en-GB" sz="2667" dirty="0"/>
              <a:t>Primary outcome</a:t>
            </a:r>
          </a:p>
          <a:p>
            <a:pPr marL="533387" lvl="1" indent="0">
              <a:buNone/>
            </a:pPr>
            <a:r>
              <a:rPr lang="en-GB" sz="2400" b="1" dirty="0">
                <a:solidFill>
                  <a:srgbClr val="B0120E"/>
                </a:solidFill>
              </a:rPr>
              <a:t>% male partners of antenatal clinic attendees (ANC)</a:t>
            </a:r>
          </a:p>
          <a:p>
            <a:pPr marL="1662460" lvl="2" indent="-609585"/>
            <a:r>
              <a:rPr lang="en-GB" sz="2133" b="1" dirty="0">
                <a:solidFill>
                  <a:srgbClr val="B0120E"/>
                </a:solidFill>
              </a:rPr>
              <a:t>test for HIV </a:t>
            </a:r>
            <a:r>
              <a:rPr lang="en-GB" sz="2133" b="1" u="sng" dirty="0">
                <a:solidFill>
                  <a:srgbClr val="B0120E"/>
                </a:solidFill>
              </a:rPr>
              <a:t>and</a:t>
            </a:r>
            <a:r>
              <a:rPr lang="en-GB" sz="2133" b="1" dirty="0">
                <a:solidFill>
                  <a:srgbClr val="B0120E"/>
                </a:solidFill>
              </a:rPr>
              <a:t> link into care or prevention within 28 days </a:t>
            </a:r>
          </a:p>
          <a:p>
            <a:pPr marL="1662460" lvl="2" indent="-609585"/>
            <a:r>
              <a:rPr lang="en-GB" sz="2133" b="1" dirty="0">
                <a:solidFill>
                  <a:srgbClr val="B0120E"/>
                </a:solidFill>
              </a:rPr>
              <a:t>Including initiating ART or being circumcised within 28 days</a:t>
            </a:r>
          </a:p>
          <a:p>
            <a:pPr marL="1662460" lvl="2" indent="-609585"/>
            <a:endParaRPr lang="en-GB" sz="267" b="1" i="1" dirty="0">
              <a:solidFill>
                <a:srgbClr val="B0120E"/>
              </a:solidFill>
            </a:endParaRPr>
          </a:p>
          <a:p>
            <a:r>
              <a:rPr lang="en-GB" sz="2667" dirty="0"/>
              <a:t>Secondary outcomes	</a:t>
            </a:r>
          </a:p>
          <a:p>
            <a:pPr marL="982089" lvl="3" indent="-457189">
              <a:buClrTx/>
            </a:pPr>
            <a:r>
              <a:rPr lang="en-GB" sz="2400" dirty="0"/>
              <a:t>% male partners who test for HIV within 28 days </a:t>
            </a:r>
            <a:r>
              <a:rPr lang="en-GB" sz="2400" b="1" i="1" dirty="0"/>
              <a:t>(woman reported)</a:t>
            </a:r>
          </a:p>
          <a:p>
            <a:pPr marL="982089" lvl="3" indent="-457189">
              <a:buClrTx/>
            </a:pPr>
            <a:r>
              <a:rPr lang="en-GB" sz="2400" dirty="0"/>
              <a:t>% women who participate by arm (acceptability)</a:t>
            </a:r>
          </a:p>
          <a:p>
            <a:pPr marL="982089" lvl="3" indent="-457189">
              <a:buClrTx/>
            </a:pPr>
            <a:r>
              <a:rPr lang="en-GB" sz="2400" dirty="0"/>
              <a:t>Risk of social harms including intimate partner violence (IPV)</a:t>
            </a:r>
          </a:p>
          <a:p>
            <a:pPr marL="982089" lvl="3" indent="-457189">
              <a:buClrTx/>
            </a:pPr>
            <a:r>
              <a:rPr lang="en-GB" sz="2400" dirty="0"/>
              <a:t>Total cost of providing the service per trial arm</a:t>
            </a:r>
          </a:p>
          <a:p>
            <a:endParaRPr lang="en-US" sz="2667" dirty="0"/>
          </a:p>
        </p:txBody>
      </p:sp>
      <p:sp>
        <p:nvSpPr>
          <p:cNvPr id="3" name="Rectangle 2"/>
          <p:cNvSpPr/>
          <p:nvPr/>
        </p:nvSpPr>
        <p:spPr>
          <a:xfrm>
            <a:off x="882760" y="3073473"/>
            <a:ext cx="9241960" cy="123446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20000" bIns="120000" rtlCol="0" anchor="ctr" anchorCtr="0"/>
          <a:lstStyle/>
          <a:p>
            <a:pPr algn="ctr" defTabSz="1038977"/>
            <a:endParaRPr lang="en-US" sz="1867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6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359645"/>
            <a:ext cx="2991861" cy="278380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>
                <a:latin typeface="Arial Black"/>
                <a:cs typeface="Arial Black"/>
              </a:rPr>
              <a:t>Recruitment, participation &amp; follow-up interview by trial stage</a:t>
            </a:r>
          </a:p>
        </p:txBody>
      </p:sp>
      <p:sp>
        <p:nvSpPr>
          <p:cNvPr id="52" name="Rectangle 51"/>
          <p:cNvSpPr/>
          <p:nvPr/>
        </p:nvSpPr>
        <p:spPr>
          <a:xfrm rot="16200000">
            <a:off x="3563468" y="1153989"/>
            <a:ext cx="1687133" cy="605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Enrolment</a:t>
            </a:r>
          </a:p>
        </p:txBody>
      </p:sp>
      <p:sp>
        <p:nvSpPr>
          <p:cNvPr id="53" name="Rectangle 52"/>
          <p:cNvSpPr/>
          <p:nvPr/>
        </p:nvSpPr>
        <p:spPr>
          <a:xfrm rot="16200000">
            <a:off x="3689666" y="2712333"/>
            <a:ext cx="1429555" cy="60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Allocation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728416" y="4188464"/>
            <a:ext cx="1390931" cy="605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Follow-up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3777465" y="5562641"/>
            <a:ext cx="1274130" cy="605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Analysis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833547" y="1341873"/>
            <a:ext cx="3322749" cy="9583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Women present in ANC (1404)</a:t>
            </a:r>
          </a:p>
          <a:p>
            <a:r>
              <a:rPr lang="en-GB" b="1" dirty="0"/>
              <a:t>Ineligible (n = 320, 23%)</a:t>
            </a:r>
          </a:p>
          <a:p>
            <a:r>
              <a:rPr lang="en-GB" b="1" dirty="0"/>
              <a:t>Discontinued (n = 77, 7%)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833546" y="2538692"/>
            <a:ext cx="3322749" cy="6052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Randomisation (n = 36 clusters)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816697" y="5228228"/>
            <a:ext cx="3322749" cy="10495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/>
              <a:t># eligible (n=1084)</a:t>
            </a:r>
          </a:p>
          <a:p>
            <a:r>
              <a:rPr lang="en-GB" dirty="0"/>
              <a:t>Mean cluster size: 26 </a:t>
            </a:r>
          </a:p>
          <a:p>
            <a:r>
              <a:rPr lang="en-GB" dirty="0"/>
              <a:t>Range: 11 to 60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816698" y="3795650"/>
            <a:ext cx="3322749" cy="12418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Lost to follow-up (n = 0 clusters)</a:t>
            </a:r>
          </a:p>
          <a:p>
            <a:r>
              <a:rPr lang="en-GB" b="1" dirty="0"/>
              <a:t>Interviewed @ 4 weeks  </a:t>
            </a:r>
          </a:p>
          <a:p>
            <a:r>
              <a:rPr lang="en-GB" b="1" dirty="0"/>
              <a:t>(n = 745; 69%)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1256582" y="2794746"/>
            <a:ext cx="5994" cy="173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833547" y="668969"/>
            <a:ext cx="332274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Stage 1 </a:t>
            </a:r>
            <a:r>
              <a:rPr lang="en-GB" dirty="0"/>
              <a:t>(n = 36 clusters)</a:t>
            </a:r>
          </a:p>
          <a:p>
            <a:pPr algn="ctr"/>
            <a:r>
              <a:rPr lang="en-GB" b="1" dirty="0"/>
              <a:t>6 arms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203828" y="1317697"/>
            <a:ext cx="3322749" cy="9575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Women present in ANC (1733)</a:t>
            </a:r>
          </a:p>
          <a:p>
            <a:r>
              <a:rPr lang="en-GB" b="1" dirty="0"/>
              <a:t>Ineligible (n = 468, 27%)</a:t>
            </a:r>
          </a:p>
          <a:p>
            <a:r>
              <a:rPr lang="en-GB" b="1" dirty="0"/>
              <a:t>Discontinued (n = 39, 3%)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204064" y="668968"/>
            <a:ext cx="332274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Stage 2 </a:t>
            </a:r>
            <a:r>
              <a:rPr lang="en-GB" dirty="0"/>
              <a:t>(n = 35 clusters)</a:t>
            </a:r>
          </a:p>
          <a:p>
            <a:pPr algn="ctr"/>
            <a:r>
              <a:rPr lang="en-GB" b="1" dirty="0"/>
              <a:t>5 arms; lottery dropped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246179" y="2538163"/>
            <a:ext cx="3322749" cy="6052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Randomisation (n = 35 clusters)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203827" y="3795650"/>
            <a:ext cx="3322749" cy="12418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Lost to follow-up (n = 0 clusters)</a:t>
            </a:r>
          </a:p>
          <a:p>
            <a:r>
              <a:rPr lang="en-GB" b="1" dirty="0"/>
              <a:t>Interviewed @ 4 weeks </a:t>
            </a:r>
          </a:p>
          <a:p>
            <a:r>
              <a:rPr lang="en-GB" b="1" dirty="0"/>
              <a:t> (n = 1120; 89%)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203826" y="5228228"/>
            <a:ext cx="3322749" cy="10495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/>
              <a:t># eligible (n=1265)</a:t>
            </a:r>
          </a:p>
          <a:p>
            <a:r>
              <a:rPr lang="en-GB" dirty="0"/>
              <a:t>Mean cluster size: 29 </a:t>
            </a:r>
          </a:p>
          <a:p>
            <a:r>
              <a:rPr lang="en-GB" dirty="0"/>
              <a:t>Range: 9 to 67</a:t>
            </a:r>
          </a:p>
        </p:txBody>
      </p:sp>
      <p:cxnSp>
        <p:nvCxnSpPr>
          <p:cNvPr id="70" name="Straight Arrow Connector 69"/>
          <p:cNvCxnSpPr>
            <a:stCxn id="62" idx="2"/>
            <a:endCxn id="57" idx="0"/>
          </p:cNvCxnSpPr>
          <p:nvPr/>
        </p:nvCxnSpPr>
        <p:spPr>
          <a:xfrm>
            <a:off x="6494922" y="1315300"/>
            <a:ext cx="0" cy="2657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7" idx="2"/>
            <a:endCxn id="58" idx="0"/>
          </p:cNvCxnSpPr>
          <p:nvPr/>
        </p:nvCxnSpPr>
        <p:spPr>
          <a:xfrm flipH="1">
            <a:off x="6494921" y="2300208"/>
            <a:ext cx="1" cy="23848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8" idx="2"/>
            <a:endCxn id="60" idx="0"/>
          </p:cNvCxnSpPr>
          <p:nvPr/>
        </p:nvCxnSpPr>
        <p:spPr>
          <a:xfrm flipH="1">
            <a:off x="6478073" y="3143983"/>
            <a:ext cx="16848" cy="651667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0" idx="2"/>
            <a:endCxn id="59" idx="0"/>
          </p:cNvCxnSpPr>
          <p:nvPr/>
        </p:nvCxnSpPr>
        <p:spPr>
          <a:xfrm flipH="1">
            <a:off x="6478072" y="5037480"/>
            <a:ext cx="1" cy="190748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4" idx="2"/>
            <a:endCxn id="63" idx="0"/>
          </p:cNvCxnSpPr>
          <p:nvPr/>
        </p:nvCxnSpPr>
        <p:spPr>
          <a:xfrm flipH="1">
            <a:off x="9865203" y="1315299"/>
            <a:ext cx="236" cy="2398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3" idx="2"/>
            <a:endCxn id="65" idx="0"/>
          </p:cNvCxnSpPr>
          <p:nvPr/>
        </p:nvCxnSpPr>
        <p:spPr>
          <a:xfrm>
            <a:off x="9865203" y="2275250"/>
            <a:ext cx="42351" cy="26291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5" idx="2"/>
            <a:endCxn id="66" idx="0"/>
          </p:cNvCxnSpPr>
          <p:nvPr/>
        </p:nvCxnSpPr>
        <p:spPr>
          <a:xfrm flipH="1">
            <a:off x="9865202" y="3143454"/>
            <a:ext cx="42352" cy="65219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6" idx="2"/>
            <a:endCxn id="67" idx="0"/>
          </p:cNvCxnSpPr>
          <p:nvPr/>
        </p:nvCxnSpPr>
        <p:spPr>
          <a:xfrm flipH="1">
            <a:off x="9865201" y="5037480"/>
            <a:ext cx="1" cy="190748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ontent Placeholder 2"/>
          <p:cNvSpPr>
            <a:spLocks noGrp="1"/>
          </p:cNvSpPr>
          <p:nvPr>
            <p:ph sz="half" idx="1"/>
          </p:nvPr>
        </p:nvSpPr>
        <p:spPr>
          <a:xfrm>
            <a:off x="562708" y="3421293"/>
            <a:ext cx="3990691" cy="3124089"/>
          </a:xfrm>
        </p:spPr>
        <p:txBody>
          <a:bodyPr/>
          <a:lstStyle/>
          <a:p>
            <a:r>
              <a:rPr lang="en-GB" sz="2000" dirty="0"/>
              <a:t>Reasons for ineligibility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0" dirty="0"/>
              <a:t>&lt;18y old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0" dirty="0"/>
              <a:t>Absent partner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0" dirty="0"/>
              <a:t>Partner on ART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0" dirty="0"/>
              <a:t>Not 1</a:t>
            </a:r>
            <a:r>
              <a:rPr lang="en-GB" sz="1600" b="0" baseline="30000" dirty="0"/>
              <a:t>st</a:t>
            </a:r>
            <a:r>
              <a:rPr lang="en-GB" sz="1600" b="0" dirty="0"/>
              <a:t> ANC visit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0" dirty="0"/>
              <a:t>Already recruited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227483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49" y="365125"/>
            <a:ext cx="11822149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 Black"/>
                <a:cs typeface="Arial Black"/>
              </a:rPr>
              <a:t>Selected baseline characteristics of men </a:t>
            </a:r>
            <a:br>
              <a:rPr lang="en-GB" dirty="0">
                <a:latin typeface="Arial Black"/>
                <a:cs typeface="Arial Black"/>
              </a:rPr>
            </a:br>
            <a:r>
              <a:rPr lang="en-GB" sz="1800" dirty="0">
                <a:latin typeface="Arial Black"/>
                <a:cs typeface="Arial Black"/>
              </a:rPr>
              <a:t>(as reported by women at baseline)</a:t>
            </a:r>
            <a:endParaRPr lang="en-GB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677" y="5223165"/>
            <a:ext cx="11083864" cy="1205344"/>
          </a:xfrm>
        </p:spPr>
        <p:txBody>
          <a:bodyPr>
            <a:normAutofit lnSpcReduction="10000"/>
          </a:bodyPr>
          <a:lstStyle/>
          <a:p>
            <a:r>
              <a:rPr lang="en-GB" sz="1600" b="0" dirty="0"/>
              <a:t>SD: standard deviation; SOC: standard of care; ST: self-test kits; Reminder: phone call to man on the same day and after 5 days of enrolment of woman</a:t>
            </a:r>
          </a:p>
          <a:p>
            <a:r>
              <a:rPr lang="en-GB" sz="1600" dirty="0"/>
              <a:t>*</a:t>
            </a:r>
            <a:r>
              <a:rPr lang="en-GB" sz="1600" b="0" dirty="0"/>
              <a:t> Dropped at interim analysis (end of stage 1)</a:t>
            </a:r>
          </a:p>
          <a:p>
            <a:r>
              <a:rPr lang="en-GB" sz="1600" dirty="0"/>
              <a:t>† </a:t>
            </a:r>
            <a:r>
              <a:rPr lang="en-GB" sz="1600" b="0" dirty="0"/>
              <a:t>Denominator of men who have previously tested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598677" y="1528462"/>
          <a:ext cx="11083864" cy="35966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8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6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0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1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aseline="0" dirty="0"/>
                        <a:t>Characteristic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SOC</a:t>
                      </a:r>
                    </a:p>
                    <a:p>
                      <a:r>
                        <a:rPr lang="en-GB" sz="2000" dirty="0"/>
                        <a:t>N = 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ST only</a:t>
                      </a:r>
                    </a:p>
                    <a:p>
                      <a:r>
                        <a:rPr lang="en-GB" sz="2000" dirty="0"/>
                        <a:t>N = 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ST + $3</a:t>
                      </a:r>
                    </a:p>
                    <a:p>
                      <a:r>
                        <a:rPr lang="en-GB" sz="2000" dirty="0"/>
                        <a:t>N = 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ST + $10</a:t>
                      </a:r>
                    </a:p>
                    <a:p>
                      <a:r>
                        <a:rPr lang="en-GB" sz="2000" dirty="0"/>
                        <a:t>N = 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ST + lottery</a:t>
                      </a:r>
                    </a:p>
                    <a:p>
                      <a:r>
                        <a:rPr lang="en-GB" sz="2000" dirty="0"/>
                        <a:t>N = 155</a:t>
                      </a:r>
                      <a:r>
                        <a:rPr lang="en-GB" sz="2000" b="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/>
                        <a:t>ST+</a:t>
                      </a:r>
                      <a:r>
                        <a:rPr lang="en-GB" sz="2000" baseline="0" dirty="0" err="1"/>
                        <a:t>reminder</a:t>
                      </a:r>
                      <a:endParaRPr lang="en-GB" sz="2000" baseline="0" dirty="0"/>
                    </a:p>
                    <a:p>
                      <a:r>
                        <a:rPr lang="en-GB" sz="2000" baseline="0" dirty="0"/>
                        <a:t>N = 452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Age (years)</a:t>
                      </a:r>
                    </a:p>
                    <a:p>
                      <a:r>
                        <a:rPr lang="en-GB" sz="2000" dirty="0"/>
                        <a:t>Mean</a:t>
                      </a:r>
                      <a:r>
                        <a:rPr lang="en-GB" sz="2000" baseline="0" dirty="0"/>
                        <a:t> (</a:t>
                      </a:r>
                      <a:r>
                        <a:rPr lang="en-GB" sz="2000" dirty="0"/>
                        <a:t>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30.0</a:t>
                      </a:r>
                      <a:r>
                        <a:rPr lang="en-GB" sz="2000" baseline="0" dirty="0"/>
                        <a:t> (9</a:t>
                      </a:r>
                      <a:r>
                        <a:rPr lang="en-GB" sz="2000" dirty="0"/>
                        <a:t>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29.1</a:t>
                      </a:r>
                      <a:r>
                        <a:rPr lang="en-GB" sz="2000" baseline="0" dirty="0"/>
                        <a:t> (5</a:t>
                      </a:r>
                      <a:r>
                        <a:rPr lang="en-GB" sz="2000" dirty="0"/>
                        <a:t>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30.1</a:t>
                      </a:r>
                      <a:r>
                        <a:rPr lang="en-GB" sz="2000" baseline="0" dirty="0"/>
                        <a:t> (5</a:t>
                      </a:r>
                      <a:r>
                        <a:rPr lang="en-GB" sz="2000" dirty="0"/>
                        <a:t>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29.2</a:t>
                      </a:r>
                      <a:r>
                        <a:rPr lang="en-GB" sz="2000" baseline="0" dirty="0"/>
                        <a:t> (6</a:t>
                      </a:r>
                      <a:r>
                        <a:rPr lang="en-GB" sz="2000" dirty="0"/>
                        <a:t>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30.3</a:t>
                      </a:r>
                      <a:r>
                        <a:rPr lang="en-GB" sz="2000" baseline="0" dirty="0"/>
                        <a:t> (10</a:t>
                      </a:r>
                      <a:r>
                        <a:rPr lang="en-GB" sz="2000" dirty="0"/>
                        <a:t>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29.5</a:t>
                      </a:r>
                      <a:r>
                        <a:rPr lang="en-GB" sz="2000" baseline="0" dirty="0"/>
                        <a:t> (6</a:t>
                      </a:r>
                      <a:r>
                        <a:rPr lang="en-GB" sz="2000" dirty="0"/>
                        <a:t>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Never</a:t>
                      </a:r>
                      <a:r>
                        <a:rPr lang="en-GB" sz="2000" baseline="0" dirty="0"/>
                        <a:t> t</a:t>
                      </a:r>
                      <a:r>
                        <a:rPr lang="en-GB" sz="2000" dirty="0"/>
                        <a:t>ested</a:t>
                      </a:r>
                      <a:r>
                        <a:rPr lang="en-GB" sz="2000" baseline="0" dirty="0"/>
                        <a:t> </a:t>
                      </a:r>
                    </a:p>
                    <a:p>
                      <a:r>
                        <a:rPr lang="en-GB" sz="2000" baseline="0" dirty="0"/>
                        <a:t>for HIV before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Tested &gt;12m ago</a:t>
                      </a:r>
                      <a:r>
                        <a:rPr lang="en-GB" sz="2000" b="1" dirty="0"/>
                        <a:t>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Unable</a:t>
                      </a:r>
                      <a:r>
                        <a:rPr lang="en-GB" sz="2000" baseline="0" dirty="0"/>
                        <a:t> to read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/>
                        <a:t>and write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Paid 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199099" y="2937220"/>
            <a:ext cx="7881870" cy="109470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GB" sz="14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704" y="678610"/>
            <a:ext cx="11019693" cy="1005514"/>
          </a:xfrm>
        </p:spPr>
        <p:txBody>
          <a:bodyPr>
            <a:noAutofit/>
          </a:bodyPr>
          <a:lstStyle/>
          <a:p>
            <a:pPr algn="r"/>
            <a:r>
              <a:rPr lang="en-GB" sz="3200" dirty="0">
                <a:latin typeface="Arial Black"/>
                <a:cs typeface="Arial Black"/>
              </a:rPr>
              <a:t>Primary outcome results (adjusted analysis)</a:t>
            </a:r>
            <a:br>
              <a:rPr lang="en-GB" sz="3200" dirty="0">
                <a:latin typeface="Arial Black"/>
                <a:cs typeface="Arial Black"/>
              </a:rPr>
            </a:br>
            <a:r>
              <a:rPr lang="en-GB" sz="2000" b="0" dirty="0">
                <a:latin typeface="Arial Black"/>
                <a:cs typeface="Arial Black"/>
              </a:rPr>
              <a:t>% of male partners tested + linked to care or prevention within 28d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668" y="1859353"/>
            <a:ext cx="4568563" cy="4605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300" b="1" dirty="0"/>
              <a:t>Across both stages of study</a:t>
            </a:r>
            <a:endParaRPr lang="en-GB" sz="2300" dirty="0"/>
          </a:p>
          <a:p>
            <a:r>
              <a:rPr lang="en-GB" sz="2000" b="1" dirty="0"/>
              <a:t>676 (29%) men attended clinic</a:t>
            </a:r>
          </a:p>
          <a:p>
            <a:pPr lvl="1"/>
            <a:r>
              <a:rPr lang="en-GB" sz="1800" dirty="0"/>
              <a:t>44% HIV testing for first time</a:t>
            </a:r>
            <a:endParaRPr lang="en-GB" sz="1800" b="1" dirty="0"/>
          </a:p>
          <a:p>
            <a:r>
              <a:rPr lang="en-GB" sz="2000" b="1" dirty="0"/>
              <a:t>630 (93%) confirmed HIV-</a:t>
            </a:r>
            <a:r>
              <a:rPr lang="en-GB" sz="2000" b="1" dirty="0" err="1"/>
              <a:t>ve</a:t>
            </a:r>
            <a:r>
              <a:rPr lang="en-GB" sz="2000" dirty="0"/>
              <a:t>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408 already circumcised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1800" b="1" dirty="0">
                <a:solidFill>
                  <a:srgbClr val="D11E3C"/>
                </a:solidFill>
              </a:rPr>
              <a:t>222 booked for VMMC</a:t>
            </a:r>
          </a:p>
          <a:p>
            <a:r>
              <a:rPr lang="en-GB" sz="2000" b="1" dirty="0"/>
              <a:t>46</a:t>
            </a:r>
            <a:r>
              <a:rPr lang="en-GB" sz="2000" dirty="0"/>
              <a:t> (</a:t>
            </a:r>
            <a:r>
              <a:rPr lang="en-GB" sz="2000" b="1" dirty="0"/>
              <a:t>7%) confirmed HIV +</a:t>
            </a:r>
            <a:r>
              <a:rPr lang="en-GB" sz="2000" b="1" dirty="0" err="1"/>
              <a:t>ve</a:t>
            </a:r>
            <a:r>
              <a:rPr lang="en-GB" sz="2000" b="1" dirty="0"/>
              <a:t>;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1800" b="1" dirty="0">
                <a:solidFill>
                  <a:srgbClr val="D11E3C"/>
                </a:solidFill>
              </a:rPr>
              <a:t>42 (91.3%) started ART</a:t>
            </a:r>
          </a:p>
          <a:p>
            <a:pPr marL="914400" lvl="2" indent="0">
              <a:buNone/>
            </a:pPr>
            <a:endParaRPr lang="en-GB" sz="1000" b="1" dirty="0">
              <a:solidFill>
                <a:srgbClr val="D11E3C"/>
              </a:solidFill>
            </a:endParaRPr>
          </a:p>
          <a:p>
            <a:pPr marL="0" lvl="1" indent="0">
              <a:buNone/>
            </a:pPr>
            <a:r>
              <a:rPr lang="en-GB" sz="2300" b="1" dirty="0"/>
              <a:t>3 adverse events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1800" b="1" dirty="0">
                <a:solidFill>
                  <a:srgbClr val="D11E3C"/>
                </a:solidFill>
              </a:rPr>
              <a:t>none serious (all Grade 2)</a:t>
            </a:r>
          </a:p>
          <a:p>
            <a:pPr marL="457200" lvl="1" indent="0">
              <a:buNone/>
            </a:pPr>
            <a:endParaRPr lang="en-GB" sz="1000" b="1" dirty="0"/>
          </a:p>
          <a:p>
            <a:pPr marL="0" lvl="1" indent="0">
              <a:buNone/>
            </a:pPr>
            <a:r>
              <a:rPr lang="en-GB" sz="2300" b="1" dirty="0"/>
              <a:t>Lottery arm dropped for futility after interim analysis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783" y="1600201"/>
            <a:ext cx="7146341" cy="46213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61389" y="1683051"/>
            <a:ext cx="640783" cy="444213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4169902" y="4274058"/>
            <a:ext cx="14919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7315" y="2458019"/>
            <a:ext cx="92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GB" sz="2000" b="1" dirty="0">
                <a:solidFill>
                  <a:prstClr val="black"/>
                </a:solidFill>
              </a:rPr>
              <a:t>80% 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5411" y="3284582"/>
            <a:ext cx="968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GB" sz="2000" b="1" dirty="0">
                <a:solidFill>
                  <a:prstClr val="black"/>
                </a:solidFill>
              </a:rPr>
              <a:t>60% 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09316" y="4117679"/>
            <a:ext cx="102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GB" sz="2000" b="1" dirty="0">
                <a:solidFill>
                  <a:prstClr val="black"/>
                </a:solidFill>
              </a:rPr>
              <a:t>40% 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6711" y="4936201"/>
            <a:ext cx="928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GB" sz="2000" b="1" dirty="0">
                <a:solidFill>
                  <a:prstClr val="black"/>
                </a:solidFill>
              </a:rPr>
              <a:t>20% 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5496" y="5769298"/>
            <a:ext cx="83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GB" sz="2000" b="1" dirty="0">
                <a:solidFill>
                  <a:prstClr val="black"/>
                </a:solidFill>
              </a:rPr>
              <a:t>0% 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54975" y="6175426"/>
            <a:ext cx="12753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900" b="1" dirty="0">
                <a:solidFill>
                  <a:prstClr val="black"/>
                </a:solidFill>
              </a:rPr>
              <a:t>Reminder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2258" y="6175426"/>
            <a:ext cx="72162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900" b="1" dirty="0">
                <a:solidFill>
                  <a:prstClr val="black"/>
                </a:solidFill>
              </a:rPr>
              <a:t>SOC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21560" y="6175426"/>
            <a:ext cx="9405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 only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29782" y="6175426"/>
            <a:ext cx="787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900" b="1" dirty="0">
                <a:solidFill>
                  <a:prstClr val="black"/>
                </a:solidFill>
              </a:rPr>
              <a:t>ST+$3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17643" y="6175426"/>
            <a:ext cx="102675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900" b="1" dirty="0">
                <a:solidFill>
                  <a:prstClr val="black"/>
                </a:solidFill>
              </a:rPr>
              <a:t>ST+$10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44399" y="6175426"/>
            <a:ext cx="9136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900" b="1" dirty="0"/>
              <a:t>Lottery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85849" y="1617795"/>
            <a:ext cx="1057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GB" sz="2000" b="1" dirty="0">
                <a:solidFill>
                  <a:prstClr val="black"/>
                </a:solidFill>
              </a:rPr>
              <a:t>100% -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72900" y="2387284"/>
            <a:ext cx="12492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000" b="1" dirty="0">
                <a:solidFill>
                  <a:srgbClr val="D11E3C"/>
                </a:solidFill>
              </a:rPr>
              <a:t>RR 1.97 </a:t>
            </a:r>
            <a:r>
              <a:rPr lang="en-GB" dirty="0">
                <a:solidFill>
                  <a:srgbClr val="D11E3C"/>
                </a:solidFill>
              </a:rPr>
              <a:t>(1.53, 2.41)</a:t>
            </a:r>
            <a:endParaRPr lang="en-GB" sz="1600" dirty="0">
              <a:solidFill>
                <a:srgbClr val="D11E3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67204" y="3148295"/>
            <a:ext cx="12492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000" b="1" dirty="0"/>
              <a:t>RR 1.21 </a:t>
            </a:r>
            <a:r>
              <a:rPr lang="en-GB" dirty="0"/>
              <a:t>(0.96, 1.45)</a:t>
            </a:r>
            <a:endParaRPr lang="en-GB" sz="1600" dirty="0">
              <a:solidFill>
                <a:srgbClr val="B0120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06393" y="1600365"/>
            <a:ext cx="12492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000" b="1" dirty="0">
                <a:solidFill>
                  <a:srgbClr val="D11E3C"/>
                </a:solidFill>
              </a:rPr>
              <a:t>RR 2.57 </a:t>
            </a:r>
            <a:r>
              <a:rPr lang="en-GB" dirty="0">
                <a:solidFill>
                  <a:srgbClr val="D11E3C"/>
                </a:solidFill>
              </a:rPr>
              <a:t>(2.04, 3.10)</a:t>
            </a:r>
            <a:endParaRPr lang="en-GB" sz="1600" dirty="0">
              <a:solidFill>
                <a:srgbClr val="D11E3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76604" y="3224720"/>
            <a:ext cx="12492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000" b="1" dirty="0">
                <a:solidFill>
                  <a:srgbClr val="000000"/>
                </a:solidFill>
              </a:rPr>
              <a:t>RR 1.17 </a:t>
            </a:r>
            <a:r>
              <a:rPr lang="en-GB" dirty="0">
                <a:solidFill>
                  <a:srgbClr val="000000"/>
                </a:solidFill>
              </a:rPr>
              <a:t>(0.86, 1.60)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68017" y="2278815"/>
            <a:ext cx="12492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000" b="1" dirty="0"/>
              <a:t>RR 1.13 </a:t>
            </a:r>
            <a:r>
              <a:rPr lang="en-GB" dirty="0"/>
              <a:t>(0.90, 1.35)</a:t>
            </a:r>
            <a:endParaRPr lang="en-GB" sz="1600" dirty="0">
              <a:solidFill>
                <a:srgbClr val="B0120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1027" y="5832944"/>
            <a:ext cx="866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P=0.075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679081" y="5832944"/>
            <a:ext cx="866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600" b="1" dirty="0">
                <a:solidFill>
                  <a:srgbClr val="D11E3C"/>
                </a:solidFill>
              </a:rPr>
              <a:t>P&lt;0.001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577819" y="5832944"/>
            <a:ext cx="866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600" b="1" dirty="0">
                <a:solidFill>
                  <a:srgbClr val="D11E3C"/>
                </a:solidFill>
              </a:rPr>
              <a:t>P&lt;0.001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561649" y="5832944"/>
            <a:ext cx="866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600" b="1" dirty="0"/>
              <a:t>P=0.240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482736" y="5832944"/>
            <a:ext cx="866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P=0.159</a:t>
            </a:r>
          </a:p>
        </p:txBody>
      </p:sp>
    </p:spTree>
    <p:extLst>
      <p:ext uri="{BB962C8B-B14F-4D97-AF65-F5344CB8AC3E}">
        <p14:creationId xmlns:p14="http://schemas.microsoft.com/office/powerpoint/2010/main" val="251768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5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511107"/>
            <a:ext cx="11337993" cy="104582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Black"/>
                <a:cs typeface="Arial Black"/>
              </a:rPr>
              <a:t>% all* male partners starting ART or booked for circumcision within 28 days</a:t>
            </a:r>
            <a:endParaRPr lang="en-US" sz="18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758993"/>
              </p:ext>
            </p:extLst>
          </p:nvPr>
        </p:nvGraphicFramePr>
        <p:xfrm>
          <a:off x="2460097" y="1812598"/>
          <a:ext cx="6720103" cy="387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4724479" y="3100979"/>
            <a:ext cx="1037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P=0.066</a:t>
            </a:r>
          </a:p>
        </p:txBody>
      </p:sp>
      <p:sp>
        <p:nvSpPr>
          <p:cNvPr id="7" name="Rectangle 6"/>
          <p:cNvSpPr/>
          <p:nvPr/>
        </p:nvSpPr>
        <p:spPr>
          <a:xfrm>
            <a:off x="8323875" y="1975116"/>
            <a:ext cx="1037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P&lt;0.001</a:t>
            </a:r>
          </a:p>
        </p:txBody>
      </p:sp>
      <p:sp>
        <p:nvSpPr>
          <p:cNvPr id="8" name="Rectangle 7"/>
          <p:cNvSpPr/>
          <p:nvPr/>
        </p:nvSpPr>
        <p:spPr>
          <a:xfrm>
            <a:off x="7068434" y="2440768"/>
            <a:ext cx="1037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P=0.001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45906" y="3100979"/>
            <a:ext cx="1037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P=0.066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707" y="6294441"/>
            <a:ext cx="10039450" cy="48953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defTabSz="914354"/>
            <a:r>
              <a:rPr lang="en-US" sz="2000" b="1" dirty="0">
                <a:solidFill>
                  <a:srgbClr val="D11E3C"/>
                </a:solidFill>
              </a:rPr>
              <a:t>* Intention to treat analysis including all eligible women: assumes 1:1 </a:t>
            </a:r>
            <a:r>
              <a:rPr lang="en-GB" sz="2000" b="1" dirty="0">
                <a:solidFill>
                  <a:srgbClr val="D11E3C"/>
                </a:solidFill>
              </a:rPr>
              <a:t>♂:♀ </a:t>
            </a:r>
            <a:r>
              <a:rPr lang="en-US" sz="2000" b="1" dirty="0">
                <a:solidFill>
                  <a:srgbClr val="D11E3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6008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1434</Words>
  <Application>Microsoft Office PowerPoint</Application>
  <PresentationFormat>Widescreen</PresentationFormat>
  <Paragraphs>353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MuseeBold</vt:lpstr>
      <vt:lpstr>Times</vt:lpstr>
      <vt:lpstr>Wingdings</vt:lpstr>
      <vt:lpstr>1_Office Theme</vt:lpstr>
      <vt:lpstr>Office Theme</vt:lpstr>
      <vt:lpstr>UNITAID   PSI HIV SELF-TESTING AFRICA</vt:lpstr>
      <vt:lpstr>Research Question</vt:lpstr>
      <vt:lpstr>Background</vt:lpstr>
      <vt:lpstr>Multi-arm multi-stage (MAMS) cluster randomised trial design (Phase 2)</vt:lpstr>
      <vt:lpstr>Objective and trial outcomes</vt:lpstr>
      <vt:lpstr>Recruitment, participation &amp; follow-up interview by trial stage</vt:lpstr>
      <vt:lpstr>Selected baseline characteristics of men  (as reported by women at baseline)</vt:lpstr>
      <vt:lpstr>Primary outcome results (adjusted analysis) % of male partners tested + linked to care or prevention within 28d</vt:lpstr>
      <vt:lpstr>% all* male partners starting ART or booked for circumcision within 28 days</vt:lpstr>
      <vt:lpstr>Proportion of male partners tested within 28d by arm &amp; stage – as reported by the woman</vt:lpstr>
      <vt:lpstr>Conclusions </vt:lpstr>
      <vt:lpstr>PowerPoint Presentation</vt:lpstr>
      <vt:lpstr>Preliminary economic findings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Karin Hatzold</cp:lastModifiedBy>
  <cp:revision>50</cp:revision>
  <dcterms:created xsi:type="dcterms:W3CDTF">2016-02-22T20:27:22Z</dcterms:created>
  <dcterms:modified xsi:type="dcterms:W3CDTF">2017-07-23T10:06:08Z</dcterms:modified>
</cp:coreProperties>
</file>