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6" r:id="rId2"/>
  </p:sldMasterIdLst>
  <p:notesMasterIdLst>
    <p:notesMasterId r:id="rId10"/>
  </p:notesMasterIdLst>
  <p:sldIdLst>
    <p:sldId id="259" r:id="rId3"/>
    <p:sldId id="267" r:id="rId4"/>
    <p:sldId id="269" r:id="rId5"/>
    <p:sldId id="272" r:id="rId6"/>
    <p:sldId id="271" r:id="rId7"/>
    <p:sldId id="27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5063"/>
    <a:srgbClr val="8DD4DA"/>
    <a:srgbClr val="D11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951" autoAdjust="0"/>
  </p:normalViewPr>
  <p:slideViewPr>
    <p:cSldViewPr snapToGrid="0" snapToObjects="1">
      <p:cViewPr varScale="1">
        <p:scale>
          <a:sx n="58" d="100"/>
          <a:sy n="58"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32416659586801E-3"/>
          <c:y val="3.0866387980108299E-2"/>
          <c:w val="0.59883256435559495"/>
          <c:h val="0.73514447814256101"/>
        </c:manualLayout>
      </c:layout>
      <c:barChart>
        <c:barDir val="col"/>
        <c:grouping val="stacked"/>
        <c:varyColors val="0"/>
        <c:ser>
          <c:idx val="0"/>
          <c:order val="0"/>
          <c:tx>
            <c:strRef>
              <c:f>Sheet1!$B$1</c:f>
              <c:strCache>
                <c:ptCount val="1"/>
                <c:pt idx="0">
                  <c:v>Reached</c:v>
                </c:pt>
              </c:strCache>
            </c:strRef>
          </c:tx>
          <c:spPr>
            <a:solidFill>
              <a:schemeClr val="tx2"/>
            </a:solidFill>
          </c:spPr>
          <c:invertIfNegative val="0"/>
          <c:dPt>
            <c:idx val="0"/>
            <c:invertIfNegative val="0"/>
            <c:bubble3D val="0"/>
            <c:spPr>
              <a:solidFill>
                <a:srgbClr val="00B0F0"/>
              </a:solidFill>
            </c:spPr>
            <c:extLst>
              <c:ext xmlns:c16="http://schemas.microsoft.com/office/drawing/2014/chart" uri="{C3380CC4-5D6E-409C-BE32-E72D297353CC}">
                <c16:uniqueId val="{00000000-E200-492B-90D5-50193EBB01EB}"/>
              </c:ext>
            </c:extLst>
          </c:dPt>
          <c:dPt>
            <c:idx val="1"/>
            <c:invertIfNegative val="0"/>
            <c:bubble3D val="0"/>
            <c:spPr>
              <a:solidFill>
                <a:srgbClr val="09BBBF">
                  <a:alpha val="42000"/>
                </a:srgbClr>
              </a:solidFill>
            </c:spPr>
            <c:extLst>
              <c:ext xmlns:c16="http://schemas.microsoft.com/office/drawing/2014/chart" uri="{C3380CC4-5D6E-409C-BE32-E72D297353CC}">
                <c16:uniqueId val="{00000001-E200-492B-90D5-50193EBB01EB}"/>
              </c:ext>
            </c:extLst>
          </c:dPt>
          <c:dPt>
            <c:idx val="2"/>
            <c:invertIfNegative val="0"/>
            <c:bubble3D val="0"/>
            <c:spPr>
              <a:solidFill>
                <a:srgbClr val="4E7CE4">
                  <a:alpha val="63000"/>
                </a:srgbClr>
              </a:solidFill>
            </c:spPr>
            <c:extLst>
              <c:ext xmlns:c16="http://schemas.microsoft.com/office/drawing/2014/chart" uri="{C3380CC4-5D6E-409C-BE32-E72D297353CC}">
                <c16:uniqueId val="{00000002-E200-492B-90D5-50193EBB01EB}"/>
              </c:ext>
            </c:extLst>
          </c:dPt>
          <c:dLbls>
            <c:dLbl>
              <c:idx val="1"/>
              <c:spPr/>
              <c:txPr>
                <a:bodyPr/>
                <a:lstStyle/>
                <a:p>
                  <a:pPr>
                    <a:defRPr sz="1087"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200-492B-90D5-50193EBB01EB}"/>
                </c:ext>
              </c:extLst>
            </c:dLbl>
            <c:dLbl>
              <c:idx val="2"/>
              <c:spPr/>
              <c:txPr>
                <a:bodyPr/>
                <a:lstStyle/>
                <a:p>
                  <a:pPr>
                    <a:defRPr sz="1087"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200-492B-90D5-50193EBB01EB}"/>
                </c:ext>
              </c:extLst>
            </c:dLbl>
            <c:spPr>
              <a:noFill/>
              <a:ln w="23015">
                <a:noFill/>
              </a:ln>
            </c:spPr>
            <c:txPr>
              <a:bodyPr/>
              <a:lstStyle/>
              <a:p>
                <a:pPr>
                  <a:defRPr sz="126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PLHIV diagnosed</c:v>
                </c:pt>
                <c:pt idx="1">
                  <c:v>PLHIV on ART</c:v>
                </c:pt>
                <c:pt idx="2">
                  <c:v>PLHIV on ART virally suppressed</c:v>
                </c:pt>
              </c:strCache>
            </c:strRef>
          </c:cat>
          <c:val>
            <c:numRef>
              <c:f>Sheet1!$B$2:$B$4</c:f>
              <c:numCache>
                <c:formatCode>0%</c:formatCode>
                <c:ptCount val="3"/>
                <c:pt idx="0">
                  <c:v>0.71</c:v>
                </c:pt>
                <c:pt idx="1">
                  <c:v>0.47</c:v>
                </c:pt>
                <c:pt idx="2">
                  <c:v>0.39</c:v>
                </c:pt>
              </c:numCache>
            </c:numRef>
          </c:val>
          <c:extLst>
            <c:ext xmlns:c16="http://schemas.microsoft.com/office/drawing/2014/chart" uri="{C3380CC4-5D6E-409C-BE32-E72D297353CC}">
              <c16:uniqueId val="{00000003-E200-492B-90D5-50193EBB01EB}"/>
            </c:ext>
          </c:extLst>
        </c:ser>
        <c:ser>
          <c:idx val="1"/>
          <c:order val="1"/>
          <c:tx>
            <c:strRef>
              <c:f>Sheet1!$C$1</c:f>
              <c:strCache>
                <c:ptCount val="1"/>
                <c:pt idx="0">
                  <c:v>90-90-90 Goal</c:v>
                </c:pt>
              </c:strCache>
            </c:strRef>
          </c:tx>
          <c:spPr>
            <a:pattFill prst="wdUpDiag">
              <a:fgClr>
                <a:schemeClr val="accent5">
                  <a:lumMod val="40000"/>
                  <a:lumOff val="60000"/>
                </a:schemeClr>
              </a:fgClr>
              <a:bgClr>
                <a:schemeClr val="bg1"/>
              </a:bgClr>
            </a:pattFill>
          </c:spPr>
          <c:invertIfNegative val="0"/>
          <c:dPt>
            <c:idx val="0"/>
            <c:invertIfNegative val="0"/>
            <c:bubble3D val="0"/>
            <c:spPr>
              <a:pattFill prst="wdUpDiag">
                <a:fgClr>
                  <a:schemeClr val="accent5"/>
                </a:fgClr>
                <a:bgClr>
                  <a:schemeClr val="bg1"/>
                </a:bgClr>
              </a:pattFill>
            </c:spPr>
            <c:extLst>
              <c:ext xmlns:c16="http://schemas.microsoft.com/office/drawing/2014/chart" uri="{C3380CC4-5D6E-409C-BE32-E72D297353CC}">
                <c16:uniqueId val="{00000004-E200-492B-90D5-50193EBB01EB}"/>
              </c:ext>
            </c:extLst>
          </c:dPt>
          <c:dPt>
            <c:idx val="1"/>
            <c:invertIfNegative val="0"/>
            <c:bubble3D val="0"/>
            <c:extLst>
              <c:ext xmlns:c16="http://schemas.microsoft.com/office/drawing/2014/chart" uri="{C3380CC4-5D6E-409C-BE32-E72D297353CC}">
                <c16:uniqueId val="{00000005-E200-492B-90D5-50193EBB01EB}"/>
              </c:ext>
            </c:extLst>
          </c:dPt>
          <c:dPt>
            <c:idx val="2"/>
            <c:invertIfNegative val="0"/>
            <c:bubble3D val="0"/>
            <c:extLst>
              <c:ext xmlns:c16="http://schemas.microsoft.com/office/drawing/2014/chart" uri="{C3380CC4-5D6E-409C-BE32-E72D297353CC}">
                <c16:uniqueId val="{00000006-E200-492B-90D5-50193EBB01EB}"/>
              </c:ext>
            </c:extLst>
          </c:dPt>
          <c:cat>
            <c:strRef>
              <c:f>Sheet1!$A$2:$A$4</c:f>
              <c:strCache>
                <c:ptCount val="3"/>
                <c:pt idx="0">
                  <c:v>PLHIV diagnosed</c:v>
                </c:pt>
                <c:pt idx="1">
                  <c:v>PLHIV on ART</c:v>
                </c:pt>
                <c:pt idx="2">
                  <c:v>PLHIV on ART virally suppressed</c:v>
                </c:pt>
              </c:strCache>
            </c:strRef>
          </c:cat>
          <c:val>
            <c:numRef>
              <c:f>Sheet1!$C$2:$C$4</c:f>
              <c:numCache>
                <c:formatCode>0%</c:formatCode>
                <c:ptCount val="3"/>
                <c:pt idx="0">
                  <c:v>0.19</c:v>
                </c:pt>
                <c:pt idx="1">
                  <c:v>0.43</c:v>
                </c:pt>
                <c:pt idx="2">
                  <c:v>0.51</c:v>
                </c:pt>
              </c:numCache>
            </c:numRef>
          </c:val>
          <c:extLst>
            <c:ext xmlns:c16="http://schemas.microsoft.com/office/drawing/2014/chart" uri="{C3380CC4-5D6E-409C-BE32-E72D297353CC}">
              <c16:uniqueId val="{00000007-E200-492B-90D5-50193EBB01EB}"/>
            </c:ext>
          </c:extLst>
        </c:ser>
        <c:ser>
          <c:idx val="2"/>
          <c:order val="2"/>
          <c:tx>
            <c:strRef>
              <c:f>Sheet1!$D$1</c:f>
              <c:strCache>
                <c:ptCount val="1"/>
                <c:pt idx="0">
                  <c:v>2030 Goal</c:v>
                </c:pt>
              </c:strCache>
            </c:strRef>
          </c:tx>
          <c:spPr>
            <a:solidFill>
              <a:schemeClr val="bg1">
                <a:lumMod val="65000"/>
              </a:schemeClr>
            </a:solidFill>
          </c:spPr>
          <c:invertIfNegative val="0"/>
          <c:cat>
            <c:strRef>
              <c:f>Sheet1!$A$2:$A$4</c:f>
              <c:strCache>
                <c:ptCount val="3"/>
                <c:pt idx="0">
                  <c:v>PLHIV diagnosed</c:v>
                </c:pt>
                <c:pt idx="1">
                  <c:v>PLHIV on ART</c:v>
                </c:pt>
                <c:pt idx="2">
                  <c:v>PLHIV on ART virally suppressed</c:v>
                </c:pt>
              </c:strCache>
            </c:strRef>
          </c:cat>
          <c:val>
            <c:numRef>
              <c:f>Sheet1!$D$2:$D$4</c:f>
              <c:numCache>
                <c:formatCode>0%</c:formatCode>
                <c:ptCount val="3"/>
                <c:pt idx="0">
                  <c:v>0.05</c:v>
                </c:pt>
                <c:pt idx="1">
                  <c:v>0.05</c:v>
                </c:pt>
                <c:pt idx="2">
                  <c:v>0.05</c:v>
                </c:pt>
              </c:numCache>
            </c:numRef>
          </c:val>
          <c:extLst>
            <c:ext xmlns:c16="http://schemas.microsoft.com/office/drawing/2014/chart" uri="{C3380CC4-5D6E-409C-BE32-E72D297353CC}">
              <c16:uniqueId val="{00000008-E200-492B-90D5-50193EBB01EB}"/>
            </c:ext>
          </c:extLst>
        </c:ser>
        <c:dLbls>
          <c:showLegendKey val="0"/>
          <c:showVal val="0"/>
          <c:showCatName val="0"/>
          <c:showSerName val="0"/>
          <c:showPercent val="0"/>
          <c:showBubbleSize val="0"/>
        </c:dLbls>
        <c:gapWidth val="69"/>
        <c:overlap val="100"/>
        <c:axId val="172903752"/>
        <c:axId val="1"/>
      </c:barChart>
      <c:catAx>
        <c:axId val="172903752"/>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1"/>
        <c:axPos val="l"/>
        <c:numFmt formatCode="0%" sourceLinked="1"/>
        <c:majorTickMark val="out"/>
        <c:minorTickMark val="none"/>
        <c:tickLblPos val="nextTo"/>
        <c:crossAx val="172903752"/>
        <c:crosses val="autoZero"/>
        <c:crossBetween val="between"/>
        <c:majorUnit val="0.2"/>
      </c:valAx>
      <c:spPr>
        <a:noFill/>
        <a:ln w="23015">
          <a:noFill/>
        </a:ln>
      </c:spPr>
    </c:plotArea>
    <c:plotVisOnly val="1"/>
    <c:dispBlanksAs val="gap"/>
    <c:showDLblsOverMax val="0"/>
  </c:chart>
  <c:txPr>
    <a:bodyPr/>
    <a:lstStyle/>
    <a:p>
      <a:pPr>
        <a:defRPr sz="997">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464586372123E-2"/>
          <c:y val="1.50721229979422E-2"/>
          <c:w val="0.67679532023323596"/>
          <c:h val="0.73514447814256101"/>
        </c:manualLayout>
      </c:layout>
      <c:barChart>
        <c:barDir val="col"/>
        <c:grouping val="stacked"/>
        <c:varyColors val="0"/>
        <c:ser>
          <c:idx val="0"/>
          <c:order val="0"/>
          <c:tx>
            <c:strRef>
              <c:f>Sheet1!$B$1</c:f>
              <c:strCache>
                <c:ptCount val="1"/>
                <c:pt idx="0">
                  <c:v>Reached</c:v>
                </c:pt>
              </c:strCache>
            </c:strRef>
          </c:tx>
          <c:spPr>
            <a:solidFill>
              <a:schemeClr val="accent4">
                <a:lumMod val="75000"/>
              </a:schemeClr>
            </a:solidFill>
          </c:spPr>
          <c:invertIfNegative val="0"/>
          <c:dPt>
            <c:idx val="0"/>
            <c:invertIfNegative val="0"/>
            <c:bubble3D val="0"/>
            <c:spPr>
              <a:solidFill>
                <a:srgbClr val="00B0F0"/>
              </a:solidFill>
            </c:spPr>
            <c:extLst>
              <c:ext xmlns:c16="http://schemas.microsoft.com/office/drawing/2014/chart" uri="{C3380CC4-5D6E-409C-BE32-E72D297353CC}">
                <c16:uniqueId val="{00000000-E6E0-4A78-A1E4-7211F9791304}"/>
              </c:ext>
            </c:extLst>
          </c:dPt>
          <c:dPt>
            <c:idx val="1"/>
            <c:invertIfNegative val="0"/>
            <c:bubble3D val="0"/>
            <c:spPr>
              <a:solidFill>
                <a:srgbClr val="09BBBF">
                  <a:alpha val="43000"/>
                </a:srgbClr>
              </a:solidFill>
            </c:spPr>
            <c:extLst>
              <c:ext xmlns:c16="http://schemas.microsoft.com/office/drawing/2014/chart" uri="{C3380CC4-5D6E-409C-BE32-E72D297353CC}">
                <c16:uniqueId val="{00000001-E6E0-4A78-A1E4-7211F9791304}"/>
              </c:ext>
            </c:extLst>
          </c:dPt>
          <c:dPt>
            <c:idx val="2"/>
            <c:invertIfNegative val="0"/>
            <c:bubble3D val="0"/>
            <c:spPr>
              <a:solidFill>
                <a:srgbClr val="4E7CE4">
                  <a:alpha val="55000"/>
                </a:srgbClr>
              </a:solidFill>
            </c:spPr>
            <c:extLst>
              <c:ext xmlns:c16="http://schemas.microsoft.com/office/drawing/2014/chart" uri="{C3380CC4-5D6E-409C-BE32-E72D297353CC}">
                <c16:uniqueId val="{00000002-E6E0-4A78-A1E4-7211F9791304}"/>
              </c:ext>
            </c:extLst>
          </c:dPt>
          <c:dLbls>
            <c:dLbl>
              <c:idx val="0"/>
              <c:spPr/>
              <c:txPr>
                <a:bodyPr/>
                <a:lstStyle/>
                <a:p>
                  <a:pPr>
                    <a:defRPr sz="11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6E0-4A78-A1E4-7211F9791304}"/>
                </c:ext>
              </c:extLst>
            </c:dLbl>
            <c:spPr>
              <a:noFill/>
              <a:ln w="47893">
                <a:noFill/>
              </a:ln>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PLHIV diagnosed</c:v>
                </c:pt>
                <c:pt idx="1">
                  <c:v>PLHIV on ART</c:v>
                </c:pt>
                <c:pt idx="2">
                  <c:v>PLHIV on ART virally suppressed</c:v>
                </c:pt>
              </c:strCache>
            </c:strRef>
          </c:cat>
          <c:val>
            <c:numRef>
              <c:f>Sheet1!$B$2:$B$4</c:f>
              <c:numCache>
                <c:formatCode>0%</c:formatCode>
                <c:ptCount val="3"/>
                <c:pt idx="0">
                  <c:v>0.63</c:v>
                </c:pt>
                <c:pt idx="1">
                  <c:v>0.28000000000000003</c:v>
                </c:pt>
                <c:pt idx="2">
                  <c:v>0.22</c:v>
                </c:pt>
              </c:numCache>
            </c:numRef>
          </c:val>
          <c:extLst>
            <c:ext xmlns:c16="http://schemas.microsoft.com/office/drawing/2014/chart" uri="{C3380CC4-5D6E-409C-BE32-E72D297353CC}">
              <c16:uniqueId val="{00000003-E6E0-4A78-A1E4-7211F9791304}"/>
            </c:ext>
          </c:extLst>
        </c:ser>
        <c:ser>
          <c:idx val="1"/>
          <c:order val="1"/>
          <c:tx>
            <c:strRef>
              <c:f>Sheet1!$C$1</c:f>
              <c:strCache>
                <c:ptCount val="1"/>
                <c:pt idx="0">
                  <c:v>90-90-90 Goal</c:v>
                </c:pt>
              </c:strCache>
            </c:strRef>
          </c:tx>
          <c:spPr>
            <a:pattFill prst="wdUpDiag">
              <a:fgClr>
                <a:schemeClr val="accent5">
                  <a:lumMod val="40000"/>
                  <a:lumOff val="60000"/>
                </a:schemeClr>
              </a:fgClr>
              <a:bgClr>
                <a:schemeClr val="bg1"/>
              </a:bgClr>
            </a:pattFill>
          </c:spPr>
          <c:invertIfNegative val="0"/>
          <c:dPt>
            <c:idx val="0"/>
            <c:invertIfNegative val="0"/>
            <c:bubble3D val="0"/>
            <c:spPr>
              <a:pattFill prst="wdUpDiag">
                <a:fgClr>
                  <a:schemeClr val="accent5"/>
                </a:fgClr>
                <a:bgClr>
                  <a:schemeClr val="bg1"/>
                </a:bgClr>
              </a:pattFill>
            </c:spPr>
            <c:extLst>
              <c:ext xmlns:c16="http://schemas.microsoft.com/office/drawing/2014/chart" uri="{C3380CC4-5D6E-409C-BE32-E72D297353CC}">
                <c16:uniqueId val="{00000004-E6E0-4A78-A1E4-7211F9791304}"/>
              </c:ext>
            </c:extLst>
          </c:dPt>
          <c:dPt>
            <c:idx val="1"/>
            <c:invertIfNegative val="0"/>
            <c:bubble3D val="0"/>
            <c:extLst>
              <c:ext xmlns:c16="http://schemas.microsoft.com/office/drawing/2014/chart" uri="{C3380CC4-5D6E-409C-BE32-E72D297353CC}">
                <c16:uniqueId val="{00000005-E6E0-4A78-A1E4-7211F9791304}"/>
              </c:ext>
            </c:extLst>
          </c:dPt>
          <c:dPt>
            <c:idx val="2"/>
            <c:invertIfNegative val="0"/>
            <c:bubble3D val="0"/>
            <c:extLst>
              <c:ext xmlns:c16="http://schemas.microsoft.com/office/drawing/2014/chart" uri="{C3380CC4-5D6E-409C-BE32-E72D297353CC}">
                <c16:uniqueId val="{00000006-E6E0-4A78-A1E4-7211F9791304}"/>
              </c:ext>
            </c:extLst>
          </c:dPt>
          <c:cat>
            <c:strRef>
              <c:f>Sheet1!$A$2:$A$4</c:f>
              <c:strCache>
                <c:ptCount val="3"/>
                <c:pt idx="0">
                  <c:v>PLHIV diagnosed</c:v>
                </c:pt>
                <c:pt idx="1">
                  <c:v>PLHIV on ART</c:v>
                </c:pt>
                <c:pt idx="2">
                  <c:v>PLHIV on ART virally suppressed</c:v>
                </c:pt>
              </c:strCache>
            </c:strRef>
          </c:cat>
          <c:val>
            <c:numRef>
              <c:f>Sheet1!$C$2:$C$4</c:f>
              <c:numCache>
                <c:formatCode>0%</c:formatCode>
                <c:ptCount val="3"/>
                <c:pt idx="0">
                  <c:v>0.27</c:v>
                </c:pt>
                <c:pt idx="1">
                  <c:v>0.62</c:v>
                </c:pt>
                <c:pt idx="2">
                  <c:v>0.68</c:v>
                </c:pt>
              </c:numCache>
            </c:numRef>
          </c:val>
          <c:extLst>
            <c:ext xmlns:c16="http://schemas.microsoft.com/office/drawing/2014/chart" uri="{C3380CC4-5D6E-409C-BE32-E72D297353CC}">
              <c16:uniqueId val="{00000007-E6E0-4A78-A1E4-7211F9791304}"/>
            </c:ext>
          </c:extLst>
        </c:ser>
        <c:ser>
          <c:idx val="2"/>
          <c:order val="2"/>
          <c:tx>
            <c:strRef>
              <c:f>Sheet1!$D$1</c:f>
              <c:strCache>
                <c:ptCount val="1"/>
                <c:pt idx="0">
                  <c:v>2030 Goal</c:v>
                </c:pt>
              </c:strCache>
            </c:strRef>
          </c:tx>
          <c:spPr>
            <a:solidFill>
              <a:schemeClr val="bg1">
                <a:lumMod val="65000"/>
              </a:schemeClr>
            </a:solidFill>
          </c:spPr>
          <c:invertIfNegative val="0"/>
          <c:cat>
            <c:strRef>
              <c:f>Sheet1!$A$2:$A$4</c:f>
              <c:strCache>
                <c:ptCount val="3"/>
                <c:pt idx="0">
                  <c:v>PLHIV diagnosed</c:v>
                </c:pt>
                <c:pt idx="1">
                  <c:v>PLHIV on ART</c:v>
                </c:pt>
                <c:pt idx="2">
                  <c:v>PLHIV on ART virally suppressed</c:v>
                </c:pt>
              </c:strCache>
            </c:strRef>
          </c:cat>
          <c:val>
            <c:numRef>
              <c:f>Sheet1!$D$2:$D$4</c:f>
              <c:numCache>
                <c:formatCode>0%</c:formatCode>
                <c:ptCount val="3"/>
                <c:pt idx="0">
                  <c:v>0.05</c:v>
                </c:pt>
                <c:pt idx="1">
                  <c:v>0.05</c:v>
                </c:pt>
                <c:pt idx="2">
                  <c:v>0.05</c:v>
                </c:pt>
              </c:numCache>
            </c:numRef>
          </c:val>
          <c:extLst>
            <c:ext xmlns:c16="http://schemas.microsoft.com/office/drawing/2014/chart" uri="{C3380CC4-5D6E-409C-BE32-E72D297353CC}">
              <c16:uniqueId val="{00000008-E6E0-4A78-A1E4-7211F9791304}"/>
            </c:ext>
          </c:extLst>
        </c:ser>
        <c:dLbls>
          <c:showLegendKey val="0"/>
          <c:showVal val="0"/>
          <c:showCatName val="0"/>
          <c:showSerName val="0"/>
          <c:showPercent val="0"/>
          <c:showBubbleSize val="0"/>
        </c:dLbls>
        <c:gapWidth val="51"/>
        <c:overlap val="100"/>
        <c:axId val="162973056"/>
        <c:axId val="1"/>
      </c:barChart>
      <c:catAx>
        <c:axId val="162973056"/>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1"/>
        <c:axPos val="l"/>
        <c:numFmt formatCode="0%" sourceLinked="1"/>
        <c:majorTickMark val="out"/>
        <c:minorTickMark val="none"/>
        <c:tickLblPos val="nextTo"/>
        <c:crossAx val="162973056"/>
        <c:crosses val="autoZero"/>
        <c:crossBetween val="between"/>
        <c:majorUnit val="0.2"/>
      </c:valAx>
      <c:spPr>
        <a:noFill/>
        <a:ln w="47893">
          <a:noFill/>
        </a:ln>
      </c:spPr>
    </c:plotArea>
    <c:plotVisOnly val="1"/>
    <c:dispBlanksAs val="gap"/>
    <c:showDLblsOverMax val="0"/>
  </c:chart>
  <c:txPr>
    <a:bodyPr/>
    <a:lstStyle/>
    <a:p>
      <a:pPr>
        <a:defRPr sz="2074">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89063504728402"/>
          <c:y val="3.0866387980108299E-2"/>
          <c:w val="0.63734458797507298"/>
          <c:h val="0.73514447814256101"/>
        </c:manualLayout>
      </c:layout>
      <c:barChart>
        <c:barDir val="col"/>
        <c:grouping val="stacked"/>
        <c:varyColors val="0"/>
        <c:ser>
          <c:idx val="0"/>
          <c:order val="0"/>
          <c:tx>
            <c:strRef>
              <c:f>Sheet1!$B$1</c:f>
              <c:strCache>
                <c:ptCount val="1"/>
                <c:pt idx="0">
                  <c:v>Reached</c:v>
                </c:pt>
              </c:strCache>
            </c:strRef>
          </c:tx>
          <c:spPr>
            <a:solidFill>
              <a:schemeClr val="accent6">
                <a:lumMod val="75000"/>
              </a:schemeClr>
            </a:solidFill>
          </c:spPr>
          <c:invertIfNegative val="0"/>
          <c:dPt>
            <c:idx val="0"/>
            <c:invertIfNegative val="0"/>
            <c:bubble3D val="0"/>
            <c:spPr>
              <a:solidFill>
                <a:srgbClr val="00B0F0"/>
              </a:solidFill>
            </c:spPr>
            <c:extLst>
              <c:ext xmlns:c16="http://schemas.microsoft.com/office/drawing/2014/chart" uri="{C3380CC4-5D6E-409C-BE32-E72D297353CC}">
                <c16:uniqueId val="{00000000-5ACF-43D6-BACA-7A090DFCEE26}"/>
              </c:ext>
            </c:extLst>
          </c:dPt>
          <c:dPt>
            <c:idx val="1"/>
            <c:invertIfNegative val="0"/>
            <c:bubble3D val="0"/>
            <c:spPr>
              <a:solidFill>
                <a:srgbClr val="09BBBF">
                  <a:alpha val="42000"/>
                </a:srgbClr>
              </a:solidFill>
            </c:spPr>
            <c:extLst>
              <c:ext xmlns:c16="http://schemas.microsoft.com/office/drawing/2014/chart" uri="{C3380CC4-5D6E-409C-BE32-E72D297353CC}">
                <c16:uniqueId val="{00000001-5ACF-43D6-BACA-7A090DFCEE26}"/>
              </c:ext>
            </c:extLst>
          </c:dPt>
          <c:dPt>
            <c:idx val="2"/>
            <c:invertIfNegative val="0"/>
            <c:bubble3D val="0"/>
            <c:spPr>
              <a:solidFill>
                <a:srgbClr val="4E7CE4">
                  <a:alpha val="55000"/>
                </a:srgbClr>
              </a:solidFill>
            </c:spPr>
            <c:extLst>
              <c:ext xmlns:c16="http://schemas.microsoft.com/office/drawing/2014/chart" uri="{C3380CC4-5D6E-409C-BE32-E72D297353CC}">
                <c16:uniqueId val="{00000002-5ACF-43D6-BACA-7A090DFCEE26}"/>
              </c:ext>
            </c:extLst>
          </c:dPt>
          <c:dLbls>
            <c:dLbl>
              <c:idx val="0"/>
              <c:spPr/>
              <c:txPr>
                <a:bodyPr/>
                <a:lstStyle/>
                <a:p>
                  <a:pPr>
                    <a:defRPr sz="127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ACF-43D6-BACA-7A090DFCEE26}"/>
                </c:ext>
              </c:extLst>
            </c:dLbl>
            <c:spPr>
              <a:noFill/>
              <a:ln w="23041">
                <a:noFill/>
              </a:ln>
            </c:spPr>
            <c:txPr>
              <a:bodyPr/>
              <a:lstStyle/>
              <a:p>
                <a:pPr>
                  <a:defRPr sz="108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PLHIV diagnosed</c:v>
                </c:pt>
                <c:pt idx="1">
                  <c:v>PLHIV on ART</c:v>
                </c:pt>
                <c:pt idx="2">
                  <c:v>PLHIV on ART virally suppressed</c:v>
                </c:pt>
              </c:strCache>
            </c:strRef>
          </c:cat>
          <c:val>
            <c:numRef>
              <c:f>Sheet1!$B$2:$B$4</c:f>
              <c:numCache>
                <c:formatCode>0%</c:formatCode>
                <c:ptCount val="3"/>
                <c:pt idx="0">
                  <c:v>0.8</c:v>
                </c:pt>
                <c:pt idx="1">
                  <c:v>0.57999999999999996</c:v>
                </c:pt>
                <c:pt idx="2">
                  <c:v>0.46</c:v>
                </c:pt>
              </c:numCache>
            </c:numRef>
          </c:val>
          <c:extLst>
            <c:ext xmlns:c16="http://schemas.microsoft.com/office/drawing/2014/chart" uri="{C3380CC4-5D6E-409C-BE32-E72D297353CC}">
              <c16:uniqueId val="{00000003-5ACF-43D6-BACA-7A090DFCEE26}"/>
            </c:ext>
          </c:extLst>
        </c:ser>
        <c:ser>
          <c:idx val="1"/>
          <c:order val="1"/>
          <c:tx>
            <c:strRef>
              <c:f>Sheet1!$C$1</c:f>
              <c:strCache>
                <c:ptCount val="1"/>
                <c:pt idx="0">
                  <c:v>90-90-90 Goal</c:v>
                </c:pt>
              </c:strCache>
            </c:strRef>
          </c:tx>
          <c:spPr>
            <a:pattFill prst="wdUpDiag">
              <a:fgClr>
                <a:schemeClr val="accent5">
                  <a:lumMod val="40000"/>
                  <a:lumOff val="60000"/>
                </a:schemeClr>
              </a:fgClr>
              <a:bgClr>
                <a:schemeClr val="bg1"/>
              </a:bgClr>
            </a:pattFill>
          </c:spPr>
          <c:invertIfNegative val="0"/>
          <c:dPt>
            <c:idx val="0"/>
            <c:invertIfNegative val="0"/>
            <c:bubble3D val="0"/>
            <c:spPr>
              <a:pattFill prst="wdUpDiag">
                <a:fgClr>
                  <a:schemeClr val="accent5"/>
                </a:fgClr>
                <a:bgClr>
                  <a:schemeClr val="bg1"/>
                </a:bgClr>
              </a:pattFill>
            </c:spPr>
            <c:extLst>
              <c:ext xmlns:c16="http://schemas.microsoft.com/office/drawing/2014/chart" uri="{C3380CC4-5D6E-409C-BE32-E72D297353CC}">
                <c16:uniqueId val="{00000004-5ACF-43D6-BACA-7A090DFCEE26}"/>
              </c:ext>
            </c:extLst>
          </c:dPt>
          <c:dPt>
            <c:idx val="1"/>
            <c:invertIfNegative val="0"/>
            <c:bubble3D val="0"/>
            <c:extLst>
              <c:ext xmlns:c16="http://schemas.microsoft.com/office/drawing/2014/chart" uri="{C3380CC4-5D6E-409C-BE32-E72D297353CC}">
                <c16:uniqueId val="{00000005-5ACF-43D6-BACA-7A090DFCEE26}"/>
              </c:ext>
            </c:extLst>
          </c:dPt>
          <c:dPt>
            <c:idx val="2"/>
            <c:invertIfNegative val="0"/>
            <c:bubble3D val="0"/>
            <c:extLst>
              <c:ext xmlns:c16="http://schemas.microsoft.com/office/drawing/2014/chart" uri="{C3380CC4-5D6E-409C-BE32-E72D297353CC}">
                <c16:uniqueId val="{00000006-5ACF-43D6-BACA-7A090DFCEE26}"/>
              </c:ext>
            </c:extLst>
          </c:dPt>
          <c:cat>
            <c:strRef>
              <c:f>Sheet1!$A$2:$A$4</c:f>
              <c:strCache>
                <c:ptCount val="3"/>
                <c:pt idx="0">
                  <c:v>PLHIV diagnosed</c:v>
                </c:pt>
                <c:pt idx="1">
                  <c:v>PLHIV on ART</c:v>
                </c:pt>
                <c:pt idx="2">
                  <c:v>PLHIV on ART virally suppressed</c:v>
                </c:pt>
              </c:strCache>
            </c:strRef>
          </c:cat>
          <c:val>
            <c:numRef>
              <c:f>Sheet1!$C$2:$C$4</c:f>
              <c:numCache>
                <c:formatCode>0%</c:formatCode>
                <c:ptCount val="3"/>
                <c:pt idx="0">
                  <c:v>0.1</c:v>
                </c:pt>
                <c:pt idx="1">
                  <c:v>0.32</c:v>
                </c:pt>
                <c:pt idx="2">
                  <c:v>0.44</c:v>
                </c:pt>
              </c:numCache>
            </c:numRef>
          </c:val>
          <c:extLst>
            <c:ext xmlns:c16="http://schemas.microsoft.com/office/drawing/2014/chart" uri="{C3380CC4-5D6E-409C-BE32-E72D297353CC}">
              <c16:uniqueId val="{00000007-5ACF-43D6-BACA-7A090DFCEE26}"/>
            </c:ext>
          </c:extLst>
        </c:ser>
        <c:ser>
          <c:idx val="2"/>
          <c:order val="2"/>
          <c:tx>
            <c:strRef>
              <c:f>Sheet1!$D$1</c:f>
              <c:strCache>
                <c:ptCount val="1"/>
                <c:pt idx="0">
                  <c:v>2030 Goal</c:v>
                </c:pt>
              </c:strCache>
            </c:strRef>
          </c:tx>
          <c:spPr>
            <a:solidFill>
              <a:schemeClr val="bg1">
                <a:lumMod val="65000"/>
              </a:schemeClr>
            </a:solidFill>
          </c:spPr>
          <c:invertIfNegative val="0"/>
          <c:cat>
            <c:strRef>
              <c:f>Sheet1!$A$2:$A$4</c:f>
              <c:strCache>
                <c:ptCount val="3"/>
                <c:pt idx="0">
                  <c:v>PLHIV diagnosed</c:v>
                </c:pt>
                <c:pt idx="1">
                  <c:v>PLHIV on ART</c:v>
                </c:pt>
                <c:pt idx="2">
                  <c:v>PLHIV on ART virally suppressed</c:v>
                </c:pt>
              </c:strCache>
            </c:strRef>
          </c:cat>
          <c:val>
            <c:numRef>
              <c:f>Sheet1!$D$2:$D$4</c:f>
              <c:numCache>
                <c:formatCode>0%</c:formatCode>
                <c:ptCount val="3"/>
                <c:pt idx="0">
                  <c:v>0.05</c:v>
                </c:pt>
                <c:pt idx="1">
                  <c:v>0.05</c:v>
                </c:pt>
                <c:pt idx="2">
                  <c:v>0.05</c:v>
                </c:pt>
              </c:numCache>
            </c:numRef>
          </c:val>
          <c:extLst>
            <c:ext xmlns:c16="http://schemas.microsoft.com/office/drawing/2014/chart" uri="{C3380CC4-5D6E-409C-BE32-E72D297353CC}">
              <c16:uniqueId val="{00000008-5ACF-43D6-BACA-7A090DFCEE26}"/>
            </c:ext>
          </c:extLst>
        </c:ser>
        <c:dLbls>
          <c:showLegendKey val="0"/>
          <c:showVal val="0"/>
          <c:showCatName val="0"/>
          <c:showSerName val="0"/>
          <c:showPercent val="0"/>
          <c:showBubbleSize val="0"/>
        </c:dLbls>
        <c:gapWidth val="51"/>
        <c:overlap val="100"/>
        <c:axId val="93351416"/>
        <c:axId val="1"/>
      </c:barChart>
      <c:catAx>
        <c:axId val="93351416"/>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1"/>
        <c:axPos val="l"/>
        <c:numFmt formatCode="0%" sourceLinked="1"/>
        <c:majorTickMark val="out"/>
        <c:minorTickMark val="none"/>
        <c:tickLblPos val="nextTo"/>
        <c:crossAx val="93351416"/>
        <c:crosses val="autoZero"/>
        <c:crossBetween val="between"/>
        <c:majorUnit val="0.2"/>
      </c:valAx>
      <c:spPr>
        <a:noFill/>
        <a:ln w="23041">
          <a:noFill/>
        </a:ln>
      </c:spPr>
    </c:plotArea>
    <c:plotVisOnly val="1"/>
    <c:dispBlanksAs val="gap"/>
    <c:showDLblsOverMax val="0"/>
  </c:chart>
  <c:txPr>
    <a:bodyPr/>
    <a:lstStyle/>
    <a:p>
      <a:pPr>
        <a:defRPr sz="998">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1842240667716174E-2"/>
          <c:w val="1"/>
          <c:h val="0.84594840175949859"/>
        </c:manualLayout>
      </c:layout>
      <c:barChart>
        <c:barDir val="col"/>
        <c:grouping val="stacked"/>
        <c:varyColors val="0"/>
        <c:ser>
          <c:idx val="0"/>
          <c:order val="0"/>
          <c:tx>
            <c:strRef>
              <c:f>Sheet1!$B$1</c:f>
              <c:strCache>
                <c:ptCount val="1"/>
                <c:pt idx="0">
                  <c:v>Series 1</c:v>
                </c:pt>
              </c:strCache>
            </c:strRef>
          </c:tx>
          <c:spPr>
            <a:solidFill>
              <a:srgbClr val="00B0F0"/>
            </a:solidFill>
          </c:spPr>
          <c:invertIfNegative val="0"/>
          <c:dPt>
            <c:idx val="1"/>
            <c:invertIfNegative val="0"/>
            <c:bubble3D val="0"/>
            <c:spPr>
              <a:solidFill>
                <a:srgbClr val="92DEE2"/>
              </a:solidFill>
            </c:spPr>
            <c:extLst>
              <c:ext xmlns:c16="http://schemas.microsoft.com/office/drawing/2014/chart" uri="{C3380CC4-5D6E-409C-BE32-E72D297353CC}">
                <c16:uniqueId val="{00000001-6479-408E-A719-3F2A38A09C84}"/>
              </c:ext>
            </c:extLst>
          </c:dPt>
          <c:dPt>
            <c:idx val="2"/>
            <c:invertIfNegative val="0"/>
            <c:bubble3D val="0"/>
            <c:spPr>
              <a:solidFill>
                <a:srgbClr val="A8BAF2"/>
              </a:solidFill>
            </c:spPr>
            <c:extLst>
              <c:ext xmlns:c16="http://schemas.microsoft.com/office/drawing/2014/chart" uri="{C3380CC4-5D6E-409C-BE32-E72D297353CC}">
                <c16:uniqueId val="{00000003-6479-408E-A719-3F2A38A09C84}"/>
              </c:ext>
            </c:extLst>
          </c:dPt>
          <c:dLbls>
            <c:dLbl>
              <c:idx val="0"/>
              <c:spPr/>
              <c:txPr>
                <a:bodyPr/>
                <a:lstStyle/>
                <a:p>
                  <a:pPr>
                    <a:defRPr sz="12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479-408E-A719-3F2A38A09C84}"/>
                </c:ext>
              </c:extLst>
            </c:dLbl>
            <c:spPr>
              <a:noFill/>
              <a:ln>
                <a:noFill/>
              </a:ln>
              <a:effectLst/>
            </c:spPr>
            <c:txPr>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PLHIV diagnosed</c:v>
                </c:pt>
                <c:pt idx="1">
                  <c:v>PLHIV on ART</c:v>
                </c:pt>
                <c:pt idx="2">
                  <c:v>PLHIV virally supressed</c:v>
                </c:pt>
              </c:strCache>
            </c:strRef>
          </c:cat>
          <c:val>
            <c:numRef>
              <c:f>Sheet1!$B$2:$B$4</c:f>
              <c:numCache>
                <c:formatCode>0%</c:formatCode>
                <c:ptCount val="3"/>
                <c:pt idx="0">
                  <c:v>0.76</c:v>
                </c:pt>
                <c:pt idx="1">
                  <c:v>0.6</c:v>
                </c:pt>
                <c:pt idx="2">
                  <c:v>0.5</c:v>
                </c:pt>
              </c:numCache>
            </c:numRef>
          </c:val>
          <c:extLst>
            <c:ext xmlns:c16="http://schemas.microsoft.com/office/drawing/2014/chart" uri="{C3380CC4-5D6E-409C-BE32-E72D297353CC}">
              <c16:uniqueId val="{00000005-6479-408E-A719-3F2A38A09C84}"/>
            </c:ext>
          </c:extLst>
        </c:ser>
        <c:ser>
          <c:idx val="1"/>
          <c:order val="1"/>
          <c:tx>
            <c:strRef>
              <c:f>Sheet1!$C$1</c:f>
              <c:strCache>
                <c:ptCount val="1"/>
                <c:pt idx="0">
                  <c:v>Series 2</c:v>
                </c:pt>
              </c:strCache>
            </c:strRef>
          </c:tx>
          <c:invertIfNegative val="0"/>
          <c:dPt>
            <c:idx val="0"/>
            <c:invertIfNegative val="0"/>
            <c:bubble3D val="0"/>
            <c:spPr>
              <a:pattFill prst="wdUpDiag">
                <a:fgClr>
                  <a:schemeClr val="accent5"/>
                </a:fgClr>
                <a:bgClr>
                  <a:schemeClr val="bg1"/>
                </a:bgClr>
              </a:pattFill>
            </c:spPr>
            <c:extLst>
              <c:ext xmlns:c16="http://schemas.microsoft.com/office/drawing/2014/chart" uri="{C3380CC4-5D6E-409C-BE32-E72D297353CC}">
                <c16:uniqueId val="{00000007-6479-408E-A719-3F2A38A09C84}"/>
              </c:ext>
            </c:extLst>
          </c:dPt>
          <c:dPt>
            <c:idx val="1"/>
            <c:invertIfNegative val="0"/>
            <c:bubble3D val="0"/>
            <c:spPr>
              <a:pattFill prst="wdUpDiag">
                <a:fgClr>
                  <a:schemeClr val="accent5">
                    <a:lumMod val="40000"/>
                    <a:lumOff val="60000"/>
                  </a:schemeClr>
                </a:fgClr>
                <a:bgClr>
                  <a:schemeClr val="bg1"/>
                </a:bgClr>
              </a:pattFill>
            </c:spPr>
            <c:extLst>
              <c:ext xmlns:c16="http://schemas.microsoft.com/office/drawing/2014/chart" uri="{C3380CC4-5D6E-409C-BE32-E72D297353CC}">
                <c16:uniqueId val="{00000009-6479-408E-A719-3F2A38A09C84}"/>
              </c:ext>
            </c:extLst>
          </c:dPt>
          <c:dPt>
            <c:idx val="2"/>
            <c:invertIfNegative val="0"/>
            <c:bubble3D val="0"/>
            <c:spPr>
              <a:pattFill prst="wdUpDiag">
                <a:fgClr>
                  <a:schemeClr val="accent5">
                    <a:lumMod val="40000"/>
                    <a:lumOff val="60000"/>
                  </a:schemeClr>
                </a:fgClr>
                <a:bgClr>
                  <a:schemeClr val="bg1"/>
                </a:bgClr>
              </a:pattFill>
            </c:spPr>
            <c:extLst>
              <c:ext xmlns:c16="http://schemas.microsoft.com/office/drawing/2014/chart" uri="{C3380CC4-5D6E-409C-BE32-E72D297353CC}">
                <c16:uniqueId val="{0000000B-6479-408E-A719-3F2A38A09C84}"/>
              </c:ext>
            </c:extLst>
          </c:dPt>
          <c:cat>
            <c:strRef>
              <c:f>Sheet1!$A$2:$A$4</c:f>
              <c:strCache>
                <c:ptCount val="3"/>
                <c:pt idx="0">
                  <c:v>PLHIV diagnosed</c:v>
                </c:pt>
                <c:pt idx="1">
                  <c:v>PLHIV on ART</c:v>
                </c:pt>
                <c:pt idx="2">
                  <c:v>PLHIV virally supressed</c:v>
                </c:pt>
              </c:strCache>
            </c:strRef>
          </c:cat>
          <c:val>
            <c:numRef>
              <c:f>Sheet1!$C$2:$C$4</c:f>
              <c:numCache>
                <c:formatCode>0%</c:formatCode>
                <c:ptCount val="3"/>
                <c:pt idx="0">
                  <c:v>0.14000000000000001</c:v>
                </c:pt>
                <c:pt idx="1">
                  <c:v>0.3</c:v>
                </c:pt>
                <c:pt idx="2">
                  <c:v>0.4</c:v>
                </c:pt>
              </c:numCache>
            </c:numRef>
          </c:val>
          <c:extLst>
            <c:ext xmlns:c16="http://schemas.microsoft.com/office/drawing/2014/chart" uri="{C3380CC4-5D6E-409C-BE32-E72D297353CC}">
              <c16:uniqueId val="{0000000C-6479-408E-A719-3F2A38A09C84}"/>
            </c:ext>
          </c:extLst>
        </c:ser>
        <c:ser>
          <c:idx val="2"/>
          <c:order val="2"/>
          <c:tx>
            <c:strRef>
              <c:f>Sheet1!$D$1</c:f>
              <c:strCache>
                <c:ptCount val="1"/>
                <c:pt idx="0">
                  <c:v>Series 3</c:v>
                </c:pt>
              </c:strCache>
            </c:strRef>
          </c:tx>
          <c:spPr>
            <a:solidFill>
              <a:schemeClr val="bg1">
                <a:lumMod val="65000"/>
              </a:schemeClr>
            </a:solidFill>
          </c:spPr>
          <c:invertIfNegative val="0"/>
          <c:cat>
            <c:strRef>
              <c:f>Sheet1!$A$2:$A$4</c:f>
              <c:strCache>
                <c:ptCount val="3"/>
                <c:pt idx="0">
                  <c:v>PLHIV diagnosed</c:v>
                </c:pt>
                <c:pt idx="1">
                  <c:v>PLHIV on ART</c:v>
                </c:pt>
                <c:pt idx="2">
                  <c:v>PLHIV virally supressed</c:v>
                </c:pt>
              </c:strCache>
            </c:strRef>
          </c:cat>
          <c:val>
            <c:numRef>
              <c:f>Sheet1!$D$2:$D$4</c:f>
              <c:numCache>
                <c:formatCode>0%</c:formatCode>
                <c:ptCount val="3"/>
                <c:pt idx="0">
                  <c:v>0.05</c:v>
                </c:pt>
                <c:pt idx="1">
                  <c:v>0.05</c:v>
                </c:pt>
                <c:pt idx="2">
                  <c:v>0.05</c:v>
                </c:pt>
              </c:numCache>
            </c:numRef>
          </c:val>
          <c:extLst>
            <c:ext xmlns:c16="http://schemas.microsoft.com/office/drawing/2014/chart" uri="{C3380CC4-5D6E-409C-BE32-E72D297353CC}">
              <c16:uniqueId val="{0000000D-6479-408E-A719-3F2A38A09C84}"/>
            </c:ext>
          </c:extLst>
        </c:ser>
        <c:dLbls>
          <c:showLegendKey val="0"/>
          <c:showVal val="0"/>
          <c:showCatName val="0"/>
          <c:showSerName val="0"/>
          <c:showPercent val="0"/>
          <c:showBubbleSize val="0"/>
        </c:dLbls>
        <c:gapWidth val="54"/>
        <c:overlap val="100"/>
        <c:axId val="147114240"/>
        <c:axId val="147128320"/>
      </c:barChart>
      <c:catAx>
        <c:axId val="147114240"/>
        <c:scaling>
          <c:orientation val="minMax"/>
        </c:scaling>
        <c:delete val="1"/>
        <c:axPos val="b"/>
        <c:numFmt formatCode="General" sourceLinked="0"/>
        <c:majorTickMark val="out"/>
        <c:minorTickMark val="none"/>
        <c:tickLblPos val="nextTo"/>
        <c:crossAx val="147128320"/>
        <c:crosses val="autoZero"/>
        <c:auto val="1"/>
        <c:lblAlgn val="ctr"/>
        <c:lblOffset val="100"/>
        <c:noMultiLvlLbl val="0"/>
      </c:catAx>
      <c:valAx>
        <c:axId val="147128320"/>
        <c:scaling>
          <c:orientation val="minMax"/>
        </c:scaling>
        <c:delete val="1"/>
        <c:axPos val="l"/>
        <c:numFmt formatCode="0%" sourceLinked="1"/>
        <c:majorTickMark val="out"/>
        <c:minorTickMark val="none"/>
        <c:tickLblPos val="nextTo"/>
        <c:crossAx val="147114240"/>
        <c:crosses val="autoZero"/>
        <c:crossBetween val="between"/>
      </c:valAx>
      <c:spPr>
        <a:noFill/>
        <a:ln w="25400">
          <a:noFill/>
        </a:ln>
      </c:spPr>
    </c:plotArea>
    <c:plotVisOnly val="1"/>
    <c:dispBlanksAs val="gap"/>
    <c:showDLblsOverMax val="0"/>
  </c:chart>
  <c:spPr>
    <a:solidFill>
      <a:srgbClr val="CF5063">
        <a:alpha val="57000"/>
      </a:srgbClr>
    </a:solidFill>
    <a:ln>
      <a:solidFill>
        <a:srgbClr val="C00000"/>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98CAE-3291-284E-BF5F-8FC9F9CFF07C}" type="doc">
      <dgm:prSet loTypeId="urn:microsoft.com/office/officeart/2005/8/layout/chevron1" loCatId="" qsTypeId="urn:microsoft.com/office/officeart/2005/8/quickstyle/simple4" qsCatId="simple" csTypeId="urn:microsoft.com/office/officeart/2005/8/colors/accent1_2" csCatId="accent1" phldr="1"/>
      <dgm:spPr/>
    </dgm:pt>
    <dgm:pt modelId="{5B8CE234-C1CC-0F4A-BC3B-365E3AF68003}">
      <dgm:prSet phldrT="[Text]"/>
      <dgm:spPr>
        <a:solidFill>
          <a:schemeClr val="accent4">
            <a:lumMod val="40000"/>
            <a:lumOff val="60000"/>
          </a:schemeClr>
        </a:solidFill>
      </dgm:spPr>
      <dgm:t>
        <a:bodyPr/>
        <a:lstStyle/>
        <a:p>
          <a:r>
            <a:rPr lang="en-US" dirty="0">
              <a:solidFill>
                <a:schemeClr val="tx1"/>
              </a:solidFill>
            </a:rPr>
            <a:t>Increased uptake of HIVST in the target population</a:t>
          </a:r>
        </a:p>
      </dgm:t>
    </dgm:pt>
    <dgm:pt modelId="{4514E148-1D69-1248-81EE-419D5A52E13E}" type="parTrans" cxnId="{0EA29F1E-DB20-A640-A3B8-D9BE28F03443}">
      <dgm:prSet/>
      <dgm:spPr/>
      <dgm:t>
        <a:bodyPr/>
        <a:lstStyle/>
        <a:p>
          <a:endParaRPr lang="en-US"/>
        </a:p>
      </dgm:t>
    </dgm:pt>
    <dgm:pt modelId="{AA0309E1-154E-AD42-B825-886292A4114C}" type="sibTrans" cxnId="{0EA29F1E-DB20-A640-A3B8-D9BE28F03443}">
      <dgm:prSet/>
      <dgm:spPr/>
      <dgm:t>
        <a:bodyPr/>
        <a:lstStyle/>
        <a:p>
          <a:endParaRPr lang="en-US"/>
        </a:p>
      </dgm:t>
    </dgm:pt>
    <dgm:pt modelId="{7CA34DD5-6040-434B-BB4E-5E89A1F15E3C}">
      <dgm:prSet phldrT="[Text]"/>
      <dgm:spPr>
        <a:solidFill>
          <a:schemeClr val="accent4">
            <a:lumMod val="60000"/>
            <a:lumOff val="40000"/>
          </a:schemeClr>
        </a:solidFill>
      </dgm:spPr>
      <dgm:t>
        <a:bodyPr/>
        <a:lstStyle/>
        <a:p>
          <a:r>
            <a:rPr lang="en-US" dirty="0">
              <a:solidFill>
                <a:schemeClr val="tx1"/>
              </a:solidFill>
            </a:rPr>
            <a:t>Increased coverage of HTS in the target population </a:t>
          </a:r>
        </a:p>
      </dgm:t>
    </dgm:pt>
    <dgm:pt modelId="{BFAAED40-6D7B-5E47-8E3B-061A1019EE03}" type="parTrans" cxnId="{5C25F258-FDD8-D64F-902B-42EBB6F6F1C4}">
      <dgm:prSet/>
      <dgm:spPr/>
      <dgm:t>
        <a:bodyPr/>
        <a:lstStyle/>
        <a:p>
          <a:endParaRPr lang="en-US"/>
        </a:p>
      </dgm:t>
    </dgm:pt>
    <dgm:pt modelId="{8833349C-51D3-3246-ADFD-EBE43DD01FEA}" type="sibTrans" cxnId="{5C25F258-FDD8-D64F-902B-42EBB6F6F1C4}">
      <dgm:prSet/>
      <dgm:spPr/>
      <dgm:t>
        <a:bodyPr/>
        <a:lstStyle/>
        <a:p>
          <a:endParaRPr lang="en-US"/>
        </a:p>
      </dgm:t>
    </dgm:pt>
    <dgm:pt modelId="{772C1D68-9E4C-2241-91DE-257A97619BDC}">
      <dgm:prSet phldrT="[Text]"/>
      <dgm:spPr>
        <a:solidFill>
          <a:schemeClr val="accent4">
            <a:lumMod val="75000"/>
          </a:schemeClr>
        </a:solidFill>
      </dgm:spPr>
      <dgm:t>
        <a:bodyPr/>
        <a:lstStyle/>
        <a:p>
          <a:r>
            <a:rPr lang="en-US" dirty="0">
              <a:solidFill>
                <a:schemeClr val="tx1"/>
              </a:solidFill>
            </a:rPr>
            <a:t>Increased ART and VMMC coverage</a:t>
          </a:r>
        </a:p>
      </dgm:t>
    </dgm:pt>
    <dgm:pt modelId="{CB45BF85-6FF2-584A-ADAA-499757E3FBC6}" type="parTrans" cxnId="{EC596938-82DC-D145-B7EE-FEBB9BC5AE2F}">
      <dgm:prSet/>
      <dgm:spPr/>
      <dgm:t>
        <a:bodyPr/>
        <a:lstStyle/>
        <a:p>
          <a:endParaRPr lang="en-US"/>
        </a:p>
      </dgm:t>
    </dgm:pt>
    <dgm:pt modelId="{381D1D61-3AA6-E54F-A2CA-2AB7D7619359}" type="sibTrans" cxnId="{EC596938-82DC-D145-B7EE-FEBB9BC5AE2F}">
      <dgm:prSet/>
      <dgm:spPr/>
      <dgm:t>
        <a:bodyPr/>
        <a:lstStyle/>
        <a:p>
          <a:endParaRPr lang="en-US"/>
        </a:p>
      </dgm:t>
    </dgm:pt>
    <dgm:pt modelId="{4AA99B22-D83B-C74F-A47B-CF903DAD9324}">
      <dgm:prSet phldrT="[Text]"/>
      <dgm:spPr>
        <a:solidFill>
          <a:schemeClr val="accent4">
            <a:lumMod val="20000"/>
            <a:lumOff val="80000"/>
          </a:schemeClr>
        </a:solidFill>
        <a:ln>
          <a:noFill/>
        </a:ln>
      </dgm:spPr>
      <dgm:t>
        <a:bodyPr/>
        <a:lstStyle/>
        <a:p>
          <a:r>
            <a:rPr lang="en-US" dirty="0">
              <a:solidFill>
                <a:schemeClr val="tx1"/>
              </a:solidFill>
            </a:rPr>
            <a:t>Improved design of HIVST models for target populations</a:t>
          </a:r>
        </a:p>
      </dgm:t>
    </dgm:pt>
    <dgm:pt modelId="{D85A395B-F88A-1C49-A1FC-4A0AA1DBE343}" type="parTrans" cxnId="{EF1585B8-7A19-4249-9801-6461F0F9CA79}">
      <dgm:prSet/>
      <dgm:spPr/>
      <dgm:t>
        <a:bodyPr/>
        <a:lstStyle/>
        <a:p>
          <a:endParaRPr lang="en-US"/>
        </a:p>
      </dgm:t>
    </dgm:pt>
    <dgm:pt modelId="{7042DED8-D977-1444-9626-8EBD0D70BA8A}" type="sibTrans" cxnId="{EF1585B8-7A19-4249-9801-6461F0F9CA79}">
      <dgm:prSet/>
      <dgm:spPr/>
      <dgm:t>
        <a:bodyPr/>
        <a:lstStyle/>
        <a:p>
          <a:endParaRPr lang="en-US"/>
        </a:p>
      </dgm:t>
    </dgm:pt>
    <dgm:pt modelId="{83E8F1F3-E489-1441-A504-D1A0827A024E}">
      <dgm:prSet phldrT="[Text]"/>
      <dgm:spPr>
        <a:ln>
          <a:noFill/>
        </a:ln>
      </dgm:spPr>
      <dgm:t>
        <a:bodyPr/>
        <a:lstStyle/>
        <a:p>
          <a:r>
            <a:rPr lang="en-US" dirty="0">
              <a:solidFill>
                <a:schemeClr val="tx1"/>
              </a:solidFill>
            </a:rPr>
            <a:t>Level of accuracy ? </a:t>
          </a:r>
        </a:p>
      </dgm:t>
    </dgm:pt>
    <dgm:pt modelId="{935DEC62-7420-E041-90C1-B4416DCA5D7F}" type="parTrans" cxnId="{B7F143BF-714A-7D44-9458-5D52618DA20E}">
      <dgm:prSet/>
      <dgm:spPr/>
      <dgm:t>
        <a:bodyPr/>
        <a:lstStyle/>
        <a:p>
          <a:endParaRPr lang="en-US"/>
        </a:p>
      </dgm:t>
    </dgm:pt>
    <dgm:pt modelId="{0D983E45-DD0A-DA41-A179-00F47A40F066}" type="sibTrans" cxnId="{B7F143BF-714A-7D44-9458-5D52618DA20E}">
      <dgm:prSet/>
      <dgm:spPr/>
      <dgm:t>
        <a:bodyPr/>
        <a:lstStyle/>
        <a:p>
          <a:endParaRPr lang="en-US"/>
        </a:p>
      </dgm:t>
    </dgm:pt>
    <dgm:pt modelId="{3C28D072-9B33-6C43-8A3D-99AF509F4370}">
      <dgm:prSet phldrT="[Text]"/>
      <dgm:spPr>
        <a:ln>
          <a:noFill/>
        </a:ln>
      </dgm:spPr>
      <dgm:t>
        <a:bodyPr/>
        <a:lstStyle/>
        <a:p>
          <a:r>
            <a:rPr lang="en-US" dirty="0">
              <a:solidFill>
                <a:schemeClr val="tx1"/>
              </a:solidFill>
            </a:rPr>
            <a:t>How can</a:t>
          </a:r>
          <a:r>
            <a:rPr lang="en-US" baseline="0" dirty="0">
              <a:solidFill>
                <a:schemeClr val="tx1"/>
              </a:solidFill>
            </a:rPr>
            <a:t> we</a:t>
          </a:r>
          <a:r>
            <a:rPr lang="en-US" dirty="0">
              <a:solidFill>
                <a:schemeClr val="tx1"/>
              </a:solidFill>
            </a:rPr>
            <a:t> anticipate and report on social harms?</a:t>
          </a:r>
        </a:p>
      </dgm:t>
    </dgm:pt>
    <dgm:pt modelId="{BC14A3A4-1D1A-EE48-95C9-5810143DC170}" type="parTrans" cxnId="{49AC2385-0BB0-4E4E-AE49-BD6610B2C85B}">
      <dgm:prSet/>
      <dgm:spPr/>
      <dgm:t>
        <a:bodyPr/>
        <a:lstStyle/>
        <a:p>
          <a:endParaRPr lang="en-US"/>
        </a:p>
      </dgm:t>
    </dgm:pt>
    <dgm:pt modelId="{10E35F86-AFCC-FD40-8AC9-E77E59723F38}" type="sibTrans" cxnId="{49AC2385-0BB0-4E4E-AE49-BD6610B2C85B}">
      <dgm:prSet/>
      <dgm:spPr/>
      <dgm:t>
        <a:bodyPr/>
        <a:lstStyle/>
        <a:p>
          <a:endParaRPr lang="en-US"/>
        </a:p>
      </dgm:t>
    </dgm:pt>
    <dgm:pt modelId="{937899BB-30E7-9242-B616-F1EAAA617B3F}">
      <dgm:prSet phldrT="[Text]"/>
      <dgm:spPr>
        <a:ln>
          <a:noFill/>
        </a:ln>
      </dgm:spPr>
      <dgm:t>
        <a:bodyPr/>
        <a:lstStyle/>
        <a:p>
          <a:r>
            <a:rPr lang="en-US" dirty="0">
              <a:solidFill>
                <a:schemeClr val="tx1"/>
              </a:solidFill>
            </a:rPr>
            <a:t>What are delivery costs?  </a:t>
          </a:r>
        </a:p>
      </dgm:t>
    </dgm:pt>
    <dgm:pt modelId="{D509A5A2-D69A-2647-89C2-D9F895E04E79}" type="parTrans" cxnId="{B2D2A4B7-967D-F84A-93C7-68403DC83DB7}">
      <dgm:prSet/>
      <dgm:spPr/>
      <dgm:t>
        <a:bodyPr/>
        <a:lstStyle/>
        <a:p>
          <a:endParaRPr lang="en-US"/>
        </a:p>
      </dgm:t>
    </dgm:pt>
    <dgm:pt modelId="{635BC2B6-BA1D-7A41-B336-ADD3D2E5E42D}" type="sibTrans" cxnId="{B2D2A4B7-967D-F84A-93C7-68403DC83DB7}">
      <dgm:prSet/>
      <dgm:spPr/>
      <dgm:t>
        <a:bodyPr/>
        <a:lstStyle/>
        <a:p>
          <a:endParaRPr lang="en-US"/>
        </a:p>
      </dgm:t>
    </dgm:pt>
    <dgm:pt modelId="{FC01B209-A07D-CB42-A55E-9197CBE2793A}">
      <dgm:prSet phldrT="[Text]"/>
      <dgm:spPr>
        <a:ln>
          <a:noFill/>
        </a:ln>
      </dgm:spPr>
      <dgm:t>
        <a:bodyPr/>
        <a:lstStyle/>
        <a:p>
          <a:r>
            <a:rPr lang="en-US" dirty="0">
              <a:solidFill>
                <a:schemeClr val="tx1"/>
              </a:solidFill>
            </a:rPr>
            <a:t> What are user preferences? Can demand be maximized? </a:t>
          </a:r>
        </a:p>
      </dgm:t>
    </dgm:pt>
    <dgm:pt modelId="{F29F20D7-D087-C449-8914-4F403B7C27FD}" type="parTrans" cxnId="{C65A6227-016A-1546-B36D-00809D724B90}">
      <dgm:prSet/>
      <dgm:spPr/>
      <dgm:t>
        <a:bodyPr/>
        <a:lstStyle/>
        <a:p>
          <a:endParaRPr lang="en-US"/>
        </a:p>
      </dgm:t>
    </dgm:pt>
    <dgm:pt modelId="{2AA0988F-BCC5-1846-AC67-AAC8C0ECBD04}" type="sibTrans" cxnId="{C65A6227-016A-1546-B36D-00809D724B90}">
      <dgm:prSet/>
      <dgm:spPr/>
      <dgm:t>
        <a:bodyPr/>
        <a:lstStyle/>
        <a:p>
          <a:endParaRPr lang="en-US"/>
        </a:p>
      </dgm:t>
    </dgm:pt>
    <dgm:pt modelId="{39EAA493-D730-F946-8C66-C1DDC18B706C}">
      <dgm:prSet phldrT="[Text]"/>
      <dgm:spPr/>
      <dgm:t>
        <a:bodyPr/>
        <a:lstStyle/>
        <a:p>
          <a:r>
            <a:rPr lang="en-US" dirty="0">
              <a:solidFill>
                <a:schemeClr val="tx1"/>
              </a:solidFill>
            </a:rPr>
            <a:t>What is the market size? </a:t>
          </a:r>
        </a:p>
      </dgm:t>
    </dgm:pt>
    <dgm:pt modelId="{782D9297-E981-3843-B267-E7BAE519674E}" type="parTrans" cxnId="{5FBF6559-2877-CB4B-BD02-FFB30F29CE44}">
      <dgm:prSet/>
      <dgm:spPr/>
      <dgm:t>
        <a:bodyPr/>
        <a:lstStyle/>
        <a:p>
          <a:endParaRPr lang="en-US"/>
        </a:p>
      </dgm:t>
    </dgm:pt>
    <dgm:pt modelId="{BF6A6BF4-CF7A-FB41-8072-38B1F42FFAC3}" type="sibTrans" cxnId="{5FBF6559-2877-CB4B-BD02-FFB30F29CE44}">
      <dgm:prSet/>
      <dgm:spPr/>
      <dgm:t>
        <a:bodyPr/>
        <a:lstStyle/>
        <a:p>
          <a:endParaRPr lang="en-US"/>
        </a:p>
      </dgm:t>
    </dgm:pt>
    <dgm:pt modelId="{27EAE62E-048D-1D47-A932-34FD6B1534B0}">
      <dgm:prSet phldrT="[Text]"/>
      <dgm:spPr/>
      <dgm:t>
        <a:bodyPr/>
        <a:lstStyle/>
        <a:p>
          <a:r>
            <a:rPr lang="en-US" dirty="0">
              <a:solidFill>
                <a:schemeClr val="tx1"/>
              </a:solidFill>
            </a:rPr>
            <a:t>Is there equitable access </a:t>
          </a:r>
          <a:r>
            <a:rPr lang="en-US" baseline="0" dirty="0">
              <a:solidFill>
                <a:schemeClr val="tx1"/>
              </a:solidFill>
            </a:rPr>
            <a:t>among</a:t>
          </a:r>
          <a:r>
            <a:rPr lang="en-US" dirty="0">
              <a:solidFill>
                <a:schemeClr val="tx1"/>
              </a:solidFill>
            </a:rPr>
            <a:t> men, young people, key populations?</a:t>
          </a:r>
        </a:p>
      </dgm:t>
    </dgm:pt>
    <dgm:pt modelId="{26EAFB12-649B-C544-B88C-7F57D69D1F06}" type="parTrans" cxnId="{B60A9C94-E863-184E-A5A2-495E996D1298}">
      <dgm:prSet/>
      <dgm:spPr/>
      <dgm:t>
        <a:bodyPr/>
        <a:lstStyle/>
        <a:p>
          <a:endParaRPr lang="en-US"/>
        </a:p>
      </dgm:t>
    </dgm:pt>
    <dgm:pt modelId="{6D705A3E-B877-A545-8C40-EE1E559EEC90}" type="sibTrans" cxnId="{B60A9C94-E863-184E-A5A2-495E996D1298}">
      <dgm:prSet/>
      <dgm:spPr/>
      <dgm:t>
        <a:bodyPr/>
        <a:lstStyle/>
        <a:p>
          <a:endParaRPr lang="en-US"/>
        </a:p>
      </dgm:t>
    </dgm:pt>
    <dgm:pt modelId="{99D52080-2845-8340-BE72-17DD6E913EA0}">
      <dgm:prSet phldrT="[Text]"/>
      <dgm:spPr/>
      <dgm:t>
        <a:bodyPr/>
        <a:lstStyle/>
        <a:p>
          <a:r>
            <a:rPr lang="en-US" dirty="0">
              <a:solidFill>
                <a:schemeClr val="tx1"/>
              </a:solidFill>
            </a:rPr>
            <a:t>What is impact</a:t>
          </a:r>
          <a:r>
            <a:rPr lang="en-US" baseline="0" dirty="0">
              <a:solidFill>
                <a:schemeClr val="tx1"/>
              </a:solidFill>
            </a:rPr>
            <a:t> of HIVST on the f</a:t>
          </a:r>
          <a:r>
            <a:rPr lang="en-US" dirty="0">
              <a:solidFill>
                <a:schemeClr val="tx1"/>
              </a:solidFill>
            </a:rPr>
            <a:t>requency</a:t>
          </a:r>
          <a:r>
            <a:rPr lang="en-US" baseline="0" dirty="0">
              <a:solidFill>
                <a:schemeClr val="tx1"/>
              </a:solidFill>
            </a:rPr>
            <a:t> and c</a:t>
          </a:r>
          <a:r>
            <a:rPr lang="en-US" dirty="0">
              <a:solidFill>
                <a:schemeClr val="tx1"/>
              </a:solidFill>
            </a:rPr>
            <a:t>overage of HIV testing ?</a:t>
          </a:r>
        </a:p>
      </dgm:t>
    </dgm:pt>
    <dgm:pt modelId="{2935A1F4-76ED-1D40-8435-948B997C4DBB}" type="parTrans" cxnId="{7F405BBB-9F5A-FA48-A2D8-EBFF839B6F00}">
      <dgm:prSet/>
      <dgm:spPr/>
      <dgm:t>
        <a:bodyPr/>
        <a:lstStyle/>
        <a:p>
          <a:endParaRPr lang="en-US"/>
        </a:p>
      </dgm:t>
    </dgm:pt>
    <dgm:pt modelId="{CDFFD180-4CB4-D248-B28E-9156603903AC}" type="sibTrans" cxnId="{7F405BBB-9F5A-FA48-A2D8-EBFF839B6F00}">
      <dgm:prSet/>
      <dgm:spPr/>
      <dgm:t>
        <a:bodyPr/>
        <a:lstStyle/>
        <a:p>
          <a:endParaRPr lang="en-US"/>
        </a:p>
      </dgm:t>
    </dgm:pt>
    <dgm:pt modelId="{BE8F3B43-E21A-5749-81A2-1FAE285DCC35}">
      <dgm:prSet phldrT="[Text]"/>
      <dgm:spPr/>
      <dgm:t>
        <a:bodyPr/>
        <a:lstStyle/>
        <a:p>
          <a:r>
            <a:rPr lang="en-US" dirty="0">
              <a:solidFill>
                <a:schemeClr val="tx1"/>
              </a:solidFill>
            </a:rPr>
            <a:t>How effective do self-testers link to VMMC and ART services ?</a:t>
          </a:r>
        </a:p>
      </dgm:t>
    </dgm:pt>
    <dgm:pt modelId="{A17DC655-78BE-E14A-8D66-7CCFC5B9E89E}" type="parTrans" cxnId="{8CDB3283-A77E-6949-99F3-35711CD2B6C6}">
      <dgm:prSet/>
      <dgm:spPr/>
      <dgm:t>
        <a:bodyPr/>
        <a:lstStyle/>
        <a:p>
          <a:endParaRPr lang="en-US"/>
        </a:p>
      </dgm:t>
    </dgm:pt>
    <dgm:pt modelId="{F9FFC0C6-9684-E14E-A743-ECB428CA9380}" type="sibTrans" cxnId="{8CDB3283-A77E-6949-99F3-35711CD2B6C6}">
      <dgm:prSet/>
      <dgm:spPr/>
      <dgm:t>
        <a:bodyPr/>
        <a:lstStyle/>
        <a:p>
          <a:endParaRPr lang="en-US"/>
        </a:p>
      </dgm:t>
    </dgm:pt>
    <dgm:pt modelId="{D242FBBB-8E47-4540-9E18-65176C486621}">
      <dgm:prSet phldrT="[Text]"/>
      <dgm:spPr/>
      <dgm:t>
        <a:bodyPr/>
        <a:lstStyle/>
        <a:p>
          <a:r>
            <a:rPr lang="en-US" dirty="0">
              <a:solidFill>
                <a:schemeClr val="tx1"/>
              </a:solidFill>
            </a:rPr>
            <a:t>What is</a:t>
          </a:r>
          <a:r>
            <a:rPr lang="en-US" baseline="0" dirty="0">
              <a:solidFill>
                <a:schemeClr val="tx1"/>
              </a:solidFill>
            </a:rPr>
            <a:t> the c</a:t>
          </a:r>
          <a:r>
            <a:rPr lang="en-US" dirty="0">
              <a:solidFill>
                <a:schemeClr val="tx1"/>
              </a:solidFill>
            </a:rPr>
            <a:t>ost/cost-effectiveness of HIVST linkage ?</a:t>
          </a:r>
        </a:p>
      </dgm:t>
    </dgm:pt>
    <dgm:pt modelId="{A1FCB528-64E3-D74F-9082-5F9967E94D3A}" type="parTrans" cxnId="{891328B6-6608-AE47-8EDB-C53187C09ADA}">
      <dgm:prSet/>
      <dgm:spPr/>
      <dgm:t>
        <a:bodyPr/>
        <a:lstStyle/>
        <a:p>
          <a:endParaRPr lang="en-US"/>
        </a:p>
      </dgm:t>
    </dgm:pt>
    <dgm:pt modelId="{5516D30F-9E62-CB49-AB21-39C32A67B568}" type="sibTrans" cxnId="{891328B6-6608-AE47-8EDB-C53187C09ADA}">
      <dgm:prSet/>
      <dgm:spPr/>
      <dgm:t>
        <a:bodyPr/>
        <a:lstStyle/>
        <a:p>
          <a:endParaRPr lang="en-US"/>
        </a:p>
      </dgm:t>
    </dgm:pt>
    <dgm:pt modelId="{2A6518C1-FAC4-4044-82E8-42039CBBB5C4}">
      <dgm:prSet phldrT="[Text]"/>
      <dgm:spPr/>
      <dgm:t>
        <a:bodyPr/>
        <a:lstStyle/>
        <a:p>
          <a:r>
            <a:rPr lang="en-US" dirty="0">
              <a:solidFill>
                <a:schemeClr val="tx1"/>
              </a:solidFill>
            </a:rPr>
            <a:t>What are user preferences for post-test services?</a:t>
          </a:r>
          <a:r>
            <a:rPr lang="en-US" baseline="0" dirty="0">
              <a:solidFill>
                <a:schemeClr val="tx1"/>
              </a:solidFill>
            </a:rPr>
            <a:t> H</a:t>
          </a:r>
          <a:r>
            <a:rPr lang="en-US" dirty="0">
              <a:solidFill>
                <a:schemeClr val="tx1"/>
              </a:solidFill>
            </a:rPr>
            <a:t>ow can demand for post-test services be increased?  </a:t>
          </a:r>
        </a:p>
      </dgm:t>
    </dgm:pt>
    <dgm:pt modelId="{D29E8D25-4B46-3D4C-9E7C-4F355B242316}" type="parTrans" cxnId="{1087ED10-B955-B446-828D-990015E218A6}">
      <dgm:prSet/>
      <dgm:spPr/>
      <dgm:t>
        <a:bodyPr/>
        <a:lstStyle/>
        <a:p>
          <a:endParaRPr lang="en-US"/>
        </a:p>
      </dgm:t>
    </dgm:pt>
    <dgm:pt modelId="{82ECFC38-C69A-134A-8786-08166703D5EA}" type="sibTrans" cxnId="{1087ED10-B955-B446-828D-990015E218A6}">
      <dgm:prSet/>
      <dgm:spPr/>
      <dgm:t>
        <a:bodyPr/>
        <a:lstStyle/>
        <a:p>
          <a:endParaRPr lang="en-US"/>
        </a:p>
      </dgm:t>
    </dgm:pt>
    <dgm:pt modelId="{1C3F8597-599A-E544-BB7A-32ACE9E5A469}">
      <dgm:prSet phldrT="[Text]"/>
      <dgm:spPr/>
      <dgm:t>
        <a:bodyPr/>
        <a:lstStyle/>
        <a:p>
          <a:r>
            <a:rPr lang="en-US" dirty="0">
              <a:solidFill>
                <a:schemeClr val="tx1"/>
              </a:solidFill>
            </a:rPr>
            <a:t>What is the cost-effectiveness of HIVST? </a:t>
          </a:r>
        </a:p>
      </dgm:t>
    </dgm:pt>
    <dgm:pt modelId="{7547E8EF-F0D3-D441-9862-38B78B385502}" type="parTrans" cxnId="{DA5B316B-C549-6049-9961-7F532C921620}">
      <dgm:prSet/>
      <dgm:spPr/>
      <dgm:t>
        <a:bodyPr/>
        <a:lstStyle/>
        <a:p>
          <a:endParaRPr lang="en-US"/>
        </a:p>
      </dgm:t>
    </dgm:pt>
    <dgm:pt modelId="{36C0CAD8-719E-6248-BB68-19C2AE9E2142}" type="sibTrans" cxnId="{DA5B316B-C549-6049-9961-7F532C921620}">
      <dgm:prSet/>
      <dgm:spPr/>
      <dgm:t>
        <a:bodyPr/>
        <a:lstStyle/>
        <a:p>
          <a:endParaRPr lang="en-US"/>
        </a:p>
      </dgm:t>
    </dgm:pt>
    <dgm:pt modelId="{2D83A90D-88E2-3F43-A272-15E54DCF76E7}" type="pres">
      <dgm:prSet presAssocID="{EEA98CAE-3291-284E-BF5F-8FC9F9CFF07C}" presName="Name0" presStyleCnt="0">
        <dgm:presLayoutVars>
          <dgm:dir/>
          <dgm:animLvl val="lvl"/>
          <dgm:resizeHandles val="exact"/>
        </dgm:presLayoutVars>
      </dgm:prSet>
      <dgm:spPr/>
    </dgm:pt>
    <dgm:pt modelId="{D43E9D66-E1CC-5E4B-BB0D-1370A626CB3A}" type="pres">
      <dgm:prSet presAssocID="{4AA99B22-D83B-C74F-A47B-CF903DAD9324}" presName="composite" presStyleCnt="0"/>
      <dgm:spPr/>
    </dgm:pt>
    <dgm:pt modelId="{29B1A900-8423-7546-ABFE-CBEB733B6EAE}" type="pres">
      <dgm:prSet presAssocID="{4AA99B22-D83B-C74F-A47B-CF903DAD9324}" presName="parTx" presStyleLbl="node1" presStyleIdx="0" presStyleCnt="4">
        <dgm:presLayoutVars>
          <dgm:chMax val="0"/>
          <dgm:chPref val="0"/>
          <dgm:bulletEnabled val="1"/>
        </dgm:presLayoutVars>
      </dgm:prSet>
      <dgm:spPr/>
    </dgm:pt>
    <dgm:pt modelId="{D819E617-020C-2647-8C6A-C30CD26AD0FA}" type="pres">
      <dgm:prSet presAssocID="{4AA99B22-D83B-C74F-A47B-CF903DAD9324}" presName="desTx" presStyleLbl="revTx" presStyleIdx="0" presStyleCnt="4" custLinFactNeighborX="370" custLinFactNeighborY="4925">
        <dgm:presLayoutVars>
          <dgm:bulletEnabled val="1"/>
        </dgm:presLayoutVars>
      </dgm:prSet>
      <dgm:spPr/>
    </dgm:pt>
    <dgm:pt modelId="{A7F9A1D9-25C0-7640-9E88-A2CBFA525A50}" type="pres">
      <dgm:prSet presAssocID="{7042DED8-D977-1444-9626-8EBD0D70BA8A}" presName="space" presStyleCnt="0"/>
      <dgm:spPr/>
    </dgm:pt>
    <dgm:pt modelId="{C5D817A0-26A9-B841-BEC1-A4004B50056F}" type="pres">
      <dgm:prSet presAssocID="{5B8CE234-C1CC-0F4A-BC3B-365E3AF68003}" presName="composite" presStyleCnt="0"/>
      <dgm:spPr/>
    </dgm:pt>
    <dgm:pt modelId="{F7059750-1F13-2442-9756-D9B2DC85FC12}" type="pres">
      <dgm:prSet presAssocID="{5B8CE234-C1CC-0F4A-BC3B-365E3AF68003}" presName="parTx" presStyleLbl="node1" presStyleIdx="1" presStyleCnt="4">
        <dgm:presLayoutVars>
          <dgm:chMax val="0"/>
          <dgm:chPref val="0"/>
          <dgm:bulletEnabled val="1"/>
        </dgm:presLayoutVars>
      </dgm:prSet>
      <dgm:spPr/>
    </dgm:pt>
    <dgm:pt modelId="{0B8B67DA-AF15-8142-8BC7-ED9F95C20A90}" type="pres">
      <dgm:prSet presAssocID="{5B8CE234-C1CC-0F4A-BC3B-365E3AF68003}" presName="desTx" presStyleLbl="revTx" presStyleIdx="1" presStyleCnt="4" custLinFactNeighborX="1111" custLinFactNeighborY="4925">
        <dgm:presLayoutVars>
          <dgm:bulletEnabled val="1"/>
        </dgm:presLayoutVars>
      </dgm:prSet>
      <dgm:spPr/>
    </dgm:pt>
    <dgm:pt modelId="{296ED208-B706-6844-AE99-31E3936DBBC9}" type="pres">
      <dgm:prSet presAssocID="{AA0309E1-154E-AD42-B825-886292A4114C}" presName="space" presStyleCnt="0"/>
      <dgm:spPr/>
    </dgm:pt>
    <dgm:pt modelId="{330EC234-3D6E-1241-A048-6F725035D86E}" type="pres">
      <dgm:prSet presAssocID="{7CA34DD5-6040-434B-BB4E-5E89A1F15E3C}" presName="composite" presStyleCnt="0"/>
      <dgm:spPr/>
    </dgm:pt>
    <dgm:pt modelId="{970AA4C8-016B-4D4C-B1FB-9B31849A01FC}" type="pres">
      <dgm:prSet presAssocID="{7CA34DD5-6040-434B-BB4E-5E89A1F15E3C}" presName="parTx" presStyleLbl="node1" presStyleIdx="2" presStyleCnt="4">
        <dgm:presLayoutVars>
          <dgm:chMax val="0"/>
          <dgm:chPref val="0"/>
          <dgm:bulletEnabled val="1"/>
        </dgm:presLayoutVars>
      </dgm:prSet>
      <dgm:spPr/>
    </dgm:pt>
    <dgm:pt modelId="{F7F86131-BFC1-A743-956B-010A0354AEE4}" type="pres">
      <dgm:prSet presAssocID="{7CA34DD5-6040-434B-BB4E-5E89A1F15E3C}" presName="desTx" presStyleLbl="revTx" presStyleIdx="2" presStyleCnt="4" custScaleX="101348" custLinFactNeighborX="1467" custLinFactNeighborY="2369">
        <dgm:presLayoutVars>
          <dgm:bulletEnabled val="1"/>
        </dgm:presLayoutVars>
      </dgm:prSet>
      <dgm:spPr/>
    </dgm:pt>
    <dgm:pt modelId="{CAC6DE73-FB1F-0646-98ED-2F55DEF44495}" type="pres">
      <dgm:prSet presAssocID="{8833349C-51D3-3246-ADFD-EBE43DD01FEA}" presName="space" presStyleCnt="0"/>
      <dgm:spPr/>
    </dgm:pt>
    <dgm:pt modelId="{56296FE4-BBF8-364F-B95D-6641E1EB15F9}" type="pres">
      <dgm:prSet presAssocID="{772C1D68-9E4C-2241-91DE-257A97619BDC}" presName="composite" presStyleCnt="0"/>
      <dgm:spPr/>
    </dgm:pt>
    <dgm:pt modelId="{7BA10124-7C51-D441-9160-592A0F3CEA55}" type="pres">
      <dgm:prSet presAssocID="{772C1D68-9E4C-2241-91DE-257A97619BDC}" presName="parTx" presStyleLbl="node1" presStyleIdx="3" presStyleCnt="4">
        <dgm:presLayoutVars>
          <dgm:chMax val="0"/>
          <dgm:chPref val="0"/>
          <dgm:bulletEnabled val="1"/>
        </dgm:presLayoutVars>
      </dgm:prSet>
      <dgm:spPr/>
    </dgm:pt>
    <dgm:pt modelId="{5A39F6E3-FB07-D240-9E3F-A8F46C10016B}" type="pres">
      <dgm:prSet presAssocID="{772C1D68-9E4C-2241-91DE-257A97619BDC}" presName="desTx" presStyleLbl="revTx" presStyleIdx="3" presStyleCnt="4">
        <dgm:presLayoutVars>
          <dgm:bulletEnabled val="1"/>
        </dgm:presLayoutVars>
      </dgm:prSet>
      <dgm:spPr/>
    </dgm:pt>
  </dgm:ptLst>
  <dgm:cxnLst>
    <dgm:cxn modelId="{1087ED10-B955-B446-828D-990015E218A6}" srcId="{772C1D68-9E4C-2241-91DE-257A97619BDC}" destId="{2A6518C1-FAC4-4044-82E8-42039CBBB5C4}" srcOrd="2" destOrd="0" parTransId="{D29E8D25-4B46-3D4C-9E7C-4F355B242316}" sibTransId="{82ECFC38-C69A-134A-8786-08166703D5EA}"/>
    <dgm:cxn modelId="{A042E419-EFD5-9647-AA3A-C039DD772B8B}" type="presOf" srcId="{FC01B209-A07D-CB42-A55E-9197CBE2793A}" destId="{D819E617-020C-2647-8C6A-C30CD26AD0FA}" srcOrd="0" destOrd="3" presId="urn:microsoft.com/office/officeart/2005/8/layout/chevron1"/>
    <dgm:cxn modelId="{0EA29F1E-DB20-A640-A3B8-D9BE28F03443}" srcId="{EEA98CAE-3291-284E-BF5F-8FC9F9CFF07C}" destId="{5B8CE234-C1CC-0F4A-BC3B-365E3AF68003}" srcOrd="1" destOrd="0" parTransId="{4514E148-1D69-1248-81EE-419D5A52E13E}" sibTransId="{AA0309E1-154E-AD42-B825-886292A4114C}"/>
    <dgm:cxn modelId="{C65A6227-016A-1546-B36D-00809D724B90}" srcId="{4AA99B22-D83B-C74F-A47B-CF903DAD9324}" destId="{FC01B209-A07D-CB42-A55E-9197CBE2793A}" srcOrd="3" destOrd="0" parTransId="{F29F20D7-D087-C449-8914-4F403B7C27FD}" sibTransId="{2AA0988F-BCC5-1846-AC67-AAC8C0ECBD04}"/>
    <dgm:cxn modelId="{EC596938-82DC-D145-B7EE-FEBB9BC5AE2F}" srcId="{EEA98CAE-3291-284E-BF5F-8FC9F9CFF07C}" destId="{772C1D68-9E4C-2241-91DE-257A97619BDC}" srcOrd="3" destOrd="0" parTransId="{CB45BF85-6FF2-584A-ADAA-499757E3FBC6}" sibTransId="{381D1D61-3AA6-E54F-A2CA-2AB7D7619359}"/>
    <dgm:cxn modelId="{9FC5BB64-C128-224B-BE72-BFA3A8279CD2}" type="presOf" srcId="{937899BB-30E7-9242-B616-F1EAAA617B3F}" destId="{D819E617-020C-2647-8C6A-C30CD26AD0FA}" srcOrd="0" destOrd="2" presId="urn:microsoft.com/office/officeart/2005/8/layout/chevron1"/>
    <dgm:cxn modelId="{56BD3A45-894C-1E45-B095-66E578055EEA}" type="presOf" srcId="{5B8CE234-C1CC-0F4A-BC3B-365E3AF68003}" destId="{F7059750-1F13-2442-9756-D9B2DC85FC12}" srcOrd="0" destOrd="0" presId="urn:microsoft.com/office/officeart/2005/8/layout/chevron1"/>
    <dgm:cxn modelId="{DA5B316B-C549-6049-9961-7F532C921620}" srcId="{7CA34DD5-6040-434B-BB4E-5E89A1F15E3C}" destId="{1C3F8597-599A-E544-BB7A-32ACE9E5A469}" srcOrd="1" destOrd="0" parTransId="{7547E8EF-F0D3-D441-9862-38B78B385502}" sibTransId="{36C0CAD8-719E-6248-BB68-19C2AE9E2142}"/>
    <dgm:cxn modelId="{0DC93F6E-B138-AD40-9A22-8BF59494A101}" type="presOf" srcId="{1C3F8597-599A-E544-BB7A-32ACE9E5A469}" destId="{F7F86131-BFC1-A743-956B-010A0354AEE4}" srcOrd="0" destOrd="1" presId="urn:microsoft.com/office/officeart/2005/8/layout/chevron1"/>
    <dgm:cxn modelId="{13542470-2B55-A84F-9D25-E364D3BA6D71}" type="presOf" srcId="{2A6518C1-FAC4-4044-82E8-42039CBBB5C4}" destId="{5A39F6E3-FB07-D240-9E3F-A8F46C10016B}" srcOrd="0" destOrd="2" presId="urn:microsoft.com/office/officeart/2005/8/layout/chevron1"/>
    <dgm:cxn modelId="{94841471-29BF-2F47-91E3-6C652C3C6123}" type="presOf" srcId="{27EAE62E-048D-1D47-A932-34FD6B1534B0}" destId="{0B8B67DA-AF15-8142-8BC7-ED9F95C20A90}" srcOrd="0" destOrd="1" presId="urn:microsoft.com/office/officeart/2005/8/layout/chevron1"/>
    <dgm:cxn modelId="{767BCA73-7AEB-4D48-BC61-C0565637ECC2}" type="presOf" srcId="{83E8F1F3-E489-1441-A504-D1A0827A024E}" destId="{D819E617-020C-2647-8C6A-C30CD26AD0FA}" srcOrd="0" destOrd="0" presId="urn:microsoft.com/office/officeart/2005/8/layout/chevron1"/>
    <dgm:cxn modelId="{96554354-8676-F34B-8C8E-9DB5887B57C0}" type="presOf" srcId="{39EAA493-D730-F946-8C66-C1DDC18B706C}" destId="{0B8B67DA-AF15-8142-8BC7-ED9F95C20A90}" srcOrd="0" destOrd="0" presId="urn:microsoft.com/office/officeart/2005/8/layout/chevron1"/>
    <dgm:cxn modelId="{5C25F258-FDD8-D64F-902B-42EBB6F6F1C4}" srcId="{EEA98CAE-3291-284E-BF5F-8FC9F9CFF07C}" destId="{7CA34DD5-6040-434B-BB4E-5E89A1F15E3C}" srcOrd="2" destOrd="0" parTransId="{BFAAED40-6D7B-5E47-8E3B-061A1019EE03}" sibTransId="{8833349C-51D3-3246-ADFD-EBE43DD01FEA}"/>
    <dgm:cxn modelId="{5FBF6559-2877-CB4B-BD02-FFB30F29CE44}" srcId="{5B8CE234-C1CC-0F4A-BC3B-365E3AF68003}" destId="{39EAA493-D730-F946-8C66-C1DDC18B706C}" srcOrd="0" destOrd="0" parTransId="{782D9297-E981-3843-B267-E7BAE519674E}" sibTransId="{BF6A6BF4-CF7A-FB41-8072-38B1F42FFAC3}"/>
    <dgm:cxn modelId="{4037E959-09C8-F64F-9832-E80999B6A6BE}" type="presOf" srcId="{772C1D68-9E4C-2241-91DE-257A97619BDC}" destId="{7BA10124-7C51-D441-9160-592A0F3CEA55}" srcOrd="0" destOrd="0" presId="urn:microsoft.com/office/officeart/2005/8/layout/chevron1"/>
    <dgm:cxn modelId="{90B13E7C-13A9-7341-B99C-E7CBD847F580}" type="presOf" srcId="{7CA34DD5-6040-434B-BB4E-5E89A1F15E3C}" destId="{970AA4C8-016B-4D4C-B1FB-9B31849A01FC}" srcOrd="0" destOrd="0" presId="urn:microsoft.com/office/officeart/2005/8/layout/chevron1"/>
    <dgm:cxn modelId="{05E58081-687A-5740-84DC-24387FDE8561}" type="presOf" srcId="{3C28D072-9B33-6C43-8A3D-99AF509F4370}" destId="{D819E617-020C-2647-8C6A-C30CD26AD0FA}" srcOrd="0" destOrd="1" presId="urn:microsoft.com/office/officeart/2005/8/layout/chevron1"/>
    <dgm:cxn modelId="{8CDB3283-A77E-6949-99F3-35711CD2B6C6}" srcId="{772C1D68-9E4C-2241-91DE-257A97619BDC}" destId="{BE8F3B43-E21A-5749-81A2-1FAE285DCC35}" srcOrd="0" destOrd="0" parTransId="{A17DC655-78BE-E14A-8D66-7CCFC5B9E89E}" sibTransId="{F9FFC0C6-9684-E14E-A743-ECB428CA9380}"/>
    <dgm:cxn modelId="{49AC2385-0BB0-4E4E-AE49-BD6610B2C85B}" srcId="{4AA99B22-D83B-C74F-A47B-CF903DAD9324}" destId="{3C28D072-9B33-6C43-8A3D-99AF509F4370}" srcOrd="1" destOrd="0" parTransId="{BC14A3A4-1D1A-EE48-95C9-5810143DC170}" sibTransId="{10E35F86-AFCC-FD40-8AC9-E77E59723F38}"/>
    <dgm:cxn modelId="{B60A9C94-E863-184E-A5A2-495E996D1298}" srcId="{5B8CE234-C1CC-0F4A-BC3B-365E3AF68003}" destId="{27EAE62E-048D-1D47-A932-34FD6B1534B0}" srcOrd="1" destOrd="0" parTransId="{26EAFB12-649B-C544-B88C-7F57D69D1F06}" sibTransId="{6D705A3E-B877-A545-8C40-EE1E559EEC90}"/>
    <dgm:cxn modelId="{209CBA98-E0BF-3D40-99E7-16ED526AF1CF}" type="presOf" srcId="{99D52080-2845-8340-BE72-17DD6E913EA0}" destId="{F7F86131-BFC1-A743-956B-010A0354AEE4}" srcOrd="0" destOrd="0" presId="urn:microsoft.com/office/officeart/2005/8/layout/chevron1"/>
    <dgm:cxn modelId="{8452FDB4-582E-D24B-8207-9779D35BDEE9}" type="presOf" srcId="{4AA99B22-D83B-C74F-A47B-CF903DAD9324}" destId="{29B1A900-8423-7546-ABFE-CBEB733B6EAE}" srcOrd="0" destOrd="0" presId="urn:microsoft.com/office/officeart/2005/8/layout/chevron1"/>
    <dgm:cxn modelId="{891328B6-6608-AE47-8EDB-C53187C09ADA}" srcId="{772C1D68-9E4C-2241-91DE-257A97619BDC}" destId="{D242FBBB-8E47-4540-9E18-65176C486621}" srcOrd="1" destOrd="0" parTransId="{A1FCB528-64E3-D74F-9082-5F9967E94D3A}" sibTransId="{5516D30F-9E62-CB49-AB21-39C32A67B568}"/>
    <dgm:cxn modelId="{B2D2A4B7-967D-F84A-93C7-68403DC83DB7}" srcId="{4AA99B22-D83B-C74F-A47B-CF903DAD9324}" destId="{937899BB-30E7-9242-B616-F1EAAA617B3F}" srcOrd="2" destOrd="0" parTransId="{D509A5A2-D69A-2647-89C2-D9F895E04E79}" sibTransId="{635BC2B6-BA1D-7A41-B336-ADD3D2E5E42D}"/>
    <dgm:cxn modelId="{EF1585B8-7A19-4249-9801-6461F0F9CA79}" srcId="{EEA98CAE-3291-284E-BF5F-8FC9F9CFF07C}" destId="{4AA99B22-D83B-C74F-A47B-CF903DAD9324}" srcOrd="0" destOrd="0" parTransId="{D85A395B-F88A-1C49-A1FC-4A0AA1DBE343}" sibTransId="{7042DED8-D977-1444-9626-8EBD0D70BA8A}"/>
    <dgm:cxn modelId="{D25539B9-3C79-3E42-A1C6-F5BD886525EB}" type="presOf" srcId="{EEA98CAE-3291-284E-BF5F-8FC9F9CFF07C}" destId="{2D83A90D-88E2-3F43-A272-15E54DCF76E7}" srcOrd="0" destOrd="0" presId="urn:microsoft.com/office/officeart/2005/8/layout/chevron1"/>
    <dgm:cxn modelId="{7F405BBB-9F5A-FA48-A2D8-EBFF839B6F00}" srcId="{7CA34DD5-6040-434B-BB4E-5E89A1F15E3C}" destId="{99D52080-2845-8340-BE72-17DD6E913EA0}" srcOrd="0" destOrd="0" parTransId="{2935A1F4-76ED-1D40-8435-948B997C4DBB}" sibTransId="{CDFFD180-4CB4-D248-B28E-9156603903AC}"/>
    <dgm:cxn modelId="{B7F143BF-714A-7D44-9458-5D52618DA20E}" srcId="{4AA99B22-D83B-C74F-A47B-CF903DAD9324}" destId="{83E8F1F3-E489-1441-A504-D1A0827A024E}" srcOrd="0" destOrd="0" parTransId="{935DEC62-7420-E041-90C1-B4416DCA5D7F}" sibTransId="{0D983E45-DD0A-DA41-A179-00F47A40F066}"/>
    <dgm:cxn modelId="{70D471C8-ACBC-2249-BDB9-41FD27BABAB9}" type="presOf" srcId="{BE8F3B43-E21A-5749-81A2-1FAE285DCC35}" destId="{5A39F6E3-FB07-D240-9E3F-A8F46C10016B}" srcOrd="0" destOrd="0" presId="urn:microsoft.com/office/officeart/2005/8/layout/chevron1"/>
    <dgm:cxn modelId="{AC1E8FEF-98D1-F54F-88CF-E42FD89E98FF}" type="presOf" srcId="{D242FBBB-8E47-4540-9E18-65176C486621}" destId="{5A39F6E3-FB07-D240-9E3F-A8F46C10016B}" srcOrd="0" destOrd="1" presId="urn:microsoft.com/office/officeart/2005/8/layout/chevron1"/>
    <dgm:cxn modelId="{82977CD3-970E-DA43-8EFA-7173A070D46C}" type="presParOf" srcId="{2D83A90D-88E2-3F43-A272-15E54DCF76E7}" destId="{D43E9D66-E1CC-5E4B-BB0D-1370A626CB3A}" srcOrd="0" destOrd="0" presId="urn:microsoft.com/office/officeart/2005/8/layout/chevron1"/>
    <dgm:cxn modelId="{318E3B12-ABE3-D94C-B98B-8809120D1340}" type="presParOf" srcId="{D43E9D66-E1CC-5E4B-BB0D-1370A626CB3A}" destId="{29B1A900-8423-7546-ABFE-CBEB733B6EAE}" srcOrd="0" destOrd="0" presId="urn:microsoft.com/office/officeart/2005/8/layout/chevron1"/>
    <dgm:cxn modelId="{EC5C738E-B80D-8F4C-B5E0-B6861ED9E676}" type="presParOf" srcId="{D43E9D66-E1CC-5E4B-BB0D-1370A626CB3A}" destId="{D819E617-020C-2647-8C6A-C30CD26AD0FA}" srcOrd="1" destOrd="0" presId="urn:microsoft.com/office/officeart/2005/8/layout/chevron1"/>
    <dgm:cxn modelId="{6897348E-8C11-064F-85D8-7B0D8650856A}" type="presParOf" srcId="{2D83A90D-88E2-3F43-A272-15E54DCF76E7}" destId="{A7F9A1D9-25C0-7640-9E88-A2CBFA525A50}" srcOrd="1" destOrd="0" presId="urn:microsoft.com/office/officeart/2005/8/layout/chevron1"/>
    <dgm:cxn modelId="{7610657C-2117-874D-8DA3-39A8EB82F024}" type="presParOf" srcId="{2D83A90D-88E2-3F43-A272-15E54DCF76E7}" destId="{C5D817A0-26A9-B841-BEC1-A4004B50056F}" srcOrd="2" destOrd="0" presId="urn:microsoft.com/office/officeart/2005/8/layout/chevron1"/>
    <dgm:cxn modelId="{03329C10-7538-7C41-935A-E40837429C44}" type="presParOf" srcId="{C5D817A0-26A9-B841-BEC1-A4004B50056F}" destId="{F7059750-1F13-2442-9756-D9B2DC85FC12}" srcOrd="0" destOrd="0" presId="urn:microsoft.com/office/officeart/2005/8/layout/chevron1"/>
    <dgm:cxn modelId="{DA491D1D-06EE-D845-91ED-951A622EBBE9}" type="presParOf" srcId="{C5D817A0-26A9-B841-BEC1-A4004B50056F}" destId="{0B8B67DA-AF15-8142-8BC7-ED9F95C20A90}" srcOrd="1" destOrd="0" presId="urn:microsoft.com/office/officeart/2005/8/layout/chevron1"/>
    <dgm:cxn modelId="{EF2CB0EB-2438-7645-8EF4-B01D920C1B82}" type="presParOf" srcId="{2D83A90D-88E2-3F43-A272-15E54DCF76E7}" destId="{296ED208-B706-6844-AE99-31E3936DBBC9}" srcOrd="3" destOrd="0" presId="urn:microsoft.com/office/officeart/2005/8/layout/chevron1"/>
    <dgm:cxn modelId="{F95DE5EB-700D-3349-8BB2-38A678E5A927}" type="presParOf" srcId="{2D83A90D-88E2-3F43-A272-15E54DCF76E7}" destId="{330EC234-3D6E-1241-A048-6F725035D86E}" srcOrd="4" destOrd="0" presId="urn:microsoft.com/office/officeart/2005/8/layout/chevron1"/>
    <dgm:cxn modelId="{12A74F4D-EBB5-F94B-9049-A604D9F9BD35}" type="presParOf" srcId="{330EC234-3D6E-1241-A048-6F725035D86E}" destId="{970AA4C8-016B-4D4C-B1FB-9B31849A01FC}" srcOrd="0" destOrd="0" presId="urn:microsoft.com/office/officeart/2005/8/layout/chevron1"/>
    <dgm:cxn modelId="{91955C27-5A35-FD44-AA27-6B64DA8CC0C6}" type="presParOf" srcId="{330EC234-3D6E-1241-A048-6F725035D86E}" destId="{F7F86131-BFC1-A743-956B-010A0354AEE4}" srcOrd="1" destOrd="0" presId="urn:microsoft.com/office/officeart/2005/8/layout/chevron1"/>
    <dgm:cxn modelId="{9DF17D9A-527E-CF41-86AD-DD02F1E1B6DB}" type="presParOf" srcId="{2D83A90D-88E2-3F43-A272-15E54DCF76E7}" destId="{CAC6DE73-FB1F-0646-98ED-2F55DEF44495}" srcOrd="5" destOrd="0" presId="urn:microsoft.com/office/officeart/2005/8/layout/chevron1"/>
    <dgm:cxn modelId="{1EC44C57-B532-7540-837E-12F660F72203}" type="presParOf" srcId="{2D83A90D-88E2-3F43-A272-15E54DCF76E7}" destId="{56296FE4-BBF8-364F-B95D-6641E1EB15F9}" srcOrd="6" destOrd="0" presId="urn:microsoft.com/office/officeart/2005/8/layout/chevron1"/>
    <dgm:cxn modelId="{829CA8A1-F5A6-0B44-8C61-80A6152E62DC}" type="presParOf" srcId="{56296FE4-BBF8-364F-B95D-6641E1EB15F9}" destId="{7BA10124-7C51-D441-9160-592A0F3CEA55}" srcOrd="0" destOrd="0" presId="urn:microsoft.com/office/officeart/2005/8/layout/chevron1"/>
    <dgm:cxn modelId="{0ECBE737-59D9-BB47-A154-553317DA3B66}" type="presParOf" srcId="{56296FE4-BBF8-364F-B95D-6641E1EB15F9}" destId="{5A39F6E3-FB07-D240-9E3F-A8F46C10016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1A900-8423-7546-ABFE-CBEB733B6EAE}">
      <dsp:nvSpPr>
        <dsp:cNvPr id="0" name=""/>
        <dsp:cNvSpPr/>
      </dsp:nvSpPr>
      <dsp:spPr>
        <a:xfrm>
          <a:off x="4782" y="889999"/>
          <a:ext cx="3102765" cy="1170622"/>
        </a:xfrm>
        <a:prstGeom prst="chevron">
          <a:avLst/>
        </a:prstGeom>
        <a:solidFill>
          <a:schemeClr val="accent4">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Improved design of HIVST models for target populations</a:t>
          </a:r>
        </a:p>
      </dsp:txBody>
      <dsp:txXfrm>
        <a:off x="590093" y="889999"/>
        <a:ext cx="1932143" cy="1170622"/>
      </dsp:txXfrm>
    </dsp:sp>
    <dsp:sp modelId="{D819E617-020C-2647-8C6A-C30CD26AD0FA}">
      <dsp:nvSpPr>
        <dsp:cNvPr id="0" name=""/>
        <dsp:cNvSpPr/>
      </dsp:nvSpPr>
      <dsp:spPr>
        <a:xfrm>
          <a:off x="13966" y="2380648"/>
          <a:ext cx="2482212" cy="352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Level of accuracy ? </a:t>
          </a:r>
        </a:p>
        <a:p>
          <a:pPr marL="228600" lvl="1" indent="-228600" algn="l" defTabSz="889000">
            <a:lnSpc>
              <a:spcPct val="90000"/>
            </a:lnSpc>
            <a:spcBef>
              <a:spcPct val="0"/>
            </a:spcBef>
            <a:spcAft>
              <a:spcPct val="15000"/>
            </a:spcAft>
            <a:buChar char="•"/>
          </a:pPr>
          <a:r>
            <a:rPr lang="en-US" sz="2000" kern="1200" dirty="0">
              <a:solidFill>
                <a:schemeClr val="tx1"/>
              </a:solidFill>
            </a:rPr>
            <a:t>How can</a:t>
          </a:r>
          <a:r>
            <a:rPr lang="en-US" sz="2000" kern="1200" baseline="0" dirty="0">
              <a:solidFill>
                <a:schemeClr val="tx1"/>
              </a:solidFill>
            </a:rPr>
            <a:t> we</a:t>
          </a:r>
          <a:r>
            <a:rPr lang="en-US" sz="2000" kern="1200" dirty="0">
              <a:solidFill>
                <a:schemeClr val="tx1"/>
              </a:solidFill>
            </a:rPr>
            <a:t> anticipate and report on social harms?</a:t>
          </a:r>
        </a:p>
        <a:p>
          <a:pPr marL="228600" lvl="1" indent="-228600" algn="l" defTabSz="889000">
            <a:lnSpc>
              <a:spcPct val="90000"/>
            </a:lnSpc>
            <a:spcBef>
              <a:spcPct val="0"/>
            </a:spcBef>
            <a:spcAft>
              <a:spcPct val="15000"/>
            </a:spcAft>
            <a:buChar char="•"/>
          </a:pPr>
          <a:r>
            <a:rPr lang="en-US" sz="2000" kern="1200" dirty="0">
              <a:solidFill>
                <a:schemeClr val="tx1"/>
              </a:solidFill>
            </a:rPr>
            <a:t>What are delivery costs?  </a:t>
          </a:r>
        </a:p>
        <a:p>
          <a:pPr marL="228600" lvl="1" indent="-228600" algn="l" defTabSz="889000">
            <a:lnSpc>
              <a:spcPct val="90000"/>
            </a:lnSpc>
            <a:spcBef>
              <a:spcPct val="0"/>
            </a:spcBef>
            <a:spcAft>
              <a:spcPct val="15000"/>
            </a:spcAft>
            <a:buChar char="•"/>
          </a:pPr>
          <a:r>
            <a:rPr lang="en-US" sz="2000" kern="1200" dirty="0">
              <a:solidFill>
                <a:schemeClr val="tx1"/>
              </a:solidFill>
            </a:rPr>
            <a:t> What are user preferences? Can demand be maximized? </a:t>
          </a:r>
        </a:p>
      </dsp:txBody>
      <dsp:txXfrm>
        <a:off x="13966" y="2380648"/>
        <a:ext cx="2482212" cy="3526875"/>
      </dsp:txXfrm>
    </dsp:sp>
    <dsp:sp modelId="{F7059750-1F13-2442-9756-D9B2DC85FC12}">
      <dsp:nvSpPr>
        <dsp:cNvPr id="0" name=""/>
        <dsp:cNvSpPr/>
      </dsp:nvSpPr>
      <dsp:spPr>
        <a:xfrm>
          <a:off x="2891548" y="889999"/>
          <a:ext cx="3102765" cy="1170622"/>
        </a:xfrm>
        <a:prstGeom prst="chevron">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Increased uptake of HIVST in the target population</a:t>
          </a:r>
        </a:p>
      </dsp:txBody>
      <dsp:txXfrm>
        <a:off x="3476859" y="889999"/>
        <a:ext cx="1932143" cy="1170622"/>
      </dsp:txXfrm>
    </dsp:sp>
    <dsp:sp modelId="{0B8B67DA-AF15-8142-8BC7-ED9F95C20A90}">
      <dsp:nvSpPr>
        <dsp:cNvPr id="0" name=""/>
        <dsp:cNvSpPr/>
      </dsp:nvSpPr>
      <dsp:spPr>
        <a:xfrm>
          <a:off x="2919125" y="2380648"/>
          <a:ext cx="2482212" cy="352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What is the market size? </a:t>
          </a:r>
        </a:p>
        <a:p>
          <a:pPr marL="228600" lvl="1" indent="-228600" algn="l" defTabSz="889000">
            <a:lnSpc>
              <a:spcPct val="90000"/>
            </a:lnSpc>
            <a:spcBef>
              <a:spcPct val="0"/>
            </a:spcBef>
            <a:spcAft>
              <a:spcPct val="15000"/>
            </a:spcAft>
            <a:buChar char="•"/>
          </a:pPr>
          <a:r>
            <a:rPr lang="en-US" sz="2000" kern="1200" dirty="0">
              <a:solidFill>
                <a:schemeClr val="tx1"/>
              </a:solidFill>
            </a:rPr>
            <a:t>Is there equitable access </a:t>
          </a:r>
          <a:r>
            <a:rPr lang="en-US" sz="2000" kern="1200" baseline="0" dirty="0">
              <a:solidFill>
                <a:schemeClr val="tx1"/>
              </a:solidFill>
            </a:rPr>
            <a:t>among</a:t>
          </a:r>
          <a:r>
            <a:rPr lang="en-US" sz="2000" kern="1200" dirty="0">
              <a:solidFill>
                <a:schemeClr val="tx1"/>
              </a:solidFill>
            </a:rPr>
            <a:t> men, young people, key populations?</a:t>
          </a:r>
        </a:p>
      </dsp:txBody>
      <dsp:txXfrm>
        <a:off x="2919125" y="2380648"/>
        <a:ext cx="2482212" cy="3526875"/>
      </dsp:txXfrm>
    </dsp:sp>
    <dsp:sp modelId="{970AA4C8-016B-4D4C-B1FB-9B31849A01FC}">
      <dsp:nvSpPr>
        <dsp:cNvPr id="0" name=""/>
        <dsp:cNvSpPr/>
      </dsp:nvSpPr>
      <dsp:spPr>
        <a:xfrm>
          <a:off x="5795044" y="889999"/>
          <a:ext cx="3102765" cy="1170622"/>
        </a:xfrm>
        <a:prstGeom prst="chevron">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Increased coverage of HTS in the target population </a:t>
          </a:r>
        </a:p>
      </dsp:txBody>
      <dsp:txXfrm>
        <a:off x="6380355" y="889999"/>
        <a:ext cx="1932143" cy="1170622"/>
      </dsp:txXfrm>
    </dsp:sp>
    <dsp:sp modelId="{F7F86131-BFC1-A743-956B-010A0354AEE4}">
      <dsp:nvSpPr>
        <dsp:cNvPr id="0" name=""/>
        <dsp:cNvSpPr/>
      </dsp:nvSpPr>
      <dsp:spPr>
        <a:xfrm>
          <a:off x="5814728" y="2290501"/>
          <a:ext cx="2515672" cy="352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What is impact</a:t>
          </a:r>
          <a:r>
            <a:rPr lang="en-US" sz="2000" kern="1200" baseline="0" dirty="0">
              <a:solidFill>
                <a:schemeClr val="tx1"/>
              </a:solidFill>
            </a:rPr>
            <a:t> of HIVST on the f</a:t>
          </a:r>
          <a:r>
            <a:rPr lang="en-US" sz="2000" kern="1200" dirty="0">
              <a:solidFill>
                <a:schemeClr val="tx1"/>
              </a:solidFill>
            </a:rPr>
            <a:t>requency</a:t>
          </a:r>
          <a:r>
            <a:rPr lang="en-US" sz="2000" kern="1200" baseline="0" dirty="0">
              <a:solidFill>
                <a:schemeClr val="tx1"/>
              </a:solidFill>
            </a:rPr>
            <a:t> and c</a:t>
          </a:r>
          <a:r>
            <a:rPr lang="en-US" sz="2000" kern="1200" dirty="0">
              <a:solidFill>
                <a:schemeClr val="tx1"/>
              </a:solidFill>
            </a:rPr>
            <a:t>overage of HIV testing ?</a:t>
          </a:r>
        </a:p>
        <a:p>
          <a:pPr marL="228600" lvl="1" indent="-228600" algn="l" defTabSz="889000">
            <a:lnSpc>
              <a:spcPct val="90000"/>
            </a:lnSpc>
            <a:spcBef>
              <a:spcPct val="0"/>
            </a:spcBef>
            <a:spcAft>
              <a:spcPct val="15000"/>
            </a:spcAft>
            <a:buChar char="•"/>
          </a:pPr>
          <a:r>
            <a:rPr lang="en-US" sz="2000" kern="1200" dirty="0">
              <a:solidFill>
                <a:schemeClr val="tx1"/>
              </a:solidFill>
            </a:rPr>
            <a:t>What is the cost-effectiveness of HIVST? </a:t>
          </a:r>
        </a:p>
      </dsp:txBody>
      <dsp:txXfrm>
        <a:off x="5814728" y="2290501"/>
        <a:ext cx="2515672" cy="3526875"/>
      </dsp:txXfrm>
    </dsp:sp>
    <dsp:sp modelId="{7BA10124-7C51-D441-9160-592A0F3CEA55}">
      <dsp:nvSpPr>
        <dsp:cNvPr id="0" name=""/>
        <dsp:cNvSpPr/>
      </dsp:nvSpPr>
      <dsp:spPr>
        <a:xfrm>
          <a:off x="8681810" y="889999"/>
          <a:ext cx="3102765" cy="1170622"/>
        </a:xfrm>
        <a:prstGeom prst="chevron">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Increased ART and VMMC coverage</a:t>
          </a:r>
        </a:p>
      </dsp:txBody>
      <dsp:txXfrm>
        <a:off x="9267121" y="889999"/>
        <a:ext cx="1932143" cy="1170622"/>
      </dsp:txXfrm>
    </dsp:sp>
    <dsp:sp modelId="{5A39F6E3-FB07-D240-9E3F-A8F46C10016B}">
      <dsp:nvSpPr>
        <dsp:cNvPr id="0" name=""/>
        <dsp:cNvSpPr/>
      </dsp:nvSpPr>
      <dsp:spPr>
        <a:xfrm>
          <a:off x="8681810" y="2206949"/>
          <a:ext cx="2482212" cy="352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How effective do self-testers link to VMMC and ART services ?</a:t>
          </a:r>
        </a:p>
        <a:p>
          <a:pPr marL="228600" lvl="1" indent="-228600" algn="l" defTabSz="889000">
            <a:lnSpc>
              <a:spcPct val="90000"/>
            </a:lnSpc>
            <a:spcBef>
              <a:spcPct val="0"/>
            </a:spcBef>
            <a:spcAft>
              <a:spcPct val="15000"/>
            </a:spcAft>
            <a:buChar char="•"/>
          </a:pPr>
          <a:r>
            <a:rPr lang="en-US" sz="2000" kern="1200" dirty="0">
              <a:solidFill>
                <a:schemeClr val="tx1"/>
              </a:solidFill>
            </a:rPr>
            <a:t>What is</a:t>
          </a:r>
          <a:r>
            <a:rPr lang="en-US" sz="2000" kern="1200" baseline="0" dirty="0">
              <a:solidFill>
                <a:schemeClr val="tx1"/>
              </a:solidFill>
            </a:rPr>
            <a:t> the c</a:t>
          </a:r>
          <a:r>
            <a:rPr lang="en-US" sz="2000" kern="1200" dirty="0">
              <a:solidFill>
                <a:schemeClr val="tx1"/>
              </a:solidFill>
            </a:rPr>
            <a:t>ost/cost-effectiveness of HIVST linkage ?</a:t>
          </a:r>
        </a:p>
        <a:p>
          <a:pPr marL="228600" lvl="1" indent="-228600" algn="l" defTabSz="889000">
            <a:lnSpc>
              <a:spcPct val="90000"/>
            </a:lnSpc>
            <a:spcBef>
              <a:spcPct val="0"/>
            </a:spcBef>
            <a:spcAft>
              <a:spcPct val="15000"/>
            </a:spcAft>
            <a:buChar char="•"/>
          </a:pPr>
          <a:r>
            <a:rPr lang="en-US" sz="2000" kern="1200" dirty="0">
              <a:solidFill>
                <a:schemeClr val="tx1"/>
              </a:solidFill>
            </a:rPr>
            <a:t>What are user preferences for post-test services?</a:t>
          </a:r>
          <a:r>
            <a:rPr lang="en-US" sz="2000" kern="1200" baseline="0" dirty="0">
              <a:solidFill>
                <a:schemeClr val="tx1"/>
              </a:solidFill>
            </a:rPr>
            <a:t> H</a:t>
          </a:r>
          <a:r>
            <a:rPr lang="en-US" sz="2000" kern="1200" dirty="0">
              <a:solidFill>
                <a:schemeClr val="tx1"/>
              </a:solidFill>
            </a:rPr>
            <a:t>ow can demand for post-test services be increased?  </a:t>
          </a:r>
        </a:p>
      </dsp:txBody>
      <dsp:txXfrm>
        <a:off x="8681810" y="2206949"/>
        <a:ext cx="2482212" cy="3526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B9FFE-8907-954C-B5B7-76AAD1852695}" type="datetimeFigureOut">
              <a:rPr lang="en-US" smtClean="0"/>
              <a:t>7/22/2017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1BE51-72D7-0944-A8DF-7B4CB664B64B}" type="slidenum">
              <a:rPr lang="en-US" smtClean="0"/>
              <a:t>‹#›</a:t>
            </a:fld>
            <a:endParaRPr lang="en-US"/>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Mesdames et </a:t>
            </a:r>
            <a:r>
              <a:rPr lang="en-US" dirty="0" err="1"/>
              <a:t>Monsieurs</a:t>
            </a:r>
            <a:r>
              <a:rPr lang="en-US" dirty="0"/>
              <a:t> Bon Jour. </a:t>
            </a:r>
          </a:p>
          <a:p>
            <a:endParaRPr lang="en-US" dirty="0"/>
          </a:p>
          <a:p>
            <a:r>
              <a:rPr lang="en-US" dirty="0"/>
              <a:t>The HIV Self Africa Project is the world largest evaluation of HIVST.. </a:t>
            </a:r>
          </a:p>
        </p:txBody>
      </p:sp>
      <p:sp>
        <p:nvSpPr>
          <p:cNvPr id="4" name="Slide Number Placeholder 3"/>
          <p:cNvSpPr>
            <a:spLocks noGrp="1"/>
          </p:cNvSpPr>
          <p:nvPr>
            <p:ph type="sldNum" sz="quarter" idx="10"/>
          </p:nvPr>
        </p:nvSpPr>
        <p:spPr/>
        <p:txBody>
          <a:bodyPr/>
          <a:lstStyle/>
          <a:p>
            <a:fld id="{38B1BE51-72D7-0944-A8DF-7B4CB664B64B}" type="slidenum">
              <a:rPr lang="en-US" smtClean="0"/>
              <a:t>1</a:t>
            </a:fld>
            <a:endParaRPr lang="en-US"/>
          </a:p>
        </p:txBody>
      </p:sp>
    </p:spTree>
    <p:extLst>
      <p:ext uri="{BB962C8B-B14F-4D97-AF65-F5344CB8AC3E}">
        <p14:creationId xmlns:p14="http://schemas.microsoft.com/office/powerpoint/2010/main" val="8123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458788" y="720725"/>
            <a:ext cx="6399212" cy="3600450"/>
          </a:xfrm>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W" altLang="en-US" dirty="0"/>
              <a:t>The global community is working toward achievement of the 90s. There remains a significant gap in achievement of the first 90, ensuring the 90% of PLHIV know their status. Globally, only 70% of individuals living with HIV are aware of their status. Achieving the subsequent 90s is dependent on achievement of the first 90, making improvements in HIV testing coverage the backbone for achievement of this global goal. Uptake of HIV testing and knowledge of status is particularly low among men, adolescents and young people and key populations. </a:t>
            </a:r>
          </a:p>
          <a:p>
            <a:endParaRPr lang="en-GB" altLang="en-US" dirty="0"/>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583936-BBF4-4AA4-A9F7-1A1BB2074C40}" type="slidenum">
              <a:rPr lang="en-GB" altLang="en-US"/>
              <a:pPr/>
              <a:t>2</a:t>
            </a:fld>
            <a:endParaRPr lang="en-GB" altLang="en-US"/>
          </a:p>
        </p:txBody>
      </p:sp>
    </p:spTree>
    <p:extLst>
      <p:ext uri="{BB962C8B-B14F-4D97-AF65-F5344CB8AC3E}">
        <p14:creationId xmlns:p14="http://schemas.microsoft.com/office/powerpoint/2010/main" val="346836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HIVST may be</a:t>
            </a:r>
            <a:r>
              <a:rPr lang="en-US" baseline="0" dirty="0"/>
              <a:t> a crucial opportunity to address this current failure of the </a:t>
            </a:r>
            <a:r>
              <a:rPr lang="en-US" baseline="0"/>
              <a:t>testing market. </a:t>
            </a:r>
            <a:r>
              <a:rPr lang="en-US" baseline="0" dirty="0"/>
              <a:t>We know, based on existing evidence that HIVST can increase uptake among certain populations not currently reached by existing channels and that testing frequency can also be increased among certain populations with high ongoing risk of HIV infections. This can address the current gap in testing and achieve significant health impact.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First, by identifying PLHIV earlier in the course of infections (or identifying individuals who would not otherwise test), and linking them to care, HIVST, decreases morbidity and mortality for PLHIV, reduces HIV transmission and averting new HIV infections.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Second, by identifying PHLIV who are negative, and linking them to prevention services, HIVST reduces HIV transmission and averts HIV infections. In addition, by testing them rapidly with this screening test, negatives are pulled out of the health system, providing potential cost and time savings to the health system overall.  (They don’t require testing in facilities with more person time, etc.) </a:t>
            </a:r>
          </a:p>
          <a:p>
            <a:endParaRPr lang="en-US" baseline="0" dirty="0"/>
          </a:p>
          <a:p>
            <a:r>
              <a:rPr lang="en-US" baseline="0" dirty="0"/>
              <a:t>There may be additional impacts—including social and economic benefits, as well as health system benefits.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Times" pitchFamily="27" charset="0"/>
                <a:ea typeface="+mn-ea"/>
                <a:cs typeface="+mn-cs"/>
              </a:rPr>
              <a:t>The STAR Project, which I’ll discuss today, is building the evidence of this public health impact (where it does not yet exist) which is critical to encouraging investment from large global buyers, including country governments, Global Fund and PEPFAR.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Times" pitchFamily="27"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3</a:t>
            </a:fld>
            <a:endParaRPr lang="en-US"/>
          </a:p>
        </p:txBody>
      </p:sp>
    </p:spTree>
    <p:extLst>
      <p:ext uri="{BB962C8B-B14F-4D97-AF65-F5344CB8AC3E}">
        <p14:creationId xmlns:p14="http://schemas.microsoft.com/office/powerpoint/2010/main" val="117200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706563" y="925513"/>
            <a:ext cx="8212138" cy="461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The UNITAID/PSI</a:t>
            </a:r>
            <a:r>
              <a:rPr lang="en-US" altLang="en-US" baseline="0" dirty="0">
                <a:ea typeface="ＭＳ Ｐゴシック" pitchFamily="34" charset="-128"/>
              </a:rPr>
              <a:t> STAR Project is PSI’s flagship project in HIV  self-testing. This is a $23M project implemented in three countries </a:t>
            </a:r>
            <a:r>
              <a:rPr lang="mr-IN" altLang="en-US" baseline="0" dirty="0">
                <a:ea typeface="ＭＳ Ｐゴシック" pitchFamily="34" charset="-128"/>
              </a:rPr>
              <a:t>–</a:t>
            </a:r>
            <a:r>
              <a:rPr lang="en-US" altLang="en-US" baseline="0" dirty="0">
                <a:ea typeface="ＭＳ Ｐゴシック" pitchFamily="34" charset="-128"/>
              </a:rPr>
              <a:t> Malawi, Zambia and Zimbabwe. The project is designed to support HIVST development by: </a:t>
            </a:r>
          </a:p>
          <a:p>
            <a:endParaRPr lang="en-US" altLang="en-US" baseline="0" dirty="0">
              <a:ea typeface="ＭＳ Ｐゴシック" pitchFamily="34" charset="-128"/>
            </a:endParaRPr>
          </a:p>
          <a:p>
            <a:pPr marL="228600" indent="-228600">
              <a:buAutoNum type="arabicParenR"/>
            </a:pPr>
            <a:r>
              <a:rPr lang="en-US" altLang="en-US" baseline="0" dirty="0">
                <a:ea typeface="ＭＳ Ｐゴシック" pitchFamily="34" charset="-128"/>
              </a:rPr>
              <a:t>Increasing access to HIVST by determining how best to deliver HIVST to meet consumer demand and achieve health impact. </a:t>
            </a:r>
          </a:p>
          <a:p>
            <a:pPr marL="228600" indent="-228600">
              <a:buAutoNum type="arabicParenR"/>
            </a:pPr>
            <a:r>
              <a:rPr lang="en-US" altLang="en-US" baseline="0" dirty="0">
                <a:ea typeface="ＭＳ Ｐゴシック" pitchFamily="34" charset="-128"/>
              </a:rPr>
              <a:t>Increasing demand among consumers, using marketing strategies informed by consumer insights and learnings about the consumer’s path to purchase. </a:t>
            </a:r>
          </a:p>
          <a:p>
            <a:pPr marL="228600" indent="-228600">
              <a:buAutoNum type="arabicParenR"/>
            </a:pPr>
            <a:r>
              <a:rPr lang="en-US" altLang="en-US" baseline="0" dirty="0">
                <a:ea typeface="ＭＳ Ｐゴシック" pitchFamily="34" charset="-128"/>
              </a:rPr>
              <a:t>Reducing barriers in the enabling environment by establishing policy supportive of HIVST at global and local levels, and by providing the information required to global donors to catalyze demand at a global level. </a:t>
            </a:r>
          </a:p>
          <a:p>
            <a:pPr marL="228600" indent="-228600">
              <a:buAutoNum type="arabicParenR"/>
            </a:pPr>
            <a:r>
              <a:rPr lang="en-US" altLang="en-US" baseline="0" dirty="0">
                <a:ea typeface="ＭＳ Ｐゴシック" pitchFamily="34" charset="-128"/>
              </a:rPr>
              <a:t>Removing structural barriers to market entry, including clarification of the regulatory environment at global and local level and encouraging market entry by making information about the market more readily available. </a:t>
            </a:r>
          </a:p>
          <a:p>
            <a:pPr marL="228600" indent="-228600">
              <a:buAutoNum type="arabicParenR"/>
            </a:pPr>
            <a:endParaRPr lang="en-US" altLang="en-US" baseline="0" dirty="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ea typeface="ＭＳ Ｐゴシック" pitchFamily="34" charset="-128"/>
              </a:rPr>
              <a:t>Across these four outputs, the project seeks to strengthen HIVST supply, demand and </a:t>
            </a:r>
            <a:r>
              <a:rPr lang="en-US" altLang="en-US" baseline="0" dirty="0" err="1">
                <a:ea typeface="ＭＳ Ｐゴシック" pitchFamily="34" charset="-128"/>
              </a:rPr>
              <a:t>enabiling</a:t>
            </a:r>
            <a:r>
              <a:rPr lang="en-US" altLang="en-US" baseline="0" dirty="0">
                <a:ea typeface="ＭＳ Ｐゴシック" pitchFamily="34" charset="-128"/>
              </a:rPr>
              <a:t> environment to facilitate a healthy HIVST market. Today, I’ll summarize some of our key learnings from STAR, as well as other HIVST investments, all of which inform current and future efforts to develop a healthy HIVST market. </a:t>
            </a:r>
          </a:p>
          <a:p>
            <a:pPr marL="228600" indent="-228600">
              <a:buAutoNum type="arabicParenR"/>
            </a:pPr>
            <a:endParaRPr lang="en-US" altLang="en-US" baseline="0" dirty="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B65790-28BE-476D-AC7D-0B96F1F9FEC5}" type="slidenum">
              <a:rPr lang="en-US" altLang="en-US" smtClean="0">
                <a:solidFill>
                  <a:srgbClr val="000000"/>
                </a:solidFill>
                <a:latin typeface="Calibri" pitchFamily="34" charset="0"/>
              </a:rPr>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97787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so much potential for the HIVS</a:t>
            </a:r>
            <a:r>
              <a:rPr lang="en-US" baseline="0" dirty="0"/>
              <a:t>T to address current gaps in the HIV testing market, it begs the questions</a:t>
            </a:r>
            <a:r>
              <a:rPr lang="mr-IN" baseline="0" dirty="0"/>
              <a:t>–</a:t>
            </a:r>
            <a:r>
              <a:rPr lang="en-US" baseline="0" dirty="0"/>
              <a:t> how large is the HIVST market. </a:t>
            </a:r>
          </a:p>
          <a:p>
            <a:endParaRPr lang="en-US" baseline="0" dirty="0"/>
          </a:p>
          <a:p>
            <a:r>
              <a:rPr lang="en-US" baseline="0" dirty="0"/>
              <a:t>In 2016, PSI estimated the HIVST market size in 9 sub-Saharan African countries. I won’t present details here, but would be happy to discuss the model further and you can read about it more in our report. Critically, we present two scenarios dependent on relative investment in HIVST across different distribution models. At the conservative end, we estimate the market in these nine countries would stand at 3.3-5.5 million in 2020. In a scenario of moderate investment, we estimate this market size may be as large as 11.3-15.3. </a:t>
            </a:r>
          </a:p>
          <a:p>
            <a:endParaRPr lang="en-US" baseline="0" dirty="0"/>
          </a:p>
          <a:p>
            <a:r>
              <a:rPr lang="en-US" baseline="0" dirty="0"/>
              <a:t>Critically, private sector scenarios are limited; if this channel shows potential and receives investment the growth could be significant. In addition, the model assumes limited HIVST in facility-based models. If efficiencies are proven and are cost-effectives, we could see a drastic change in the market size </a:t>
            </a:r>
          </a:p>
          <a:p>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5</a:t>
            </a:fld>
            <a:endParaRPr lang="en-US"/>
          </a:p>
        </p:txBody>
      </p:sp>
    </p:spTree>
    <p:extLst>
      <p:ext uri="{BB962C8B-B14F-4D97-AF65-F5344CB8AC3E}">
        <p14:creationId xmlns:p14="http://schemas.microsoft.com/office/powerpoint/2010/main" val="233330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research questions</a:t>
            </a:r>
            <a:r>
              <a:rPr lang="en-US" baseline="0" dirty="0"/>
              <a:t> of STAR. I’ll go over this at high level, emphasizing that the first two </a:t>
            </a:r>
            <a:r>
              <a:rPr lang="en-US" baseline="0" dirty="0" err="1"/>
              <a:t>colums</a:t>
            </a:r>
            <a:r>
              <a:rPr lang="en-US" baseline="0" dirty="0"/>
              <a:t> are where the greatest evidence currently lies, with work ongoing. </a:t>
            </a:r>
            <a:endParaRPr lang="en-US" dirty="0"/>
          </a:p>
        </p:txBody>
      </p:sp>
      <p:sp>
        <p:nvSpPr>
          <p:cNvPr id="4" name="Slide Number Placeholder 3"/>
          <p:cNvSpPr>
            <a:spLocks noGrp="1"/>
          </p:cNvSpPr>
          <p:nvPr>
            <p:ph type="sldNum" sz="quarter" idx="10"/>
          </p:nvPr>
        </p:nvSpPr>
        <p:spPr/>
        <p:txBody>
          <a:bodyPr/>
          <a:lstStyle/>
          <a:p>
            <a:fld id="{8AD382E3-01D8-4CD8-ADDE-3F9622A0F14C}" type="slidenum">
              <a:rPr lang="en-US" smtClean="0"/>
              <a:t>6</a:t>
            </a:fld>
            <a:endParaRPr lang="en-US"/>
          </a:p>
        </p:txBody>
      </p:sp>
    </p:spTree>
    <p:extLst>
      <p:ext uri="{BB962C8B-B14F-4D97-AF65-F5344CB8AC3E}">
        <p14:creationId xmlns:p14="http://schemas.microsoft.com/office/powerpoint/2010/main" val="101759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160348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66608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22290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8ED4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spc="0" normalizeH="0" baseline="0">
              <a:ln w="0"/>
              <a:solidFill>
                <a:srgbClr val="C00000"/>
              </a:solidFill>
              <a:effectLst>
                <a:outerShdw blurRad="38100" dist="19050" dir="2700000" algn="tl" rotWithShape="0">
                  <a:schemeClr val="dk1">
                    <a:alpha val="40000"/>
                  </a:schemeClr>
                </a:outerShdw>
              </a:effectLst>
              <a:latin typeface="Times" pitchFamily="27" charset="0"/>
            </a:endParaRPr>
          </a:p>
        </p:txBody>
      </p:sp>
      <p:sp>
        <p:nvSpPr>
          <p:cNvPr id="14" name="Text Placeholder 13"/>
          <p:cNvSpPr>
            <a:spLocks noGrp="1"/>
          </p:cNvSpPr>
          <p:nvPr>
            <p:ph type="body" sz="quarter" idx="10" hasCustomPrompt="1"/>
          </p:nvPr>
        </p:nvSpPr>
        <p:spPr>
          <a:xfrm>
            <a:off x="0" y="2590800"/>
            <a:ext cx="12192000" cy="762000"/>
          </a:xfrm>
        </p:spPr>
        <p:txBody>
          <a:bodyPr/>
          <a:lstStyle>
            <a:lvl1pPr marL="0" indent="0" algn="ctr">
              <a:buNone/>
              <a:defRPr sz="4800">
                <a:solidFill>
                  <a:schemeClr val="bg1"/>
                </a:solidFill>
              </a:defRPr>
            </a:lvl1pPr>
          </a:lstStyle>
          <a:p>
            <a:pPr lvl="0"/>
            <a:r>
              <a:rPr lang="en-US" dirty="0"/>
              <a:t>Click to edit divider text</a:t>
            </a:r>
          </a:p>
        </p:txBody>
      </p:sp>
    </p:spTree>
    <p:extLst>
      <p:ext uri="{BB962C8B-B14F-4D97-AF65-F5344CB8AC3E}">
        <p14:creationId xmlns:p14="http://schemas.microsoft.com/office/powerpoint/2010/main" val="166619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047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650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14CDB-582B-3745-B6C0-C4F89544E151}"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13618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14CDB-582B-3745-B6C0-C4F89544E151}"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111342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B14CDB-582B-3745-B6C0-C4F89544E151}"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116827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14CDB-582B-3745-B6C0-C4F89544E151}" type="datetimeFigureOut">
              <a:rPr lang="en-US" smtClean="0"/>
              <a:t>7/22/2017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4634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B14CDB-582B-3745-B6C0-C4F89544E151}" type="datetimeFigureOut">
              <a:rPr lang="en-US" smtClean="0"/>
              <a:t>7/22/2017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13461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14CDB-582B-3745-B6C0-C4F89544E151}" type="datetimeFigureOut">
              <a:rPr lang="en-US" smtClean="0"/>
              <a:t>7/22/2017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152325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14CDB-582B-3745-B6C0-C4F89544E151}"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60191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14CDB-582B-3745-B6C0-C4F89544E151}"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ED858-F121-6D41-9A6F-D2199FE03D9C}" type="slidenum">
              <a:rPr lang="en-US" smtClean="0"/>
              <a:t>‹#›</a:t>
            </a:fld>
            <a:endParaRPr lang="en-US"/>
          </a:p>
        </p:txBody>
      </p:sp>
    </p:spTree>
    <p:extLst>
      <p:ext uri="{BB962C8B-B14F-4D97-AF65-F5344CB8AC3E}">
        <p14:creationId xmlns:p14="http://schemas.microsoft.com/office/powerpoint/2010/main" val="79866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14CDB-582B-3745-B6C0-C4F89544E151}" type="datetimeFigureOut">
              <a:rPr lang="en-US" smtClean="0"/>
              <a:t>7/22/2017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ED858-F121-6D41-9A6F-D2199FE03D9C}" type="slidenum">
              <a:rPr lang="en-US" smtClean="0"/>
              <a:t>‹#›</a:t>
            </a:fld>
            <a:endParaRPr lang="en-US"/>
          </a:p>
        </p:txBody>
      </p:sp>
    </p:spTree>
    <p:extLst>
      <p:ext uri="{BB962C8B-B14F-4D97-AF65-F5344CB8AC3E}">
        <p14:creationId xmlns:p14="http://schemas.microsoft.com/office/powerpoint/2010/main" val="1939824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69" y="171096"/>
            <a:ext cx="12203769" cy="359280"/>
          </a:xfrm>
          <a:prstGeom prst="rect">
            <a:avLst/>
          </a:prstGeom>
        </p:spPr>
      </p:pic>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prstClr val="black"/>
              <a:srgbClr val="8DD4DA">
                <a:tint val="45000"/>
                <a:satMod val="400000"/>
              </a:srgbClr>
            </a:duotone>
            <a:extLst>
              <a:ext uri="{28A0092B-C50C-407E-A947-70E740481C1C}">
                <a14:useLocalDpi xmlns:a14="http://schemas.microsoft.com/office/drawing/2010/main" val="0"/>
              </a:ext>
            </a:extLst>
          </a:blip>
          <a:srcRect r="3281"/>
          <a:stretch/>
        </p:blipFill>
        <p:spPr>
          <a:xfrm>
            <a:off x="-63293" y="465045"/>
            <a:ext cx="3204258" cy="2203955"/>
          </a:xfrm>
          <a:prstGeom prst="rect">
            <a:avLst/>
          </a:prstGeom>
        </p:spPr>
      </p:pic>
      <p:sp>
        <p:nvSpPr>
          <p:cNvPr id="16" name="Title 15"/>
          <p:cNvSpPr>
            <a:spLocks noGrp="1"/>
          </p:cNvSpPr>
          <p:nvPr>
            <p:ph type="title"/>
          </p:nvPr>
        </p:nvSpPr>
        <p:spPr>
          <a:xfrm>
            <a:off x="2148236" y="2929972"/>
            <a:ext cx="7886700" cy="934655"/>
          </a:xfrm>
        </p:spPr>
        <p:txBody>
          <a:bodyPr>
            <a:normAutofit/>
          </a:bodyPr>
          <a:lstStyle/>
          <a:p>
            <a:pPr algn="ctr"/>
            <a:r>
              <a:rPr lang="fr-FR" sz="2400" b="0" dirty="0">
                <a:solidFill>
                  <a:schemeClr val="tx1">
                    <a:lumMod val="65000"/>
                    <a:lumOff val="35000"/>
                  </a:schemeClr>
                </a:solidFill>
                <a:latin typeface="Arial" charset="0"/>
                <a:ea typeface="Arial" charset="0"/>
                <a:cs typeface="Arial" charset="0"/>
              </a:rPr>
              <a:t>UNITAID</a:t>
            </a:r>
            <a:r>
              <a:rPr lang="fr-FR" sz="2400" b="0" dirty="0">
                <a:latin typeface="Arial" charset="0"/>
                <a:ea typeface="Arial" charset="0"/>
                <a:cs typeface="Arial" charset="0"/>
              </a:rPr>
              <a:t>   </a:t>
            </a:r>
            <a:r>
              <a:rPr lang="fr-FR" sz="2400" b="0" dirty="0">
                <a:solidFill>
                  <a:schemeClr val="tx1">
                    <a:lumMod val="65000"/>
                    <a:lumOff val="35000"/>
                  </a:schemeClr>
                </a:solidFill>
                <a:latin typeface="Arial" charset="0"/>
                <a:ea typeface="Arial" charset="0"/>
                <a:cs typeface="Arial" charset="0"/>
              </a:rPr>
              <a:t>PSI</a:t>
            </a:r>
            <a:br>
              <a:rPr lang="fr-FR" sz="3200" b="0" dirty="0">
                <a:solidFill>
                  <a:schemeClr val="tx1">
                    <a:lumMod val="65000"/>
                    <a:lumOff val="35000"/>
                  </a:schemeClr>
                </a:solidFill>
                <a:latin typeface="Arial" charset="0"/>
                <a:ea typeface="Arial" charset="0"/>
                <a:cs typeface="Arial" charset="0"/>
              </a:rPr>
            </a:br>
            <a:r>
              <a:rPr lang="fr-FR" sz="2800" dirty="0">
                <a:solidFill>
                  <a:schemeClr val="tx1">
                    <a:lumMod val="65000"/>
                    <a:lumOff val="35000"/>
                  </a:schemeClr>
                </a:solidFill>
                <a:latin typeface="Arial" charset="0"/>
                <a:ea typeface="Arial" charset="0"/>
                <a:cs typeface="Arial" charset="0"/>
              </a:rPr>
              <a:t>HIV</a:t>
            </a:r>
            <a:r>
              <a:rPr lang="fr-FR" sz="2800" dirty="0">
                <a:latin typeface="Arial" charset="0"/>
                <a:ea typeface="Arial" charset="0"/>
                <a:cs typeface="Arial" charset="0"/>
              </a:rPr>
              <a:t> </a:t>
            </a:r>
            <a:r>
              <a:rPr lang="fr-FR" sz="2800" dirty="0">
                <a:solidFill>
                  <a:srgbClr val="C00000"/>
                </a:solidFill>
                <a:latin typeface="Arial" charset="0"/>
                <a:ea typeface="Arial" charset="0"/>
                <a:cs typeface="Arial" charset="0"/>
              </a:rPr>
              <a:t>S</a:t>
            </a:r>
            <a:r>
              <a:rPr lang="fr-FR" sz="2800" dirty="0">
                <a:solidFill>
                  <a:schemeClr val="tx1">
                    <a:lumMod val="65000"/>
                    <a:lumOff val="35000"/>
                  </a:schemeClr>
                </a:solidFill>
                <a:latin typeface="Arial" charset="0"/>
                <a:ea typeface="Arial" charset="0"/>
                <a:cs typeface="Arial" charset="0"/>
              </a:rPr>
              <a:t>ELF-</a:t>
            </a:r>
            <a:r>
              <a:rPr lang="fr-FR" sz="2800" dirty="0">
                <a:solidFill>
                  <a:srgbClr val="C00000"/>
                </a:solidFill>
                <a:latin typeface="Arial" charset="0"/>
                <a:ea typeface="Arial" charset="0"/>
                <a:cs typeface="Arial" charset="0"/>
              </a:rPr>
              <a:t>T</a:t>
            </a:r>
            <a:r>
              <a:rPr lang="fr-FR" sz="2800" dirty="0">
                <a:solidFill>
                  <a:schemeClr val="tx1">
                    <a:lumMod val="65000"/>
                    <a:lumOff val="35000"/>
                  </a:schemeClr>
                </a:solidFill>
                <a:latin typeface="Arial" charset="0"/>
                <a:ea typeface="Arial" charset="0"/>
                <a:cs typeface="Arial" charset="0"/>
              </a:rPr>
              <a:t>ESTING </a:t>
            </a:r>
            <a:r>
              <a:rPr lang="fr-FR" sz="2800" dirty="0">
                <a:solidFill>
                  <a:srgbClr val="C00000"/>
                </a:solidFill>
                <a:latin typeface="Arial" charset="0"/>
                <a:ea typeface="Arial" charset="0"/>
                <a:cs typeface="Arial" charset="0"/>
              </a:rPr>
              <a:t>A</a:t>
            </a:r>
            <a:r>
              <a:rPr lang="fr-FR" sz="2800" dirty="0">
                <a:solidFill>
                  <a:schemeClr val="tx1">
                    <a:lumMod val="65000"/>
                    <a:lumOff val="35000"/>
                  </a:schemeClr>
                </a:solidFill>
                <a:latin typeface="Arial" charset="0"/>
                <a:ea typeface="Arial" charset="0"/>
                <a:cs typeface="Arial" charset="0"/>
              </a:rPr>
              <a:t>F</a:t>
            </a:r>
            <a:r>
              <a:rPr lang="fr-FR" sz="2800" dirty="0">
                <a:solidFill>
                  <a:srgbClr val="C00000"/>
                </a:solidFill>
                <a:latin typeface="Arial" charset="0"/>
                <a:ea typeface="Arial" charset="0"/>
                <a:cs typeface="Arial" charset="0"/>
              </a:rPr>
              <a:t>R</a:t>
            </a:r>
            <a:r>
              <a:rPr lang="fr-FR" sz="2800" dirty="0">
                <a:solidFill>
                  <a:schemeClr val="tx1">
                    <a:lumMod val="65000"/>
                    <a:lumOff val="35000"/>
                  </a:schemeClr>
                </a:solidFill>
                <a:latin typeface="Arial" charset="0"/>
                <a:ea typeface="Arial" charset="0"/>
                <a:cs typeface="Arial" charset="0"/>
              </a:rPr>
              <a:t>ICA</a:t>
            </a:r>
            <a:endParaRPr lang="fr-FR" sz="3600" dirty="0">
              <a:solidFill>
                <a:schemeClr val="tx1">
                  <a:lumMod val="65000"/>
                  <a:lumOff val="35000"/>
                </a:schemeClr>
              </a:solidFill>
              <a:latin typeface="Arial" charset="0"/>
              <a:ea typeface="Arial" charset="0"/>
              <a:cs typeface="Arial" charset="0"/>
            </a:endParaRPr>
          </a:p>
        </p:txBody>
      </p:sp>
      <p:sp>
        <p:nvSpPr>
          <p:cNvPr id="15" name="Subtitle 4"/>
          <p:cNvSpPr>
            <a:spLocks noGrp="1"/>
          </p:cNvSpPr>
          <p:nvPr>
            <p:ph type="body" idx="1"/>
          </p:nvPr>
        </p:nvSpPr>
        <p:spPr>
          <a:xfrm>
            <a:off x="2313948" y="5207322"/>
            <a:ext cx="7886700" cy="820009"/>
          </a:xfrm>
        </p:spPr>
        <p:txBody>
          <a:bodyPr>
            <a:normAutofit fontScale="25000" lnSpcReduction="20000"/>
          </a:bodyPr>
          <a:lstStyle/>
          <a:p>
            <a:pPr algn="ctr"/>
            <a:endParaRPr lang="en-US" sz="2900" b="1" dirty="0">
              <a:solidFill>
                <a:srgbClr val="8DD4DA"/>
              </a:solidFill>
              <a:latin typeface="Arial" charset="0"/>
              <a:ea typeface="Arial" charset="0"/>
              <a:cs typeface="Arial" charset="0"/>
            </a:endParaRPr>
          </a:p>
          <a:p>
            <a:pPr algn="ctr"/>
            <a:r>
              <a:rPr lang="en-US" sz="7400" dirty="0">
                <a:solidFill>
                  <a:schemeClr val="tx1">
                    <a:lumMod val="75000"/>
                    <a:lumOff val="25000"/>
                  </a:schemeClr>
                </a:solidFill>
                <a:latin typeface="Arial" charset="0"/>
                <a:ea typeface="Arial" charset="0"/>
                <a:cs typeface="Arial" charset="0"/>
              </a:rPr>
              <a:t>9</a:t>
            </a:r>
            <a:r>
              <a:rPr lang="en-US" sz="7400" baseline="30000" dirty="0">
                <a:solidFill>
                  <a:schemeClr val="tx1">
                    <a:lumMod val="75000"/>
                    <a:lumOff val="25000"/>
                  </a:schemeClr>
                </a:solidFill>
                <a:latin typeface="Arial" charset="0"/>
                <a:ea typeface="Arial" charset="0"/>
                <a:cs typeface="Arial" charset="0"/>
              </a:rPr>
              <a:t>th</a:t>
            </a:r>
            <a:r>
              <a:rPr lang="en-US" sz="7400" dirty="0">
                <a:solidFill>
                  <a:schemeClr val="tx1">
                    <a:lumMod val="75000"/>
                    <a:lumOff val="25000"/>
                  </a:schemeClr>
                </a:solidFill>
                <a:latin typeface="Arial" charset="0"/>
                <a:ea typeface="Arial" charset="0"/>
                <a:cs typeface="Arial" charset="0"/>
              </a:rPr>
              <a:t> IAS Conference, Paris 2017</a:t>
            </a:r>
          </a:p>
          <a:p>
            <a:pPr algn="ctr"/>
            <a:r>
              <a:rPr lang="en-US" sz="7200" dirty="0">
                <a:solidFill>
                  <a:schemeClr val="tx1">
                    <a:lumMod val="75000"/>
                    <a:lumOff val="25000"/>
                  </a:schemeClr>
                </a:solidFill>
                <a:latin typeface="Arial" charset="0"/>
                <a:ea typeface="Arial" charset="0"/>
                <a:cs typeface="Arial" charset="0"/>
              </a:rPr>
              <a:t>Dr Karin Hatzold, Population Services International </a:t>
            </a:r>
          </a:p>
        </p:txBody>
      </p:sp>
      <p:sp>
        <p:nvSpPr>
          <p:cNvPr id="17" name="Diamond 16"/>
          <p:cNvSpPr/>
          <p:nvPr/>
        </p:nvSpPr>
        <p:spPr>
          <a:xfrm>
            <a:off x="6359504" y="3162361"/>
            <a:ext cx="133152" cy="155346"/>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descr="291663LOGO-1.jpeg"/>
          <p:cNvPicPr/>
          <p:nvPr/>
        </p:nvPicPr>
        <p:blipFill rotWithShape="1">
          <a:blip r:embed="rId4">
            <a:extLst>
              <a:ext uri="{28A0092B-C50C-407E-A947-70E740481C1C}">
                <a14:useLocalDpi xmlns:a14="http://schemas.microsoft.com/office/drawing/2010/main" val="0"/>
              </a:ext>
            </a:extLst>
          </a:blip>
          <a:srcRect b="24501"/>
          <a:stretch/>
        </p:blipFill>
        <p:spPr bwMode="auto">
          <a:xfrm>
            <a:off x="233317" y="3875641"/>
            <a:ext cx="1518800" cy="1357566"/>
          </a:xfrm>
          <a:prstGeom prst="rect">
            <a:avLst/>
          </a:prstGeom>
          <a:noFill/>
          <a:ln>
            <a:noFill/>
          </a:ln>
        </p:spPr>
      </p:pic>
      <p:pic>
        <p:nvPicPr>
          <p:cNvPr id="2" name="Picture 1"/>
          <p:cNvPicPr>
            <a:picLocks noChangeAspect="1"/>
          </p:cNvPicPr>
          <p:nvPr/>
        </p:nvPicPr>
        <p:blipFill rotWithShape="1">
          <a:blip r:embed="rId5">
            <a:duotone>
              <a:prstClr val="black"/>
              <a:srgbClr val="8DD4DA">
                <a:tint val="45000"/>
                <a:satMod val="400000"/>
              </a:srgbClr>
            </a:duotone>
            <a:extLst>
              <a:ext uri="{28A0092B-C50C-407E-A947-70E740481C1C}">
                <a14:useLocalDpi xmlns:a14="http://schemas.microsoft.com/office/drawing/2010/main" val="0"/>
              </a:ext>
            </a:extLst>
          </a:blip>
          <a:srcRect l="4284" r="6615"/>
          <a:stretch/>
        </p:blipFill>
        <p:spPr>
          <a:xfrm>
            <a:off x="5989675" y="375803"/>
            <a:ext cx="3075649" cy="2303732"/>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9596" t="11514"/>
          <a:stretch/>
        </p:blipFill>
        <p:spPr>
          <a:xfrm>
            <a:off x="2879438" y="366921"/>
            <a:ext cx="3162158" cy="2314146"/>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9223"/>
          <a:stretch/>
        </p:blipFill>
        <p:spPr>
          <a:xfrm>
            <a:off x="9065324" y="384111"/>
            <a:ext cx="3126676" cy="229208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0" y="169211"/>
            <a:ext cx="12250560" cy="359280"/>
          </a:xfrm>
          <a:prstGeom prst="rect">
            <a:avLst/>
          </a:prstGeom>
        </p:spPr>
      </p:pic>
      <p:sp>
        <p:nvSpPr>
          <p:cNvPr id="4" name="Rectangle 3"/>
          <p:cNvSpPr/>
          <p:nvPr/>
        </p:nvSpPr>
        <p:spPr>
          <a:xfrm>
            <a:off x="-29964" y="2550466"/>
            <a:ext cx="12221963" cy="237067"/>
          </a:xfrm>
          <a:prstGeom prst="rect">
            <a:avLst/>
          </a:prstGeom>
          <a:solidFill>
            <a:srgbClr val="D11E3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8336" y="6195550"/>
            <a:ext cx="4013200" cy="662450"/>
          </a:xfrm>
          <a:prstGeom prst="rect">
            <a:avLst/>
          </a:prstGeom>
        </p:spPr>
      </p:pic>
      <p:sp>
        <p:nvSpPr>
          <p:cNvPr id="11" name="TextBox 10">
            <a:extLst>
              <a:ext uri="{FF2B5EF4-FFF2-40B4-BE49-F238E27FC236}">
                <a16:creationId xmlns:a16="http://schemas.microsoft.com/office/drawing/2014/main" id="{BA60A54F-E108-4219-85A0-6FD47D0228DB}"/>
              </a:ext>
            </a:extLst>
          </p:cNvPr>
          <p:cNvSpPr txBox="1"/>
          <p:nvPr/>
        </p:nvSpPr>
        <p:spPr>
          <a:xfrm>
            <a:off x="2176184" y="4121793"/>
            <a:ext cx="8501976" cy="1077218"/>
          </a:xfrm>
          <a:prstGeom prst="rect">
            <a:avLst/>
          </a:prstGeom>
          <a:noFill/>
        </p:spPr>
        <p:txBody>
          <a:bodyPr wrap="square" rtlCol="0">
            <a:spAutoFit/>
          </a:bodyPr>
          <a:lstStyle/>
          <a:p>
            <a:pPr algn="ctr"/>
            <a:r>
              <a:rPr lang="en-GB" sz="3200" b="1" dirty="0">
                <a:solidFill>
                  <a:srgbClr val="C00000"/>
                </a:solidFill>
              </a:rPr>
              <a:t> STAR, the world largest evaluation of HIV Self-Testing   </a:t>
            </a:r>
            <a:endParaRPr lang="en-ZW" sz="3200" b="1" dirty="0">
              <a:solidFill>
                <a:srgbClr val="C00000"/>
              </a:solidFill>
            </a:endParaRPr>
          </a:p>
        </p:txBody>
      </p:sp>
    </p:spTree>
    <p:extLst>
      <p:ext uri="{BB962C8B-B14F-4D97-AF65-F5344CB8AC3E}">
        <p14:creationId xmlns:p14="http://schemas.microsoft.com/office/powerpoint/2010/main" val="179031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733713587"/>
              </p:ext>
            </p:extLst>
          </p:nvPr>
        </p:nvGraphicFramePr>
        <p:xfrm>
          <a:off x="-6350" y="1562100"/>
          <a:ext cx="3279775" cy="4814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597666177"/>
              </p:ext>
            </p:extLst>
          </p:nvPr>
        </p:nvGraphicFramePr>
        <p:xfrm>
          <a:off x="4183182" y="1642761"/>
          <a:ext cx="2484437" cy="4835525"/>
        </p:xfrm>
        <a:graphic>
          <a:graphicData uri="http://schemas.openxmlformats.org/drawingml/2006/chart">
            <c:chart xmlns:c="http://schemas.openxmlformats.org/drawingml/2006/chart" xmlns:r="http://schemas.openxmlformats.org/officeDocument/2006/relationships" r:id="rId4"/>
          </a:graphicData>
        </a:graphic>
      </p:graphicFrame>
      <p:sp>
        <p:nvSpPr>
          <p:cNvPr id="78854" name="Title 1"/>
          <p:cNvSpPr txBox="1">
            <a:spLocks/>
          </p:cNvSpPr>
          <p:nvPr/>
        </p:nvSpPr>
        <p:spPr bwMode="auto">
          <a:xfrm>
            <a:off x="-315830" y="493874"/>
            <a:ext cx="11880947" cy="10899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56" tIns="52077" rIns="104156" bIns="52077" anchor="ctr"/>
          <a:lstStyle/>
          <a:p>
            <a:pPr algn="ctr" fontAlgn="base">
              <a:spcBef>
                <a:spcPct val="0"/>
              </a:spcBef>
              <a:spcAft>
                <a:spcPct val="0"/>
              </a:spcAft>
            </a:pPr>
            <a:r>
              <a:rPr lang="en-US" altLang="en-US" sz="4400" dirty="0">
                <a:solidFill>
                  <a:srgbClr val="C00000"/>
                </a:solidFill>
                <a:cs typeface="Arial" charset="0"/>
              </a:rPr>
              <a:t>Progress toward the first 90 by region, 2016</a:t>
            </a:r>
            <a:endParaRPr lang="en-GB" altLang="en-US" sz="4400" dirty="0">
              <a:solidFill>
                <a:srgbClr val="C00000"/>
              </a:solidFill>
              <a:cs typeface="Arial"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2332863242"/>
              </p:ext>
            </p:extLst>
          </p:nvPr>
        </p:nvGraphicFramePr>
        <p:xfrm>
          <a:off x="5153257" y="1591438"/>
          <a:ext cx="3181270" cy="4814044"/>
        </p:xfrm>
        <a:graphic>
          <a:graphicData uri="http://schemas.openxmlformats.org/drawingml/2006/chart">
            <c:chart xmlns:c="http://schemas.openxmlformats.org/drawingml/2006/chart" xmlns:r="http://schemas.openxmlformats.org/officeDocument/2006/relationships" r:id="rId5"/>
          </a:graphicData>
        </a:graphic>
      </p:graphicFrame>
      <p:pic>
        <p:nvPicPr>
          <p:cNvPr id="78857" name="Picture 2"/>
          <p:cNvPicPr>
            <a:picLocks noChangeAspect="1" noChangeArrowheads="1"/>
          </p:cNvPicPr>
          <p:nvPr/>
        </p:nvPicPr>
        <p:blipFill>
          <a:blip r:embed="rId6">
            <a:extLst>
              <a:ext uri="{28A0092B-C50C-407E-A947-70E740481C1C}">
                <a14:useLocalDpi xmlns:a14="http://schemas.microsoft.com/office/drawing/2010/main" val="0"/>
              </a:ext>
            </a:extLst>
          </a:blip>
          <a:srcRect b="17509"/>
          <a:stretch>
            <a:fillRect/>
          </a:stretch>
        </p:blipFill>
        <p:spPr bwMode="auto">
          <a:xfrm>
            <a:off x="154753" y="5933619"/>
            <a:ext cx="11989531" cy="80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858" name="Rectangle 10"/>
          <p:cNvSpPr>
            <a:spLocks noChangeArrowheads="1"/>
          </p:cNvSpPr>
          <p:nvPr/>
        </p:nvSpPr>
        <p:spPr bwMode="auto">
          <a:xfrm>
            <a:off x="154711" y="5301528"/>
            <a:ext cx="1717443" cy="33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56" tIns="52077" rIns="104156" bIns="52077">
            <a:spAutoFit/>
          </a:bodyPr>
          <a:lstStyle/>
          <a:p>
            <a:pPr algn="ctr" fontAlgn="base">
              <a:spcBef>
                <a:spcPct val="0"/>
              </a:spcBef>
              <a:spcAft>
                <a:spcPct val="0"/>
              </a:spcAft>
            </a:pPr>
            <a:r>
              <a:rPr lang="en-GB" altLang="en-US" sz="1500" b="1">
                <a:solidFill>
                  <a:srgbClr val="000000"/>
                </a:solidFill>
                <a:latin typeface="Arial Narrow" pitchFamily="34" charset="0"/>
                <a:cs typeface="Segoe UI" pitchFamily="34" charset="0"/>
              </a:rPr>
              <a:t>Asia &amp; the Pacific</a:t>
            </a:r>
            <a:endParaRPr lang="en-GB" altLang="en-US" sz="1500" b="1">
              <a:solidFill>
                <a:srgbClr val="000066"/>
              </a:solidFill>
              <a:cs typeface="Arial" charset="0"/>
            </a:endParaRPr>
          </a:p>
        </p:txBody>
      </p:sp>
      <p:sp>
        <p:nvSpPr>
          <p:cNvPr id="78859" name="Rectangle 12"/>
          <p:cNvSpPr>
            <a:spLocks noChangeArrowheads="1"/>
          </p:cNvSpPr>
          <p:nvPr/>
        </p:nvSpPr>
        <p:spPr bwMode="auto">
          <a:xfrm>
            <a:off x="2089320" y="5229539"/>
            <a:ext cx="1894799" cy="56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56" tIns="52077" rIns="104156" bIns="52077">
            <a:spAutoFit/>
          </a:bodyPr>
          <a:lstStyle/>
          <a:p>
            <a:pPr algn="ctr" fontAlgn="base">
              <a:spcBef>
                <a:spcPct val="0"/>
              </a:spcBef>
              <a:spcAft>
                <a:spcPct val="0"/>
              </a:spcAft>
            </a:pPr>
            <a:r>
              <a:rPr lang="en-GB" altLang="en-US" sz="1500" b="1">
                <a:solidFill>
                  <a:srgbClr val="000000"/>
                </a:solidFill>
                <a:latin typeface="Arial Narrow" pitchFamily="34" charset="0"/>
                <a:cs typeface="Segoe UI" pitchFamily="34" charset="0"/>
              </a:rPr>
              <a:t>Eastern &amp; </a:t>
            </a:r>
          </a:p>
          <a:p>
            <a:pPr algn="ctr" fontAlgn="base">
              <a:spcBef>
                <a:spcPct val="0"/>
              </a:spcBef>
              <a:spcAft>
                <a:spcPct val="0"/>
              </a:spcAft>
            </a:pPr>
            <a:r>
              <a:rPr lang="en-GB" altLang="en-US" sz="1500" b="1">
                <a:solidFill>
                  <a:srgbClr val="000000"/>
                </a:solidFill>
                <a:latin typeface="Arial Narrow" pitchFamily="34" charset="0"/>
                <a:cs typeface="Segoe UI" pitchFamily="34" charset="0"/>
              </a:rPr>
              <a:t>southern Africa</a:t>
            </a:r>
            <a:endParaRPr lang="en-GB" altLang="en-US" sz="1500" b="1">
              <a:solidFill>
                <a:srgbClr val="000066"/>
              </a:solidFill>
              <a:cs typeface="Arial" charset="0"/>
            </a:endParaRPr>
          </a:p>
        </p:txBody>
      </p:sp>
      <p:sp>
        <p:nvSpPr>
          <p:cNvPr id="78860" name="Rectangle 13"/>
          <p:cNvSpPr>
            <a:spLocks noChangeArrowheads="1"/>
          </p:cNvSpPr>
          <p:nvPr/>
        </p:nvSpPr>
        <p:spPr bwMode="auto">
          <a:xfrm>
            <a:off x="4175868" y="5264094"/>
            <a:ext cx="1728302" cy="56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56" tIns="52077" rIns="104156" bIns="52077">
            <a:spAutoFit/>
          </a:bodyPr>
          <a:lstStyle/>
          <a:p>
            <a:pPr algn="ctr" fontAlgn="base">
              <a:spcBef>
                <a:spcPct val="0"/>
              </a:spcBef>
              <a:spcAft>
                <a:spcPct val="0"/>
              </a:spcAft>
            </a:pPr>
            <a:r>
              <a:rPr lang="en-GB" altLang="en-US" sz="1500" b="1">
                <a:solidFill>
                  <a:srgbClr val="000000"/>
                </a:solidFill>
                <a:latin typeface="Arial Narrow" pitchFamily="34" charset="0"/>
                <a:cs typeface="Segoe UI" pitchFamily="34" charset="0"/>
              </a:rPr>
              <a:t>Eastern Europe &amp; central Asia</a:t>
            </a:r>
            <a:endParaRPr lang="en-GB" altLang="en-US" sz="1500" b="1">
              <a:solidFill>
                <a:srgbClr val="000066"/>
              </a:solidFill>
              <a:cs typeface="Arial" charset="0"/>
            </a:endParaRPr>
          </a:p>
        </p:txBody>
      </p:sp>
      <p:sp>
        <p:nvSpPr>
          <p:cNvPr id="78861" name="Rectangle 14"/>
          <p:cNvSpPr>
            <a:spLocks noChangeArrowheads="1"/>
          </p:cNvSpPr>
          <p:nvPr/>
        </p:nvSpPr>
        <p:spPr bwMode="auto">
          <a:xfrm>
            <a:off x="6206397" y="5301544"/>
            <a:ext cx="1713824" cy="56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56" tIns="52077" rIns="104156" bIns="52077">
            <a:spAutoFit/>
          </a:bodyPr>
          <a:lstStyle/>
          <a:p>
            <a:pPr algn="ctr" fontAlgn="base">
              <a:spcBef>
                <a:spcPct val="0"/>
              </a:spcBef>
              <a:spcAft>
                <a:spcPct val="0"/>
              </a:spcAft>
            </a:pPr>
            <a:r>
              <a:rPr lang="en-GB" altLang="en-US" sz="1500" b="1">
                <a:solidFill>
                  <a:srgbClr val="000000"/>
                </a:solidFill>
                <a:latin typeface="Arial Narrow" pitchFamily="34" charset="0"/>
                <a:cs typeface="Segoe UI" pitchFamily="34" charset="0"/>
              </a:rPr>
              <a:t>Latin America &amp; the Caribbean</a:t>
            </a:r>
            <a:endParaRPr lang="en-GB" altLang="en-US" sz="1500" b="1">
              <a:solidFill>
                <a:srgbClr val="000066"/>
              </a:solidFill>
              <a:cs typeface="Arial" charset="0"/>
            </a:endParaRPr>
          </a:p>
        </p:txBody>
      </p:sp>
      <p:sp>
        <p:nvSpPr>
          <p:cNvPr id="78864" name="Rectangle 11"/>
          <p:cNvSpPr>
            <a:spLocks noChangeArrowheads="1"/>
          </p:cNvSpPr>
          <p:nvPr/>
        </p:nvSpPr>
        <p:spPr bwMode="auto">
          <a:xfrm>
            <a:off x="9203098" y="6477117"/>
            <a:ext cx="2805609" cy="27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156" tIns="52077" rIns="104156" bIns="52077">
            <a:spAutoFit/>
          </a:bodyPr>
          <a:lstStyle/>
          <a:p>
            <a:pPr fontAlgn="base">
              <a:spcBef>
                <a:spcPct val="0"/>
              </a:spcBef>
              <a:spcAft>
                <a:spcPct val="0"/>
              </a:spcAft>
            </a:pPr>
            <a:r>
              <a:rPr lang="en-GB" altLang="en-US" sz="1100" b="1" i="1" dirty="0">
                <a:solidFill>
                  <a:srgbClr val="000066"/>
                </a:solidFill>
                <a:cs typeface="Arial" charset="0"/>
              </a:rPr>
              <a:t>Source: UNAIDS, Global AIDS Update 2017  </a:t>
            </a:r>
            <a:endParaRPr lang="en-GB" altLang="en-US" sz="1100" b="1" dirty="0">
              <a:solidFill>
                <a:srgbClr val="000066"/>
              </a:solidFill>
              <a:cs typeface="Arial" charset="0"/>
            </a:endParaRPr>
          </a:p>
        </p:txBody>
      </p:sp>
      <p:sp>
        <p:nvSpPr>
          <p:cNvPr id="23" name="Rectangle 22"/>
          <p:cNvSpPr/>
          <p:nvPr/>
        </p:nvSpPr>
        <p:spPr>
          <a:xfrm>
            <a:off x="4360465" y="6092072"/>
            <a:ext cx="144778" cy="143985"/>
          </a:xfrm>
          <a:prstGeom prst="rect">
            <a:avLst/>
          </a:prstGeom>
          <a:solidFill>
            <a:srgbClr val="9CE3E4"/>
          </a:solidFill>
          <a:ln>
            <a:noFill/>
          </a:ln>
        </p:spPr>
        <p:style>
          <a:lnRef idx="2">
            <a:schemeClr val="accent1">
              <a:shade val="50000"/>
            </a:schemeClr>
          </a:lnRef>
          <a:fillRef idx="1">
            <a:schemeClr val="accent1"/>
          </a:fillRef>
          <a:effectRef idx="0">
            <a:schemeClr val="accent1"/>
          </a:effectRef>
          <a:fontRef idx="minor">
            <a:schemeClr val="lt1"/>
          </a:fontRef>
        </p:style>
        <p:txBody>
          <a:bodyPr lIns="87510" tIns="43754" rIns="87510" bIns="43754" anchor="ctr"/>
          <a:lstStyle/>
          <a:p>
            <a:pPr algn="ctr" fontAlgn="base">
              <a:spcBef>
                <a:spcPct val="0"/>
              </a:spcBef>
              <a:spcAft>
                <a:spcPct val="0"/>
              </a:spcAft>
              <a:defRPr/>
            </a:pPr>
            <a:endParaRPr lang="en-US" sz="4000" b="1">
              <a:solidFill>
                <a:prstClr val="white"/>
              </a:solidFill>
            </a:endParaRPr>
          </a:p>
        </p:txBody>
      </p:sp>
      <p:sp>
        <p:nvSpPr>
          <p:cNvPr id="25" name="Rectangle 24"/>
          <p:cNvSpPr/>
          <p:nvPr/>
        </p:nvSpPr>
        <p:spPr>
          <a:xfrm>
            <a:off x="8327413" y="6092072"/>
            <a:ext cx="144778" cy="143985"/>
          </a:xfrm>
          <a:prstGeom prst="rect">
            <a:avLst/>
          </a:prstGeom>
          <a:solidFill>
            <a:srgbClr val="9EB8F0"/>
          </a:solidFill>
          <a:ln>
            <a:noFill/>
          </a:ln>
        </p:spPr>
        <p:style>
          <a:lnRef idx="2">
            <a:schemeClr val="accent1">
              <a:shade val="50000"/>
            </a:schemeClr>
          </a:lnRef>
          <a:fillRef idx="1">
            <a:schemeClr val="accent1"/>
          </a:fillRef>
          <a:effectRef idx="0">
            <a:schemeClr val="accent1"/>
          </a:effectRef>
          <a:fontRef idx="minor">
            <a:schemeClr val="lt1"/>
          </a:fontRef>
        </p:style>
        <p:txBody>
          <a:bodyPr lIns="87510" tIns="43754" rIns="87510" bIns="43754" anchor="ctr"/>
          <a:lstStyle/>
          <a:p>
            <a:pPr algn="ctr" fontAlgn="base">
              <a:spcBef>
                <a:spcPct val="0"/>
              </a:spcBef>
              <a:spcAft>
                <a:spcPct val="0"/>
              </a:spcAft>
              <a:defRPr/>
            </a:pPr>
            <a:endParaRPr lang="en-US" sz="4000" b="1">
              <a:solidFill>
                <a:prstClr val="white"/>
              </a:solidFill>
            </a:endParaRPr>
          </a:p>
        </p:txBody>
      </p:sp>
      <p:sp>
        <p:nvSpPr>
          <p:cNvPr id="26" name="Rectangle 25"/>
          <p:cNvSpPr/>
          <p:nvPr/>
        </p:nvSpPr>
        <p:spPr>
          <a:xfrm>
            <a:off x="364562" y="6092072"/>
            <a:ext cx="144778" cy="1439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7510" tIns="43754" rIns="87510" bIns="43754" anchor="ctr"/>
          <a:lstStyle/>
          <a:p>
            <a:pPr algn="ctr" fontAlgn="base">
              <a:spcBef>
                <a:spcPct val="0"/>
              </a:spcBef>
              <a:spcAft>
                <a:spcPct val="0"/>
              </a:spcAft>
              <a:defRPr/>
            </a:pPr>
            <a:endParaRPr lang="en-US" sz="4000" b="1">
              <a:solidFill>
                <a:prstClr val="white"/>
              </a:solidFill>
            </a:endParaRPr>
          </a:p>
        </p:txBody>
      </p:sp>
      <p:graphicFrame>
        <p:nvGraphicFramePr>
          <p:cNvPr id="2" name="Chart 1"/>
          <p:cNvGraphicFramePr/>
          <p:nvPr>
            <p:extLst>
              <p:ext uri="{D42A27DB-BD31-4B8C-83A1-F6EECF244321}">
                <p14:modId xmlns:p14="http://schemas.microsoft.com/office/powerpoint/2010/main" val="2050932571"/>
              </p:ext>
            </p:extLst>
          </p:nvPr>
        </p:nvGraphicFramePr>
        <p:xfrm>
          <a:off x="1946346" y="1673147"/>
          <a:ext cx="2180737" cy="4142420"/>
        </p:xfrm>
        <a:graphic>
          <a:graphicData uri="http://schemas.openxmlformats.org/drawingml/2006/chart">
            <c:chart xmlns:c="http://schemas.openxmlformats.org/drawingml/2006/chart" xmlns:r="http://schemas.openxmlformats.org/officeDocument/2006/relationships" r:id="rId7"/>
          </a:graphicData>
        </a:graphic>
      </p:graphicFrame>
      <p:sp>
        <p:nvSpPr>
          <p:cNvPr id="28" name="Rectangle 27"/>
          <p:cNvSpPr/>
          <p:nvPr/>
        </p:nvSpPr>
        <p:spPr>
          <a:xfrm>
            <a:off x="2098300" y="4064747"/>
            <a:ext cx="431474" cy="31279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91406" tIns="45702" rIns="91406" bIns="45702" rtlCol="0" anchor="ctr"/>
          <a:lstStyle/>
          <a:p>
            <a:pPr algn="ctr" fontAlgn="base">
              <a:spcBef>
                <a:spcPct val="0"/>
              </a:spcBef>
              <a:spcAft>
                <a:spcPct val="0"/>
              </a:spcAft>
            </a:pPr>
            <a:endParaRPr lang="en-GB" sz="800" dirty="0">
              <a:solidFill>
                <a:srgbClr val="FFFFFF"/>
              </a:solidFill>
            </a:endParaRPr>
          </a:p>
        </p:txBody>
      </p:sp>
      <p:pic>
        <p:nvPicPr>
          <p:cNvPr id="5" name="Picture 4">
            <a:extLst>
              <a:ext uri="{FF2B5EF4-FFF2-40B4-BE49-F238E27FC236}">
                <a16:creationId xmlns:a16="http://schemas.microsoft.com/office/drawing/2014/main" id="{2E6D78A8-3052-45F9-B2CD-67BC0EC3957E}"/>
              </a:ext>
            </a:extLst>
          </p:cNvPr>
          <p:cNvPicPr>
            <a:picLocks noChangeAspect="1"/>
          </p:cNvPicPr>
          <p:nvPr/>
        </p:nvPicPr>
        <p:blipFill>
          <a:blip r:embed="rId8"/>
          <a:stretch>
            <a:fillRect/>
          </a:stretch>
        </p:blipFill>
        <p:spPr>
          <a:xfrm>
            <a:off x="9304602" y="1704551"/>
            <a:ext cx="1920406" cy="1914310"/>
          </a:xfrm>
          <a:prstGeom prst="rect">
            <a:avLst/>
          </a:prstGeom>
        </p:spPr>
      </p:pic>
      <p:pic>
        <p:nvPicPr>
          <p:cNvPr id="6" name="Picture 5">
            <a:extLst>
              <a:ext uri="{FF2B5EF4-FFF2-40B4-BE49-F238E27FC236}">
                <a16:creationId xmlns:a16="http://schemas.microsoft.com/office/drawing/2014/main" id="{6E76AB54-5988-4496-8B9C-D8C0398DE2E4}"/>
              </a:ext>
            </a:extLst>
          </p:cNvPr>
          <p:cNvPicPr>
            <a:picLocks noChangeAspect="1"/>
          </p:cNvPicPr>
          <p:nvPr/>
        </p:nvPicPr>
        <p:blipFill>
          <a:blip r:embed="rId9"/>
          <a:stretch>
            <a:fillRect/>
          </a:stretch>
        </p:blipFill>
        <p:spPr>
          <a:xfrm>
            <a:off x="9280216" y="3791647"/>
            <a:ext cx="1969179" cy="1969179"/>
          </a:xfrm>
          <a:prstGeom prst="rect">
            <a:avLst/>
          </a:prstGeom>
        </p:spPr>
      </p:pic>
    </p:spTree>
    <p:extLst>
      <p:ext uri="{BB962C8B-B14F-4D97-AF65-F5344CB8AC3E}">
        <p14:creationId xmlns:p14="http://schemas.microsoft.com/office/powerpoint/2010/main" val="311723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4404" y="3386040"/>
            <a:ext cx="720399" cy="677996"/>
          </a:xfrm>
          <a:prstGeom prst="rect">
            <a:avLst/>
          </a:prstGeom>
        </p:spPr>
      </p:pic>
      <p:pic>
        <p:nvPicPr>
          <p:cNvPr id="13" name="Picture 1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99625" y="3081784"/>
            <a:ext cx="773264" cy="677996"/>
          </a:xfrm>
          <a:prstGeom prst="rect">
            <a:avLst/>
          </a:prstGeom>
        </p:spPr>
      </p:pic>
      <p:pic>
        <p:nvPicPr>
          <p:cNvPr id="14" name="Picture 1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4469" y="3571738"/>
            <a:ext cx="720399" cy="677996"/>
          </a:xfrm>
          <a:prstGeom prst="rect">
            <a:avLst/>
          </a:prstGeom>
        </p:spPr>
      </p:pic>
      <p:pic>
        <p:nvPicPr>
          <p:cNvPr id="15" name="Picture 14"/>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6533" y="2403788"/>
            <a:ext cx="720399" cy="677996"/>
          </a:xfrm>
          <a:prstGeom prst="rect">
            <a:avLst/>
          </a:prstGeom>
        </p:spPr>
      </p:pic>
      <p:pic>
        <p:nvPicPr>
          <p:cNvPr id="17" name="Picture 1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09209" y="1954857"/>
            <a:ext cx="720399" cy="677996"/>
          </a:xfrm>
          <a:prstGeom prst="rect">
            <a:avLst/>
          </a:prstGeom>
        </p:spPr>
      </p:pic>
      <p:pic>
        <p:nvPicPr>
          <p:cNvPr id="18" name="Picture 17"/>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00477" y="2798134"/>
            <a:ext cx="720399" cy="677996"/>
          </a:xfrm>
          <a:prstGeom prst="rect">
            <a:avLst/>
          </a:prstGeom>
        </p:spPr>
      </p:pic>
      <p:pic>
        <p:nvPicPr>
          <p:cNvPr id="19" name="Picture 1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0374" y="3236113"/>
            <a:ext cx="720399" cy="677996"/>
          </a:xfrm>
          <a:prstGeom prst="rect">
            <a:avLst/>
          </a:prstGeom>
        </p:spPr>
      </p:pic>
      <p:pic>
        <p:nvPicPr>
          <p:cNvPr id="20" name="Picture 19"/>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43817" y="2538528"/>
            <a:ext cx="720399" cy="677996"/>
          </a:xfrm>
          <a:prstGeom prst="rect">
            <a:avLst/>
          </a:prstGeom>
        </p:spPr>
      </p:pic>
      <p:pic>
        <p:nvPicPr>
          <p:cNvPr id="22" name="Picture 21"/>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7566" y="2676715"/>
            <a:ext cx="720399" cy="677996"/>
          </a:xfrm>
          <a:prstGeom prst="rect">
            <a:avLst/>
          </a:prstGeom>
        </p:spPr>
      </p:pic>
      <p:pic>
        <p:nvPicPr>
          <p:cNvPr id="23" name="Picture 2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6740" y="2033461"/>
            <a:ext cx="720399" cy="67799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435" y="2335222"/>
            <a:ext cx="677996" cy="67799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326" y="3515308"/>
            <a:ext cx="677996" cy="677996"/>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08" y="2926840"/>
            <a:ext cx="677996" cy="677996"/>
          </a:xfrm>
          <a:prstGeom prst="rect">
            <a:avLst/>
          </a:prstGeom>
        </p:spPr>
      </p:pic>
      <p:sp>
        <p:nvSpPr>
          <p:cNvPr id="27" name="Rectangle 26"/>
          <p:cNvSpPr/>
          <p:nvPr/>
        </p:nvSpPr>
        <p:spPr>
          <a:xfrm>
            <a:off x="4416576" y="2713076"/>
            <a:ext cx="2097840" cy="71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600" dirty="0">
                <a:solidFill>
                  <a:prstClr val="black"/>
                </a:solidFill>
                <a:latin typeface="Calibri" panose="020F0502020204030204"/>
              </a:rPr>
              <a:t>Link to Treatment</a:t>
            </a:r>
          </a:p>
        </p:txBody>
      </p:sp>
      <p:sp>
        <p:nvSpPr>
          <p:cNvPr id="28" name="Rectangle 27"/>
          <p:cNvSpPr/>
          <p:nvPr/>
        </p:nvSpPr>
        <p:spPr>
          <a:xfrm>
            <a:off x="4414220" y="3768243"/>
            <a:ext cx="2063887" cy="71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600" dirty="0">
                <a:solidFill>
                  <a:prstClr val="black"/>
                </a:solidFill>
                <a:latin typeface="Calibri" panose="020F0502020204030204"/>
              </a:rPr>
              <a:t>Link to Prevention</a:t>
            </a:r>
          </a:p>
        </p:txBody>
      </p:sp>
      <p:sp>
        <p:nvSpPr>
          <p:cNvPr id="29" name="TextBox 28"/>
          <p:cNvSpPr txBox="1"/>
          <p:nvPr/>
        </p:nvSpPr>
        <p:spPr>
          <a:xfrm>
            <a:off x="4411316" y="1735258"/>
            <a:ext cx="2093788" cy="830997"/>
          </a:xfrm>
          <a:prstGeom prst="rect">
            <a:avLst/>
          </a:prstGeom>
          <a:solidFill>
            <a:schemeClr val="bg1">
              <a:lumMod val="50000"/>
            </a:schemeClr>
          </a:solidFill>
        </p:spPr>
        <p:txBody>
          <a:bodyPr wrap="square" lIns="91440" tIns="45720" rIns="91440" bIns="45720" rtlCol="0">
            <a:spAutoFit/>
          </a:bodyPr>
          <a:lstStyle/>
          <a:p>
            <a:pPr algn="ctr" defTabSz="1212978">
              <a:defRPr/>
            </a:pPr>
            <a:r>
              <a:rPr lang="en-US" sz="2400" b="1" dirty="0">
                <a:solidFill>
                  <a:prstClr val="white"/>
                </a:solidFill>
                <a:latin typeface="Calibri" panose="020F0502020204030204"/>
              </a:rPr>
              <a:t>DIRECT ACTION</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803" y="2028041"/>
            <a:ext cx="677996" cy="677996"/>
          </a:xfrm>
          <a:prstGeom prst="rect">
            <a:avLst/>
          </a:prstGeom>
        </p:spPr>
      </p:pic>
      <p:sp>
        <p:nvSpPr>
          <p:cNvPr id="31" name="TextBox 30"/>
          <p:cNvSpPr txBox="1"/>
          <p:nvPr/>
        </p:nvSpPr>
        <p:spPr>
          <a:xfrm>
            <a:off x="3297164" y="1808478"/>
            <a:ext cx="1300180" cy="523220"/>
          </a:xfrm>
          <a:prstGeom prst="rect">
            <a:avLst/>
          </a:prstGeom>
          <a:noFill/>
        </p:spPr>
        <p:txBody>
          <a:bodyPr wrap="square" lIns="91440" tIns="45720" rIns="91440" bIns="45720" rtlCol="0">
            <a:spAutoFit/>
          </a:bodyPr>
          <a:lstStyle/>
          <a:p>
            <a:pPr defTabSz="1212978">
              <a:defRPr/>
            </a:pPr>
            <a:r>
              <a:rPr lang="en-US" sz="2800" b="1" dirty="0">
                <a:solidFill>
                  <a:prstClr val="black"/>
                </a:solidFill>
                <a:latin typeface="Calibri" panose="020F0502020204030204"/>
              </a:rPr>
              <a:t>+</a:t>
            </a:r>
          </a:p>
        </p:txBody>
      </p:sp>
      <p:sp>
        <p:nvSpPr>
          <p:cNvPr id="32" name="Right Arrow 31"/>
          <p:cNvSpPr/>
          <p:nvPr/>
        </p:nvSpPr>
        <p:spPr>
          <a:xfrm>
            <a:off x="2399872" y="2783116"/>
            <a:ext cx="1972070" cy="54420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endParaRPr lang="en-US" sz="2400" dirty="0">
              <a:solidFill>
                <a:prstClr val="white"/>
              </a:solidFill>
              <a:latin typeface="Calibri" panose="020F0502020204030204"/>
            </a:endParaRPr>
          </a:p>
        </p:txBody>
      </p:sp>
      <p:sp>
        <p:nvSpPr>
          <p:cNvPr id="33" name="Right Arrow 32"/>
          <p:cNvSpPr/>
          <p:nvPr/>
        </p:nvSpPr>
        <p:spPr>
          <a:xfrm>
            <a:off x="2399872" y="3784503"/>
            <a:ext cx="1972070" cy="54420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endParaRPr lang="en-US" sz="2400" dirty="0">
              <a:solidFill>
                <a:prstClr val="white"/>
              </a:solidFill>
              <a:latin typeface="Calibri" panose="020F0502020204030204"/>
            </a:endParaRPr>
          </a:p>
        </p:txBody>
      </p:sp>
      <p:pic>
        <p:nvPicPr>
          <p:cNvPr id="34" name="Picture 3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10607" y="4633802"/>
            <a:ext cx="740369" cy="585929"/>
          </a:xfrm>
          <a:prstGeom prst="rect">
            <a:avLst/>
          </a:prstGeom>
        </p:spPr>
      </p:pic>
      <p:sp>
        <p:nvSpPr>
          <p:cNvPr id="36" name="TextBox 35"/>
          <p:cNvSpPr txBox="1"/>
          <p:nvPr/>
        </p:nvSpPr>
        <p:spPr>
          <a:xfrm>
            <a:off x="3181101" y="4108726"/>
            <a:ext cx="295274" cy="523220"/>
          </a:xfrm>
          <a:prstGeom prst="rect">
            <a:avLst/>
          </a:prstGeom>
          <a:noFill/>
        </p:spPr>
        <p:txBody>
          <a:bodyPr wrap="none" lIns="91440" tIns="45720" rIns="91440" bIns="45720" rtlCol="0">
            <a:spAutoFit/>
          </a:bodyPr>
          <a:lstStyle/>
          <a:p>
            <a:pPr defTabSz="1212978">
              <a:defRPr/>
            </a:pPr>
            <a:r>
              <a:rPr lang="en-US" sz="2800" b="1" dirty="0">
                <a:solidFill>
                  <a:prstClr val="black"/>
                </a:solidFill>
                <a:latin typeface="Calibri" panose="020F0502020204030204"/>
              </a:rPr>
              <a:t>-</a:t>
            </a:r>
          </a:p>
        </p:txBody>
      </p:sp>
      <p:pic>
        <p:nvPicPr>
          <p:cNvPr id="37" name="Picture 3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37288" y="4310095"/>
            <a:ext cx="740369" cy="696791"/>
          </a:xfrm>
          <a:prstGeom prst="rect">
            <a:avLst/>
          </a:prstGeom>
        </p:spPr>
      </p:pic>
      <p:pic>
        <p:nvPicPr>
          <p:cNvPr id="38" name="Picture 37"/>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99213" y="4357778"/>
            <a:ext cx="740369" cy="696791"/>
          </a:xfrm>
          <a:prstGeom prst="rect">
            <a:avLst/>
          </a:prstGeom>
        </p:spPr>
      </p:pic>
      <p:sp>
        <p:nvSpPr>
          <p:cNvPr id="39" name="Rectangle 38"/>
          <p:cNvSpPr/>
          <p:nvPr/>
        </p:nvSpPr>
        <p:spPr>
          <a:xfrm>
            <a:off x="4454565" y="4685924"/>
            <a:ext cx="2063887" cy="9872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600" dirty="0">
                <a:solidFill>
                  <a:prstClr val="black"/>
                </a:solidFill>
                <a:latin typeface="Calibri" panose="020F0502020204030204"/>
              </a:rPr>
              <a:t>Triaged out of HIV negatives of Health System</a:t>
            </a:r>
          </a:p>
        </p:txBody>
      </p:sp>
      <p:sp>
        <p:nvSpPr>
          <p:cNvPr id="41" name="TextBox 40"/>
          <p:cNvSpPr txBox="1"/>
          <p:nvPr/>
        </p:nvSpPr>
        <p:spPr>
          <a:xfrm>
            <a:off x="6776069" y="1729062"/>
            <a:ext cx="2290276" cy="830997"/>
          </a:xfrm>
          <a:prstGeom prst="rect">
            <a:avLst/>
          </a:prstGeom>
          <a:solidFill>
            <a:schemeClr val="bg1">
              <a:lumMod val="50000"/>
            </a:schemeClr>
          </a:solidFill>
        </p:spPr>
        <p:txBody>
          <a:bodyPr wrap="square" lIns="91440" tIns="45720" rIns="91440" bIns="45720" rtlCol="0">
            <a:spAutoFit/>
          </a:bodyPr>
          <a:lstStyle/>
          <a:p>
            <a:pPr algn="ctr" defTabSz="1212978">
              <a:defRPr/>
            </a:pPr>
            <a:r>
              <a:rPr lang="en-US" sz="2400" b="1" dirty="0">
                <a:solidFill>
                  <a:prstClr val="white"/>
                </a:solidFill>
                <a:latin typeface="Calibri" panose="020F0502020204030204"/>
              </a:rPr>
              <a:t>DIRECT </a:t>
            </a:r>
          </a:p>
          <a:p>
            <a:pPr algn="ctr" defTabSz="1212978">
              <a:defRPr/>
            </a:pPr>
            <a:r>
              <a:rPr lang="en-US" sz="2400" b="1" dirty="0">
                <a:solidFill>
                  <a:prstClr val="white"/>
                </a:solidFill>
                <a:latin typeface="Calibri" panose="020F0502020204030204"/>
              </a:rPr>
              <a:t>IMPACT</a:t>
            </a:r>
          </a:p>
        </p:txBody>
      </p:sp>
      <p:sp>
        <p:nvSpPr>
          <p:cNvPr id="42" name="Rectangle 41"/>
          <p:cNvSpPr/>
          <p:nvPr/>
        </p:nvSpPr>
        <p:spPr>
          <a:xfrm>
            <a:off x="6776069" y="2692900"/>
            <a:ext cx="2290276" cy="71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Health for PLHIV: Reduced Morbidity &amp; Mortality</a:t>
            </a:r>
          </a:p>
        </p:txBody>
      </p:sp>
      <p:sp>
        <p:nvSpPr>
          <p:cNvPr id="43" name="Rectangle 42"/>
          <p:cNvSpPr/>
          <p:nvPr/>
        </p:nvSpPr>
        <p:spPr>
          <a:xfrm>
            <a:off x="6772115" y="3536568"/>
            <a:ext cx="2261170" cy="755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Reduced HIV Transmission &amp; Infections Averted</a:t>
            </a:r>
          </a:p>
        </p:txBody>
      </p:sp>
      <p:sp>
        <p:nvSpPr>
          <p:cNvPr id="44" name="Rectangle 43"/>
          <p:cNvSpPr/>
          <p:nvPr/>
        </p:nvSpPr>
        <p:spPr>
          <a:xfrm>
            <a:off x="6824638" y="4697324"/>
            <a:ext cx="2216121" cy="964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Cost and Time Savings (Health System &amp; Users)</a:t>
            </a:r>
          </a:p>
        </p:txBody>
      </p:sp>
      <p:sp>
        <p:nvSpPr>
          <p:cNvPr id="45" name="TextBox 44"/>
          <p:cNvSpPr txBox="1"/>
          <p:nvPr/>
        </p:nvSpPr>
        <p:spPr>
          <a:xfrm>
            <a:off x="9322883" y="1740768"/>
            <a:ext cx="2292107" cy="830997"/>
          </a:xfrm>
          <a:prstGeom prst="rect">
            <a:avLst/>
          </a:prstGeom>
          <a:solidFill>
            <a:schemeClr val="bg1">
              <a:lumMod val="50000"/>
            </a:schemeClr>
          </a:solidFill>
        </p:spPr>
        <p:txBody>
          <a:bodyPr wrap="square" lIns="91440" tIns="45720" rIns="91440" bIns="45720" rtlCol="0">
            <a:spAutoFit/>
          </a:bodyPr>
          <a:lstStyle/>
          <a:p>
            <a:pPr algn="ctr" defTabSz="1212978">
              <a:defRPr/>
            </a:pPr>
            <a:r>
              <a:rPr lang="en-US" sz="2400" b="1" dirty="0">
                <a:solidFill>
                  <a:prstClr val="white"/>
                </a:solidFill>
                <a:latin typeface="Calibri" panose="020F0502020204030204"/>
              </a:rPr>
              <a:t>ADDITIONAL IMPACT</a:t>
            </a:r>
          </a:p>
        </p:txBody>
      </p:sp>
      <p:sp>
        <p:nvSpPr>
          <p:cNvPr id="46" name="Rectangle 45"/>
          <p:cNvSpPr/>
          <p:nvPr/>
        </p:nvSpPr>
        <p:spPr>
          <a:xfrm>
            <a:off x="9322882" y="2698548"/>
            <a:ext cx="2292107" cy="510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Population Productivity &amp; Growth </a:t>
            </a:r>
          </a:p>
        </p:txBody>
      </p:sp>
      <p:sp>
        <p:nvSpPr>
          <p:cNvPr id="47" name="Rectangle 46"/>
          <p:cNvSpPr/>
          <p:nvPr/>
        </p:nvSpPr>
        <p:spPr>
          <a:xfrm>
            <a:off x="9322883" y="3360062"/>
            <a:ext cx="2292106" cy="510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Social Benefit </a:t>
            </a:r>
          </a:p>
          <a:p>
            <a:pPr algn="ctr" defTabSz="1212978">
              <a:defRPr/>
            </a:pPr>
            <a:r>
              <a:rPr lang="en-US" sz="1467" dirty="0">
                <a:solidFill>
                  <a:prstClr val="black"/>
                </a:solidFill>
                <a:latin typeface="Calibri" panose="020F0502020204030204"/>
              </a:rPr>
              <a:t>Social Harm</a:t>
            </a:r>
          </a:p>
        </p:txBody>
      </p:sp>
      <p:sp>
        <p:nvSpPr>
          <p:cNvPr id="48" name="Rectangle 47"/>
          <p:cNvSpPr/>
          <p:nvPr/>
        </p:nvSpPr>
        <p:spPr>
          <a:xfrm>
            <a:off x="9322882" y="4040500"/>
            <a:ext cx="2292107" cy="481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Efficiency</a:t>
            </a:r>
          </a:p>
        </p:txBody>
      </p:sp>
      <p:sp>
        <p:nvSpPr>
          <p:cNvPr id="49" name="Rectangle 48"/>
          <p:cNvSpPr/>
          <p:nvPr/>
        </p:nvSpPr>
        <p:spPr>
          <a:xfrm>
            <a:off x="9346946" y="4683996"/>
            <a:ext cx="2292106" cy="481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Expanded Coverage</a:t>
            </a:r>
          </a:p>
        </p:txBody>
      </p:sp>
      <p:sp>
        <p:nvSpPr>
          <p:cNvPr id="50" name="Rectangle 49"/>
          <p:cNvSpPr/>
          <p:nvPr/>
        </p:nvSpPr>
        <p:spPr>
          <a:xfrm>
            <a:off x="9322882" y="5288760"/>
            <a:ext cx="2292107" cy="4606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2978">
              <a:defRPr/>
            </a:pPr>
            <a:r>
              <a:rPr lang="en-US" sz="1467" dirty="0">
                <a:solidFill>
                  <a:prstClr val="black"/>
                </a:solidFill>
                <a:latin typeface="Calibri" panose="020F0502020204030204"/>
              </a:rPr>
              <a:t>Equity of Health</a:t>
            </a:r>
          </a:p>
        </p:txBody>
      </p:sp>
      <p:sp>
        <p:nvSpPr>
          <p:cNvPr id="51" name="Title 1"/>
          <p:cNvSpPr>
            <a:spLocks noGrp="1"/>
          </p:cNvSpPr>
          <p:nvPr>
            <p:ph type="title"/>
          </p:nvPr>
        </p:nvSpPr>
        <p:spPr>
          <a:xfrm>
            <a:off x="261781" y="753920"/>
            <a:ext cx="12432651" cy="850588"/>
          </a:xfrm>
        </p:spPr>
        <p:txBody>
          <a:bodyPr>
            <a:normAutofit fontScale="90000"/>
          </a:bodyPr>
          <a:lstStyle/>
          <a:p>
            <a:pPr eaLnBrk="1" hangingPunct="1"/>
            <a:r>
              <a:rPr lang="en-US" altLang="en-US" sz="3000" dirty="0">
                <a:solidFill>
                  <a:srgbClr val="C00000"/>
                </a:solidFill>
                <a:latin typeface="Calibri" charset="0"/>
                <a:ea typeface="Calibri" charset="0"/>
                <a:cs typeface="Calibri" charset="0"/>
              </a:rPr>
              <a:t>Using HIVST to Address Market Failures and Achieve Public Health Impact  </a:t>
            </a:r>
            <a:br>
              <a:rPr lang="en-US" altLang="en-US" dirty="0">
                <a:solidFill>
                  <a:srgbClr val="C00000"/>
                </a:solidFill>
                <a:latin typeface="Arial" pitchFamily="34" charset="0"/>
                <a:cs typeface="Arial" pitchFamily="34" charset="0"/>
              </a:rPr>
            </a:br>
            <a:endParaRPr lang="en-GB" altLang="en-US" dirty="0">
              <a:solidFill>
                <a:srgbClr val="C00000"/>
              </a:solidFill>
              <a:latin typeface="Arial" pitchFamily="34" charset="0"/>
              <a:cs typeface="Arial" pitchFamily="34" charset="0"/>
            </a:endParaRPr>
          </a:p>
        </p:txBody>
      </p:sp>
      <p:sp>
        <p:nvSpPr>
          <p:cNvPr id="52" name="Rectangle 51"/>
          <p:cNvSpPr/>
          <p:nvPr/>
        </p:nvSpPr>
        <p:spPr>
          <a:xfrm>
            <a:off x="6188910" y="5990823"/>
            <a:ext cx="4160656" cy="819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212978">
              <a:defRPr/>
            </a:pPr>
            <a:r>
              <a:rPr lang="en-US" sz="1067" i="1" dirty="0">
                <a:solidFill>
                  <a:prstClr val="black"/>
                </a:solidFill>
                <a:latin typeface="Calibri" panose="020F0502020204030204"/>
              </a:rPr>
              <a:t>*Adapted framework based on BMGF &amp; UNITAID HIVST Meeting</a:t>
            </a:r>
          </a:p>
        </p:txBody>
      </p:sp>
      <p:sp>
        <p:nvSpPr>
          <p:cNvPr id="54" name="TextBox 53"/>
          <p:cNvSpPr txBox="1"/>
          <p:nvPr/>
        </p:nvSpPr>
        <p:spPr>
          <a:xfrm>
            <a:off x="251073" y="4247536"/>
            <a:ext cx="2935705" cy="1815882"/>
          </a:xfrm>
          <a:prstGeom prst="rect">
            <a:avLst/>
          </a:prstGeom>
          <a:noFill/>
        </p:spPr>
        <p:txBody>
          <a:bodyPr wrap="square" rtlCol="0">
            <a:spAutoFit/>
          </a:bodyPr>
          <a:lstStyle/>
          <a:p>
            <a:pPr marL="285750" indent="-285750">
              <a:buFont typeface="Arial" charset="0"/>
              <a:buChar char="•"/>
            </a:pPr>
            <a:r>
              <a:rPr lang="en-US" sz="1600" dirty="0">
                <a:latin typeface="Calibri" charset="0"/>
                <a:ea typeface="Calibri" charset="0"/>
                <a:cs typeface="Calibri" charset="0"/>
              </a:rPr>
              <a:t>Increased uptake among populations not current reached by existing channels. </a:t>
            </a:r>
          </a:p>
          <a:p>
            <a:pPr marL="285750" indent="-285750">
              <a:buFont typeface="Arial" charset="0"/>
              <a:buChar char="•"/>
            </a:pPr>
            <a:endParaRPr lang="en-US" sz="1600" dirty="0">
              <a:latin typeface="Calibri" charset="0"/>
              <a:ea typeface="Calibri" charset="0"/>
              <a:cs typeface="Calibri" charset="0"/>
            </a:endParaRPr>
          </a:p>
          <a:p>
            <a:pPr marL="285750" indent="-285750">
              <a:buFont typeface="Arial" charset="0"/>
              <a:buChar char="•"/>
            </a:pPr>
            <a:r>
              <a:rPr lang="en-US" sz="1600" dirty="0">
                <a:latin typeface="Calibri" charset="0"/>
                <a:ea typeface="Calibri" charset="0"/>
                <a:cs typeface="Calibri" charset="0"/>
              </a:rPr>
              <a:t>Increased testing frequency among populations with high ongoing risk of HIV infection. </a:t>
            </a:r>
          </a:p>
        </p:txBody>
      </p:sp>
    </p:spTree>
    <p:extLst>
      <p:ext uri="{BB962C8B-B14F-4D97-AF65-F5344CB8AC3E}">
        <p14:creationId xmlns:p14="http://schemas.microsoft.com/office/powerpoint/2010/main" val="397598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6"/>
          <p:cNvSpPr>
            <a:spLocks noGrp="1"/>
          </p:cNvSpPr>
          <p:nvPr>
            <p:ph type="title"/>
          </p:nvPr>
        </p:nvSpPr>
        <p:spPr>
          <a:xfrm>
            <a:off x="568578" y="475490"/>
            <a:ext cx="8811065" cy="992281"/>
          </a:xfrm>
        </p:spPr>
        <p:txBody>
          <a:bodyPr>
            <a:normAutofit/>
          </a:bodyPr>
          <a:lstStyle/>
          <a:p>
            <a:pPr algn="l">
              <a:defRPr/>
            </a:pPr>
            <a:r>
              <a:rPr lang="en-US" sz="4400" dirty="0">
                <a:solidFill>
                  <a:srgbClr val="C00000"/>
                </a:solidFill>
              </a:rPr>
              <a:t>STAR Project Outcomes </a:t>
            </a:r>
          </a:p>
        </p:txBody>
      </p:sp>
      <p:grpSp>
        <p:nvGrpSpPr>
          <p:cNvPr id="29" name="Group 28"/>
          <p:cNvGrpSpPr/>
          <p:nvPr/>
        </p:nvGrpSpPr>
        <p:grpSpPr>
          <a:xfrm>
            <a:off x="193401" y="1592080"/>
            <a:ext cx="7353153" cy="4940922"/>
            <a:chOff x="612234" y="1302862"/>
            <a:chExt cx="8304589" cy="5435372"/>
          </a:xfrm>
        </p:grpSpPr>
        <p:sp>
          <p:nvSpPr>
            <p:cNvPr id="30" name="Round Same Side Corner Rectangle 29"/>
            <p:cNvSpPr/>
            <p:nvPr/>
          </p:nvSpPr>
          <p:spPr>
            <a:xfrm rot="5400000">
              <a:off x="4734947" y="2567259"/>
              <a:ext cx="1268565" cy="7073386"/>
            </a:xfrm>
            <a:prstGeom prst="round2Same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sp>
        <p:sp>
          <p:nvSpPr>
            <p:cNvPr id="31" name="Round Same Side Corner Rectangle 30"/>
            <p:cNvSpPr/>
            <p:nvPr/>
          </p:nvSpPr>
          <p:spPr>
            <a:xfrm rot="5400000">
              <a:off x="4734947" y="1171162"/>
              <a:ext cx="1268565" cy="7073386"/>
            </a:xfrm>
            <a:prstGeom prst="round2SameRect">
              <a:avLst/>
            </a:prstGeom>
            <a:noFill/>
            <a:ln>
              <a:solidFill>
                <a:schemeClr val="accent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a:lstStyle/>
            <a:p>
              <a:endParaRPr lang="en-US" dirty="0"/>
            </a:p>
          </p:txBody>
        </p:sp>
        <p:sp>
          <p:nvSpPr>
            <p:cNvPr id="33" name="Round Same Side Corner Rectangle 32"/>
            <p:cNvSpPr/>
            <p:nvPr/>
          </p:nvSpPr>
          <p:spPr>
            <a:xfrm rot="5400000">
              <a:off x="4734947" y="-198357"/>
              <a:ext cx="1268565" cy="7073386"/>
            </a:xfrm>
            <a:prstGeom prst="round2Same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p:nvSpPr>
          <p:spPr>
            <a:xfrm>
              <a:off x="631250" y="1302863"/>
              <a:ext cx="1129523" cy="1267200"/>
            </a:xfrm>
            <a:prstGeom prst="rect">
              <a:avLst/>
            </a:prstGeom>
            <a:solidFill>
              <a:schemeClr val="accent2">
                <a:lumMod val="75000"/>
              </a:schemeClr>
            </a:solidFill>
            <a:ln w="57150" cmpd="sng">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Segoe Condensed" panose="020B0606040200020203" pitchFamily="34" charset="0"/>
                <a:cs typeface="Calibri"/>
              </a:endParaRPr>
            </a:p>
          </p:txBody>
        </p:sp>
        <p:sp>
          <p:nvSpPr>
            <p:cNvPr id="36" name="Rectangle 35"/>
            <p:cNvSpPr/>
            <p:nvPr/>
          </p:nvSpPr>
          <p:spPr>
            <a:xfrm>
              <a:off x="612576" y="5469669"/>
              <a:ext cx="1148198" cy="1267200"/>
            </a:xfrm>
            <a:prstGeom prst="rect">
              <a:avLst/>
            </a:prstGeom>
            <a:solidFill>
              <a:srgbClr val="C00000"/>
            </a:solidFill>
            <a:ln w="57150" cmpd="sng">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latin typeface="Segoe Condensed" panose="020B0606040200020203" pitchFamily="34" charset="0"/>
                <a:cs typeface="Calibri"/>
              </a:endParaRPr>
            </a:p>
          </p:txBody>
        </p:sp>
        <p:sp>
          <p:nvSpPr>
            <p:cNvPr id="38" name="Rectangle 37"/>
            <p:cNvSpPr/>
            <p:nvPr/>
          </p:nvSpPr>
          <p:spPr>
            <a:xfrm>
              <a:off x="612576" y="4073572"/>
              <a:ext cx="1148198" cy="1267200"/>
            </a:xfrm>
            <a:prstGeom prst="rect">
              <a:avLst/>
            </a:prstGeom>
            <a:solidFill>
              <a:schemeClr val="accent5"/>
            </a:solidFill>
            <a:ln w="57150"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Segoe Condensed" panose="020B0606040200020203" pitchFamily="34" charset="0"/>
                <a:cs typeface="Calibri"/>
              </a:endParaRPr>
            </a:p>
          </p:txBody>
        </p:sp>
        <p:sp>
          <p:nvSpPr>
            <p:cNvPr id="39" name="Rectangle 38"/>
            <p:cNvSpPr/>
            <p:nvPr/>
          </p:nvSpPr>
          <p:spPr>
            <a:xfrm>
              <a:off x="612576" y="2704052"/>
              <a:ext cx="1148198" cy="1267200"/>
            </a:xfrm>
            <a:prstGeom prst="rect">
              <a:avLst/>
            </a:prstGeom>
            <a:solidFill>
              <a:srgbClr val="DE862D"/>
            </a:solidFill>
            <a:ln w="57150" cmpd="sng">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latin typeface="Segoe Condensed" panose="020B0606040200020203" pitchFamily="34" charset="0"/>
                <a:cs typeface="Calibri"/>
              </a:endParaRPr>
            </a:p>
          </p:txBody>
        </p:sp>
        <p:sp>
          <p:nvSpPr>
            <p:cNvPr id="40" name="Round Same Side Corner Rectangle 39"/>
            <p:cNvSpPr/>
            <p:nvPr/>
          </p:nvSpPr>
          <p:spPr>
            <a:xfrm rot="5400000">
              <a:off x="4734947" y="-1599548"/>
              <a:ext cx="1268565" cy="7073386"/>
            </a:xfrm>
            <a:prstGeom prst="round2SameRect">
              <a:avLst/>
            </a:prstGeom>
            <a:no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sp>
        <p:sp>
          <p:nvSpPr>
            <p:cNvPr id="41" name="Round Same Side Corner Rectangle 4"/>
            <p:cNvSpPr/>
            <p:nvPr/>
          </p:nvSpPr>
          <p:spPr>
            <a:xfrm>
              <a:off x="1832536" y="1340338"/>
              <a:ext cx="7008515" cy="90261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054852">
                <a:lnSpc>
                  <a:spcPct val="90000"/>
                </a:lnSpc>
                <a:spcAft>
                  <a:spcPct val="15000"/>
                </a:spcAft>
              </a:pPr>
              <a:endParaRPr lang="en-US" b="1" dirty="0">
                <a:solidFill>
                  <a:prstClr val="white"/>
                </a:solidFill>
                <a:latin typeface="Arial" charset="0"/>
                <a:ea typeface="Arial" charset="0"/>
                <a:cs typeface="Arial" charset="0"/>
              </a:endParaRPr>
            </a:p>
            <a:p>
              <a:pPr marL="0" lvl="1" defTabSz="1054852">
                <a:lnSpc>
                  <a:spcPct val="90000"/>
                </a:lnSpc>
                <a:spcAft>
                  <a:spcPct val="15000"/>
                </a:spcAft>
              </a:pPr>
              <a:r>
                <a:rPr lang="en-US" b="1" u="sng" dirty="0">
                  <a:solidFill>
                    <a:schemeClr val="tx1"/>
                  </a:solidFill>
                  <a:latin typeface="Calibri" charset="0"/>
                  <a:ea typeface="Calibri" charset="0"/>
                  <a:cs typeface="Calibri" charset="0"/>
                </a:rPr>
                <a:t>Increase access to HIVST </a:t>
              </a:r>
            </a:p>
            <a:p>
              <a:pPr marL="0" lvl="1" defTabSz="1054852">
                <a:lnSpc>
                  <a:spcPct val="90000"/>
                </a:lnSpc>
                <a:spcAft>
                  <a:spcPct val="15000"/>
                </a:spcAft>
              </a:pPr>
              <a:r>
                <a:rPr lang="en-GB" sz="1600" dirty="0">
                  <a:solidFill>
                    <a:schemeClr val="tx1"/>
                  </a:solidFill>
                  <a:latin typeface="Calibri" charset="0"/>
                  <a:ea typeface="Calibri" charset="0"/>
                  <a:cs typeface="Calibri" charset="0"/>
                </a:rPr>
                <a:t>Optimise distribution models for the safe scale-up of HIVST, including effective linkage into care &amp; prevention for both general and key populations</a:t>
              </a:r>
              <a:endParaRPr lang="en-GB" sz="1600" b="1" dirty="0">
                <a:solidFill>
                  <a:schemeClr val="tx1"/>
                </a:solidFill>
                <a:latin typeface="Calibri" charset="0"/>
                <a:ea typeface="Calibri" charset="0"/>
                <a:cs typeface="Calibri" charset="0"/>
              </a:endParaRPr>
            </a:p>
          </p:txBody>
        </p:sp>
        <p:sp>
          <p:nvSpPr>
            <p:cNvPr id="42" name="Round Same Side Corner Rectangle 8"/>
            <p:cNvSpPr/>
            <p:nvPr/>
          </p:nvSpPr>
          <p:spPr>
            <a:xfrm>
              <a:off x="1834557" y="2697942"/>
              <a:ext cx="6832015" cy="1305423"/>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054852">
                <a:lnSpc>
                  <a:spcPct val="90000"/>
                </a:lnSpc>
                <a:spcAft>
                  <a:spcPct val="15000"/>
                </a:spcAft>
              </a:pPr>
              <a:r>
                <a:rPr lang="en-US" b="1" u="sng" dirty="0">
                  <a:solidFill>
                    <a:schemeClr val="tx1"/>
                  </a:solidFill>
                  <a:latin typeface="Calibri" charset="0"/>
                  <a:ea typeface="Calibri" charset="0"/>
                  <a:cs typeface="Calibri" charset="0"/>
                </a:rPr>
                <a:t>Increase Informed Demand</a:t>
              </a:r>
              <a:endParaRPr lang="en-GB" b="1" u="sng" dirty="0">
                <a:solidFill>
                  <a:schemeClr val="tx1"/>
                </a:solidFill>
                <a:latin typeface="Calibri" charset="0"/>
                <a:ea typeface="Calibri" charset="0"/>
                <a:cs typeface="Calibri" charset="0"/>
              </a:endParaRPr>
            </a:p>
            <a:p>
              <a:pPr marL="0" lvl="1" defTabSz="1054852">
                <a:lnSpc>
                  <a:spcPct val="90000"/>
                </a:lnSpc>
                <a:spcAft>
                  <a:spcPct val="15000"/>
                </a:spcAft>
              </a:pPr>
              <a:r>
                <a:rPr lang="en-GB" sz="1600" dirty="0">
                  <a:solidFill>
                    <a:schemeClr val="tx1"/>
                  </a:solidFill>
                  <a:latin typeface="Calibri" charset="0"/>
                  <a:ea typeface="Calibri" charset="0"/>
                  <a:cs typeface="Calibri" charset="0"/>
                </a:rPr>
                <a:t>Define the best marketing and demand creation strategies for HIVST</a:t>
              </a:r>
            </a:p>
          </p:txBody>
        </p:sp>
        <p:sp>
          <p:nvSpPr>
            <p:cNvPr id="43" name="Round Same Side Corner Rectangle 12"/>
            <p:cNvSpPr/>
            <p:nvPr/>
          </p:nvSpPr>
          <p:spPr>
            <a:xfrm>
              <a:off x="1740580" y="4127829"/>
              <a:ext cx="7176243" cy="114447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054852">
                <a:lnSpc>
                  <a:spcPct val="90000"/>
                </a:lnSpc>
                <a:spcAft>
                  <a:spcPct val="15000"/>
                </a:spcAft>
              </a:pPr>
              <a:r>
                <a:rPr lang="en-US" b="1" u="sng" dirty="0">
                  <a:solidFill>
                    <a:schemeClr val="tx1"/>
                  </a:solidFill>
                  <a:latin typeface="Calibri" charset="0"/>
                  <a:ea typeface="Calibri" charset="0"/>
                  <a:cs typeface="Calibri" charset="0"/>
                </a:rPr>
                <a:t>Reduce Policy and Regulatory Barriers </a:t>
              </a:r>
              <a:endParaRPr lang="en-GB" b="1" u="sng" dirty="0">
                <a:solidFill>
                  <a:schemeClr val="tx1"/>
                </a:solidFill>
                <a:latin typeface="Calibri" charset="0"/>
                <a:ea typeface="Calibri" charset="0"/>
                <a:cs typeface="Calibri" charset="0"/>
              </a:endParaRPr>
            </a:p>
            <a:p>
              <a:pPr marL="0" lvl="1" defTabSz="1054852">
                <a:lnSpc>
                  <a:spcPct val="90000"/>
                </a:lnSpc>
                <a:spcAft>
                  <a:spcPct val="15000"/>
                </a:spcAft>
              </a:pPr>
              <a:r>
                <a:rPr lang="en-GB" sz="1600" dirty="0">
                  <a:solidFill>
                    <a:schemeClr val="tx1"/>
                  </a:solidFill>
                  <a:latin typeface="Calibri" charset="0"/>
                  <a:ea typeface="Calibri" charset="0"/>
                  <a:cs typeface="Calibri" charset="0"/>
                </a:rPr>
                <a:t>Support the full integration of HIVST into national policy &amp; algorithms; establish WHO normative guidance; include HIVST in global HIV planning and projection tools</a:t>
              </a:r>
            </a:p>
          </p:txBody>
        </p:sp>
        <p:sp>
          <p:nvSpPr>
            <p:cNvPr id="44" name="Round Same Side Corner Rectangle 16"/>
            <p:cNvSpPr/>
            <p:nvPr/>
          </p:nvSpPr>
          <p:spPr>
            <a:xfrm>
              <a:off x="1832537" y="5549812"/>
              <a:ext cx="6834035" cy="103707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054852">
                <a:lnSpc>
                  <a:spcPct val="90000"/>
                </a:lnSpc>
                <a:spcAft>
                  <a:spcPct val="15000"/>
                </a:spcAft>
              </a:pPr>
              <a:r>
                <a:rPr lang="en-US" b="1" u="sng" dirty="0">
                  <a:solidFill>
                    <a:schemeClr val="tx1"/>
                  </a:solidFill>
                  <a:latin typeface="Calibri" charset="0"/>
                  <a:ea typeface="Calibri" charset="0"/>
                  <a:cs typeface="Calibri" charset="0"/>
                </a:rPr>
                <a:t>Remove structural barriers</a:t>
              </a:r>
              <a:endParaRPr lang="en-GB" b="1" u="sng" dirty="0">
                <a:solidFill>
                  <a:schemeClr val="tx1"/>
                </a:solidFill>
                <a:latin typeface="Calibri" charset="0"/>
                <a:ea typeface="Calibri" charset="0"/>
                <a:cs typeface="Calibri" charset="0"/>
              </a:endParaRPr>
            </a:p>
            <a:p>
              <a:pPr marL="0" lvl="1" defTabSz="1054852">
                <a:lnSpc>
                  <a:spcPct val="90000"/>
                </a:lnSpc>
                <a:spcAft>
                  <a:spcPct val="15000"/>
                </a:spcAft>
              </a:pPr>
              <a:r>
                <a:rPr lang="en-GB" sz="1600" dirty="0">
                  <a:solidFill>
                    <a:schemeClr val="tx1"/>
                  </a:solidFill>
                  <a:latin typeface="Calibri" charset="0"/>
                  <a:ea typeface="Calibri" charset="0"/>
                  <a:cs typeface="Calibri" charset="0"/>
                </a:rPr>
                <a:t>Establish market landscape (including market size) to encourage market entry and competition; support establishment of a harmonised regional regulatory approval framework</a:t>
              </a:r>
            </a:p>
          </p:txBody>
        </p:sp>
        <p:pic>
          <p:nvPicPr>
            <p:cNvPr id="45" name="Picture 44" descr="Report-Editor-12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2234" y="4083703"/>
              <a:ext cx="1117445" cy="1232728"/>
            </a:xfrm>
            <a:prstGeom prst="rect">
              <a:avLst/>
            </a:prstGeom>
            <a:solidFill>
              <a:schemeClr val="accent2">
                <a:lumMod val="60000"/>
                <a:lumOff val="40000"/>
              </a:schemeClr>
            </a:solidFill>
            <a:ln>
              <a:noFill/>
            </a:ln>
          </p:spPr>
        </p:pic>
        <p:pic>
          <p:nvPicPr>
            <p:cNvPr id="46" name="Picture 45" descr="Radio-Access-128.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731" y="2643710"/>
              <a:ext cx="1145043" cy="1298238"/>
            </a:xfrm>
            <a:prstGeom prst="rect">
              <a:avLst/>
            </a:prstGeom>
            <a:solidFill>
              <a:srgbClr val="C00000"/>
            </a:solidFill>
          </p:spPr>
        </p:pic>
        <p:pic>
          <p:nvPicPr>
            <p:cNvPr id="47" name="Picture 46" descr="Key-Access-01-128.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1442" y="1325948"/>
              <a:ext cx="1089138" cy="1226816"/>
            </a:xfrm>
            <a:prstGeom prst="rect">
              <a:avLst/>
            </a:prstGeom>
            <a:solidFill>
              <a:schemeClr val="accent2">
                <a:lumMod val="60000"/>
                <a:lumOff val="40000"/>
              </a:schemeClr>
            </a:solidFill>
          </p:spPr>
        </p:pic>
      </p:grpSp>
      <p:pic>
        <p:nvPicPr>
          <p:cNvPr id="25" name="Picture 24" descr="Barrier-01-12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814" y="5288771"/>
            <a:ext cx="850779" cy="801821"/>
          </a:xfrm>
          <a:prstGeom prst="rect">
            <a:avLst/>
          </a:prstGeom>
        </p:spPr>
      </p:pic>
      <p:pic>
        <p:nvPicPr>
          <p:cNvPr id="21" name="Picture 20" descr="291663LOGO-1.jpeg"/>
          <p:cNvPicPr/>
          <p:nvPr/>
        </p:nvPicPr>
        <p:blipFill rotWithShape="1">
          <a:blip r:embed="rId7">
            <a:extLst>
              <a:ext uri="{28A0092B-C50C-407E-A947-70E740481C1C}">
                <a14:useLocalDpi xmlns:a14="http://schemas.microsoft.com/office/drawing/2010/main" val="0"/>
              </a:ext>
            </a:extLst>
          </a:blip>
          <a:srcRect b="24501"/>
          <a:stretch/>
        </p:blipFill>
        <p:spPr bwMode="auto">
          <a:xfrm>
            <a:off x="10446804" y="638771"/>
            <a:ext cx="1150285" cy="829000"/>
          </a:xfrm>
          <a:prstGeom prst="rect">
            <a:avLst/>
          </a:prstGeom>
          <a:noFill/>
          <a:ln>
            <a:noFill/>
          </a:ln>
        </p:spPr>
      </p:pic>
      <p:pic>
        <p:nvPicPr>
          <p:cNvPr id="26" name="Picture 25">
            <a:extLst>
              <a:ext uri="{FF2B5EF4-FFF2-40B4-BE49-F238E27FC236}">
                <a16:creationId xmlns:a16="http://schemas.microsoft.com/office/drawing/2014/main" id="{91E0F5F4-4780-4F4E-AB7F-D4874C6495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3003" y="6070432"/>
            <a:ext cx="3821444" cy="630797"/>
          </a:xfrm>
          <a:prstGeom prst="rect">
            <a:avLst/>
          </a:prstGeom>
        </p:spPr>
      </p:pic>
      <p:pic>
        <p:nvPicPr>
          <p:cNvPr id="5" name="Picture 4">
            <a:extLst>
              <a:ext uri="{FF2B5EF4-FFF2-40B4-BE49-F238E27FC236}">
                <a16:creationId xmlns:a16="http://schemas.microsoft.com/office/drawing/2014/main" id="{C0EBB8CE-8C0D-4096-9645-BE82C6681E82}"/>
              </a:ext>
            </a:extLst>
          </p:cNvPr>
          <p:cNvPicPr>
            <a:picLocks noChangeAspect="1"/>
          </p:cNvPicPr>
          <p:nvPr/>
        </p:nvPicPr>
        <p:blipFill>
          <a:blip r:embed="rId9"/>
          <a:stretch>
            <a:fillRect/>
          </a:stretch>
        </p:blipFill>
        <p:spPr>
          <a:xfrm>
            <a:off x="7701322" y="2036401"/>
            <a:ext cx="4404806" cy="3557954"/>
          </a:xfrm>
          <a:prstGeom prst="rect">
            <a:avLst/>
          </a:prstGeom>
        </p:spPr>
      </p:pic>
    </p:spTree>
    <p:extLst>
      <p:ext uri="{BB962C8B-B14F-4D97-AF65-F5344CB8AC3E}">
        <p14:creationId xmlns:p14="http://schemas.microsoft.com/office/powerpoint/2010/main" val="93220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1036320" y="756920"/>
            <a:ext cx="8534400" cy="66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Roboto Thin"/>
                <a:ea typeface="+mj-ea"/>
                <a:cs typeface="Roboto Thin"/>
              </a:defRPr>
            </a:lvl1pPr>
            <a:lvl2pPr algn="l" rtl="0" eaLnBrk="1" fontAlgn="base" hangingPunct="1">
              <a:spcBef>
                <a:spcPct val="0"/>
              </a:spcBef>
              <a:spcAft>
                <a:spcPct val="0"/>
              </a:spcAft>
              <a:defRPr sz="3400">
                <a:solidFill>
                  <a:schemeClr val="tx2"/>
                </a:solidFill>
                <a:latin typeface="Arial Narrow" pitchFamily="34" charset="0"/>
              </a:defRPr>
            </a:lvl2pPr>
            <a:lvl3pPr algn="l" rtl="0" eaLnBrk="1" fontAlgn="base" hangingPunct="1">
              <a:spcBef>
                <a:spcPct val="0"/>
              </a:spcBef>
              <a:spcAft>
                <a:spcPct val="0"/>
              </a:spcAft>
              <a:defRPr sz="3400">
                <a:solidFill>
                  <a:schemeClr val="tx2"/>
                </a:solidFill>
                <a:latin typeface="Arial Narrow" pitchFamily="34" charset="0"/>
              </a:defRPr>
            </a:lvl3pPr>
            <a:lvl4pPr algn="l" rtl="0" eaLnBrk="1" fontAlgn="base" hangingPunct="1">
              <a:spcBef>
                <a:spcPct val="0"/>
              </a:spcBef>
              <a:spcAft>
                <a:spcPct val="0"/>
              </a:spcAft>
              <a:defRPr sz="3400">
                <a:solidFill>
                  <a:schemeClr val="tx2"/>
                </a:solidFill>
                <a:latin typeface="Arial Narrow" pitchFamily="34" charset="0"/>
              </a:defRPr>
            </a:lvl4pPr>
            <a:lvl5pPr algn="l" rtl="0" eaLnBrk="1" fontAlgn="base" hangingPunct="1">
              <a:spcBef>
                <a:spcPct val="0"/>
              </a:spcBef>
              <a:spcAft>
                <a:spcPct val="0"/>
              </a:spcAft>
              <a:defRPr sz="3400">
                <a:solidFill>
                  <a:schemeClr val="tx2"/>
                </a:solidFill>
                <a:latin typeface="Arial Narrow" pitchFamily="34" charset="0"/>
              </a:defRPr>
            </a:lvl5pPr>
            <a:lvl6pPr marL="457200" algn="l" rtl="0" eaLnBrk="1" fontAlgn="base" hangingPunct="1">
              <a:spcBef>
                <a:spcPct val="0"/>
              </a:spcBef>
              <a:spcAft>
                <a:spcPct val="0"/>
              </a:spcAft>
              <a:defRPr sz="3400">
                <a:solidFill>
                  <a:schemeClr val="tx2"/>
                </a:solidFill>
                <a:latin typeface="Arial" charset="0"/>
              </a:defRPr>
            </a:lvl6pPr>
            <a:lvl7pPr marL="914400" algn="l" rtl="0" eaLnBrk="1" fontAlgn="base" hangingPunct="1">
              <a:spcBef>
                <a:spcPct val="0"/>
              </a:spcBef>
              <a:spcAft>
                <a:spcPct val="0"/>
              </a:spcAft>
              <a:defRPr sz="3400">
                <a:solidFill>
                  <a:schemeClr val="tx2"/>
                </a:solidFill>
                <a:latin typeface="Arial" charset="0"/>
              </a:defRPr>
            </a:lvl7pPr>
            <a:lvl8pPr marL="1371600" algn="l" rtl="0" eaLnBrk="1" fontAlgn="base" hangingPunct="1">
              <a:spcBef>
                <a:spcPct val="0"/>
              </a:spcBef>
              <a:spcAft>
                <a:spcPct val="0"/>
              </a:spcAft>
              <a:defRPr sz="3400">
                <a:solidFill>
                  <a:schemeClr val="tx2"/>
                </a:solidFill>
                <a:latin typeface="Arial" charset="0"/>
              </a:defRPr>
            </a:lvl8pPr>
            <a:lvl9pPr marL="1828800" algn="l" rtl="0" eaLnBrk="1" fontAlgn="base" hangingPunct="1">
              <a:spcBef>
                <a:spcPct val="0"/>
              </a:spcBef>
              <a:spcAft>
                <a:spcPct val="0"/>
              </a:spcAft>
              <a:defRPr sz="3400">
                <a:solidFill>
                  <a:schemeClr val="tx2"/>
                </a:solidFill>
                <a:latin typeface="Arial" charset="0"/>
              </a:defRPr>
            </a:lvl9pPr>
          </a:lstStyle>
          <a:p>
            <a:r>
              <a:rPr lang="en-US" sz="4400" kern="0" dirty="0">
                <a:solidFill>
                  <a:srgbClr val="C00000"/>
                </a:solidFill>
                <a:latin typeface="Calibri" charset="0"/>
                <a:ea typeface="Calibri" charset="0"/>
                <a:cs typeface="Calibri" charset="0"/>
              </a:rPr>
              <a:t>Potential HIVST Market Size </a:t>
            </a:r>
          </a:p>
        </p:txBody>
      </p:sp>
      <p:graphicFrame>
        <p:nvGraphicFramePr>
          <p:cNvPr id="6" name="Table 5"/>
          <p:cNvGraphicFramePr>
            <a:graphicFrameLocks noGrp="1"/>
          </p:cNvGraphicFramePr>
          <p:nvPr>
            <p:extLst/>
          </p:nvPr>
        </p:nvGraphicFramePr>
        <p:xfrm>
          <a:off x="5029199" y="1981200"/>
          <a:ext cx="6858001" cy="3733800"/>
        </p:xfrm>
        <a:graphic>
          <a:graphicData uri="http://schemas.openxmlformats.org/drawingml/2006/table">
            <a:tbl>
              <a:tblPr firstRow="1" firstCol="1" bandRow="1">
                <a:tableStyleId>{69012ECD-51FC-41F1-AA8D-1B2483CD663E}</a:tableStyleId>
              </a:tblPr>
              <a:tblGrid>
                <a:gridCol w="3465871">
                  <a:extLst>
                    <a:ext uri="{9D8B030D-6E8A-4147-A177-3AD203B41FA5}">
                      <a16:colId xmlns:a16="http://schemas.microsoft.com/office/drawing/2014/main" val="20000"/>
                    </a:ext>
                  </a:extLst>
                </a:gridCol>
                <a:gridCol w="1696065">
                  <a:extLst>
                    <a:ext uri="{9D8B030D-6E8A-4147-A177-3AD203B41FA5}">
                      <a16:colId xmlns:a16="http://schemas.microsoft.com/office/drawing/2014/main" val="20001"/>
                    </a:ext>
                  </a:extLst>
                </a:gridCol>
                <a:gridCol w="1696065">
                  <a:extLst>
                    <a:ext uri="{9D8B030D-6E8A-4147-A177-3AD203B41FA5}">
                      <a16:colId xmlns:a16="http://schemas.microsoft.com/office/drawing/2014/main" val="20002"/>
                    </a:ext>
                  </a:extLst>
                </a:gridCol>
              </a:tblGrid>
              <a:tr h="408075">
                <a:tc>
                  <a:txBody>
                    <a:bodyPr/>
                    <a:lstStyle/>
                    <a:p>
                      <a:pPr marL="0" marR="0">
                        <a:spcBef>
                          <a:spcPts val="0"/>
                        </a:spcBef>
                        <a:spcAft>
                          <a:spcPts val="0"/>
                        </a:spcAft>
                      </a:pPr>
                      <a:r>
                        <a:rPr lang="en-US" sz="1600" b="0" dirty="0">
                          <a:effectLst/>
                        </a:rPr>
                        <a:t> </a:t>
                      </a:r>
                      <a:endParaRPr lang="en-US" sz="1600" b="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3846"/>
                    </a:solidFill>
                  </a:tcPr>
                </a:tc>
                <a:tc>
                  <a:txBody>
                    <a:bodyPr/>
                    <a:lstStyle/>
                    <a:p>
                      <a:pPr marL="0" marR="0" algn="ctr">
                        <a:spcBef>
                          <a:spcPts val="0"/>
                        </a:spcBef>
                        <a:spcAft>
                          <a:spcPts val="0"/>
                        </a:spcAft>
                      </a:pPr>
                      <a:r>
                        <a:rPr lang="en-US" sz="1600" b="0" dirty="0">
                          <a:effectLst/>
                        </a:rPr>
                        <a:t>CONSERVATIVE</a:t>
                      </a:r>
                      <a:endParaRPr lang="en-US" sz="1600" b="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3846"/>
                    </a:solidFill>
                  </a:tcPr>
                </a:tc>
                <a:tc>
                  <a:txBody>
                    <a:bodyPr/>
                    <a:lstStyle/>
                    <a:p>
                      <a:pPr marL="0" marR="0" algn="ctr">
                        <a:spcBef>
                          <a:spcPts val="0"/>
                        </a:spcBef>
                        <a:spcAft>
                          <a:spcPts val="0"/>
                        </a:spcAft>
                      </a:pPr>
                      <a:r>
                        <a:rPr lang="en-US" sz="1600" b="0" dirty="0">
                          <a:effectLst/>
                        </a:rPr>
                        <a:t>MODERATE</a:t>
                      </a:r>
                      <a:endParaRPr lang="en-US" sz="1600" b="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3846"/>
                    </a:solidFill>
                  </a:tcPr>
                </a:tc>
                <a:extLst>
                  <a:ext uri="{0D108BD9-81ED-4DB2-BD59-A6C34878D82A}">
                    <a16:rowId xmlns:a16="http://schemas.microsoft.com/office/drawing/2014/main" val="10000"/>
                  </a:ext>
                </a:extLst>
              </a:tr>
              <a:tr h="516459">
                <a:tc>
                  <a:txBody>
                    <a:bodyPr/>
                    <a:lstStyle/>
                    <a:p>
                      <a:pPr marL="0" marR="0">
                        <a:spcBef>
                          <a:spcPts val="0"/>
                        </a:spcBef>
                        <a:spcAft>
                          <a:spcPts val="0"/>
                        </a:spcAft>
                      </a:pPr>
                      <a:r>
                        <a:rPr lang="en-US" sz="1800" b="1" dirty="0">
                          <a:effectLst/>
                        </a:rPr>
                        <a:t>Refined market size for 2020</a:t>
                      </a:r>
                      <a:endParaRPr lang="en-US" sz="2000" b="1"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effectLst/>
                        </a:rPr>
                        <a:t>3.3 – 5.5M</a:t>
                      </a:r>
                      <a:endParaRPr lang="en-US" sz="2000" b="1"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effectLst/>
                        </a:rPr>
                        <a:t>11.3 – 15.3M</a:t>
                      </a:r>
                      <a:endParaRPr lang="en-US" sz="2000" b="1"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0364">
                <a:tc>
                  <a:txBody>
                    <a:bodyPr/>
                    <a:lstStyle/>
                    <a:p>
                      <a:pPr marL="156845" marR="0">
                        <a:spcBef>
                          <a:spcPts val="0"/>
                        </a:spcBef>
                        <a:spcAft>
                          <a:spcPts val="0"/>
                        </a:spcAft>
                      </a:pPr>
                      <a:r>
                        <a:rPr lang="en-US" sz="1600" b="0" i="0" dirty="0">
                          <a:effectLst/>
                        </a:rPr>
                        <a:t>Community-based channels</a:t>
                      </a:r>
                      <a:endParaRPr lang="en-US" sz="1800" b="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2.4 – 3.5M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4.6 – 7.0M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0364">
                <a:tc>
                  <a:txBody>
                    <a:bodyPr/>
                    <a:lstStyle/>
                    <a:p>
                      <a:pPr marL="156845" marR="0">
                        <a:spcBef>
                          <a:spcPts val="0"/>
                        </a:spcBef>
                        <a:spcAft>
                          <a:spcPts val="0"/>
                        </a:spcAft>
                      </a:pPr>
                      <a:r>
                        <a:rPr lang="en-US" sz="1600" b="0" i="0" dirty="0">
                          <a:effectLst/>
                        </a:rPr>
                        <a:t>Pharmacies</a:t>
                      </a:r>
                      <a:endParaRPr lang="en-US" sz="1800" b="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3.3 – 4.3M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7446">
                <a:tc>
                  <a:txBody>
                    <a:bodyPr/>
                    <a:lstStyle/>
                    <a:p>
                      <a:pPr marL="156845" marR="0">
                        <a:spcBef>
                          <a:spcPts val="0"/>
                        </a:spcBef>
                        <a:spcAft>
                          <a:spcPts val="0"/>
                        </a:spcAft>
                      </a:pPr>
                      <a:r>
                        <a:rPr lang="en-US" sz="1600" b="0" i="0" dirty="0">
                          <a:effectLst/>
                        </a:rPr>
                        <a:t>Facility-based channels (</a:t>
                      </a:r>
                      <a:r>
                        <a:rPr lang="en-US" sz="1600" b="0" i="0" dirty="0" err="1">
                          <a:effectLst/>
                        </a:rPr>
                        <a:t>excl</a:t>
                      </a:r>
                      <a:r>
                        <a:rPr lang="en-US" sz="1600" b="0" i="0" dirty="0">
                          <a:effectLst/>
                        </a:rPr>
                        <a:t> ANC)</a:t>
                      </a:r>
                      <a:endParaRPr lang="en-US" sz="1800" b="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1.2 – 1.7M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0364">
                <a:tc>
                  <a:txBody>
                    <a:bodyPr/>
                    <a:lstStyle/>
                    <a:p>
                      <a:pPr marL="156845" marR="0">
                        <a:spcBef>
                          <a:spcPts val="0"/>
                        </a:spcBef>
                        <a:spcAft>
                          <a:spcPts val="0"/>
                        </a:spcAft>
                      </a:pPr>
                      <a:r>
                        <a:rPr lang="en-US" sz="1600" b="0" i="0" dirty="0">
                          <a:effectLst/>
                        </a:rPr>
                        <a:t>Secondary Distribution at ANC</a:t>
                      </a:r>
                      <a:endParaRPr lang="en-US" sz="1800" b="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0.7 – 0.8M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364">
                <a:tc>
                  <a:txBody>
                    <a:bodyPr/>
                    <a:lstStyle/>
                    <a:p>
                      <a:pPr marL="156845" marR="0">
                        <a:spcBef>
                          <a:spcPts val="0"/>
                        </a:spcBef>
                        <a:spcAft>
                          <a:spcPts val="0"/>
                        </a:spcAft>
                      </a:pPr>
                      <a:r>
                        <a:rPr lang="en-US" sz="1600" b="0" i="0" dirty="0">
                          <a:effectLst/>
                        </a:rPr>
                        <a:t>Secondary Distribution at PICT</a:t>
                      </a:r>
                      <a:endParaRPr lang="en-US" sz="1800" b="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0.07 – 0.1M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0364">
                <a:tc>
                  <a:txBody>
                    <a:bodyPr/>
                    <a:lstStyle/>
                    <a:p>
                      <a:pPr marL="0" marR="0">
                        <a:spcBef>
                          <a:spcPts val="0"/>
                        </a:spcBef>
                        <a:spcAft>
                          <a:spcPts val="0"/>
                        </a:spcAft>
                      </a:pPr>
                      <a:r>
                        <a:rPr lang="en-US" sz="1600" b="0" i="0" dirty="0">
                          <a:effectLst/>
                        </a:rPr>
                        <a:t>   Key Populations</a:t>
                      </a:r>
                      <a:endParaRPr lang="en-US" sz="1800" b="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0.8 – 2.0M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i="0" dirty="0">
                          <a:effectLst/>
                        </a:rPr>
                        <a:t>0.8 – 2.1M</a:t>
                      </a:r>
                      <a:endParaRPr lang="en-US" sz="1800" i="0" dirty="0">
                        <a:effectLst/>
                        <a:latin typeface="Times New Roman" charset="0"/>
                        <a:ea typeface="Cambria"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4" name="Content Placeholder 3"/>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854"/>
          <a:stretch/>
        </p:blipFill>
        <p:spPr>
          <a:xfrm>
            <a:off x="-36095" y="1828800"/>
            <a:ext cx="4913026" cy="4394975"/>
          </a:xfrm>
          <a:prstGeom prst="rect">
            <a:avLst/>
          </a:prstGeom>
        </p:spPr>
      </p:pic>
    </p:spTree>
    <p:extLst>
      <p:ext uri="{BB962C8B-B14F-4D97-AF65-F5344CB8AC3E}">
        <p14:creationId xmlns:p14="http://schemas.microsoft.com/office/powerpoint/2010/main" val="193921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28170655"/>
              </p:ext>
            </p:extLst>
          </p:nvPr>
        </p:nvGraphicFramePr>
        <p:xfrm>
          <a:off x="281278" y="1219200"/>
          <a:ext cx="11789359" cy="6623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5245" y="881335"/>
            <a:ext cx="12191999" cy="675729"/>
          </a:xfrm>
          <a:prstGeom prst="rect">
            <a:avLst/>
          </a:prstGeom>
          <a:noFill/>
        </p:spPr>
        <p:txBody>
          <a:bodyPr wrap="square" lIns="120554" tIns="60277" rIns="120554" bIns="60277" rtlCol="0">
            <a:spAutoFit/>
          </a:bodyPr>
          <a:lstStyle/>
          <a:p>
            <a:r>
              <a:rPr lang="en-US" sz="3600" dirty="0">
                <a:solidFill>
                  <a:srgbClr val="C00000"/>
                </a:solidFill>
                <a:latin typeface="Arial" charset="0"/>
                <a:ea typeface="Arial" charset="0"/>
                <a:cs typeface="Arial" charset="0"/>
              </a:rPr>
              <a:t>Demand Increases with Improved Public Health Evidence </a:t>
            </a:r>
          </a:p>
        </p:txBody>
      </p:sp>
      <p:sp>
        <p:nvSpPr>
          <p:cNvPr id="2" name="TextBox 1"/>
          <p:cNvSpPr txBox="1"/>
          <p:nvPr/>
        </p:nvSpPr>
        <p:spPr>
          <a:xfrm>
            <a:off x="295245" y="1649397"/>
            <a:ext cx="3668121" cy="491063"/>
          </a:xfrm>
          <a:prstGeom prst="rect">
            <a:avLst/>
          </a:prstGeom>
          <a:solidFill>
            <a:schemeClr val="accent6">
              <a:lumMod val="75000"/>
            </a:schemeClr>
          </a:solidFill>
        </p:spPr>
        <p:txBody>
          <a:bodyPr wrap="square" lIns="120554" tIns="60277" rIns="120554" bIns="60277" rtlCol="0">
            <a:spAutoFit/>
          </a:bodyPr>
          <a:lstStyle/>
          <a:p>
            <a:r>
              <a:rPr lang="en-US" b="1" dirty="0">
                <a:solidFill>
                  <a:schemeClr val="bg1"/>
                </a:solidFill>
              </a:rPr>
              <a:t>Formative Research </a:t>
            </a:r>
          </a:p>
        </p:txBody>
      </p:sp>
      <p:sp>
        <p:nvSpPr>
          <p:cNvPr id="3" name="TextBox 2"/>
          <p:cNvSpPr txBox="1"/>
          <p:nvPr/>
        </p:nvSpPr>
        <p:spPr>
          <a:xfrm>
            <a:off x="4199284" y="1649396"/>
            <a:ext cx="7341811" cy="491063"/>
          </a:xfrm>
          <a:prstGeom prst="rect">
            <a:avLst/>
          </a:prstGeom>
          <a:solidFill>
            <a:schemeClr val="accent6">
              <a:lumMod val="75000"/>
            </a:schemeClr>
          </a:solidFill>
        </p:spPr>
        <p:txBody>
          <a:bodyPr wrap="square" lIns="120554" tIns="60277" rIns="120554" bIns="60277" rtlCol="0">
            <a:spAutoFit/>
          </a:bodyPr>
          <a:lstStyle/>
          <a:p>
            <a:pPr marL="361663" lvl="1">
              <a:spcBef>
                <a:spcPts val="791"/>
              </a:spcBef>
              <a:buClr>
                <a:schemeClr val="accent1"/>
              </a:buClr>
            </a:pPr>
            <a:r>
              <a:rPr lang="en-GB" b="1" dirty="0">
                <a:solidFill>
                  <a:schemeClr val="bg1"/>
                </a:solidFill>
              </a:rPr>
              <a:t>Definitive</a:t>
            </a:r>
            <a:r>
              <a:rPr lang="en-GB" b="1" dirty="0"/>
              <a:t> </a:t>
            </a:r>
            <a:r>
              <a:rPr lang="en-GB" b="1" dirty="0">
                <a:solidFill>
                  <a:schemeClr val="bg1"/>
                </a:solidFill>
              </a:rPr>
              <a:t>multi</a:t>
            </a:r>
            <a:r>
              <a:rPr lang="en-GB" b="1" dirty="0"/>
              <a:t> </a:t>
            </a:r>
            <a:r>
              <a:rPr lang="en-GB" b="1" dirty="0">
                <a:solidFill>
                  <a:schemeClr val="bg1"/>
                </a:solidFill>
              </a:rPr>
              <a:t>country</a:t>
            </a:r>
            <a:r>
              <a:rPr lang="en-GB" b="1" dirty="0"/>
              <a:t> </a:t>
            </a:r>
            <a:r>
              <a:rPr lang="en-GB" b="1" dirty="0">
                <a:solidFill>
                  <a:schemeClr val="bg1"/>
                </a:solidFill>
              </a:rPr>
              <a:t>evaluation</a:t>
            </a:r>
          </a:p>
        </p:txBody>
      </p:sp>
    </p:spTree>
    <p:extLst>
      <p:ext uri="{BB962C8B-B14F-4D97-AF65-F5344CB8AC3E}">
        <p14:creationId xmlns:p14="http://schemas.microsoft.com/office/powerpoint/2010/main" val="37949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Contact</a:t>
            </a:r>
          </a:p>
        </p:txBody>
      </p:sp>
      <p:sp>
        <p:nvSpPr>
          <p:cNvPr id="3" name="TextBox 2"/>
          <p:cNvSpPr txBox="1"/>
          <p:nvPr/>
        </p:nvSpPr>
        <p:spPr>
          <a:xfrm>
            <a:off x="243114" y="1484992"/>
            <a:ext cx="6798733" cy="923330"/>
          </a:xfrm>
          <a:prstGeom prst="rect">
            <a:avLst/>
          </a:prstGeom>
          <a:noFill/>
        </p:spPr>
        <p:txBody>
          <a:bodyPr wrap="square" rtlCol="0">
            <a:spAutoFit/>
          </a:bodyPr>
          <a:lstStyle/>
          <a:p>
            <a:r>
              <a:rPr lang="en-US" b="1" dirty="0">
                <a:solidFill>
                  <a:srgbClr val="8DD4DA"/>
                </a:solidFill>
                <a:latin typeface="Arial" charset="0"/>
                <a:ea typeface="Arial" charset="0"/>
                <a:cs typeface="Arial" charset="0"/>
              </a:rPr>
              <a:t>DR. KARIN HATZOLD </a:t>
            </a:r>
            <a:endParaRPr lang="en-US" dirty="0">
              <a:solidFill>
                <a:srgbClr val="8DD4DA"/>
              </a:solidFill>
              <a:latin typeface="Arial" charset="0"/>
              <a:ea typeface="Arial" charset="0"/>
              <a:cs typeface="Arial" charset="0"/>
            </a:endParaRPr>
          </a:p>
          <a:p>
            <a:r>
              <a:rPr lang="en-US" dirty="0">
                <a:latin typeface="Arial" charset="0"/>
                <a:ea typeface="Arial" charset="0"/>
                <a:cs typeface="Arial" charset="0"/>
              </a:rPr>
              <a:t>Director UNITAID/PSI HIV Self-Testing Africa (STAR) Project </a:t>
            </a:r>
          </a:p>
          <a:p>
            <a:r>
              <a:rPr lang="en-US" dirty="0" err="1">
                <a:latin typeface="Arial" charset="0"/>
                <a:ea typeface="Arial" charset="0"/>
                <a:cs typeface="Arial" charset="0"/>
              </a:rPr>
              <a:t>khatzold@psi.org</a:t>
            </a:r>
            <a:endParaRPr lang="en-US" dirty="0">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561" y="5321300"/>
            <a:ext cx="9822878" cy="1621440"/>
          </a:xfrm>
          <a:prstGeom prst="rect">
            <a:avLst/>
          </a:prstGeom>
        </p:spPr>
      </p:pic>
      <p:pic>
        <p:nvPicPr>
          <p:cNvPr id="4" name="Picture 3">
            <a:extLst>
              <a:ext uri="{FF2B5EF4-FFF2-40B4-BE49-F238E27FC236}">
                <a16:creationId xmlns:a16="http://schemas.microsoft.com/office/drawing/2014/main" id="{D56C380E-D306-40A0-B6E3-C2D2688B1211}"/>
              </a:ext>
            </a:extLst>
          </p:cNvPr>
          <p:cNvPicPr>
            <a:picLocks noChangeAspect="1"/>
          </p:cNvPicPr>
          <p:nvPr/>
        </p:nvPicPr>
        <p:blipFill>
          <a:blip r:embed="rId3"/>
          <a:stretch>
            <a:fillRect/>
          </a:stretch>
        </p:blipFill>
        <p:spPr>
          <a:xfrm>
            <a:off x="5420299" y="2140034"/>
            <a:ext cx="5244029" cy="3429297"/>
          </a:xfrm>
          <a:prstGeom prst="rect">
            <a:avLst/>
          </a:prstGeom>
        </p:spPr>
      </p:pic>
    </p:spTree>
    <p:extLst>
      <p:ext uri="{BB962C8B-B14F-4D97-AF65-F5344CB8AC3E}">
        <p14:creationId xmlns:p14="http://schemas.microsoft.com/office/powerpoint/2010/main" val="41654197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3038</TotalTime>
  <Words>1306</Words>
  <Application>Microsoft Office PowerPoint</Application>
  <PresentationFormat>Widescreen</PresentationFormat>
  <Paragraphs>131</Paragraphs>
  <Slides>7</Slides>
  <Notes>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vt:i4>
      </vt:variant>
    </vt:vector>
  </HeadingPairs>
  <TitlesOfParts>
    <vt:vector size="21" baseType="lpstr">
      <vt:lpstr>ＭＳ Ｐゴシック</vt:lpstr>
      <vt:lpstr>Arial</vt:lpstr>
      <vt:lpstr>Arial Black</vt:lpstr>
      <vt:lpstr>Arial Narrow</vt:lpstr>
      <vt:lpstr>Calibri</vt:lpstr>
      <vt:lpstr>Calibri Light</vt:lpstr>
      <vt:lpstr>Cambria</vt:lpstr>
      <vt:lpstr>Mangal</vt:lpstr>
      <vt:lpstr>Segoe Condensed</vt:lpstr>
      <vt:lpstr>Segoe UI</vt:lpstr>
      <vt:lpstr>Times</vt:lpstr>
      <vt:lpstr>Times New Roman</vt:lpstr>
      <vt:lpstr>1_Office Theme</vt:lpstr>
      <vt:lpstr>Office Theme</vt:lpstr>
      <vt:lpstr>UNITAID   PSI HIV SELF-TESTING AFRICA</vt:lpstr>
      <vt:lpstr>PowerPoint Presentation</vt:lpstr>
      <vt:lpstr>Using HIVST to Address Market Failures and Achieve Public Health Impact   </vt:lpstr>
      <vt:lpstr>STAR Project Outcomes </vt:lpstr>
      <vt:lpstr>PowerPoint Presentation</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Karin Hatzold</cp:lastModifiedBy>
  <cp:revision>68</cp:revision>
  <dcterms:created xsi:type="dcterms:W3CDTF">2016-02-22T20:27:22Z</dcterms:created>
  <dcterms:modified xsi:type="dcterms:W3CDTF">2017-07-22T21:10:07Z</dcterms:modified>
</cp:coreProperties>
</file>