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6" r:id="rId2"/>
    <p:sldId id="297" r:id="rId3"/>
    <p:sldId id="310" r:id="rId4"/>
    <p:sldId id="304" r:id="rId5"/>
    <p:sldId id="305" r:id="rId6"/>
    <p:sldId id="306" r:id="rId7"/>
    <p:sldId id="307" r:id="rId8"/>
    <p:sldId id="308" r:id="rId9"/>
    <p:sldId id="309" r:id="rId10"/>
    <p:sldId id="312" r:id="rId11"/>
    <p:sldId id="315" r:id="rId12"/>
    <p:sldId id="318" r:id="rId13"/>
    <p:sldId id="317" r:id="rId14"/>
    <p:sldId id="320" r:id="rId15"/>
    <p:sldId id="316" r:id="rId16"/>
    <p:sldId id="323" r:id="rId17"/>
    <p:sldId id="322" r:id="rId18"/>
    <p:sldId id="321" r:id="rId19"/>
    <p:sldId id="32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2" autoAdjust="0"/>
    <p:restoredTop sz="86343" autoAdjust="0"/>
  </p:normalViewPr>
  <p:slideViewPr>
    <p:cSldViewPr snapToGrid="0">
      <p:cViewPr varScale="1">
        <p:scale>
          <a:sx n="62" d="100"/>
          <a:sy n="62" d="100"/>
        </p:scale>
        <p:origin x="79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14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58"/>
    </p:cViewPr>
  </p:sorterViewPr>
  <p:notesViewPr>
    <p:cSldViewPr snapToGrid="0">
      <p:cViewPr>
        <p:scale>
          <a:sx n="90" d="100"/>
          <a:sy n="90" d="100"/>
        </p:scale>
        <p:origin x="-2106" y="16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29F73-B540-4EA5-8446-E34EF46744FA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C0865-6176-4280-8C6E-02897E90C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87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rot="5400000">
            <a:off x="-2619375" y="3355975"/>
            <a:ext cx="6254750" cy="0"/>
          </a:xfrm>
          <a:prstGeom prst="line">
            <a:avLst/>
          </a:prstGeom>
          <a:noFill/>
          <a:ln w="101600">
            <a:solidFill>
              <a:srgbClr val="008E4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rot="5400000">
            <a:off x="-2322390" y="3355975"/>
            <a:ext cx="6254750" cy="0"/>
          </a:xfrm>
          <a:prstGeom prst="line">
            <a:avLst/>
          </a:prstGeom>
          <a:noFill/>
          <a:ln w="101600">
            <a:solidFill>
              <a:srgbClr val="008E4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832" y="454026"/>
            <a:ext cx="234070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2362200"/>
            <a:ext cx="10769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Unit X: Unit Title</a:t>
            </a:r>
          </a:p>
        </p:txBody>
      </p:sp>
      <p:sp>
        <p:nvSpPr>
          <p:cNvPr id="1497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4191000"/>
            <a:ext cx="10871200" cy="17526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53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0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0"/>
            <a:ext cx="2743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8042031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18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912795-FA71-4BC9-A42F-84BAD2784B79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70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426E21-D426-443B-AC54-FAD32C58B4D2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8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33623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1752601"/>
            <a:ext cx="10363200" cy="1500187"/>
          </a:xfrm>
        </p:spPr>
        <p:txBody>
          <a:bodyPr anchor="b"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5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6238"/>
            <a:ext cx="539261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46238"/>
            <a:ext cx="539261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2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2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7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4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3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46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462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96068" name="Rectangle 4"/>
          <p:cNvSpPr>
            <a:spLocks noChangeArrowheads="1"/>
          </p:cNvSpPr>
          <p:nvPr/>
        </p:nvSpPr>
        <p:spPr bwMode="auto">
          <a:xfrm>
            <a:off x="609600" y="6381750"/>
            <a:ext cx="5080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6069" name="Rectangle 5"/>
          <p:cNvSpPr>
            <a:spLocks noChangeArrowheads="1"/>
          </p:cNvSpPr>
          <p:nvPr/>
        </p:nvSpPr>
        <p:spPr bwMode="auto">
          <a:xfrm>
            <a:off x="8636000" y="63246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C77037E-0716-4A72-8AAD-EF85BC547BEB}" type="slidenum">
              <a:rPr lang="en-US" sz="120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6071" name="Line 7"/>
          <p:cNvSpPr>
            <a:spLocks noChangeShapeType="1"/>
          </p:cNvSpPr>
          <p:nvPr/>
        </p:nvSpPr>
        <p:spPr bwMode="auto">
          <a:xfrm>
            <a:off x="609600" y="1509713"/>
            <a:ext cx="10972800" cy="0"/>
          </a:xfrm>
          <a:prstGeom prst="line">
            <a:avLst/>
          </a:prstGeom>
          <a:noFill/>
          <a:ln w="63500">
            <a:solidFill>
              <a:srgbClr val="008E4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6072" name="Line 8"/>
          <p:cNvSpPr>
            <a:spLocks noChangeShapeType="1"/>
          </p:cNvSpPr>
          <p:nvPr/>
        </p:nvSpPr>
        <p:spPr bwMode="auto">
          <a:xfrm>
            <a:off x="609600" y="1385888"/>
            <a:ext cx="10972800" cy="0"/>
          </a:xfrm>
          <a:prstGeom prst="line">
            <a:avLst/>
          </a:prstGeom>
          <a:noFill/>
          <a:ln w="63500">
            <a:solidFill>
              <a:srgbClr val="008E4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60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055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1033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07617" y="79376"/>
            <a:ext cx="949569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940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E40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Sexual network testing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 Documentation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2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Index network testing Register.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58320"/>
            <a:ext cx="12073180" cy="4742480"/>
          </a:xfrm>
        </p:spPr>
        <p:txBody>
          <a:bodyPr>
            <a:normAutofit lnSpcReduction="10000"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This section requires documentation of Client’s full name, index client code, age, sex, marital status and date confirmed HIV.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8320"/>
            <a:ext cx="12192000" cy="37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3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Index network testing Register.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58320"/>
            <a:ext cx="12073180" cy="4742480"/>
          </a:xfrm>
        </p:spPr>
        <p:txBody>
          <a:bodyPr>
            <a:normAutofit lnSpcReduction="10000"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This section requires documentation of confirmation of HIV, date enrolled into care  and the category of index.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646239"/>
            <a:ext cx="10936637" cy="348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223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testing register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46238"/>
            <a:ext cx="3776420" cy="452596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This section requires documentation of partner notification,  counselling  and number of partners elicited.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92" y="1646238"/>
            <a:ext cx="7067227" cy="5211762"/>
          </a:xfrm>
        </p:spPr>
      </p:pic>
    </p:spTree>
    <p:extLst>
      <p:ext uri="{BB962C8B-B14F-4D97-AF65-F5344CB8AC3E}">
        <p14:creationId xmlns:p14="http://schemas.microsoft.com/office/powerpoint/2010/main" val="2281878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Index network testing Register contd..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58320"/>
            <a:ext cx="12073180" cy="4742480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This section requires documentation demographic features, phone contact excluding clients out of jurisdiction of the original/index client.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8320"/>
            <a:ext cx="12192000" cy="379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95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58320"/>
            <a:ext cx="12073180" cy="4742480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This section requires documentation of partner’s type of relationship, history of GBV, mode of notification and other services required/rendered.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26" y="1370310"/>
            <a:ext cx="6834753" cy="4277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5" y="304800"/>
            <a:ext cx="4833750" cy="365759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177654" y="304800"/>
            <a:ext cx="1265696" cy="220592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77654" y="507572"/>
            <a:ext cx="1265696" cy="217363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919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Index network testing Register contd..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58320"/>
            <a:ext cx="12073180" cy="4742480"/>
          </a:xfrm>
        </p:spPr>
        <p:txBody>
          <a:bodyPr>
            <a:normAutofit lnSpcReduction="10000"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This section requires documentation of partner’s HIV test result, if linked to care and agreed to partner notification as well as assigned client code.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2" y="1447800"/>
            <a:ext cx="11485756" cy="338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5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testing Monthly Summary Form.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….wait for it……..next slide…..</a:t>
            </a:r>
          </a:p>
        </p:txBody>
      </p:sp>
    </p:spTree>
    <p:extLst>
      <p:ext uri="{BB962C8B-B14F-4D97-AF65-F5344CB8AC3E}">
        <p14:creationId xmlns:p14="http://schemas.microsoft.com/office/powerpoint/2010/main" val="273759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966" y="0"/>
            <a:ext cx="10764434" cy="2216258"/>
          </a:xfrm>
        </p:spPr>
        <p:txBody>
          <a:bodyPr/>
          <a:lstStyle/>
          <a:p>
            <a:r>
              <a:rPr lang="en-US" dirty="0"/>
              <a:t>ii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6" y="3022169"/>
            <a:ext cx="11272434" cy="37195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6" y="1038387"/>
            <a:ext cx="11272434" cy="198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18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network testing MSF..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82757"/>
            <a:ext cx="10972800" cy="4888524"/>
          </a:xfrm>
        </p:spPr>
      </p:pic>
    </p:spTree>
    <p:extLst>
      <p:ext uri="{BB962C8B-B14F-4D97-AF65-F5344CB8AC3E}">
        <p14:creationId xmlns:p14="http://schemas.microsoft.com/office/powerpoint/2010/main" val="752167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downlines…good network..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69" y="1518605"/>
            <a:ext cx="7160216" cy="5370162"/>
          </a:xfrm>
        </p:spPr>
      </p:pic>
    </p:spTree>
    <p:extLst>
      <p:ext uri="{BB962C8B-B14F-4D97-AF65-F5344CB8AC3E}">
        <p14:creationId xmlns:p14="http://schemas.microsoft.com/office/powerpoint/2010/main" val="114457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Sexual network testing tool.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This is also called INDEX NETWORK TESTING form.</a:t>
            </a:r>
          </a:p>
          <a:p>
            <a:r>
              <a:rPr lang="en-US" dirty="0">
                <a:latin typeface="Calibri" panose="020F0502020204030204" pitchFamily="34" charset="0"/>
              </a:rPr>
              <a:t>It helps to identify a network of potentially positive clients from already identified positive clients.</a:t>
            </a:r>
          </a:p>
          <a:p>
            <a:r>
              <a:rPr lang="en-US" dirty="0">
                <a:latin typeface="Calibri" panose="020F0502020204030204" pitchFamily="34" charset="0"/>
              </a:rPr>
              <a:t>It is also important for advocacy and planning of targeted HTS in the facility and community</a:t>
            </a:r>
          </a:p>
          <a:p>
            <a:r>
              <a:rPr lang="en-US" dirty="0">
                <a:latin typeface="Calibri" panose="020F0502020204030204" pitchFamily="34" charset="0"/>
              </a:rPr>
              <a:t>It helps in providing information on the prevalence of sexual transmission of HIV.</a:t>
            </a:r>
          </a:p>
        </p:txBody>
      </p:sp>
    </p:spTree>
    <p:extLst>
      <p:ext uri="{BB962C8B-B14F-4D97-AF65-F5344CB8AC3E}">
        <p14:creationId xmlns:p14="http://schemas.microsoft.com/office/powerpoint/2010/main" val="375469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network testing tool.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837623"/>
              </p:ext>
            </p:extLst>
          </p:nvPr>
        </p:nvGraphicFramePr>
        <p:xfrm>
          <a:off x="576146" y="1600291"/>
          <a:ext cx="10972800" cy="453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4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3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Objective of the Tool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elicit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PLHIV linked to an index who may not have had HTS.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Documents the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network of PLHIV traceable to an index client.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form is used for all adult and adolescent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males and females) including pregnant women enrolled in the HIV program at their first clinical encounter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 fills the tool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SNT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focal person or trained counselor tester on index network testing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8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When to fill the tool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5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form is filled real time as positive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client is identified and 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Where to keep the tool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form is kept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 the SNT focal person or the trained counselor tester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various service delivery points where HTS are done.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 of Information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 responses.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28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Sexual network testing form (header)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85980" y="1646238"/>
            <a:ext cx="11396420" cy="5211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This section requires identification of the category of index client.</a:t>
            </a:r>
          </a:p>
          <a:p>
            <a:r>
              <a:rPr lang="en-US" dirty="0">
                <a:latin typeface="Calibri" panose="020F0502020204030204" pitchFamily="34" charset="0"/>
              </a:rPr>
              <a:t>It also requires documentation on visit date, date confirmed HIV, patients name, client code, hospital number, sex, LGA  and facility name.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8" y="1646238"/>
            <a:ext cx="11453247" cy="29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8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Sexual network testing form(body)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7561" y="1219201"/>
            <a:ext cx="11095463" cy="5159297"/>
          </a:xfrm>
        </p:spPr>
        <p:txBody>
          <a:bodyPr>
            <a:normAutofit lnSpcReduction="10000"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This section requires documentation on enrolment date, demographic features and educational background, and partner notification counselling.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1" y="1704814"/>
            <a:ext cx="11546237" cy="288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8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Elicited partners information.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55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Sexual network testing form(tail).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46237"/>
            <a:ext cx="10972800" cy="4709957"/>
          </a:xfrm>
        </p:spPr>
        <p:txBody>
          <a:bodyPr>
            <a:normAutofit lnSpcReduction="10000"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The section is the tail-end of the form that requires the name and signature of  SNT focal person or trained counselor tester.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4402"/>
            <a:ext cx="12192000" cy="36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4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Sexual network tree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This section is similar to the adult ICE except for the inclusion of </a:t>
            </a:r>
            <a:r>
              <a:rPr lang="en-US" dirty="0" err="1">
                <a:latin typeface="Calibri" panose="020F0502020204030204" pitchFamily="34" charset="0"/>
              </a:rPr>
              <a:t>paediatric</a:t>
            </a:r>
            <a:r>
              <a:rPr lang="en-US" dirty="0">
                <a:latin typeface="Calibri" panose="020F0502020204030204" pitchFamily="34" charset="0"/>
              </a:rPr>
              <a:t> specific variables like head circumference and surface area, general appearance of cardiovascular, glands and genitalia. The additional physical findings is also required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46238"/>
            <a:ext cx="1097280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6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Index network testing Register.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58319"/>
            <a:ext cx="12073180" cy="4742481"/>
          </a:xfrm>
        </p:spPr>
        <p:txBody>
          <a:bodyPr>
            <a:normAutofit lnSpcReduction="10000"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This section requires documentation of state, LGA, facility name, month and year.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657"/>
            <a:ext cx="12192000" cy="16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44950"/>
      </p:ext>
    </p:extLst>
  </p:cSld>
  <p:clrMapOvr>
    <a:masterClrMapping/>
  </p:clrMapOvr>
</p:sld>
</file>

<file path=ppt/theme/theme1.xml><?xml version="1.0" encoding="utf-8"?>
<a:theme xmlns:a="http://schemas.openxmlformats.org/drawingml/2006/main" name="2_TBOI Landscape Draft">
  <a:themeElements>
    <a:clrScheme name="2_TBOI Landscape Dra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TBOI Landscape Dra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BOI Landscape Dra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BOI Landscape Draf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BOI Landscape Draf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BOI Landscape Draf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BOI Landscape Draf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BOI Landscape Draf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BOI Landscape Draf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BOI Landscape Draf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BOI Landscape Draf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BOI Landscape Draf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BOI Landscape Draf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BOI Landscape Draf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3583</TotalTime>
  <Words>536</Words>
  <Application>Microsoft Office PowerPoint</Application>
  <PresentationFormat>Widescreen</PresentationFormat>
  <Paragraphs>136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2_TBOI Landscape Draft</vt:lpstr>
      <vt:lpstr>Sexual network testing   Documentation </vt:lpstr>
      <vt:lpstr>Sexual network testing tool.</vt:lpstr>
      <vt:lpstr>Index network testing tool.</vt:lpstr>
      <vt:lpstr>Sexual network testing form (header) </vt:lpstr>
      <vt:lpstr>Sexual network testing form(body)</vt:lpstr>
      <vt:lpstr>Elicited partners information.</vt:lpstr>
      <vt:lpstr>Sexual network testing form(tail).</vt:lpstr>
      <vt:lpstr>Sexual network tree</vt:lpstr>
      <vt:lpstr>Index network testing Register.</vt:lpstr>
      <vt:lpstr>Index network testing Register.</vt:lpstr>
      <vt:lpstr>Index network testing Register.</vt:lpstr>
      <vt:lpstr>Index testing register contd.</vt:lpstr>
      <vt:lpstr>Index network testing Register contd..</vt:lpstr>
      <vt:lpstr>PowerPoint Presentation</vt:lpstr>
      <vt:lpstr>Index network testing Register contd..</vt:lpstr>
      <vt:lpstr>Index testing Monthly Summary Form.</vt:lpstr>
      <vt:lpstr>ii</vt:lpstr>
      <vt:lpstr>Index network testing MSF..</vt:lpstr>
      <vt:lpstr>Good downlines…good network..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Work Guide on Tools Review</dc:title>
  <dc:creator>bodun onifade</dc:creator>
  <cp:lastModifiedBy>Chika Obiora-Okafo (SIDHAS - Abuja)</cp:lastModifiedBy>
  <cp:revision>173</cp:revision>
  <dcterms:created xsi:type="dcterms:W3CDTF">2015-11-22T13:59:00Z</dcterms:created>
  <dcterms:modified xsi:type="dcterms:W3CDTF">2017-02-28T16:10:15Z</dcterms:modified>
</cp:coreProperties>
</file>