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5"/>
  </p:notesMasterIdLst>
  <p:handoutMasterIdLst>
    <p:handoutMasterId r:id="rId26"/>
  </p:handoutMasterIdLst>
  <p:sldIdLst>
    <p:sldId id="266" r:id="rId3"/>
    <p:sldId id="268" r:id="rId4"/>
    <p:sldId id="263" r:id="rId5"/>
    <p:sldId id="314" r:id="rId6"/>
    <p:sldId id="271" r:id="rId7"/>
    <p:sldId id="265" r:id="rId8"/>
    <p:sldId id="272" r:id="rId9"/>
    <p:sldId id="273" r:id="rId10"/>
    <p:sldId id="278" r:id="rId11"/>
    <p:sldId id="340" r:id="rId12"/>
    <p:sldId id="288" r:id="rId13"/>
    <p:sldId id="297" r:id="rId14"/>
    <p:sldId id="298" r:id="rId15"/>
    <p:sldId id="299" r:id="rId16"/>
    <p:sldId id="301" r:id="rId17"/>
    <p:sldId id="335" r:id="rId18"/>
    <p:sldId id="337" r:id="rId19"/>
    <p:sldId id="277" r:id="rId20"/>
    <p:sldId id="341" r:id="rId21"/>
    <p:sldId id="270" r:id="rId22"/>
    <p:sldId id="282" r:id="rId23"/>
    <p:sldId id="281" r:id="rId2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sha" initials="H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88057"/>
  </p:normalViewPr>
  <p:slideViewPr>
    <p:cSldViewPr snapToGrid="0" snapToObjects="1">
      <p:cViewPr>
        <p:scale>
          <a:sx n="33" d="100"/>
          <a:sy n="33" d="100"/>
        </p:scale>
        <p:origin x="3101" y="100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21/07/2016</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817B786-3AD6-DA44-B05F-53F7ABE44415}" type="datetimeFigureOut">
              <a:rPr lang="en-US" smtClean="0"/>
              <a:t>7/21/2016</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88E1E32-3778-2B4C-9EB3-CA5C31669D22}" type="slidenum">
              <a:rPr lang="en-US" smtClean="0"/>
              <a:t>‹#›</a:t>
            </a:fld>
            <a:endParaRPr lang="en-US"/>
          </a:p>
        </p:txBody>
      </p:sp>
    </p:spTree>
    <p:extLst>
      <p:ext uri="{BB962C8B-B14F-4D97-AF65-F5344CB8AC3E}">
        <p14:creationId xmlns:p14="http://schemas.microsoft.com/office/powerpoint/2010/main" val="100497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HIV+</a:t>
            </a:r>
            <a:r>
              <a:rPr lang="en-US" baseline="0" dirty="0" smtClean="0"/>
              <a:t> and HIV- comparison</a:t>
            </a:r>
            <a:endParaRPr lang="en-US" dirty="0" smtClean="0"/>
          </a:p>
          <a:p>
            <a:r>
              <a:rPr lang="en-US" dirty="0" smtClean="0"/>
              <a:t>– these</a:t>
            </a:r>
            <a:r>
              <a:rPr lang="en-US" baseline="0" dirty="0" smtClean="0"/>
              <a:t> costs </a:t>
            </a:r>
            <a:r>
              <a:rPr lang="en-US" dirty="0" smtClean="0"/>
              <a:t>may serve as barriers to retention and adherence</a:t>
            </a:r>
            <a:endParaRPr lang="en-US" dirty="0"/>
          </a:p>
        </p:txBody>
      </p:sp>
      <p:sp>
        <p:nvSpPr>
          <p:cNvPr id="4" name="Slide Number Placeholder 3"/>
          <p:cNvSpPr>
            <a:spLocks noGrp="1"/>
          </p:cNvSpPr>
          <p:nvPr>
            <p:ph type="sldNum" sz="quarter" idx="10"/>
          </p:nvPr>
        </p:nvSpPr>
        <p:spPr/>
        <p:txBody>
          <a:bodyPr/>
          <a:lstStyle/>
          <a:p>
            <a:fld id="{C88E1E32-3778-2B4C-9EB3-CA5C31669D22}" type="slidenum">
              <a:rPr lang="en-US" smtClean="0"/>
              <a:t>2</a:t>
            </a:fld>
            <a:endParaRPr lang="en-US"/>
          </a:p>
        </p:txBody>
      </p:sp>
    </p:spTree>
    <p:extLst>
      <p:ext uri="{BB962C8B-B14F-4D97-AF65-F5344CB8AC3E}">
        <p14:creationId xmlns:p14="http://schemas.microsoft.com/office/powerpoint/2010/main" val="3112001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exp</a:t>
            </a:r>
            <a:r>
              <a:rPr lang="it-IT" dirty="0" smtClean="0"/>
              <a:t>(-0.64)-1=</a:t>
            </a:r>
            <a:r>
              <a:rPr lang="is-IS" dirty="0" smtClean="0"/>
              <a:t>-.47270758</a:t>
            </a:r>
            <a:endParaRPr lang="it-IT" dirty="0" smtClean="0"/>
          </a:p>
          <a:p>
            <a:r>
              <a:rPr lang="it-IT" dirty="0" err="1" smtClean="0"/>
              <a:t>exp</a:t>
            </a:r>
            <a:r>
              <a:rPr lang="it-IT" dirty="0" smtClean="0"/>
              <a:t>(-1.31)-1=-.73017994</a:t>
            </a:r>
            <a:endParaRPr lang="en-US" dirty="0"/>
          </a:p>
        </p:txBody>
      </p:sp>
      <p:sp>
        <p:nvSpPr>
          <p:cNvPr id="4" name="Slide Number Placeholder 3"/>
          <p:cNvSpPr>
            <a:spLocks noGrp="1"/>
          </p:cNvSpPr>
          <p:nvPr>
            <p:ph type="sldNum" sz="quarter" idx="10"/>
          </p:nvPr>
        </p:nvSpPr>
        <p:spPr/>
        <p:txBody>
          <a:bodyPr/>
          <a:lstStyle/>
          <a:p>
            <a:fld id="{C88E1E32-3778-2B4C-9EB3-CA5C31669D22}" type="slidenum">
              <a:rPr lang="en-US" smtClean="0"/>
              <a:t>15</a:t>
            </a:fld>
            <a:endParaRPr lang="en-US"/>
          </a:p>
        </p:txBody>
      </p:sp>
    </p:spTree>
    <p:extLst>
      <p:ext uri="{BB962C8B-B14F-4D97-AF65-F5344CB8AC3E}">
        <p14:creationId xmlns:p14="http://schemas.microsoft.com/office/powerpoint/2010/main" val="116152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Economic burden of seeking HIV care comparable to estimates from other studies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Substantial heterogeneity in costs and time trends across communities and regions</a:t>
            </a:r>
          </a:p>
          <a:p>
            <a:endParaRPr lang="en-US" dirty="0" smtClean="0"/>
          </a:p>
          <a:p>
            <a:endParaRPr lang="en-US" sz="900" dirty="0" smtClean="0"/>
          </a:p>
          <a:p>
            <a:endParaRPr lang="en-US" dirty="0"/>
          </a:p>
        </p:txBody>
      </p:sp>
      <p:sp>
        <p:nvSpPr>
          <p:cNvPr id="4" name="Slide Number Placeholder 3"/>
          <p:cNvSpPr>
            <a:spLocks noGrp="1"/>
          </p:cNvSpPr>
          <p:nvPr>
            <p:ph type="sldNum" sz="quarter" idx="10"/>
          </p:nvPr>
        </p:nvSpPr>
        <p:spPr/>
        <p:txBody>
          <a:bodyPr/>
          <a:lstStyle/>
          <a:p>
            <a:fld id="{C88E1E32-3778-2B4C-9EB3-CA5C31669D22}" type="slidenum">
              <a:rPr lang="en-US" smtClean="0"/>
              <a:t>18</a:t>
            </a:fld>
            <a:endParaRPr lang="en-US"/>
          </a:p>
        </p:txBody>
      </p:sp>
    </p:spTree>
    <p:extLst>
      <p:ext uri="{BB962C8B-B14F-4D97-AF65-F5344CB8AC3E}">
        <p14:creationId xmlns:p14="http://schemas.microsoft.com/office/powerpoint/2010/main" val="456108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Economic burden of seeking HIV care comparable to estimates from other studies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Substantial heterogeneity in costs and time trends across communities and regions</a:t>
            </a:r>
          </a:p>
          <a:p>
            <a:endParaRPr lang="en-US" dirty="0" smtClean="0"/>
          </a:p>
          <a:p>
            <a:endParaRPr lang="en-US" sz="900" dirty="0" smtClean="0"/>
          </a:p>
          <a:p>
            <a:endParaRPr lang="en-US" dirty="0"/>
          </a:p>
        </p:txBody>
      </p:sp>
      <p:sp>
        <p:nvSpPr>
          <p:cNvPr id="4" name="Slide Number Placeholder 3"/>
          <p:cNvSpPr>
            <a:spLocks noGrp="1"/>
          </p:cNvSpPr>
          <p:nvPr>
            <p:ph type="sldNum" sz="quarter" idx="10"/>
          </p:nvPr>
        </p:nvSpPr>
        <p:spPr/>
        <p:txBody>
          <a:bodyPr/>
          <a:lstStyle/>
          <a:p>
            <a:fld id="{C88E1E32-3778-2B4C-9EB3-CA5C31669D22}" type="slidenum">
              <a:rPr lang="en-US" smtClean="0"/>
              <a:t>19</a:t>
            </a:fld>
            <a:endParaRPr lang="en-US"/>
          </a:p>
        </p:txBody>
      </p:sp>
    </p:spTree>
    <p:extLst>
      <p:ext uri="{BB962C8B-B14F-4D97-AF65-F5344CB8AC3E}">
        <p14:creationId xmlns:p14="http://schemas.microsoft.com/office/powerpoint/2010/main" val="399748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8C537-FDF7-F344-88C8-3573B09A2AC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0624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assess variety of economic outcomes, we conducted</a:t>
            </a:r>
            <a:r>
              <a:rPr lang="en-GB" baseline="0" dirty="0" smtClean="0"/>
              <a:t> longitudinal households </a:t>
            </a:r>
            <a:endParaRPr lang="en-US" dirty="0"/>
          </a:p>
        </p:txBody>
      </p:sp>
      <p:sp>
        <p:nvSpPr>
          <p:cNvPr id="4" name="Slide Number Placeholder 3"/>
          <p:cNvSpPr>
            <a:spLocks noGrp="1"/>
          </p:cNvSpPr>
          <p:nvPr>
            <p:ph type="sldNum" sz="quarter" idx="10"/>
          </p:nvPr>
        </p:nvSpPr>
        <p:spPr/>
        <p:txBody>
          <a:bodyPr/>
          <a:lstStyle/>
          <a:p>
            <a:fld id="{C88E1E32-3778-2B4C-9EB3-CA5C31669D22}" type="slidenum">
              <a:rPr lang="en-US" smtClean="0"/>
              <a:t>5</a:t>
            </a:fld>
            <a:endParaRPr lang="en-US"/>
          </a:p>
        </p:txBody>
      </p:sp>
    </p:spTree>
    <p:extLst>
      <p:ext uri="{BB962C8B-B14F-4D97-AF65-F5344CB8AC3E}">
        <p14:creationId xmlns:p14="http://schemas.microsoft.com/office/powerpoint/2010/main" val="1655975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t>Surveys were administered to one or more adults in household by trained research assistants</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t>Survey data from each year linked to SEARCH data on HIV status and ART status of individuals</a:t>
            </a:r>
          </a:p>
          <a:p>
            <a:pPr marL="1714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88E1E32-3778-2B4C-9EB3-CA5C31669D22}" type="slidenum">
              <a:rPr lang="en-US" smtClean="0"/>
              <a:t>6</a:t>
            </a:fld>
            <a:endParaRPr lang="en-US"/>
          </a:p>
        </p:txBody>
      </p:sp>
    </p:spTree>
    <p:extLst>
      <p:ext uri="{BB962C8B-B14F-4D97-AF65-F5344CB8AC3E}">
        <p14:creationId xmlns:p14="http://schemas.microsoft.com/office/powerpoint/2010/main" val="1965550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household</a:t>
            </a:r>
            <a:r>
              <a:rPr lang="en-US" baseline="0" dirty="0" smtClean="0"/>
              <a:t> survey data, outcomes were selected to characterize multiple dimensions of healthcare burden</a:t>
            </a:r>
            <a:endParaRPr lang="en-US" dirty="0"/>
          </a:p>
        </p:txBody>
      </p:sp>
      <p:sp>
        <p:nvSpPr>
          <p:cNvPr id="4" name="Slide Number Placeholder 3"/>
          <p:cNvSpPr>
            <a:spLocks noGrp="1"/>
          </p:cNvSpPr>
          <p:nvPr>
            <p:ph type="sldNum" sz="quarter" idx="10"/>
          </p:nvPr>
        </p:nvSpPr>
        <p:spPr/>
        <p:txBody>
          <a:bodyPr/>
          <a:lstStyle/>
          <a:p>
            <a:fld id="{C88E1E32-3778-2B4C-9EB3-CA5C31669D22}" type="slidenum">
              <a:rPr lang="en-US" smtClean="0"/>
              <a:t>7</a:t>
            </a:fld>
            <a:endParaRPr lang="en-US"/>
          </a:p>
        </p:txBody>
      </p:sp>
    </p:spTree>
    <p:extLst>
      <p:ext uri="{BB962C8B-B14F-4D97-AF65-F5344CB8AC3E}">
        <p14:creationId xmlns:p14="http://schemas.microsoft.com/office/powerpoint/2010/main" val="382346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E1E32-3778-2B4C-9EB3-CA5C31669D22}" type="slidenum">
              <a:rPr lang="en-US" smtClean="0"/>
              <a:t>11</a:t>
            </a:fld>
            <a:endParaRPr lang="en-US"/>
          </a:p>
        </p:txBody>
      </p:sp>
    </p:spTree>
    <p:extLst>
      <p:ext uri="{BB962C8B-B14F-4D97-AF65-F5344CB8AC3E}">
        <p14:creationId xmlns:p14="http://schemas.microsoft.com/office/powerpoint/2010/main" val="69776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E1E32-3778-2B4C-9EB3-CA5C31669D22}" type="slidenum">
              <a:rPr lang="en-US" smtClean="0"/>
              <a:t>12</a:t>
            </a:fld>
            <a:endParaRPr lang="en-US"/>
          </a:p>
        </p:txBody>
      </p:sp>
    </p:spTree>
    <p:extLst>
      <p:ext uri="{BB962C8B-B14F-4D97-AF65-F5344CB8AC3E}">
        <p14:creationId xmlns:p14="http://schemas.microsoft.com/office/powerpoint/2010/main" val="130742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E1E32-3778-2B4C-9EB3-CA5C31669D22}" type="slidenum">
              <a:rPr lang="en-US" smtClean="0"/>
              <a:t>13</a:t>
            </a:fld>
            <a:endParaRPr lang="en-US"/>
          </a:p>
        </p:txBody>
      </p:sp>
    </p:spTree>
    <p:extLst>
      <p:ext uri="{BB962C8B-B14F-4D97-AF65-F5344CB8AC3E}">
        <p14:creationId xmlns:p14="http://schemas.microsoft.com/office/powerpoint/2010/main" val="675252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time lost from work declined</a:t>
            </a:r>
            <a:r>
              <a:rPr lang="en-US" baseline="0" dirty="0" smtClean="0"/>
              <a:t> significantly in analyses that pooled all SEARCH intervention communities, there was inadequate power to detect this decline in analyses that examined each region separately.</a:t>
            </a:r>
            <a:endParaRPr lang="en-US" dirty="0"/>
          </a:p>
        </p:txBody>
      </p:sp>
      <p:sp>
        <p:nvSpPr>
          <p:cNvPr id="4" name="Slide Number Placeholder 3"/>
          <p:cNvSpPr>
            <a:spLocks noGrp="1"/>
          </p:cNvSpPr>
          <p:nvPr>
            <p:ph type="sldNum" sz="quarter" idx="10"/>
          </p:nvPr>
        </p:nvSpPr>
        <p:spPr/>
        <p:txBody>
          <a:bodyPr/>
          <a:lstStyle/>
          <a:p>
            <a:fld id="{C88E1E32-3778-2B4C-9EB3-CA5C31669D22}" type="slidenum">
              <a:rPr lang="en-US" smtClean="0"/>
              <a:t>14</a:t>
            </a:fld>
            <a:endParaRPr lang="en-US"/>
          </a:p>
        </p:txBody>
      </p:sp>
    </p:spTree>
    <p:extLst>
      <p:ext uri="{BB962C8B-B14F-4D97-AF65-F5344CB8AC3E}">
        <p14:creationId xmlns:p14="http://schemas.microsoft.com/office/powerpoint/2010/main" val="1854284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113" y="673226"/>
            <a:ext cx="8105775" cy="5003640"/>
          </a:xfrm>
          <a:prstGeom prst="rect">
            <a:avLst/>
          </a:prstGeom>
        </p:spPr>
      </p:pic>
      <p:sp>
        <p:nvSpPr>
          <p:cNvPr id="2" name="TextBox 1"/>
          <p:cNvSpPr txBox="1"/>
          <p:nvPr userDrawn="1"/>
        </p:nvSpPr>
        <p:spPr>
          <a:xfrm>
            <a:off x="1209675" y="5953125"/>
            <a:ext cx="7267575" cy="584775"/>
          </a:xfrm>
          <a:prstGeom prst="rect">
            <a:avLst/>
          </a:prstGeom>
          <a:noFill/>
        </p:spPr>
        <p:txBody>
          <a:bodyPr wrap="square" rtlCol="0">
            <a:spAutoFit/>
          </a:bodyPr>
          <a:lstStyle/>
          <a:p>
            <a:pPr algn="ctr"/>
            <a:r>
              <a:rPr lang="fr-CH" sz="3200" dirty="0" smtClean="0">
                <a:solidFill>
                  <a:srgbClr val="EF4129"/>
                </a:solidFill>
              </a:rPr>
              <a:t>#AIDS2016 | @AIDS_conference</a:t>
            </a:r>
            <a:endParaRPr lang="en-US" sz="3200" dirty="0">
              <a:solidFill>
                <a:srgbClr val="EF4129"/>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7825" y="6032744"/>
            <a:ext cx="460417" cy="460417"/>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486" y="274639"/>
            <a:ext cx="8018313"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66486" y="1600201"/>
            <a:ext cx="8018313" cy="45259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 y="0"/>
            <a:ext cx="617337"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231602"/>
            <a:ext cx="1078471" cy="476304"/>
          </a:xfrm>
          <a:prstGeom prst="rect">
            <a:avLst/>
          </a:prstGeom>
        </p:spPr>
      </p:pic>
      <p:sp>
        <p:nvSpPr>
          <p:cNvPr id="8" name="TextBox 7"/>
          <p:cNvSpPr txBox="1"/>
          <p:nvPr userDrawn="1"/>
        </p:nvSpPr>
        <p:spPr>
          <a:xfrm>
            <a:off x="1148611" y="6447071"/>
            <a:ext cx="3556739" cy="307777"/>
          </a:xfrm>
          <a:prstGeom prst="rect">
            <a:avLst/>
          </a:prstGeom>
          <a:noFill/>
        </p:spPr>
        <p:txBody>
          <a:bodyPr wrap="square" rtlCol="0">
            <a:spAutoFit/>
          </a:bodyPr>
          <a:lstStyle/>
          <a:p>
            <a:pPr algn="l"/>
            <a:r>
              <a:rPr lang="fr-CH" sz="1400" dirty="0" smtClean="0">
                <a:solidFill>
                  <a:srgbClr val="EF4129"/>
                </a:solidFill>
              </a:rPr>
              <a:t>#AIDS2016 | @AIDS_conference</a:t>
            </a:r>
            <a:endParaRPr lang="en-US" sz="1400" dirty="0">
              <a:solidFill>
                <a:srgbClr val="EF4129"/>
              </a:solidFill>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487" y="6445301"/>
            <a:ext cx="337665" cy="337665"/>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298" y="6231602"/>
            <a:ext cx="1078471" cy="476304"/>
          </a:xfrm>
          <a:prstGeom prst="rect">
            <a:avLst/>
          </a:prstGeom>
        </p:spPr>
      </p:pic>
      <p:sp>
        <p:nvSpPr>
          <p:cNvPr id="7" name="TextBox 6"/>
          <p:cNvSpPr txBox="1"/>
          <p:nvPr userDrawn="1"/>
        </p:nvSpPr>
        <p:spPr>
          <a:xfrm>
            <a:off x="728483" y="6447071"/>
            <a:ext cx="3556739" cy="307777"/>
          </a:xfrm>
          <a:prstGeom prst="rect">
            <a:avLst/>
          </a:prstGeom>
          <a:noFill/>
        </p:spPr>
        <p:txBody>
          <a:bodyPr wrap="square" rtlCol="0">
            <a:spAutoFit/>
          </a:bodyPr>
          <a:lstStyle/>
          <a:p>
            <a:pPr algn="l"/>
            <a:r>
              <a:rPr lang="fr-CH" sz="1400" dirty="0" smtClean="0">
                <a:solidFill>
                  <a:srgbClr val="EF4129"/>
                </a:solidFill>
              </a:rPr>
              <a:t>#AIDS2016 | @AIDS_conference</a:t>
            </a:r>
            <a:endParaRPr lang="en-US" sz="1400" dirty="0">
              <a:solidFill>
                <a:srgbClr val="EF4129"/>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359" y="6445301"/>
            <a:ext cx="337665" cy="337665"/>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53CB1C-CA5E-154E-87C6-05EAAADBC5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6639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678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6E708A-D5A1-1448-88DF-5ED289328E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4437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E9FA7-9DE7-FF4C-989A-DC36E5F530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820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E8E033-1452-7A43-BC5B-A72786E755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3450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77CDF30-CB18-D242-A42D-8AB6CA6228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9313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136380-6F27-4747-8AAB-CA55DD7F65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778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8AF84FF-DDE4-B846-82A7-A965C3BA54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632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38F086-5630-2440-9252-29494C9677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274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p>
            <a:r>
              <a:rPr lang="en-AU" dirty="0" smtClean="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enter presenter name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9116" y="266636"/>
            <a:ext cx="2385768" cy="1472718"/>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331C77-8841-B940-A462-7A95D585F0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9005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067412-574D-5646-A94D-D803BA0D48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2707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FF1134-4BF9-D644-96FA-11DB1F1275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582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152139-B818-E34F-8948-19FD1A9FCB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596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487" y="274639"/>
            <a:ext cx="8018280" cy="1143000"/>
          </a:xfrm>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866487" y="1600201"/>
            <a:ext cx="801828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 y="0"/>
            <a:ext cx="617337"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231602"/>
            <a:ext cx="1078471" cy="476304"/>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0853" y="4406901"/>
            <a:ext cx="7772400" cy="1362075"/>
          </a:xfr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910853" y="2906713"/>
            <a:ext cx="7772400" cy="1500187"/>
          </a:xfrm>
        </p:spPr>
        <p:txBody>
          <a:bodyPr anchor="b"/>
          <a:lstStyle>
            <a:lvl1pPr marL="0" indent="0">
              <a:buNone/>
              <a:defRPr sz="200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 y="0"/>
            <a:ext cx="617337"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231602"/>
            <a:ext cx="1078471" cy="476304"/>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6486" y="274639"/>
            <a:ext cx="8018313"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86" y="1600201"/>
            <a:ext cx="383670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5594"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 y="0"/>
            <a:ext cx="617337"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231602"/>
            <a:ext cx="1078471" cy="476304"/>
          </a:xfrm>
          <a:prstGeom prst="rect">
            <a:avLst/>
          </a:prstGeom>
        </p:spPr>
      </p:pic>
      <p:sp>
        <p:nvSpPr>
          <p:cNvPr id="9" name="TextBox 8"/>
          <p:cNvSpPr txBox="1"/>
          <p:nvPr userDrawn="1"/>
        </p:nvSpPr>
        <p:spPr>
          <a:xfrm>
            <a:off x="1148611" y="6447071"/>
            <a:ext cx="3556739" cy="307777"/>
          </a:xfrm>
          <a:prstGeom prst="rect">
            <a:avLst/>
          </a:prstGeom>
          <a:noFill/>
        </p:spPr>
        <p:txBody>
          <a:bodyPr wrap="square" rtlCol="0">
            <a:spAutoFit/>
          </a:bodyPr>
          <a:lstStyle/>
          <a:p>
            <a:pPr algn="l"/>
            <a:r>
              <a:rPr lang="fr-CH" sz="1400" dirty="0" smtClean="0">
                <a:solidFill>
                  <a:srgbClr val="EF4129"/>
                </a:solidFill>
              </a:rPr>
              <a:t>#AIDS2016 | @AIDS_conference</a:t>
            </a:r>
            <a:endParaRPr lang="en-US" sz="1400" dirty="0">
              <a:solidFill>
                <a:srgbClr val="EF4129"/>
              </a:solidFill>
            </a:endParaRP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487" y="6445301"/>
            <a:ext cx="337665" cy="337665"/>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6486" y="274639"/>
            <a:ext cx="801831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66486" y="1535113"/>
            <a:ext cx="383829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86" y="2174875"/>
            <a:ext cx="38382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5242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5242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 y="0"/>
            <a:ext cx="617337" cy="68580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231602"/>
            <a:ext cx="1078471" cy="476304"/>
          </a:xfrm>
          <a:prstGeom prst="rect">
            <a:avLst/>
          </a:prstGeom>
        </p:spPr>
      </p:pic>
      <p:sp>
        <p:nvSpPr>
          <p:cNvPr id="12" name="TextBox 11"/>
          <p:cNvSpPr txBox="1"/>
          <p:nvPr userDrawn="1"/>
        </p:nvSpPr>
        <p:spPr>
          <a:xfrm>
            <a:off x="1148611" y="6447071"/>
            <a:ext cx="3556739" cy="307777"/>
          </a:xfrm>
          <a:prstGeom prst="rect">
            <a:avLst/>
          </a:prstGeom>
          <a:noFill/>
        </p:spPr>
        <p:txBody>
          <a:bodyPr wrap="square" rtlCol="0">
            <a:spAutoFit/>
          </a:bodyPr>
          <a:lstStyle/>
          <a:p>
            <a:pPr algn="l"/>
            <a:r>
              <a:rPr lang="fr-CH" sz="1400" dirty="0" smtClean="0">
                <a:solidFill>
                  <a:srgbClr val="EF4129"/>
                </a:solidFill>
              </a:rPr>
              <a:t>#AIDS2016 | @AIDS_conference</a:t>
            </a:r>
            <a:endParaRPr lang="en-US" sz="1400" dirty="0">
              <a:solidFill>
                <a:srgbClr val="EF4129"/>
              </a:solidFill>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487" y="6445301"/>
            <a:ext cx="337665" cy="337665"/>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6486" y="274639"/>
            <a:ext cx="8018313" cy="1143000"/>
          </a:xfrm>
        </p:spPr>
        <p:txBody>
          <a:bodyPr/>
          <a:lstStyle/>
          <a:p>
            <a:r>
              <a:rPr lang="en-US" smtClean="0"/>
              <a:t>Click to edit Master title style</a:t>
            </a: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 y="0"/>
            <a:ext cx="617337"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231602"/>
            <a:ext cx="1078471" cy="476304"/>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87" y="273049"/>
            <a:ext cx="2797026"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73017"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66487" y="1435102"/>
            <a:ext cx="279702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 y="0"/>
            <a:ext cx="617337"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231602"/>
            <a:ext cx="1078471" cy="476304"/>
          </a:xfrm>
          <a:prstGeom prst="rect">
            <a:avLst/>
          </a:prstGeom>
        </p:spPr>
      </p:pic>
      <p:sp>
        <p:nvSpPr>
          <p:cNvPr id="11" name="TextBox 10"/>
          <p:cNvSpPr txBox="1"/>
          <p:nvPr userDrawn="1"/>
        </p:nvSpPr>
        <p:spPr>
          <a:xfrm>
            <a:off x="1148611" y="6447071"/>
            <a:ext cx="3556739" cy="307777"/>
          </a:xfrm>
          <a:prstGeom prst="rect">
            <a:avLst/>
          </a:prstGeom>
          <a:noFill/>
        </p:spPr>
        <p:txBody>
          <a:bodyPr wrap="square" rtlCol="0">
            <a:spAutoFit/>
          </a:bodyPr>
          <a:lstStyle/>
          <a:p>
            <a:pPr algn="l"/>
            <a:r>
              <a:rPr lang="fr-CH" sz="1400" dirty="0" smtClean="0">
                <a:solidFill>
                  <a:srgbClr val="EF4129"/>
                </a:solidFill>
              </a:rPr>
              <a:t>#AIDS2016 | @AIDS_conference</a:t>
            </a:r>
            <a:endParaRPr lang="en-US" sz="1400" dirty="0">
              <a:solidFill>
                <a:srgbClr val="EF4129"/>
              </a:solidFill>
            </a:endParaRP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487" y="6445301"/>
            <a:ext cx="337665" cy="337665"/>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 y="0"/>
            <a:ext cx="617337"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231602"/>
            <a:ext cx="1078471" cy="476304"/>
          </a:xfrm>
          <a:prstGeom prst="rect">
            <a:avLst/>
          </a:prstGeom>
        </p:spPr>
      </p:pic>
      <p:sp>
        <p:nvSpPr>
          <p:cNvPr id="11" name="TextBox 10"/>
          <p:cNvSpPr txBox="1"/>
          <p:nvPr userDrawn="1"/>
        </p:nvSpPr>
        <p:spPr>
          <a:xfrm>
            <a:off x="1148611" y="6447071"/>
            <a:ext cx="3556739" cy="307777"/>
          </a:xfrm>
          <a:prstGeom prst="rect">
            <a:avLst/>
          </a:prstGeom>
          <a:noFill/>
        </p:spPr>
        <p:txBody>
          <a:bodyPr wrap="square" rtlCol="0">
            <a:spAutoFit/>
          </a:bodyPr>
          <a:lstStyle/>
          <a:p>
            <a:pPr algn="l"/>
            <a:r>
              <a:rPr lang="fr-CH" sz="1400" dirty="0" smtClean="0">
                <a:solidFill>
                  <a:srgbClr val="EF4129"/>
                </a:solidFill>
              </a:rPr>
              <a:t>#AIDS2016 | @AIDS_conference</a:t>
            </a:r>
            <a:endParaRPr lang="en-US" sz="1400" dirty="0">
              <a:solidFill>
                <a:srgbClr val="EF4129"/>
              </a:solidFill>
            </a:endParaRP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487" y="6445301"/>
            <a:ext cx="337665" cy="337665"/>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rgbClr val="EF4129"/>
          </a:solidFill>
          <a:latin typeface="Calibri" panose="020F050202020403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0"/>
            <a:ext cx="9144000" cy="1066800"/>
          </a:xfrm>
          <a:prstGeom prst="rect">
            <a:avLst/>
          </a:prstGeom>
          <a:solidFill>
            <a:srgbClr val="8C7B70"/>
          </a:solidFill>
          <a:ln>
            <a:noFill/>
          </a:ln>
          <a:extLst>
            <a:ext uri="{91240B29-F687-4F45-9708-019B960494DF}">
              <a14:hiddenLine xmlns:a14="http://schemas.microsoft.com/office/drawing/2010/main" w="25400" cap="rnd">
                <a:solidFill>
                  <a:srgbClr val="000000"/>
                </a:solidFill>
                <a:miter lim="800000"/>
                <a:headEnd/>
                <a:tailEnd/>
              </a14:hiddenLine>
            </a:ext>
          </a:extLst>
        </p:spPr>
        <p:txBody>
          <a:bodyPr anchor="ctr"/>
          <a:lstStyle/>
          <a:p>
            <a:pPr algn="ctr" defTabSz="914400"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1027" name="Rectangle 2"/>
          <p:cNvSpPr>
            <a:spLocks noGrp="1" noChangeArrowheads="1"/>
          </p:cNvSpPr>
          <p:nvPr>
            <p:ph type="title"/>
          </p:nvPr>
        </p:nvSpPr>
        <p:spPr bwMode="auto">
          <a:xfrm>
            <a:off x="457200" y="76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defTabSz="914400" fontAlgn="base">
              <a:spcBef>
                <a:spcPct val="0"/>
              </a:spcBef>
              <a:spcAft>
                <a:spcPct val="0"/>
              </a:spcAft>
              <a:defRPr/>
            </a:pPr>
            <a:fld id="{CA6C3850-8002-2B4E-ADAD-D17AA0543B64}" type="slidenum">
              <a:rPr lang="en-US">
                <a:solidFill>
                  <a:srgbClr val="000000"/>
                </a:solidFill>
                <a:latin typeface="Arial" charset="0"/>
                <a:ea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val="42875064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Gill Sans MT"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Gill Sans MT"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Gill Sans MT"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Gill Sans MT" pitchFamily="34" charset="0"/>
          <a:ea typeface="ＭＳ Ｐゴシック" charset="0"/>
          <a:cs typeface="ＭＳ Ｐゴシック" charset="0"/>
        </a:defRPr>
      </a:lvl5pPr>
      <a:lvl6pPr marL="457200" algn="ctr" rtl="0" fontAlgn="base">
        <a:spcBef>
          <a:spcPct val="0"/>
        </a:spcBef>
        <a:spcAft>
          <a:spcPct val="0"/>
        </a:spcAft>
        <a:defRPr sz="4400">
          <a:solidFill>
            <a:srgbClr val="FFFF00"/>
          </a:solidFill>
          <a:latin typeface="Gill Sans MT" pitchFamily="34" charset="0"/>
        </a:defRPr>
      </a:lvl6pPr>
      <a:lvl7pPr marL="914400" algn="ctr" rtl="0" fontAlgn="base">
        <a:spcBef>
          <a:spcPct val="0"/>
        </a:spcBef>
        <a:spcAft>
          <a:spcPct val="0"/>
        </a:spcAft>
        <a:defRPr sz="4400">
          <a:solidFill>
            <a:srgbClr val="FFFF00"/>
          </a:solidFill>
          <a:latin typeface="Gill Sans MT" pitchFamily="34" charset="0"/>
        </a:defRPr>
      </a:lvl7pPr>
      <a:lvl8pPr marL="1371600" algn="ctr" rtl="0" fontAlgn="base">
        <a:spcBef>
          <a:spcPct val="0"/>
        </a:spcBef>
        <a:spcAft>
          <a:spcPct val="0"/>
        </a:spcAft>
        <a:defRPr sz="4400">
          <a:solidFill>
            <a:srgbClr val="FFFF00"/>
          </a:solidFill>
          <a:latin typeface="Gill Sans MT" pitchFamily="34" charset="0"/>
        </a:defRPr>
      </a:lvl8pPr>
      <a:lvl9pPr marL="1828800" algn="ctr" rtl="0" fontAlgn="base">
        <a:spcBef>
          <a:spcPct val="0"/>
        </a:spcBef>
        <a:spcAft>
          <a:spcPct val="0"/>
        </a:spcAft>
        <a:defRPr sz="4400">
          <a:solidFill>
            <a:srgbClr val="FFFF00"/>
          </a:solidFill>
          <a:latin typeface="Gill Sans M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74295" y="2130426"/>
            <a:ext cx="7772400" cy="1470025"/>
          </a:xfrm>
        </p:spPr>
        <p:txBody>
          <a:bodyPr>
            <a:normAutofit/>
          </a:bodyPr>
          <a:lstStyle/>
          <a:p>
            <a:r>
              <a:rPr lang="en-US" sz="2800" b="1" dirty="0"/>
              <a:t>Provision of streamlined HIV care associated with reduced economic burden of care-seeking among HIV-infected adults</a:t>
            </a:r>
            <a:endParaRPr lang="en-US" sz="2800" dirty="0"/>
          </a:p>
        </p:txBody>
      </p:sp>
      <p:sp>
        <p:nvSpPr>
          <p:cNvPr id="5" name="Subtitle 4"/>
          <p:cNvSpPr>
            <a:spLocks noGrp="1"/>
          </p:cNvSpPr>
          <p:nvPr>
            <p:ph type="subTitle" idx="1"/>
          </p:nvPr>
        </p:nvSpPr>
        <p:spPr/>
        <p:txBody>
          <a:bodyPr>
            <a:normAutofit fontScale="70000" lnSpcReduction="20000"/>
          </a:bodyPr>
          <a:lstStyle/>
          <a:p>
            <a:r>
              <a:rPr lang="en-US" dirty="0" smtClean="0"/>
              <a:t>Aleksandra </a:t>
            </a:r>
            <a:r>
              <a:rPr lang="en-US" dirty="0"/>
              <a:t>Jakubowski, Jane </a:t>
            </a:r>
            <a:r>
              <a:rPr lang="en-US" dirty="0" err="1"/>
              <a:t>Kabami</a:t>
            </a:r>
            <a:r>
              <a:rPr lang="en-US" dirty="0"/>
              <a:t>, Daniel Mwai, Katherine </a:t>
            </a:r>
            <a:r>
              <a:rPr lang="en-US" dirty="0" err="1"/>
              <a:t>Snyman</a:t>
            </a:r>
            <a:r>
              <a:rPr lang="en-US" dirty="0"/>
              <a:t>, Tamara Clark, James </a:t>
            </a:r>
            <a:r>
              <a:rPr lang="en-US" dirty="0" err="1"/>
              <a:t>Ayieko</a:t>
            </a:r>
            <a:r>
              <a:rPr lang="en-US" dirty="0"/>
              <a:t>, </a:t>
            </a:r>
            <a:r>
              <a:rPr lang="en-US" dirty="0" err="1"/>
              <a:t>Asiphas</a:t>
            </a:r>
            <a:r>
              <a:rPr lang="en-US" dirty="0"/>
              <a:t> </a:t>
            </a:r>
            <a:r>
              <a:rPr lang="en-US" dirty="0" err="1"/>
              <a:t>Owaraganise</a:t>
            </a:r>
            <a:r>
              <a:rPr lang="en-US" dirty="0"/>
              <a:t>, Florence </a:t>
            </a:r>
            <a:r>
              <a:rPr lang="en-US" dirty="0" err="1"/>
              <a:t>Mwangwa</a:t>
            </a:r>
            <a:r>
              <a:rPr lang="en-US" dirty="0"/>
              <a:t>, Maya Petersen, Craig Cohen, Elizabeth </a:t>
            </a:r>
            <a:r>
              <a:rPr lang="en-US" dirty="0" err="1"/>
              <a:t>Bukusi</a:t>
            </a:r>
            <a:r>
              <a:rPr lang="en-US" dirty="0"/>
              <a:t>, Moses Kamya, Diane </a:t>
            </a:r>
            <a:r>
              <a:rPr lang="en-US" dirty="0" err="1"/>
              <a:t>Havlir</a:t>
            </a:r>
            <a:r>
              <a:rPr lang="en-US" dirty="0"/>
              <a:t>, Edwin </a:t>
            </a:r>
            <a:r>
              <a:rPr lang="en-US" dirty="0" err="1"/>
              <a:t>Charlebois</a:t>
            </a:r>
            <a:r>
              <a:rPr lang="en-US" dirty="0"/>
              <a:t>, Harsha Thirumurthy</a:t>
            </a:r>
          </a:p>
        </p:txBody>
      </p:sp>
      <p:pic>
        <p:nvPicPr>
          <p:cNvPr id="1026" name="Picture 2" descr="cid:image013.png@01D152AE.29B611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7995" y="5523461"/>
            <a:ext cx="1905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378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Adult participants in household survey – intervention communities</a:t>
            </a:r>
            <a:endParaRPr lang="en-US" sz="3600" dirty="0"/>
          </a:p>
        </p:txBody>
      </p:sp>
      <p:sp>
        <p:nvSpPr>
          <p:cNvPr id="5" name="Content Placeholder 4"/>
          <p:cNvSpPr>
            <a:spLocks noGrp="1"/>
          </p:cNvSpPr>
          <p:nvPr>
            <p:ph idx="1"/>
          </p:nvPr>
        </p:nvSpPr>
        <p:spPr/>
        <p:txBody>
          <a:bodyPr>
            <a:normAutofit/>
          </a:bodyPr>
          <a:lstStyle/>
          <a:p>
            <a:r>
              <a:rPr lang="en-US" dirty="0" smtClean="0"/>
              <a:t>HIV- adults</a:t>
            </a:r>
          </a:p>
          <a:p>
            <a:pPr lvl="1"/>
            <a:r>
              <a:rPr lang="en-US" dirty="0" smtClean="0"/>
              <a:t>4,562 at baseline</a:t>
            </a:r>
          </a:p>
          <a:p>
            <a:pPr lvl="1"/>
            <a:r>
              <a:rPr lang="en-US" dirty="0" smtClean="0"/>
              <a:t>4,229 at follow-up year 1</a:t>
            </a:r>
          </a:p>
          <a:p>
            <a:r>
              <a:rPr lang="en-US" dirty="0" smtClean="0"/>
              <a:t>HIV+ adults on ART</a:t>
            </a:r>
          </a:p>
          <a:p>
            <a:pPr lvl="1"/>
            <a:r>
              <a:rPr lang="en-US" dirty="0" smtClean="0"/>
              <a:t>1,324 on ART at baseline</a:t>
            </a:r>
          </a:p>
          <a:p>
            <a:pPr lvl="1"/>
            <a:r>
              <a:rPr lang="en-US" dirty="0" smtClean="0"/>
              <a:t>1,707 on ART at  follow-up year 1</a:t>
            </a:r>
          </a:p>
        </p:txBody>
      </p:sp>
    </p:spTree>
    <p:extLst>
      <p:ext uri="{BB962C8B-B14F-4D97-AF65-F5344CB8AC3E}">
        <p14:creationId xmlns:p14="http://schemas.microsoft.com/office/powerpoint/2010/main" val="22730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66487" y="1600201"/>
            <a:ext cx="8018280" cy="46376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dirty="0"/>
              <a:t>At baseline, health expenditures </a:t>
            </a:r>
            <a:r>
              <a:rPr lang="en-US" dirty="0" smtClean="0"/>
              <a:t>and time seeking care 30-50% </a:t>
            </a:r>
            <a:r>
              <a:rPr lang="en-US" dirty="0"/>
              <a:t>higher for HIV+ </a:t>
            </a:r>
            <a:r>
              <a:rPr lang="en-US" dirty="0" smtClean="0"/>
              <a:t>adults</a:t>
            </a:r>
          </a:p>
        </p:txBody>
      </p:sp>
      <p:sp>
        <p:nvSpPr>
          <p:cNvPr id="2" name="Title 1"/>
          <p:cNvSpPr>
            <a:spLocks noGrp="1"/>
          </p:cNvSpPr>
          <p:nvPr>
            <p:ph type="title"/>
          </p:nvPr>
        </p:nvSpPr>
        <p:spPr/>
        <p:txBody>
          <a:bodyPr>
            <a:normAutofit fontScale="90000"/>
          </a:bodyPr>
          <a:lstStyle/>
          <a:p>
            <a:r>
              <a:rPr lang="en-US" dirty="0" smtClean="0"/>
              <a:t>Non-financial costs are a significant component of healthcare burden</a:t>
            </a:r>
            <a:endParaRPr lang="en-US" dirty="0"/>
          </a:p>
        </p:txBody>
      </p:sp>
      <p:pic>
        <p:nvPicPr>
          <p:cNvPr id="11" name="Picture 10"/>
          <p:cNvPicPr>
            <a:picLocks noChangeAspect="1"/>
          </p:cNvPicPr>
          <p:nvPr/>
        </p:nvPicPr>
        <p:blipFill>
          <a:blip r:embed="rId3"/>
          <a:stretch>
            <a:fillRect/>
          </a:stretch>
        </p:blipFill>
        <p:spPr>
          <a:xfrm>
            <a:off x="4875627" y="3167764"/>
            <a:ext cx="4018611" cy="2922626"/>
          </a:xfrm>
          <a:prstGeom prst="rect">
            <a:avLst/>
          </a:prstGeom>
        </p:spPr>
      </p:pic>
      <p:pic>
        <p:nvPicPr>
          <p:cNvPr id="6" name="Picture 5"/>
          <p:cNvPicPr>
            <a:picLocks noChangeAspect="1"/>
          </p:cNvPicPr>
          <p:nvPr/>
        </p:nvPicPr>
        <p:blipFill>
          <a:blip r:embed="rId4"/>
          <a:stretch>
            <a:fillRect/>
          </a:stretch>
        </p:blipFill>
        <p:spPr>
          <a:xfrm>
            <a:off x="695768" y="3167765"/>
            <a:ext cx="4018611" cy="2922626"/>
          </a:xfrm>
          <a:prstGeom prst="rect">
            <a:avLst/>
          </a:prstGeom>
        </p:spPr>
      </p:pic>
    </p:spTree>
    <p:extLst>
      <p:ext uri="{BB962C8B-B14F-4D97-AF65-F5344CB8AC3E}">
        <p14:creationId xmlns:p14="http://schemas.microsoft.com/office/powerpoint/2010/main" val="1720352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Among all HIV+ adults receiving ART, economic burden of healthcare tended to decline over time</a:t>
            </a:r>
            <a:endParaRPr lang="en-US" sz="2800" dirty="0"/>
          </a:p>
        </p:txBody>
      </p:sp>
      <p:sp>
        <p:nvSpPr>
          <p:cNvPr id="9" name="TextBox 8"/>
          <p:cNvSpPr txBox="1"/>
          <p:nvPr/>
        </p:nvSpPr>
        <p:spPr>
          <a:xfrm>
            <a:off x="703834" y="6450811"/>
            <a:ext cx="3168713" cy="307777"/>
          </a:xfrm>
          <a:prstGeom prst="rect">
            <a:avLst/>
          </a:prstGeom>
          <a:noFill/>
        </p:spPr>
        <p:txBody>
          <a:bodyPr wrap="square" rtlCol="0">
            <a:spAutoFit/>
          </a:bodyPr>
          <a:lstStyle/>
          <a:p>
            <a:r>
              <a:rPr lang="en-US" sz="1400" dirty="0" smtClean="0"/>
              <a:t>Data for adults receiving ART</a:t>
            </a:r>
            <a:endParaRPr lang="en-US" sz="1400" dirty="0"/>
          </a:p>
        </p:txBody>
      </p:sp>
      <p:pic>
        <p:nvPicPr>
          <p:cNvPr id="8" name="Picture 7"/>
          <p:cNvPicPr>
            <a:picLocks noChangeAspect="1"/>
          </p:cNvPicPr>
          <p:nvPr/>
        </p:nvPicPr>
        <p:blipFill>
          <a:blip r:embed="rId3"/>
          <a:stretch>
            <a:fillRect/>
          </a:stretch>
        </p:blipFill>
        <p:spPr>
          <a:xfrm>
            <a:off x="1133678" y="1301705"/>
            <a:ext cx="3503952" cy="2548329"/>
          </a:xfrm>
          <a:prstGeom prst="rect">
            <a:avLst/>
          </a:prstGeom>
        </p:spPr>
      </p:pic>
      <p:pic>
        <p:nvPicPr>
          <p:cNvPr id="11" name="Picture 10"/>
          <p:cNvPicPr>
            <a:picLocks noChangeAspect="1"/>
          </p:cNvPicPr>
          <p:nvPr/>
        </p:nvPicPr>
        <p:blipFill>
          <a:blip r:embed="rId4"/>
          <a:stretch>
            <a:fillRect/>
          </a:stretch>
        </p:blipFill>
        <p:spPr>
          <a:xfrm>
            <a:off x="4904821" y="1301706"/>
            <a:ext cx="3503951" cy="2548328"/>
          </a:xfrm>
          <a:prstGeom prst="rect">
            <a:avLst/>
          </a:prstGeom>
        </p:spPr>
      </p:pic>
      <p:pic>
        <p:nvPicPr>
          <p:cNvPr id="12" name="Picture 11"/>
          <p:cNvPicPr>
            <a:picLocks noChangeAspect="1"/>
          </p:cNvPicPr>
          <p:nvPr/>
        </p:nvPicPr>
        <p:blipFill>
          <a:blip r:embed="rId5"/>
          <a:stretch>
            <a:fillRect/>
          </a:stretch>
        </p:blipFill>
        <p:spPr>
          <a:xfrm>
            <a:off x="4904820" y="3902483"/>
            <a:ext cx="3503952" cy="2548328"/>
          </a:xfrm>
          <a:prstGeom prst="rect">
            <a:avLst/>
          </a:prstGeom>
        </p:spPr>
      </p:pic>
      <p:pic>
        <p:nvPicPr>
          <p:cNvPr id="13" name="Picture 12"/>
          <p:cNvPicPr>
            <a:picLocks noChangeAspect="1"/>
          </p:cNvPicPr>
          <p:nvPr/>
        </p:nvPicPr>
        <p:blipFill>
          <a:blip r:embed="rId6"/>
          <a:stretch>
            <a:fillRect/>
          </a:stretch>
        </p:blipFill>
        <p:spPr>
          <a:xfrm>
            <a:off x="1133679" y="3902483"/>
            <a:ext cx="3503951" cy="2548328"/>
          </a:xfrm>
          <a:prstGeom prst="rect">
            <a:avLst/>
          </a:prstGeom>
        </p:spPr>
      </p:pic>
    </p:spTree>
    <p:extLst>
      <p:ext uri="{BB962C8B-B14F-4D97-AF65-F5344CB8AC3E}">
        <p14:creationId xmlns:p14="http://schemas.microsoft.com/office/powerpoint/2010/main" val="201680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87" y="294735"/>
            <a:ext cx="8018280" cy="1143000"/>
          </a:xfrm>
        </p:spPr>
        <p:txBody>
          <a:bodyPr>
            <a:noAutofit/>
          </a:bodyPr>
          <a:lstStyle/>
          <a:p>
            <a:r>
              <a:rPr lang="en-US" sz="2800" dirty="0" smtClean="0"/>
              <a:t>Time spent seeking healthcare</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12199394"/>
              </p:ext>
            </p:extLst>
          </p:nvPr>
        </p:nvGraphicFramePr>
        <p:xfrm>
          <a:off x="1608171" y="3889253"/>
          <a:ext cx="6534912" cy="1661160"/>
        </p:xfrm>
        <a:graphic>
          <a:graphicData uri="http://schemas.openxmlformats.org/drawingml/2006/table">
            <a:tbl>
              <a:tblPr>
                <a:tableStyleId>{5C22544A-7EE6-4342-B048-85BDC9FD1C3A}</a:tableStyleId>
              </a:tblPr>
              <a:tblGrid>
                <a:gridCol w="2304453"/>
                <a:gridCol w="1170266"/>
                <a:gridCol w="1024128"/>
                <a:gridCol w="1026089"/>
                <a:gridCol w="1009976"/>
              </a:tblGrid>
              <a:tr h="224998">
                <a:tc>
                  <a:txBody>
                    <a:bodyPr/>
                    <a:lstStyle/>
                    <a:p>
                      <a:pPr algn="l" fontAlgn="b"/>
                      <a:r>
                        <a:rPr lang="sk-SK" sz="1600" u="none" strike="noStrike" dirty="0">
                          <a:effectLst/>
                        </a:rPr>
                        <a:t> </a:t>
                      </a:r>
                      <a:endParaRPr lang="sk-SK"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SW Uganda</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E Uganda</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Kenya</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All regions</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4998">
                <a:tc>
                  <a:txBody>
                    <a:bodyPr/>
                    <a:lstStyle/>
                    <a:p>
                      <a:pPr algn="l" fontAlgn="b"/>
                      <a:r>
                        <a:rPr lang="en-US" sz="1600" u="none" strike="noStrike" dirty="0">
                          <a:effectLst/>
                        </a:rPr>
                        <a:t>On ART * Follow-up year 1</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l" fontAlgn="b"/>
                      <a:r>
                        <a:rPr lang="en-US" sz="1600" b="0" i="0" u="none" strike="noStrike" dirty="0">
                          <a:effectLst/>
                          <a:latin typeface="Calibri" charset="0"/>
                        </a:rPr>
                        <a:t>-0.94**</a:t>
                      </a: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l" fontAlgn="b"/>
                      <a:r>
                        <a:rPr lang="en-US" sz="1600" b="0" i="0" u="none" strike="noStrike" dirty="0">
                          <a:effectLst/>
                          <a:latin typeface="Calibri" charset="0"/>
                        </a:rPr>
                        <a:t>-2.76***</a:t>
                      </a: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l" fontAlgn="b"/>
                      <a:r>
                        <a:rPr lang="nb-NO" sz="1600" b="0" i="0" u="none" strike="noStrike" dirty="0">
                          <a:effectLst/>
                          <a:latin typeface="Calibri" charset="0"/>
                        </a:rPr>
                        <a:t>0.12</a:t>
                      </a: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l" fontAlgn="b"/>
                      <a:r>
                        <a:rPr lang="en-US" sz="1600" b="0" i="0" u="none" strike="noStrike" dirty="0">
                          <a:effectLst/>
                          <a:latin typeface="Calibri" charset="0"/>
                        </a:rPr>
                        <a:t>-0.92***</a:t>
                      </a:r>
                    </a:p>
                  </a:txBody>
                  <a:tcPr marL="12700" marR="12700" marT="12700" marB="0" anchor="b">
                    <a:lnT w="12700" cap="flat" cmpd="sng" algn="ctr">
                      <a:solidFill>
                        <a:schemeClr val="tx1"/>
                      </a:solidFill>
                      <a:prstDash val="solid"/>
                      <a:round/>
                      <a:headEnd type="none" w="med" len="med"/>
                      <a:tailEnd type="none" w="med" len="med"/>
                    </a:lnT>
                    <a:noFill/>
                  </a:tcPr>
                </a:tc>
              </a:tr>
              <a:tr h="224998">
                <a:tc>
                  <a:txBody>
                    <a:bodyPr/>
                    <a:lstStyle/>
                    <a:p>
                      <a:pPr algn="l" fontAlgn="b"/>
                      <a:endParaRPr lang="en-US" sz="1600" b="0" i="0" u="none" strike="noStrike">
                        <a:effectLst/>
                        <a:latin typeface="Calibri" charset="0"/>
                      </a:endParaRPr>
                    </a:p>
                  </a:txBody>
                  <a:tcPr marL="12700" marR="12700" marT="12700" marB="0" anchor="b">
                    <a:noFill/>
                  </a:tcPr>
                </a:tc>
                <a:tc>
                  <a:txBody>
                    <a:bodyPr/>
                    <a:lstStyle/>
                    <a:p>
                      <a:pPr algn="l" fontAlgn="b"/>
                      <a:r>
                        <a:rPr lang="is-IS" sz="1600" b="0" i="0" u="none" strike="noStrike">
                          <a:effectLst/>
                          <a:latin typeface="Calibri" charset="0"/>
                        </a:rPr>
                        <a:t>(0.36)</a:t>
                      </a:r>
                    </a:p>
                  </a:txBody>
                  <a:tcPr marL="12700" marR="12700" marT="12700" marB="0" anchor="b">
                    <a:noFill/>
                  </a:tcPr>
                </a:tc>
                <a:tc>
                  <a:txBody>
                    <a:bodyPr/>
                    <a:lstStyle/>
                    <a:p>
                      <a:pPr algn="l" fontAlgn="b"/>
                      <a:r>
                        <a:rPr lang="is-IS" sz="1600" b="0" i="0" u="none" strike="noStrike" dirty="0">
                          <a:effectLst/>
                          <a:latin typeface="Calibri" charset="0"/>
                        </a:rPr>
                        <a:t>(0.72)</a:t>
                      </a:r>
                    </a:p>
                  </a:txBody>
                  <a:tcPr marL="12700" marR="12700" marT="12700" marB="0" anchor="b">
                    <a:noFill/>
                  </a:tcPr>
                </a:tc>
                <a:tc>
                  <a:txBody>
                    <a:bodyPr/>
                    <a:lstStyle/>
                    <a:p>
                      <a:pPr algn="l" fontAlgn="b"/>
                      <a:r>
                        <a:rPr lang="is-IS" sz="1600" b="0" i="0" u="none" strike="noStrike" dirty="0">
                          <a:effectLst/>
                          <a:latin typeface="Calibri" charset="0"/>
                        </a:rPr>
                        <a:t>(0.38)</a:t>
                      </a:r>
                    </a:p>
                  </a:txBody>
                  <a:tcPr marL="12700" marR="12700" marT="12700" marB="0" anchor="b">
                    <a:noFill/>
                  </a:tcPr>
                </a:tc>
                <a:tc>
                  <a:txBody>
                    <a:bodyPr/>
                    <a:lstStyle/>
                    <a:p>
                      <a:pPr algn="l" fontAlgn="b"/>
                      <a:r>
                        <a:rPr lang="is-IS" sz="1600" b="0" i="0" u="none" strike="noStrike">
                          <a:effectLst/>
                          <a:latin typeface="Calibri" charset="0"/>
                        </a:rPr>
                        <a:t>(0.28)</a:t>
                      </a:r>
                    </a:p>
                  </a:txBody>
                  <a:tcPr marL="12700" marR="12700" marT="12700" marB="0" anchor="b">
                    <a:noFill/>
                  </a:tcPr>
                </a:tc>
              </a:tr>
              <a:tr h="98896">
                <a:tc>
                  <a:txBody>
                    <a:bodyPr/>
                    <a:lstStyle/>
                    <a:p>
                      <a:pPr algn="l" fontAlgn="b"/>
                      <a:endParaRPr lang="en-US" sz="1000" b="0" i="0" u="none" strike="noStrike" dirty="0">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c>
                  <a:txBody>
                    <a:bodyPr/>
                    <a:lstStyle/>
                    <a:p>
                      <a:pPr algn="l" fontAlgn="b"/>
                      <a:endParaRPr lang="en-US" sz="1600" b="0" i="0" u="none" strike="noStrike">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c>
                  <a:txBody>
                    <a:bodyPr/>
                    <a:lstStyle/>
                    <a:p>
                      <a:pPr algn="l" fontAlgn="b"/>
                      <a:endParaRPr lang="en-US" sz="1600" b="0" i="0" u="none" strike="noStrike">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c>
                  <a:txBody>
                    <a:bodyPr/>
                    <a:lstStyle/>
                    <a:p>
                      <a:pPr algn="l" fontAlgn="b"/>
                      <a:endParaRPr lang="en-US" sz="1600" b="0" i="0" u="none" strike="noStrike" dirty="0">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c>
                  <a:txBody>
                    <a:bodyPr/>
                    <a:lstStyle/>
                    <a:p>
                      <a:pPr algn="l" fontAlgn="b"/>
                      <a:endParaRPr lang="en-US" sz="1600" b="0" i="0" u="none" strike="noStrike" dirty="0">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r>
              <a:tr h="224998">
                <a:tc>
                  <a:txBody>
                    <a:bodyPr/>
                    <a:lstStyle/>
                    <a:p>
                      <a:pPr algn="l" fontAlgn="b"/>
                      <a:r>
                        <a:rPr lang="en-US" sz="1600" u="none" strike="noStrike" dirty="0">
                          <a:effectLst/>
                        </a:rPr>
                        <a:t>Observations</a:t>
                      </a:r>
                      <a:endParaRPr lang="en-US" sz="1600" b="0" i="0" u="none" strike="noStrike" dirty="0">
                        <a:effectLst/>
                        <a:latin typeface="Calibri" charset="0"/>
                      </a:endParaRP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i-FI" sz="1600" b="0" i="0" u="none" strike="noStrike">
                          <a:effectLst/>
                          <a:latin typeface="Calibri" charset="0"/>
                        </a:rPr>
                        <a:t>3,760</a:t>
                      </a: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i-FI" sz="1600" b="0" i="0" u="none" strike="noStrike">
                          <a:effectLst/>
                          <a:latin typeface="Calibri" charset="0"/>
                        </a:rPr>
                        <a:t>3,797</a:t>
                      </a: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uk-UA" sz="1600" b="0" i="0" u="none" strike="noStrike">
                          <a:effectLst/>
                          <a:latin typeface="Calibri" charset="0"/>
                        </a:rPr>
                        <a:t>3,865</a:t>
                      </a: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cs-CZ" sz="1600" b="0" i="0" u="none" strike="noStrike" dirty="0">
                          <a:effectLst/>
                          <a:latin typeface="Calibri" charset="0"/>
                        </a:rPr>
                        <a:t>11,422</a:t>
                      </a: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r>
              <a:tr h="224998">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200" u="none" strike="noStrike" dirty="0" smtClean="0">
                          <a:effectLst/>
                        </a:rPr>
                        <a:t>Robust standard errors in parentheses.</a:t>
                      </a:r>
                    </a:p>
                    <a:p>
                      <a:pPr marL="0" marR="0" indent="0" algn="l" defTabSz="457200" rtl="0" eaLnBrk="1" fontAlgn="b" latinLnBrk="0" hangingPunct="1">
                        <a:lnSpc>
                          <a:spcPct val="100000"/>
                        </a:lnSpc>
                        <a:spcBef>
                          <a:spcPts val="0"/>
                        </a:spcBef>
                        <a:spcAft>
                          <a:spcPts val="0"/>
                        </a:spcAft>
                        <a:buClrTx/>
                        <a:buSzTx/>
                        <a:buFontTx/>
                        <a:buNone/>
                        <a:tabLst/>
                        <a:defRPr/>
                      </a:pPr>
                      <a:r>
                        <a:rPr lang="en-US" sz="1200" u="none" strike="noStrike" dirty="0" smtClean="0">
                          <a:effectLst/>
                        </a:rPr>
                        <a:t>P-value notation: *** p&lt;0.001, ** p&lt;0.01, * p&lt;0.05</a:t>
                      </a:r>
                      <a:endParaRPr lang="en-US" sz="1200" b="0" i="0" u="none" strike="noStrike" dirty="0" smtClean="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tc>
                <a:tc hMerge="1">
                  <a:txBody>
                    <a:bodyPr/>
                    <a:lstStyle/>
                    <a:p>
                      <a:pPr algn="l" fontAlgn="b"/>
                      <a:endParaRPr lang="en-US" sz="12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noFill/>
                  </a:tcPr>
                </a:tc>
                <a:tc hMerge="1">
                  <a:txBody>
                    <a:bodyPr/>
                    <a:lstStyle/>
                    <a:p>
                      <a:pPr algn="l" fontAlgn="b"/>
                      <a:endParaRPr lang="en-US" sz="12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noFill/>
                  </a:tcPr>
                </a:tc>
              </a:tr>
            </a:tbl>
          </a:graphicData>
        </a:graphic>
      </p:graphicFrame>
      <p:sp>
        <p:nvSpPr>
          <p:cNvPr id="3" name="Rectangle 2"/>
          <p:cNvSpPr/>
          <p:nvPr/>
        </p:nvSpPr>
        <p:spPr>
          <a:xfrm>
            <a:off x="6872436" y="4131117"/>
            <a:ext cx="1270645" cy="506994"/>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259393" y="1309837"/>
            <a:ext cx="3378111" cy="2456808"/>
          </a:xfrm>
          <a:prstGeom prst="rect">
            <a:avLst/>
          </a:prstGeom>
        </p:spPr>
      </p:pic>
      <p:sp>
        <p:nvSpPr>
          <p:cNvPr id="11" name="TextBox 10"/>
          <p:cNvSpPr txBox="1"/>
          <p:nvPr/>
        </p:nvSpPr>
        <p:spPr>
          <a:xfrm>
            <a:off x="1493212" y="5671048"/>
            <a:ext cx="6073197" cy="646331"/>
          </a:xfrm>
          <a:prstGeom prst="rect">
            <a:avLst/>
          </a:prstGeom>
          <a:noFill/>
          <a:ln>
            <a:solidFill>
              <a:schemeClr val="accent1"/>
            </a:solidFill>
          </a:ln>
        </p:spPr>
        <p:txBody>
          <a:bodyPr wrap="square" rtlCol="0">
            <a:spAutoFit/>
          </a:bodyPr>
          <a:lstStyle/>
          <a:p>
            <a:r>
              <a:rPr lang="en-US" dirty="0" smtClean="0"/>
              <a:t>Relative to baseline levels for those on ART, ~40% decline in hours seeking care</a:t>
            </a:r>
            <a:endParaRPr lang="en-US" dirty="0"/>
          </a:p>
        </p:txBody>
      </p:sp>
    </p:spTree>
    <p:extLst>
      <p:ext uri="{BB962C8B-B14F-4D97-AF65-F5344CB8AC3E}">
        <p14:creationId xmlns:p14="http://schemas.microsoft.com/office/powerpoint/2010/main" val="703926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87" y="264591"/>
            <a:ext cx="8018280" cy="1143000"/>
          </a:xfrm>
        </p:spPr>
        <p:txBody>
          <a:bodyPr>
            <a:noAutofit/>
          </a:bodyPr>
          <a:lstStyle/>
          <a:p>
            <a:r>
              <a:rPr lang="en-US" sz="2800" dirty="0" smtClean="0"/>
              <a:t>Time lost from work</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08164412"/>
              </p:ext>
            </p:extLst>
          </p:nvPr>
        </p:nvGraphicFramePr>
        <p:xfrm>
          <a:off x="1597151" y="3850528"/>
          <a:ext cx="6693408" cy="1844040"/>
        </p:xfrm>
        <a:graphic>
          <a:graphicData uri="http://schemas.openxmlformats.org/drawingml/2006/table">
            <a:tbl>
              <a:tblPr>
                <a:tableStyleId>{5C22544A-7EE6-4342-B048-85BDC9FD1C3A}</a:tableStyleId>
              </a:tblPr>
              <a:tblGrid>
                <a:gridCol w="2360345"/>
                <a:gridCol w="1198649"/>
                <a:gridCol w="1048967"/>
                <a:gridCol w="1050976"/>
                <a:gridCol w="1034471"/>
              </a:tblGrid>
              <a:tr h="224998">
                <a:tc>
                  <a:txBody>
                    <a:bodyPr/>
                    <a:lstStyle/>
                    <a:p>
                      <a:pPr algn="l" fontAlgn="b"/>
                      <a:r>
                        <a:rPr lang="sk-SK" sz="1600" u="none" strike="noStrike" dirty="0">
                          <a:effectLst/>
                        </a:rPr>
                        <a:t> </a:t>
                      </a:r>
                      <a:endParaRPr lang="sk-SK"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SW Uganda</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E Uganda</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Kenya</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All regions</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4998">
                <a:tc>
                  <a:txBody>
                    <a:bodyPr/>
                    <a:lstStyle/>
                    <a:p>
                      <a:pPr algn="l" fontAlgn="b"/>
                      <a:r>
                        <a:rPr lang="en-US" sz="1600" u="none" strike="noStrike" dirty="0">
                          <a:effectLst/>
                        </a:rPr>
                        <a:t>On ART * Follow-up year 1</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l" fontAlgn="b"/>
                      <a:r>
                        <a:rPr lang="nb-NO" sz="1600" b="0" i="0" u="none" strike="noStrike" dirty="0">
                          <a:effectLst/>
                          <a:latin typeface="Calibri" charset="0"/>
                        </a:rPr>
                        <a:t>-1.66</a:t>
                      </a: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l" fontAlgn="b"/>
                      <a:r>
                        <a:rPr lang="hr-HR" sz="1600" b="0" i="0" u="none" strike="noStrike">
                          <a:effectLst/>
                          <a:latin typeface="Calibri" charset="0"/>
                        </a:rPr>
                        <a:t>-2.98</a:t>
                      </a: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l" fontAlgn="b"/>
                      <a:r>
                        <a:rPr lang="nb-NO" sz="1600" b="0" i="0" u="none" strike="noStrike">
                          <a:effectLst/>
                          <a:latin typeface="Calibri" charset="0"/>
                        </a:rPr>
                        <a:t>-1.99</a:t>
                      </a: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l" fontAlgn="b"/>
                      <a:r>
                        <a:rPr lang="pt-BR" sz="1600" b="0" i="0" u="none" strike="noStrike">
                          <a:effectLst/>
                          <a:latin typeface="Calibri" charset="0"/>
                        </a:rPr>
                        <a:t>-2.46*</a:t>
                      </a:r>
                    </a:p>
                  </a:txBody>
                  <a:tcPr marL="12700" marR="12700" marT="12700" marB="0" anchor="b">
                    <a:lnT w="12700" cap="flat" cmpd="sng" algn="ctr">
                      <a:solidFill>
                        <a:schemeClr val="tx1"/>
                      </a:solidFill>
                      <a:prstDash val="solid"/>
                      <a:round/>
                      <a:headEnd type="none" w="med" len="med"/>
                      <a:tailEnd type="none" w="med" len="med"/>
                    </a:lnT>
                    <a:noFill/>
                  </a:tcPr>
                </a:tc>
              </a:tr>
              <a:tr h="224998">
                <a:tc>
                  <a:txBody>
                    <a:bodyPr/>
                    <a:lstStyle/>
                    <a:p>
                      <a:pPr algn="l" fontAlgn="b"/>
                      <a:endParaRPr lang="en-US" sz="1600" b="0" i="0" u="none" strike="noStrike">
                        <a:effectLst/>
                        <a:latin typeface="Calibri" charset="0"/>
                      </a:endParaRPr>
                    </a:p>
                  </a:txBody>
                  <a:tcPr marL="12700" marR="12700" marT="12700" marB="0" anchor="b">
                    <a:noFill/>
                  </a:tcPr>
                </a:tc>
                <a:tc>
                  <a:txBody>
                    <a:bodyPr/>
                    <a:lstStyle/>
                    <a:p>
                      <a:pPr algn="l" fontAlgn="b"/>
                      <a:r>
                        <a:rPr lang="is-IS" sz="1600" b="0" i="0" u="none" strike="noStrike" dirty="0">
                          <a:effectLst/>
                          <a:latin typeface="Calibri" charset="0"/>
                        </a:rPr>
                        <a:t>(1.27)</a:t>
                      </a:r>
                    </a:p>
                  </a:txBody>
                  <a:tcPr marL="12700" marR="12700" marT="12700" marB="0" anchor="b">
                    <a:noFill/>
                  </a:tcPr>
                </a:tc>
                <a:tc>
                  <a:txBody>
                    <a:bodyPr/>
                    <a:lstStyle/>
                    <a:p>
                      <a:pPr algn="l" fontAlgn="b"/>
                      <a:r>
                        <a:rPr lang="is-IS" sz="1600" b="0" i="0" u="none" strike="noStrike" dirty="0">
                          <a:effectLst/>
                          <a:latin typeface="Calibri" charset="0"/>
                        </a:rPr>
                        <a:t>(2.53)</a:t>
                      </a:r>
                    </a:p>
                  </a:txBody>
                  <a:tcPr marL="12700" marR="12700" marT="12700" marB="0" anchor="b">
                    <a:noFill/>
                  </a:tcPr>
                </a:tc>
                <a:tc>
                  <a:txBody>
                    <a:bodyPr/>
                    <a:lstStyle/>
                    <a:p>
                      <a:pPr algn="l" fontAlgn="b"/>
                      <a:r>
                        <a:rPr lang="is-IS" sz="1600" b="0" i="0" u="none" strike="noStrike">
                          <a:effectLst/>
                          <a:latin typeface="Calibri" charset="0"/>
                        </a:rPr>
                        <a:t>(1.69)</a:t>
                      </a:r>
                    </a:p>
                  </a:txBody>
                  <a:tcPr marL="12700" marR="12700" marT="12700" marB="0" anchor="b">
                    <a:noFill/>
                  </a:tcPr>
                </a:tc>
                <a:tc>
                  <a:txBody>
                    <a:bodyPr/>
                    <a:lstStyle/>
                    <a:p>
                      <a:pPr algn="l" fontAlgn="b"/>
                      <a:r>
                        <a:rPr lang="is-IS" sz="1600" b="0" i="0" u="none" strike="noStrike">
                          <a:effectLst/>
                          <a:latin typeface="Calibri" charset="0"/>
                        </a:rPr>
                        <a:t>(1.05)</a:t>
                      </a:r>
                    </a:p>
                  </a:txBody>
                  <a:tcPr marL="12700" marR="12700" marT="12700" marB="0" anchor="b">
                    <a:noFill/>
                  </a:tcPr>
                </a:tc>
              </a:tr>
              <a:tr h="0">
                <a:tc>
                  <a:txBody>
                    <a:bodyPr/>
                    <a:lstStyle/>
                    <a:p>
                      <a:pPr algn="l" fontAlgn="b"/>
                      <a:endParaRPr lang="en-US" sz="1000" b="0" i="0" u="none" strike="noStrike" dirty="0">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c>
                  <a:txBody>
                    <a:bodyPr/>
                    <a:lstStyle/>
                    <a:p>
                      <a:pPr algn="l" fontAlgn="b"/>
                      <a:endParaRPr lang="en-US" sz="1600" b="0" i="0" u="none" strike="noStrike">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c>
                  <a:txBody>
                    <a:bodyPr/>
                    <a:lstStyle/>
                    <a:p>
                      <a:pPr algn="l" fontAlgn="b"/>
                      <a:endParaRPr lang="en-US" sz="1600" b="0" i="0" u="none" strike="noStrike" dirty="0">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c>
                  <a:txBody>
                    <a:bodyPr/>
                    <a:lstStyle/>
                    <a:p>
                      <a:pPr algn="l" fontAlgn="b"/>
                      <a:endParaRPr lang="en-US" sz="1600" b="0" i="0" u="none" strike="noStrike" dirty="0">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c>
                  <a:txBody>
                    <a:bodyPr/>
                    <a:lstStyle/>
                    <a:p>
                      <a:pPr algn="l" fontAlgn="b"/>
                      <a:endParaRPr lang="en-US" sz="1600" b="0" i="0" u="none" strike="noStrike" dirty="0">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r>
              <a:tr h="224998">
                <a:tc>
                  <a:txBody>
                    <a:bodyPr/>
                    <a:lstStyle/>
                    <a:p>
                      <a:pPr algn="l" fontAlgn="b"/>
                      <a:r>
                        <a:rPr lang="en-US" sz="1600" u="none" strike="noStrike" dirty="0">
                          <a:effectLst/>
                        </a:rPr>
                        <a:t>Observations</a:t>
                      </a:r>
                      <a:endParaRPr lang="en-US" sz="1600" b="0" i="0" u="none" strike="noStrike" dirty="0">
                        <a:effectLst/>
                        <a:latin typeface="Calibri" charset="0"/>
                      </a:endParaRP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i-FI" sz="1600" b="0" i="0" u="none" strike="noStrike">
                          <a:effectLst/>
                          <a:latin typeface="Calibri" charset="0"/>
                        </a:rPr>
                        <a:t>3,760</a:t>
                      </a: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i-FI" sz="1600" b="0" i="0" u="none" strike="noStrike">
                          <a:effectLst/>
                          <a:latin typeface="Calibri" charset="0"/>
                        </a:rPr>
                        <a:t>3,797</a:t>
                      </a: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uk-UA" sz="1600" b="0" i="0" u="none" strike="noStrike" dirty="0">
                          <a:effectLst/>
                          <a:latin typeface="Calibri" charset="0"/>
                        </a:rPr>
                        <a:t>3,865</a:t>
                      </a: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cs-CZ" sz="1600" b="0" i="0" u="none" strike="noStrike" dirty="0">
                          <a:effectLst/>
                          <a:latin typeface="Calibri" charset="0"/>
                        </a:rPr>
                        <a:t>11,422</a:t>
                      </a: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r>
              <a:tr h="224998">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200" u="none" strike="noStrike" dirty="0">
                          <a:effectLst/>
                        </a:rPr>
                        <a:t>Robust standard errors in </a:t>
                      </a:r>
                      <a:r>
                        <a:rPr lang="en-US" sz="1200" u="none" strike="noStrike" dirty="0" smtClean="0">
                          <a:effectLst/>
                        </a:rPr>
                        <a:t>parentheses. Models were adjusted for gender, age, age,</a:t>
                      </a:r>
                      <a:r>
                        <a:rPr lang="en-US" sz="1200" u="none" strike="noStrike" baseline="0" dirty="0" smtClean="0">
                          <a:effectLst/>
                        </a:rPr>
                        <a:t> education, wealth, </a:t>
                      </a:r>
                      <a:r>
                        <a:rPr lang="en-US" sz="1200" u="none" strike="noStrike" dirty="0" smtClean="0">
                          <a:effectLst/>
                        </a:rPr>
                        <a:t> community and month of interview. Outliers censored at 95</a:t>
                      </a:r>
                      <a:r>
                        <a:rPr lang="en-US" sz="1200" u="none" strike="noStrike" baseline="30000" dirty="0" smtClean="0">
                          <a:effectLst/>
                        </a:rPr>
                        <a:t>th</a:t>
                      </a:r>
                      <a:r>
                        <a:rPr lang="en-US" sz="1200" u="none" strike="noStrike" dirty="0" smtClean="0">
                          <a:effectLst/>
                        </a:rPr>
                        <a:t> percentile. </a:t>
                      </a:r>
                    </a:p>
                    <a:p>
                      <a:pPr marL="0" marR="0" indent="0" algn="l" defTabSz="457200" rtl="0" eaLnBrk="1" fontAlgn="b" latinLnBrk="0" hangingPunct="1">
                        <a:lnSpc>
                          <a:spcPct val="100000"/>
                        </a:lnSpc>
                        <a:spcBef>
                          <a:spcPts val="0"/>
                        </a:spcBef>
                        <a:spcAft>
                          <a:spcPts val="0"/>
                        </a:spcAft>
                        <a:buClrTx/>
                        <a:buSzTx/>
                        <a:buFontTx/>
                        <a:buNone/>
                        <a:tabLst/>
                        <a:defRPr/>
                      </a:pPr>
                      <a:r>
                        <a:rPr lang="en-US" sz="1200" u="none" strike="noStrike" dirty="0" smtClean="0">
                          <a:effectLst/>
                        </a:rPr>
                        <a:t>P-value notation: *** p&lt;0.001, ** p&lt;0.01, * p&lt;0.05</a:t>
                      </a:r>
                      <a:endParaRPr lang="en-US" sz="1200" b="0" i="0" u="none" strike="noStrike" dirty="0" smtClean="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tc>
                <a:tc hMerge="1">
                  <a:txBody>
                    <a:bodyPr/>
                    <a:lstStyle/>
                    <a:p>
                      <a:pPr algn="l" fontAlgn="b"/>
                      <a:endParaRPr lang="en-US" sz="12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noFill/>
                  </a:tcPr>
                </a:tc>
                <a:tc hMerge="1">
                  <a:txBody>
                    <a:bodyPr/>
                    <a:lstStyle/>
                    <a:p>
                      <a:pPr algn="l" fontAlgn="b"/>
                      <a:endParaRPr lang="en-US" sz="12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noFill/>
                  </a:tcPr>
                </a:tc>
              </a:tr>
            </a:tbl>
          </a:graphicData>
        </a:graphic>
      </p:graphicFrame>
      <p:sp>
        <p:nvSpPr>
          <p:cNvPr id="5" name="Rectangle 4"/>
          <p:cNvSpPr/>
          <p:nvPr/>
        </p:nvSpPr>
        <p:spPr>
          <a:xfrm>
            <a:off x="6961008" y="4136541"/>
            <a:ext cx="1272924" cy="506994"/>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229811" y="1248989"/>
            <a:ext cx="3428087" cy="2493154"/>
          </a:xfrm>
          <a:prstGeom prst="rect">
            <a:avLst/>
          </a:prstGeom>
        </p:spPr>
      </p:pic>
      <p:sp>
        <p:nvSpPr>
          <p:cNvPr id="11" name="TextBox 10"/>
          <p:cNvSpPr txBox="1"/>
          <p:nvPr/>
        </p:nvSpPr>
        <p:spPr>
          <a:xfrm>
            <a:off x="1493213" y="5831820"/>
            <a:ext cx="6213874" cy="646331"/>
          </a:xfrm>
          <a:prstGeom prst="rect">
            <a:avLst/>
          </a:prstGeom>
          <a:noFill/>
          <a:ln>
            <a:solidFill>
              <a:schemeClr val="accent1"/>
            </a:solidFill>
          </a:ln>
        </p:spPr>
        <p:txBody>
          <a:bodyPr wrap="square" rtlCol="0">
            <a:spAutoFit/>
          </a:bodyPr>
          <a:lstStyle/>
          <a:p>
            <a:r>
              <a:rPr lang="en-US" dirty="0"/>
              <a:t>Relative to baseline levels for those on ART, ~</a:t>
            </a:r>
            <a:r>
              <a:rPr lang="en-US" dirty="0" smtClean="0"/>
              <a:t>25% </a:t>
            </a:r>
            <a:r>
              <a:rPr lang="en-US" dirty="0"/>
              <a:t>decline in hours </a:t>
            </a:r>
            <a:r>
              <a:rPr lang="en-US" dirty="0" smtClean="0"/>
              <a:t>lost from work</a:t>
            </a:r>
            <a:endParaRPr lang="en-US" dirty="0"/>
          </a:p>
        </p:txBody>
      </p:sp>
    </p:spTree>
    <p:extLst>
      <p:ext uri="{BB962C8B-B14F-4D97-AF65-F5344CB8AC3E}">
        <p14:creationId xmlns:p14="http://schemas.microsoft.com/office/powerpoint/2010/main" val="1402189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Healthcare expenditures (US$)</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33285063"/>
              </p:ext>
            </p:extLst>
          </p:nvPr>
        </p:nvGraphicFramePr>
        <p:xfrm>
          <a:off x="1547427" y="3824652"/>
          <a:ext cx="6534912" cy="1844040"/>
        </p:xfrm>
        <a:graphic>
          <a:graphicData uri="http://schemas.openxmlformats.org/drawingml/2006/table">
            <a:tbl>
              <a:tblPr>
                <a:tableStyleId>{5C22544A-7EE6-4342-B048-85BDC9FD1C3A}</a:tableStyleId>
              </a:tblPr>
              <a:tblGrid>
                <a:gridCol w="2304453"/>
                <a:gridCol w="1170266"/>
                <a:gridCol w="1024128"/>
                <a:gridCol w="1026089"/>
                <a:gridCol w="1009976"/>
              </a:tblGrid>
              <a:tr h="224998">
                <a:tc>
                  <a:txBody>
                    <a:bodyPr/>
                    <a:lstStyle/>
                    <a:p>
                      <a:pPr algn="l" fontAlgn="b"/>
                      <a:r>
                        <a:rPr lang="sk-SK" sz="1600" u="none" strike="noStrike" dirty="0">
                          <a:effectLst/>
                        </a:rPr>
                        <a:t> </a:t>
                      </a:r>
                      <a:endParaRPr lang="sk-SK"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SW Uganda</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E Uganda</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Kenya</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All regions</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4998">
                <a:tc>
                  <a:txBody>
                    <a:bodyPr/>
                    <a:lstStyle/>
                    <a:p>
                      <a:pPr algn="l" fontAlgn="b"/>
                      <a:r>
                        <a:rPr lang="en-US" sz="1600" u="none" strike="noStrike" dirty="0">
                          <a:effectLst/>
                        </a:rPr>
                        <a:t>On ART * Follow-up year 1</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l" fontAlgn="b"/>
                      <a:r>
                        <a:rPr lang="en-US" sz="1600" b="0" i="0" u="none" strike="noStrike">
                          <a:effectLst/>
                          <a:latin typeface="Calibri" charset="0"/>
                        </a:rPr>
                        <a:t>-1.31***</a:t>
                      </a: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l" fontAlgn="b"/>
                      <a:r>
                        <a:rPr lang="pt-BR" sz="1600" b="0" i="0" u="none" strike="noStrike">
                          <a:effectLst/>
                          <a:latin typeface="Calibri" charset="0"/>
                        </a:rPr>
                        <a:t>-0.95*</a:t>
                      </a: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l" fontAlgn="b"/>
                      <a:r>
                        <a:rPr lang="nb-NO" sz="1600" b="0" i="0" u="none" strike="noStrike">
                          <a:effectLst/>
                          <a:latin typeface="Calibri" charset="0"/>
                        </a:rPr>
                        <a:t>0.18</a:t>
                      </a: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l" fontAlgn="b"/>
                      <a:r>
                        <a:rPr lang="en-US" sz="1600" b="0" i="0" u="none" strike="noStrike">
                          <a:effectLst/>
                          <a:latin typeface="Calibri" charset="0"/>
                        </a:rPr>
                        <a:t>-0.64**</a:t>
                      </a:r>
                    </a:p>
                  </a:txBody>
                  <a:tcPr marL="12700" marR="12700" marT="12700" marB="0" anchor="b">
                    <a:lnT w="12700" cap="flat" cmpd="sng" algn="ctr">
                      <a:solidFill>
                        <a:schemeClr val="tx1"/>
                      </a:solidFill>
                      <a:prstDash val="solid"/>
                      <a:round/>
                      <a:headEnd type="none" w="med" len="med"/>
                      <a:tailEnd type="none" w="med" len="med"/>
                    </a:lnT>
                    <a:noFill/>
                  </a:tcPr>
                </a:tc>
              </a:tr>
              <a:tr h="224998">
                <a:tc>
                  <a:txBody>
                    <a:bodyPr/>
                    <a:lstStyle/>
                    <a:p>
                      <a:pPr algn="l" fontAlgn="b"/>
                      <a:endParaRPr lang="en-US" sz="1600" b="0" i="0" u="none" strike="noStrike">
                        <a:effectLst/>
                        <a:latin typeface="Calibri" charset="0"/>
                      </a:endParaRPr>
                    </a:p>
                  </a:txBody>
                  <a:tcPr marL="12700" marR="12700" marT="12700" marB="0" anchor="b">
                    <a:noFill/>
                  </a:tcPr>
                </a:tc>
                <a:tc>
                  <a:txBody>
                    <a:bodyPr/>
                    <a:lstStyle/>
                    <a:p>
                      <a:pPr algn="l" fontAlgn="b"/>
                      <a:r>
                        <a:rPr lang="is-IS" sz="1600" b="0" i="0" u="none" strike="noStrike" dirty="0">
                          <a:effectLst/>
                          <a:latin typeface="Calibri" charset="0"/>
                        </a:rPr>
                        <a:t>(0.38)</a:t>
                      </a:r>
                    </a:p>
                  </a:txBody>
                  <a:tcPr marL="12700" marR="12700" marT="12700" marB="0" anchor="b">
                    <a:noFill/>
                  </a:tcPr>
                </a:tc>
                <a:tc>
                  <a:txBody>
                    <a:bodyPr/>
                    <a:lstStyle/>
                    <a:p>
                      <a:pPr algn="l" fontAlgn="b"/>
                      <a:r>
                        <a:rPr lang="is-IS" sz="1600" b="0" i="0" u="none" strike="noStrike">
                          <a:effectLst/>
                          <a:latin typeface="Calibri" charset="0"/>
                        </a:rPr>
                        <a:t>(0.45)</a:t>
                      </a:r>
                    </a:p>
                  </a:txBody>
                  <a:tcPr marL="12700" marR="12700" marT="12700" marB="0" anchor="b">
                    <a:noFill/>
                  </a:tcPr>
                </a:tc>
                <a:tc>
                  <a:txBody>
                    <a:bodyPr/>
                    <a:lstStyle/>
                    <a:p>
                      <a:pPr algn="l" fontAlgn="b"/>
                      <a:r>
                        <a:rPr lang="is-IS" sz="1600" b="0" i="0" u="none" strike="noStrike">
                          <a:effectLst/>
                          <a:latin typeface="Calibri" charset="0"/>
                        </a:rPr>
                        <a:t>(0.40)</a:t>
                      </a:r>
                    </a:p>
                  </a:txBody>
                  <a:tcPr marL="12700" marR="12700" marT="12700" marB="0" anchor="b">
                    <a:noFill/>
                  </a:tcPr>
                </a:tc>
                <a:tc>
                  <a:txBody>
                    <a:bodyPr/>
                    <a:lstStyle/>
                    <a:p>
                      <a:pPr algn="l" fontAlgn="b"/>
                      <a:r>
                        <a:rPr lang="is-IS" sz="1600" b="0" i="0" u="none" strike="noStrike">
                          <a:effectLst/>
                          <a:latin typeface="Calibri" charset="0"/>
                        </a:rPr>
                        <a:t>(0.24)</a:t>
                      </a:r>
                    </a:p>
                  </a:txBody>
                  <a:tcPr marL="12700" marR="12700" marT="12700" marB="0" anchor="b">
                    <a:noFill/>
                  </a:tcPr>
                </a:tc>
              </a:tr>
              <a:tr h="224998">
                <a:tc>
                  <a:txBody>
                    <a:bodyPr/>
                    <a:lstStyle/>
                    <a:p>
                      <a:pPr algn="l" fontAlgn="b"/>
                      <a:endParaRPr lang="en-US" sz="1000" b="0" i="0" u="none" strike="noStrike" dirty="0">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c>
                  <a:txBody>
                    <a:bodyPr/>
                    <a:lstStyle/>
                    <a:p>
                      <a:pPr algn="l" fontAlgn="b"/>
                      <a:endParaRPr lang="en-US" sz="1600" b="0" i="0" u="none" strike="noStrike" dirty="0">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c>
                  <a:txBody>
                    <a:bodyPr/>
                    <a:lstStyle/>
                    <a:p>
                      <a:pPr algn="l" fontAlgn="b"/>
                      <a:endParaRPr lang="en-US" sz="1600" b="0" i="0" u="none" strike="noStrike" dirty="0">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c>
                  <a:txBody>
                    <a:bodyPr/>
                    <a:lstStyle/>
                    <a:p>
                      <a:pPr algn="l" fontAlgn="b"/>
                      <a:endParaRPr lang="en-US" sz="1600" b="0" i="0" u="none" strike="noStrike" dirty="0">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c>
                  <a:txBody>
                    <a:bodyPr/>
                    <a:lstStyle/>
                    <a:p>
                      <a:pPr algn="l" fontAlgn="b"/>
                      <a:endParaRPr lang="en-US" sz="1600" b="0" i="0" u="none" strike="noStrike">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r>
              <a:tr h="224998">
                <a:tc>
                  <a:txBody>
                    <a:bodyPr/>
                    <a:lstStyle/>
                    <a:p>
                      <a:pPr algn="l" fontAlgn="b"/>
                      <a:r>
                        <a:rPr lang="en-US" sz="1600" u="none" strike="noStrike" dirty="0">
                          <a:effectLst/>
                        </a:rPr>
                        <a:t>Observations</a:t>
                      </a:r>
                      <a:endParaRPr lang="en-US" sz="1600" b="0" i="0" u="none" strike="noStrike" dirty="0">
                        <a:effectLst/>
                        <a:latin typeface="Calibri" charset="0"/>
                      </a:endParaRP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i-FI" sz="1600" b="0" i="0" u="none" strike="noStrike">
                          <a:effectLst/>
                          <a:latin typeface="Calibri" charset="0"/>
                        </a:rPr>
                        <a:t>3,760</a:t>
                      </a: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i-FI" sz="1600" b="0" i="0" u="none" strike="noStrike">
                          <a:effectLst/>
                          <a:latin typeface="Calibri" charset="0"/>
                        </a:rPr>
                        <a:t>3,797</a:t>
                      </a: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uk-UA" sz="1600" b="0" i="0" u="none" strike="noStrike" dirty="0">
                          <a:effectLst/>
                          <a:latin typeface="Calibri" charset="0"/>
                        </a:rPr>
                        <a:t>3,864</a:t>
                      </a: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cs-CZ" sz="1600" b="0" i="0" u="none" strike="noStrike" dirty="0">
                          <a:effectLst/>
                          <a:latin typeface="Calibri" charset="0"/>
                        </a:rPr>
                        <a:t>11,421</a:t>
                      </a: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r>
              <a:tr h="224998">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200" u="none" strike="noStrike" dirty="0">
                          <a:effectLst/>
                        </a:rPr>
                        <a:t>Robust standard errors in </a:t>
                      </a:r>
                      <a:r>
                        <a:rPr lang="en-US" sz="1200" u="none" strike="noStrike" dirty="0" smtClean="0">
                          <a:effectLst/>
                        </a:rPr>
                        <a:t>parentheses. . Models were adjusted for gender, age, age,</a:t>
                      </a:r>
                      <a:r>
                        <a:rPr lang="en-US" sz="1200" u="none" strike="noStrike" baseline="0" dirty="0" smtClean="0">
                          <a:effectLst/>
                        </a:rPr>
                        <a:t> education, wealth, </a:t>
                      </a:r>
                      <a:r>
                        <a:rPr lang="en-US" sz="1200" u="none" strike="noStrike" dirty="0" smtClean="0">
                          <a:effectLst/>
                        </a:rPr>
                        <a:t> community and month of interview. Outliers censored at 95</a:t>
                      </a:r>
                      <a:r>
                        <a:rPr lang="en-US" sz="1200" u="none" strike="noStrike" baseline="30000" dirty="0" smtClean="0">
                          <a:effectLst/>
                        </a:rPr>
                        <a:t>th</a:t>
                      </a:r>
                      <a:r>
                        <a:rPr lang="en-US" sz="1200" u="none" strike="noStrike" dirty="0" smtClean="0">
                          <a:effectLst/>
                        </a:rPr>
                        <a:t> percentile. </a:t>
                      </a:r>
                    </a:p>
                    <a:p>
                      <a:pPr marL="0" marR="0" indent="0" algn="l" defTabSz="457200" rtl="0" eaLnBrk="1" fontAlgn="b" latinLnBrk="0" hangingPunct="1">
                        <a:lnSpc>
                          <a:spcPct val="100000"/>
                        </a:lnSpc>
                        <a:spcBef>
                          <a:spcPts val="0"/>
                        </a:spcBef>
                        <a:spcAft>
                          <a:spcPts val="0"/>
                        </a:spcAft>
                        <a:buClrTx/>
                        <a:buSzTx/>
                        <a:buFontTx/>
                        <a:buNone/>
                        <a:tabLst/>
                        <a:defRPr/>
                      </a:pPr>
                      <a:r>
                        <a:rPr lang="en-US" sz="1200" u="none" strike="noStrike" dirty="0" smtClean="0">
                          <a:effectLst/>
                        </a:rPr>
                        <a:t>P-value notation: *** p&lt;0.001, ** p&lt;0.01, * p&lt;0.05</a:t>
                      </a:r>
                      <a:endParaRPr lang="en-US" sz="1200" b="0" i="0" u="none" strike="noStrike" dirty="0" smtClean="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tc>
                <a:tc hMerge="1">
                  <a:txBody>
                    <a:bodyPr/>
                    <a:lstStyle/>
                    <a:p>
                      <a:pPr algn="l" fontAlgn="b"/>
                      <a:endParaRPr lang="en-US" sz="12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noFill/>
                  </a:tcPr>
                </a:tc>
                <a:tc hMerge="1">
                  <a:txBody>
                    <a:bodyPr/>
                    <a:lstStyle/>
                    <a:p>
                      <a:pPr algn="l" fontAlgn="b"/>
                      <a:endParaRPr lang="en-US" sz="12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noFill/>
                  </a:tcPr>
                </a:tc>
              </a:tr>
            </a:tbl>
          </a:graphicData>
        </a:graphic>
      </p:graphicFrame>
      <p:sp>
        <p:nvSpPr>
          <p:cNvPr id="3" name="TextBox 2"/>
          <p:cNvSpPr txBox="1"/>
          <p:nvPr/>
        </p:nvSpPr>
        <p:spPr>
          <a:xfrm>
            <a:off x="5254752" y="-573024"/>
            <a:ext cx="184731" cy="369332"/>
          </a:xfrm>
          <a:prstGeom prst="rect">
            <a:avLst/>
          </a:prstGeom>
          <a:noFill/>
        </p:spPr>
        <p:txBody>
          <a:bodyPr wrap="none" rtlCol="0">
            <a:spAutoFit/>
          </a:bodyPr>
          <a:lstStyle/>
          <a:p>
            <a:endParaRPr lang="en-US"/>
          </a:p>
        </p:txBody>
      </p:sp>
      <p:pic>
        <p:nvPicPr>
          <p:cNvPr id="6" name="Picture 5"/>
          <p:cNvPicPr>
            <a:picLocks noChangeAspect="1"/>
          </p:cNvPicPr>
          <p:nvPr/>
        </p:nvPicPr>
        <p:blipFill>
          <a:blip r:embed="rId3"/>
          <a:stretch>
            <a:fillRect/>
          </a:stretch>
        </p:blipFill>
        <p:spPr>
          <a:xfrm>
            <a:off x="3260035" y="1271497"/>
            <a:ext cx="3449751" cy="2508910"/>
          </a:xfrm>
          <a:prstGeom prst="rect">
            <a:avLst/>
          </a:prstGeom>
        </p:spPr>
      </p:pic>
      <p:sp>
        <p:nvSpPr>
          <p:cNvPr id="12" name="Rectangle 11"/>
          <p:cNvSpPr/>
          <p:nvPr/>
        </p:nvSpPr>
        <p:spPr>
          <a:xfrm>
            <a:off x="6709785" y="4076259"/>
            <a:ext cx="1407951" cy="506994"/>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493212" y="5831820"/>
            <a:ext cx="6143535" cy="646331"/>
          </a:xfrm>
          <a:prstGeom prst="rect">
            <a:avLst/>
          </a:prstGeom>
          <a:noFill/>
          <a:ln>
            <a:solidFill>
              <a:schemeClr val="accent1"/>
            </a:solidFill>
          </a:ln>
        </p:spPr>
        <p:txBody>
          <a:bodyPr wrap="square" rtlCol="0">
            <a:spAutoFit/>
          </a:bodyPr>
          <a:lstStyle/>
          <a:p>
            <a:r>
              <a:rPr lang="en-US" dirty="0"/>
              <a:t>Relative to baseline levels for those on ART, 47% reduction in healthcare expenditures</a:t>
            </a:r>
          </a:p>
        </p:txBody>
      </p:sp>
    </p:spTree>
    <p:extLst>
      <p:ext uri="{BB962C8B-B14F-4D97-AF65-F5344CB8AC3E}">
        <p14:creationId xmlns:p14="http://schemas.microsoft.com/office/powerpoint/2010/main" val="2042849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Probability of hospitalization in past 12 months</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6879224"/>
              </p:ext>
            </p:extLst>
          </p:nvPr>
        </p:nvGraphicFramePr>
        <p:xfrm>
          <a:off x="1402081" y="3901440"/>
          <a:ext cx="6534912" cy="1661160"/>
        </p:xfrm>
        <a:graphic>
          <a:graphicData uri="http://schemas.openxmlformats.org/drawingml/2006/table">
            <a:tbl>
              <a:tblPr>
                <a:tableStyleId>{5C22544A-7EE6-4342-B048-85BDC9FD1C3A}</a:tableStyleId>
              </a:tblPr>
              <a:tblGrid>
                <a:gridCol w="2304453"/>
                <a:gridCol w="1170266"/>
                <a:gridCol w="1024128"/>
                <a:gridCol w="1026089"/>
                <a:gridCol w="1009976"/>
              </a:tblGrid>
              <a:tr h="224998">
                <a:tc>
                  <a:txBody>
                    <a:bodyPr/>
                    <a:lstStyle/>
                    <a:p>
                      <a:pPr algn="l" fontAlgn="b"/>
                      <a:r>
                        <a:rPr lang="sk-SK" sz="1600" u="none" strike="noStrike" dirty="0">
                          <a:effectLst/>
                        </a:rPr>
                        <a:t> </a:t>
                      </a:r>
                      <a:endParaRPr lang="sk-SK"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SW Uganda</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E Uganda</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Kenya</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All regions</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4998">
                <a:tc>
                  <a:txBody>
                    <a:bodyPr/>
                    <a:lstStyle/>
                    <a:p>
                      <a:pPr algn="l" fontAlgn="b"/>
                      <a:r>
                        <a:rPr lang="en-US" sz="1600" u="none" strike="noStrike" dirty="0">
                          <a:effectLst/>
                        </a:rPr>
                        <a:t>On ART * Follow-up year 1</a:t>
                      </a:r>
                      <a:endParaRPr lang="en-US" sz="16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l" fontAlgn="b"/>
                      <a:r>
                        <a:rPr lang="pt-BR" sz="1600" b="0" i="0" u="none" strike="noStrike">
                          <a:effectLst/>
                          <a:latin typeface="Calibri" charset="0"/>
                        </a:rPr>
                        <a:t>-0.02</a:t>
                      </a: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l" fontAlgn="b"/>
                      <a:r>
                        <a:rPr lang="is-IS" sz="1600" b="0" i="0" u="none" strike="noStrike">
                          <a:effectLst/>
                          <a:latin typeface="Calibri" charset="0"/>
                        </a:rPr>
                        <a:t>-0.04</a:t>
                      </a: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l" fontAlgn="b"/>
                      <a:r>
                        <a:rPr lang="pt-BR" sz="1600" b="0" i="0" u="none" strike="noStrike">
                          <a:effectLst/>
                          <a:latin typeface="Calibri" charset="0"/>
                        </a:rPr>
                        <a:t>-0.02</a:t>
                      </a: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l" fontAlgn="b"/>
                      <a:r>
                        <a:rPr lang="pt-BR" sz="1600" b="0" i="0" u="none" strike="noStrike" dirty="0">
                          <a:effectLst/>
                          <a:latin typeface="Calibri" charset="0"/>
                        </a:rPr>
                        <a:t>-0.03*</a:t>
                      </a:r>
                    </a:p>
                  </a:txBody>
                  <a:tcPr marL="12700" marR="12700" marT="12700" marB="0" anchor="b">
                    <a:lnT w="12700" cap="flat" cmpd="sng" algn="ctr">
                      <a:solidFill>
                        <a:schemeClr val="tx1"/>
                      </a:solidFill>
                      <a:prstDash val="solid"/>
                      <a:round/>
                      <a:headEnd type="none" w="med" len="med"/>
                      <a:tailEnd type="none" w="med" len="med"/>
                    </a:lnT>
                    <a:noFill/>
                  </a:tcPr>
                </a:tc>
              </a:tr>
              <a:tr h="224998">
                <a:tc>
                  <a:txBody>
                    <a:bodyPr/>
                    <a:lstStyle/>
                    <a:p>
                      <a:pPr algn="l" fontAlgn="b"/>
                      <a:endParaRPr lang="en-US" sz="1600" b="0" i="0" u="none" strike="noStrike">
                        <a:effectLst/>
                        <a:latin typeface="Calibri" charset="0"/>
                      </a:endParaRPr>
                    </a:p>
                  </a:txBody>
                  <a:tcPr marL="12700" marR="12700" marT="12700" marB="0" anchor="b">
                    <a:noFill/>
                  </a:tcPr>
                </a:tc>
                <a:tc>
                  <a:txBody>
                    <a:bodyPr/>
                    <a:lstStyle/>
                    <a:p>
                      <a:pPr algn="l" fontAlgn="b"/>
                      <a:r>
                        <a:rPr lang="is-IS" sz="1600" b="0" i="0" u="none" strike="noStrike">
                          <a:effectLst/>
                          <a:latin typeface="Calibri" charset="0"/>
                        </a:rPr>
                        <a:t>(0.02)</a:t>
                      </a:r>
                    </a:p>
                  </a:txBody>
                  <a:tcPr marL="12700" marR="12700" marT="12700" marB="0" anchor="b">
                    <a:noFill/>
                  </a:tcPr>
                </a:tc>
                <a:tc>
                  <a:txBody>
                    <a:bodyPr/>
                    <a:lstStyle/>
                    <a:p>
                      <a:pPr algn="l" fontAlgn="b"/>
                      <a:r>
                        <a:rPr lang="is-IS" sz="1600" b="0" i="0" u="none" strike="noStrike">
                          <a:effectLst/>
                          <a:latin typeface="Calibri" charset="0"/>
                        </a:rPr>
                        <a:t>(0.03)</a:t>
                      </a:r>
                    </a:p>
                  </a:txBody>
                  <a:tcPr marL="12700" marR="12700" marT="12700" marB="0" anchor="b">
                    <a:noFill/>
                  </a:tcPr>
                </a:tc>
                <a:tc>
                  <a:txBody>
                    <a:bodyPr/>
                    <a:lstStyle/>
                    <a:p>
                      <a:pPr algn="l" fontAlgn="b"/>
                      <a:r>
                        <a:rPr lang="is-IS" sz="1600" b="0" i="0" u="none" strike="noStrike">
                          <a:effectLst/>
                          <a:latin typeface="Calibri" charset="0"/>
                        </a:rPr>
                        <a:t>(0.02)</a:t>
                      </a:r>
                    </a:p>
                  </a:txBody>
                  <a:tcPr marL="12700" marR="12700" marT="12700" marB="0" anchor="b">
                    <a:noFill/>
                  </a:tcPr>
                </a:tc>
                <a:tc>
                  <a:txBody>
                    <a:bodyPr/>
                    <a:lstStyle/>
                    <a:p>
                      <a:pPr algn="l" fontAlgn="b"/>
                      <a:r>
                        <a:rPr lang="is-IS" sz="1600" b="0" i="0" u="none" strike="noStrike" dirty="0">
                          <a:effectLst/>
                          <a:latin typeface="Calibri" charset="0"/>
                        </a:rPr>
                        <a:t>(0.01)</a:t>
                      </a:r>
                    </a:p>
                  </a:txBody>
                  <a:tcPr marL="12700" marR="12700" marT="12700" marB="0" anchor="b">
                    <a:noFill/>
                  </a:tcPr>
                </a:tc>
              </a:tr>
              <a:tr h="224998">
                <a:tc>
                  <a:txBody>
                    <a:bodyPr/>
                    <a:lstStyle/>
                    <a:p>
                      <a:pPr algn="l" fontAlgn="b"/>
                      <a:endParaRPr lang="en-US" sz="1000" b="0" i="0" u="none" strike="noStrike" dirty="0">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c>
                  <a:txBody>
                    <a:bodyPr/>
                    <a:lstStyle/>
                    <a:p>
                      <a:pPr algn="l" fontAlgn="b"/>
                      <a:endParaRPr lang="en-US" sz="1600" b="0" i="0" u="none" strike="noStrike">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c>
                  <a:txBody>
                    <a:bodyPr/>
                    <a:lstStyle/>
                    <a:p>
                      <a:pPr algn="l" fontAlgn="b"/>
                      <a:endParaRPr lang="en-US" sz="1600" b="0" i="0" u="none" strike="noStrike">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c>
                  <a:txBody>
                    <a:bodyPr/>
                    <a:lstStyle/>
                    <a:p>
                      <a:pPr algn="l" fontAlgn="b"/>
                      <a:endParaRPr lang="en-US" sz="1600" b="0" i="0" u="none" strike="noStrike">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c>
                  <a:txBody>
                    <a:bodyPr/>
                    <a:lstStyle/>
                    <a:p>
                      <a:pPr algn="l" fontAlgn="b"/>
                      <a:endParaRPr lang="en-US" sz="1600" b="0" i="0" u="none" strike="noStrike">
                        <a:effectLst/>
                        <a:latin typeface="Calibri" charset="0"/>
                      </a:endParaRPr>
                    </a:p>
                  </a:txBody>
                  <a:tcPr marL="12700" marR="12700" marT="12700" marB="0" anchor="b">
                    <a:lnB w="12700" cap="flat" cmpd="sng" algn="ctr">
                      <a:solidFill>
                        <a:schemeClr val="tx1"/>
                      </a:solidFill>
                      <a:prstDash val="sysDot"/>
                      <a:round/>
                      <a:headEnd type="none" w="med" len="med"/>
                      <a:tailEnd type="none" w="med" len="med"/>
                    </a:lnB>
                    <a:noFill/>
                  </a:tcPr>
                </a:tc>
              </a:tr>
              <a:tr h="224998">
                <a:tc>
                  <a:txBody>
                    <a:bodyPr/>
                    <a:lstStyle/>
                    <a:p>
                      <a:pPr algn="l" fontAlgn="b"/>
                      <a:r>
                        <a:rPr lang="en-US" sz="1600" u="none" strike="noStrike" dirty="0">
                          <a:effectLst/>
                        </a:rPr>
                        <a:t>Observations</a:t>
                      </a:r>
                      <a:endParaRPr lang="en-US" sz="1600" b="0" i="0" u="none" strike="noStrike" dirty="0">
                        <a:effectLst/>
                        <a:latin typeface="Calibri" charset="0"/>
                      </a:endParaRP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i-FI" sz="1600" b="0" i="0" u="none" strike="noStrike">
                          <a:effectLst/>
                          <a:latin typeface="Calibri" charset="0"/>
                        </a:rPr>
                        <a:t>3,760</a:t>
                      </a: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i-FI" sz="1600" b="0" i="0" u="none" strike="noStrike">
                          <a:effectLst/>
                          <a:latin typeface="Calibri" charset="0"/>
                        </a:rPr>
                        <a:t>3,797</a:t>
                      </a: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uk-UA" sz="1600" b="0" i="0" u="none" strike="noStrike">
                          <a:effectLst/>
                          <a:latin typeface="Calibri" charset="0"/>
                        </a:rPr>
                        <a:t>3,865</a:t>
                      </a: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cs-CZ" sz="1600" b="0" i="0" u="none" strike="noStrike" dirty="0">
                          <a:effectLst/>
                          <a:latin typeface="Calibri" charset="0"/>
                        </a:rPr>
                        <a:t>11,422</a:t>
                      </a:r>
                    </a:p>
                  </a:txBody>
                  <a:tcPr marL="12700" marR="12700" marT="12700" marB="0" anchor="b">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r>
              <a:tr h="224998">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200" u="none" strike="noStrike" dirty="0">
                          <a:effectLst/>
                        </a:rPr>
                        <a:t>Robust standard errors in </a:t>
                      </a:r>
                      <a:r>
                        <a:rPr lang="en-US" sz="1200" u="none" strike="noStrike" dirty="0" smtClean="0">
                          <a:effectLst/>
                        </a:rPr>
                        <a:t>parentheses. Models were adjusted for community and month of interview. Outliers censored at 95</a:t>
                      </a:r>
                      <a:r>
                        <a:rPr lang="en-US" sz="1200" u="none" strike="noStrike" baseline="30000" dirty="0" smtClean="0">
                          <a:effectLst/>
                        </a:rPr>
                        <a:t>th</a:t>
                      </a:r>
                      <a:r>
                        <a:rPr lang="en-US" sz="1200" u="none" strike="noStrike" dirty="0" smtClean="0">
                          <a:effectLst/>
                        </a:rPr>
                        <a:t> percentile. P-value notation: *** p&lt;0.001, ** p&lt;0.01, * p&lt;0.05</a:t>
                      </a:r>
                      <a:endParaRPr lang="en-US" sz="1200" b="0" i="0" u="none" strike="noStrike" dirty="0" smtClean="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tc>
                <a:tc hMerge="1">
                  <a:txBody>
                    <a:bodyPr/>
                    <a:lstStyle/>
                    <a:p>
                      <a:pPr algn="l" fontAlgn="b"/>
                      <a:endParaRPr lang="en-US" sz="12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noFill/>
                  </a:tcPr>
                </a:tc>
                <a:tc hMerge="1">
                  <a:txBody>
                    <a:bodyPr/>
                    <a:lstStyle/>
                    <a:p>
                      <a:pPr algn="l" fontAlgn="b"/>
                      <a:endParaRPr lang="en-US" sz="1200" b="0" i="0" u="none" strike="noStrike" dirty="0">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noFill/>
                  </a:tcPr>
                </a:tc>
              </a:tr>
            </a:tbl>
          </a:graphicData>
        </a:graphic>
      </p:graphicFrame>
      <p:sp>
        <p:nvSpPr>
          <p:cNvPr id="3" name="TextBox 2"/>
          <p:cNvSpPr txBox="1"/>
          <p:nvPr/>
        </p:nvSpPr>
        <p:spPr>
          <a:xfrm>
            <a:off x="5254752" y="-573024"/>
            <a:ext cx="184731" cy="369332"/>
          </a:xfrm>
          <a:prstGeom prst="rect">
            <a:avLst/>
          </a:prstGeom>
          <a:noFill/>
        </p:spPr>
        <p:txBody>
          <a:bodyPr wrap="none" rtlCol="0">
            <a:spAutoFit/>
          </a:bodyPr>
          <a:lstStyle/>
          <a:p>
            <a:endParaRPr lang="en-US"/>
          </a:p>
        </p:txBody>
      </p:sp>
      <p:pic>
        <p:nvPicPr>
          <p:cNvPr id="6" name="Picture 5"/>
          <p:cNvPicPr>
            <a:picLocks noChangeAspect="1"/>
          </p:cNvPicPr>
          <p:nvPr/>
        </p:nvPicPr>
        <p:blipFill>
          <a:blip r:embed="rId2"/>
          <a:stretch>
            <a:fillRect/>
          </a:stretch>
        </p:blipFill>
        <p:spPr>
          <a:xfrm>
            <a:off x="3319213" y="1417639"/>
            <a:ext cx="3273315" cy="2380593"/>
          </a:xfrm>
          <a:prstGeom prst="rect">
            <a:avLst/>
          </a:prstGeom>
        </p:spPr>
      </p:pic>
      <p:sp>
        <p:nvSpPr>
          <p:cNvPr id="7" name="Rectangle 6"/>
          <p:cNvSpPr/>
          <p:nvPr/>
        </p:nvSpPr>
        <p:spPr>
          <a:xfrm>
            <a:off x="6592528" y="4186379"/>
            <a:ext cx="1407951" cy="506994"/>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493212" y="5831820"/>
            <a:ext cx="6143535" cy="646331"/>
          </a:xfrm>
          <a:prstGeom prst="rect">
            <a:avLst/>
          </a:prstGeom>
          <a:noFill/>
          <a:ln>
            <a:solidFill>
              <a:schemeClr val="accent1"/>
            </a:solidFill>
          </a:ln>
        </p:spPr>
        <p:txBody>
          <a:bodyPr wrap="square" rtlCol="0">
            <a:spAutoFit/>
          </a:bodyPr>
          <a:lstStyle/>
          <a:p>
            <a:r>
              <a:rPr lang="en-US" dirty="0"/>
              <a:t>Relative to baseline levels for those on ART, 30% reduction in </a:t>
            </a:r>
            <a:r>
              <a:rPr lang="en-US" dirty="0" smtClean="0"/>
              <a:t>hospitalizations</a:t>
            </a:r>
            <a:endParaRPr lang="en-US" dirty="0"/>
          </a:p>
        </p:txBody>
      </p:sp>
    </p:spTree>
    <p:extLst>
      <p:ext uri="{BB962C8B-B14F-4D97-AF65-F5344CB8AC3E}">
        <p14:creationId xmlns:p14="http://schemas.microsoft.com/office/powerpoint/2010/main" val="702189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 Kenyan communities, rising wealth may contribute to higher healthcare utilization</a:t>
            </a:r>
            <a:endParaRPr lang="en-US" sz="3200" dirty="0"/>
          </a:p>
        </p:txBody>
      </p:sp>
      <p:sp>
        <p:nvSpPr>
          <p:cNvPr id="6" name="Content Placeholder 2"/>
          <p:cNvSpPr txBox="1">
            <a:spLocks/>
          </p:cNvSpPr>
          <p:nvPr/>
        </p:nvSpPr>
        <p:spPr>
          <a:xfrm>
            <a:off x="866487" y="1600201"/>
            <a:ext cx="8018280" cy="46376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ART households more likely to be in top 3 wealth quintiles in follow-up year 1</a:t>
            </a:r>
          </a:p>
          <a:p>
            <a:endParaRPr lang="en-US" dirty="0" smtClean="0"/>
          </a:p>
        </p:txBody>
      </p:sp>
      <p:pic>
        <p:nvPicPr>
          <p:cNvPr id="9" name="Picture 8"/>
          <p:cNvPicPr>
            <a:picLocks noChangeAspect="1"/>
          </p:cNvPicPr>
          <p:nvPr/>
        </p:nvPicPr>
        <p:blipFill>
          <a:blip r:embed="rId2"/>
          <a:stretch>
            <a:fillRect/>
          </a:stretch>
        </p:blipFill>
        <p:spPr>
          <a:xfrm>
            <a:off x="2361027" y="2716731"/>
            <a:ext cx="5029200" cy="3657600"/>
          </a:xfrm>
          <a:prstGeom prst="rect">
            <a:avLst/>
          </a:prstGeom>
        </p:spPr>
      </p:pic>
    </p:spTree>
    <p:extLst>
      <p:ext uri="{BB962C8B-B14F-4D97-AF65-F5344CB8AC3E}">
        <p14:creationId xmlns:p14="http://schemas.microsoft.com/office/powerpoint/2010/main" val="1227526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866487" y="1590153"/>
            <a:ext cx="8018280" cy="4637637"/>
          </a:xfrm>
        </p:spPr>
        <p:txBody>
          <a:bodyPr>
            <a:normAutofit/>
          </a:bodyPr>
          <a:lstStyle/>
          <a:p>
            <a:r>
              <a:rPr lang="en-US" dirty="0" smtClean="0"/>
              <a:t>Costs incurred by patients receiving ART declined </a:t>
            </a:r>
            <a:r>
              <a:rPr lang="en-US" dirty="0" smtClean="0"/>
              <a:t>1 year after </a:t>
            </a:r>
            <a:r>
              <a:rPr lang="en-US" dirty="0" smtClean="0"/>
              <a:t>introduction of streamlined care</a:t>
            </a:r>
          </a:p>
          <a:p>
            <a:pPr lvl="1"/>
            <a:r>
              <a:rPr lang="en-US" dirty="0" smtClean="0"/>
              <a:t>Largest reductions seen in time costs of care</a:t>
            </a:r>
          </a:p>
          <a:p>
            <a:endParaRPr lang="en-US" sz="2800" dirty="0"/>
          </a:p>
          <a:p>
            <a:r>
              <a:rPr lang="en-US" dirty="0" smtClean="0"/>
              <a:t>Results likely to be due </a:t>
            </a:r>
            <a:r>
              <a:rPr lang="en-US" dirty="0" smtClean="0"/>
              <a:t>to </a:t>
            </a:r>
            <a:r>
              <a:rPr lang="en-US" dirty="0" smtClean="0"/>
              <a:t>lower </a:t>
            </a:r>
            <a:r>
              <a:rPr lang="en-US" u="sng" dirty="0" smtClean="0"/>
              <a:t>frequency</a:t>
            </a:r>
            <a:r>
              <a:rPr lang="en-US" dirty="0" smtClean="0"/>
              <a:t> </a:t>
            </a:r>
            <a:r>
              <a:rPr lang="en-US" dirty="0" smtClean="0"/>
              <a:t>&amp; </a:t>
            </a:r>
            <a:r>
              <a:rPr lang="en-US" u="sng" dirty="0" smtClean="0"/>
              <a:t>duration</a:t>
            </a:r>
            <a:r>
              <a:rPr lang="en-US" dirty="0" smtClean="0"/>
              <a:t> of </a:t>
            </a:r>
            <a:r>
              <a:rPr lang="en-US" dirty="0" smtClean="0"/>
              <a:t>visits as well as improved health</a:t>
            </a:r>
            <a:endParaRPr lang="en-US" dirty="0" smtClean="0"/>
          </a:p>
        </p:txBody>
      </p:sp>
    </p:spTree>
    <p:extLst>
      <p:ext uri="{BB962C8B-B14F-4D97-AF65-F5344CB8AC3E}">
        <p14:creationId xmlns:p14="http://schemas.microsoft.com/office/powerpoint/2010/main" val="3657875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866487" y="1590153"/>
            <a:ext cx="8018280" cy="4637637"/>
          </a:xfrm>
        </p:spPr>
        <p:txBody>
          <a:bodyPr>
            <a:normAutofit/>
          </a:bodyPr>
          <a:lstStyle/>
          <a:p>
            <a:r>
              <a:rPr lang="en-US" dirty="0" smtClean="0"/>
              <a:t>Substantial </a:t>
            </a:r>
            <a:r>
              <a:rPr lang="en-US" dirty="0" smtClean="0"/>
              <a:t>heterogeneity in costs and time </a:t>
            </a:r>
            <a:r>
              <a:rPr lang="en-US" dirty="0" smtClean="0"/>
              <a:t>trends across communities</a:t>
            </a:r>
            <a:endParaRPr lang="en-US" dirty="0" smtClean="0"/>
          </a:p>
          <a:p>
            <a:pPr lvl="1"/>
            <a:r>
              <a:rPr lang="en-US" dirty="0" smtClean="0"/>
              <a:t>In Kenya, no significant change in costs of care</a:t>
            </a:r>
          </a:p>
          <a:p>
            <a:pPr lvl="1"/>
            <a:r>
              <a:rPr lang="en-US" dirty="0" smtClean="0"/>
              <a:t>Higher </a:t>
            </a:r>
            <a:r>
              <a:rPr lang="en-US" dirty="0" smtClean="0"/>
              <a:t>wealth for those on ART may </a:t>
            </a:r>
            <a:r>
              <a:rPr lang="en-US" dirty="0" smtClean="0"/>
              <a:t>have increased healthcare </a:t>
            </a:r>
            <a:r>
              <a:rPr lang="en-US" dirty="0" smtClean="0"/>
              <a:t>utilization</a:t>
            </a:r>
          </a:p>
          <a:p>
            <a:pPr lvl="1"/>
            <a:r>
              <a:rPr lang="en-US" dirty="0" smtClean="0"/>
              <a:t>Other potential explanatory factors: (a) rainfall variation; and (b) inclusion of ART initiation costs at </a:t>
            </a:r>
            <a:r>
              <a:rPr lang="en-US" dirty="0" smtClean="0"/>
              <a:t>baseline</a:t>
            </a:r>
            <a:endParaRPr lang="en-US" dirty="0" smtClean="0"/>
          </a:p>
        </p:txBody>
      </p:sp>
    </p:spTree>
    <p:extLst>
      <p:ext uri="{BB962C8B-B14F-4D97-AF65-F5344CB8AC3E}">
        <p14:creationId xmlns:p14="http://schemas.microsoft.com/office/powerpoint/2010/main" val="405849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85000" lnSpcReduction="10000"/>
          </a:bodyPr>
          <a:lstStyle/>
          <a:p>
            <a:r>
              <a:rPr lang="en-US" dirty="0"/>
              <a:t>Despite </a:t>
            </a:r>
            <a:r>
              <a:rPr lang="en-US" dirty="0" smtClean="0"/>
              <a:t>free treatment, </a:t>
            </a:r>
            <a:r>
              <a:rPr lang="en-US" dirty="0"/>
              <a:t>patients </a:t>
            </a:r>
            <a:r>
              <a:rPr lang="en-US" dirty="0" smtClean="0"/>
              <a:t>face various </a:t>
            </a:r>
            <a:r>
              <a:rPr lang="en-US" dirty="0"/>
              <a:t>costs associated with healthcare </a:t>
            </a:r>
            <a:r>
              <a:rPr lang="en-US" dirty="0" smtClean="0"/>
              <a:t>utilization</a:t>
            </a:r>
            <a:endParaRPr lang="en-US" baseline="30000" dirty="0"/>
          </a:p>
          <a:p>
            <a:pPr lvl="1"/>
            <a:r>
              <a:rPr lang="en-US" dirty="0" smtClean="0"/>
              <a:t>Transportation, time away </a:t>
            </a:r>
            <a:r>
              <a:rPr lang="en-US" dirty="0"/>
              <a:t>from work, </a:t>
            </a:r>
            <a:r>
              <a:rPr lang="en-US" dirty="0" smtClean="0"/>
              <a:t>out-of-pocket expenditures</a:t>
            </a:r>
          </a:p>
          <a:p>
            <a:endParaRPr lang="en-US" dirty="0" smtClean="0"/>
          </a:p>
          <a:p>
            <a:r>
              <a:rPr lang="en-US" dirty="0" smtClean="0"/>
              <a:t>Alternative models of delivering ART have potential to reduce economic burden of receiving care</a:t>
            </a:r>
          </a:p>
          <a:p>
            <a:endParaRPr lang="en-US" dirty="0" smtClean="0"/>
          </a:p>
          <a:p>
            <a:r>
              <a:rPr lang="en-US" dirty="0" smtClean="0"/>
              <a:t>In communities that began receiving streamlined HIV care, we examined changes in healthcare costs incurred by patients</a:t>
            </a:r>
            <a:endParaRPr lang="en-US" dirty="0"/>
          </a:p>
        </p:txBody>
      </p:sp>
    </p:spTree>
    <p:extLst>
      <p:ext uri="{BB962C8B-B14F-4D97-AF65-F5344CB8AC3E}">
        <p14:creationId xmlns:p14="http://schemas.microsoft.com/office/powerpoint/2010/main" val="893134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sz="2800" dirty="0"/>
              <a:t>While there is heterogeneity between communities, </a:t>
            </a:r>
            <a:r>
              <a:rPr lang="en-US" sz="2800" dirty="0" smtClean="0"/>
              <a:t>results consistent </a:t>
            </a:r>
            <a:r>
              <a:rPr lang="en-US" sz="2800" dirty="0"/>
              <a:t>with hypothesis that </a:t>
            </a:r>
            <a:r>
              <a:rPr lang="en-US" sz="2800" dirty="0" smtClean="0"/>
              <a:t>streamlined </a:t>
            </a:r>
            <a:r>
              <a:rPr lang="en-US" sz="2800" dirty="0"/>
              <a:t>care delivery model can reduce the economic burden on </a:t>
            </a:r>
            <a:r>
              <a:rPr lang="en-US" sz="2800" dirty="0" smtClean="0"/>
              <a:t>patients receiving ART</a:t>
            </a:r>
            <a:endParaRPr lang="en-US" sz="2800" dirty="0"/>
          </a:p>
          <a:p>
            <a:endParaRPr lang="en-US" sz="2800" dirty="0" smtClean="0"/>
          </a:p>
          <a:p>
            <a:r>
              <a:rPr lang="en-US" sz="2800" dirty="0" smtClean="0"/>
              <a:t>Further </a:t>
            </a:r>
            <a:r>
              <a:rPr lang="en-US" sz="2800" dirty="0"/>
              <a:t>research using additional longitudinal data and comparison to non-intervention communities and households needed to verify these </a:t>
            </a:r>
            <a:r>
              <a:rPr lang="en-US" sz="2800" dirty="0" smtClean="0"/>
              <a:t>findings</a:t>
            </a:r>
          </a:p>
        </p:txBody>
      </p:sp>
    </p:spTree>
    <p:extLst>
      <p:ext uri="{BB962C8B-B14F-4D97-AF65-F5344CB8AC3E}">
        <p14:creationId xmlns:p14="http://schemas.microsoft.com/office/powerpoint/2010/main" val="696694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COLLABORATING ORGANIZATIONS</a:t>
            </a:r>
            <a:endParaRPr lang="en-US" dirty="0"/>
          </a:p>
        </p:txBody>
      </p:sp>
      <p:pic>
        <p:nvPicPr>
          <p:cNvPr id="1027" name="Picture 1" descr="IDR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40" y="2291218"/>
            <a:ext cx="20193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0" y="1970544"/>
            <a:ext cx="1600200" cy="14319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540" y="1970544"/>
            <a:ext cx="1450975" cy="1450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3" descr="12307a_UCSF_wtext"/>
          <p:cNvPicPr>
            <a:picLocks noChangeAspect="1" noChangeArrowheads="1"/>
          </p:cNvPicPr>
          <p:nvPr/>
        </p:nvPicPr>
        <p:blipFill>
          <a:blip r:embed="rId5">
            <a:extLst>
              <a:ext uri="{28A0092B-C50C-407E-A947-70E740481C1C}">
                <a14:useLocalDpi xmlns:a14="http://schemas.microsoft.com/office/drawing/2010/main" val="0"/>
              </a:ext>
            </a:extLst>
          </a:blip>
          <a:srcRect r="38736" b="45949"/>
          <a:stretch>
            <a:fillRect/>
          </a:stretch>
        </p:blipFill>
        <p:spPr bwMode="auto">
          <a:xfrm>
            <a:off x="4100542" y="4362449"/>
            <a:ext cx="1504950" cy="7969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350" y="4200525"/>
            <a:ext cx="1758950" cy="1120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616" y="4428330"/>
            <a:ext cx="28352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816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Autofit/>
          </a:bodyPr>
          <a:lstStyle/>
          <a:p>
            <a:r>
              <a:rPr lang="en-US" sz="2000" i="1" dirty="0" smtClean="0"/>
              <a:t>Research </a:t>
            </a:r>
            <a:r>
              <a:rPr lang="en-US" sz="2000" i="1" dirty="0"/>
              <a:t>reported in this </a:t>
            </a:r>
            <a:r>
              <a:rPr lang="en-US" sz="2000" i="1" dirty="0" smtClean="0"/>
              <a:t>presentation </a:t>
            </a:r>
            <a:r>
              <a:rPr lang="en-US" sz="2000" i="1" dirty="0"/>
              <a:t>was supported by Division of AIDS, NIAID of the National Institutes of Health under award number U01AI099959 and in part by the President’s Emergency Plan for AIDS Relief and Gilead Sciences. </a:t>
            </a:r>
            <a:endParaRPr lang="en-US" sz="2000" i="1" dirty="0" smtClean="0"/>
          </a:p>
          <a:p>
            <a:r>
              <a:rPr lang="en-US" sz="2000" i="1" dirty="0" smtClean="0"/>
              <a:t>The </a:t>
            </a:r>
            <a:r>
              <a:rPr lang="en-US" sz="2000" i="1" dirty="0"/>
              <a:t>content is solely the responsibility of the authors and does not necessarily represent the official views of the NIH, PEPFAR, or Gilead. </a:t>
            </a:r>
            <a:endParaRPr lang="en-US" sz="2000" i="1" dirty="0" smtClean="0"/>
          </a:p>
          <a:p>
            <a:r>
              <a:rPr lang="en-US" sz="2000" i="1" dirty="0" smtClean="0"/>
              <a:t>The SEARCH project gratefully acknowledges the Ministries of Health of Uganda and Kenya, our research team, collaborators and advisory boards, and especially all communities and participants involved. </a:t>
            </a:r>
            <a:endParaRPr lang="en-US" sz="2000" dirty="0" smtClean="0"/>
          </a:p>
          <a:p>
            <a:endParaRPr lang="en-US" sz="2000" dirty="0"/>
          </a:p>
        </p:txBody>
      </p:sp>
    </p:spTree>
    <p:extLst>
      <p:ext uri="{BB962C8B-B14F-4D97-AF65-F5344CB8AC3E}">
        <p14:creationId xmlns:p14="http://schemas.microsoft.com/office/powerpoint/2010/main" val="2691023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SEARCH trial</a:t>
            </a:r>
            <a:endParaRPr lang="en-GB" dirty="0"/>
          </a:p>
        </p:txBody>
      </p:sp>
      <p:sp>
        <p:nvSpPr>
          <p:cNvPr id="3" name="Content Placeholder 2"/>
          <p:cNvSpPr>
            <a:spLocks noGrp="1"/>
          </p:cNvSpPr>
          <p:nvPr>
            <p:ph idx="1"/>
          </p:nvPr>
        </p:nvSpPr>
        <p:spPr/>
        <p:txBody>
          <a:bodyPr>
            <a:normAutofit/>
          </a:bodyPr>
          <a:lstStyle/>
          <a:p>
            <a:r>
              <a:rPr lang="en-US" dirty="0" smtClean="0"/>
              <a:t>SEARCH: HIV </a:t>
            </a:r>
            <a:r>
              <a:rPr lang="en-US" dirty="0"/>
              <a:t>test-and-treat cluster randomized trial </a:t>
            </a:r>
            <a:r>
              <a:rPr lang="en-US" dirty="0" smtClean="0"/>
              <a:t>in Kenya and Uganda (NCT:01864603)</a:t>
            </a:r>
          </a:p>
          <a:p>
            <a:endParaRPr lang="en-US" dirty="0"/>
          </a:p>
          <a:p>
            <a:r>
              <a:rPr lang="en-GB" dirty="0" smtClean="0"/>
              <a:t>Key interventions</a:t>
            </a:r>
          </a:p>
          <a:p>
            <a:pPr lvl="1"/>
            <a:r>
              <a:rPr lang="en-GB" sz="2400" dirty="0" smtClean="0"/>
              <a:t>Population-based testing</a:t>
            </a:r>
          </a:p>
          <a:p>
            <a:pPr lvl="1"/>
            <a:r>
              <a:rPr lang="en-GB" sz="2400" dirty="0" smtClean="0"/>
              <a:t>Supported linkage</a:t>
            </a:r>
          </a:p>
          <a:p>
            <a:pPr lvl="1"/>
            <a:r>
              <a:rPr lang="en-GB" sz="2400" dirty="0" smtClean="0"/>
              <a:t>ART irrespective of CD4</a:t>
            </a:r>
          </a:p>
          <a:p>
            <a:pPr lvl="1"/>
            <a:r>
              <a:rPr lang="en-GB" sz="2400" dirty="0" smtClean="0"/>
              <a:t>Streamlined HIV care</a:t>
            </a:r>
          </a:p>
        </p:txBody>
      </p:sp>
      <p:grpSp>
        <p:nvGrpSpPr>
          <p:cNvPr id="4" name="Group 3"/>
          <p:cNvGrpSpPr/>
          <p:nvPr/>
        </p:nvGrpSpPr>
        <p:grpSpPr>
          <a:xfrm>
            <a:off x="5361946" y="3266382"/>
            <a:ext cx="3621355" cy="2581019"/>
            <a:chOff x="4161011" y="1196159"/>
            <a:chExt cx="4506365" cy="2971799"/>
          </a:xfrm>
        </p:grpSpPr>
        <p:pic>
          <p:nvPicPr>
            <p:cNvPr id="5" name="Picture 4" descr="Screen Shot 2012-09-26 at 2.06.53 PM.png"/>
            <p:cNvPicPr>
              <a:picLocks noChangeAspect="1"/>
            </p:cNvPicPr>
            <p:nvPr/>
          </p:nvPicPr>
          <p:blipFill rotWithShape="1">
            <a:blip r:embed="rId2" cstate="email">
              <a:extLst>
                <a:ext uri="{28A0092B-C50C-407E-A947-70E740481C1C}">
                  <a14:useLocalDpi xmlns:a14="http://schemas.microsoft.com/office/drawing/2010/main" val="0"/>
                </a:ext>
              </a:extLst>
            </a:blip>
            <a:srcRect l="12091" t="16538" r="12456" b="3848"/>
            <a:stretch/>
          </p:blipFill>
          <p:spPr>
            <a:xfrm>
              <a:off x="4161011" y="1196159"/>
              <a:ext cx="4506365" cy="2971799"/>
            </a:xfrm>
            <a:prstGeom prst="rect">
              <a:avLst/>
            </a:prstGeom>
            <a:solidFill>
              <a:srgbClr val="6A0101"/>
            </a:solidFill>
          </p:spPr>
        </p:pic>
        <p:sp>
          <p:nvSpPr>
            <p:cNvPr id="7" name="TextBox 6"/>
            <p:cNvSpPr txBox="1"/>
            <p:nvPr/>
          </p:nvSpPr>
          <p:spPr>
            <a:xfrm>
              <a:off x="4338746" y="2085408"/>
              <a:ext cx="949098" cy="307777"/>
            </a:xfrm>
            <a:prstGeom prst="rect">
              <a:avLst/>
            </a:prstGeom>
            <a:solidFill>
              <a:srgbClr val="470000"/>
            </a:solidFill>
            <a:ln w="19050" cmpd="sng">
              <a:noFill/>
            </a:ln>
          </p:spPr>
          <p:txBody>
            <a:bodyPr wrap="none" rtlCol="0" anchor="ctr">
              <a:spAutoFit/>
            </a:bodyPr>
            <a:lstStyle/>
            <a:p>
              <a:pPr algn="ctr"/>
              <a:r>
                <a:rPr lang="en-US" sz="1400" dirty="0" smtClean="0">
                  <a:solidFill>
                    <a:schemeClr val="bg1"/>
                  </a:solidFill>
                  <a:latin typeface="Gill Sans"/>
                  <a:cs typeface="Gill Sans"/>
                </a:rPr>
                <a:t>UGANDA</a:t>
              </a:r>
              <a:endParaRPr lang="en-US" sz="1400" dirty="0">
                <a:solidFill>
                  <a:schemeClr val="bg1"/>
                </a:solidFill>
                <a:latin typeface="Gill Sans"/>
                <a:cs typeface="Gill Sans"/>
              </a:endParaRPr>
            </a:p>
          </p:txBody>
        </p:sp>
        <p:sp>
          <p:nvSpPr>
            <p:cNvPr id="8" name="TextBox 7"/>
            <p:cNvSpPr txBox="1"/>
            <p:nvPr/>
          </p:nvSpPr>
          <p:spPr>
            <a:xfrm>
              <a:off x="6833327" y="2085408"/>
              <a:ext cx="740808" cy="307777"/>
            </a:xfrm>
            <a:prstGeom prst="rect">
              <a:avLst/>
            </a:prstGeom>
            <a:solidFill>
              <a:srgbClr val="254061"/>
            </a:solidFill>
            <a:ln w="19050" cmpd="sng">
              <a:noFill/>
            </a:ln>
          </p:spPr>
          <p:txBody>
            <a:bodyPr wrap="none" rtlCol="0" anchor="ctr">
              <a:spAutoFit/>
            </a:bodyPr>
            <a:lstStyle/>
            <a:p>
              <a:pPr algn="ctr"/>
              <a:r>
                <a:rPr lang="en-US" sz="1400" dirty="0" smtClean="0">
                  <a:solidFill>
                    <a:schemeClr val="bg1"/>
                  </a:solidFill>
                  <a:latin typeface="Gill Sans"/>
                  <a:cs typeface="Gill Sans"/>
                </a:rPr>
                <a:t>KENYA</a:t>
              </a:r>
              <a:endParaRPr lang="en-US" sz="1200" dirty="0">
                <a:solidFill>
                  <a:schemeClr val="bg1"/>
                </a:solidFill>
                <a:latin typeface="Gill Sans"/>
                <a:cs typeface="Gill Sans"/>
              </a:endParaRPr>
            </a:p>
          </p:txBody>
        </p:sp>
        <p:grpSp>
          <p:nvGrpSpPr>
            <p:cNvPr id="9" name="Group 8"/>
            <p:cNvGrpSpPr/>
            <p:nvPr/>
          </p:nvGrpSpPr>
          <p:grpSpPr>
            <a:xfrm>
              <a:off x="4191000" y="2749846"/>
              <a:ext cx="931432" cy="301219"/>
              <a:chOff x="7848600" y="3588046"/>
              <a:chExt cx="931432" cy="301219"/>
            </a:xfrm>
            <a:solidFill>
              <a:schemeClr val="tx1">
                <a:lumMod val="50000"/>
                <a:lumOff val="50000"/>
              </a:schemeClr>
            </a:solidFill>
          </p:grpSpPr>
          <p:sp>
            <p:nvSpPr>
              <p:cNvPr id="12" name="Rectangle 11"/>
              <p:cNvSpPr/>
              <p:nvPr/>
            </p:nvSpPr>
            <p:spPr>
              <a:xfrm>
                <a:off x="7905315" y="3657600"/>
                <a:ext cx="552885" cy="21503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848600" y="3588046"/>
                <a:ext cx="931432" cy="301219"/>
              </a:xfrm>
              <a:prstGeom prst="rect">
                <a:avLst/>
              </a:prstGeom>
              <a:solidFill>
                <a:srgbClr val="6A0101"/>
              </a:solidFill>
            </p:spPr>
            <p:txBody>
              <a:bodyPr wrap="square" rtlCol="0">
                <a:spAutoFit/>
              </a:bodyPr>
              <a:lstStyle/>
              <a:p>
                <a:r>
                  <a:rPr lang="en-US" sz="1100" dirty="0" smtClean="0">
                    <a:solidFill>
                      <a:schemeClr val="bg1"/>
                    </a:solidFill>
                    <a:latin typeface="Gill Sans"/>
                    <a:cs typeface="Gill Sans"/>
                  </a:rPr>
                  <a:t>Mbarara</a:t>
                </a:r>
                <a:endParaRPr lang="en-US" sz="1100" dirty="0">
                  <a:solidFill>
                    <a:schemeClr val="bg1"/>
                  </a:solidFill>
                  <a:latin typeface="Gill Sans"/>
                  <a:cs typeface="Gill Sans"/>
                </a:endParaRPr>
              </a:p>
            </p:txBody>
          </p:sp>
        </p:grpSp>
        <p:sp>
          <p:nvSpPr>
            <p:cNvPr id="10" name="TextBox 9"/>
            <p:cNvSpPr txBox="1"/>
            <p:nvPr/>
          </p:nvSpPr>
          <p:spPr>
            <a:xfrm>
              <a:off x="5714998" y="2203776"/>
              <a:ext cx="793151" cy="301219"/>
            </a:xfrm>
            <a:prstGeom prst="rect">
              <a:avLst/>
            </a:prstGeom>
            <a:solidFill>
              <a:srgbClr val="6A0101"/>
            </a:solidFill>
          </p:spPr>
          <p:txBody>
            <a:bodyPr wrap="square" rtlCol="0">
              <a:spAutoFit/>
            </a:bodyPr>
            <a:lstStyle/>
            <a:p>
              <a:r>
                <a:rPr lang="en-US" sz="1100" dirty="0" err="1" smtClean="0">
                  <a:solidFill>
                    <a:schemeClr val="bg1"/>
                  </a:solidFill>
                  <a:latin typeface="Gill Sans"/>
                  <a:cs typeface="Gill Sans"/>
                </a:rPr>
                <a:t>Tororo</a:t>
              </a:r>
              <a:endParaRPr lang="en-US" sz="1100" dirty="0">
                <a:solidFill>
                  <a:schemeClr val="bg1"/>
                </a:solidFill>
                <a:latin typeface="Gill Sans"/>
                <a:cs typeface="Gill Sans"/>
              </a:endParaRPr>
            </a:p>
          </p:txBody>
        </p:sp>
        <p:sp>
          <p:nvSpPr>
            <p:cNvPr id="11" name="TextBox 10"/>
            <p:cNvSpPr txBox="1"/>
            <p:nvPr/>
          </p:nvSpPr>
          <p:spPr>
            <a:xfrm>
              <a:off x="6379421" y="2887373"/>
              <a:ext cx="939881" cy="301219"/>
            </a:xfrm>
            <a:prstGeom prst="rect">
              <a:avLst/>
            </a:prstGeom>
            <a:solidFill>
              <a:srgbClr val="254061"/>
            </a:solidFill>
          </p:spPr>
          <p:txBody>
            <a:bodyPr wrap="square" rtlCol="0">
              <a:spAutoFit/>
            </a:bodyPr>
            <a:lstStyle/>
            <a:p>
              <a:r>
                <a:rPr lang="en-US" sz="1100" dirty="0" smtClean="0">
                  <a:solidFill>
                    <a:schemeClr val="bg1"/>
                  </a:solidFill>
                  <a:latin typeface="Gill Sans"/>
                  <a:cs typeface="Gill Sans"/>
                </a:rPr>
                <a:t>Nyanza</a:t>
              </a:r>
              <a:endParaRPr lang="en-US" sz="1100" dirty="0">
                <a:solidFill>
                  <a:schemeClr val="bg1"/>
                </a:solidFill>
                <a:latin typeface="Gill Sans"/>
                <a:cs typeface="Gill Sans"/>
              </a:endParaRPr>
            </a:p>
          </p:txBody>
        </p:sp>
      </p:grpSp>
    </p:spTree>
    <p:extLst>
      <p:ext uri="{BB962C8B-B14F-4D97-AF65-F5344CB8AC3E}">
        <p14:creationId xmlns:p14="http://schemas.microsoft.com/office/powerpoint/2010/main" val="1505488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1088020"/>
          </a:xfrm>
          <a:prstGeom prst="rect">
            <a:avLst/>
          </a:prstGeom>
          <a:solidFill>
            <a:schemeClr val="accent2"/>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bg1"/>
                </a:solidFill>
                <a:latin typeface="Calibri" panose="020F0502020204030204" pitchFamily="34" charset="0"/>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Gill Sans MT"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Gill Sans MT"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Gill Sans MT"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Gill Sans MT" pitchFamily="34" charset="0"/>
                <a:ea typeface="ＭＳ Ｐゴシック" charset="0"/>
                <a:cs typeface="ＭＳ Ｐゴシック" charset="0"/>
              </a:defRPr>
            </a:lvl5pPr>
            <a:lvl6pPr marL="457200" algn="ctr" rtl="0" fontAlgn="base">
              <a:spcBef>
                <a:spcPct val="0"/>
              </a:spcBef>
              <a:spcAft>
                <a:spcPct val="0"/>
              </a:spcAft>
              <a:defRPr sz="4400">
                <a:solidFill>
                  <a:srgbClr val="FFFF00"/>
                </a:solidFill>
                <a:latin typeface="Gill Sans MT" pitchFamily="34" charset="0"/>
              </a:defRPr>
            </a:lvl6pPr>
            <a:lvl7pPr marL="914400" algn="ctr" rtl="0" fontAlgn="base">
              <a:spcBef>
                <a:spcPct val="0"/>
              </a:spcBef>
              <a:spcAft>
                <a:spcPct val="0"/>
              </a:spcAft>
              <a:defRPr sz="4400">
                <a:solidFill>
                  <a:srgbClr val="FFFF00"/>
                </a:solidFill>
                <a:latin typeface="Gill Sans MT" pitchFamily="34" charset="0"/>
              </a:defRPr>
            </a:lvl7pPr>
            <a:lvl8pPr marL="1371600" algn="ctr" rtl="0" fontAlgn="base">
              <a:spcBef>
                <a:spcPct val="0"/>
              </a:spcBef>
              <a:spcAft>
                <a:spcPct val="0"/>
              </a:spcAft>
              <a:defRPr sz="4400">
                <a:solidFill>
                  <a:srgbClr val="FFFF00"/>
                </a:solidFill>
                <a:latin typeface="Gill Sans MT" pitchFamily="34" charset="0"/>
              </a:defRPr>
            </a:lvl8pPr>
            <a:lvl9pPr marL="1828800" algn="ctr" rtl="0" fontAlgn="base">
              <a:spcBef>
                <a:spcPct val="0"/>
              </a:spcBef>
              <a:spcAft>
                <a:spcPct val="0"/>
              </a:spcAft>
              <a:defRPr sz="4400">
                <a:solidFill>
                  <a:srgbClr val="FFFF00"/>
                </a:solidFill>
                <a:latin typeface="Gill Sans MT" pitchFamily="34" charset="0"/>
              </a:defRPr>
            </a:lvl9pPr>
          </a:lstStyle>
          <a:p>
            <a:r>
              <a:rPr lang="en-US" dirty="0" smtClean="0">
                <a:solidFill>
                  <a:srgbClr val="FFFFFF"/>
                </a:solidFill>
              </a:rPr>
              <a:t>SEARCH Streamlined Care Model </a:t>
            </a:r>
            <a:endParaRPr lang="en-US" dirty="0">
              <a:solidFill>
                <a:srgbClr val="FFFFFF"/>
              </a:solidFill>
            </a:endParaRPr>
          </a:p>
        </p:txBody>
      </p:sp>
      <p:sp>
        <p:nvSpPr>
          <p:cNvPr id="5" name="TextBox 4"/>
          <p:cNvSpPr txBox="1"/>
          <p:nvPr/>
        </p:nvSpPr>
        <p:spPr>
          <a:xfrm>
            <a:off x="230188" y="1171208"/>
            <a:ext cx="4363201" cy="2800767"/>
          </a:xfrm>
          <a:prstGeom prst="rect">
            <a:avLst/>
          </a:prstGeom>
          <a:solidFill>
            <a:srgbClr val="A8DBFD"/>
          </a:solidFill>
        </p:spPr>
        <p:txBody>
          <a:bodyPr wrap="square" rtlCol="0">
            <a:spAutoFit/>
          </a:bodyPr>
          <a:lstStyle/>
          <a:p>
            <a:r>
              <a:rPr lang="en-US" sz="2400" b="1" dirty="0">
                <a:solidFill>
                  <a:srgbClr val="000000"/>
                </a:solidFill>
              </a:rPr>
              <a:t>1</a:t>
            </a:r>
            <a:r>
              <a:rPr lang="en-US" sz="2400" b="1" dirty="0" smtClean="0">
                <a:solidFill>
                  <a:srgbClr val="000000"/>
                </a:solidFill>
              </a:rPr>
              <a:t>.</a:t>
            </a:r>
            <a:r>
              <a:rPr lang="en-US" b="1" dirty="0" smtClean="0">
                <a:solidFill>
                  <a:srgbClr val="000000"/>
                </a:solidFill>
              </a:rPr>
              <a:t> Efficient Visits for Patients and Staff</a:t>
            </a:r>
          </a:p>
          <a:p>
            <a:pPr marL="0" lvl="2"/>
            <a:endParaRPr lang="en-US" sz="800" dirty="0" smtClean="0">
              <a:solidFill>
                <a:srgbClr val="000000"/>
              </a:solidFill>
            </a:endParaRPr>
          </a:p>
          <a:p>
            <a:pPr marL="0" lvl="2"/>
            <a:r>
              <a:rPr lang="en-US" sz="1600" dirty="0" smtClean="0">
                <a:solidFill>
                  <a:srgbClr val="000000"/>
                </a:solidFill>
              </a:rPr>
              <a:t>• ART </a:t>
            </a:r>
            <a:r>
              <a:rPr lang="en-US" sz="1600" dirty="0">
                <a:solidFill>
                  <a:srgbClr val="000000"/>
                </a:solidFill>
              </a:rPr>
              <a:t>start at first clinic </a:t>
            </a:r>
            <a:r>
              <a:rPr lang="en-US" sz="1600" dirty="0" smtClean="0">
                <a:solidFill>
                  <a:srgbClr val="000000"/>
                </a:solidFill>
              </a:rPr>
              <a:t>visit as indicated</a:t>
            </a:r>
          </a:p>
          <a:p>
            <a:pPr marL="0" lvl="2"/>
            <a:r>
              <a:rPr lang="en-US" sz="1600" dirty="0">
                <a:solidFill>
                  <a:srgbClr val="000000"/>
                </a:solidFill>
              </a:rPr>
              <a:t> </a:t>
            </a:r>
            <a:r>
              <a:rPr lang="en-US" sz="1600" dirty="0" smtClean="0">
                <a:solidFill>
                  <a:srgbClr val="000000"/>
                </a:solidFill>
              </a:rPr>
              <a:t>   </a:t>
            </a:r>
            <a:endParaRPr lang="en-US" sz="800" dirty="0" smtClean="0">
              <a:solidFill>
                <a:srgbClr val="000000"/>
              </a:solidFill>
            </a:endParaRPr>
          </a:p>
          <a:p>
            <a:pPr marL="0" lvl="2"/>
            <a:r>
              <a:rPr lang="en-US" sz="1600" dirty="0" smtClean="0">
                <a:solidFill>
                  <a:srgbClr val="000000"/>
                </a:solidFill>
              </a:rPr>
              <a:t>• Triage </a:t>
            </a:r>
            <a:r>
              <a:rPr lang="en-US" sz="1600" dirty="0">
                <a:solidFill>
                  <a:srgbClr val="000000"/>
                </a:solidFill>
              </a:rPr>
              <a:t>by </a:t>
            </a:r>
            <a:r>
              <a:rPr lang="en-US" sz="1600" dirty="0" smtClean="0">
                <a:solidFill>
                  <a:srgbClr val="000000"/>
                </a:solidFill>
              </a:rPr>
              <a:t>nurse or other extender at </a:t>
            </a:r>
          </a:p>
          <a:p>
            <a:pPr marL="0" lvl="2"/>
            <a:r>
              <a:rPr lang="en-US" sz="1600" dirty="0">
                <a:solidFill>
                  <a:srgbClr val="000000"/>
                </a:solidFill>
              </a:rPr>
              <a:t> </a:t>
            </a:r>
            <a:r>
              <a:rPr lang="en-US" sz="1600" dirty="0" smtClean="0">
                <a:solidFill>
                  <a:srgbClr val="000000"/>
                </a:solidFill>
              </a:rPr>
              <a:t>    all follow</a:t>
            </a:r>
            <a:r>
              <a:rPr lang="en-US" sz="1600" dirty="0">
                <a:solidFill>
                  <a:srgbClr val="000000"/>
                </a:solidFill>
              </a:rPr>
              <a:t>-up visits</a:t>
            </a:r>
          </a:p>
          <a:p>
            <a:pPr marL="0" lvl="2"/>
            <a:endParaRPr lang="en-US" sz="800" dirty="0" smtClean="0">
              <a:solidFill>
                <a:srgbClr val="000000"/>
              </a:solidFill>
            </a:endParaRPr>
          </a:p>
          <a:p>
            <a:pPr marL="0" lvl="2"/>
            <a:r>
              <a:rPr lang="en-US" sz="1600" dirty="0" smtClean="0">
                <a:solidFill>
                  <a:srgbClr val="000000"/>
                </a:solidFill>
              </a:rPr>
              <a:t>• Clinic visits and </a:t>
            </a:r>
            <a:r>
              <a:rPr lang="en-US" sz="1600" dirty="0">
                <a:solidFill>
                  <a:srgbClr val="000000"/>
                </a:solidFill>
              </a:rPr>
              <a:t>ART dispensation </a:t>
            </a:r>
            <a:r>
              <a:rPr lang="en-US" sz="1600" dirty="0" smtClean="0">
                <a:solidFill>
                  <a:srgbClr val="000000"/>
                </a:solidFill>
              </a:rPr>
              <a:t>every</a:t>
            </a:r>
          </a:p>
          <a:p>
            <a:pPr marL="0" lvl="2"/>
            <a:r>
              <a:rPr lang="en-US" sz="1600" dirty="0">
                <a:solidFill>
                  <a:srgbClr val="000000"/>
                </a:solidFill>
              </a:rPr>
              <a:t> </a:t>
            </a:r>
            <a:r>
              <a:rPr lang="en-US" sz="1600" dirty="0" smtClean="0">
                <a:solidFill>
                  <a:srgbClr val="000000"/>
                </a:solidFill>
              </a:rPr>
              <a:t>    3 </a:t>
            </a:r>
            <a:r>
              <a:rPr lang="en-US" sz="1600" dirty="0">
                <a:solidFill>
                  <a:srgbClr val="000000"/>
                </a:solidFill>
              </a:rPr>
              <a:t>months </a:t>
            </a:r>
            <a:r>
              <a:rPr lang="en-US" sz="1600" dirty="0" smtClean="0">
                <a:solidFill>
                  <a:srgbClr val="000000"/>
                </a:solidFill>
              </a:rPr>
              <a:t>rather than every 1-2 months</a:t>
            </a:r>
          </a:p>
          <a:p>
            <a:pPr marL="0" lvl="2"/>
            <a:endParaRPr lang="en-US" sz="800" dirty="0" smtClean="0">
              <a:solidFill>
                <a:srgbClr val="000000"/>
              </a:solidFill>
            </a:endParaRPr>
          </a:p>
          <a:p>
            <a:pPr marL="0" lvl="2"/>
            <a:r>
              <a:rPr lang="en-US" sz="1600" dirty="0">
                <a:solidFill>
                  <a:srgbClr val="000000"/>
                </a:solidFill>
              </a:rPr>
              <a:t>• </a:t>
            </a:r>
            <a:r>
              <a:rPr lang="en-US" sz="1600" dirty="0" smtClean="0"/>
              <a:t>Integration </a:t>
            </a:r>
            <a:r>
              <a:rPr lang="en-US" sz="1600" dirty="0"/>
              <a:t>of services: HIV care, NCD care,     </a:t>
            </a:r>
          </a:p>
          <a:p>
            <a:pPr marL="0" lvl="2"/>
            <a:r>
              <a:rPr lang="en-US" sz="1600" dirty="0"/>
              <a:t>     general medical </a:t>
            </a:r>
            <a:r>
              <a:rPr lang="en-US" sz="1600" dirty="0" smtClean="0"/>
              <a:t>care</a:t>
            </a:r>
            <a:endParaRPr lang="en-US" sz="1600" dirty="0"/>
          </a:p>
        </p:txBody>
      </p:sp>
      <p:sp>
        <p:nvSpPr>
          <p:cNvPr id="6" name="TextBox 5"/>
          <p:cNvSpPr txBox="1"/>
          <p:nvPr/>
        </p:nvSpPr>
        <p:spPr>
          <a:xfrm>
            <a:off x="4722673" y="1171209"/>
            <a:ext cx="4195901" cy="2554545"/>
          </a:xfrm>
          <a:prstGeom prst="rect">
            <a:avLst/>
          </a:prstGeom>
          <a:solidFill>
            <a:srgbClr val="FFE97D"/>
          </a:solidFill>
        </p:spPr>
        <p:txBody>
          <a:bodyPr wrap="square" rtlCol="0">
            <a:spAutoFit/>
          </a:bodyPr>
          <a:lstStyle/>
          <a:p>
            <a:r>
              <a:rPr lang="en-US" sz="2400" b="1" dirty="0" smtClean="0">
                <a:solidFill>
                  <a:srgbClr val="000000"/>
                </a:solidFill>
              </a:rPr>
              <a:t>2. </a:t>
            </a:r>
            <a:r>
              <a:rPr lang="en-US" b="1" dirty="0" smtClean="0">
                <a:solidFill>
                  <a:srgbClr val="000000"/>
                </a:solidFill>
              </a:rPr>
              <a:t>Patient-centered approach to care</a:t>
            </a:r>
          </a:p>
          <a:p>
            <a:pPr marL="0" lvl="2"/>
            <a:endParaRPr lang="en-US" sz="800" dirty="0" smtClean="0">
              <a:solidFill>
                <a:srgbClr val="000000"/>
              </a:solidFill>
            </a:endParaRPr>
          </a:p>
          <a:p>
            <a:pPr marL="285750" lvl="2" indent="-285750">
              <a:buFont typeface="Arial" panose="020B0604020202020204" pitchFamily="34" charset="0"/>
              <a:buChar char="•"/>
            </a:pPr>
            <a:r>
              <a:rPr lang="en-US" sz="1600" dirty="0" smtClean="0">
                <a:solidFill>
                  <a:srgbClr val="000000"/>
                </a:solidFill>
              </a:rPr>
              <a:t>Welcoming environment</a:t>
            </a:r>
            <a:endParaRPr lang="en-US" sz="1600" dirty="0">
              <a:solidFill>
                <a:srgbClr val="000000"/>
              </a:solidFill>
            </a:endParaRPr>
          </a:p>
          <a:p>
            <a:pPr marL="171450" lvl="2" indent="-171450">
              <a:buFont typeface="Arial" panose="020B0604020202020204" pitchFamily="34" charset="0"/>
              <a:buChar char="•"/>
            </a:pPr>
            <a:endParaRPr lang="en-US" sz="800" dirty="0">
              <a:solidFill>
                <a:srgbClr val="000000"/>
              </a:solidFill>
            </a:endParaRPr>
          </a:p>
          <a:p>
            <a:pPr marL="285750" lvl="2" indent="-285750">
              <a:buFont typeface="Arial" panose="020B0604020202020204" pitchFamily="34" charset="0"/>
              <a:buChar char="•"/>
            </a:pPr>
            <a:r>
              <a:rPr lang="en-US" sz="1600" dirty="0" smtClean="0">
                <a:solidFill>
                  <a:srgbClr val="000000"/>
                </a:solidFill>
              </a:rPr>
              <a:t>Fostering trust, connection, and a sense of investment in the patient</a:t>
            </a:r>
          </a:p>
          <a:p>
            <a:pPr marL="285750" lvl="2" indent="-285750">
              <a:buFont typeface="Arial" panose="020B0604020202020204" pitchFamily="34" charset="0"/>
              <a:buChar char="•"/>
            </a:pPr>
            <a:r>
              <a:rPr lang="en-US" sz="1600" dirty="0" smtClean="0">
                <a:solidFill>
                  <a:srgbClr val="000000"/>
                </a:solidFill>
              </a:rPr>
              <a:t>Flexible clinic hours</a:t>
            </a:r>
          </a:p>
          <a:p>
            <a:pPr marL="285750" lvl="2" indent="-285750">
              <a:buFont typeface="Arial" panose="020B0604020202020204" pitchFamily="34" charset="0"/>
              <a:buChar char="•"/>
            </a:pPr>
            <a:r>
              <a:rPr lang="en-US" sz="1600" dirty="0" smtClean="0">
                <a:solidFill>
                  <a:srgbClr val="000000"/>
                </a:solidFill>
              </a:rPr>
              <a:t>Tiered tracking</a:t>
            </a:r>
          </a:p>
          <a:p>
            <a:pPr marL="285750" lvl="2" indent="-285750">
              <a:buFont typeface="Arial" panose="020B0604020202020204" pitchFamily="34" charset="0"/>
              <a:buChar char="•"/>
            </a:pPr>
            <a:r>
              <a:rPr lang="en-US" sz="1600" dirty="0" smtClean="0">
                <a:solidFill>
                  <a:srgbClr val="000000"/>
                </a:solidFill>
              </a:rPr>
              <a:t>Multi-disease chronic care model </a:t>
            </a:r>
            <a:endParaRPr lang="en-US" sz="1600" dirty="0">
              <a:solidFill>
                <a:srgbClr val="000000"/>
              </a:solidFill>
            </a:endParaRPr>
          </a:p>
          <a:p>
            <a:pPr marL="0" lvl="2"/>
            <a:endParaRPr lang="en-US" sz="800" dirty="0">
              <a:solidFill>
                <a:srgbClr val="000000"/>
              </a:solidFill>
            </a:endParaRPr>
          </a:p>
          <a:p>
            <a:pPr marL="0" lvl="2"/>
            <a:endParaRPr lang="en-US" sz="1600" dirty="0">
              <a:solidFill>
                <a:srgbClr val="000000"/>
              </a:solidFill>
            </a:endParaRPr>
          </a:p>
        </p:txBody>
      </p:sp>
      <p:sp>
        <p:nvSpPr>
          <p:cNvPr id="7" name="TextBox 6"/>
          <p:cNvSpPr txBox="1"/>
          <p:nvPr/>
        </p:nvSpPr>
        <p:spPr>
          <a:xfrm>
            <a:off x="230188" y="4191119"/>
            <a:ext cx="2743347" cy="1969770"/>
          </a:xfrm>
          <a:prstGeom prst="rect">
            <a:avLst/>
          </a:prstGeom>
          <a:solidFill>
            <a:srgbClr val="8ECF85"/>
          </a:solidFill>
        </p:spPr>
        <p:txBody>
          <a:bodyPr wrap="square" rtlCol="0">
            <a:spAutoFit/>
          </a:bodyPr>
          <a:lstStyle/>
          <a:p>
            <a:pPr marL="0" lvl="2"/>
            <a:r>
              <a:rPr lang="en-US" sz="2400" b="1" dirty="0" smtClean="0">
                <a:solidFill>
                  <a:srgbClr val="000000"/>
                </a:solidFill>
              </a:rPr>
              <a:t>3.</a:t>
            </a:r>
            <a:r>
              <a:rPr lang="en-US" b="1" dirty="0" smtClean="0">
                <a:solidFill>
                  <a:srgbClr val="000000"/>
                </a:solidFill>
              </a:rPr>
              <a:t> Telephone hotline access for patients</a:t>
            </a:r>
            <a:endParaRPr lang="en-US" sz="800" dirty="0">
              <a:solidFill>
                <a:srgbClr val="000000"/>
              </a:solidFill>
            </a:endParaRPr>
          </a:p>
          <a:p>
            <a:pPr marL="0" lvl="2"/>
            <a:endParaRPr lang="en-US" sz="800" dirty="0" smtClean="0">
              <a:solidFill>
                <a:srgbClr val="000000"/>
              </a:solidFill>
            </a:endParaRPr>
          </a:p>
          <a:p>
            <a:pPr marL="0" lvl="2"/>
            <a:r>
              <a:rPr lang="en-US" sz="1600" dirty="0" smtClean="0">
                <a:solidFill>
                  <a:srgbClr val="000000"/>
                </a:solidFill>
              </a:rPr>
              <a:t>• Easy triage of medical questions</a:t>
            </a:r>
            <a:endParaRPr lang="en-US" sz="1600" dirty="0">
              <a:solidFill>
                <a:srgbClr val="000000"/>
              </a:solidFill>
            </a:endParaRPr>
          </a:p>
          <a:p>
            <a:pPr marL="0" lvl="2"/>
            <a:endParaRPr lang="en-US" sz="800" dirty="0">
              <a:solidFill>
                <a:srgbClr val="000000"/>
              </a:solidFill>
            </a:endParaRPr>
          </a:p>
          <a:p>
            <a:pPr marL="0" lvl="2"/>
            <a:r>
              <a:rPr lang="en-US" sz="1600" dirty="0">
                <a:solidFill>
                  <a:srgbClr val="000000"/>
                </a:solidFill>
              </a:rPr>
              <a:t>• </a:t>
            </a:r>
            <a:r>
              <a:rPr lang="en-US" sz="1600" dirty="0" smtClean="0">
                <a:solidFill>
                  <a:srgbClr val="000000"/>
                </a:solidFill>
              </a:rPr>
              <a:t>Appointment/scheduling logistics for retention</a:t>
            </a:r>
            <a:endParaRPr lang="en-US" sz="1600" dirty="0">
              <a:solidFill>
                <a:srgbClr val="000000"/>
              </a:solidFill>
            </a:endParaRPr>
          </a:p>
        </p:txBody>
      </p:sp>
      <p:sp>
        <p:nvSpPr>
          <p:cNvPr id="8" name="TextBox 7"/>
          <p:cNvSpPr txBox="1"/>
          <p:nvPr/>
        </p:nvSpPr>
        <p:spPr>
          <a:xfrm>
            <a:off x="3064794" y="4191119"/>
            <a:ext cx="2905091" cy="1723549"/>
          </a:xfrm>
          <a:prstGeom prst="rect">
            <a:avLst/>
          </a:prstGeom>
          <a:solidFill>
            <a:srgbClr val="FFAF7E"/>
          </a:solidFill>
        </p:spPr>
        <p:txBody>
          <a:bodyPr wrap="square" rtlCol="0">
            <a:spAutoFit/>
          </a:bodyPr>
          <a:lstStyle/>
          <a:p>
            <a:r>
              <a:rPr lang="en-US" sz="2400" b="1" dirty="0" smtClean="0">
                <a:solidFill>
                  <a:srgbClr val="000000"/>
                </a:solidFill>
              </a:rPr>
              <a:t>4.</a:t>
            </a:r>
            <a:r>
              <a:rPr lang="en-US" b="1" dirty="0" smtClean="0">
                <a:solidFill>
                  <a:srgbClr val="000000"/>
                </a:solidFill>
              </a:rPr>
              <a:t> Appointment reminders by phone/SMS</a:t>
            </a:r>
          </a:p>
          <a:p>
            <a:pPr marL="0" lvl="2"/>
            <a:endParaRPr lang="en-US" sz="800" dirty="0" smtClean="0">
              <a:solidFill>
                <a:srgbClr val="000000"/>
              </a:solidFill>
            </a:endParaRPr>
          </a:p>
          <a:p>
            <a:pPr marL="0" lvl="2"/>
            <a:r>
              <a:rPr lang="en-US" sz="1600" dirty="0" smtClean="0">
                <a:solidFill>
                  <a:srgbClr val="000000"/>
                </a:solidFill>
              </a:rPr>
              <a:t>• One week to few days in advance</a:t>
            </a:r>
            <a:endParaRPr lang="en-US" sz="1600" dirty="0">
              <a:solidFill>
                <a:srgbClr val="000000"/>
              </a:solidFill>
            </a:endParaRPr>
          </a:p>
          <a:p>
            <a:pPr marL="0" lvl="2"/>
            <a:endParaRPr lang="en-US" sz="800" dirty="0">
              <a:solidFill>
                <a:srgbClr val="000000"/>
              </a:solidFill>
            </a:endParaRPr>
          </a:p>
          <a:p>
            <a:pPr marL="0" lvl="2"/>
            <a:r>
              <a:rPr lang="en-US" sz="1600" dirty="0">
                <a:solidFill>
                  <a:srgbClr val="000000"/>
                </a:solidFill>
              </a:rPr>
              <a:t>• </a:t>
            </a:r>
            <a:r>
              <a:rPr lang="en-US" sz="1600" dirty="0" smtClean="0">
                <a:solidFill>
                  <a:srgbClr val="000000"/>
                </a:solidFill>
              </a:rPr>
              <a:t>Retention tool</a:t>
            </a:r>
            <a:endParaRPr lang="en-US" b="1" dirty="0">
              <a:solidFill>
                <a:srgbClr val="000000"/>
              </a:solidFill>
            </a:endParaRPr>
          </a:p>
        </p:txBody>
      </p:sp>
      <p:sp>
        <p:nvSpPr>
          <p:cNvPr id="9" name="TextBox 8"/>
          <p:cNvSpPr txBox="1"/>
          <p:nvPr/>
        </p:nvSpPr>
        <p:spPr>
          <a:xfrm>
            <a:off x="6053539" y="4191119"/>
            <a:ext cx="2867065" cy="1569660"/>
          </a:xfrm>
          <a:prstGeom prst="rect">
            <a:avLst/>
          </a:prstGeom>
          <a:solidFill>
            <a:srgbClr val="E48AD3"/>
          </a:solidFill>
        </p:spPr>
        <p:txBody>
          <a:bodyPr wrap="square" rtlCol="0">
            <a:spAutoFit/>
          </a:bodyPr>
          <a:lstStyle/>
          <a:p>
            <a:r>
              <a:rPr lang="en-US" sz="2400" b="1" dirty="0" smtClean="0">
                <a:solidFill>
                  <a:srgbClr val="000000"/>
                </a:solidFill>
              </a:rPr>
              <a:t>5.</a:t>
            </a:r>
            <a:r>
              <a:rPr lang="en-US" b="1" dirty="0" smtClean="0">
                <a:solidFill>
                  <a:srgbClr val="000000"/>
                </a:solidFill>
              </a:rPr>
              <a:t> Viral Load Counseling</a:t>
            </a:r>
          </a:p>
          <a:p>
            <a:pPr marL="0" lvl="2"/>
            <a:endParaRPr lang="en-US" sz="800" dirty="0" smtClean="0">
              <a:solidFill>
                <a:srgbClr val="000000"/>
              </a:solidFill>
            </a:endParaRPr>
          </a:p>
          <a:p>
            <a:pPr marL="0" lvl="2"/>
            <a:r>
              <a:rPr lang="en-US" sz="1600" dirty="0" smtClean="0">
                <a:solidFill>
                  <a:srgbClr val="000000"/>
                </a:solidFill>
              </a:rPr>
              <a:t>• Structured format for discussion of undetectable and detectable results</a:t>
            </a:r>
            <a:endParaRPr lang="en-US" sz="1600" dirty="0">
              <a:solidFill>
                <a:srgbClr val="000000"/>
              </a:solidFill>
            </a:endParaRPr>
          </a:p>
          <a:p>
            <a:pPr marL="0" lvl="2"/>
            <a:endParaRPr lang="en-US" sz="800" dirty="0">
              <a:solidFill>
                <a:srgbClr val="000000"/>
              </a:solidFill>
            </a:endParaRPr>
          </a:p>
          <a:p>
            <a:pPr marL="0" lvl="2"/>
            <a:endParaRPr lang="en-US" sz="800" b="1" dirty="0">
              <a:solidFill>
                <a:srgbClr val="000000"/>
              </a:solidFill>
            </a:endParaRPr>
          </a:p>
        </p:txBody>
      </p:sp>
    </p:spTree>
    <p:extLst>
      <p:ext uri="{BB962C8B-B14F-4D97-AF65-F5344CB8AC3E}">
        <p14:creationId xmlns:p14="http://schemas.microsoft.com/office/powerpoint/2010/main" val="3908178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a:t>
            </a:r>
            <a:endParaRPr lang="en-GB" dirty="0"/>
          </a:p>
        </p:txBody>
      </p:sp>
      <p:sp>
        <p:nvSpPr>
          <p:cNvPr id="3" name="Content Placeholder 2"/>
          <p:cNvSpPr>
            <a:spLocks noGrp="1"/>
          </p:cNvSpPr>
          <p:nvPr>
            <p:ph idx="1"/>
          </p:nvPr>
        </p:nvSpPr>
        <p:spPr/>
        <p:txBody>
          <a:bodyPr>
            <a:normAutofit fontScale="92500"/>
          </a:bodyPr>
          <a:lstStyle/>
          <a:p>
            <a:r>
              <a:rPr lang="en-GB" dirty="0" smtClean="0"/>
              <a:t>Longitudinal surveys conducted among a random sample of households with HIV+ and HIV- adults</a:t>
            </a:r>
          </a:p>
          <a:p>
            <a:endParaRPr lang="en-GB" dirty="0" smtClean="0"/>
          </a:p>
          <a:p>
            <a:pPr lvl="1"/>
            <a:r>
              <a:rPr lang="en-GB" dirty="0" smtClean="0"/>
              <a:t>200 households enrolled in each community, revisited each year</a:t>
            </a:r>
          </a:p>
          <a:p>
            <a:pPr lvl="1"/>
            <a:r>
              <a:rPr lang="en-GB" dirty="0" smtClean="0"/>
              <a:t>100 </a:t>
            </a:r>
            <a:r>
              <a:rPr lang="en-GB" dirty="0"/>
              <a:t>with </a:t>
            </a:r>
            <a:r>
              <a:rPr lang="en-GB" dirty="0" smtClean="0"/>
              <a:t>&amp; without </a:t>
            </a:r>
            <a:r>
              <a:rPr lang="en-GB" dirty="0"/>
              <a:t>HIV+ </a:t>
            </a:r>
            <a:r>
              <a:rPr lang="en-GB" dirty="0" smtClean="0"/>
              <a:t>adults</a:t>
            </a:r>
          </a:p>
          <a:p>
            <a:pPr lvl="1"/>
            <a:r>
              <a:rPr lang="en-US" dirty="0"/>
              <a:t>July 2013 – Aug. </a:t>
            </a:r>
            <a:r>
              <a:rPr lang="en-US" dirty="0" smtClean="0"/>
              <a:t>2014: </a:t>
            </a:r>
            <a:r>
              <a:rPr lang="en-GB" dirty="0" smtClean="0"/>
              <a:t>after SEARCH baseline testing</a:t>
            </a:r>
            <a:endParaRPr lang="en-US" dirty="0" smtClean="0"/>
          </a:p>
          <a:p>
            <a:pPr lvl="1"/>
            <a:r>
              <a:rPr lang="en-US" dirty="0" smtClean="0"/>
              <a:t>Oct. </a:t>
            </a:r>
            <a:r>
              <a:rPr lang="en-US" dirty="0"/>
              <a:t>2014 </a:t>
            </a:r>
            <a:r>
              <a:rPr lang="en-US" dirty="0" smtClean="0"/>
              <a:t>– Sept. 2015: follow-up year 1</a:t>
            </a:r>
            <a:endParaRPr lang="en-GB" dirty="0" smtClean="0"/>
          </a:p>
          <a:p>
            <a:pPr lvl="2"/>
            <a:endParaRPr lang="en-GB" dirty="0" smtClean="0"/>
          </a:p>
        </p:txBody>
      </p:sp>
    </p:spTree>
    <p:extLst>
      <p:ext uri="{BB962C8B-B14F-4D97-AF65-F5344CB8AC3E}">
        <p14:creationId xmlns:p14="http://schemas.microsoft.com/office/powerpoint/2010/main" val="2977175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87" y="284687"/>
            <a:ext cx="8018280" cy="1143000"/>
          </a:xfrm>
        </p:spPr>
        <p:txBody>
          <a:bodyPr/>
          <a:lstStyle/>
          <a:p>
            <a:r>
              <a:rPr lang="en-US" dirty="0" smtClean="0"/>
              <a:t>Methods</a:t>
            </a:r>
            <a:endParaRPr lang="en-US" dirty="0"/>
          </a:p>
        </p:txBody>
      </p:sp>
      <p:sp>
        <p:nvSpPr>
          <p:cNvPr id="3" name="Content Placeholder 2"/>
          <p:cNvSpPr>
            <a:spLocks noGrp="1"/>
          </p:cNvSpPr>
          <p:nvPr>
            <p:ph idx="1"/>
          </p:nvPr>
        </p:nvSpPr>
        <p:spPr/>
        <p:txBody>
          <a:bodyPr>
            <a:normAutofit/>
          </a:bodyPr>
          <a:lstStyle/>
          <a:p>
            <a:r>
              <a:rPr lang="en-US" dirty="0" smtClean="0"/>
              <a:t>Survey questionnaires obtained information on various dimension of healthcare costs </a:t>
            </a:r>
          </a:p>
          <a:p>
            <a:pPr lvl="1"/>
            <a:r>
              <a:rPr lang="en-US" dirty="0" smtClean="0"/>
              <a:t>Adapted from Living Standards Measurement Surveys</a:t>
            </a:r>
          </a:p>
          <a:p>
            <a:endParaRPr lang="en-US" sz="3100" dirty="0" smtClean="0"/>
          </a:p>
          <a:p>
            <a:r>
              <a:rPr lang="en-US" dirty="0" smtClean="0"/>
              <a:t>Survey data from linked to SEARCH data on HIV status and ART status of individuals</a:t>
            </a:r>
          </a:p>
          <a:p>
            <a:pPr lvl="2"/>
            <a:endParaRPr lang="en-US" dirty="0" smtClean="0"/>
          </a:p>
          <a:p>
            <a:pPr lvl="2"/>
            <a:endParaRPr lang="en-US" dirty="0" smtClean="0"/>
          </a:p>
        </p:txBody>
      </p:sp>
    </p:spTree>
    <p:extLst>
      <p:ext uri="{BB962C8B-B14F-4D97-AF65-F5344CB8AC3E}">
        <p14:creationId xmlns:p14="http://schemas.microsoft.com/office/powerpoint/2010/main" val="77330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Outcomes</a:t>
            </a:r>
            <a:endParaRPr lang="en-US" dirty="0"/>
          </a:p>
        </p:txBody>
      </p:sp>
      <p:sp>
        <p:nvSpPr>
          <p:cNvPr id="5" name="Content Placeholder 4"/>
          <p:cNvSpPr>
            <a:spLocks noGrp="1"/>
          </p:cNvSpPr>
          <p:nvPr>
            <p:ph idx="1"/>
          </p:nvPr>
        </p:nvSpPr>
        <p:spPr/>
        <p:txBody>
          <a:bodyPr>
            <a:normAutofit/>
          </a:bodyPr>
          <a:lstStyle/>
          <a:p>
            <a:r>
              <a:rPr lang="en-US" dirty="0" smtClean="0"/>
              <a:t>Outcomes selected to characterize multiple dimensions of healthcare burden</a:t>
            </a:r>
          </a:p>
          <a:p>
            <a:endParaRPr lang="en-US" dirty="0"/>
          </a:p>
          <a:p>
            <a:pPr lvl="1"/>
            <a:r>
              <a:rPr lang="en-US" dirty="0"/>
              <a:t>Number of hours spent seeking healthcare in past month</a:t>
            </a:r>
          </a:p>
          <a:p>
            <a:pPr lvl="1"/>
            <a:r>
              <a:rPr lang="en-US" dirty="0" smtClean="0"/>
              <a:t>Number </a:t>
            </a:r>
            <a:r>
              <a:rPr lang="en-US" dirty="0"/>
              <a:t>of hours lost from work in past month</a:t>
            </a:r>
          </a:p>
          <a:p>
            <a:pPr lvl="1"/>
            <a:r>
              <a:rPr lang="en-US" dirty="0" smtClean="0"/>
              <a:t>Reported </a:t>
            </a:r>
            <a:r>
              <a:rPr lang="en-US" dirty="0"/>
              <a:t>being hospitalized in past year</a:t>
            </a:r>
          </a:p>
          <a:p>
            <a:pPr lvl="1"/>
            <a:r>
              <a:rPr lang="en-US" dirty="0" smtClean="0"/>
              <a:t>Healthcare </a:t>
            </a:r>
            <a:r>
              <a:rPr lang="en-US" dirty="0"/>
              <a:t>expenditures in past month (US</a:t>
            </a:r>
            <a:r>
              <a:rPr lang="en-US" dirty="0" smtClean="0"/>
              <a:t>$)</a:t>
            </a:r>
          </a:p>
          <a:p>
            <a:pPr lvl="1"/>
            <a:endParaRPr lang="en-US" dirty="0"/>
          </a:p>
        </p:txBody>
      </p:sp>
    </p:spTree>
    <p:extLst>
      <p:ext uri="{BB962C8B-B14F-4D97-AF65-F5344CB8AC3E}">
        <p14:creationId xmlns:p14="http://schemas.microsoft.com/office/powerpoint/2010/main" val="3865573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analyses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Baseline data analyzed to compare outcomes for various sub-populations</a:t>
            </a:r>
          </a:p>
          <a:p>
            <a:pPr lvl="1"/>
            <a:r>
              <a:rPr lang="en-US" dirty="0" smtClean="0"/>
              <a:t>HIV+ and HIV- adults</a:t>
            </a:r>
          </a:p>
          <a:p>
            <a:endParaRPr lang="en-US" sz="2300" dirty="0" smtClean="0"/>
          </a:p>
          <a:p>
            <a:r>
              <a:rPr lang="en-US" dirty="0" smtClean="0"/>
              <a:t>Trends between baseline and follow-up year 1 analyzed for HIV+ adults receiving ART</a:t>
            </a:r>
          </a:p>
          <a:p>
            <a:pPr lvl="1"/>
            <a:r>
              <a:rPr lang="en-US" dirty="0" smtClean="0"/>
              <a:t>Regression models that included data for HIV- adults were used to adjust for temporal patterns</a:t>
            </a:r>
          </a:p>
          <a:p>
            <a:endParaRPr lang="en-US" sz="2300" dirty="0" smtClean="0"/>
          </a:p>
          <a:p>
            <a:r>
              <a:rPr lang="en-US" dirty="0" smtClean="0"/>
              <a:t>Values above 95</a:t>
            </a:r>
            <a:r>
              <a:rPr lang="en-US" baseline="30000" dirty="0" smtClean="0"/>
              <a:t>th</a:t>
            </a:r>
            <a:r>
              <a:rPr lang="en-US" dirty="0" smtClean="0"/>
              <a:t> percentile replaced with 95</a:t>
            </a:r>
            <a:r>
              <a:rPr lang="en-US" baseline="30000" dirty="0" smtClean="0"/>
              <a:t>th</a:t>
            </a:r>
            <a:r>
              <a:rPr lang="en-US" dirty="0" smtClean="0"/>
              <a:t> percentile to limit effect of outliers</a:t>
            </a:r>
            <a:endParaRPr lang="en-US" dirty="0"/>
          </a:p>
        </p:txBody>
      </p:sp>
    </p:spTree>
    <p:extLst>
      <p:ext uri="{BB962C8B-B14F-4D97-AF65-F5344CB8AC3E}">
        <p14:creationId xmlns:p14="http://schemas.microsoft.com/office/powerpoint/2010/main" val="36164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a:t>
            </a:r>
            <a:endParaRPr lang="en-US" dirty="0"/>
          </a:p>
        </p:txBody>
      </p:sp>
    </p:spTree>
    <p:extLst>
      <p:ext uri="{BB962C8B-B14F-4D97-AF65-F5344CB8AC3E}">
        <p14:creationId xmlns:p14="http://schemas.microsoft.com/office/powerpoint/2010/main" val="93674108"/>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IDS2016_template.potx" id="{61C5C6A3-D9D9-46BE-A978-DD28D162D5E9}" vid="{6A608A00-D17F-48E1-B7E7-987203F8729C}"/>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1407</TotalTime>
  <Words>1339</Words>
  <Application>Microsoft Office PowerPoint</Application>
  <PresentationFormat>On-screen Show (4:3)</PresentationFormat>
  <Paragraphs>234</Paragraphs>
  <Slides>22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ＭＳ Ｐゴシック</vt:lpstr>
      <vt:lpstr>Arial</vt:lpstr>
      <vt:lpstr>Calibri</vt:lpstr>
      <vt:lpstr>Gill Sans</vt:lpstr>
      <vt:lpstr>Gill Sans MT</vt:lpstr>
      <vt:lpstr>AIDS 2016_Template</vt:lpstr>
      <vt:lpstr>Default Design</vt:lpstr>
      <vt:lpstr>Provision of streamlined HIV care associated with reduced economic burden of care-seeking among HIV-infected adults</vt:lpstr>
      <vt:lpstr>Background</vt:lpstr>
      <vt:lpstr>SEARCH trial</vt:lpstr>
      <vt:lpstr>PowerPoint Presentation</vt:lpstr>
      <vt:lpstr>Methods</vt:lpstr>
      <vt:lpstr>Methods</vt:lpstr>
      <vt:lpstr>Outcomes</vt:lpstr>
      <vt:lpstr>Statistical analyses</vt:lpstr>
      <vt:lpstr>Results</vt:lpstr>
      <vt:lpstr>Adult participants in household survey – intervention communities</vt:lpstr>
      <vt:lpstr>Non-financial costs are a significant component of healthcare burden</vt:lpstr>
      <vt:lpstr>Among all HIV+ adults receiving ART, economic burden of healthcare tended to decline over time</vt:lpstr>
      <vt:lpstr>Time spent seeking healthcare</vt:lpstr>
      <vt:lpstr>Time lost from work</vt:lpstr>
      <vt:lpstr>Healthcare expenditures (US$)</vt:lpstr>
      <vt:lpstr>Probability of hospitalization in past 12 months</vt:lpstr>
      <vt:lpstr>In Kenyan communities, rising wealth may contribute to higher healthcare utilization</vt:lpstr>
      <vt:lpstr>Summary</vt:lpstr>
      <vt:lpstr>Summary</vt:lpstr>
      <vt:lpstr>Conclusions</vt:lpstr>
      <vt:lpstr>COLLABORATING ORGANIZATIONS</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patients costs AIDS2016</dc:title>
  <dc:creator>Harsha Thirumurthy</dc:creator>
  <cp:lastModifiedBy>Thirumurthy, Harsha</cp:lastModifiedBy>
  <cp:revision>127</cp:revision>
  <cp:lastPrinted>2013-05-21T10:50:12Z</cp:lastPrinted>
  <dcterms:created xsi:type="dcterms:W3CDTF">2016-05-27T11:47:00Z</dcterms:created>
  <dcterms:modified xsi:type="dcterms:W3CDTF">2016-07-21T13:01:28Z</dcterms:modified>
</cp:coreProperties>
</file>