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10" r:id="rId2"/>
    <p:sldId id="311" r:id="rId3"/>
    <p:sldId id="312"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8" r:id="rId19"/>
    <p:sldId id="329" r:id="rId20"/>
    <p:sldId id="330" r:id="rId21"/>
    <p:sldId id="343" r:id="rId22"/>
    <p:sldId id="339" r:id="rId23"/>
    <p:sldId id="340" r:id="rId24"/>
    <p:sldId id="341" r:id="rId25"/>
    <p:sldId id="342"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5EDA02-EFFF-4F8D-8AAF-790E62642BDE}"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US"/>
        </a:p>
      </dgm:t>
    </dgm:pt>
    <dgm:pt modelId="{7AD848D0-500D-4F96-93E6-927757584A68}">
      <dgm:prSet phldrT="[Text]" custT="1"/>
      <dgm:spPr>
        <a:solidFill>
          <a:srgbClr val="FFFF00">
            <a:alpha val="50000"/>
          </a:srgbClr>
        </a:solidFill>
      </dgm:spPr>
      <dgm:t>
        <a:bodyPr/>
        <a:lstStyle/>
        <a:p>
          <a:r>
            <a:rPr lang="en-US" sz="2800" b="1" dirty="0"/>
            <a:t>Safe and Ethical Index Testing Services</a:t>
          </a:r>
        </a:p>
      </dgm:t>
    </dgm:pt>
    <dgm:pt modelId="{20E03C9E-FCB8-41BE-9BB6-726E829E8297}" type="parTrans" cxnId="{7EEFB591-1ACD-4A89-A97F-7465AEA71A83}">
      <dgm:prSet/>
      <dgm:spPr/>
      <dgm:t>
        <a:bodyPr/>
        <a:lstStyle/>
        <a:p>
          <a:endParaRPr lang="en-US"/>
        </a:p>
      </dgm:t>
    </dgm:pt>
    <dgm:pt modelId="{87BF0860-9EB8-42E7-96A7-AD9CDEA7AFF2}" type="sibTrans" cxnId="{7EEFB591-1ACD-4A89-A97F-7465AEA71A83}">
      <dgm:prSet/>
      <dgm:spPr/>
      <dgm:t>
        <a:bodyPr/>
        <a:lstStyle/>
        <a:p>
          <a:endParaRPr lang="en-US"/>
        </a:p>
      </dgm:t>
    </dgm:pt>
    <dgm:pt modelId="{4DECBAA8-F7FB-414B-A4EB-72360D083D31}">
      <dgm:prSet phldrT="[Text]" custT="1"/>
      <dgm:spPr>
        <a:solidFill>
          <a:srgbClr val="FF0000">
            <a:alpha val="49804"/>
          </a:srgbClr>
        </a:solidFill>
      </dgm:spPr>
      <dgm:t>
        <a:bodyPr/>
        <a:lstStyle/>
        <a:p>
          <a:r>
            <a:rPr lang="en-US" sz="1400" b="1" dirty="0"/>
            <a:t>1. Monitor Compliance with Minimum Standards</a:t>
          </a:r>
        </a:p>
      </dgm:t>
    </dgm:pt>
    <dgm:pt modelId="{A7C437AA-E7C1-4E3E-9809-36CCA1BBE506}" type="parTrans" cxnId="{70B21BE3-A249-43FA-9D53-11A28C79C702}">
      <dgm:prSet/>
      <dgm:spPr/>
      <dgm:t>
        <a:bodyPr/>
        <a:lstStyle/>
        <a:p>
          <a:endParaRPr lang="en-US"/>
        </a:p>
      </dgm:t>
    </dgm:pt>
    <dgm:pt modelId="{D8A81B11-8A96-47EB-9CEC-47FD2D4DB5F6}" type="sibTrans" cxnId="{70B21BE3-A249-43FA-9D53-11A28C79C702}">
      <dgm:prSet/>
      <dgm:spPr/>
      <dgm:t>
        <a:bodyPr/>
        <a:lstStyle/>
        <a:p>
          <a:endParaRPr lang="en-US"/>
        </a:p>
      </dgm:t>
    </dgm:pt>
    <dgm:pt modelId="{CC899054-630F-4202-BE21-8BE5D1C88873}">
      <dgm:prSet phldrT="[Text]" custT="1"/>
      <dgm:spPr>
        <a:solidFill>
          <a:srgbClr val="FFC000">
            <a:alpha val="50000"/>
          </a:srgbClr>
        </a:solidFill>
      </dgm:spPr>
      <dgm:t>
        <a:bodyPr/>
        <a:lstStyle/>
        <a:p>
          <a:r>
            <a:rPr lang="en-US" sz="1400" b="1" dirty="0">
              <a:solidFill>
                <a:schemeClr val="tx1"/>
              </a:solidFill>
            </a:rPr>
            <a:t>2. Obtain Informed Consent</a:t>
          </a:r>
        </a:p>
      </dgm:t>
    </dgm:pt>
    <dgm:pt modelId="{FC6C0CB1-3CB9-455D-83A0-D6F322623D7C}" type="parTrans" cxnId="{D93568BA-E5DD-4376-858D-DA4019C44BB9}">
      <dgm:prSet/>
      <dgm:spPr/>
      <dgm:t>
        <a:bodyPr/>
        <a:lstStyle/>
        <a:p>
          <a:endParaRPr lang="en-US"/>
        </a:p>
      </dgm:t>
    </dgm:pt>
    <dgm:pt modelId="{4EF67F68-2C50-4920-A200-5F18F6C68077}" type="sibTrans" cxnId="{D93568BA-E5DD-4376-858D-DA4019C44BB9}">
      <dgm:prSet/>
      <dgm:spPr/>
      <dgm:t>
        <a:bodyPr/>
        <a:lstStyle/>
        <a:p>
          <a:endParaRPr lang="en-US"/>
        </a:p>
      </dgm:t>
    </dgm:pt>
    <dgm:pt modelId="{E774D694-2B7C-4F3C-AA09-3C8CB539C7BC}">
      <dgm:prSet phldrT="[Text]" custT="1"/>
      <dgm:spPr>
        <a:solidFill>
          <a:srgbClr val="00B050">
            <a:alpha val="50000"/>
          </a:srgbClr>
        </a:solidFill>
      </dgm:spPr>
      <dgm:t>
        <a:bodyPr/>
        <a:lstStyle/>
        <a:p>
          <a:r>
            <a:rPr lang="en-US" sz="1400" b="1" dirty="0"/>
            <a:t>3. Intimate Partner Violence Risk Assessment and Service Provision</a:t>
          </a:r>
        </a:p>
      </dgm:t>
    </dgm:pt>
    <dgm:pt modelId="{A0E0C399-166A-4684-A70A-3BE9182A361C}" type="parTrans" cxnId="{CE807323-B72A-4D15-9D9E-49BA3624F335}">
      <dgm:prSet/>
      <dgm:spPr/>
      <dgm:t>
        <a:bodyPr/>
        <a:lstStyle/>
        <a:p>
          <a:endParaRPr lang="en-US"/>
        </a:p>
      </dgm:t>
    </dgm:pt>
    <dgm:pt modelId="{3558E204-9E4B-44E2-A8E0-8E73F67B9B73}" type="sibTrans" cxnId="{CE807323-B72A-4D15-9D9E-49BA3624F335}">
      <dgm:prSet/>
      <dgm:spPr/>
      <dgm:t>
        <a:bodyPr/>
        <a:lstStyle/>
        <a:p>
          <a:endParaRPr lang="en-US"/>
        </a:p>
      </dgm:t>
    </dgm:pt>
    <dgm:pt modelId="{9A84F585-A290-447D-B1B3-0391A7ECDCD6}">
      <dgm:prSet phldrT="[Text]" custT="1"/>
      <dgm:spPr>
        <a:solidFill>
          <a:srgbClr val="00B0F0">
            <a:alpha val="50000"/>
          </a:srgbClr>
        </a:solidFill>
      </dgm:spPr>
      <dgm:t>
        <a:bodyPr/>
        <a:lstStyle/>
        <a:p>
          <a:r>
            <a:rPr lang="en-US" sz="1400" b="1" dirty="0"/>
            <a:t>4. Adverse Event Monitoring and Reporting</a:t>
          </a:r>
        </a:p>
      </dgm:t>
    </dgm:pt>
    <dgm:pt modelId="{3615EABE-63EE-492B-9B4A-68B6CC13E094}" type="parTrans" cxnId="{64B8C33E-B3B4-45FD-BCBE-9CB13D76440E}">
      <dgm:prSet/>
      <dgm:spPr/>
      <dgm:t>
        <a:bodyPr/>
        <a:lstStyle/>
        <a:p>
          <a:endParaRPr lang="en-US"/>
        </a:p>
      </dgm:t>
    </dgm:pt>
    <dgm:pt modelId="{AF639595-92CE-453B-BE89-0C338F947D9B}" type="sibTrans" cxnId="{64B8C33E-B3B4-45FD-BCBE-9CB13D76440E}">
      <dgm:prSet/>
      <dgm:spPr/>
      <dgm:t>
        <a:bodyPr/>
        <a:lstStyle/>
        <a:p>
          <a:endParaRPr lang="en-US"/>
        </a:p>
      </dgm:t>
    </dgm:pt>
    <dgm:pt modelId="{8D3EF809-76A7-4B52-B15E-4511B893374F}">
      <dgm:prSet phldrT="[Text]" phldr="1"/>
      <dgm:spPr/>
      <dgm:t>
        <a:bodyPr/>
        <a:lstStyle/>
        <a:p>
          <a:endParaRPr lang="en-US" dirty="0"/>
        </a:p>
      </dgm:t>
    </dgm:pt>
    <dgm:pt modelId="{8AD961DA-8A33-4A3E-B263-B79964D1F09F}" type="parTrans" cxnId="{C748F2DD-B05A-4ADF-B678-43C50D8C45FA}">
      <dgm:prSet/>
      <dgm:spPr/>
      <dgm:t>
        <a:bodyPr/>
        <a:lstStyle/>
        <a:p>
          <a:endParaRPr lang="en-US"/>
        </a:p>
      </dgm:t>
    </dgm:pt>
    <dgm:pt modelId="{C305B5BF-A192-4FB9-B24E-3B477AE88EAD}" type="sibTrans" cxnId="{C748F2DD-B05A-4ADF-B678-43C50D8C45FA}">
      <dgm:prSet/>
      <dgm:spPr/>
      <dgm:t>
        <a:bodyPr/>
        <a:lstStyle/>
        <a:p>
          <a:endParaRPr lang="en-US"/>
        </a:p>
      </dgm:t>
    </dgm:pt>
    <dgm:pt modelId="{B8A4368F-32EC-47AE-B3F2-25FCA6A71F4D}">
      <dgm:prSet phldrT="[Text]" custT="1"/>
      <dgm:spPr>
        <a:solidFill>
          <a:srgbClr val="00B0F0">
            <a:alpha val="50000"/>
          </a:srgbClr>
        </a:solidFill>
      </dgm:spPr>
      <dgm:t>
        <a:bodyPr/>
        <a:lstStyle/>
        <a:p>
          <a:r>
            <a:rPr lang="en-US" sz="1400" b="1" dirty="0"/>
            <a:t>5. Quality Assurance and Accountability</a:t>
          </a:r>
        </a:p>
      </dgm:t>
    </dgm:pt>
    <dgm:pt modelId="{B2B62004-219D-4CCB-A670-B8679D1C3EA5}" type="parTrans" cxnId="{3CCCF1BC-93BD-4AF6-8D07-D3A57FF3096A}">
      <dgm:prSet/>
      <dgm:spPr/>
      <dgm:t>
        <a:bodyPr/>
        <a:lstStyle/>
        <a:p>
          <a:endParaRPr lang="en-US"/>
        </a:p>
      </dgm:t>
    </dgm:pt>
    <dgm:pt modelId="{E0907036-C595-4FD7-88BE-7338D18DB775}" type="sibTrans" cxnId="{3CCCF1BC-93BD-4AF6-8D07-D3A57FF3096A}">
      <dgm:prSet/>
      <dgm:spPr/>
      <dgm:t>
        <a:bodyPr/>
        <a:lstStyle/>
        <a:p>
          <a:endParaRPr lang="en-US"/>
        </a:p>
      </dgm:t>
    </dgm:pt>
    <dgm:pt modelId="{91E4E6B4-14C6-43D5-BF90-742D38B5513E}" type="pres">
      <dgm:prSet presAssocID="{265EDA02-EFFF-4F8D-8AAF-790E62642BDE}" presName="composite" presStyleCnt="0">
        <dgm:presLayoutVars>
          <dgm:chMax val="1"/>
          <dgm:dir/>
          <dgm:resizeHandles val="exact"/>
        </dgm:presLayoutVars>
      </dgm:prSet>
      <dgm:spPr/>
      <dgm:t>
        <a:bodyPr/>
        <a:lstStyle/>
        <a:p>
          <a:endParaRPr lang="en-US"/>
        </a:p>
      </dgm:t>
    </dgm:pt>
    <dgm:pt modelId="{30801348-D0A6-4248-B5A2-6013C291BE5D}" type="pres">
      <dgm:prSet presAssocID="{265EDA02-EFFF-4F8D-8AAF-790E62642BDE}" presName="radial" presStyleCnt="0">
        <dgm:presLayoutVars>
          <dgm:animLvl val="ctr"/>
        </dgm:presLayoutVars>
      </dgm:prSet>
      <dgm:spPr/>
    </dgm:pt>
    <dgm:pt modelId="{88496C53-DB97-4BD8-BA33-22736C5FE4BD}" type="pres">
      <dgm:prSet presAssocID="{7AD848D0-500D-4F96-93E6-927757584A68}" presName="centerShape" presStyleLbl="vennNode1" presStyleIdx="0" presStyleCnt="6"/>
      <dgm:spPr/>
      <dgm:t>
        <a:bodyPr/>
        <a:lstStyle/>
        <a:p>
          <a:endParaRPr lang="en-US"/>
        </a:p>
      </dgm:t>
    </dgm:pt>
    <dgm:pt modelId="{A23211F1-D61B-4E12-9F1B-7176F373C8D4}" type="pres">
      <dgm:prSet presAssocID="{4DECBAA8-F7FB-414B-A4EB-72360D083D31}" presName="node" presStyleLbl="vennNode1" presStyleIdx="1" presStyleCnt="6">
        <dgm:presLayoutVars>
          <dgm:bulletEnabled val="1"/>
        </dgm:presLayoutVars>
      </dgm:prSet>
      <dgm:spPr/>
      <dgm:t>
        <a:bodyPr/>
        <a:lstStyle/>
        <a:p>
          <a:endParaRPr lang="en-US"/>
        </a:p>
      </dgm:t>
    </dgm:pt>
    <dgm:pt modelId="{F695B1A0-1438-42D2-BFAC-B0E929DBE0BC}" type="pres">
      <dgm:prSet presAssocID="{CC899054-630F-4202-BE21-8BE5D1C88873}" presName="node" presStyleLbl="vennNode1" presStyleIdx="2" presStyleCnt="6">
        <dgm:presLayoutVars>
          <dgm:bulletEnabled val="1"/>
        </dgm:presLayoutVars>
      </dgm:prSet>
      <dgm:spPr/>
      <dgm:t>
        <a:bodyPr/>
        <a:lstStyle/>
        <a:p>
          <a:endParaRPr lang="en-US"/>
        </a:p>
      </dgm:t>
    </dgm:pt>
    <dgm:pt modelId="{060111EC-0237-494C-99F7-37770A0A049B}" type="pres">
      <dgm:prSet presAssocID="{E774D694-2B7C-4F3C-AA09-3C8CB539C7BC}" presName="node" presStyleLbl="vennNode1" presStyleIdx="3" presStyleCnt="6">
        <dgm:presLayoutVars>
          <dgm:bulletEnabled val="1"/>
        </dgm:presLayoutVars>
      </dgm:prSet>
      <dgm:spPr/>
      <dgm:t>
        <a:bodyPr/>
        <a:lstStyle/>
        <a:p>
          <a:endParaRPr lang="en-US"/>
        </a:p>
      </dgm:t>
    </dgm:pt>
    <dgm:pt modelId="{614D2FB6-9598-424D-8542-C28165BA27BE}" type="pres">
      <dgm:prSet presAssocID="{9A84F585-A290-447D-B1B3-0391A7ECDCD6}" presName="node" presStyleLbl="vennNode1" presStyleIdx="4" presStyleCnt="6">
        <dgm:presLayoutVars>
          <dgm:bulletEnabled val="1"/>
        </dgm:presLayoutVars>
      </dgm:prSet>
      <dgm:spPr/>
      <dgm:t>
        <a:bodyPr/>
        <a:lstStyle/>
        <a:p>
          <a:endParaRPr lang="en-US"/>
        </a:p>
      </dgm:t>
    </dgm:pt>
    <dgm:pt modelId="{EC3CB206-8837-41AE-86CD-99F8F638B8B0}" type="pres">
      <dgm:prSet presAssocID="{B8A4368F-32EC-47AE-B3F2-25FCA6A71F4D}" presName="node" presStyleLbl="vennNode1" presStyleIdx="5" presStyleCnt="6">
        <dgm:presLayoutVars>
          <dgm:bulletEnabled val="1"/>
        </dgm:presLayoutVars>
      </dgm:prSet>
      <dgm:spPr/>
      <dgm:t>
        <a:bodyPr/>
        <a:lstStyle/>
        <a:p>
          <a:endParaRPr lang="en-US"/>
        </a:p>
      </dgm:t>
    </dgm:pt>
  </dgm:ptLst>
  <dgm:cxnLst>
    <dgm:cxn modelId="{CE807323-B72A-4D15-9D9E-49BA3624F335}" srcId="{7AD848D0-500D-4F96-93E6-927757584A68}" destId="{E774D694-2B7C-4F3C-AA09-3C8CB539C7BC}" srcOrd="2" destOrd="0" parTransId="{A0E0C399-166A-4684-A70A-3BE9182A361C}" sibTransId="{3558E204-9E4B-44E2-A8E0-8E73F67B9B73}"/>
    <dgm:cxn modelId="{D93568BA-E5DD-4376-858D-DA4019C44BB9}" srcId="{7AD848D0-500D-4F96-93E6-927757584A68}" destId="{CC899054-630F-4202-BE21-8BE5D1C88873}" srcOrd="1" destOrd="0" parTransId="{FC6C0CB1-3CB9-455D-83A0-D6F322623D7C}" sibTransId="{4EF67F68-2C50-4920-A200-5F18F6C68077}"/>
    <dgm:cxn modelId="{1B7BC657-B5C5-4323-AB84-2ACF7EF45062}" type="presOf" srcId="{4DECBAA8-F7FB-414B-A4EB-72360D083D31}" destId="{A23211F1-D61B-4E12-9F1B-7176F373C8D4}" srcOrd="0" destOrd="0" presId="urn:microsoft.com/office/officeart/2005/8/layout/radial3"/>
    <dgm:cxn modelId="{8B47F780-8A25-4292-A913-287393BA8F42}" type="presOf" srcId="{E774D694-2B7C-4F3C-AA09-3C8CB539C7BC}" destId="{060111EC-0237-494C-99F7-37770A0A049B}" srcOrd="0" destOrd="0" presId="urn:microsoft.com/office/officeart/2005/8/layout/radial3"/>
    <dgm:cxn modelId="{75A968B8-3026-4AF9-A8E1-D03431EFF42A}" type="presOf" srcId="{9A84F585-A290-447D-B1B3-0391A7ECDCD6}" destId="{614D2FB6-9598-424D-8542-C28165BA27BE}" srcOrd="0" destOrd="0" presId="urn:microsoft.com/office/officeart/2005/8/layout/radial3"/>
    <dgm:cxn modelId="{C748F2DD-B05A-4ADF-B678-43C50D8C45FA}" srcId="{265EDA02-EFFF-4F8D-8AAF-790E62642BDE}" destId="{8D3EF809-76A7-4B52-B15E-4511B893374F}" srcOrd="1" destOrd="0" parTransId="{8AD961DA-8A33-4A3E-B263-B79964D1F09F}" sibTransId="{C305B5BF-A192-4FB9-B24E-3B477AE88EAD}"/>
    <dgm:cxn modelId="{90DF699A-4C41-4545-B866-F054BD36F070}" type="presOf" srcId="{B8A4368F-32EC-47AE-B3F2-25FCA6A71F4D}" destId="{EC3CB206-8837-41AE-86CD-99F8F638B8B0}" srcOrd="0" destOrd="0" presId="urn:microsoft.com/office/officeart/2005/8/layout/radial3"/>
    <dgm:cxn modelId="{7EEFB591-1ACD-4A89-A97F-7465AEA71A83}" srcId="{265EDA02-EFFF-4F8D-8AAF-790E62642BDE}" destId="{7AD848D0-500D-4F96-93E6-927757584A68}" srcOrd="0" destOrd="0" parTransId="{20E03C9E-FCB8-41BE-9BB6-726E829E8297}" sibTransId="{87BF0860-9EB8-42E7-96A7-AD9CDEA7AFF2}"/>
    <dgm:cxn modelId="{70B21BE3-A249-43FA-9D53-11A28C79C702}" srcId="{7AD848D0-500D-4F96-93E6-927757584A68}" destId="{4DECBAA8-F7FB-414B-A4EB-72360D083D31}" srcOrd="0" destOrd="0" parTransId="{A7C437AA-E7C1-4E3E-9809-36CCA1BBE506}" sibTransId="{D8A81B11-8A96-47EB-9CEC-47FD2D4DB5F6}"/>
    <dgm:cxn modelId="{CD2E56C7-E887-4696-8292-E86F42E0291F}" type="presOf" srcId="{7AD848D0-500D-4F96-93E6-927757584A68}" destId="{88496C53-DB97-4BD8-BA33-22736C5FE4BD}" srcOrd="0" destOrd="0" presId="urn:microsoft.com/office/officeart/2005/8/layout/radial3"/>
    <dgm:cxn modelId="{13629AE9-893E-4718-BB57-24E386961F42}" type="presOf" srcId="{265EDA02-EFFF-4F8D-8AAF-790E62642BDE}" destId="{91E4E6B4-14C6-43D5-BF90-742D38B5513E}" srcOrd="0" destOrd="0" presId="urn:microsoft.com/office/officeart/2005/8/layout/radial3"/>
    <dgm:cxn modelId="{64B8C33E-B3B4-45FD-BCBE-9CB13D76440E}" srcId="{7AD848D0-500D-4F96-93E6-927757584A68}" destId="{9A84F585-A290-447D-B1B3-0391A7ECDCD6}" srcOrd="3" destOrd="0" parTransId="{3615EABE-63EE-492B-9B4A-68B6CC13E094}" sibTransId="{AF639595-92CE-453B-BE89-0C338F947D9B}"/>
    <dgm:cxn modelId="{1095B7C2-D672-4C5B-A55D-DCEB5DD93D8F}" type="presOf" srcId="{CC899054-630F-4202-BE21-8BE5D1C88873}" destId="{F695B1A0-1438-42D2-BFAC-B0E929DBE0BC}" srcOrd="0" destOrd="0" presId="urn:microsoft.com/office/officeart/2005/8/layout/radial3"/>
    <dgm:cxn modelId="{3CCCF1BC-93BD-4AF6-8D07-D3A57FF3096A}" srcId="{7AD848D0-500D-4F96-93E6-927757584A68}" destId="{B8A4368F-32EC-47AE-B3F2-25FCA6A71F4D}" srcOrd="4" destOrd="0" parTransId="{B2B62004-219D-4CCB-A670-B8679D1C3EA5}" sibTransId="{E0907036-C595-4FD7-88BE-7338D18DB775}"/>
    <dgm:cxn modelId="{1FE8EA3A-945F-4E5B-98AE-B9C0D6AA5723}" type="presParOf" srcId="{91E4E6B4-14C6-43D5-BF90-742D38B5513E}" destId="{30801348-D0A6-4248-B5A2-6013C291BE5D}" srcOrd="0" destOrd="0" presId="urn:microsoft.com/office/officeart/2005/8/layout/radial3"/>
    <dgm:cxn modelId="{7F259263-1B2F-4988-BDA9-1C84B2EBB7B2}" type="presParOf" srcId="{30801348-D0A6-4248-B5A2-6013C291BE5D}" destId="{88496C53-DB97-4BD8-BA33-22736C5FE4BD}" srcOrd="0" destOrd="0" presId="urn:microsoft.com/office/officeart/2005/8/layout/radial3"/>
    <dgm:cxn modelId="{54DFB1C8-9A4B-4511-81B6-B0824918A8CE}" type="presParOf" srcId="{30801348-D0A6-4248-B5A2-6013C291BE5D}" destId="{A23211F1-D61B-4E12-9F1B-7176F373C8D4}" srcOrd="1" destOrd="0" presId="urn:microsoft.com/office/officeart/2005/8/layout/radial3"/>
    <dgm:cxn modelId="{03117F24-38BF-45BA-B996-B792B9D355CA}" type="presParOf" srcId="{30801348-D0A6-4248-B5A2-6013C291BE5D}" destId="{F695B1A0-1438-42D2-BFAC-B0E929DBE0BC}" srcOrd="2" destOrd="0" presId="urn:microsoft.com/office/officeart/2005/8/layout/radial3"/>
    <dgm:cxn modelId="{A9129619-A295-4F32-872B-716D2A9A83C2}" type="presParOf" srcId="{30801348-D0A6-4248-B5A2-6013C291BE5D}" destId="{060111EC-0237-494C-99F7-37770A0A049B}" srcOrd="3" destOrd="0" presId="urn:microsoft.com/office/officeart/2005/8/layout/radial3"/>
    <dgm:cxn modelId="{766C5506-C34B-4CA8-A680-EA139208B2FC}" type="presParOf" srcId="{30801348-D0A6-4248-B5A2-6013C291BE5D}" destId="{614D2FB6-9598-424D-8542-C28165BA27BE}" srcOrd="4" destOrd="0" presId="urn:microsoft.com/office/officeart/2005/8/layout/radial3"/>
    <dgm:cxn modelId="{0E766576-DDEB-4349-9DB9-3B329451610D}" type="presParOf" srcId="{30801348-D0A6-4248-B5A2-6013C291BE5D}" destId="{EC3CB206-8837-41AE-86CD-99F8F638B8B0}"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8848AC-96AF-4FB9-B265-765577F20DDE}"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A2E01D30-02E5-46AC-ACFD-9DBA106CA524}">
      <dgm:prSet phldrT="[Text]" custT="1"/>
      <dgm:spPr/>
      <dgm:t>
        <a:bodyPr/>
        <a:lstStyle/>
        <a:p>
          <a:r>
            <a:rPr lang="en-US" sz="2000" b="1" dirty="0">
              <a:solidFill>
                <a:srgbClr val="FFFFFF"/>
              </a:solidFill>
            </a:rPr>
            <a:t>Define minimum quality standards for index testing services</a:t>
          </a:r>
        </a:p>
      </dgm:t>
    </dgm:pt>
    <dgm:pt modelId="{038A0B7B-1641-4B13-B00C-DFAEB820F087}" type="parTrans" cxnId="{9BCFEC7B-F43E-492A-9A57-FDE82AA7DC60}">
      <dgm:prSet/>
      <dgm:spPr/>
      <dgm:t>
        <a:bodyPr/>
        <a:lstStyle/>
        <a:p>
          <a:endParaRPr lang="en-US"/>
        </a:p>
      </dgm:t>
    </dgm:pt>
    <dgm:pt modelId="{F3CD9A3D-BE9F-4F33-896A-AF9EB295AE15}" type="sibTrans" cxnId="{9BCFEC7B-F43E-492A-9A57-FDE82AA7DC60}">
      <dgm:prSet/>
      <dgm:spPr/>
      <dgm:t>
        <a:bodyPr/>
        <a:lstStyle/>
        <a:p>
          <a:endParaRPr lang="en-US"/>
        </a:p>
      </dgm:t>
    </dgm:pt>
    <dgm:pt modelId="{DF92173F-62F4-431C-BC54-9A77B5900CEF}">
      <dgm:prSet custT="1"/>
      <dgm:spPr/>
      <dgm:t>
        <a:bodyPr/>
        <a:lstStyle/>
        <a:p>
          <a:r>
            <a:rPr lang="en-US" sz="2000" b="1" dirty="0">
              <a:solidFill>
                <a:srgbClr val="FFFFFF"/>
              </a:solidFill>
            </a:rPr>
            <a:t>Ensure compliance with minimum standards to demonstrate that index testing services meet international quality standards </a:t>
          </a:r>
        </a:p>
      </dgm:t>
    </dgm:pt>
    <dgm:pt modelId="{32402D92-952F-4D2C-8D43-28E8BE7190C4}" type="parTrans" cxnId="{AF135012-FCE5-4D7B-8C54-C1E394DABFF0}">
      <dgm:prSet/>
      <dgm:spPr/>
      <dgm:t>
        <a:bodyPr/>
        <a:lstStyle/>
        <a:p>
          <a:endParaRPr lang="en-US"/>
        </a:p>
      </dgm:t>
    </dgm:pt>
    <dgm:pt modelId="{E8F95DC2-9AE3-46DB-AE06-C665FFC3442B}" type="sibTrans" cxnId="{AF135012-FCE5-4D7B-8C54-C1E394DABFF0}">
      <dgm:prSet/>
      <dgm:spPr/>
      <dgm:t>
        <a:bodyPr/>
        <a:lstStyle/>
        <a:p>
          <a:endParaRPr lang="en-US"/>
        </a:p>
      </dgm:t>
    </dgm:pt>
    <dgm:pt modelId="{A41DE1C5-D3E9-459F-AA6F-809C557201C2}">
      <dgm:prSet custT="1"/>
      <dgm:spPr/>
      <dgm:t>
        <a:bodyPr/>
        <a:lstStyle/>
        <a:p>
          <a:r>
            <a:rPr lang="en-US" sz="2000" b="1" dirty="0">
              <a:solidFill>
                <a:srgbClr val="FFFFFF"/>
              </a:solidFill>
            </a:rPr>
            <a:t>Proactively monitor providers and sites on an ongoing and routine basis (incl. MER and SIMS) to identify and remediate concerns</a:t>
          </a:r>
        </a:p>
      </dgm:t>
    </dgm:pt>
    <dgm:pt modelId="{DFBAE4DB-3424-4273-A249-FBB85CD47F9D}" type="parTrans" cxnId="{205F0754-C962-44A7-9AED-B6D613F8383C}">
      <dgm:prSet/>
      <dgm:spPr/>
      <dgm:t>
        <a:bodyPr/>
        <a:lstStyle/>
        <a:p>
          <a:endParaRPr lang="en-US"/>
        </a:p>
      </dgm:t>
    </dgm:pt>
    <dgm:pt modelId="{1EC4812D-958A-4991-B23F-AB75C36B4B75}" type="sibTrans" cxnId="{205F0754-C962-44A7-9AED-B6D613F8383C}">
      <dgm:prSet/>
      <dgm:spPr/>
      <dgm:t>
        <a:bodyPr/>
        <a:lstStyle/>
        <a:p>
          <a:endParaRPr lang="en-US"/>
        </a:p>
      </dgm:t>
    </dgm:pt>
    <dgm:pt modelId="{3D51DCC7-1585-4A35-ADD7-E4CEF4E542B1}">
      <dgm:prSet custT="1"/>
      <dgm:spPr/>
      <dgm:t>
        <a:bodyPr/>
        <a:lstStyle/>
        <a:p>
          <a:r>
            <a:rPr lang="en-ZA" sz="2000" b="1" dirty="0">
              <a:solidFill>
                <a:srgbClr val="FFFFFF"/>
              </a:solidFill>
            </a:rPr>
            <a:t>Encourage a multidisciplinary team approach to problem-solving, integrated data use and quality assurance</a:t>
          </a:r>
          <a:endParaRPr lang="en-US" sz="2000" b="1" dirty="0">
            <a:solidFill>
              <a:srgbClr val="FFFFFF"/>
            </a:solidFill>
          </a:endParaRPr>
        </a:p>
      </dgm:t>
    </dgm:pt>
    <dgm:pt modelId="{4ACDD0B4-A6F9-48ED-BE7D-7292969C6E8E}" type="parTrans" cxnId="{AACA9C95-3B03-402B-A049-0124F2A46753}">
      <dgm:prSet/>
      <dgm:spPr/>
      <dgm:t>
        <a:bodyPr/>
        <a:lstStyle/>
        <a:p>
          <a:endParaRPr lang="en-US"/>
        </a:p>
      </dgm:t>
    </dgm:pt>
    <dgm:pt modelId="{BEA2D585-3A97-42FE-A9F4-2911CF909F15}" type="sibTrans" cxnId="{AACA9C95-3B03-402B-A049-0124F2A46753}">
      <dgm:prSet/>
      <dgm:spPr/>
      <dgm:t>
        <a:bodyPr/>
        <a:lstStyle/>
        <a:p>
          <a:endParaRPr lang="en-US"/>
        </a:p>
      </dgm:t>
    </dgm:pt>
    <dgm:pt modelId="{E9CC23CD-FA20-4843-9A0E-03E93DC978D4}">
      <dgm:prSet custT="1"/>
      <dgm:spPr/>
      <dgm:t>
        <a:bodyPr/>
        <a:lstStyle/>
        <a:p>
          <a:r>
            <a:rPr lang="en-US" sz="2000" b="1" dirty="0">
              <a:solidFill>
                <a:srgbClr val="FFFFFF"/>
              </a:solidFill>
            </a:rPr>
            <a:t>Review and act on data in a routine and timely manner for improvement and to promote accountability</a:t>
          </a:r>
        </a:p>
      </dgm:t>
    </dgm:pt>
    <dgm:pt modelId="{606CA6DA-FB28-4A2A-919F-441139BDAA20}" type="parTrans" cxnId="{F61EE48D-8881-42A8-97DF-59363A8F13DF}">
      <dgm:prSet/>
      <dgm:spPr/>
      <dgm:t>
        <a:bodyPr/>
        <a:lstStyle/>
        <a:p>
          <a:endParaRPr lang="en-US"/>
        </a:p>
      </dgm:t>
    </dgm:pt>
    <dgm:pt modelId="{3D881D57-14A8-4FA6-BC64-D8225C3B70B0}" type="sibTrans" cxnId="{F61EE48D-8881-42A8-97DF-59363A8F13DF}">
      <dgm:prSet/>
      <dgm:spPr/>
      <dgm:t>
        <a:bodyPr/>
        <a:lstStyle/>
        <a:p>
          <a:endParaRPr lang="en-US"/>
        </a:p>
      </dgm:t>
    </dgm:pt>
    <dgm:pt modelId="{CA8578DC-4762-4B2E-94DA-3887ADDC4EAF}" type="pres">
      <dgm:prSet presAssocID="{6A8848AC-96AF-4FB9-B265-765577F20DDE}" presName="Name0" presStyleCnt="0">
        <dgm:presLayoutVars>
          <dgm:chMax val="7"/>
          <dgm:chPref val="7"/>
          <dgm:dir/>
        </dgm:presLayoutVars>
      </dgm:prSet>
      <dgm:spPr/>
      <dgm:t>
        <a:bodyPr/>
        <a:lstStyle/>
        <a:p>
          <a:endParaRPr lang="en-US"/>
        </a:p>
      </dgm:t>
    </dgm:pt>
    <dgm:pt modelId="{B18E1466-6683-47CE-AA88-96C8C8168E5E}" type="pres">
      <dgm:prSet presAssocID="{6A8848AC-96AF-4FB9-B265-765577F20DDE}" presName="Name1" presStyleCnt="0"/>
      <dgm:spPr/>
    </dgm:pt>
    <dgm:pt modelId="{1B46D1AB-7D17-4637-B6A7-2FBAA26A2342}" type="pres">
      <dgm:prSet presAssocID="{6A8848AC-96AF-4FB9-B265-765577F20DDE}" presName="cycle" presStyleCnt="0"/>
      <dgm:spPr/>
    </dgm:pt>
    <dgm:pt modelId="{515A2A78-FF3B-4996-A187-8FA7F3AB0492}" type="pres">
      <dgm:prSet presAssocID="{6A8848AC-96AF-4FB9-B265-765577F20DDE}" presName="srcNode" presStyleLbl="node1" presStyleIdx="0" presStyleCnt="5"/>
      <dgm:spPr/>
    </dgm:pt>
    <dgm:pt modelId="{41C188FC-B16A-4343-A523-21C9069B5C31}" type="pres">
      <dgm:prSet presAssocID="{6A8848AC-96AF-4FB9-B265-765577F20DDE}" presName="conn" presStyleLbl="parChTrans1D2" presStyleIdx="0" presStyleCnt="1"/>
      <dgm:spPr/>
      <dgm:t>
        <a:bodyPr/>
        <a:lstStyle/>
        <a:p>
          <a:endParaRPr lang="en-US"/>
        </a:p>
      </dgm:t>
    </dgm:pt>
    <dgm:pt modelId="{E38714C6-6887-4EA1-AB45-BA85B80D2694}" type="pres">
      <dgm:prSet presAssocID="{6A8848AC-96AF-4FB9-B265-765577F20DDE}" presName="extraNode" presStyleLbl="node1" presStyleIdx="0" presStyleCnt="5"/>
      <dgm:spPr/>
    </dgm:pt>
    <dgm:pt modelId="{F6E107CC-EA04-48AE-A265-CD74312E6044}" type="pres">
      <dgm:prSet presAssocID="{6A8848AC-96AF-4FB9-B265-765577F20DDE}" presName="dstNode" presStyleLbl="node1" presStyleIdx="0" presStyleCnt="5"/>
      <dgm:spPr/>
    </dgm:pt>
    <dgm:pt modelId="{A817F89F-97D9-49EC-81C8-EA9150D928A4}" type="pres">
      <dgm:prSet presAssocID="{A2E01D30-02E5-46AC-ACFD-9DBA106CA524}" presName="text_1" presStyleLbl="node1" presStyleIdx="0" presStyleCnt="5">
        <dgm:presLayoutVars>
          <dgm:bulletEnabled val="1"/>
        </dgm:presLayoutVars>
      </dgm:prSet>
      <dgm:spPr/>
      <dgm:t>
        <a:bodyPr/>
        <a:lstStyle/>
        <a:p>
          <a:endParaRPr lang="en-US"/>
        </a:p>
      </dgm:t>
    </dgm:pt>
    <dgm:pt modelId="{9BB262B8-5E78-4E94-80BB-EB4872B3907F}" type="pres">
      <dgm:prSet presAssocID="{A2E01D30-02E5-46AC-ACFD-9DBA106CA524}" presName="accent_1" presStyleCnt="0"/>
      <dgm:spPr/>
    </dgm:pt>
    <dgm:pt modelId="{1E6056E1-C4CE-4187-863F-74EC5FE703D5}" type="pres">
      <dgm:prSet presAssocID="{A2E01D30-02E5-46AC-ACFD-9DBA106CA524}" presName="accentRepeatNode" presStyleLbl="solidFgAcc1" presStyleIdx="0" presStyleCnt="5"/>
      <dgm:spPr/>
    </dgm:pt>
    <dgm:pt modelId="{E809A7B3-5192-4EA9-8B03-EF13CF74E921}" type="pres">
      <dgm:prSet presAssocID="{DF92173F-62F4-431C-BC54-9A77B5900CEF}" presName="text_2" presStyleLbl="node1" presStyleIdx="1" presStyleCnt="5">
        <dgm:presLayoutVars>
          <dgm:bulletEnabled val="1"/>
        </dgm:presLayoutVars>
      </dgm:prSet>
      <dgm:spPr/>
      <dgm:t>
        <a:bodyPr/>
        <a:lstStyle/>
        <a:p>
          <a:endParaRPr lang="en-US"/>
        </a:p>
      </dgm:t>
    </dgm:pt>
    <dgm:pt modelId="{8AA6E818-9862-40B0-9337-D20B2C31CA63}" type="pres">
      <dgm:prSet presAssocID="{DF92173F-62F4-431C-BC54-9A77B5900CEF}" presName="accent_2" presStyleCnt="0"/>
      <dgm:spPr/>
    </dgm:pt>
    <dgm:pt modelId="{E45CBE45-B4C3-4FF4-9772-FE3B678D50F4}" type="pres">
      <dgm:prSet presAssocID="{DF92173F-62F4-431C-BC54-9A77B5900CEF}" presName="accentRepeatNode" presStyleLbl="solidFgAcc1" presStyleIdx="1" presStyleCnt="5"/>
      <dgm:spPr/>
    </dgm:pt>
    <dgm:pt modelId="{6A719400-F641-4260-949F-D6C799B6B897}" type="pres">
      <dgm:prSet presAssocID="{A41DE1C5-D3E9-459F-AA6F-809C557201C2}" presName="text_3" presStyleLbl="node1" presStyleIdx="2" presStyleCnt="5">
        <dgm:presLayoutVars>
          <dgm:bulletEnabled val="1"/>
        </dgm:presLayoutVars>
      </dgm:prSet>
      <dgm:spPr/>
      <dgm:t>
        <a:bodyPr/>
        <a:lstStyle/>
        <a:p>
          <a:endParaRPr lang="en-US"/>
        </a:p>
      </dgm:t>
    </dgm:pt>
    <dgm:pt modelId="{BF0FE523-41FE-4B8A-A423-D86B0A06FA24}" type="pres">
      <dgm:prSet presAssocID="{A41DE1C5-D3E9-459F-AA6F-809C557201C2}" presName="accent_3" presStyleCnt="0"/>
      <dgm:spPr/>
    </dgm:pt>
    <dgm:pt modelId="{D1528118-B516-42A8-A9F5-CD68084C16F3}" type="pres">
      <dgm:prSet presAssocID="{A41DE1C5-D3E9-459F-AA6F-809C557201C2}" presName="accentRepeatNode" presStyleLbl="solidFgAcc1" presStyleIdx="2" presStyleCnt="5"/>
      <dgm:spPr/>
    </dgm:pt>
    <dgm:pt modelId="{9553CBF8-9324-4CF4-ABCF-74FFDEB3F775}" type="pres">
      <dgm:prSet presAssocID="{E9CC23CD-FA20-4843-9A0E-03E93DC978D4}" presName="text_4" presStyleLbl="node1" presStyleIdx="3" presStyleCnt="5">
        <dgm:presLayoutVars>
          <dgm:bulletEnabled val="1"/>
        </dgm:presLayoutVars>
      </dgm:prSet>
      <dgm:spPr/>
      <dgm:t>
        <a:bodyPr/>
        <a:lstStyle/>
        <a:p>
          <a:endParaRPr lang="en-US"/>
        </a:p>
      </dgm:t>
    </dgm:pt>
    <dgm:pt modelId="{212E40AA-C857-44B1-854F-B686C5B7F819}" type="pres">
      <dgm:prSet presAssocID="{E9CC23CD-FA20-4843-9A0E-03E93DC978D4}" presName="accent_4" presStyleCnt="0"/>
      <dgm:spPr/>
    </dgm:pt>
    <dgm:pt modelId="{B45F0269-3CC1-4A6E-A831-9B7A36BFF9D4}" type="pres">
      <dgm:prSet presAssocID="{E9CC23CD-FA20-4843-9A0E-03E93DC978D4}" presName="accentRepeatNode" presStyleLbl="solidFgAcc1" presStyleIdx="3" presStyleCnt="5"/>
      <dgm:spPr/>
    </dgm:pt>
    <dgm:pt modelId="{7D11AA95-239E-4F52-ABD3-7F1B0D3D025D}" type="pres">
      <dgm:prSet presAssocID="{3D51DCC7-1585-4A35-ADD7-E4CEF4E542B1}" presName="text_5" presStyleLbl="node1" presStyleIdx="4" presStyleCnt="5">
        <dgm:presLayoutVars>
          <dgm:bulletEnabled val="1"/>
        </dgm:presLayoutVars>
      </dgm:prSet>
      <dgm:spPr/>
      <dgm:t>
        <a:bodyPr/>
        <a:lstStyle/>
        <a:p>
          <a:endParaRPr lang="en-US"/>
        </a:p>
      </dgm:t>
    </dgm:pt>
    <dgm:pt modelId="{9541E9E5-DB8B-4AFD-B9AB-196778046D3C}" type="pres">
      <dgm:prSet presAssocID="{3D51DCC7-1585-4A35-ADD7-E4CEF4E542B1}" presName="accent_5" presStyleCnt="0"/>
      <dgm:spPr/>
    </dgm:pt>
    <dgm:pt modelId="{D5F6C4BA-94CE-49E7-A03B-FEA1F607AECF}" type="pres">
      <dgm:prSet presAssocID="{3D51DCC7-1585-4A35-ADD7-E4CEF4E542B1}" presName="accentRepeatNode" presStyleLbl="solidFgAcc1" presStyleIdx="4" presStyleCnt="5"/>
      <dgm:spPr/>
    </dgm:pt>
  </dgm:ptLst>
  <dgm:cxnLst>
    <dgm:cxn modelId="{F61EE48D-8881-42A8-97DF-59363A8F13DF}" srcId="{6A8848AC-96AF-4FB9-B265-765577F20DDE}" destId="{E9CC23CD-FA20-4843-9A0E-03E93DC978D4}" srcOrd="3" destOrd="0" parTransId="{606CA6DA-FB28-4A2A-919F-441139BDAA20}" sibTransId="{3D881D57-14A8-4FA6-BC64-D8225C3B70B0}"/>
    <dgm:cxn modelId="{562ACD96-15D5-4AD8-8846-BA341F07997F}" type="presOf" srcId="{A41DE1C5-D3E9-459F-AA6F-809C557201C2}" destId="{6A719400-F641-4260-949F-D6C799B6B897}" srcOrd="0" destOrd="0" presId="urn:microsoft.com/office/officeart/2008/layout/VerticalCurvedList"/>
    <dgm:cxn modelId="{9B5C0764-2F92-45EF-A827-46622688B9E8}" type="presOf" srcId="{3D51DCC7-1585-4A35-ADD7-E4CEF4E542B1}" destId="{7D11AA95-239E-4F52-ABD3-7F1B0D3D025D}" srcOrd="0" destOrd="0" presId="urn:microsoft.com/office/officeart/2008/layout/VerticalCurvedList"/>
    <dgm:cxn modelId="{205F0754-C962-44A7-9AED-B6D613F8383C}" srcId="{6A8848AC-96AF-4FB9-B265-765577F20DDE}" destId="{A41DE1C5-D3E9-459F-AA6F-809C557201C2}" srcOrd="2" destOrd="0" parTransId="{DFBAE4DB-3424-4273-A249-FBB85CD47F9D}" sibTransId="{1EC4812D-958A-4991-B23F-AB75C36B4B75}"/>
    <dgm:cxn modelId="{6D799392-F90D-476A-A592-1F0FECA60FB1}" type="presOf" srcId="{DF92173F-62F4-431C-BC54-9A77B5900CEF}" destId="{E809A7B3-5192-4EA9-8B03-EF13CF74E921}" srcOrd="0" destOrd="0" presId="urn:microsoft.com/office/officeart/2008/layout/VerticalCurvedList"/>
    <dgm:cxn modelId="{4CC4B7E8-47DA-419A-8466-4A4EB0BC6961}" type="presOf" srcId="{A2E01D30-02E5-46AC-ACFD-9DBA106CA524}" destId="{A817F89F-97D9-49EC-81C8-EA9150D928A4}" srcOrd="0" destOrd="0" presId="urn:microsoft.com/office/officeart/2008/layout/VerticalCurvedList"/>
    <dgm:cxn modelId="{114EC556-D574-41CE-BE7E-963D2CC24553}" type="presOf" srcId="{6A8848AC-96AF-4FB9-B265-765577F20DDE}" destId="{CA8578DC-4762-4B2E-94DA-3887ADDC4EAF}" srcOrd="0" destOrd="0" presId="urn:microsoft.com/office/officeart/2008/layout/VerticalCurvedList"/>
    <dgm:cxn modelId="{9BCFEC7B-F43E-492A-9A57-FDE82AA7DC60}" srcId="{6A8848AC-96AF-4FB9-B265-765577F20DDE}" destId="{A2E01D30-02E5-46AC-ACFD-9DBA106CA524}" srcOrd="0" destOrd="0" parTransId="{038A0B7B-1641-4B13-B00C-DFAEB820F087}" sibTransId="{F3CD9A3D-BE9F-4F33-896A-AF9EB295AE15}"/>
    <dgm:cxn modelId="{AF135012-FCE5-4D7B-8C54-C1E394DABFF0}" srcId="{6A8848AC-96AF-4FB9-B265-765577F20DDE}" destId="{DF92173F-62F4-431C-BC54-9A77B5900CEF}" srcOrd="1" destOrd="0" parTransId="{32402D92-952F-4D2C-8D43-28E8BE7190C4}" sibTransId="{E8F95DC2-9AE3-46DB-AE06-C665FFC3442B}"/>
    <dgm:cxn modelId="{AACA9C95-3B03-402B-A049-0124F2A46753}" srcId="{6A8848AC-96AF-4FB9-B265-765577F20DDE}" destId="{3D51DCC7-1585-4A35-ADD7-E4CEF4E542B1}" srcOrd="4" destOrd="0" parTransId="{4ACDD0B4-A6F9-48ED-BE7D-7292969C6E8E}" sibTransId="{BEA2D585-3A97-42FE-A9F4-2911CF909F15}"/>
    <dgm:cxn modelId="{8A77360D-565A-418B-8CB3-ADF9B41895C8}" type="presOf" srcId="{E9CC23CD-FA20-4843-9A0E-03E93DC978D4}" destId="{9553CBF8-9324-4CF4-ABCF-74FFDEB3F775}" srcOrd="0" destOrd="0" presId="urn:microsoft.com/office/officeart/2008/layout/VerticalCurvedList"/>
    <dgm:cxn modelId="{9FFF0C72-5960-4C95-B734-8CB1E5C07DD6}" type="presOf" srcId="{F3CD9A3D-BE9F-4F33-896A-AF9EB295AE15}" destId="{41C188FC-B16A-4343-A523-21C9069B5C31}" srcOrd="0" destOrd="0" presId="urn:microsoft.com/office/officeart/2008/layout/VerticalCurvedList"/>
    <dgm:cxn modelId="{2EF6337E-B930-4EEE-97E9-0A30B690B78C}" type="presParOf" srcId="{CA8578DC-4762-4B2E-94DA-3887ADDC4EAF}" destId="{B18E1466-6683-47CE-AA88-96C8C8168E5E}" srcOrd="0" destOrd="0" presId="urn:microsoft.com/office/officeart/2008/layout/VerticalCurvedList"/>
    <dgm:cxn modelId="{F669794A-88C2-4A5C-9918-1C418CF028A1}" type="presParOf" srcId="{B18E1466-6683-47CE-AA88-96C8C8168E5E}" destId="{1B46D1AB-7D17-4637-B6A7-2FBAA26A2342}" srcOrd="0" destOrd="0" presId="urn:microsoft.com/office/officeart/2008/layout/VerticalCurvedList"/>
    <dgm:cxn modelId="{5613EB26-8978-464E-AD1F-2FF64A6FF9C0}" type="presParOf" srcId="{1B46D1AB-7D17-4637-B6A7-2FBAA26A2342}" destId="{515A2A78-FF3B-4996-A187-8FA7F3AB0492}" srcOrd="0" destOrd="0" presId="urn:microsoft.com/office/officeart/2008/layout/VerticalCurvedList"/>
    <dgm:cxn modelId="{B6F19404-25E1-419A-BBF9-F7D23595F78B}" type="presParOf" srcId="{1B46D1AB-7D17-4637-B6A7-2FBAA26A2342}" destId="{41C188FC-B16A-4343-A523-21C9069B5C31}" srcOrd="1" destOrd="0" presId="urn:microsoft.com/office/officeart/2008/layout/VerticalCurvedList"/>
    <dgm:cxn modelId="{17A92CD8-38ED-49C8-9753-BBC11E87A32A}" type="presParOf" srcId="{1B46D1AB-7D17-4637-B6A7-2FBAA26A2342}" destId="{E38714C6-6887-4EA1-AB45-BA85B80D2694}" srcOrd="2" destOrd="0" presId="urn:microsoft.com/office/officeart/2008/layout/VerticalCurvedList"/>
    <dgm:cxn modelId="{16ABF09D-925D-4D88-B9A3-E57B4304E0B4}" type="presParOf" srcId="{1B46D1AB-7D17-4637-B6A7-2FBAA26A2342}" destId="{F6E107CC-EA04-48AE-A265-CD74312E6044}" srcOrd="3" destOrd="0" presId="urn:microsoft.com/office/officeart/2008/layout/VerticalCurvedList"/>
    <dgm:cxn modelId="{74D7C3E4-8913-4F1F-A55E-9F78135BD98D}" type="presParOf" srcId="{B18E1466-6683-47CE-AA88-96C8C8168E5E}" destId="{A817F89F-97D9-49EC-81C8-EA9150D928A4}" srcOrd="1" destOrd="0" presId="urn:microsoft.com/office/officeart/2008/layout/VerticalCurvedList"/>
    <dgm:cxn modelId="{D82049D6-181C-4E11-AEFD-75DCB3CE39EC}" type="presParOf" srcId="{B18E1466-6683-47CE-AA88-96C8C8168E5E}" destId="{9BB262B8-5E78-4E94-80BB-EB4872B3907F}" srcOrd="2" destOrd="0" presId="urn:microsoft.com/office/officeart/2008/layout/VerticalCurvedList"/>
    <dgm:cxn modelId="{E6BBC890-6923-4A63-8928-74FD9167B3C0}" type="presParOf" srcId="{9BB262B8-5E78-4E94-80BB-EB4872B3907F}" destId="{1E6056E1-C4CE-4187-863F-74EC5FE703D5}" srcOrd="0" destOrd="0" presId="urn:microsoft.com/office/officeart/2008/layout/VerticalCurvedList"/>
    <dgm:cxn modelId="{B00EF6D2-5C30-4D41-B658-C23DFE357033}" type="presParOf" srcId="{B18E1466-6683-47CE-AA88-96C8C8168E5E}" destId="{E809A7B3-5192-4EA9-8B03-EF13CF74E921}" srcOrd="3" destOrd="0" presId="urn:microsoft.com/office/officeart/2008/layout/VerticalCurvedList"/>
    <dgm:cxn modelId="{9A4E06FA-2CE3-4B73-90AF-6CB2BA4B7AB1}" type="presParOf" srcId="{B18E1466-6683-47CE-AA88-96C8C8168E5E}" destId="{8AA6E818-9862-40B0-9337-D20B2C31CA63}" srcOrd="4" destOrd="0" presId="urn:microsoft.com/office/officeart/2008/layout/VerticalCurvedList"/>
    <dgm:cxn modelId="{42B6D23C-033E-497E-A600-A3B5FEBDA967}" type="presParOf" srcId="{8AA6E818-9862-40B0-9337-D20B2C31CA63}" destId="{E45CBE45-B4C3-4FF4-9772-FE3B678D50F4}" srcOrd="0" destOrd="0" presId="urn:microsoft.com/office/officeart/2008/layout/VerticalCurvedList"/>
    <dgm:cxn modelId="{6D4285A7-5599-4676-880C-D39786BB16AF}" type="presParOf" srcId="{B18E1466-6683-47CE-AA88-96C8C8168E5E}" destId="{6A719400-F641-4260-949F-D6C799B6B897}" srcOrd="5" destOrd="0" presId="urn:microsoft.com/office/officeart/2008/layout/VerticalCurvedList"/>
    <dgm:cxn modelId="{71E05307-C9FE-4B0C-B8A8-1603E1F9FCDC}" type="presParOf" srcId="{B18E1466-6683-47CE-AA88-96C8C8168E5E}" destId="{BF0FE523-41FE-4B8A-A423-D86B0A06FA24}" srcOrd="6" destOrd="0" presId="urn:microsoft.com/office/officeart/2008/layout/VerticalCurvedList"/>
    <dgm:cxn modelId="{CD767D93-F1A5-43E7-BC09-B66325A637DB}" type="presParOf" srcId="{BF0FE523-41FE-4B8A-A423-D86B0A06FA24}" destId="{D1528118-B516-42A8-A9F5-CD68084C16F3}" srcOrd="0" destOrd="0" presId="urn:microsoft.com/office/officeart/2008/layout/VerticalCurvedList"/>
    <dgm:cxn modelId="{22287C50-4432-49C9-BC32-8157DA5984A0}" type="presParOf" srcId="{B18E1466-6683-47CE-AA88-96C8C8168E5E}" destId="{9553CBF8-9324-4CF4-ABCF-74FFDEB3F775}" srcOrd="7" destOrd="0" presId="urn:microsoft.com/office/officeart/2008/layout/VerticalCurvedList"/>
    <dgm:cxn modelId="{66D818CB-55C7-4F19-B995-DCB7E45A03D6}" type="presParOf" srcId="{B18E1466-6683-47CE-AA88-96C8C8168E5E}" destId="{212E40AA-C857-44B1-854F-B686C5B7F819}" srcOrd="8" destOrd="0" presId="urn:microsoft.com/office/officeart/2008/layout/VerticalCurvedList"/>
    <dgm:cxn modelId="{960FA1D1-0A21-4453-8341-084353FC0520}" type="presParOf" srcId="{212E40AA-C857-44B1-854F-B686C5B7F819}" destId="{B45F0269-3CC1-4A6E-A831-9B7A36BFF9D4}" srcOrd="0" destOrd="0" presId="urn:microsoft.com/office/officeart/2008/layout/VerticalCurvedList"/>
    <dgm:cxn modelId="{EE6DD98F-F779-43D2-9CD1-182A816294DF}" type="presParOf" srcId="{B18E1466-6683-47CE-AA88-96C8C8168E5E}" destId="{7D11AA95-239E-4F52-ABD3-7F1B0D3D025D}" srcOrd="9" destOrd="0" presId="urn:microsoft.com/office/officeart/2008/layout/VerticalCurvedList"/>
    <dgm:cxn modelId="{69FC0AF8-68A5-4119-B23B-E0D2AE797C4E}" type="presParOf" srcId="{B18E1466-6683-47CE-AA88-96C8C8168E5E}" destId="{9541E9E5-DB8B-4AFD-B9AB-196778046D3C}" srcOrd="10" destOrd="0" presId="urn:microsoft.com/office/officeart/2008/layout/VerticalCurvedList"/>
    <dgm:cxn modelId="{98A35479-A313-4919-A4E4-8A917BD13D7F}" type="presParOf" srcId="{9541E9E5-DB8B-4AFD-B9AB-196778046D3C}" destId="{D5F6C4BA-94CE-49E7-A03B-FEA1F607AEC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96C53-DB97-4BD8-BA33-22736C5FE4BD}">
      <dsp:nvSpPr>
        <dsp:cNvPr id="0" name=""/>
        <dsp:cNvSpPr/>
      </dsp:nvSpPr>
      <dsp:spPr>
        <a:xfrm>
          <a:off x="2505604" y="1344555"/>
          <a:ext cx="3116791" cy="3116791"/>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t>Safe and Ethical Index Testing Services</a:t>
          </a:r>
        </a:p>
      </dsp:txBody>
      <dsp:txXfrm>
        <a:off x="2962047" y="1800998"/>
        <a:ext cx="2203905" cy="2203905"/>
      </dsp:txXfrm>
    </dsp:sp>
    <dsp:sp modelId="{A23211F1-D61B-4E12-9F1B-7176F373C8D4}">
      <dsp:nvSpPr>
        <dsp:cNvPr id="0" name=""/>
        <dsp:cNvSpPr/>
      </dsp:nvSpPr>
      <dsp:spPr>
        <a:xfrm>
          <a:off x="3284802" y="96160"/>
          <a:ext cx="1558395" cy="1558395"/>
        </a:xfrm>
        <a:prstGeom prst="ellipse">
          <a:avLst/>
        </a:prstGeom>
        <a:solidFill>
          <a:srgbClr val="FF0000">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1. Monitor Compliance with Minimum Standards</a:t>
          </a:r>
        </a:p>
      </dsp:txBody>
      <dsp:txXfrm>
        <a:off x="3513024" y="324382"/>
        <a:ext cx="1101951" cy="1101951"/>
      </dsp:txXfrm>
    </dsp:sp>
    <dsp:sp modelId="{F695B1A0-1438-42D2-BFAC-B0E929DBE0BC}">
      <dsp:nvSpPr>
        <dsp:cNvPr id="0" name=""/>
        <dsp:cNvSpPr/>
      </dsp:nvSpPr>
      <dsp:spPr>
        <a:xfrm>
          <a:off x="5213157" y="1497192"/>
          <a:ext cx="1558395" cy="1558395"/>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2. Obtain Informed Consent</a:t>
          </a:r>
        </a:p>
      </dsp:txBody>
      <dsp:txXfrm>
        <a:off x="5441379" y="1725414"/>
        <a:ext cx="1101951" cy="1101951"/>
      </dsp:txXfrm>
    </dsp:sp>
    <dsp:sp modelId="{060111EC-0237-494C-99F7-37770A0A049B}">
      <dsp:nvSpPr>
        <dsp:cNvPr id="0" name=""/>
        <dsp:cNvSpPr/>
      </dsp:nvSpPr>
      <dsp:spPr>
        <a:xfrm>
          <a:off x="4476591" y="3764110"/>
          <a:ext cx="1558395" cy="1558395"/>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3. Intimate Partner Violence Risk Assessment and Service Provision</a:t>
          </a:r>
        </a:p>
      </dsp:txBody>
      <dsp:txXfrm>
        <a:off x="4704813" y="3992332"/>
        <a:ext cx="1101951" cy="1101951"/>
      </dsp:txXfrm>
    </dsp:sp>
    <dsp:sp modelId="{614D2FB6-9598-424D-8542-C28165BA27BE}">
      <dsp:nvSpPr>
        <dsp:cNvPr id="0" name=""/>
        <dsp:cNvSpPr/>
      </dsp:nvSpPr>
      <dsp:spPr>
        <a:xfrm>
          <a:off x="2093012" y="3764110"/>
          <a:ext cx="1558395" cy="1558395"/>
        </a:xfrm>
        <a:prstGeom prst="ellipse">
          <a:avLst/>
        </a:prstGeom>
        <a:solidFill>
          <a:srgbClr val="00B0F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4. Adverse Event Monitoring and Reporting</a:t>
          </a:r>
        </a:p>
      </dsp:txBody>
      <dsp:txXfrm>
        <a:off x="2321234" y="3992332"/>
        <a:ext cx="1101951" cy="1101951"/>
      </dsp:txXfrm>
    </dsp:sp>
    <dsp:sp modelId="{EC3CB206-8837-41AE-86CD-99F8F638B8B0}">
      <dsp:nvSpPr>
        <dsp:cNvPr id="0" name=""/>
        <dsp:cNvSpPr/>
      </dsp:nvSpPr>
      <dsp:spPr>
        <a:xfrm>
          <a:off x="1356446" y="1497192"/>
          <a:ext cx="1558395" cy="1558395"/>
        </a:xfrm>
        <a:prstGeom prst="ellipse">
          <a:avLst/>
        </a:prstGeom>
        <a:solidFill>
          <a:srgbClr val="00B0F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5. Quality Assurance and Accountability</a:t>
          </a:r>
        </a:p>
      </dsp:txBody>
      <dsp:txXfrm>
        <a:off x="1584668" y="1725414"/>
        <a:ext cx="1101951" cy="11019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188FC-B16A-4343-A523-21C9069B5C31}">
      <dsp:nvSpPr>
        <dsp:cNvPr id="0" name=""/>
        <dsp:cNvSpPr/>
      </dsp:nvSpPr>
      <dsp:spPr>
        <a:xfrm>
          <a:off x="-5082866" y="-778677"/>
          <a:ext cx="6053155" cy="6053155"/>
        </a:xfrm>
        <a:prstGeom prst="blockArc">
          <a:avLst>
            <a:gd name="adj1" fmla="val 18900000"/>
            <a:gd name="adj2" fmla="val 2700000"/>
            <a:gd name="adj3" fmla="val 357"/>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17F89F-97D9-49EC-81C8-EA9150D928A4}">
      <dsp:nvSpPr>
        <dsp:cNvPr id="0" name=""/>
        <dsp:cNvSpPr/>
      </dsp:nvSpPr>
      <dsp:spPr>
        <a:xfrm>
          <a:off x="424439" y="280897"/>
          <a:ext cx="9322893" cy="5621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210" tIns="50800" rIns="50800" bIns="50800" numCol="1" spcCol="1270" anchor="ctr" anchorCtr="0">
          <a:noAutofit/>
        </a:bodyPr>
        <a:lstStyle/>
        <a:p>
          <a:pPr lvl="0" algn="l" defTabSz="889000">
            <a:lnSpc>
              <a:spcPct val="90000"/>
            </a:lnSpc>
            <a:spcBef>
              <a:spcPct val="0"/>
            </a:spcBef>
            <a:spcAft>
              <a:spcPct val="35000"/>
            </a:spcAft>
          </a:pPr>
          <a:r>
            <a:rPr lang="en-US" sz="2000" b="1" kern="1200" dirty="0">
              <a:solidFill>
                <a:srgbClr val="FFFFFF"/>
              </a:solidFill>
            </a:rPr>
            <a:t>Define minimum quality standards for index testing services</a:t>
          </a:r>
        </a:p>
      </dsp:txBody>
      <dsp:txXfrm>
        <a:off x="424439" y="280897"/>
        <a:ext cx="9322893" cy="562154"/>
      </dsp:txXfrm>
    </dsp:sp>
    <dsp:sp modelId="{1E6056E1-C4CE-4187-863F-74EC5FE703D5}">
      <dsp:nvSpPr>
        <dsp:cNvPr id="0" name=""/>
        <dsp:cNvSpPr/>
      </dsp:nvSpPr>
      <dsp:spPr>
        <a:xfrm>
          <a:off x="73092" y="210628"/>
          <a:ext cx="702693" cy="70269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09A7B3-5192-4EA9-8B03-EF13CF74E921}">
      <dsp:nvSpPr>
        <dsp:cNvPr id="0" name=""/>
        <dsp:cNvSpPr/>
      </dsp:nvSpPr>
      <dsp:spPr>
        <a:xfrm>
          <a:off x="827262" y="1123860"/>
          <a:ext cx="8920069" cy="562154"/>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210" tIns="50800" rIns="50800" bIns="50800" numCol="1" spcCol="1270" anchor="ctr" anchorCtr="0">
          <a:noAutofit/>
        </a:bodyPr>
        <a:lstStyle/>
        <a:p>
          <a:pPr lvl="0" algn="l" defTabSz="889000">
            <a:lnSpc>
              <a:spcPct val="90000"/>
            </a:lnSpc>
            <a:spcBef>
              <a:spcPct val="0"/>
            </a:spcBef>
            <a:spcAft>
              <a:spcPct val="35000"/>
            </a:spcAft>
          </a:pPr>
          <a:r>
            <a:rPr lang="en-US" sz="2000" b="1" kern="1200" dirty="0">
              <a:solidFill>
                <a:srgbClr val="FFFFFF"/>
              </a:solidFill>
            </a:rPr>
            <a:t>Ensure compliance with minimum standards to demonstrate that index testing services meet international quality standards </a:t>
          </a:r>
        </a:p>
      </dsp:txBody>
      <dsp:txXfrm>
        <a:off x="827262" y="1123860"/>
        <a:ext cx="8920069" cy="562154"/>
      </dsp:txXfrm>
    </dsp:sp>
    <dsp:sp modelId="{E45CBE45-B4C3-4FF4-9772-FE3B678D50F4}">
      <dsp:nvSpPr>
        <dsp:cNvPr id="0" name=""/>
        <dsp:cNvSpPr/>
      </dsp:nvSpPr>
      <dsp:spPr>
        <a:xfrm>
          <a:off x="475916" y="1053590"/>
          <a:ext cx="702693" cy="702693"/>
        </a:xfrm>
        <a:prstGeom prst="ellipse">
          <a:avLst/>
        </a:prstGeom>
        <a:solidFill>
          <a:schemeClr val="lt1">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6A719400-F641-4260-949F-D6C799B6B897}">
      <dsp:nvSpPr>
        <dsp:cNvPr id="0" name=""/>
        <dsp:cNvSpPr/>
      </dsp:nvSpPr>
      <dsp:spPr>
        <a:xfrm>
          <a:off x="950897" y="1966822"/>
          <a:ext cx="8796435" cy="562154"/>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210" tIns="50800" rIns="50800" bIns="50800" numCol="1" spcCol="1270" anchor="ctr" anchorCtr="0">
          <a:noAutofit/>
        </a:bodyPr>
        <a:lstStyle/>
        <a:p>
          <a:pPr lvl="0" algn="l" defTabSz="889000">
            <a:lnSpc>
              <a:spcPct val="90000"/>
            </a:lnSpc>
            <a:spcBef>
              <a:spcPct val="0"/>
            </a:spcBef>
            <a:spcAft>
              <a:spcPct val="35000"/>
            </a:spcAft>
          </a:pPr>
          <a:r>
            <a:rPr lang="en-US" sz="2000" b="1" kern="1200" dirty="0">
              <a:solidFill>
                <a:srgbClr val="FFFFFF"/>
              </a:solidFill>
            </a:rPr>
            <a:t>Proactively monitor providers and sites on an ongoing and routine basis (incl. MER and SIMS) to identify and remediate concerns</a:t>
          </a:r>
        </a:p>
      </dsp:txBody>
      <dsp:txXfrm>
        <a:off x="950897" y="1966822"/>
        <a:ext cx="8796435" cy="562154"/>
      </dsp:txXfrm>
    </dsp:sp>
    <dsp:sp modelId="{D1528118-B516-42A8-A9F5-CD68084C16F3}">
      <dsp:nvSpPr>
        <dsp:cNvPr id="0" name=""/>
        <dsp:cNvSpPr/>
      </dsp:nvSpPr>
      <dsp:spPr>
        <a:xfrm>
          <a:off x="599550" y="1896553"/>
          <a:ext cx="702693" cy="702693"/>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9553CBF8-9324-4CF4-ABCF-74FFDEB3F775}">
      <dsp:nvSpPr>
        <dsp:cNvPr id="0" name=""/>
        <dsp:cNvSpPr/>
      </dsp:nvSpPr>
      <dsp:spPr>
        <a:xfrm>
          <a:off x="827262" y="2809785"/>
          <a:ext cx="8920069" cy="562154"/>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210" tIns="50800" rIns="50800" bIns="50800" numCol="1" spcCol="1270" anchor="ctr" anchorCtr="0">
          <a:noAutofit/>
        </a:bodyPr>
        <a:lstStyle/>
        <a:p>
          <a:pPr lvl="0" algn="l" defTabSz="889000">
            <a:lnSpc>
              <a:spcPct val="90000"/>
            </a:lnSpc>
            <a:spcBef>
              <a:spcPct val="0"/>
            </a:spcBef>
            <a:spcAft>
              <a:spcPct val="35000"/>
            </a:spcAft>
          </a:pPr>
          <a:r>
            <a:rPr lang="en-US" sz="2000" b="1" kern="1200" dirty="0">
              <a:solidFill>
                <a:srgbClr val="FFFFFF"/>
              </a:solidFill>
            </a:rPr>
            <a:t>Review and act on data in a routine and timely manner for improvement and to promote accountability</a:t>
          </a:r>
        </a:p>
      </dsp:txBody>
      <dsp:txXfrm>
        <a:off x="827262" y="2809785"/>
        <a:ext cx="8920069" cy="562154"/>
      </dsp:txXfrm>
    </dsp:sp>
    <dsp:sp modelId="{B45F0269-3CC1-4A6E-A831-9B7A36BFF9D4}">
      <dsp:nvSpPr>
        <dsp:cNvPr id="0" name=""/>
        <dsp:cNvSpPr/>
      </dsp:nvSpPr>
      <dsp:spPr>
        <a:xfrm>
          <a:off x="475916" y="2739515"/>
          <a:ext cx="702693" cy="702693"/>
        </a:xfrm>
        <a:prstGeom prst="ellipse">
          <a:avLst/>
        </a:prstGeom>
        <a:solidFill>
          <a:schemeClr val="lt1">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7D11AA95-239E-4F52-ABD3-7F1B0D3D025D}">
      <dsp:nvSpPr>
        <dsp:cNvPr id="0" name=""/>
        <dsp:cNvSpPr/>
      </dsp:nvSpPr>
      <dsp:spPr>
        <a:xfrm>
          <a:off x="424439" y="3652747"/>
          <a:ext cx="9322893" cy="562154"/>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210" tIns="50800" rIns="50800" bIns="50800" numCol="1" spcCol="1270" anchor="ctr" anchorCtr="0">
          <a:noAutofit/>
        </a:bodyPr>
        <a:lstStyle/>
        <a:p>
          <a:pPr lvl="0" algn="l" defTabSz="889000">
            <a:lnSpc>
              <a:spcPct val="90000"/>
            </a:lnSpc>
            <a:spcBef>
              <a:spcPct val="0"/>
            </a:spcBef>
            <a:spcAft>
              <a:spcPct val="35000"/>
            </a:spcAft>
          </a:pPr>
          <a:r>
            <a:rPr lang="en-ZA" sz="2000" b="1" kern="1200" dirty="0">
              <a:solidFill>
                <a:srgbClr val="FFFFFF"/>
              </a:solidFill>
            </a:rPr>
            <a:t>Encourage a multidisciplinary team approach to problem-solving, integrated data use and quality assurance</a:t>
          </a:r>
          <a:endParaRPr lang="en-US" sz="2000" b="1" kern="1200" dirty="0">
            <a:solidFill>
              <a:srgbClr val="FFFFFF"/>
            </a:solidFill>
          </a:endParaRPr>
        </a:p>
      </dsp:txBody>
      <dsp:txXfrm>
        <a:off x="424439" y="3652747"/>
        <a:ext cx="9322893" cy="562154"/>
      </dsp:txXfrm>
    </dsp:sp>
    <dsp:sp modelId="{D5F6C4BA-94CE-49E7-A03B-FEA1F607AECF}">
      <dsp:nvSpPr>
        <dsp:cNvPr id="0" name=""/>
        <dsp:cNvSpPr/>
      </dsp:nvSpPr>
      <dsp:spPr>
        <a:xfrm>
          <a:off x="73092" y="3582478"/>
          <a:ext cx="702693" cy="702693"/>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5D5828-D07C-44C6-A379-D095A9D3C886}" type="datetimeFigureOut">
              <a:rPr lang="en-US" smtClean="0"/>
              <a:t>10/30/2022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521CEE-4BC2-4F1B-A702-821B74BAC0D3}" type="slidenum">
              <a:rPr lang="en-US" smtClean="0"/>
              <a:t>‹#›</a:t>
            </a:fld>
            <a:endParaRPr lang="en-US"/>
          </a:p>
        </p:txBody>
      </p:sp>
    </p:spTree>
    <p:extLst>
      <p:ext uri="{BB962C8B-B14F-4D97-AF65-F5344CB8AC3E}">
        <p14:creationId xmlns:p14="http://schemas.microsoft.com/office/powerpoint/2010/main" val="267652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841703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10</a:t>
            </a:fld>
            <a:endParaRPr lang="en-US"/>
          </a:p>
        </p:txBody>
      </p:sp>
    </p:spTree>
    <p:extLst>
      <p:ext uri="{BB962C8B-B14F-4D97-AF65-F5344CB8AC3E}">
        <p14:creationId xmlns:p14="http://schemas.microsoft.com/office/powerpoint/2010/main" val="4036392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13</a:t>
            </a:fld>
            <a:endParaRPr lang="en-US"/>
          </a:p>
        </p:txBody>
      </p:sp>
    </p:spTree>
    <p:extLst>
      <p:ext uri="{BB962C8B-B14F-4D97-AF65-F5344CB8AC3E}">
        <p14:creationId xmlns:p14="http://schemas.microsoft.com/office/powerpoint/2010/main" val="1774888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99123-B9D7-4932-A583-DB699AFAE4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653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15</a:t>
            </a:fld>
            <a:endParaRPr lang="en-US"/>
          </a:p>
        </p:txBody>
      </p:sp>
    </p:spTree>
    <p:extLst>
      <p:ext uri="{BB962C8B-B14F-4D97-AF65-F5344CB8AC3E}">
        <p14:creationId xmlns:p14="http://schemas.microsoft.com/office/powerpoint/2010/main" val="139130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16</a:t>
            </a:fld>
            <a:endParaRPr lang="en-US"/>
          </a:p>
        </p:txBody>
      </p:sp>
    </p:spTree>
    <p:extLst>
      <p:ext uri="{BB962C8B-B14F-4D97-AF65-F5344CB8AC3E}">
        <p14:creationId xmlns:p14="http://schemas.microsoft.com/office/powerpoint/2010/main" val="1422204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99123-B9D7-4932-A583-DB699AFAE4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902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99123-B9D7-4932-A583-DB699AFAE4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92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25</a:t>
            </a:fld>
            <a:endParaRPr lang="en-US"/>
          </a:p>
        </p:txBody>
      </p:sp>
    </p:spTree>
    <p:extLst>
      <p:ext uri="{BB962C8B-B14F-4D97-AF65-F5344CB8AC3E}">
        <p14:creationId xmlns:p14="http://schemas.microsoft.com/office/powerpoint/2010/main" val="2837344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solidFill>
                  <a:prstClr val="black"/>
                </a:solidFill>
              </a:rPr>
              <a:t>SAY: </a:t>
            </a:r>
            <a:r>
              <a:rPr lang="en-US" dirty="0"/>
              <a:t>This module will focus on the following topics</a:t>
            </a:r>
            <a:r>
              <a:rPr lang="en-US" baseline="0" dirty="0"/>
              <a:t>: </a:t>
            </a:r>
          </a:p>
          <a:p>
            <a:pPr marL="232943" indent="-232943" defTabSz="931774">
              <a:buFontTx/>
              <a:buAutoNum type="arabicPeriod"/>
              <a:defRPr/>
            </a:pPr>
            <a:r>
              <a:rPr lang="en-US" i="0" dirty="0"/>
              <a:t>Principles of quality improvement</a:t>
            </a:r>
          </a:p>
          <a:p>
            <a:pPr marL="232943" indent="-232943" defTabSz="931774">
              <a:buFontTx/>
              <a:buAutoNum type="arabicPeriod"/>
              <a:defRPr/>
            </a:pPr>
            <a:r>
              <a:rPr lang="en-US" i="0" dirty="0"/>
              <a:t>Supportive supervision and mentoring</a:t>
            </a:r>
          </a:p>
          <a:p>
            <a:pPr defTabSz="931774">
              <a:defRPr/>
            </a:pPr>
            <a:endParaRPr lang="en-US" baseline="0" dirty="0"/>
          </a:p>
        </p:txBody>
      </p:sp>
      <p:sp>
        <p:nvSpPr>
          <p:cNvPr id="4" name="Slide Number Placeholder 3"/>
          <p:cNvSpPr>
            <a:spLocks noGrp="1"/>
          </p:cNvSpPr>
          <p:nvPr>
            <p:ph type="sldNum" sz="quarter" idx="10"/>
          </p:nvPr>
        </p:nvSpPr>
        <p:spPr/>
        <p:txBody>
          <a:bodyPr/>
          <a:lstStyle/>
          <a:p>
            <a:fld id="{15C8799C-B27C-47A7-95D6-089CAFD3C26E}" type="slidenum">
              <a:rPr lang="en-US" smtClean="0"/>
              <a:t>2</a:t>
            </a:fld>
            <a:endParaRPr lang="en-US" dirty="0"/>
          </a:p>
        </p:txBody>
      </p:sp>
    </p:spTree>
    <p:extLst>
      <p:ext uri="{BB962C8B-B14F-4D97-AF65-F5344CB8AC3E}">
        <p14:creationId xmlns:p14="http://schemas.microsoft.com/office/powerpoint/2010/main" val="3524281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Ask</a:t>
            </a:r>
            <a:r>
              <a:rPr lang="en-US" b="0" dirty="0"/>
              <a:t> the three questions on the slide. Facilitate a brief discussion focusing on the responses to the questions.</a:t>
            </a:r>
            <a:endParaRPr lang="en-US" b="1" dirty="0"/>
          </a:p>
        </p:txBody>
      </p:sp>
      <p:sp>
        <p:nvSpPr>
          <p:cNvPr id="4" name="Slide Number Placeholder 3"/>
          <p:cNvSpPr>
            <a:spLocks noGrp="1"/>
          </p:cNvSpPr>
          <p:nvPr>
            <p:ph type="sldNum" sz="quarter" idx="5"/>
          </p:nvPr>
        </p:nvSpPr>
        <p:spPr/>
        <p:txBody>
          <a:bodyPr/>
          <a:lstStyle/>
          <a:p>
            <a:fld id="{04AB5753-E49E-42CD-A278-81EB1E8173C9}" type="slidenum">
              <a:rPr lang="en-US" smtClean="0"/>
              <a:t>3</a:t>
            </a:fld>
            <a:endParaRPr lang="en-US" dirty="0"/>
          </a:p>
        </p:txBody>
      </p:sp>
    </p:spTree>
    <p:extLst>
      <p:ext uri="{BB962C8B-B14F-4D97-AF65-F5344CB8AC3E}">
        <p14:creationId xmlns:p14="http://schemas.microsoft.com/office/powerpoint/2010/main" val="3453183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717550" y="1162050"/>
            <a:ext cx="5575300" cy="3136900"/>
          </a:xfrm>
          <a:ln/>
        </p:spPr>
      </p:sp>
      <p:sp>
        <p:nvSpPr>
          <p:cNvPr id="1843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latin typeface="Arial" panose="020B0604020202020204" pitchFamily="34" charset="0"/>
              </a:rPr>
              <a:t>ASK</a:t>
            </a:r>
            <a:r>
              <a:rPr lang="en-US" altLang="en-US" dirty="0">
                <a:latin typeface="Arial" panose="020B0604020202020204" pitchFamily="34" charset="0"/>
              </a:rPr>
              <a:t> a volunteer to read the principles of QI.</a:t>
            </a:r>
          </a:p>
          <a:p>
            <a:pPr>
              <a:defRPr/>
            </a:pPr>
            <a:r>
              <a:rPr lang="en-US" altLang="en-US" b="1" dirty="0">
                <a:latin typeface="Arial" panose="020B0604020202020204" pitchFamily="34" charset="0"/>
              </a:rPr>
              <a:t>Explain</a:t>
            </a:r>
            <a:r>
              <a:rPr lang="en-US" altLang="en-US" dirty="0">
                <a:latin typeface="Arial" panose="020B0604020202020204" pitchFamily="34" charset="0"/>
              </a:rPr>
              <a:t> to participants that modern quality improvement approaches based on these principles have been shown to improve the processes of care, even within weak health systems that face severe material and human resource constraints.</a:t>
            </a:r>
            <a:r>
              <a:rPr lang="en-US" dirty="0"/>
              <a:t> Team members should be encouraged to work together to understand client needs and expectations, analyze how processes and systems work, and develop, test and implement solutions to improve performance.</a:t>
            </a:r>
            <a:endParaRPr lang="en-US" altLang="en-US" dirty="0">
              <a:latin typeface="Arial" panose="020B0604020202020204" pitchFamily="34" charset="0"/>
            </a:endParaRPr>
          </a:p>
          <a:p>
            <a:pPr>
              <a:defRPr/>
            </a:pPr>
            <a:endParaRPr lang="en-US" altLang="en-US" dirty="0">
              <a:latin typeface="Arial" panose="020B0604020202020204" pitchFamily="34" charset="0"/>
            </a:endParaRPr>
          </a:p>
        </p:txBody>
      </p:sp>
      <p:sp>
        <p:nvSpPr>
          <p:cNvPr id="174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275">
              <a:spcBef>
                <a:spcPct val="30000"/>
              </a:spcBef>
              <a:buChar char="•"/>
              <a:defRPr sz="1100">
                <a:solidFill>
                  <a:schemeClr val="tx1"/>
                </a:solidFill>
                <a:latin typeface="Arial" panose="020B0604020202020204" pitchFamily="34" charset="0"/>
              </a:defRPr>
            </a:lvl1pPr>
            <a:lvl2pPr marL="757066" indent="-291179" defTabSz="1014275">
              <a:spcBef>
                <a:spcPct val="30000"/>
              </a:spcBef>
              <a:buChar char="•"/>
              <a:defRPr sz="1100">
                <a:solidFill>
                  <a:schemeClr val="tx1"/>
                </a:solidFill>
                <a:latin typeface="Arial" panose="020B0604020202020204" pitchFamily="34" charset="0"/>
              </a:defRPr>
            </a:lvl2pPr>
            <a:lvl3pPr marL="1164717" indent="-232943" defTabSz="1014275">
              <a:spcBef>
                <a:spcPct val="30000"/>
              </a:spcBef>
              <a:buChar char="•"/>
              <a:defRPr sz="1100">
                <a:solidFill>
                  <a:schemeClr val="tx1"/>
                </a:solidFill>
                <a:latin typeface="Arial" panose="020B0604020202020204" pitchFamily="34" charset="0"/>
              </a:defRPr>
            </a:lvl3pPr>
            <a:lvl4pPr marL="1630604" indent="-232943" defTabSz="1014275">
              <a:spcBef>
                <a:spcPct val="30000"/>
              </a:spcBef>
              <a:defRPr sz="1200">
                <a:solidFill>
                  <a:schemeClr val="tx1"/>
                </a:solidFill>
                <a:latin typeface="Arial" panose="020B0604020202020204" pitchFamily="34" charset="0"/>
              </a:defRPr>
            </a:lvl4pPr>
            <a:lvl5pPr marL="2096491" indent="-232943" defTabSz="1014275">
              <a:spcBef>
                <a:spcPct val="30000"/>
              </a:spcBef>
              <a:defRPr sz="1200">
                <a:solidFill>
                  <a:schemeClr val="tx1"/>
                </a:solidFill>
                <a:latin typeface="Arial" panose="020B0604020202020204" pitchFamily="34" charset="0"/>
              </a:defRPr>
            </a:lvl5pPr>
            <a:lvl6pPr marL="2562377" indent="-232943" defTabSz="1014275" eaLnBrk="0" fontAlgn="base" hangingPunct="0">
              <a:spcBef>
                <a:spcPct val="30000"/>
              </a:spcBef>
              <a:spcAft>
                <a:spcPct val="0"/>
              </a:spcAft>
              <a:defRPr sz="1200">
                <a:solidFill>
                  <a:schemeClr val="tx1"/>
                </a:solidFill>
                <a:latin typeface="Arial" panose="020B0604020202020204" pitchFamily="34" charset="0"/>
              </a:defRPr>
            </a:lvl6pPr>
            <a:lvl7pPr marL="3028264" indent="-232943" defTabSz="1014275" eaLnBrk="0" fontAlgn="base" hangingPunct="0">
              <a:spcBef>
                <a:spcPct val="30000"/>
              </a:spcBef>
              <a:spcAft>
                <a:spcPct val="0"/>
              </a:spcAft>
              <a:defRPr sz="1200">
                <a:solidFill>
                  <a:schemeClr val="tx1"/>
                </a:solidFill>
                <a:latin typeface="Arial" panose="020B0604020202020204" pitchFamily="34" charset="0"/>
              </a:defRPr>
            </a:lvl7pPr>
            <a:lvl8pPr marL="3494151" indent="-232943" defTabSz="1014275" eaLnBrk="0" fontAlgn="base" hangingPunct="0">
              <a:spcBef>
                <a:spcPct val="30000"/>
              </a:spcBef>
              <a:spcAft>
                <a:spcPct val="0"/>
              </a:spcAft>
              <a:defRPr sz="1200">
                <a:solidFill>
                  <a:schemeClr val="tx1"/>
                </a:solidFill>
                <a:latin typeface="Arial" panose="020B0604020202020204" pitchFamily="34" charset="0"/>
              </a:defRPr>
            </a:lvl8pPr>
            <a:lvl9pPr marL="3960038" indent="-232943" defTabSz="1014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buFontTx/>
              <a:buNone/>
            </a:pPr>
            <a:r>
              <a:rPr lang="en-US" altLang="en-US" sz="1300" dirty="0"/>
              <a:t>Module A, Session 0, Slide  </a:t>
            </a:r>
            <a:fld id="{627B63F9-4727-4987-8158-138C3DC9C81F}" type="slidenum">
              <a:rPr lang="en-US" altLang="en-US" sz="1300"/>
              <a:pPr>
                <a:spcBef>
                  <a:spcPct val="0"/>
                </a:spcBef>
                <a:buFontTx/>
                <a:buNone/>
              </a:pPr>
              <a:t>4</a:t>
            </a:fld>
            <a:endParaRPr lang="en-US" altLang="en-US" sz="1300" dirty="0"/>
          </a:p>
        </p:txBody>
      </p:sp>
    </p:spTree>
    <p:extLst>
      <p:ext uri="{BB962C8B-B14F-4D97-AF65-F5344CB8AC3E}">
        <p14:creationId xmlns:p14="http://schemas.microsoft.com/office/powerpoint/2010/main" val="1572464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SAY:</a:t>
            </a:r>
            <a:r>
              <a:rPr lang="en-US" dirty="0"/>
              <a:t> Supportive</a:t>
            </a:r>
            <a:r>
              <a:rPr lang="en-US" baseline="0" dirty="0"/>
              <a:t> supervision and mentoring of personnel involve in conducting index testing are very important to ensuring the success of our index testing efforts and for ensuring counsellors and clients have adequate support. </a:t>
            </a:r>
          </a:p>
          <a:p>
            <a:endParaRPr lang="en-US" baseline="0" dirty="0"/>
          </a:p>
          <a:p>
            <a:r>
              <a:rPr lang="en-US" b="1" baseline="0" dirty="0"/>
              <a:t>ASK:</a:t>
            </a:r>
            <a:r>
              <a:rPr lang="en-US" baseline="0" dirty="0"/>
              <a:t> What are some examples of supportive supervision and mentoring activities that are done for other HIV testing services? </a:t>
            </a:r>
          </a:p>
          <a:p>
            <a:endParaRPr lang="en-US" baseline="0" dirty="0"/>
          </a:p>
          <a:p>
            <a:r>
              <a:rPr lang="en-US" b="1" baseline="0" dirty="0"/>
              <a:t>LISTEN:</a:t>
            </a:r>
            <a:r>
              <a:rPr lang="en-US" baseline="0" dirty="0"/>
              <a:t> for responses and acknowledge participant contributions. NOTE that many of the same things that are used for supportive supervision for conventional HIV testing services can also be used for index testing. </a:t>
            </a:r>
          </a:p>
        </p:txBody>
      </p:sp>
      <p:sp>
        <p:nvSpPr>
          <p:cNvPr id="4" name="Slide Number Placeholder 3"/>
          <p:cNvSpPr>
            <a:spLocks noGrp="1"/>
          </p:cNvSpPr>
          <p:nvPr>
            <p:ph type="sldNum" sz="quarter" idx="10"/>
          </p:nvPr>
        </p:nvSpPr>
        <p:spPr/>
        <p:txBody>
          <a:bodyPr/>
          <a:lstStyle/>
          <a:p>
            <a:fld id="{04AB5753-E49E-42CD-A278-81EB1E8173C9}" type="slidenum">
              <a:rPr lang="en-US" smtClean="0"/>
              <a:t>5</a:t>
            </a:fld>
            <a:endParaRPr lang="en-US" dirty="0"/>
          </a:p>
        </p:txBody>
      </p:sp>
    </p:spTree>
    <p:extLst>
      <p:ext uri="{BB962C8B-B14F-4D97-AF65-F5344CB8AC3E}">
        <p14:creationId xmlns:p14="http://schemas.microsoft.com/office/powerpoint/2010/main" val="1257903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baseline="0" dirty="0"/>
              <a:t>ASK:</a:t>
            </a:r>
            <a:r>
              <a:rPr lang="en-US" baseline="0" dirty="0"/>
              <a:t> for volunteers to read out loud the examples of best practices for supportive supervision and mentoring for personnel involved in conducting index testing.</a:t>
            </a:r>
          </a:p>
          <a:p>
            <a:pPr defTabSz="931774">
              <a:defRPr/>
            </a:pPr>
            <a:r>
              <a:rPr lang="en-US" b="1" baseline="0" dirty="0"/>
              <a:t>Facilitate</a:t>
            </a:r>
            <a:r>
              <a:rPr lang="en-US" baseline="0" dirty="0"/>
              <a:t> a discussion with participants.</a:t>
            </a:r>
          </a:p>
        </p:txBody>
      </p:sp>
      <p:sp>
        <p:nvSpPr>
          <p:cNvPr id="4" name="Slide Number Placeholder 3"/>
          <p:cNvSpPr>
            <a:spLocks noGrp="1"/>
          </p:cNvSpPr>
          <p:nvPr>
            <p:ph type="sldNum" sz="quarter" idx="5"/>
          </p:nvPr>
        </p:nvSpPr>
        <p:spPr/>
        <p:txBody>
          <a:bodyPr/>
          <a:lstStyle/>
          <a:p>
            <a:fld id="{04AB5753-E49E-42CD-A278-81EB1E8173C9}" type="slidenum">
              <a:rPr lang="en-US" smtClean="0"/>
              <a:t>6</a:t>
            </a:fld>
            <a:endParaRPr lang="en-US" dirty="0"/>
          </a:p>
        </p:txBody>
      </p:sp>
    </p:spTree>
    <p:extLst>
      <p:ext uri="{BB962C8B-B14F-4D97-AF65-F5344CB8AC3E}">
        <p14:creationId xmlns:p14="http://schemas.microsoft.com/office/powerpoint/2010/main" val="2916418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baseline="0" dirty="0"/>
              <a:t>SAY</a:t>
            </a:r>
            <a:r>
              <a:rPr lang="en-US" baseline="0" dirty="0"/>
              <a:t>: that supportive supervision should be conducted by a trained supervisor who also understands the complexity of index testing and can adequately listen to the concerns of providers, identify the challenges they are having, and help them problem solve and find solutions. </a:t>
            </a:r>
          </a:p>
          <a:p>
            <a:pPr defTabSz="931774">
              <a:defRPr/>
            </a:pPr>
            <a:endParaRPr lang="en-US" baseline="0" dirty="0"/>
          </a:p>
          <a:p>
            <a:pPr defTabSz="931774">
              <a:defRPr/>
            </a:pPr>
            <a:r>
              <a:rPr lang="en-US" b="1" baseline="0" dirty="0"/>
              <a:t>NOTE</a:t>
            </a:r>
            <a:r>
              <a:rPr lang="en-US" baseline="0" dirty="0"/>
              <a:t> that there are a number of audits for index testing (or observations or assessments since the term “audit” can make people uncomfortable) that can be used to support high quality service delivery, along with the schedule that we try to keep to for each counsellor or provider. </a:t>
            </a:r>
          </a:p>
          <a:p>
            <a:pPr defTabSz="931774">
              <a:defRPr/>
            </a:pPr>
            <a:endParaRPr lang="en-US" baseline="0" dirty="0"/>
          </a:p>
          <a:p>
            <a:pPr defTabSz="931774">
              <a:defRPr/>
            </a:pPr>
            <a:r>
              <a:rPr lang="en-US" b="1" baseline="0" dirty="0"/>
              <a:t>NOTE</a:t>
            </a:r>
            <a:r>
              <a:rPr lang="en-US" baseline="0" dirty="0"/>
              <a:t> that staff who are less experienced (i.e., have only been on the job for less than a year) may need more frequent audits than those who are more experienced. </a:t>
            </a:r>
          </a:p>
          <a:p>
            <a:pPr defTabSz="931774">
              <a:defRPr/>
            </a:pPr>
            <a:endParaRPr lang="en-US" baseline="0" dirty="0"/>
          </a:p>
          <a:p>
            <a:pPr defTabSz="931774">
              <a:defRPr/>
            </a:pPr>
            <a:r>
              <a:rPr lang="en-US" baseline="0" dirty="0"/>
              <a:t>INDIVIDUAL observation is done to assess a counsellor’s skills in communicating about index testing with index clients, encouraging participation in index testing and partner notification, and conducting partner interviews. </a:t>
            </a:r>
          </a:p>
          <a:p>
            <a:pPr defTabSz="931774">
              <a:defRPr/>
            </a:pPr>
            <a:endParaRPr lang="en-US" baseline="0" dirty="0"/>
          </a:p>
          <a:p>
            <a:pPr defTabSz="931774">
              <a:defRPr/>
            </a:pPr>
            <a:r>
              <a:rPr lang="en-US" baseline="0" dirty="0"/>
              <a:t>FIELD observation can be done for counsellors who are conducting home visits to reach partners of index clients.</a:t>
            </a:r>
          </a:p>
          <a:p>
            <a:pPr defTabSz="931774">
              <a:defRPr/>
            </a:pPr>
            <a:endParaRPr lang="en-US" baseline="0" dirty="0"/>
          </a:p>
          <a:p>
            <a:pPr defTabSz="931774">
              <a:defRPr/>
            </a:pPr>
            <a:r>
              <a:rPr lang="en-US" baseline="0" dirty="0"/>
              <a:t>CHALK TALKS are when counsellors come together to discuss difficult cases (anonymously and ensuring confidentiality), so that they can troubleshoot challenges together. </a:t>
            </a:r>
            <a:endParaRPr lang="en-US" dirty="0"/>
          </a:p>
          <a:p>
            <a:endParaRPr lang="en-US" dirty="0"/>
          </a:p>
        </p:txBody>
      </p:sp>
      <p:sp>
        <p:nvSpPr>
          <p:cNvPr id="4" name="Slide Number Placeholder 3"/>
          <p:cNvSpPr>
            <a:spLocks noGrp="1"/>
          </p:cNvSpPr>
          <p:nvPr>
            <p:ph type="sldNum" sz="quarter" idx="10"/>
          </p:nvPr>
        </p:nvSpPr>
        <p:spPr/>
        <p:txBody>
          <a:bodyPr/>
          <a:lstStyle/>
          <a:p>
            <a:fld id="{CE56C68B-1A17-4D23-AFB3-0F5FEC70A438}"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142198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Chalk talks/case</a:t>
            </a:r>
            <a:r>
              <a:rPr lang="en-US" baseline="0" dirty="0"/>
              <a:t> conferences take a minute to plan, but they are great teaching tools and can be very energizing for the team. The supervisor generally coordinates and facilitates the chalk talk, and has the counselors bring their difficult cases. It could be all open cases, cases where they feel stuck, linked cases, etc.</a:t>
            </a:r>
          </a:p>
          <a:p>
            <a:endParaRPr lang="en-US" baseline="0" dirty="0"/>
          </a:p>
          <a:p>
            <a:r>
              <a:rPr lang="en-US" baseline="0" dirty="0"/>
              <a:t>This is not a judging or punitive exercise at all – it is an opportunity for the team to brainstorm and to support each other in managing cases as successfully as possible. It builds a team spirit and breakthroughs are routine. You may learn in a chalk talk that two counsellors are trying to locate the same partner. You do not want two people knocking on someone’s door, and you can use resources more efficiently. One counsellor might say that the client could not provide locating information for their partner but that he has a “shaved head, a limp, plays chess in the park on Friday”, and another counsellor may say, “oh, I know who that is…he’s already tested and is in care”. These sorts of things happen all of the time in chalk talks. Because counsellors are busy and working on individual cases, this is a great forum for overcoming obstacles and achieving synergies. </a:t>
            </a:r>
          </a:p>
          <a:p>
            <a:endParaRPr lang="en-US" baseline="0" dirty="0"/>
          </a:p>
          <a:p>
            <a:r>
              <a:rPr lang="en-US" baseline="0" dirty="0"/>
              <a:t>Bringing in external people like clinicians can be helpful in building their understanding and cooperation with index testing, but certainly you would want to redact the patient information and use aliases like patient 1, partner A, etc. </a:t>
            </a:r>
          </a:p>
          <a:p>
            <a:endParaRPr lang="en-US" b="1" dirty="0"/>
          </a:p>
          <a:p>
            <a:endParaRPr lang="en-US" dirty="0"/>
          </a:p>
        </p:txBody>
      </p:sp>
      <p:sp>
        <p:nvSpPr>
          <p:cNvPr id="4" name="Slide Number Placeholder 3"/>
          <p:cNvSpPr>
            <a:spLocks noGrp="1"/>
          </p:cNvSpPr>
          <p:nvPr>
            <p:ph type="sldNum" sz="quarter" idx="10"/>
          </p:nvPr>
        </p:nvSpPr>
        <p:spPr/>
        <p:txBody>
          <a:bodyPr/>
          <a:lstStyle/>
          <a:p>
            <a:fld id="{CE56C68B-1A17-4D23-AFB3-0F5FEC70A43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794208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99123-B9D7-4932-A583-DB699AFAE4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191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B69AA9-1DE1-4FD7-BBDD-56648CE4D8AE}"/>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10/30/2022</a:t>
            </a:fld>
            <a:endParaRPr lang="en-US"/>
          </a:p>
        </p:txBody>
      </p:sp>
      <p:sp>
        <p:nvSpPr>
          <p:cNvPr id="5" name="Footer Placeholder 4">
            <a:extLst>
              <a:ext uri="{FF2B5EF4-FFF2-40B4-BE49-F238E27FC236}">
                <a16:creationId xmlns:a16="http://schemas.microsoft.com/office/drawing/2014/main" id="{E67FE6C8-A9E9-4905-B62C-36EB1EEE1516}"/>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7512F1E5-926B-4AC0-B04C-5A33CE26038D}"/>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1188164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0B2545-1A80-40FB-9E19-411FD03988F8}"/>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10/30/2022</a:t>
            </a:fld>
            <a:endParaRPr lang="en-US"/>
          </a:p>
        </p:txBody>
      </p:sp>
      <p:sp>
        <p:nvSpPr>
          <p:cNvPr id="5" name="Footer Placeholder 4">
            <a:extLst>
              <a:ext uri="{FF2B5EF4-FFF2-40B4-BE49-F238E27FC236}">
                <a16:creationId xmlns:a16="http://schemas.microsoft.com/office/drawing/2014/main" id="{11BBC762-7314-4388-B549-ECA21C0046B8}"/>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02C3E2C3-637C-424A-8F81-BEFAAE5A0ABE}"/>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3879370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2D33CE-94A4-4924-B7FD-3FF06B82B155}"/>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10/30/2022</a:t>
            </a:fld>
            <a:endParaRPr lang="en-US"/>
          </a:p>
        </p:txBody>
      </p:sp>
      <p:sp>
        <p:nvSpPr>
          <p:cNvPr id="5" name="Footer Placeholder 4">
            <a:extLst>
              <a:ext uri="{FF2B5EF4-FFF2-40B4-BE49-F238E27FC236}">
                <a16:creationId xmlns:a16="http://schemas.microsoft.com/office/drawing/2014/main" id="{5D94D674-892F-487C-86C9-2C55C49E64F2}"/>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1E478F58-0310-4488-BAC3-8695CE428AC8}"/>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2906920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Dark Blue Header">
    <p:spTree>
      <p:nvGrpSpPr>
        <p:cNvPr id="1" name=""/>
        <p:cNvGrpSpPr/>
        <p:nvPr/>
      </p:nvGrpSpPr>
      <p:grpSpPr>
        <a:xfrm>
          <a:off x="0" y="0"/>
          <a:ext cx="0" cy="0"/>
          <a:chOff x="0" y="0"/>
          <a:chExt cx="0" cy="0"/>
        </a:xfrm>
      </p:grpSpPr>
      <p:sp>
        <p:nvSpPr>
          <p:cNvPr id="8" name="Rectangle 7"/>
          <p:cNvSpPr/>
          <p:nvPr/>
        </p:nvSpPr>
        <p:spPr>
          <a:xfrm>
            <a:off x="0" y="-2"/>
            <a:ext cx="12192000" cy="822960"/>
          </a:xfrm>
          <a:prstGeom prst="rect">
            <a:avLst/>
          </a:prstGeom>
          <a:solidFill>
            <a:srgbClr val="0C507C"/>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230020" y="203817"/>
            <a:ext cx="11690843" cy="456949"/>
          </a:xfrm>
          <a:prstGeom prst="rect">
            <a:avLst/>
          </a:prstGeom>
        </p:spPr>
        <p:txBody>
          <a:bodyPr lIns="0" tIns="0" rIns="0" bIns="0">
            <a:sp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0969" y="6290311"/>
            <a:ext cx="1954292" cy="531323"/>
          </a:xfrm>
          <a:prstGeom prst="rect">
            <a:avLst/>
          </a:prstGeom>
        </p:spPr>
      </p:pic>
      <p:sp>
        <p:nvSpPr>
          <p:cNvPr id="4" name="Text Placeholder 3"/>
          <p:cNvSpPr>
            <a:spLocks noGrp="1"/>
          </p:cNvSpPr>
          <p:nvPr>
            <p:ph type="body" sz="quarter" idx="15"/>
          </p:nvPr>
        </p:nvSpPr>
        <p:spPr>
          <a:xfrm>
            <a:off x="228601" y="6020372"/>
            <a:ext cx="7732820" cy="154907"/>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pPr/>
              <a:t>‹#›</a:t>
            </a:fld>
            <a:endParaRPr lang="en-US" sz="900" dirty="0"/>
          </a:p>
        </p:txBody>
      </p:sp>
      <p:sp>
        <p:nvSpPr>
          <p:cNvPr id="12" name="Text Placeholder 13"/>
          <p:cNvSpPr>
            <a:spLocks noGrp="1"/>
          </p:cNvSpPr>
          <p:nvPr>
            <p:ph type="body" sz="quarter" idx="14"/>
          </p:nvPr>
        </p:nvSpPr>
        <p:spPr>
          <a:xfrm>
            <a:off x="267535" y="958048"/>
            <a:ext cx="11614149"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pic>
        <p:nvPicPr>
          <p:cNvPr id="13" name="Picture 12">
            <a:extLst>
              <a:ext uri="{FF2B5EF4-FFF2-40B4-BE49-F238E27FC236}">
                <a16:creationId xmlns:a16="http://schemas.microsoft.com/office/drawing/2014/main" id="{CCCA85D3-91B7-4184-B852-92EE98CE7E46}"/>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2368535" y="6314833"/>
            <a:ext cx="8009552" cy="366715"/>
          </a:xfrm>
          <a:prstGeom prst="rect">
            <a:avLst/>
          </a:prstGeom>
        </p:spPr>
      </p:pic>
    </p:spTree>
    <p:extLst>
      <p:ext uri="{BB962C8B-B14F-4D97-AF65-F5344CB8AC3E}">
        <p14:creationId xmlns:p14="http://schemas.microsoft.com/office/powerpoint/2010/main" val="533043574"/>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Blue Header">
    <p:spTree>
      <p:nvGrpSpPr>
        <p:cNvPr id="1" name=""/>
        <p:cNvGrpSpPr/>
        <p:nvPr/>
      </p:nvGrpSpPr>
      <p:grpSpPr>
        <a:xfrm>
          <a:off x="0" y="0"/>
          <a:ext cx="0" cy="0"/>
          <a:chOff x="0" y="0"/>
          <a:chExt cx="0" cy="0"/>
        </a:xfrm>
      </p:grpSpPr>
      <p:sp>
        <p:nvSpPr>
          <p:cNvPr id="8" name="Rectangle 7"/>
          <p:cNvSpPr/>
          <p:nvPr/>
        </p:nvSpPr>
        <p:spPr>
          <a:xfrm>
            <a:off x="1" y="-2"/>
            <a:ext cx="12192000" cy="82296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 Placeholder 9"/>
          <p:cNvSpPr>
            <a:spLocks noGrp="1"/>
          </p:cNvSpPr>
          <p:nvPr>
            <p:ph type="body" sz="quarter" idx="13"/>
          </p:nvPr>
        </p:nvSpPr>
        <p:spPr>
          <a:xfrm>
            <a:off x="230020" y="203817"/>
            <a:ext cx="11690843" cy="456949"/>
          </a:xfrm>
          <a:prstGeom prst="rect">
            <a:avLst/>
          </a:prstGeom>
        </p:spPr>
        <p:txBody>
          <a:bodyPr lIns="0" tIns="0" rIns="0" bIns="0">
            <a:norm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6" y="6360622"/>
            <a:ext cx="1549161" cy="421178"/>
          </a:xfrm>
          <a:prstGeom prst="rect">
            <a:avLst/>
          </a:prstGeom>
        </p:spPr>
      </p:pic>
      <p:sp>
        <p:nvSpPr>
          <p:cNvPr id="4" name="Text Placeholder 3"/>
          <p:cNvSpPr>
            <a:spLocks noGrp="1"/>
          </p:cNvSpPr>
          <p:nvPr>
            <p:ph type="body" sz="quarter" idx="15"/>
          </p:nvPr>
        </p:nvSpPr>
        <p:spPr>
          <a:xfrm>
            <a:off x="1893135" y="6499276"/>
            <a:ext cx="9604861" cy="172328"/>
          </a:xfrm>
          <a:prstGeom prst="rect">
            <a:avLst/>
          </a:prstGeom>
        </p:spPr>
        <p:txBody>
          <a:bodyPr lIns="0" tIns="0" rIns="0" bIns="0">
            <a:normAutofit/>
          </a:bodyPr>
          <a:lstStyle>
            <a:lvl1pPr marL="0" indent="0">
              <a:buFontTx/>
              <a:buNone/>
              <a:defRPr sz="800">
                <a:solidFill>
                  <a:schemeClr val="tx1"/>
                </a:solidFill>
                <a:latin typeface="+mj-lt"/>
              </a:defRPr>
            </a:lvl1pPr>
          </a:lstStyle>
          <a:p>
            <a:pPr lvl="0"/>
            <a:r>
              <a:rPr lang="en-US"/>
              <a:t>Click to edit Master text styles</a:t>
            </a:r>
          </a:p>
        </p:txBody>
      </p:sp>
      <p:sp>
        <p:nvSpPr>
          <p:cNvPr id="11" name="Slide Number Placeholder 5"/>
          <p:cNvSpPr txBox="1">
            <a:spLocks/>
          </p:cNvSpPr>
          <p:nvPr/>
        </p:nvSpPr>
        <p:spPr>
          <a:xfrm>
            <a:off x="11421986" y="6398561"/>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F23628F-A5FA-4BCB-A370-58EE698AF935}" type="slidenum">
              <a:rPr kumimoji="0" lang="en-US" sz="900" b="0" i="0" u="none" strike="noStrike" kern="1200" cap="none" spc="0" normalizeH="0" baseline="0" noProof="0" smtClean="0">
                <a:ln>
                  <a:noFill/>
                </a:ln>
                <a:solidFill>
                  <a:srgbClr val="16181A">
                    <a:lumMod val="2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16181A">
                  <a:lumMod val="25000"/>
                </a:srgbClr>
              </a:solidFill>
              <a:effectLst/>
              <a:uLnTx/>
              <a:uFillTx/>
              <a:latin typeface="Arial"/>
              <a:ea typeface="+mn-ea"/>
              <a:cs typeface="+mn-cs"/>
            </a:endParaRPr>
          </a:p>
        </p:txBody>
      </p:sp>
      <p:sp>
        <p:nvSpPr>
          <p:cNvPr id="12" name="Text Placeholder 13"/>
          <p:cNvSpPr>
            <a:spLocks noGrp="1"/>
          </p:cNvSpPr>
          <p:nvPr>
            <p:ph type="body" sz="quarter" idx="14"/>
          </p:nvPr>
        </p:nvSpPr>
        <p:spPr>
          <a:xfrm>
            <a:off x="267535" y="958048"/>
            <a:ext cx="11614151" cy="1918474"/>
          </a:xfrm>
          <a:prstGeom prst="rect">
            <a:avLst/>
          </a:prstGeom>
        </p:spPr>
        <p:txBody>
          <a:bodyPr lIns="0" tIns="0" rIns="0" bIns="0">
            <a:spAutoFit/>
          </a:bodyPr>
          <a:lstStyle>
            <a:lvl1pPr marL="0" indent="0">
              <a:buNone/>
              <a:defRPr sz="2400">
                <a:solidFill>
                  <a:schemeClr val="tx1"/>
                </a:solidFill>
              </a:defRPr>
            </a:lvl1pPr>
            <a:lvl2pPr marL="336550" indent="-160338">
              <a:defRPr sz="2400">
                <a:solidFill>
                  <a:schemeClr val="tx1"/>
                </a:solidFill>
              </a:defRPr>
            </a:lvl2pPr>
            <a:lvl3pPr marL="577850" indent="-241300">
              <a:buFont typeface="Segoe UI" panose="020B0502040204020203" pitchFamily="34" charset="0"/>
              <a:buChar char="–"/>
              <a:defRPr sz="2400">
                <a:solidFill>
                  <a:schemeClr val="tx1"/>
                </a:solidFill>
              </a:defRPr>
            </a:lvl3pPr>
            <a:lvl4pPr marL="801688" indent="-176213">
              <a:buFont typeface="Wingdings" panose="05000000000000000000" pitchFamily="2" charset="2"/>
              <a:buChar char="§"/>
              <a:defRPr sz="2400">
                <a:solidFill>
                  <a:schemeClr val="tx1"/>
                </a:solidFill>
              </a:defRPr>
            </a:lvl4pPr>
            <a:lvl5pPr marL="1027113" indent="-225425">
              <a:buFont typeface="Century Gothic" panose="020B0502020202020204" pitchFamily="34" charset="0"/>
              <a:buChar char="○"/>
              <a:defRPr sz="2400">
                <a:solidFill>
                  <a:schemeClr val="tx1"/>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8721781"/>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4058856" y="-1"/>
            <a:ext cx="8133144" cy="685998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4844073" y="597274"/>
            <a:ext cx="6430703" cy="974783"/>
          </a:xfrm>
          <a:prstGeom prst="rect">
            <a:avLst/>
          </a:prstGeom>
        </p:spPr>
        <p:txBody>
          <a:bodyPr/>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0" y="-1"/>
            <a:ext cx="4059767" cy="6858001"/>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2" name="Content Placeholder 2"/>
          <p:cNvSpPr>
            <a:spLocks noGrp="1"/>
          </p:cNvSpPr>
          <p:nvPr>
            <p:ph idx="1"/>
          </p:nvPr>
        </p:nvSpPr>
        <p:spPr>
          <a:xfrm>
            <a:off x="4844071" y="1871134"/>
            <a:ext cx="6430703" cy="4622799"/>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294434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46C4E3-1D50-4707-B055-5B5EAEB53BFA}"/>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10/30/2022</a:t>
            </a:fld>
            <a:endParaRPr lang="en-US"/>
          </a:p>
        </p:txBody>
      </p:sp>
      <p:sp>
        <p:nvSpPr>
          <p:cNvPr id="5" name="Footer Placeholder 4">
            <a:extLst>
              <a:ext uri="{FF2B5EF4-FFF2-40B4-BE49-F238E27FC236}">
                <a16:creationId xmlns:a16="http://schemas.microsoft.com/office/drawing/2014/main" id="{BBD529D5-74C2-4B10-B4A7-25FE7763D205}"/>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8D72448A-AA78-4849-9DCC-A931E98A6A42}"/>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98210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568978-B4C7-4E8B-B052-11DD38B4E939}"/>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10/30/2022</a:t>
            </a:fld>
            <a:endParaRPr lang="en-US"/>
          </a:p>
        </p:txBody>
      </p:sp>
      <p:sp>
        <p:nvSpPr>
          <p:cNvPr id="5" name="Footer Placeholder 4">
            <a:extLst>
              <a:ext uri="{FF2B5EF4-FFF2-40B4-BE49-F238E27FC236}">
                <a16:creationId xmlns:a16="http://schemas.microsoft.com/office/drawing/2014/main" id="{2B01FDE3-9696-4D75-8DCB-247A271E942F}"/>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970DE978-149A-436A-873F-DE2F696FC37A}"/>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3454257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4F762B5-780B-4F4B-8D26-ADD8C42AA538}"/>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10/30/2022</a:t>
            </a:fld>
            <a:endParaRPr lang="en-US"/>
          </a:p>
        </p:txBody>
      </p:sp>
      <p:sp>
        <p:nvSpPr>
          <p:cNvPr id="6" name="Footer Placeholder 5">
            <a:extLst>
              <a:ext uri="{FF2B5EF4-FFF2-40B4-BE49-F238E27FC236}">
                <a16:creationId xmlns:a16="http://schemas.microsoft.com/office/drawing/2014/main" id="{486D6E71-5A2E-4FC9-90D3-2D7706AD7E78}"/>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38CB0056-1E37-4849-A074-514AF344358B}"/>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398248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D279C2-84A7-4FE4-9EF1-847494F8648F}"/>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10/30/2022</a:t>
            </a:fld>
            <a:endParaRPr lang="en-US"/>
          </a:p>
        </p:txBody>
      </p:sp>
      <p:sp>
        <p:nvSpPr>
          <p:cNvPr id="8" name="Footer Placeholder 7">
            <a:extLst>
              <a:ext uri="{FF2B5EF4-FFF2-40B4-BE49-F238E27FC236}">
                <a16:creationId xmlns:a16="http://schemas.microsoft.com/office/drawing/2014/main" id="{A48D7EBD-8DB9-46AC-AA22-2D53586E75C2}"/>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9" name="Slide Number Placeholder 8">
            <a:extLst>
              <a:ext uri="{FF2B5EF4-FFF2-40B4-BE49-F238E27FC236}">
                <a16:creationId xmlns:a16="http://schemas.microsoft.com/office/drawing/2014/main" id="{DE1528A2-FD96-4D82-89CD-FC8D4C12C422}"/>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133622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DCB4B2-8601-4E4A-8F77-61E4113F8ABC}"/>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10/30/2022</a:t>
            </a:fld>
            <a:endParaRPr lang="en-US"/>
          </a:p>
        </p:txBody>
      </p:sp>
      <p:sp>
        <p:nvSpPr>
          <p:cNvPr id="4" name="Footer Placeholder 3">
            <a:extLst>
              <a:ext uri="{FF2B5EF4-FFF2-40B4-BE49-F238E27FC236}">
                <a16:creationId xmlns:a16="http://schemas.microsoft.com/office/drawing/2014/main" id="{2BCEC2DC-7D85-49F3-88A2-FB2288A691C2}"/>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5" name="Slide Number Placeholder 4">
            <a:extLst>
              <a:ext uri="{FF2B5EF4-FFF2-40B4-BE49-F238E27FC236}">
                <a16:creationId xmlns:a16="http://schemas.microsoft.com/office/drawing/2014/main" id="{DA359689-C8F0-40C8-98C6-9466CBCA5B02}"/>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3937711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57BE75-5D85-4843-872C-81A7914C6CCB}"/>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10/30/2022</a:t>
            </a:fld>
            <a:endParaRPr lang="en-US"/>
          </a:p>
        </p:txBody>
      </p:sp>
      <p:sp>
        <p:nvSpPr>
          <p:cNvPr id="3" name="Footer Placeholder 2">
            <a:extLst>
              <a:ext uri="{FF2B5EF4-FFF2-40B4-BE49-F238E27FC236}">
                <a16:creationId xmlns:a16="http://schemas.microsoft.com/office/drawing/2014/main" id="{CA811D6A-01B4-4707-BCB6-A7C712531E25}"/>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4" name="Slide Number Placeholder 3">
            <a:extLst>
              <a:ext uri="{FF2B5EF4-FFF2-40B4-BE49-F238E27FC236}">
                <a16:creationId xmlns:a16="http://schemas.microsoft.com/office/drawing/2014/main" id="{E9389A30-89CC-4E8A-9F19-DAA7A003711B}"/>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3555560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F814ADFE-0DFC-4FF4-95FF-54C00BD63A1D}"/>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10/30/2022</a:t>
            </a:fld>
            <a:endParaRPr lang="en-US"/>
          </a:p>
        </p:txBody>
      </p:sp>
      <p:sp>
        <p:nvSpPr>
          <p:cNvPr id="6" name="Footer Placeholder 5">
            <a:extLst>
              <a:ext uri="{FF2B5EF4-FFF2-40B4-BE49-F238E27FC236}">
                <a16:creationId xmlns:a16="http://schemas.microsoft.com/office/drawing/2014/main" id="{86DEB0D8-E7C2-473F-B2DC-CDF9F93DBE86}"/>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32414FDE-5C07-439F-8C34-0F06A3573D93}"/>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1778284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085494D7-CDB3-4465-8112-D6A662B80DC4}"/>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10/30/2022</a:t>
            </a:fld>
            <a:endParaRPr lang="en-US"/>
          </a:p>
        </p:txBody>
      </p:sp>
      <p:sp>
        <p:nvSpPr>
          <p:cNvPr id="6" name="Footer Placeholder 5">
            <a:extLst>
              <a:ext uri="{FF2B5EF4-FFF2-40B4-BE49-F238E27FC236}">
                <a16:creationId xmlns:a16="http://schemas.microsoft.com/office/drawing/2014/main" id="{71D75EE3-DB36-430C-9CE5-C5216B37419A}"/>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4EC33DB7-9E73-4D91-8B9F-6F6B3451A124}"/>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3467982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F9DAF2F-2224-4E55-B1BB-2B3F5BE665B5}"/>
              </a:ext>
            </a:extLst>
          </p:cNvPr>
          <p:cNvSpPr>
            <a:spLocks noGrp="1"/>
          </p:cNvSpPr>
          <p:nvPr>
            <p:ph type="title"/>
          </p:nvPr>
        </p:nvSpPr>
        <p:spPr bwMode="auto">
          <a:xfrm>
            <a:off x="1200152" y="274638"/>
            <a:ext cx="103822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 name="Rectangle 19">
            <a:extLst>
              <a:ext uri="{FF2B5EF4-FFF2-40B4-BE49-F238E27FC236}">
                <a16:creationId xmlns:a16="http://schemas.microsoft.com/office/drawing/2014/main" id="{C2B0591B-C52B-4757-A1A5-AF09BC7983D4}"/>
              </a:ext>
            </a:extLst>
          </p:cNvPr>
          <p:cNvSpPr/>
          <p:nvPr/>
        </p:nvSpPr>
        <p:spPr>
          <a:xfrm>
            <a:off x="945291" y="6584652"/>
            <a:ext cx="11246709" cy="292388"/>
          </a:xfrm>
          <a:prstGeom prst="rect">
            <a:avLst/>
          </a:prstGeom>
          <a:solidFill>
            <a:srgbClr val="BCE292"/>
          </a:solidFill>
        </p:spPr>
        <p:txBody>
          <a:bodyPr>
            <a:spAutoFit/>
          </a:bodyPr>
          <a:lstStyle/>
          <a:p>
            <a:pPr>
              <a:defRPr/>
            </a:pPr>
            <a:r>
              <a:rPr lang="en-US" sz="1300" b="1" spc="200" dirty="0">
                <a:ln w="29210">
                  <a:solidFill>
                    <a:schemeClr val="accent3">
                      <a:tint val="10000"/>
                    </a:schemeClr>
                  </a:solidFill>
                </a:ln>
                <a:blipFill>
                  <a:blip r:embed="rId16"/>
                  <a:tile tx="0" ty="0" sx="100000" sy="100000" flip="none" algn="tl"/>
                </a:blipFill>
                <a:effectLst>
                  <a:innerShdw blurRad="50800" dist="50800" dir="8100000">
                    <a:srgbClr val="7D7D7D">
                      <a:alpha val="73000"/>
                    </a:srgbClr>
                  </a:innerShdw>
                </a:effectLst>
              </a:rPr>
              <a:t>NATIONAL AIDS &amp; STI CONTROL PROGRAMME (NASCP) </a:t>
            </a:r>
            <a:r>
              <a:rPr lang="en-US" sz="1300" b="1" spc="200" dirty="0">
                <a:ln w="29210">
                  <a:solidFill>
                    <a:schemeClr val="accent3">
                      <a:tint val="10000"/>
                    </a:schemeClr>
                  </a:solidFill>
                </a:ln>
                <a:solidFill>
                  <a:srgbClr val="00B050"/>
                </a:solidFill>
                <a:effectLst>
                  <a:innerShdw blurRad="50800" dist="50800" dir="8100000">
                    <a:srgbClr val="7D7D7D">
                      <a:alpha val="73000"/>
                    </a:srgbClr>
                  </a:innerShdw>
                </a:effectLst>
              </a:rPr>
              <a:t>- FEDERAL MINISTRY OF HEALTH</a:t>
            </a:r>
            <a:endParaRPr lang="en-GB" sz="1300" b="1" spc="200" dirty="0">
              <a:ln w="29210">
                <a:solidFill>
                  <a:schemeClr val="accent3">
                    <a:tint val="10000"/>
                  </a:schemeClr>
                </a:solidFill>
              </a:ln>
              <a:solidFill>
                <a:srgbClr val="00B050"/>
              </a:solidFill>
              <a:effectLst>
                <a:innerShdw blurRad="50800" dist="50800" dir="8100000">
                  <a:srgbClr val="7D7D7D">
                    <a:alpha val="73000"/>
                  </a:srgbClr>
                </a:innerShdw>
              </a:effectLst>
            </a:endParaRPr>
          </a:p>
        </p:txBody>
      </p:sp>
      <p:grpSp>
        <p:nvGrpSpPr>
          <p:cNvPr id="1028" name="Group 20">
            <a:extLst>
              <a:ext uri="{FF2B5EF4-FFF2-40B4-BE49-F238E27FC236}">
                <a16:creationId xmlns:a16="http://schemas.microsoft.com/office/drawing/2014/main" id="{8CA4C648-4E7F-48ED-B4F1-B2FCE29D90E1}"/>
              </a:ext>
            </a:extLst>
          </p:cNvPr>
          <p:cNvGrpSpPr>
            <a:grpSpLocks/>
          </p:cNvGrpSpPr>
          <p:nvPr/>
        </p:nvGrpSpPr>
        <p:grpSpPr bwMode="auto">
          <a:xfrm>
            <a:off x="-33867" y="-1588"/>
            <a:ext cx="1041400" cy="6859588"/>
            <a:chOff x="-26126" y="-1258"/>
            <a:chExt cx="781702" cy="6859258"/>
          </a:xfrm>
        </p:grpSpPr>
        <p:sp>
          <p:nvSpPr>
            <p:cNvPr id="8" name="Rectangle 7">
              <a:extLst>
                <a:ext uri="{FF2B5EF4-FFF2-40B4-BE49-F238E27FC236}">
                  <a16:creationId xmlns:a16="http://schemas.microsoft.com/office/drawing/2014/main" id="{80E091F0-FC3E-432F-A6BB-3EEAF4485103}"/>
                </a:ext>
              </a:extLst>
            </p:cNvPr>
            <p:cNvSpPr/>
            <p:nvPr/>
          </p:nvSpPr>
          <p:spPr>
            <a:xfrm>
              <a:off x="-2294" y="330"/>
              <a:ext cx="255801" cy="68576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9" name="Rectangle 8">
              <a:extLst>
                <a:ext uri="{FF2B5EF4-FFF2-40B4-BE49-F238E27FC236}">
                  <a16:creationId xmlns:a16="http://schemas.microsoft.com/office/drawing/2014/main" id="{365196B5-5C36-4C7E-9480-1D64CAE87E9E}"/>
                </a:ext>
              </a:extLst>
            </p:cNvPr>
            <p:cNvSpPr/>
            <p:nvPr/>
          </p:nvSpPr>
          <p:spPr>
            <a:xfrm>
              <a:off x="251919" y="-1258"/>
              <a:ext cx="254212" cy="6857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10" name="Rectangle 9">
              <a:extLst>
                <a:ext uri="{FF2B5EF4-FFF2-40B4-BE49-F238E27FC236}">
                  <a16:creationId xmlns:a16="http://schemas.microsoft.com/office/drawing/2014/main" id="{54921708-FC17-4C1C-A948-FAF6FE472402}"/>
                </a:ext>
              </a:extLst>
            </p:cNvPr>
            <p:cNvSpPr/>
            <p:nvPr/>
          </p:nvSpPr>
          <p:spPr>
            <a:xfrm>
              <a:off x="455289" y="-1258"/>
              <a:ext cx="255800" cy="68576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11" name="Oval 10">
              <a:extLst>
                <a:ext uri="{FF2B5EF4-FFF2-40B4-BE49-F238E27FC236}">
                  <a16:creationId xmlns:a16="http://schemas.microsoft.com/office/drawing/2014/main" id="{CA186C83-CD43-4CEB-99D5-09302C970797}"/>
                </a:ext>
              </a:extLst>
            </p:cNvPr>
            <p:cNvSpPr/>
            <p:nvPr/>
          </p:nvSpPr>
          <p:spPr>
            <a:xfrm>
              <a:off x="-2294" y="2708475"/>
              <a:ext cx="662541" cy="10080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pic>
          <p:nvPicPr>
            <p:cNvPr id="1036" name="Picture 2" descr="wpe4.jpg (11246 bytes)">
              <a:extLst>
                <a:ext uri="{FF2B5EF4-FFF2-40B4-BE49-F238E27FC236}">
                  <a16:creationId xmlns:a16="http://schemas.microsoft.com/office/drawing/2014/main" id="{022F5796-E609-44CE-B456-B9E1C8E3B2C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126" y="2932720"/>
              <a:ext cx="781702" cy="565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7" name="Picture 3" descr="C:\Users\Morka Mercy\Pictures\hiv PICTURE 1.png">
            <a:extLst>
              <a:ext uri="{FF2B5EF4-FFF2-40B4-BE49-F238E27FC236}">
                <a16:creationId xmlns:a16="http://schemas.microsoft.com/office/drawing/2014/main" id="{FC8FD096-064A-447F-9806-47B51ED54690}"/>
              </a:ext>
            </a:extLst>
          </p:cNvPr>
          <p:cNvPicPr>
            <a:picLocks noChangeAspect="1" noChangeArrowheads="1"/>
          </p:cNvPicPr>
          <p:nvPr/>
        </p:nvPicPr>
        <p:blipFill>
          <a:blip r:embed="rId18" cstate="print">
            <a:lum bright="93000"/>
          </a:blip>
          <a:srcRect/>
          <a:stretch>
            <a:fillRect/>
          </a:stretch>
        </p:blipFill>
        <p:spPr bwMode="auto">
          <a:xfrm rot="21396020">
            <a:off x="4762477" y="1196752"/>
            <a:ext cx="3733791" cy="5125147"/>
          </a:xfrm>
          <a:prstGeom prst="rect">
            <a:avLst/>
          </a:prstGeom>
          <a:noFill/>
          <a:effectLst>
            <a:softEdge rad="31750"/>
          </a:effectLst>
        </p:spPr>
      </p:pic>
      <p:sp>
        <p:nvSpPr>
          <p:cNvPr id="1030" name="Text Placeholder 2">
            <a:extLst>
              <a:ext uri="{FF2B5EF4-FFF2-40B4-BE49-F238E27FC236}">
                <a16:creationId xmlns:a16="http://schemas.microsoft.com/office/drawing/2014/main" id="{7B0DC457-B917-47DD-BFE7-DCF1011F3995}"/>
              </a:ext>
            </a:extLst>
          </p:cNvPr>
          <p:cNvSpPr>
            <a:spLocks noGrp="1"/>
          </p:cNvSpPr>
          <p:nvPr>
            <p:ph type="body" idx="1"/>
          </p:nvPr>
        </p:nvSpPr>
        <p:spPr bwMode="auto">
          <a:xfrm>
            <a:off x="1200152" y="1600201"/>
            <a:ext cx="1038224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Slide Number Placeholder 5">
            <a:extLst>
              <a:ext uri="{FF2B5EF4-FFF2-40B4-BE49-F238E27FC236}">
                <a16:creationId xmlns:a16="http://schemas.microsoft.com/office/drawing/2014/main" id="{B7A0CB6F-2457-4B22-86D0-FB9EDFAE6D15}"/>
              </a:ext>
            </a:extLst>
          </p:cNvPr>
          <p:cNvSpPr>
            <a:spLocks noGrp="1"/>
          </p:cNvSpPr>
          <p:nvPr>
            <p:ph type="sldNum" sz="quarter" idx="4"/>
          </p:nvPr>
        </p:nvSpPr>
        <p:spPr>
          <a:xfrm>
            <a:off x="11410952" y="6524626"/>
            <a:ext cx="781049" cy="33337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1052613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en.wikipedia.org/wiki/File:Checkmark_green.sv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hyperlink" Target="https://www.pepfarsolutions.org/tools-2/2020/3/12/community-led-monitoring-implementation-tools?rq=index%20test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A0222A4-8AC8-48A7-9C6E-F978AD53429A}" type="slidenum">
              <a:rPr lang="en-US" smtClean="0">
                <a:solidFill>
                  <a:srgbClr val="002A6C"/>
                </a:solidFill>
              </a:rPr>
              <a:pPr>
                <a:defRPr/>
              </a:pPr>
              <a:t>1</a:t>
            </a:fld>
            <a:endParaRPr lang="en-US" dirty="0">
              <a:solidFill>
                <a:srgbClr val="002A6C"/>
              </a:solidFill>
            </a:endParaRPr>
          </a:p>
        </p:txBody>
      </p:sp>
      <p:pic>
        <p:nvPicPr>
          <p:cNvPr id="5" name="Online Image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54665" y="1952978"/>
            <a:ext cx="3897313" cy="3319001"/>
          </a:xfrm>
          <a:prstGeom prst="rect">
            <a:avLst/>
          </a:prstGeom>
        </p:spPr>
      </p:pic>
      <p:sp>
        <p:nvSpPr>
          <p:cNvPr id="3" name="Rectangle 2"/>
          <p:cNvSpPr/>
          <p:nvPr/>
        </p:nvSpPr>
        <p:spPr>
          <a:xfrm>
            <a:off x="5768622" y="1952978"/>
            <a:ext cx="5262544" cy="3785652"/>
          </a:xfrm>
          <a:prstGeom prst="rect">
            <a:avLst/>
          </a:prstGeom>
        </p:spPr>
        <p:txBody>
          <a:bodyPr wrap="square">
            <a:spAutoFit/>
          </a:bodyPr>
          <a:lstStyle/>
          <a:p>
            <a:r>
              <a:rPr lang="en-US" sz="4000" dirty="0">
                <a:solidFill>
                  <a:srgbClr val="002A6C"/>
                </a:solidFill>
                <a:latin typeface="Gill Sans MT" panose="020B0502020104020203" pitchFamily="34" charset="0"/>
                <a:ea typeface="+mj-ea"/>
                <a:cs typeface="Arial" panose="020B0604020202020204" pitchFamily="34" charset="0"/>
              </a:rPr>
              <a:t/>
            </a:r>
            <a:br>
              <a:rPr lang="en-US" sz="4000" dirty="0">
                <a:solidFill>
                  <a:srgbClr val="002A6C"/>
                </a:solidFill>
                <a:latin typeface="Gill Sans MT" panose="020B0502020104020203" pitchFamily="34" charset="0"/>
                <a:ea typeface="+mj-ea"/>
                <a:cs typeface="Arial" panose="020B0604020202020204" pitchFamily="34" charset="0"/>
              </a:rPr>
            </a:br>
            <a:r>
              <a:rPr lang="en-US" sz="4000" b="1" dirty="0">
                <a:solidFill>
                  <a:srgbClr val="002A6C"/>
                </a:solidFill>
                <a:latin typeface="Gill Sans MT" panose="020B0502020104020203" pitchFamily="34" charset="0"/>
                <a:ea typeface="+mj-ea"/>
                <a:cs typeface="Arial" panose="020B0604020202020204" pitchFamily="34" charset="0"/>
              </a:rPr>
              <a:t>Quality Improvement for Index Testing Services and Social Network Strategies</a:t>
            </a:r>
            <a:endParaRPr lang="en-US" b="1" dirty="0"/>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6006" r="19719"/>
          <a:stretch/>
        </p:blipFill>
        <p:spPr>
          <a:xfrm>
            <a:off x="1354666" y="1952978"/>
            <a:ext cx="3897313" cy="3873503"/>
          </a:xfrm>
          <a:prstGeom prst="rect">
            <a:avLst/>
          </a:prstGeom>
        </p:spPr>
      </p:pic>
    </p:spTree>
    <p:extLst>
      <p:ext uri="{BB962C8B-B14F-4D97-AF65-F5344CB8AC3E}">
        <p14:creationId xmlns:p14="http://schemas.microsoft.com/office/powerpoint/2010/main" val="3757417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18A4B-E312-44A9-AF9D-891DAD2FD6E1}"/>
              </a:ext>
            </a:extLst>
          </p:cNvPr>
          <p:cNvSpPr>
            <a:spLocks noGrp="1"/>
          </p:cNvSpPr>
          <p:nvPr>
            <p:ph type="body" sz="quarter" idx="13"/>
          </p:nvPr>
        </p:nvSpPr>
        <p:spPr>
          <a:xfrm>
            <a:off x="127377" y="28879"/>
            <a:ext cx="11988424" cy="808749"/>
          </a:xfrm>
        </p:spPr>
        <p:txBody>
          <a:bodyPr/>
          <a:lstStyle/>
          <a:p>
            <a:pPr algn="ctr"/>
            <a:r>
              <a:rPr lang="en-US" dirty="0">
                <a:solidFill>
                  <a:schemeClr val="accent5">
                    <a:lumMod val="20000"/>
                    <a:lumOff val="80000"/>
                  </a:schemeClr>
                </a:solidFill>
              </a:rPr>
              <a:t>REMINDER: Minimum Standards for Safe and Ethical Index Testing</a:t>
            </a:r>
          </a:p>
        </p:txBody>
      </p:sp>
      <p:sp>
        <p:nvSpPr>
          <p:cNvPr id="11" name="Text Placeholder 10">
            <a:extLst>
              <a:ext uri="{FF2B5EF4-FFF2-40B4-BE49-F238E27FC236}">
                <a16:creationId xmlns:a16="http://schemas.microsoft.com/office/drawing/2014/main" id="{13C157E6-284D-40F6-B038-58D734FAC9F6}"/>
              </a:ext>
            </a:extLst>
          </p:cNvPr>
          <p:cNvSpPr>
            <a:spLocks noGrp="1"/>
          </p:cNvSpPr>
          <p:nvPr>
            <p:ph type="body" sz="quarter" idx="15"/>
          </p:nvPr>
        </p:nvSpPr>
        <p:spPr/>
        <p:txBody>
          <a:bodyPr/>
          <a:lstStyle/>
          <a:p>
            <a:endParaRPr lang="en-US"/>
          </a:p>
        </p:txBody>
      </p:sp>
      <p:sp>
        <p:nvSpPr>
          <p:cNvPr id="4" name="Date Placeholder 3">
            <a:extLst>
              <a:ext uri="{FF2B5EF4-FFF2-40B4-BE49-F238E27FC236}">
                <a16:creationId xmlns:a16="http://schemas.microsoft.com/office/drawing/2014/main" id="{2761FED5-1521-4B13-B6D3-3B6B42D037C2}"/>
              </a:ext>
            </a:extLst>
          </p:cNvPr>
          <p:cNvSpPr>
            <a:spLocks noGrp="1"/>
          </p:cNvSpPr>
          <p:nvPr>
            <p:ph type="dt" sz="half" idx="4294967295"/>
          </p:nvPr>
        </p:nvSpPr>
        <p:spPr>
          <a:xfrm>
            <a:off x="0" y="6356350"/>
            <a:ext cx="2743200" cy="365125"/>
          </a:xfrm>
        </p:spPr>
        <p:txBody>
          <a:bodyPr/>
          <a:lstStyle/>
          <a:p>
            <a:fld id="{6225C176-FCDE-465D-83FD-5D7FE304246D}" type="datetime1">
              <a:rPr lang="en-US" smtClean="0"/>
              <a:t>10/30/2022</a:t>
            </a:fld>
            <a:endParaRPr lang="en-US"/>
          </a:p>
        </p:txBody>
      </p:sp>
      <p:sp>
        <p:nvSpPr>
          <p:cNvPr id="12" name="Content Placeholder 2">
            <a:extLst>
              <a:ext uri="{FF2B5EF4-FFF2-40B4-BE49-F238E27FC236}">
                <a16:creationId xmlns:a16="http://schemas.microsoft.com/office/drawing/2014/main" id="{3DFD4557-0A93-498A-9FDA-76C819064900}"/>
              </a:ext>
            </a:extLst>
          </p:cNvPr>
          <p:cNvSpPr txBox="1">
            <a:spLocks/>
          </p:cNvSpPr>
          <p:nvPr/>
        </p:nvSpPr>
        <p:spPr>
          <a:xfrm>
            <a:off x="127376" y="1096347"/>
            <a:ext cx="11690843" cy="4665306"/>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3600" dirty="0"/>
              <a:t>All PEPFAR-supported sites must comply with the following minimum standards for safe and Ethical index testing:</a:t>
            </a:r>
          </a:p>
          <a:p>
            <a:pPr lvl="1">
              <a:lnSpc>
                <a:spcPct val="120000"/>
              </a:lnSpc>
              <a:spcBef>
                <a:spcPts val="1200"/>
              </a:spcBef>
              <a:spcAft>
                <a:spcPts val="1200"/>
              </a:spcAft>
              <a:buBlip>
                <a:blip r:embed="rId3">
                  <a:extLst>
                    <a:ext uri="{837473B0-CC2E-450A-ABE3-18F120FF3D39}">
                      <a1611:picAttrSrcUrl xmlns:a1611="http://schemas.microsoft.com/office/drawing/2016/11/main" xmlns="" r:id="rId4"/>
                    </a:ext>
                  </a:extLst>
                </a:blip>
              </a:buBlip>
            </a:pPr>
            <a:r>
              <a:rPr lang="en-US" sz="3200" dirty="0"/>
              <a:t>Adherence to WHO HTS 5C’s (consent, confidentiality, counseling, correct test results, and connection to prevention/treatment)</a:t>
            </a:r>
          </a:p>
          <a:p>
            <a:pPr lvl="1">
              <a:lnSpc>
                <a:spcPct val="120000"/>
              </a:lnSpc>
              <a:spcBef>
                <a:spcPts val="1200"/>
              </a:spcBef>
              <a:spcAft>
                <a:spcPts val="1200"/>
              </a:spcAft>
              <a:buFont typeface="Arial" panose="020B0604020202020204" pitchFamily="34" charset="0"/>
              <a:buBlip>
                <a:blip r:embed="rId3">
                  <a:extLst>
                    <a:ext uri="{837473B0-CC2E-450A-ABE3-18F120FF3D39}">
                      <a1611:picAttrSrcUrl xmlns:a1611="http://schemas.microsoft.com/office/drawing/2016/11/main" xmlns="" r:id="rId4"/>
                    </a:ext>
                  </a:extLst>
                </a:blip>
              </a:buBlip>
            </a:pPr>
            <a:r>
              <a:rPr lang="en-US" sz="3200" dirty="0"/>
              <a:t>IPV risk assessment and provision of first line response, including safety check and referrals to clinical and non-clinical services (if not provided on site)</a:t>
            </a:r>
          </a:p>
          <a:p>
            <a:pPr lvl="1">
              <a:lnSpc>
                <a:spcPct val="120000"/>
              </a:lnSpc>
              <a:spcBef>
                <a:spcPts val="1200"/>
              </a:spcBef>
              <a:spcAft>
                <a:spcPts val="1200"/>
              </a:spcAft>
              <a:buBlip>
                <a:blip r:embed="rId3">
                  <a:extLst>
                    <a:ext uri="{837473B0-CC2E-450A-ABE3-18F120FF3D39}">
                      <a1611:picAttrSrcUrl xmlns:a1611="http://schemas.microsoft.com/office/drawing/2016/11/main" xmlns="" r:id="rId4"/>
                    </a:ext>
                  </a:extLst>
                </a:blip>
              </a:buBlip>
            </a:pPr>
            <a:r>
              <a:rPr lang="en-US" sz="3200" dirty="0"/>
              <a:t>A site level adverse event monitoring and reporting system</a:t>
            </a:r>
          </a:p>
          <a:p>
            <a:pPr lvl="1">
              <a:lnSpc>
                <a:spcPct val="120000"/>
              </a:lnSpc>
              <a:spcBef>
                <a:spcPts val="1200"/>
              </a:spcBef>
              <a:spcAft>
                <a:spcPts val="1200"/>
              </a:spcAft>
              <a:buBlip>
                <a:blip r:embed="rId3">
                  <a:extLst>
                    <a:ext uri="{837473B0-CC2E-450A-ABE3-18F120FF3D39}">
                      <a1611:picAttrSrcUrl xmlns:a1611="http://schemas.microsoft.com/office/drawing/2016/11/main" xmlns="" r:id="rId4"/>
                    </a:ext>
                  </a:extLst>
                </a:blip>
              </a:buBlip>
            </a:pPr>
            <a:r>
              <a:rPr lang="en-US" sz="3200" dirty="0"/>
              <a:t>Providers trained and supervised on index testing procedures including 5Cs, IPV screening, adverse event monitoring, and ethics (respect for the rights of clients, informed consent and ‘do no harm’)</a:t>
            </a:r>
          </a:p>
        </p:txBody>
      </p:sp>
    </p:spTree>
    <p:extLst>
      <p:ext uri="{BB962C8B-B14F-4D97-AF65-F5344CB8AC3E}">
        <p14:creationId xmlns:p14="http://schemas.microsoft.com/office/powerpoint/2010/main" val="542566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0EFC4D-04EA-4FDC-A3AA-4510722A8B1F}"/>
              </a:ext>
            </a:extLst>
          </p:cNvPr>
          <p:cNvSpPr>
            <a:spLocks noGrp="1"/>
          </p:cNvSpPr>
          <p:nvPr>
            <p:ph type="body" sz="quarter" idx="13"/>
          </p:nvPr>
        </p:nvSpPr>
        <p:spPr/>
        <p:txBody>
          <a:bodyPr>
            <a:normAutofit lnSpcReduction="10000"/>
          </a:bodyPr>
          <a:lstStyle/>
          <a:p>
            <a:r>
              <a:rPr lang="en-US" sz="3200" b="0" i="0" u="none" strike="noStrike" baseline="0" dirty="0">
                <a:latin typeface="Arial" panose="020B0604020202020204" pitchFamily="34" charset="0"/>
              </a:rPr>
              <a:t>Index Testing Quality Assurance: Pillars &amp; Inputs</a:t>
            </a:r>
            <a:endParaRPr lang="en-US" sz="4800" dirty="0"/>
          </a:p>
          <a:p>
            <a:endParaRPr lang="en-US" dirty="0"/>
          </a:p>
        </p:txBody>
      </p:sp>
      <p:sp>
        <p:nvSpPr>
          <p:cNvPr id="3" name="Text Placeholder 2">
            <a:extLst>
              <a:ext uri="{FF2B5EF4-FFF2-40B4-BE49-F238E27FC236}">
                <a16:creationId xmlns:a16="http://schemas.microsoft.com/office/drawing/2014/main" id="{56944DE2-CD4B-4033-BEDE-B203177FED69}"/>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E122EA51-A368-432D-882A-10CCE4ACB874}"/>
              </a:ext>
            </a:extLst>
          </p:cNvPr>
          <p:cNvSpPr>
            <a:spLocks noGrp="1"/>
          </p:cNvSpPr>
          <p:nvPr>
            <p:ph type="body" sz="quarter" idx="14"/>
          </p:nvPr>
        </p:nvSpPr>
        <p:spPr/>
        <p:txBody>
          <a:bodyPr/>
          <a:lstStyle/>
          <a:p>
            <a:endParaRPr lang="en-US" dirty="0"/>
          </a:p>
        </p:txBody>
      </p:sp>
      <p:pic>
        <p:nvPicPr>
          <p:cNvPr id="5" name="Picture 4">
            <a:extLst>
              <a:ext uri="{FF2B5EF4-FFF2-40B4-BE49-F238E27FC236}">
                <a16:creationId xmlns:a16="http://schemas.microsoft.com/office/drawing/2014/main" id="{CCCCC036-808B-412D-B162-8F046CE249BC}"/>
              </a:ext>
            </a:extLst>
          </p:cNvPr>
          <p:cNvPicPr>
            <a:picLocks noChangeAspect="1"/>
          </p:cNvPicPr>
          <p:nvPr/>
        </p:nvPicPr>
        <p:blipFill>
          <a:blip r:embed="rId2"/>
          <a:stretch>
            <a:fillRect/>
          </a:stretch>
        </p:blipFill>
        <p:spPr>
          <a:xfrm>
            <a:off x="-1" y="958048"/>
            <a:ext cx="12192001" cy="5899952"/>
          </a:xfrm>
          <a:prstGeom prst="rect">
            <a:avLst/>
          </a:prstGeom>
        </p:spPr>
      </p:pic>
    </p:spTree>
    <p:extLst>
      <p:ext uri="{BB962C8B-B14F-4D97-AF65-F5344CB8AC3E}">
        <p14:creationId xmlns:p14="http://schemas.microsoft.com/office/powerpoint/2010/main" val="2551041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12061371" cy="838200"/>
          </a:xfrm>
        </p:spPr>
        <p:txBody>
          <a:bodyPr>
            <a:normAutofit/>
          </a:bodyPr>
          <a:lstStyle/>
          <a:p>
            <a:r>
              <a:rPr lang="en-ZA" sz="3200" dirty="0">
                <a:solidFill>
                  <a:schemeClr val="accent5">
                    <a:lumMod val="20000"/>
                    <a:lumOff val="80000"/>
                  </a:schemeClr>
                </a:solidFill>
                <a:latin typeface="+mn-lt"/>
              </a:rPr>
              <a:t>Quality and Accountability in Safe and Ethical Index Testing Services</a:t>
            </a:r>
            <a:endParaRPr lang="en-US" sz="3200" dirty="0">
              <a:solidFill>
                <a:schemeClr val="accent5">
                  <a:lumMod val="20000"/>
                  <a:lumOff val="80000"/>
                </a:schemeClr>
              </a:solidFill>
              <a:latin typeface="+mn-lt"/>
            </a:endParaRPr>
          </a:p>
        </p:txBody>
      </p:sp>
      <p:graphicFrame>
        <p:nvGraphicFramePr>
          <p:cNvPr id="2" name="Diagram 1"/>
          <p:cNvGraphicFramePr/>
          <p:nvPr>
            <p:extLst/>
          </p:nvPr>
        </p:nvGraphicFramePr>
        <p:xfrm>
          <a:off x="777870" y="1181100"/>
          <a:ext cx="9809339"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2892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4D39C0-81B2-4618-9C73-62ADA460BEA9}"/>
              </a:ext>
            </a:extLst>
          </p:cNvPr>
          <p:cNvSpPr>
            <a:spLocks noGrp="1"/>
          </p:cNvSpPr>
          <p:nvPr>
            <p:ph type="body" sz="quarter" idx="13"/>
          </p:nvPr>
        </p:nvSpPr>
        <p:spPr>
          <a:xfrm>
            <a:off x="230020" y="203817"/>
            <a:ext cx="11690843" cy="492443"/>
          </a:xfrm>
        </p:spPr>
        <p:txBody>
          <a:bodyPr/>
          <a:lstStyle/>
          <a:p>
            <a:r>
              <a:rPr lang="en-US" dirty="0">
                <a:solidFill>
                  <a:schemeClr val="accent5">
                    <a:lumMod val="20000"/>
                    <a:lumOff val="80000"/>
                  </a:schemeClr>
                </a:solidFill>
              </a:rPr>
              <a:t>Tools for Quality Monitoring, Accountability and Action </a:t>
            </a:r>
          </a:p>
        </p:txBody>
      </p:sp>
      <p:sp>
        <p:nvSpPr>
          <p:cNvPr id="3" name="Text Placeholder 2">
            <a:extLst>
              <a:ext uri="{FF2B5EF4-FFF2-40B4-BE49-F238E27FC236}">
                <a16:creationId xmlns:a16="http://schemas.microsoft.com/office/drawing/2014/main" id="{224E9C15-397C-41A4-8D14-55B30C14426A}"/>
              </a:ext>
            </a:extLst>
          </p:cNvPr>
          <p:cNvSpPr>
            <a:spLocks noGrp="1"/>
          </p:cNvSpPr>
          <p:nvPr>
            <p:ph type="body" sz="quarter" idx="14"/>
          </p:nvPr>
        </p:nvSpPr>
        <p:spPr>
          <a:xfrm>
            <a:off x="77620" y="1015752"/>
            <a:ext cx="11614149" cy="5142946"/>
          </a:xfrm>
        </p:spPr>
        <p:txBody>
          <a:bodyPr/>
          <a:lstStyle/>
          <a:p>
            <a:pPr marL="463550"/>
            <a:r>
              <a:rPr lang="en-US" dirty="0"/>
              <a:t>No single data source provides the complete picture on quality and accountability of index testing services. As such, tools referenced here and included in packet, include:</a:t>
            </a:r>
          </a:p>
          <a:p>
            <a:pPr marL="463550"/>
            <a:endParaRPr lang="en-US" dirty="0"/>
          </a:p>
          <a:p>
            <a:pPr marL="742950" indent="-279400">
              <a:buFont typeface="Arial" panose="020B0604020202020204" pitchFamily="34" charset="0"/>
              <a:buChar char="•"/>
            </a:pPr>
            <a:r>
              <a:rPr lang="en-US" dirty="0"/>
              <a:t>Minimum Standards Checklist for Providers and Sites (see previous section)</a:t>
            </a:r>
          </a:p>
          <a:p>
            <a:pPr marL="742950" indent="-279400">
              <a:buFont typeface="Arial" panose="020B0604020202020204" pitchFamily="34" charset="0"/>
              <a:buChar char="•"/>
            </a:pPr>
            <a:r>
              <a:rPr lang="en-US" dirty="0"/>
              <a:t>Supportive Supervision </a:t>
            </a:r>
            <a:r>
              <a:rPr lang="en-US" dirty="0">
                <a:solidFill>
                  <a:schemeClr val="tx1"/>
                </a:solidFill>
              </a:rPr>
              <a:t>and Mentoring Tools for Index Testing</a:t>
            </a:r>
          </a:p>
          <a:p>
            <a:pPr marL="742950" indent="-279400">
              <a:buFont typeface="Arial" panose="020B0604020202020204" pitchFamily="34" charset="0"/>
              <a:buChar char="•"/>
            </a:pPr>
            <a:r>
              <a:rPr lang="en-US" dirty="0">
                <a:solidFill>
                  <a:schemeClr val="tx1"/>
                </a:solidFill>
              </a:rPr>
              <a:t>GBV Monitoring and follow-up action tool</a:t>
            </a:r>
          </a:p>
          <a:p>
            <a:pPr marL="742950" indent="-279400">
              <a:buFont typeface="Arial" panose="020B0604020202020204" pitchFamily="34" charset="0"/>
              <a:buChar char="•"/>
            </a:pPr>
            <a:r>
              <a:rPr lang="en-US" dirty="0">
                <a:solidFill>
                  <a:schemeClr val="tx1"/>
                </a:solidFill>
              </a:rPr>
              <a:t>Adverse Events Monitoring and Reporting Tools (see previous section)</a:t>
            </a:r>
          </a:p>
          <a:p>
            <a:pPr marL="742950" indent="-279400">
              <a:buFont typeface="Arial" panose="020B0604020202020204" pitchFamily="34" charset="0"/>
              <a:buChar char="•"/>
            </a:pPr>
            <a:r>
              <a:rPr lang="en-US" dirty="0">
                <a:solidFill>
                  <a:schemeClr val="tx1"/>
                </a:solidFill>
              </a:rPr>
              <a:t>Monitoring Evaluation and Reporting (MER) Indicators </a:t>
            </a:r>
          </a:p>
          <a:p>
            <a:pPr marL="742950" indent="-279400">
              <a:buFont typeface="Arial" panose="020B0604020202020204" pitchFamily="34" charset="0"/>
              <a:buChar char="•"/>
            </a:pPr>
            <a:r>
              <a:rPr lang="en-US" dirty="0">
                <a:solidFill>
                  <a:schemeClr val="tx1"/>
                </a:solidFill>
              </a:rPr>
              <a:t>Site Improvement Through Monitoring System (SIMS) Core Essential Elements (CEEs) or Standards</a:t>
            </a:r>
          </a:p>
          <a:p>
            <a:pPr marL="742950" indent="-279400">
              <a:buFont typeface="Arial" panose="020B0604020202020204" pitchFamily="34" charset="0"/>
              <a:buChar char="•"/>
            </a:pPr>
            <a:r>
              <a:rPr lang="en-US" dirty="0">
                <a:solidFill>
                  <a:schemeClr val="tx1"/>
                </a:solidFill>
              </a:rPr>
              <a:t>Community led-monitoring (using mystery shoppers, beneficiary interviews etc.)</a:t>
            </a:r>
          </a:p>
          <a:p>
            <a:pPr marL="463550"/>
            <a:endParaRPr lang="en-US" dirty="0"/>
          </a:p>
        </p:txBody>
      </p:sp>
    </p:spTree>
    <p:extLst>
      <p:ext uri="{BB962C8B-B14F-4D97-AF65-F5344CB8AC3E}">
        <p14:creationId xmlns:p14="http://schemas.microsoft.com/office/powerpoint/2010/main" val="916969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8DAD5C-0AA9-41AE-9D93-1512B752A3BB}"/>
              </a:ext>
            </a:extLst>
          </p:cNvPr>
          <p:cNvSpPr>
            <a:spLocks noGrp="1"/>
          </p:cNvSpPr>
          <p:nvPr>
            <p:ph type="body" sz="quarter" idx="13"/>
          </p:nvPr>
        </p:nvSpPr>
        <p:spPr>
          <a:xfrm>
            <a:off x="230020" y="203817"/>
            <a:ext cx="11690843" cy="492443"/>
          </a:xfrm>
        </p:spPr>
        <p:txBody>
          <a:bodyPr/>
          <a:lstStyle/>
          <a:p>
            <a:pPr algn="ctr"/>
            <a:r>
              <a:rPr lang="en-US" dirty="0">
                <a:solidFill>
                  <a:schemeClr val="accent5">
                    <a:lumMod val="20000"/>
                    <a:lumOff val="80000"/>
                  </a:schemeClr>
                </a:solidFill>
              </a:rPr>
              <a:t>Monitoring Quality Through Supportive Supervision</a:t>
            </a:r>
          </a:p>
        </p:txBody>
      </p:sp>
      <p:sp>
        <p:nvSpPr>
          <p:cNvPr id="3" name="Text Placeholder 2">
            <a:extLst>
              <a:ext uri="{FF2B5EF4-FFF2-40B4-BE49-F238E27FC236}">
                <a16:creationId xmlns:a16="http://schemas.microsoft.com/office/drawing/2014/main" id="{BB6CC5BC-7092-4212-A8D1-7CC71017BF6D}"/>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39D25790-0F95-4085-919F-5E5136B33501}"/>
              </a:ext>
            </a:extLst>
          </p:cNvPr>
          <p:cNvSpPr>
            <a:spLocks noGrp="1"/>
          </p:cNvSpPr>
          <p:nvPr>
            <p:ph type="body" sz="quarter" idx="14"/>
          </p:nvPr>
        </p:nvSpPr>
        <p:spPr>
          <a:xfrm>
            <a:off x="267534" y="1036226"/>
            <a:ext cx="5599865" cy="5755422"/>
          </a:xfrm>
        </p:spPr>
        <p:txBody>
          <a:bodyPr/>
          <a:lstStyle/>
          <a:p>
            <a:pPr marL="285750" indent="-285750">
              <a:buFont typeface="Arial" panose="020B0604020202020204" pitchFamily="34" charset="0"/>
              <a:buChar char="•"/>
            </a:pPr>
            <a:r>
              <a:rPr lang="en-US" dirty="0"/>
              <a:t>IPs should directly observe the elicitation interview and provider notification field visits at least every 6 months to ensure that counselors are conducting these services in a safe and ethical manner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Providers should be given immediate feedback, with suggestions for improvement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Providers failing to offer quality services should be re-trained and/or reassigned other duties</a:t>
            </a:r>
          </a:p>
          <a:p>
            <a:endParaRPr lang="en-US" dirty="0"/>
          </a:p>
          <a:p>
            <a:endParaRPr lang="en-US" dirty="0"/>
          </a:p>
        </p:txBody>
      </p:sp>
      <p:pic>
        <p:nvPicPr>
          <p:cNvPr id="5" name="Picture 4">
            <a:extLst>
              <a:ext uri="{FF2B5EF4-FFF2-40B4-BE49-F238E27FC236}">
                <a16:creationId xmlns:a16="http://schemas.microsoft.com/office/drawing/2014/main" id="{37DB277E-BDEB-4DCB-A047-39851397F9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4602" y="1036226"/>
            <a:ext cx="3212906" cy="3029428"/>
          </a:xfrm>
          <a:prstGeom prst="rect">
            <a:avLst/>
          </a:prstGeom>
          <a:ln w="12700">
            <a:solidFill>
              <a:schemeClr val="tx1"/>
            </a:solidFill>
          </a:ln>
        </p:spPr>
      </p:pic>
      <p:pic>
        <p:nvPicPr>
          <p:cNvPr id="6" name="Picture 5">
            <a:extLst>
              <a:ext uri="{FF2B5EF4-FFF2-40B4-BE49-F238E27FC236}">
                <a16:creationId xmlns:a16="http://schemas.microsoft.com/office/drawing/2014/main" id="{F659CDA5-92CD-49C1-B868-6B72AEE6EA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30532" y="2792346"/>
            <a:ext cx="2740567" cy="3029428"/>
          </a:xfrm>
          <a:prstGeom prst="rect">
            <a:avLst/>
          </a:prstGeom>
          <a:ln w="12700">
            <a:solidFill>
              <a:schemeClr val="tx1"/>
            </a:solidFill>
          </a:ln>
        </p:spPr>
      </p:pic>
    </p:spTree>
    <p:extLst>
      <p:ext uri="{BB962C8B-B14F-4D97-AF65-F5344CB8AC3E}">
        <p14:creationId xmlns:p14="http://schemas.microsoft.com/office/powerpoint/2010/main" val="4254748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DA6B2-976D-44C1-8C0A-63E24FC8C8CE}"/>
              </a:ext>
            </a:extLst>
          </p:cNvPr>
          <p:cNvSpPr>
            <a:spLocks noGrp="1"/>
          </p:cNvSpPr>
          <p:nvPr>
            <p:ph type="body" sz="quarter" idx="13"/>
          </p:nvPr>
        </p:nvSpPr>
        <p:spPr>
          <a:xfrm>
            <a:off x="190841" y="151248"/>
            <a:ext cx="11690843" cy="492443"/>
          </a:xfrm>
        </p:spPr>
        <p:txBody>
          <a:bodyPr/>
          <a:lstStyle/>
          <a:p>
            <a:pPr algn="ctr"/>
            <a:r>
              <a:rPr lang="en-US" dirty="0">
                <a:solidFill>
                  <a:schemeClr val="accent5">
                    <a:lumMod val="20000"/>
                    <a:lumOff val="80000"/>
                  </a:schemeClr>
                </a:solidFill>
              </a:rPr>
              <a:t>Best Practices for Accountability in Supportive Supervision</a:t>
            </a:r>
          </a:p>
        </p:txBody>
      </p:sp>
      <p:sp>
        <p:nvSpPr>
          <p:cNvPr id="3" name="Text Placeholder 2">
            <a:extLst>
              <a:ext uri="{FF2B5EF4-FFF2-40B4-BE49-F238E27FC236}">
                <a16:creationId xmlns:a16="http://schemas.microsoft.com/office/drawing/2014/main" id="{640AF34A-1BB3-409A-BA0A-7806E4C19482}"/>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073FBB82-AABA-460C-AC7D-160A4A3D1F5D}"/>
              </a:ext>
            </a:extLst>
          </p:cNvPr>
          <p:cNvSpPr>
            <a:spLocks noGrp="1"/>
          </p:cNvSpPr>
          <p:nvPr>
            <p:ph type="body" sz="quarter" idx="14"/>
          </p:nvPr>
        </p:nvSpPr>
        <p:spPr>
          <a:xfrm>
            <a:off x="267535" y="958048"/>
            <a:ext cx="11614149" cy="4698722"/>
          </a:xfrm>
        </p:spPr>
        <p:txBody>
          <a:bodyPr/>
          <a:lstStyle/>
          <a:p>
            <a:pPr marL="489395" lvl="1" indent="-233363">
              <a:lnSpc>
                <a:spcPct val="120000"/>
              </a:lnSpc>
              <a:spcBef>
                <a:spcPts val="600"/>
              </a:spcBef>
              <a:spcAft>
                <a:spcPts val="600"/>
              </a:spcAft>
            </a:pPr>
            <a:r>
              <a:rPr lang="en-US" dirty="0">
                <a:latin typeface="Calibri" panose="020F0502020204030204" pitchFamily="34" charset="0"/>
              </a:rPr>
              <a:t>Having trainees “shadow” an experienced counsellor for 2-4 weeks for on-site learning opportunities</a:t>
            </a:r>
            <a:endParaRPr lang="en-US" dirty="0">
              <a:solidFill>
                <a:schemeClr val="tx1"/>
              </a:solidFill>
              <a:latin typeface="Calibri" panose="020F0502020204030204" pitchFamily="34" charset="0"/>
            </a:endParaRPr>
          </a:p>
          <a:p>
            <a:pPr marL="489395" lvl="1" indent="-233363">
              <a:lnSpc>
                <a:spcPct val="120000"/>
              </a:lnSpc>
              <a:spcBef>
                <a:spcPts val="600"/>
              </a:spcBef>
              <a:spcAft>
                <a:spcPts val="600"/>
              </a:spcAft>
            </a:pPr>
            <a:r>
              <a:rPr lang="en-US" dirty="0">
                <a:solidFill>
                  <a:schemeClr val="tx1"/>
                </a:solidFill>
                <a:latin typeface="Calibri" panose="020F0502020204030204" pitchFamily="34" charset="0"/>
              </a:rPr>
              <a:t>Using experienced counsellors to mentor counselors who are struggling</a:t>
            </a:r>
          </a:p>
          <a:p>
            <a:pPr marL="489395" lvl="1" indent="-233363">
              <a:lnSpc>
                <a:spcPct val="120000"/>
              </a:lnSpc>
              <a:spcBef>
                <a:spcPts val="600"/>
              </a:spcBef>
              <a:spcAft>
                <a:spcPts val="600"/>
              </a:spcAft>
            </a:pPr>
            <a:r>
              <a:rPr lang="en-US" dirty="0">
                <a:solidFill>
                  <a:schemeClr val="tx1"/>
                </a:solidFill>
                <a:latin typeface="Calibri" panose="020F0502020204030204" pitchFamily="34" charset="0"/>
              </a:rPr>
              <a:t>Routinely observing index testing providers and providing feedback on their performance, including completeness of their records</a:t>
            </a:r>
          </a:p>
          <a:p>
            <a:pPr marL="489395" lvl="1" indent="-233363">
              <a:lnSpc>
                <a:spcPct val="120000"/>
              </a:lnSpc>
              <a:spcBef>
                <a:spcPts val="600"/>
              </a:spcBef>
              <a:spcAft>
                <a:spcPts val="600"/>
              </a:spcAft>
            </a:pPr>
            <a:r>
              <a:rPr lang="en-US" dirty="0">
                <a:solidFill>
                  <a:schemeClr val="tx1"/>
                </a:solidFill>
                <a:latin typeface="Calibri" panose="020F0502020204030204" pitchFamily="34" charset="0"/>
              </a:rPr>
              <a:t>Offering daily, weekly or monthly opportunities for counsellors to share difficult cases and learn from each other (case conferences either in-person or virtually)</a:t>
            </a:r>
          </a:p>
          <a:p>
            <a:pPr marL="489395" lvl="1" indent="-233363">
              <a:lnSpc>
                <a:spcPct val="120000"/>
              </a:lnSpc>
              <a:spcBef>
                <a:spcPts val="600"/>
              </a:spcBef>
              <a:spcAft>
                <a:spcPts val="600"/>
              </a:spcAft>
            </a:pPr>
            <a:r>
              <a:rPr lang="en-US" dirty="0">
                <a:solidFill>
                  <a:schemeClr val="tx1"/>
                </a:solidFill>
                <a:latin typeface="Calibri" panose="020F0502020204030204" pitchFamily="34" charset="0"/>
              </a:rPr>
              <a:t>Rotating counsellors experiencing burn-out back to regular counselling duties</a:t>
            </a:r>
          </a:p>
          <a:p>
            <a:endParaRPr lang="en-US" dirty="0"/>
          </a:p>
        </p:txBody>
      </p:sp>
    </p:spTree>
    <p:extLst>
      <p:ext uri="{BB962C8B-B14F-4D97-AF65-F5344CB8AC3E}">
        <p14:creationId xmlns:p14="http://schemas.microsoft.com/office/powerpoint/2010/main" val="748601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FDD42C8-8075-4FC0-B1D5-5C4AC2A72A55}"/>
              </a:ext>
            </a:extLst>
          </p:cNvPr>
          <p:cNvSpPr>
            <a:spLocks noGrp="1"/>
          </p:cNvSpPr>
          <p:nvPr>
            <p:ph type="body" sz="quarter" idx="13"/>
          </p:nvPr>
        </p:nvSpPr>
        <p:spPr>
          <a:xfrm>
            <a:off x="230020" y="203817"/>
            <a:ext cx="11690843" cy="492443"/>
          </a:xfrm>
        </p:spPr>
        <p:txBody>
          <a:bodyPr/>
          <a:lstStyle/>
          <a:p>
            <a:r>
              <a:rPr lang="en-US" dirty="0">
                <a:solidFill>
                  <a:schemeClr val="accent5">
                    <a:lumMod val="20000"/>
                    <a:lumOff val="80000"/>
                  </a:schemeClr>
                </a:solidFill>
              </a:rPr>
              <a:t>Monitoring Quality and Accountability Through GBV QA Tool</a:t>
            </a:r>
          </a:p>
        </p:txBody>
      </p:sp>
      <p:sp>
        <p:nvSpPr>
          <p:cNvPr id="9" name="Text Placeholder 8">
            <a:extLst>
              <a:ext uri="{FF2B5EF4-FFF2-40B4-BE49-F238E27FC236}">
                <a16:creationId xmlns:a16="http://schemas.microsoft.com/office/drawing/2014/main" id="{B1FCA737-2730-4E2D-AFA1-81FED8C9ED40}"/>
              </a:ext>
            </a:extLst>
          </p:cNvPr>
          <p:cNvSpPr>
            <a:spLocks noGrp="1"/>
          </p:cNvSpPr>
          <p:nvPr>
            <p:ph type="body" sz="quarter" idx="15"/>
          </p:nvPr>
        </p:nvSpPr>
        <p:spPr/>
        <p:txBody>
          <a:bodyPr/>
          <a:lstStyle/>
          <a:p>
            <a:endParaRPr lang="en-US"/>
          </a:p>
        </p:txBody>
      </p:sp>
      <p:sp>
        <p:nvSpPr>
          <p:cNvPr id="3" name="Date Placeholder 2">
            <a:extLst>
              <a:ext uri="{FF2B5EF4-FFF2-40B4-BE49-F238E27FC236}">
                <a16:creationId xmlns:a16="http://schemas.microsoft.com/office/drawing/2014/main" id="{163FE015-1AD2-42FD-B910-3206C880586C}"/>
              </a:ext>
            </a:extLst>
          </p:cNvPr>
          <p:cNvSpPr>
            <a:spLocks noGrp="1"/>
          </p:cNvSpPr>
          <p:nvPr>
            <p:ph type="dt" sz="half" idx="4294967295"/>
          </p:nvPr>
        </p:nvSpPr>
        <p:spPr>
          <a:xfrm>
            <a:off x="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32FF07-A28E-43DE-8956-0EA46169ECE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10/30/2022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0B92508-0880-4FA2-9C3B-CE07291682D8}"/>
              </a:ext>
            </a:extLst>
          </p:cNvPr>
          <p:cNvPicPr>
            <a:picLocks noChangeAspect="1"/>
          </p:cNvPicPr>
          <p:nvPr/>
        </p:nvPicPr>
        <p:blipFill>
          <a:blip r:embed="rId3"/>
          <a:stretch>
            <a:fillRect/>
          </a:stretch>
        </p:blipFill>
        <p:spPr>
          <a:xfrm>
            <a:off x="6205280" y="1173761"/>
            <a:ext cx="5158241" cy="3997637"/>
          </a:xfrm>
          <a:prstGeom prst="rect">
            <a:avLst/>
          </a:prstGeom>
          <a:ln>
            <a:solidFill>
              <a:schemeClr val="tx1"/>
            </a:solidFill>
          </a:ln>
        </p:spPr>
      </p:pic>
      <p:pic>
        <p:nvPicPr>
          <p:cNvPr id="4" name="Picture 3">
            <a:extLst>
              <a:ext uri="{FF2B5EF4-FFF2-40B4-BE49-F238E27FC236}">
                <a16:creationId xmlns:a16="http://schemas.microsoft.com/office/drawing/2014/main" id="{B0571FB7-8F10-4FC6-8309-70C8FCEB9C62}"/>
              </a:ext>
            </a:extLst>
          </p:cNvPr>
          <p:cNvPicPr>
            <a:picLocks noChangeAspect="1"/>
          </p:cNvPicPr>
          <p:nvPr/>
        </p:nvPicPr>
        <p:blipFill>
          <a:blip r:embed="rId4"/>
          <a:stretch>
            <a:fillRect/>
          </a:stretch>
        </p:blipFill>
        <p:spPr>
          <a:xfrm>
            <a:off x="424551" y="1173762"/>
            <a:ext cx="5191736" cy="3997637"/>
          </a:xfrm>
          <a:prstGeom prst="rect">
            <a:avLst/>
          </a:prstGeom>
          <a:ln w="12700">
            <a:solidFill>
              <a:schemeClr val="tx1"/>
            </a:solidFill>
          </a:ln>
        </p:spPr>
      </p:pic>
    </p:spTree>
    <p:extLst>
      <p:ext uri="{BB962C8B-B14F-4D97-AF65-F5344CB8AC3E}">
        <p14:creationId xmlns:p14="http://schemas.microsoft.com/office/powerpoint/2010/main" val="305632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EE04D0-43CA-4646-A1A9-9A1D30BC999D}"/>
              </a:ext>
            </a:extLst>
          </p:cNvPr>
          <p:cNvSpPr>
            <a:spLocks noGrp="1"/>
          </p:cNvSpPr>
          <p:nvPr>
            <p:ph type="body" sz="quarter" idx="13"/>
          </p:nvPr>
        </p:nvSpPr>
        <p:spPr>
          <a:xfrm>
            <a:off x="230020" y="203817"/>
            <a:ext cx="11690843" cy="492443"/>
          </a:xfrm>
        </p:spPr>
        <p:txBody>
          <a:bodyPr/>
          <a:lstStyle/>
          <a:p>
            <a:pPr algn="ctr"/>
            <a:r>
              <a:rPr lang="en-US" dirty="0">
                <a:solidFill>
                  <a:schemeClr val="accent5">
                    <a:lumMod val="20000"/>
                    <a:lumOff val="80000"/>
                  </a:schemeClr>
                </a:solidFill>
              </a:rPr>
              <a:t>Monitoring Quality Through SIMS Core Essential Elements</a:t>
            </a:r>
          </a:p>
        </p:txBody>
      </p:sp>
      <p:sp>
        <p:nvSpPr>
          <p:cNvPr id="3" name="Text Placeholder 2">
            <a:extLst>
              <a:ext uri="{FF2B5EF4-FFF2-40B4-BE49-F238E27FC236}">
                <a16:creationId xmlns:a16="http://schemas.microsoft.com/office/drawing/2014/main" id="{36587F32-096D-424B-9DA1-35E7410CBA4F}"/>
              </a:ext>
            </a:extLst>
          </p:cNvPr>
          <p:cNvSpPr>
            <a:spLocks noGrp="1"/>
          </p:cNvSpPr>
          <p:nvPr>
            <p:ph type="body" sz="quarter" idx="15"/>
          </p:nvPr>
        </p:nvSpPr>
        <p:spPr/>
        <p:txBody>
          <a:bodyPr/>
          <a:lstStyle/>
          <a:p>
            <a:endParaRPr lang="en-US" dirty="0"/>
          </a:p>
        </p:txBody>
      </p:sp>
      <p:sp>
        <p:nvSpPr>
          <p:cNvPr id="4" name="Text Placeholder 3">
            <a:extLst>
              <a:ext uri="{FF2B5EF4-FFF2-40B4-BE49-F238E27FC236}">
                <a16:creationId xmlns:a16="http://schemas.microsoft.com/office/drawing/2014/main" id="{B6BC88A3-86E6-4E82-9918-9CC929327006}"/>
              </a:ext>
            </a:extLst>
          </p:cNvPr>
          <p:cNvSpPr>
            <a:spLocks noGrp="1"/>
          </p:cNvSpPr>
          <p:nvPr>
            <p:ph type="body" sz="quarter" idx="14"/>
          </p:nvPr>
        </p:nvSpPr>
        <p:spPr>
          <a:xfrm>
            <a:off x="176944" y="1059343"/>
            <a:ext cx="11614149" cy="664797"/>
          </a:xfrm>
        </p:spPr>
        <p:txBody>
          <a:bodyPr/>
          <a:lstStyle/>
          <a:p>
            <a:pPr>
              <a:spcBef>
                <a:spcPts val="300"/>
              </a:spcBef>
              <a:spcAft>
                <a:spcPts val="600"/>
              </a:spcAft>
            </a:pPr>
            <a:r>
              <a:rPr lang="en-US" dirty="0"/>
              <a:t>Using existing and new SIMS Core Essential Elements to monitor and improve quality of services related to minimum standards for safe and ethical index testing</a:t>
            </a:r>
          </a:p>
        </p:txBody>
      </p:sp>
      <p:sp>
        <p:nvSpPr>
          <p:cNvPr id="5" name="Content Placeholder 3">
            <a:extLst>
              <a:ext uri="{FF2B5EF4-FFF2-40B4-BE49-F238E27FC236}">
                <a16:creationId xmlns:a16="http://schemas.microsoft.com/office/drawing/2014/main" id="{CC5C5FF7-C96D-4DC7-AD7A-992E089C12BC}"/>
              </a:ext>
            </a:extLst>
          </p:cNvPr>
          <p:cNvSpPr txBox="1">
            <a:spLocks/>
          </p:cNvSpPr>
          <p:nvPr/>
        </p:nvSpPr>
        <p:spPr>
          <a:xfrm>
            <a:off x="221783" y="2234687"/>
            <a:ext cx="5449674" cy="3684588"/>
          </a:xfrm>
          <a:prstGeom prst="rect">
            <a:avLst/>
          </a:prstGeom>
          <a:ln>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Existing CEEs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Site Level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Confidentiality of services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Partner Services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Patient Rights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Supportive Supervision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Patient Rights, Stigma and Discrimination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Client-Centered Services (e.g. services are stigma-free)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Post-GBV Care Provision</a:t>
            </a:r>
          </a:p>
        </p:txBody>
      </p:sp>
      <p:sp>
        <p:nvSpPr>
          <p:cNvPr id="6" name="Content Placeholder 7">
            <a:extLst>
              <a:ext uri="{FF2B5EF4-FFF2-40B4-BE49-F238E27FC236}">
                <a16:creationId xmlns:a16="http://schemas.microsoft.com/office/drawing/2014/main" id="{6B4C7F2B-10C2-46B4-B155-D693E68BE04B}"/>
              </a:ext>
            </a:extLst>
          </p:cNvPr>
          <p:cNvSpPr txBox="1">
            <a:spLocks/>
          </p:cNvSpPr>
          <p:nvPr/>
        </p:nvSpPr>
        <p:spPr>
          <a:xfrm>
            <a:off x="6096000" y="2223790"/>
            <a:ext cx="5791198" cy="3684588"/>
          </a:xfrm>
          <a:prstGeom prst="rect">
            <a:avLst/>
          </a:prstGeom>
          <a:ln>
            <a:solidFill>
              <a:schemeClr val="tx1"/>
            </a:solidFill>
          </a:ln>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New CEEs Added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Above Site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Index Testing in HTS National Guidelines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Site Level </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Index Testing Training and Supportive Supervision</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Monitoring Adverse Event from Index Testing</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Secure Handling and Storage of Index Testing Data</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Intimate Partner Violence Risk Assessment and Support</a:t>
            </a:r>
          </a:p>
        </p:txBody>
      </p:sp>
    </p:spTree>
    <p:extLst>
      <p:ext uri="{BB962C8B-B14F-4D97-AF65-F5344CB8AC3E}">
        <p14:creationId xmlns:p14="http://schemas.microsoft.com/office/powerpoint/2010/main" val="2936869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D19C04-16EB-4C18-AE2E-CF67DA4034D7}"/>
              </a:ext>
            </a:extLst>
          </p:cNvPr>
          <p:cNvSpPr>
            <a:spLocks noGrp="1"/>
          </p:cNvSpPr>
          <p:nvPr>
            <p:ph type="body" sz="quarter" idx="13"/>
          </p:nvPr>
        </p:nvSpPr>
        <p:spPr>
          <a:xfrm>
            <a:off x="230020" y="203817"/>
            <a:ext cx="11690843" cy="492443"/>
          </a:xfrm>
        </p:spPr>
        <p:txBody>
          <a:bodyPr/>
          <a:lstStyle/>
          <a:p>
            <a:pPr algn="ctr"/>
            <a:r>
              <a:rPr lang="en-US" dirty="0">
                <a:solidFill>
                  <a:schemeClr val="accent5">
                    <a:lumMod val="20000"/>
                    <a:lumOff val="80000"/>
                  </a:schemeClr>
                </a:solidFill>
              </a:rPr>
              <a:t>Accountability for Implementing Partners </a:t>
            </a:r>
          </a:p>
        </p:txBody>
      </p:sp>
      <p:sp>
        <p:nvSpPr>
          <p:cNvPr id="3" name="Text Placeholder 2">
            <a:extLst>
              <a:ext uri="{FF2B5EF4-FFF2-40B4-BE49-F238E27FC236}">
                <a16:creationId xmlns:a16="http://schemas.microsoft.com/office/drawing/2014/main" id="{6CE11544-0809-439B-B29F-C4A80D187629}"/>
              </a:ext>
            </a:extLst>
          </p:cNvPr>
          <p:cNvSpPr>
            <a:spLocks noGrp="1"/>
          </p:cNvSpPr>
          <p:nvPr>
            <p:ph type="body" sz="quarter" idx="15"/>
          </p:nvPr>
        </p:nvSpPr>
        <p:spPr/>
        <p:txBody>
          <a:bodyPr/>
          <a:lstStyle/>
          <a:p>
            <a:endParaRPr lang="en-US"/>
          </a:p>
        </p:txBody>
      </p:sp>
      <p:sp>
        <p:nvSpPr>
          <p:cNvPr id="5" name="Rectangle 4">
            <a:extLst>
              <a:ext uri="{FF2B5EF4-FFF2-40B4-BE49-F238E27FC236}">
                <a16:creationId xmlns:a16="http://schemas.microsoft.com/office/drawing/2014/main" id="{0C8572E1-DE68-43ED-A3A1-7AF90AAB4F45}"/>
              </a:ext>
            </a:extLst>
          </p:cNvPr>
          <p:cNvSpPr/>
          <p:nvPr/>
        </p:nvSpPr>
        <p:spPr>
          <a:xfrm>
            <a:off x="228601" y="888309"/>
            <a:ext cx="11201400" cy="4512646"/>
          </a:xfrm>
          <a:prstGeom prst="rect">
            <a:avLst/>
          </a:prstGeom>
        </p:spPr>
        <p:txBody>
          <a:bodyPr wrap="square">
            <a:spAutoFit/>
          </a:bodyPr>
          <a:lstStyle/>
          <a:p>
            <a:pPr marL="285750" indent="-285750">
              <a:lnSpc>
                <a:spcPct val="120000"/>
              </a:lnSpc>
              <a:spcBef>
                <a:spcPts val="600"/>
              </a:spcBef>
              <a:buFont typeface="Arial" panose="020B0604020202020204" pitchFamily="34" charset="0"/>
              <a:buChar char="•"/>
            </a:pPr>
            <a:r>
              <a:rPr lang="en-US" sz="2200" dirty="0"/>
              <a:t>The IP should assign an </a:t>
            </a:r>
            <a:r>
              <a:rPr lang="en-US" sz="2200" b="1" dirty="0"/>
              <a:t>index testing point of contact </a:t>
            </a:r>
            <a:r>
              <a:rPr lang="en-US" sz="2200" dirty="0"/>
              <a:t>(POC) within their team to oversee index testing services across all supported sites</a:t>
            </a:r>
          </a:p>
          <a:p>
            <a:pPr marL="285750" indent="-285750">
              <a:lnSpc>
                <a:spcPct val="120000"/>
              </a:lnSpc>
              <a:spcBef>
                <a:spcPts val="600"/>
              </a:spcBef>
              <a:buFont typeface="Arial" panose="020B0604020202020204" pitchFamily="34" charset="0"/>
              <a:buChar char="•"/>
            </a:pPr>
            <a:r>
              <a:rPr lang="en-US" sz="2200" dirty="0"/>
              <a:t>The IP POC serves as the main counterpart responsible for:</a:t>
            </a:r>
          </a:p>
          <a:p>
            <a:pPr marL="742950" lvl="1" indent="-285750">
              <a:lnSpc>
                <a:spcPct val="120000"/>
              </a:lnSpc>
              <a:spcBef>
                <a:spcPts val="600"/>
              </a:spcBef>
              <a:buFont typeface="Arial" panose="020B0604020202020204" pitchFamily="34" charset="0"/>
              <a:buChar char="•"/>
            </a:pPr>
            <a:r>
              <a:rPr lang="en-US" sz="2200" dirty="0"/>
              <a:t>ensuring all PEPFAR-supported sites meet </a:t>
            </a:r>
            <a:r>
              <a:rPr lang="en-US" sz="2200" b="1" dirty="0"/>
              <a:t>minimum standards for index testing</a:t>
            </a:r>
            <a:endParaRPr lang="en-US" sz="2200" dirty="0"/>
          </a:p>
          <a:p>
            <a:pPr marL="742950" lvl="1" indent="-285750">
              <a:lnSpc>
                <a:spcPct val="120000"/>
              </a:lnSpc>
              <a:spcBef>
                <a:spcPts val="600"/>
              </a:spcBef>
              <a:buFont typeface="Arial" panose="020B0604020202020204" pitchFamily="34" charset="0"/>
              <a:buChar char="•"/>
            </a:pPr>
            <a:r>
              <a:rPr lang="en-US" sz="2200" b="1" dirty="0"/>
              <a:t>monitoring and reporting </a:t>
            </a:r>
            <a:r>
              <a:rPr lang="en-US" sz="2200" dirty="0"/>
              <a:t>any adverse events to the USG Testing Advisor within 2-4 business days</a:t>
            </a:r>
          </a:p>
          <a:p>
            <a:pPr marL="742950" lvl="1" indent="-285750">
              <a:lnSpc>
                <a:spcPct val="120000"/>
              </a:lnSpc>
              <a:spcBef>
                <a:spcPts val="600"/>
              </a:spcBef>
              <a:buFont typeface="Arial" panose="020B0604020202020204" pitchFamily="34" charset="0"/>
              <a:buChar char="•"/>
            </a:pPr>
            <a:r>
              <a:rPr lang="en-US" sz="2200" b="1" dirty="0"/>
              <a:t>liaising with community organizations </a:t>
            </a:r>
            <a:r>
              <a:rPr lang="en-US" sz="2200" dirty="0"/>
              <a:t>about index testing services at the facility/site level </a:t>
            </a:r>
          </a:p>
          <a:p>
            <a:pPr marL="285750" indent="-285750">
              <a:lnSpc>
                <a:spcPct val="120000"/>
              </a:lnSpc>
              <a:spcBef>
                <a:spcPts val="600"/>
              </a:spcBef>
              <a:buFont typeface="Arial" panose="020B0604020202020204" pitchFamily="34" charset="0"/>
              <a:buChar char="•"/>
            </a:pPr>
            <a:r>
              <a:rPr lang="en-US" sz="2200" dirty="0"/>
              <a:t>While community organizations may play a role in monitoring index testing, the </a:t>
            </a:r>
            <a:r>
              <a:rPr lang="en-US" sz="2200" b="1" dirty="0"/>
              <a:t>IP and IP POC is responsible</a:t>
            </a:r>
            <a:r>
              <a:rPr lang="en-US" sz="2200" dirty="0"/>
              <a:t> for and required to have an adverse-event monitoring system in place at all facilities that are funded implemented through program resources.</a:t>
            </a:r>
          </a:p>
        </p:txBody>
      </p:sp>
    </p:spTree>
    <p:extLst>
      <p:ext uri="{BB962C8B-B14F-4D97-AF65-F5344CB8AC3E}">
        <p14:creationId xmlns:p14="http://schemas.microsoft.com/office/powerpoint/2010/main" val="2065482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7CDB-8C07-4342-B173-EB25F9F7F56D}"/>
              </a:ext>
            </a:extLst>
          </p:cNvPr>
          <p:cNvSpPr>
            <a:spLocks noGrp="1"/>
          </p:cNvSpPr>
          <p:nvPr>
            <p:ph type="title"/>
          </p:nvPr>
        </p:nvSpPr>
        <p:spPr>
          <a:xfrm>
            <a:off x="524256" y="4767072"/>
            <a:ext cx="6594189" cy="1625210"/>
          </a:xfrm>
        </p:spPr>
        <p:txBody>
          <a:bodyPr vert="horz" lIns="91440" tIns="45720" rIns="91440" bIns="45720" rtlCol="0" anchor="ctr">
            <a:normAutofit fontScale="90000"/>
          </a:bodyPr>
          <a:lstStyle/>
          <a:p>
            <a:pPr algn="r"/>
            <a:r>
              <a:rPr lang="en-US" sz="2800" dirty="0">
                <a:solidFill>
                  <a:schemeClr val="tx1"/>
                </a:solidFill>
                <a:latin typeface="+mj-lt"/>
                <a:cs typeface="+mj-cs"/>
              </a:rPr>
              <a:t>Community Led-Monitoring Can Be Another Important Component for Monitoring the Quality of Index Testing Services and Social Network Testing</a:t>
            </a:r>
          </a:p>
        </p:txBody>
      </p:sp>
      <p:pic>
        <p:nvPicPr>
          <p:cNvPr id="6" name="Picture 5">
            <a:extLst>
              <a:ext uri="{FF2B5EF4-FFF2-40B4-BE49-F238E27FC236}">
                <a16:creationId xmlns:a16="http://schemas.microsoft.com/office/drawing/2014/main" id="{FB25F7B4-0966-42BA-ACA8-E91474362616}"/>
              </a:ext>
            </a:extLst>
          </p:cNvPr>
          <p:cNvPicPr>
            <a:picLocks noChangeAspect="1"/>
          </p:cNvPicPr>
          <p:nvPr/>
        </p:nvPicPr>
        <p:blipFill rotWithShape="1">
          <a:blip r:embed="rId3"/>
          <a:srcRect t="11321" r="1" b="11090"/>
          <a:stretch/>
        </p:blipFill>
        <p:spPr>
          <a:xfrm>
            <a:off x="327547" y="321733"/>
            <a:ext cx="7058306" cy="4107392"/>
          </a:xfrm>
          <a:prstGeom prst="rect">
            <a:avLst/>
          </a:prstGeom>
        </p:spPr>
      </p:pic>
      <p:sp>
        <p:nvSpPr>
          <p:cNvPr id="4" name="Content Placeholder 3">
            <a:extLst>
              <a:ext uri="{FF2B5EF4-FFF2-40B4-BE49-F238E27FC236}">
                <a16:creationId xmlns:a16="http://schemas.microsoft.com/office/drawing/2014/main" id="{B2ACE82C-749B-4408-81F9-2330A3366522}"/>
              </a:ext>
            </a:extLst>
          </p:cNvPr>
          <p:cNvSpPr>
            <a:spLocks noGrp="1"/>
          </p:cNvSpPr>
          <p:nvPr>
            <p:ph idx="1"/>
          </p:nvPr>
        </p:nvSpPr>
        <p:spPr>
          <a:xfrm>
            <a:off x="8029319" y="506776"/>
            <a:ext cx="3835134" cy="5885506"/>
          </a:xfrm>
        </p:spPr>
        <p:txBody>
          <a:bodyPr vert="horz" lIns="91440" tIns="45720" rIns="91440" bIns="45720" rtlCol="0" anchor="ctr">
            <a:normAutofit fontScale="25000" lnSpcReduction="20000"/>
          </a:bodyPr>
          <a:lstStyle/>
          <a:p>
            <a:pPr indent="-228600"/>
            <a:r>
              <a:rPr lang="en-US" sz="9600" dirty="0">
                <a:solidFill>
                  <a:schemeClr val="tx1"/>
                </a:solidFill>
                <a:latin typeface="+mn-lt"/>
                <a:cs typeface="+mn-cs"/>
              </a:rPr>
              <a:t>Monitoring and improving the quality of Index Testing services is the responsibility of USG and IPs</a:t>
            </a:r>
          </a:p>
          <a:p>
            <a:pPr indent="-228600"/>
            <a:r>
              <a:rPr lang="en-US" sz="9600" dirty="0">
                <a:solidFill>
                  <a:schemeClr val="tx1"/>
                </a:solidFill>
                <a:latin typeface="+mn-lt"/>
                <a:cs typeface="+mn-cs"/>
              </a:rPr>
              <a:t>However, where resources and community interest allow, PEPFAR teams should work with civil society organizations and PLHIV networks to monitor index testing services to ensure they meet the needs of beneficiaries</a:t>
            </a:r>
          </a:p>
          <a:p>
            <a:pPr indent="-228600"/>
            <a:r>
              <a:rPr lang="en-US" sz="9600" dirty="0">
                <a:solidFill>
                  <a:schemeClr val="tx1"/>
                </a:solidFill>
                <a:latin typeface="+mn-lt"/>
                <a:cs typeface="+mn-cs"/>
              </a:rPr>
              <a:t>See </a:t>
            </a:r>
            <a:r>
              <a:rPr lang="en-US" sz="9600" dirty="0">
                <a:solidFill>
                  <a:schemeClr val="tx1"/>
                </a:solidFill>
                <a:latin typeface="+mn-lt"/>
                <a:cs typeface="+mn-cs"/>
                <a:hlinkClick r:id="rId4">
                  <a:extLst>
                    <a:ext uri="{A12FA001-AC4F-418D-AE19-62706E023703}">
                      <ahyp:hlinkClr xmlns:ahyp="http://schemas.microsoft.com/office/drawing/2018/hyperlinkcolor" xmlns="" val="tx"/>
                    </a:ext>
                  </a:extLst>
                </a:hlinkClick>
              </a:rPr>
              <a:t>PEPFAR Solutions </a:t>
            </a:r>
            <a:r>
              <a:rPr lang="en-US" sz="9600" dirty="0">
                <a:solidFill>
                  <a:schemeClr val="tx1"/>
                </a:solidFill>
                <a:latin typeface="+mn-lt"/>
                <a:cs typeface="+mn-cs"/>
              </a:rPr>
              <a:t>Platform for example tools and frameworks</a:t>
            </a:r>
          </a:p>
          <a:p>
            <a:pPr indent="-228600"/>
            <a:endParaRPr lang="en-US" sz="2000" dirty="0">
              <a:solidFill>
                <a:srgbClr val="FFFFFF"/>
              </a:solidFill>
              <a:latin typeface="+mn-lt"/>
              <a:cs typeface="+mn-cs"/>
            </a:endParaRPr>
          </a:p>
        </p:txBody>
      </p:sp>
    </p:spTree>
    <p:extLst>
      <p:ext uri="{BB962C8B-B14F-4D97-AF65-F5344CB8AC3E}">
        <p14:creationId xmlns:p14="http://schemas.microsoft.com/office/powerpoint/2010/main" val="3985170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160451" y="1"/>
            <a:ext cx="5859262" cy="1034248"/>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A55928-AF8B-4FBB-9D98-5D7BC8ED1C6D}"/>
              </a:ext>
            </a:extLst>
          </p:cNvPr>
          <p:cNvSpPr>
            <a:spLocks noGrp="1"/>
          </p:cNvSpPr>
          <p:nvPr>
            <p:ph type="title"/>
          </p:nvPr>
        </p:nvSpPr>
        <p:spPr>
          <a:xfrm>
            <a:off x="122857" y="-235936"/>
            <a:ext cx="12176979" cy="1436177"/>
          </a:xfrm>
        </p:spPr>
        <p:txBody>
          <a:bodyPr>
            <a:normAutofit/>
          </a:bodyPr>
          <a:lstStyle/>
          <a:p>
            <a:r>
              <a:rPr lang="en-US" b="1" dirty="0">
                <a:solidFill>
                  <a:schemeClr val="tx2"/>
                </a:solidFill>
                <a:latin typeface="Gill Sans MT" panose="020B0502020104020203" pitchFamily="34" charset="0"/>
              </a:rPr>
              <a:t>Module Objectives</a:t>
            </a:r>
          </a:p>
        </p:txBody>
      </p:sp>
      <p:sp>
        <p:nvSpPr>
          <p:cNvPr id="3" name="Content Placeholder 2">
            <a:extLst>
              <a:ext uri="{FF2B5EF4-FFF2-40B4-BE49-F238E27FC236}">
                <a16:creationId xmlns:a16="http://schemas.microsoft.com/office/drawing/2014/main" id="{A4E3F1B2-ADEC-4C9A-BBB1-7BA16DFFE026}"/>
              </a:ext>
            </a:extLst>
          </p:cNvPr>
          <p:cNvSpPr>
            <a:spLocks noGrp="1"/>
          </p:cNvSpPr>
          <p:nvPr>
            <p:ph idx="1"/>
          </p:nvPr>
        </p:nvSpPr>
        <p:spPr>
          <a:xfrm>
            <a:off x="902970" y="1981032"/>
            <a:ext cx="5286821" cy="1211920"/>
          </a:xfrm>
        </p:spPr>
        <p:txBody>
          <a:bodyPr>
            <a:normAutofit fontScale="92500"/>
          </a:bodyPr>
          <a:lstStyle/>
          <a:p>
            <a:pPr marL="0" indent="0">
              <a:buNone/>
            </a:pPr>
            <a:r>
              <a:rPr lang="en-US" dirty="0"/>
              <a:t>After completion of this module, the learner will be able to:</a:t>
            </a:r>
          </a:p>
        </p:txBody>
      </p:sp>
      <p:sp>
        <p:nvSpPr>
          <p:cNvPr id="6" name="Rectangle 5"/>
          <p:cNvSpPr/>
          <p:nvPr/>
        </p:nvSpPr>
        <p:spPr>
          <a:xfrm>
            <a:off x="902970" y="3907247"/>
            <a:ext cx="6613071" cy="812121"/>
          </a:xfrm>
          <a:prstGeom prst="rect">
            <a:avLst/>
          </a:prstGeom>
          <a:solidFill>
            <a:schemeClr val="tx2"/>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spcBef>
                <a:spcPts val="2400"/>
              </a:spcBef>
            </a:pPr>
            <a:r>
              <a:rPr lang="en-US" sz="2800" dirty="0">
                <a:solidFill>
                  <a:srgbClr val="FFFFFF"/>
                </a:solidFill>
                <a:latin typeface="Gill Sans MT" panose="020B0502020104020203" pitchFamily="34" charset="0"/>
              </a:rPr>
              <a:t>Identify principles of quality improvement</a:t>
            </a:r>
          </a:p>
        </p:txBody>
      </p:sp>
      <p:sp>
        <p:nvSpPr>
          <p:cNvPr id="8" name="Rectangle 7"/>
          <p:cNvSpPr/>
          <p:nvPr/>
        </p:nvSpPr>
        <p:spPr>
          <a:xfrm>
            <a:off x="10355579" y="4762753"/>
            <a:ext cx="845716" cy="306264"/>
          </a:xfrm>
          <a:prstGeom prst="rect">
            <a:avLst/>
          </a:prstGeom>
          <a:solidFill>
            <a:schemeClr val="accent5"/>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2970" y="4744915"/>
            <a:ext cx="9452609" cy="794227"/>
          </a:xfrm>
          <a:prstGeom prst="rect">
            <a:avLst/>
          </a:prstGeom>
          <a:solidFill>
            <a:schemeClr val="tx2"/>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spcBef>
                <a:spcPts val="2400"/>
              </a:spcBef>
            </a:pPr>
            <a:r>
              <a:rPr lang="en-US" sz="2800" dirty="0">
                <a:solidFill>
                  <a:srgbClr val="FFFFFF"/>
                </a:solidFill>
                <a:latin typeface="Gill Sans MT" panose="020B0502020104020203" pitchFamily="34" charset="0"/>
              </a:rPr>
              <a:t>Apply best practices of supportive supervision and mentoring</a:t>
            </a:r>
          </a:p>
        </p:txBody>
      </p:sp>
      <p:sp>
        <p:nvSpPr>
          <p:cNvPr id="10" name="Rectangle 9"/>
          <p:cNvSpPr/>
          <p:nvPr/>
        </p:nvSpPr>
        <p:spPr>
          <a:xfrm>
            <a:off x="10355579" y="5059523"/>
            <a:ext cx="315586" cy="324007"/>
          </a:xfrm>
          <a:prstGeom prst="rect">
            <a:avLst/>
          </a:prstGeom>
          <a:solidFill>
            <a:srgbClr val="FF9B47"/>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52805" y="3625994"/>
            <a:ext cx="363236" cy="257168"/>
          </a:xfrm>
          <a:prstGeom prst="rect">
            <a:avLst/>
          </a:prstGeom>
          <a:solidFill>
            <a:srgbClr val="FFDC3D"/>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33726" y="3512406"/>
            <a:ext cx="419079" cy="372052"/>
          </a:xfrm>
          <a:prstGeom prst="rect">
            <a:avLst/>
          </a:prstGeom>
          <a:solidFill>
            <a:srgbClr val="0090B6"/>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DBA7D9B-8113-5C44-B86B-185580EBF6C0}"/>
              </a:ext>
            </a:extLst>
          </p:cNvPr>
          <p:cNvPicPr>
            <a:picLocks noChangeAspect="1"/>
          </p:cNvPicPr>
          <p:nvPr/>
        </p:nvPicPr>
        <p:blipFill rotWithShape="1">
          <a:blip r:embed="rId3">
            <a:extLst>
              <a:ext uri="{28A0092B-C50C-407E-A947-70E740481C1C}">
                <a14:useLocalDpi xmlns:a14="http://schemas.microsoft.com/office/drawing/2010/main" val="0"/>
              </a:ext>
            </a:extLst>
          </a:blip>
          <a:srcRect l="29322" r="9607" b="20112"/>
          <a:stretch/>
        </p:blipFill>
        <p:spPr>
          <a:xfrm>
            <a:off x="7574462" y="1595884"/>
            <a:ext cx="3351314" cy="3123484"/>
          </a:xfrm>
          <a:prstGeom prst="rect">
            <a:avLst/>
          </a:prstGeom>
          <a:ln w="57150">
            <a:solidFill>
              <a:srgbClr val="FFFFFF"/>
            </a:solidFill>
          </a:ln>
        </p:spPr>
      </p:pic>
    </p:spTree>
    <p:extLst>
      <p:ext uri="{BB962C8B-B14F-4D97-AF65-F5344CB8AC3E}">
        <p14:creationId xmlns:p14="http://schemas.microsoft.com/office/powerpoint/2010/main" val="1021978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993C-8FA8-43DE-AB57-9281861DC1BF}"/>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Community Led Monitoring (CLM)</a:t>
            </a:r>
          </a:p>
        </p:txBody>
      </p:sp>
      <p:sp>
        <p:nvSpPr>
          <p:cNvPr id="3" name="Content Placeholder 2">
            <a:extLst>
              <a:ext uri="{FF2B5EF4-FFF2-40B4-BE49-F238E27FC236}">
                <a16:creationId xmlns:a16="http://schemas.microsoft.com/office/drawing/2014/main" id="{00EB99F3-F13B-4E37-A70E-70B114560FBB}"/>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Community Led Monitoring is an important component of monitoring the quality of index testing services and social network </a:t>
            </a:r>
            <a:r>
              <a:rPr lang="en-US" dirty="0" smtClean="0">
                <a:latin typeface="Arial" panose="020B0604020202020204" pitchFamily="34" charset="0"/>
                <a:cs typeface="Arial" panose="020B0604020202020204" pitchFamily="34" charset="0"/>
              </a:rPr>
              <a:t>testing.</a:t>
            </a:r>
          </a:p>
          <a:p>
            <a:pPr marL="0" indent="0">
              <a:buNone/>
            </a:pPr>
            <a:endParaRPr lang="en-US" dirty="0" smtClean="0">
              <a:latin typeface="Arial" panose="020B0604020202020204" pitchFamily="34" charset="0"/>
              <a:cs typeface="Arial" panose="020B0604020202020204" pitchFamily="34" charset="0"/>
            </a:endParaRPr>
          </a:p>
          <a:p>
            <a:endParaRPr lang="en-US" dirty="0"/>
          </a:p>
        </p:txBody>
      </p:sp>
      <p:sp>
        <p:nvSpPr>
          <p:cNvPr id="4" name="Date Placeholder 3">
            <a:extLst>
              <a:ext uri="{FF2B5EF4-FFF2-40B4-BE49-F238E27FC236}">
                <a16:creationId xmlns:a16="http://schemas.microsoft.com/office/drawing/2014/main" id="{183F06F9-F5FC-4EAD-9B67-5EAE3A47E93D}"/>
              </a:ext>
            </a:extLst>
          </p:cNvPr>
          <p:cNvSpPr>
            <a:spLocks noGrp="1"/>
          </p:cNvSpPr>
          <p:nvPr>
            <p:ph type="dt" sz="half" idx="10"/>
          </p:nvPr>
        </p:nvSpPr>
        <p:spPr/>
        <p:txBody>
          <a:bodyPr/>
          <a:lstStyle/>
          <a:p>
            <a:fld id="{AFC45690-F7D3-4E6C-97CB-ED7B3F0FBAC3}" type="datetime1">
              <a:rPr lang="en-US" smtClean="0"/>
              <a:t>10/30/2022</a:t>
            </a:fld>
            <a:endParaRPr lang="en-US"/>
          </a:p>
        </p:txBody>
      </p:sp>
      <p:sp>
        <p:nvSpPr>
          <p:cNvPr id="5" name="Slide Number Placeholder 4">
            <a:extLst>
              <a:ext uri="{FF2B5EF4-FFF2-40B4-BE49-F238E27FC236}">
                <a16:creationId xmlns:a16="http://schemas.microsoft.com/office/drawing/2014/main" id="{3E2C709B-78CC-424B-8A00-D97BF678C1D4}"/>
              </a:ext>
            </a:extLst>
          </p:cNvPr>
          <p:cNvSpPr>
            <a:spLocks noGrp="1"/>
          </p:cNvSpPr>
          <p:nvPr>
            <p:ph type="sldNum" sz="quarter" idx="4294967295"/>
          </p:nvPr>
        </p:nvSpPr>
        <p:spPr/>
        <p:txBody>
          <a:bodyPr/>
          <a:lstStyle/>
          <a:p>
            <a:fld id="{E0B619B2-99EA-4A11-9217-FD2FAB166AA1}" type="slidenum">
              <a:rPr lang="en-US" smtClean="0"/>
              <a:t>20</a:t>
            </a:fld>
            <a:endParaRPr lang="en-US"/>
          </a:p>
        </p:txBody>
      </p:sp>
    </p:spTree>
    <p:extLst>
      <p:ext uri="{BB962C8B-B14F-4D97-AF65-F5344CB8AC3E}">
        <p14:creationId xmlns:p14="http://schemas.microsoft.com/office/powerpoint/2010/main" val="3422599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KP Community monitoring systems are:</a:t>
            </a:r>
            <a:br>
              <a:rPr lang="en-US" dirty="0"/>
            </a:br>
            <a:endParaRPr lang="en-US" dirty="0"/>
          </a:p>
        </p:txBody>
      </p:sp>
      <p:sp>
        <p:nvSpPr>
          <p:cNvPr id="3" name="Content Placeholder 2"/>
          <p:cNvSpPr>
            <a:spLocks noGrp="1"/>
          </p:cNvSpPr>
          <p:nvPr>
            <p:ph idx="1"/>
          </p:nvPr>
        </p:nvSpPr>
        <p:spPr/>
        <p:txBody>
          <a:bodyPr/>
          <a:lstStyle/>
          <a:p>
            <a:pPr>
              <a:lnSpc>
                <a:spcPct val="150000"/>
              </a:lnSpc>
            </a:pPr>
            <a:r>
              <a:rPr lang="en-US" dirty="0"/>
              <a:t>Mechanisms to facilitate key populations oversight and feedback on services and programs </a:t>
            </a:r>
          </a:p>
          <a:p>
            <a:pPr>
              <a:lnSpc>
                <a:spcPct val="150000"/>
              </a:lnSpc>
            </a:pPr>
            <a:r>
              <a:rPr lang="en-US" dirty="0"/>
              <a:t>• Key Populations community members and networks (and other affected populations) participate </a:t>
            </a:r>
          </a:p>
          <a:p>
            <a:pPr>
              <a:lnSpc>
                <a:spcPct val="150000"/>
              </a:lnSpc>
            </a:pPr>
            <a:r>
              <a:rPr lang="en-US" dirty="0"/>
              <a:t>• Can use a range of methods and tools (i.e. WhatsApp, in person, verbal reports)</a:t>
            </a:r>
          </a:p>
        </p:txBody>
      </p:sp>
    </p:spTree>
    <p:extLst>
      <p:ext uri="{BB962C8B-B14F-4D97-AF65-F5344CB8AC3E}">
        <p14:creationId xmlns:p14="http://schemas.microsoft.com/office/powerpoint/2010/main" val="335270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9AC399-C934-49C7-A05A-621FB9DC0F39}"/>
              </a:ext>
            </a:extLst>
          </p:cNvPr>
          <p:cNvSpPr>
            <a:spLocks noGrp="1"/>
          </p:cNvSpPr>
          <p:nvPr>
            <p:ph type="body" sz="quarter" idx="13"/>
          </p:nvPr>
        </p:nvSpPr>
        <p:spPr>
          <a:xfrm>
            <a:off x="230020" y="203817"/>
            <a:ext cx="11690843" cy="492443"/>
          </a:xfrm>
        </p:spPr>
        <p:txBody>
          <a:bodyPr/>
          <a:lstStyle/>
          <a:p>
            <a:r>
              <a:rPr lang="en-US" dirty="0">
                <a:solidFill>
                  <a:schemeClr val="accent5">
                    <a:lumMod val="20000"/>
                    <a:lumOff val="80000"/>
                  </a:schemeClr>
                </a:solidFill>
              </a:rPr>
              <a:t>Why support community monitoring mechanisms for KPs?</a:t>
            </a:r>
          </a:p>
        </p:txBody>
      </p:sp>
      <p:sp>
        <p:nvSpPr>
          <p:cNvPr id="3" name="Text Placeholder 2">
            <a:extLst>
              <a:ext uri="{FF2B5EF4-FFF2-40B4-BE49-F238E27FC236}">
                <a16:creationId xmlns:a16="http://schemas.microsoft.com/office/drawing/2014/main" id="{FE65E955-BBBD-4548-9804-8DB74F9FE748}"/>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DAA24097-8264-47B1-9485-DA4A585A1300}"/>
              </a:ext>
            </a:extLst>
          </p:cNvPr>
          <p:cNvSpPr>
            <a:spLocks noGrp="1"/>
          </p:cNvSpPr>
          <p:nvPr>
            <p:ph type="body" sz="quarter" idx="14"/>
          </p:nvPr>
        </p:nvSpPr>
        <p:spPr>
          <a:xfrm>
            <a:off x="267535" y="958048"/>
            <a:ext cx="11614149" cy="5909310"/>
          </a:xfrm>
        </p:spPr>
        <p:txBody>
          <a:bodyPr/>
          <a:lstStyle/>
          <a:p>
            <a:pPr marL="457200" indent="-457200">
              <a:buAutoNum type="arabicParenR"/>
            </a:pPr>
            <a:r>
              <a:rPr lang="en-US" dirty="0"/>
              <a:t>To shine a light on client experiences of violence, stigma and discrimination</a:t>
            </a:r>
          </a:p>
          <a:p>
            <a:pPr marL="793750" lvl="1" indent="-457200"/>
            <a:r>
              <a:rPr lang="en-US" dirty="0"/>
              <a:t>Due to the significant stigma, discrimination and violence faced by key populations, as well as the legal threat to their very existence in criminalized settings, key populations often distrust those beyond the community, Lack knowledge of rights/services available to them, Lack faith in response systems, Feel fear/shame coming forward or have normalized violence, Lack resources to navigate services that address violence and other adverse events </a:t>
            </a:r>
          </a:p>
          <a:p>
            <a:pPr marL="457200" indent="-457200">
              <a:buAutoNum type="arabicParenR"/>
            </a:pPr>
            <a:r>
              <a:rPr lang="en-US" dirty="0"/>
              <a:t> To prevent and reconcile harms to KPs in the context of index testing IPV </a:t>
            </a:r>
            <a:r>
              <a:rPr lang="en-US" dirty="0" err="1"/>
              <a:t>eg</a:t>
            </a:r>
            <a:r>
              <a:rPr lang="en-US" dirty="0"/>
              <a:t> </a:t>
            </a:r>
          </a:p>
          <a:p>
            <a:pPr marL="793750" lvl="1" indent="-457200"/>
            <a:r>
              <a:rPr lang="en-US" dirty="0"/>
              <a:t>Forced or inadvertent disclosure of KP status and loss of livelihood or exposure to abuse if KP or PLHIV status is known, Discrimination within health systems, Loss of housing (especially for young KP members), Loss of social network for those already marginalized, including in cases where those named turn against the index case, Mental health and other distress associated with the outcomes above and no or limited access to support </a:t>
            </a:r>
          </a:p>
          <a:p>
            <a:pPr marL="457200" indent="-457200">
              <a:buAutoNum type="arabicParenR"/>
            </a:pPr>
            <a:endParaRPr lang="en-US" dirty="0"/>
          </a:p>
        </p:txBody>
      </p:sp>
    </p:spTree>
    <p:extLst>
      <p:ext uri="{BB962C8B-B14F-4D97-AF65-F5344CB8AC3E}">
        <p14:creationId xmlns:p14="http://schemas.microsoft.com/office/powerpoint/2010/main" val="4184877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BA77DD-E086-4137-8354-170A3D87E80C}"/>
              </a:ext>
            </a:extLst>
          </p:cNvPr>
          <p:cNvSpPr>
            <a:spLocks noGrp="1"/>
          </p:cNvSpPr>
          <p:nvPr>
            <p:ph type="body" sz="quarter" idx="13"/>
          </p:nvPr>
        </p:nvSpPr>
        <p:spPr>
          <a:xfrm>
            <a:off x="230020" y="203817"/>
            <a:ext cx="11690843" cy="1083374"/>
          </a:xfrm>
        </p:spPr>
        <p:txBody>
          <a:bodyPr/>
          <a:lstStyle/>
          <a:p>
            <a:r>
              <a:rPr lang="en-US" dirty="0">
                <a:solidFill>
                  <a:schemeClr val="accent5">
                    <a:lumMod val="20000"/>
                    <a:lumOff val="80000"/>
                  </a:schemeClr>
                </a:solidFill>
              </a:rPr>
              <a:t>Why support community monitoring mechanisms for KPs? (2)</a:t>
            </a:r>
          </a:p>
          <a:p>
            <a:endParaRPr lang="en-US" dirty="0"/>
          </a:p>
        </p:txBody>
      </p:sp>
      <p:sp>
        <p:nvSpPr>
          <p:cNvPr id="3" name="Text Placeholder 2">
            <a:extLst>
              <a:ext uri="{FF2B5EF4-FFF2-40B4-BE49-F238E27FC236}">
                <a16:creationId xmlns:a16="http://schemas.microsoft.com/office/drawing/2014/main" id="{8ACD9EC3-2E8B-4869-ACF0-1CAEA1A6D848}"/>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378DEF68-684C-478E-8AE4-9E865893FA43}"/>
              </a:ext>
            </a:extLst>
          </p:cNvPr>
          <p:cNvSpPr>
            <a:spLocks noGrp="1"/>
          </p:cNvSpPr>
          <p:nvPr>
            <p:ph type="body" sz="quarter" idx="14"/>
          </p:nvPr>
        </p:nvSpPr>
        <p:spPr>
          <a:xfrm>
            <a:off x="267535" y="958048"/>
            <a:ext cx="11614149" cy="4653582"/>
          </a:xfrm>
        </p:spPr>
        <p:txBody>
          <a:bodyPr/>
          <a:lstStyle/>
          <a:p>
            <a:r>
              <a:rPr lang="en-US" dirty="0"/>
              <a:t>3) To improve accountability and responsiveness</a:t>
            </a:r>
          </a:p>
          <a:p>
            <a:pPr lvl="1"/>
            <a:r>
              <a:rPr lang="en-US" dirty="0"/>
              <a:t>Quicker and more systematic responses to abuses </a:t>
            </a:r>
          </a:p>
          <a:p>
            <a:pPr lvl="1"/>
            <a:r>
              <a:rPr lang="en-US" dirty="0"/>
              <a:t>Tracking trends in abuses could support </a:t>
            </a:r>
          </a:p>
          <a:p>
            <a:pPr marL="417512" lvl="2" indent="0">
              <a:buNone/>
            </a:pPr>
            <a:r>
              <a:rPr lang="en-US" dirty="0"/>
              <a:t>– Moving resources from offending facilities or retraining offending providers </a:t>
            </a:r>
          </a:p>
          <a:p>
            <a:pPr marL="417512" lvl="2" indent="0">
              <a:buNone/>
            </a:pPr>
            <a:r>
              <a:rPr lang="en-US" dirty="0"/>
              <a:t>– Determining whether hostilities against implementers are increasing in some areas and deploy resources as relevant </a:t>
            </a:r>
          </a:p>
          <a:p>
            <a:pPr marL="417512" lvl="2" indent="0">
              <a:buNone/>
            </a:pPr>
            <a:r>
              <a:rPr lang="en-US" dirty="0"/>
              <a:t>– Building a case for greater investment in security/violence response in KP programs </a:t>
            </a:r>
          </a:p>
          <a:p>
            <a:pPr lvl="1"/>
            <a:r>
              <a:rPr lang="en-US" dirty="0"/>
              <a:t> Track whether adequate responses are provided to those who experience adverse events</a:t>
            </a:r>
          </a:p>
          <a:p>
            <a:pPr lvl="1"/>
            <a:r>
              <a:rPr lang="en-US" dirty="0"/>
              <a:t> Use data for advocacy with local actors for efforts to address root causes, such as criminalization of same sex sexual relationships</a:t>
            </a:r>
          </a:p>
          <a:p>
            <a:endParaRPr lang="en-US" dirty="0"/>
          </a:p>
        </p:txBody>
      </p:sp>
    </p:spTree>
    <p:extLst>
      <p:ext uri="{BB962C8B-B14F-4D97-AF65-F5344CB8AC3E}">
        <p14:creationId xmlns:p14="http://schemas.microsoft.com/office/powerpoint/2010/main" val="4163589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0B21DE-D627-41A5-80D0-E42A47886D99}"/>
              </a:ext>
            </a:extLst>
          </p:cNvPr>
          <p:cNvSpPr>
            <a:spLocks noGrp="1"/>
          </p:cNvSpPr>
          <p:nvPr>
            <p:ph type="body" sz="quarter" idx="13"/>
          </p:nvPr>
        </p:nvSpPr>
        <p:spPr>
          <a:xfrm>
            <a:off x="230020" y="203817"/>
            <a:ext cx="11690843" cy="1083374"/>
          </a:xfrm>
        </p:spPr>
        <p:txBody>
          <a:bodyPr/>
          <a:lstStyle/>
          <a:p>
            <a:r>
              <a:rPr lang="en-US" dirty="0">
                <a:solidFill>
                  <a:schemeClr val="accent5">
                    <a:lumMod val="20000"/>
                    <a:lumOff val="80000"/>
                  </a:schemeClr>
                </a:solidFill>
              </a:rPr>
              <a:t>Why support community monitoring mechanisms for KPs? (3)</a:t>
            </a:r>
          </a:p>
          <a:p>
            <a:endParaRPr lang="en-US" dirty="0"/>
          </a:p>
        </p:txBody>
      </p:sp>
      <p:sp>
        <p:nvSpPr>
          <p:cNvPr id="3" name="Text Placeholder 2">
            <a:extLst>
              <a:ext uri="{FF2B5EF4-FFF2-40B4-BE49-F238E27FC236}">
                <a16:creationId xmlns:a16="http://schemas.microsoft.com/office/drawing/2014/main" id="{9D7EA8F6-0791-4EDE-B822-954716AEC4BC}"/>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CB7941CF-0CBC-4576-8975-5EC13C1F69C4}"/>
              </a:ext>
            </a:extLst>
          </p:cNvPr>
          <p:cNvSpPr>
            <a:spLocks noGrp="1"/>
          </p:cNvSpPr>
          <p:nvPr>
            <p:ph type="body" sz="quarter" idx="14"/>
          </p:nvPr>
        </p:nvSpPr>
        <p:spPr>
          <a:xfrm>
            <a:off x="267535" y="958047"/>
            <a:ext cx="11614149" cy="3988784"/>
          </a:xfrm>
        </p:spPr>
        <p:txBody>
          <a:bodyPr/>
          <a:lstStyle/>
          <a:p>
            <a:r>
              <a:rPr lang="en-US" dirty="0"/>
              <a:t>4) To implement comprehensive and quality KP HIV services </a:t>
            </a:r>
          </a:p>
          <a:p>
            <a:r>
              <a:rPr lang="en-US" dirty="0"/>
              <a:t>• Engagement and empowerment of KPs is the foundation of any well- designed KP program.</a:t>
            </a:r>
          </a:p>
          <a:p>
            <a:r>
              <a:rPr lang="en-US" dirty="0"/>
              <a:t> • Focus on KP community led and provided services differentiates KP programs from other programs and it is what allows for, and indeed calls for, strong community monitoring systems embedded within KP programs.</a:t>
            </a:r>
          </a:p>
          <a:p>
            <a:endParaRPr lang="en-US" dirty="0"/>
          </a:p>
          <a:p>
            <a:pPr algn="ctr"/>
            <a:r>
              <a:rPr lang="en-US" i="1" dirty="0"/>
              <a:t>“The score card is a key innovation that allows for interactive evaluation of services and shared setting of quality improvement plans. KPs feel better involved , understood and have better access to quality services. Facility staff are also better equipped to meet the health concerns”- community score card participant</a:t>
            </a:r>
            <a:r>
              <a:rPr lang="en-US" dirty="0"/>
              <a:t>.</a:t>
            </a:r>
          </a:p>
        </p:txBody>
      </p:sp>
    </p:spTree>
    <p:extLst>
      <p:ext uri="{BB962C8B-B14F-4D97-AF65-F5344CB8AC3E}">
        <p14:creationId xmlns:p14="http://schemas.microsoft.com/office/powerpoint/2010/main" val="4264306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7CC2B8-0D7D-4171-8030-2CD46B50F1B6}"/>
              </a:ext>
            </a:extLst>
          </p:cNvPr>
          <p:cNvSpPr>
            <a:spLocks noGrp="1"/>
          </p:cNvSpPr>
          <p:nvPr>
            <p:ph type="body" sz="quarter" idx="13"/>
          </p:nvPr>
        </p:nvSpPr>
        <p:spPr>
          <a:xfrm>
            <a:off x="230020" y="203817"/>
            <a:ext cx="11690843" cy="492443"/>
          </a:xfrm>
        </p:spPr>
        <p:txBody>
          <a:bodyPr/>
          <a:lstStyle/>
          <a:p>
            <a:pPr algn="ctr"/>
            <a:r>
              <a:rPr lang="en-US" dirty="0">
                <a:solidFill>
                  <a:schemeClr val="bg1">
                    <a:lumMod val="20000"/>
                    <a:lumOff val="80000"/>
                  </a:schemeClr>
                </a:solidFill>
              </a:rPr>
              <a:t>Accountability, Review and Action</a:t>
            </a:r>
          </a:p>
        </p:txBody>
      </p:sp>
      <p:sp>
        <p:nvSpPr>
          <p:cNvPr id="3" name="Text Placeholder 2">
            <a:extLst>
              <a:ext uri="{FF2B5EF4-FFF2-40B4-BE49-F238E27FC236}">
                <a16:creationId xmlns:a16="http://schemas.microsoft.com/office/drawing/2014/main" id="{70F2C0BC-2540-4D2E-B6BD-BD44E95CCBCE}"/>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D99AD772-B533-48CC-A7E1-AB97BCA46D98}"/>
              </a:ext>
            </a:extLst>
          </p:cNvPr>
          <p:cNvSpPr>
            <a:spLocks noGrp="1"/>
          </p:cNvSpPr>
          <p:nvPr>
            <p:ph type="body" sz="quarter" idx="14"/>
          </p:nvPr>
        </p:nvSpPr>
        <p:spPr>
          <a:xfrm>
            <a:off x="267535" y="958048"/>
            <a:ext cx="11614149" cy="5244513"/>
          </a:xfrm>
        </p:spPr>
        <p:txBody>
          <a:bodyPr/>
          <a:lstStyle/>
          <a:p>
            <a:pPr marL="342900" indent="-342900">
              <a:buFont typeface="Arial" panose="020B0604020202020204" pitchFamily="34" charset="0"/>
              <a:buChar char="•"/>
            </a:pPr>
            <a:r>
              <a:rPr lang="en-US" b="1" dirty="0"/>
              <a:t>IP Work Plans</a:t>
            </a:r>
            <a:r>
              <a:rPr lang="en-US" dirty="0"/>
              <a:t>: Inclusion of minimum standards for safe and ethical Index Testing and concurrent monitoring plan in IP-level work plans</a:t>
            </a:r>
          </a:p>
          <a:p>
            <a:pPr marL="342900" indent="-342900">
              <a:buFont typeface="Arial" panose="020B0604020202020204" pitchFamily="34" charset="0"/>
              <a:buChar char="•"/>
            </a:pPr>
            <a:r>
              <a:rPr lang="en-US" b="1" dirty="0"/>
              <a:t>Rapid action: </a:t>
            </a:r>
            <a:r>
              <a:rPr lang="en-US" dirty="0"/>
              <a:t>USG and IPs will develop rapid action and time-bound remediation plans to address any site level challenges identified through </a:t>
            </a:r>
            <a:r>
              <a:rPr lang="en-US" dirty="0" err="1"/>
              <a:t>REDCap</a:t>
            </a:r>
            <a:r>
              <a:rPr lang="en-US" dirty="0"/>
              <a:t> assessments AND on-going monitoring/QA activities</a:t>
            </a:r>
            <a:endParaRPr lang="en-US" b="1" dirty="0"/>
          </a:p>
          <a:p>
            <a:pPr marL="342900" indent="-342900">
              <a:buFont typeface="Arial" panose="020B0604020202020204" pitchFamily="34" charset="0"/>
              <a:buChar char="•"/>
            </a:pPr>
            <a:r>
              <a:rPr lang="en-US" b="1" dirty="0"/>
              <a:t>Frequent Engagement among IPs, USG staff, CSOs and Sites: </a:t>
            </a:r>
            <a:r>
              <a:rPr lang="en-US" dirty="0"/>
              <a:t>PEPFAR teams will review all relevant monitoring, remediation and implementation data with all stakeholders at least monthly </a:t>
            </a:r>
          </a:p>
          <a:p>
            <a:pPr marL="342900" indent="-342900">
              <a:buFont typeface="Arial" panose="020B0604020202020204" pitchFamily="34" charset="0"/>
              <a:buChar char="•"/>
            </a:pPr>
            <a:r>
              <a:rPr lang="en-US" b="1" dirty="0"/>
              <a:t>Quarterly Reporting on POART calls</a:t>
            </a:r>
            <a:r>
              <a:rPr lang="en-US" dirty="0"/>
              <a:t>: USG teams will provide summary data on POART calls, focusing on use of these data for action through follow-up and remediation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279192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1EE72-A180-495E-B0A3-FE7C88C4455F}"/>
              </a:ext>
            </a:extLst>
          </p:cNvPr>
          <p:cNvSpPr>
            <a:spLocks noGrp="1"/>
          </p:cNvSpPr>
          <p:nvPr>
            <p:ph type="title"/>
          </p:nvPr>
        </p:nvSpPr>
        <p:spPr>
          <a:xfrm>
            <a:off x="1200152" y="252061"/>
            <a:ext cx="10382249" cy="1143000"/>
          </a:xfrm>
        </p:spPr>
        <p:txBody>
          <a:bodyPr/>
          <a:lstStyle/>
          <a:p>
            <a:r>
              <a:rPr lang="en-US" dirty="0"/>
              <a:t>Discussion Questions</a:t>
            </a:r>
          </a:p>
        </p:txBody>
      </p:sp>
      <p:sp>
        <p:nvSpPr>
          <p:cNvPr id="3" name="Content Placeholder 2">
            <a:extLst>
              <a:ext uri="{FF2B5EF4-FFF2-40B4-BE49-F238E27FC236}">
                <a16:creationId xmlns:a16="http://schemas.microsoft.com/office/drawing/2014/main" id="{EEF9E9A6-5071-4B92-822F-C50181ED72D9}"/>
              </a:ext>
            </a:extLst>
          </p:cNvPr>
          <p:cNvSpPr>
            <a:spLocks noGrp="1"/>
          </p:cNvSpPr>
          <p:nvPr>
            <p:ph idx="1"/>
          </p:nvPr>
        </p:nvSpPr>
        <p:spPr>
          <a:xfrm>
            <a:off x="609600" y="1303505"/>
            <a:ext cx="10972800" cy="4822661"/>
          </a:xfrm>
        </p:spPr>
        <p:txBody>
          <a:bodyPr/>
          <a:lstStyle/>
          <a:p>
            <a:pPr>
              <a:buFont typeface="Wingdings" pitchFamily="2" charset="2"/>
              <a:buChar char="Ø"/>
            </a:pPr>
            <a:r>
              <a:rPr lang="en-US" sz="3200" dirty="0"/>
              <a:t>What is meant by “quality improvement”?</a:t>
            </a:r>
          </a:p>
          <a:p>
            <a:pPr>
              <a:buFont typeface="Wingdings" pitchFamily="2" charset="2"/>
              <a:buChar char="Ø"/>
            </a:pPr>
            <a:endParaRPr lang="en-US" sz="3200" dirty="0"/>
          </a:p>
          <a:p>
            <a:pPr>
              <a:buFont typeface="Wingdings" pitchFamily="2" charset="2"/>
              <a:buChar char="Ø"/>
            </a:pPr>
            <a:r>
              <a:rPr lang="en-US" sz="3200" dirty="0"/>
              <a:t>How would you determine how to improve the quality of an HIV Index Testing program?</a:t>
            </a:r>
          </a:p>
          <a:p>
            <a:pPr>
              <a:buFont typeface="Wingdings" pitchFamily="2" charset="2"/>
              <a:buChar char="Ø"/>
            </a:pPr>
            <a:endParaRPr lang="en-US" sz="3200" dirty="0"/>
          </a:p>
          <a:p>
            <a:pPr>
              <a:buFont typeface="Wingdings" pitchFamily="2" charset="2"/>
              <a:buChar char="Ø"/>
            </a:pPr>
            <a:r>
              <a:rPr lang="en-US" sz="3200" dirty="0"/>
              <a:t>What data would you use to improve the quality of an HIV Index Testing program?</a:t>
            </a:r>
          </a:p>
        </p:txBody>
      </p:sp>
    </p:spTree>
    <p:extLst>
      <p:ext uri="{BB962C8B-B14F-4D97-AF65-F5344CB8AC3E}">
        <p14:creationId xmlns:p14="http://schemas.microsoft.com/office/powerpoint/2010/main" val="1884165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56681" y="466928"/>
            <a:ext cx="10972800" cy="773348"/>
          </a:xfrm>
        </p:spPr>
        <p:txBody>
          <a:bodyPr>
            <a:noAutofit/>
          </a:bodyPr>
          <a:lstStyle/>
          <a:p>
            <a:r>
              <a:rPr altLang="en-US" sz="3200" dirty="0"/>
              <a:t>Principles of Quality Improvement</a:t>
            </a:r>
            <a:r>
              <a:rPr lang="en-US" altLang="en-US" sz="3200" dirty="0"/>
              <a:t> (QI)</a:t>
            </a:r>
            <a:r>
              <a:rPr altLang="en-US" dirty="0"/>
              <a:t> </a:t>
            </a:r>
            <a:br>
              <a:rPr altLang="en-US" dirty="0"/>
            </a:br>
            <a:endParaRPr altLang="en-US" dirty="0"/>
          </a:p>
        </p:txBody>
      </p:sp>
      <p:sp>
        <p:nvSpPr>
          <p:cNvPr id="16387" name="Content Placeholder 2"/>
          <p:cNvSpPr>
            <a:spLocks noGrp="1"/>
          </p:cNvSpPr>
          <p:nvPr>
            <p:ph idx="1"/>
          </p:nvPr>
        </p:nvSpPr>
        <p:spPr>
          <a:xfrm>
            <a:off x="142673" y="1872577"/>
            <a:ext cx="6277582" cy="4525963"/>
          </a:xfrm>
        </p:spPr>
        <p:txBody>
          <a:bodyPr/>
          <a:lstStyle/>
          <a:p>
            <a:pPr lvl="1">
              <a:spcAft>
                <a:spcPts val="1200"/>
              </a:spcAft>
              <a:buFont typeface="Arial" panose="020B0604020202020204" pitchFamily="34" charset="0"/>
              <a:buChar char="•"/>
            </a:pPr>
            <a:r>
              <a:rPr lang="en-US" altLang="en-US" sz="3200" dirty="0"/>
              <a:t>Focus on client needs</a:t>
            </a:r>
          </a:p>
          <a:p>
            <a:pPr lvl="1">
              <a:spcAft>
                <a:spcPts val="1200"/>
              </a:spcAft>
              <a:buFont typeface="Arial" panose="020B0604020202020204" pitchFamily="34" charset="0"/>
              <a:buChar char="•"/>
            </a:pPr>
            <a:r>
              <a:rPr lang="en-US" altLang="en-US" sz="3200" dirty="0"/>
              <a:t>Understanding work as systems </a:t>
            </a:r>
            <a:br>
              <a:rPr lang="en-US" altLang="en-US" sz="3200" dirty="0"/>
            </a:br>
            <a:r>
              <a:rPr lang="en-US" altLang="en-US" sz="3200" dirty="0"/>
              <a:t>and processes</a:t>
            </a:r>
          </a:p>
          <a:p>
            <a:pPr lvl="1">
              <a:spcAft>
                <a:spcPts val="1200"/>
              </a:spcAft>
              <a:buFont typeface="Arial" panose="020B0604020202020204" pitchFamily="34" charset="0"/>
              <a:buChar char="•"/>
            </a:pPr>
            <a:r>
              <a:rPr lang="en-US" altLang="en-US" sz="3200" dirty="0"/>
              <a:t>Teamwork</a:t>
            </a:r>
          </a:p>
          <a:p>
            <a:pPr lvl="1">
              <a:spcAft>
                <a:spcPts val="1200"/>
              </a:spcAft>
              <a:buFont typeface="Arial" panose="020B0604020202020204" pitchFamily="34" charset="0"/>
              <a:buChar char="•"/>
            </a:pPr>
            <a:r>
              <a:rPr lang="en-US" altLang="en-US" sz="3200" dirty="0"/>
              <a:t>Focus on the use of data</a:t>
            </a:r>
          </a:p>
          <a:p>
            <a:pPr lvl="1">
              <a:spcAft>
                <a:spcPts val="1200"/>
              </a:spcAft>
              <a:buFont typeface="Arial" panose="020B0604020202020204" pitchFamily="34" charset="0"/>
              <a:buChar char="•"/>
            </a:pPr>
            <a:r>
              <a:rPr lang="en-US" altLang="en-US" sz="3200" dirty="0"/>
              <a:t>Communication and feedback</a:t>
            </a:r>
          </a:p>
        </p:txBody>
      </p:sp>
      <p:pic>
        <p:nvPicPr>
          <p:cNvPr id="5" name="Picture 4">
            <a:extLst>
              <a:ext uri="{FF2B5EF4-FFF2-40B4-BE49-F238E27FC236}">
                <a16:creationId xmlns:a16="http://schemas.microsoft.com/office/drawing/2014/main" id="{19F1FBDB-2465-FE42-AAC4-2F43B4CF2E17}"/>
              </a:ext>
            </a:extLst>
          </p:cNvPr>
          <p:cNvPicPr>
            <a:picLocks noChangeAspect="1"/>
          </p:cNvPicPr>
          <p:nvPr/>
        </p:nvPicPr>
        <p:blipFill rotWithShape="1">
          <a:blip r:embed="rId3">
            <a:extLst>
              <a:ext uri="{28A0092B-C50C-407E-A947-70E740481C1C}">
                <a14:useLocalDpi xmlns:a14="http://schemas.microsoft.com/office/drawing/2010/main" val="0"/>
              </a:ext>
            </a:extLst>
          </a:blip>
          <a:srcRect l="25027" r="6516"/>
          <a:stretch/>
        </p:blipFill>
        <p:spPr>
          <a:xfrm>
            <a:off x="6627779" y="1424109"/>
            <a:ext cx="5564221" cy="5422900"/>
          </a:xfrm>
          <a:prstGeom prst="rect">
            <a:avLst/>
          </a:prstGeom>
        </p:spPr>
      </p:pic>
      <p:sp>
        <p:nvSpPr>
          <p:cNvPr id="8" name="Rectangle 7">
            <a:extLst>
              <a:ext uri="{FF2B5EF4-FFF2-40B4-BE49-F238E27FC236}">
                <a16:creationId xmlns:a16="http://schemas.microsoft.com/office/drawing/2014/main" id="{3DCFF114-2F3D-A84A-9C1D-B05D527BB3B9}"/>
              </a:ext>
            </a:extLst>
          </p:cNvPr>
          <p:cNvSpPr/>
          <p:nvPr/>
        </p:nvSpPr>
        <p:spPr>
          <a:xfrm>
            <a:off x="11043640" y="466928"/>
            <a:ext cx="1148360" cy="903914"/>
          </a:xfrm>
          <a:prstGeom prst="rect">
            <a:avLst/>
          </a:prstGeom>
          <a:solidFill>
            <a:srgbClr val="914E71"/>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9" name="Rectangle 8">
            <a:extLst>
              <a:ext uri="{FF2B5EF4-FFF2-40B4-BE49-F238E27FC236}">
                <a16:creationId xmlns:a16="http://schemas.microsoft.com/office/drawing/2014/main" id="{B77DFA38-2B2F-134E-B250-89E1A8E349FD}"/>
              </a:ext>
            </a:extLst>
          </p:cNvPr>
          <p:cNvSpPr/>
          <p:nvPr/>
        </p:nvSpPr>
        <p:spPr>
          <a:xfrm>
            <a:off x="10444777" y="466926"/>
            <a:ext cx="605308" cy="704321"/>
          </a:xfrm>
          <a:prstGeom prst="rect">
            <a:avLst/>
          </a:prstGeom>
          <a:solidFill>
            <a:schemeClr val="tx2"/>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F7A046-D3A5-0342-A6FD-EDEC2933E7A4}"/>
              </a:ext>
            </a:extLst>
          </p:cNvPr>
          <p:cNvSpPr/>
          <p:nvPr/>
        </p:nvSpPr>
        <p:spPr>
          <a:xfrm>
            <a:off x="10135673" y="1128138"/>
            <a:ext cx="890800" cy="247301"/>
          </a:xfrm>
          <a:prstGeom prst="rect">
            <a:avLst/>
          </a:prstGeom>
          <a:solidFill>
            <a:srgbClr val="FF9B47"/>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p:txBody>
      </p:sp>
      <p:sp>
        <p:nvSpPr>
          <p:cNvPr id="11" name="Rectangle 10">
            <a:extLst>
              <a:ext uri="{FF2B5EF4-FFF2-40B4-BE49-F238E27FC236}">
                <a16:creationId xmlns:a16="http://schemas.microsoft.com/office/drawing/2014/main" id="{FD07031C-A992-C44B-9036-28CFBBA6635B}"/>
              </a:ext>
            </a:extLst>
          </p:cNvPr>
          <p:cNvSpPr/>
          <p:nvPr/>
        </p:nvSpPr>
        <p:spPr>
          <a:xfrm>
            <a:off x="11326774" y="0"/>
            <a:ext cx="845716" cy="466926"/>
          </a:xfrm>
          <a:prstGeom prst="rect">
            <a:avLst/>
          </a:prstGeom>
          <a:solidFill>
            <a:srgbClr val="BDC89C"/>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54A7EA-2560-464C-AEC0-5470F3734E71}"/>
              </a:ext>
            </a:extLst>
          </p:cNvPr>
          <p:cNvSpPr/>
          <p:nvPr/>
        </p:nvSpPr>
        <p:spPr>
          <a:xfrm>
            <a:off x="10843819" y="179632"/>
            <a:ext cx="457203" cy="290877"/>
          </a:xfrm>
          <a:prstGeom prst="rect">
            <a:avLst/>
          </a:prstGeom>
          <a:solidFill>
            <a:srgbClr val="FFDC3D"/>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1723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9996" y="206343"/>
            <a:ext cx="9981282" cy="994172"/>
          </a:xfrm>
        </p:spPr>
        <p:txBody>
          <a:bodyPr>
            <a:normAutofit/>
          </a:bodyPr>
          <a:lstStyle/>
          <a:p>
            <a:r>
              <a:rPr lang="en-US" sz="3200" dirty="0"/>
              <a:t>Supportive Supervision and Mentoring</a:t>
            </a:r>
          </a:p>
        </p:txBody>
      </p:sp>
      <p:sp>
        <p:nvSpPr>
          <p:cNvPr id="6" name="Content Placeholder 5"/>
          <p:cNvSpPr>
            <a:spLocks noGrp="1"/>
          </p:cNvSpPr>
          <p:nvPr>
            <p:ph idx="1"/>
          </p:nvPr>
        </p:nvSpPr>
        <p:spPr>
          <a:xfrm>
            <a:off x="501190" y="2393482"/>
            <a:ext cx="5821233" cy="4464518"/>
          </a:xfrm>
        </p:spPr>
        <p:txBody>
          <a:bodyPr>
            <a:normAutofit lnSpcReduction="10000"/>
          </a:bodyPr>
          <a:lstStyle/>
          <a:p>
            <a:pPr marL="0" indent="0">
              <a:lnSpc>
                <a:spcPct val="120000"/>
              </a:lnSpc>
              <a:spcBef>
                <a:spcPts val="0"/>
              </a:spcBef>
              <a:buNone/>
            </a:pPr>
            <a:r>
              <a:rPr lang="en-US" dirty="0">
                <a:solidFill>
                  <a:schemeClr val="tx1">
                    <a:lumMod val="75000"/>
                    <a:lumOff val="25000"/>
                  </a:schemeClr>
                </a:solidFill>
                <a:latin typeface="Gill Sans MT" panose="020B0502020104020203" pitchFamily="34" charset="77"/>
              </a:rPr>
              <a:t>Supportive supervision and mentoring of personnel involved in conducting index testing is key to the program’s success</a:t>
            </a:r>
          </a:p>
          <a:p>
            <a:pPr marL="0" indent="0">
              <a:lnSpc>
                <a:spcPct val="120000"/>
              </a:lnSpc>
              <a:spcBef>
                <a:spcPts val="0"/>
              </a:spcBef>
              <a:buNone/>
            </a:pPr>
            <a:endParaRPr lang="en-US" dirty="0">
              <a:solidFill>
                <a:schemeClr val="tx1">
                  <a:lumMod val="75000"/>
                  <a:lumOff val="25000"/>
                </a:schemeClr>
              </a:solidFill>
              <a:latin typeface="Gill Sans MT" panose="020B0502020104020203" pitchFamily="34" charset="77"/>
            </a:endParaRPr>
          </a:p>
          <a:p>
            <a:pPr marL="0" indent="0">
              <a:lnSpc>
                <a:spcPct val="120000"/>
              </a:lnSpc>
              <a:spcBef>
                <a:spcPts val="0"/>
              </a:spcBef>
              <a:buNone/>
            </a:pPr>
            <a:r>
              <a:rPr lang="en-US" dirty="0">
                <a:solidFill>
                  <a:schemeClr val="tx1">
                    <a:lumMod val="75000"/>
                    <a:lumOff val="25000"/>
                  </a:schemeClr>
                </a:solidFill>
                <a:latin typeface="Gill Sans MT" panose="020B0502020104020203" pitchFamily="34" charset="77"/>
              </a:rPr>
              <a:t>Index testing requires a lot of problem solving, coaching, and self-care </a:t>
            </a:r>
            <a:r>
              <a:rPr lang="en-US" dirty="0" err="1">
                <a:solidFill>
                  <a:schemeClr val="tx1">
                    <a:lumMod val="75000"/>
                    <a:lumOff val="25000"/>
                  </a:schemeClr>
                </a:solidFill>
                <a:latin typeface="Gill Sans MT" panose="020B0502020104020203" pitchFamily="34" charset="77"/>
              </a:rPr>
              <a:t>smame</a:t>
            </a:r>
            <a:r>
              <a:rPr lang="en-US" dirty="0">
                <a:solidFill>
                  <a:schemeClr val="tx1">
                    <a:lumMod val="75000"/>
                    <a:lumOff val="25000"/>
                  </a:schemeClr>
                </a:solidFill>
                <a:latin typeface="Gill Sans MT" panose="020B0502020104020203" pitchFamily="34" charset="77"/>
              </a:rPr>
              <a:t> for SNS.</a:t>
            </a:r>
          </a:p>
          <a:p>
            <a:pPr marL="0" indent="0">
              <a:buNone/>
            </a:pPr>
            <a:endParaRPr lang="en-US" dirty="0">
              <a:solidFill>
                <a:schemeClr val="tx1">
                  <a:lumMod val="75000"/>
                  <a:lumOff val="25000"/>
                </a:schemeClr>
              </a:solidFill>
              <a:latin typeface="Gill Sans MT" panose="020B0502020104020203" pitchFamily="34" charset="77"/>
            </a:endParaRPr>
          </a:p>
        </p:txBody>
      </p:sp>
      <p:pic>
        <p:nvPicPr>
          <p:cNvPr id="13" name="Picture 12">
            <a:extLst>
              <a:ext uri="{FF2B5EF4-FFF2-40B4-BE49-F238E27FC236}">
                <a16:creationId xmlns:a16="http://schemas.microsoft.com/office/drawing/2014/main" id="{86025688-716A-8449-8682-F361ADEFAE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22" r="10977"/>
          <a:stretch/>
        </p:blipFill>
        <p:spPr>
          <a:xfrm>
            <a:off x="6687844" y="2493594"/>
            <a:ext cx="5504156" cy="4364406"/>
          </a:xfrm>
          <a:prstGeom prst="rect">
            <a:avLst/>
          </a:prstGeom>
        </p:spPr>
      </p:pic>
      <p:sp>
        <p:nvSpPr>
          <p:cNvPr id="14" name="Rectangle 13">
            <a:extLst>
              <a:ext uri="{FF2B5EF4-FFF2-40B4-BE49-F238E27FC236}">
                <a16:creationId xmlns:a16="http://schemas.microsoft.com/office/drawing/2014/main" id="{ED354219-ED85-1F46-9646-8B768959B993}"/>
              </a:ext>
            </a:extLst>
          </p:cNvPr>
          <p:cNvSpPr/>
          <p:nvPr/>
        </p:nvSpPr>
        <p:spPr>
          <a:xfrm>
            <a:off x="11380423" y="713224"/>
            <a:ext cx="244908" cy="754547"/>
          </a:xfrm>
          <a:prstGeom prst="rect">
            <a:avLst/>
          </a:prstGeom>
          <a:solidFill>
            <a:schemeClr val="accent4"/>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AFAF599D-E640-0C4E-93FA-2AE86313E438}"/>
              </a:ext>
            </a:extLst>
          </p:cNvPr>
          <p:cNvSpPr/>
          <p:nvPr/>
        </p:nvSpPr>
        <p:spPr>
          <a:xfrm>
            <a:off x="11625330" y="744817"/>
            <a:ext cx="566671" cy="528059"/>
          </a:xfrm>
          <a:prstGeom prst="rect">
            <a:avLst/>
          </a:prstGeom>
          <a:solidFill>
            <a:srgbClr val="367A52"/>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65A347A0-691B-784A-8B06-091CADD07416}"/>
              </a:ext>
            </a:extLst>
          </p:cNvPr>
          <p:cNvSpPr/>
          <p:nvPr/>
        </p:nvSpPr>
        <p:spPr>
          <a:xfrm>
            <a:off x="10752785" y="-37218"/>
            <a:ext cx="589209" cy="1140507"/>
          </a:xfrm>
          <a:prstGeom prst="rect">
            <a:avLst/>
          </a:prstGeom>
          <a:solidFill>
            <a:schemeClr val="accent6"/>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229D4B10-2538-0A4E-8974-45740EDA2F57}"/>
              </a:ext>
            </a:extLst>
          </p:cNvPr>
          <p:cNvSpPr/>
          <p:nvPr/>
        </p:nvSpPr>
        <p:spPr>
          <a:xfrm>
            <a:off x="11625330" y="1241610"/>
            <a:ext cx="566671" cy="642647"/>
          </a:xfrm>
          <a:prstGeom prst="rect">
            <a:avLst/>
          </a:prstGeom>
          <a:solidFill>
            <a:srgbClr val="FFDC3D"/>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D0CEA4B2-250C-B048-B514-6E88A56DD5FC}"/>
              </a:ext>
            </a:extLst>
          </p:cNvPr>
          <p:cNvSpPr/>
          <p:nvPr/>
        </p:nvSpPr>
        <p:spPr>
          <a:xfrm>
            <a:off x="10281635" y="-37218"/>
            <a:ext cx="471149" cy="398183"/>
          </a:xfrm>
          <a:prstGeom prst="rect">
            <a:avLst/>
          </a:prstGeom>
          <a:solidFill>
            <a:schemeClr val="accent5"/>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a:extLst>
              <a:ext uri="{FF2B5EF4-FFF2-40B4-BE49-F238E27FC236}">
                <a16:creationId xmlns:a16="http://schemas.microsoft.com/office/drawing/2014/main" id="{3D8738EE-188D-BA47-A76B-0A9E782A2375}"/>
              </a:ext>
            </a:extLst>
          </p:cNvPr>
          <p:cNvSpPr/>
          <p:nvPr/>
        </p:nvSpPr>
        <p:spPr>
          <a:xfrm>
            <a:off x="11341995" y="2"/>
            <a:ext cx="844647" cy="713223"/>
          </a:xfrm>
          <a:prstGeom prst="rect">
            <a:avLst/>
          </a:prstGeom>
          <a:solidFill>
            <a:srgbClr val="FF9B47"/>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a:extLst>
              <a:ext uri="{FF2B5EF4-FFF2-40B4-BE49-F238E27FC236}">
                <a16:creationId xmlns:a16="http://schemas.microsoft.com/office/drawing/2014/main" id="{E1D77B54-953D-5542-8E1B-213A9120EEE2}"/>
              </a:ext>
            </a:extLst>
          </p:cNvPr>
          <p:cNvSpPr/>
          <p:nvPr/>
        </p:nvSpPr>
        <p:spPr>
          <a:xfrm>
            <a:off x="11341995" y="1882213"/>
            <a:ext cx="844647" cy="583347"/>
          </a:xfrm>
          <a:prstGeom prst="rect">
            <a:avLst/>
          </a:prstGeom>
          <a:solidFill>
            <a:srgbClr val="914E71"/>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64561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951" y="0"/>
            <a:ext cx="10972800" cy="1143000"/>
          </a:xfrm>
        </p:spPr>
        <p:txBody>
          <a:bodyPr>
            <a:normAutofit/>
          </a:bodyPr>
          <a:lstStyle/>
          <a:p>
            <a:r>
              <a:rPr lang="en-US" sz="3000" dirty="0"/>
              <a:t>Best practices for supportive supervision and mentoring</a:t>
            </a:r>
          </a:p>
        </p:txBody>
      </p:sp>
      <p:sp>
        <p:nvSpPr>
          <p:cNvPr id="3" name="Content Placeholder 2"/>
          <p:cNvSpPr>
            <a:spLocks noGrp="1"/>
          </p:cNvSpPr>
          <p:nvPr>
            <p:ph idx="1"/>
          </p:nvPr>
        </p:nvSpPr>
        <p:spPr>
          <a:xfrm>
            <a:off x="182951" y="1361872"/>
            <a:ext cx="6083877" cy="5350213"/>
          </a:xfrm>
        </p:spPr>
        <p:txBody>
          <a:bodyPr>
            <a:normAutofit fontScale="92500" lnSpcReduction="20000"/>
          </a:bodyPr>
          <a:lstStyle/>
          <a:p>
            <a:pPr marL="274320" indent="-174625">
              <a:lnSpc>
                <a:spcPct val="120000"/>
              </a:lnSpc>
              <a:spcBef>
                <a:spcPts val="0"/>
              </a:spcBef>
              <a:spcAft>
                <a:spcPts val="1200"/>
              </a:spcAft>
              <a:buFont typeface="Arial" panose="020B0604020202020204" pitchFamily="34" charset="0"/>
              <a:buChar char="•"/>
            </a:pPr>
            <a:r>
              <a:rPr lang="en-US" sz="2100" dirty="0">
                <a:solidFill>
                  <a:schemeClr val="tx1"/>
                </a:solidFill>
                <a:latin typeface="Gill Sans MT" panose="020B0502020104020203" pitchFamily="34" charset="77"/>
              </a:rPr>
              <a:t>Using experienced counsellors to offer index testing</a:t>
            </a:r>
          </a:p>
          <a:p>
            <a:pPr marL="274320" indent="-174625">
              <a:lnSpc>
                <a:spcPct val="120000"/>
              </a:lnSpc>
              <a:spcBef>
                <a:spcPts val="0"/>
              </a:spcBef>
              <a:spcAft>
                <a:spcPts val="1200"/>
              </a:spcAft>
              <a:buFont typeface="Arial" panose="020B0604020202020204" pitchFamily="34" charset="0"/>
              <a:buChar char="•"/>
            </a:pPr>
            <a:r>
              <a:rPr lang="en-US" sz="2100" dirty="0">
                <a:solidFill>
                  <a:schemeClr val="tx1"/>
                </a:solidFill>
                <a:latin typeface="Gill Sans MT" panose="020B0502020104020203" pitchFamily="34" charset="77"/>
              </a:rPr>
              <a:t>Having trainees “shadow” an experienced counsellor for 2-4 weeks for on-site learning </a:t>
            </a:r>
          </a:p>
          <a:p>
            <a:pPr marL="274320" indent="-174625">
              <a:lnSpc>
                <a:spcPct val="120000"/>
              </a:lnSpc>
              <a:spcBef>
                <a:spcPts val="0"/>
              </a:spcBef>
              <a:spcAft>
                <a:spcPts val="1200"/>
              </a:spcAft>
              <a:buFont typeface="Arial" panose="020B0604020202020204" pitchFamily="34" charset="0"/>
              <a:buChar char="•"/>
            </a:pPr>
            <a:r>
              <a:rPr lang="en-US" sz="2100" dirty="0">
                <a:solidFill>
                  <a:schemeClr val="tx1"/>
                </a:solidFill>
                <a:latin typeface="Gill Sans MT" panose="020B0502020104020203" pitchFamily="34" charset="77"/>
              </a:rPr>
              <a:t>Routinely observing index testing providers and providing feedback on their performance, including completeness of their data records</a:t>
            </a:r>
          </a:p>
          <a:p>
            <a:pPr marL="274320" indent="-174625">
              <a:lnSpc>
                <a:spcPct val="120000"/>
              </a:lnSpc>
              <a:spcBef>
                <a:spcPts val="0"/>
              </a:spcBef>
              <a:spcAft>
                <a:spcPts val="1200"/>
              </a:spcAft>
              <a:buFont typeface="Arial" panose="020B0604020202020204" pitchFamily="34" charset="0"/>
              <a:buChar char="•"/>
            </a:pPr>
            <a:r>
              <a:rPr lang="en-US" sz="2100" dirty="0">
                <a:solidFill>
                  <a:schemeClr val="tx1"/>
                </a:solidFill>
                <a:latin typeface="Gill Sans MT" panose="020B0502020104020203" pitchFamily="34" charset="77"/>
              </a:rPr>
              <a:t>Offering weekly or monthly opportunities for counsellors to share difficult cases and learn from each other</a:t>
            </a:r>
          </a:p>
          <a:p>
            <a:pPr marL="274320" indent="-174625">
              <a:lnSpc>
                <a:spcPct val="120000"/>
              </a:lnSpc>
              <a:spcBef>
                <a:spcPts val="0"/>
              </a:spcBef>
              <a:spcAft>
                <a:spcPts val="1200"/>
              </a:spcAft>
              <a:buFont typeface="Arial" panose="020B0604020202020204" pitchFamily="34" charset="0"/>
              <a:buChar char="•"/>
            </a:pPr>
            <a:r>
              <a:rPr lang="en-US" sz="2100" dirty="0">
                <a:solidFill>
                  <a:schemeClr val="tx1"/>
                </a:solidFill>
                <a:latin typeface="Gill Sans MT" panose="020B0502020104020203" pitchFamily="34" charset="77"/>
              </a:rPr>
              <a:t>Rotating counsellors experiencing burn-out back to regular counselling duties</a:t>
            </a:r>
          </a:p>
          <a:p>
            <a:pPr marL="274320" indent="-174625">
              <a:lnSpc>
                <a:spcPct val="120000"/>
              </a:lnSpc>
              <a:spcBef>
                <a:spcPts val="0"/>
              </a:spcBef>
              <a:spcAft>
                <a:spcPts val="1200"/>
              </a:spcAft>
              <a:buFont typeface="Arial" panose="020B0604020202020204" pitchFamily="34" charset="0"/>
              <a:buChar char="•"/>
            </a:pPr>
            <a:r>
              <a:rPr lang="en-US" sz="2100" dirty="0">
                <a:solidFill>
                  <a:schemeClr val="tx1"/>
                </a:solidFill>
                <a:latin typeface="Gill Sans MT" panose="020B0502020104020203" pitchFamily="34" charset="77"/>
              </a:rPr>
              <a:t>Counsellor self-assessment</a:t>
            </a:r>
          </a:p>
          <a:p>
            <a:pPr marL="274320" indent="-174625">
              <a:lnSpc>
                <a:spcPct val="120000"/>
              </a:lnSpc>
              <a:spcBef>
                <a:spcPts val="0"/>
              </a:spcBef>
              <a:spcAft>
                <a:spcPts val="1200"/>
              </a:spcAft>
              <a:buFont typeface="Arial" panose="020B0604020202020204" pitchFamily="34" charset="0"/>
              <a:buChar char="•"/>
            </a:pPr>
            <a:r>
              <a:rPr lang="en-US" sz="2100" dirty="0">
                <a:solidFill>
                  <a:schemeClr val="tx1"/>
                </a:solidFill>
                <a:latin typeface="Gill Sans MT" panose="020B0502020104020203" pitchFamily="34" charset="77"/>
              </a:rPr>
              <a:t>Feedback from clients via exit interviews or group discussions</a:t>
            </a:r>
          </a:p>
          <a:p>
            <a:pPr>
              <a:spcAft>
                <a:spcPts val="1200"/>
              </a:spcAft>
            </a:pPr>
            <a:endParaRPr lang="en-US" dirty="0">
              <a:latin typeface="Gill Sans MT" panose="020B0502020104020203" pitchFamily="34" charset="77"/>
            </a:endParaRPr>
          </a:p>
        </p:txBody>
      </p:sp>
      <p:pic>
        <p:nvPicPr>
          <p:cNvPr id="4" name="Picture 3">
            <a:extLst>
              <a:ext uri="{FF2B5EF4-FFF2-40B4-BE49-F238E27FC236}">
                <a16:creationId xmlns:a16="http://schemas.microsoft.com/office/drawing/2014/main" id="{54B0B3BD-9446-1341-81D9-C3204F27C0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209" r="11121"/>
          <a:stretch/>
        </p:blipFill>
        <p:spPr>
          <a:xfrm>
            <a:off x="6266828" y="1945532"/>
            <a:ext cx="5919813" cy="4898129"/>
          </a:xfrm>
          <a:prstGeom prst="rect">
            <a:avLst/>
          </a:prstGeom>
        </p:spPr>
      </p:pic>
      <p:sp>
        <p:nvSpPr>
          <p:cNvPr id="5" name="Rectangle 4">
            <a:extLst>
              <a:ext uri="{FF2B5EF4-FFF2-40B4-BE49-F238E27FC236}">
                <a16:creationId xmlns:a16="http://schemas.microsoft.com/office/drawing/2014/main" id="{10BE0F1F-D112-2A4D-BC97-3C9781AA84F8}"/>
              </a:ext>
            </a:extLst>
          </p:cNvPr>
          <p:cNvSpPr/>
          <p:nvPr/>
        </p:nvSpPr>
        <p:spPr>
          <a:xfrm>
            <a:off x="11341995" y="0"/>
            <a:ext cx="838740" cy="210376"/>
          </a:xfrm>
          <a:prstGeom prst="rect">
            <a:avLst/>
          </a:prstGeom>
          <a:solidFill>
            <a:srgbClr val="367A52"/>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a:extLst>
              <a:ext uri="{FF2B5EF4-FFF2-40B4-BE49-F238E27FC236}">
                <a16:creationId xmlns:a16="http://schemas.microsoft.com/office/drawing/2014/main" id="{4992BCBA-06D9-734E-BD96-B0093929B658}"/>
              </a:ext>
            </a:extLst>
          </p:cNvPr>
          <p:cNvSpPr/>
          <p:nvPr/>
        </p:nvSpPr>
        <p:spPr>
          <a:xfrm>
            <a:off x="11416547" y="210376"/>
            <a:ext cx="186244" cy="577385"/>
          </a:xfrm>
          <a:prstGeom prst="rect">
            <a:avLst/>
          </a:prstGeom>
          <a:solidFill>
            <a:srgbClr val="FF8A99"/>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E3E871CB-FE72-454F-97FB-77AA2EE44C6C}"/>
              </a:ext>
            </a:extLst>
          </p:cNvPr>
          <p:cNvSpPr/>
          <p:nvPr/>
        </p:nvSpPr>
        <p:spPr>
          <a:xfrm>
            <a:off x="11602791" y="210376"/>
            <a:ext cx="589209" cy="947413"/>
          </a:xfrm>
          <a:prstGeom prst="rect">
            <a:avLst/>
          </a:prstGeom>
          <a:solidFill>
            <a:schemeClr val="tx2"/>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83B18B5D-2F00-094A-A630-DF0E990BA474}"/>
              </a:ext>
            </a:extLst>
          </p:cNvPr>
          <p:cNvSpPr/>
          <p:nvPr/>
        </p:nvSpPr>
        <p:spPr>
          <a:xfrm>
            <a:off x="11155751" y="794036"/>
            <a:ext cx="421817" cy="376460"/>
          </a:xfrm>
          <a:prstGeom prst="rect">
            <a:avLst/>
          </a:prstGeom>
          <a:solidFill>
            <a:schemeClr val="accent5"/>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AC66F669-3507-7342-A052-EBB6613DA437}"/>
              </a:ext>
            </a:extLst>
          </p:cNvPr>
          <p:cNvSpPr/>
          <p:nvPr/>
        </p:nvSpPr>
        <p:spPr>
          <a:xfrm>
            <a:off x="11341994" y="1195049"/>
            <a:ext cx="844647" cy="713223"/>
          </a:xfrm>
          <a:prstGeom prst="rect">
            <a:avLst/>
          </a:prstGeom>
          <a:solidFill>
            <a:srgbClr val="914E71"/>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347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52697" y="0"/>
            <a:ext cx="12544697" cy="1143000"/>
          </a:xfrm>
        </p:spPr>
        <p:txBody>
          <a:bodyPr>
            <a:normAutofit/>
          </a:bodyPr>
          <a:lstStyle/>
          <a:p>
            <a:r>
              <a:rPr lang="en-US" sz="3000" dirty="0">
                <a:latin typeface="Gill Sans MT" panose="020B0502020104020203" pitchFamily="34" charset="77"/>
              </a:rPr>
              <a:t>Recommended Supportive Supervision Schedule </a:t>
            </a:r>
            <a:br>
              <a:rPr lang="en-US" sz="3000" dirty="0">
                <a:latin typeface="Gill Sans MT" panose="020B0502020104020203" pitchFamily="34" charset="77"/>
              </a:rPr>
            </a:br>
            <a:r>
              <a:rPr lang="en-US" sz="3000" dirty="0">
                <a:latin typeface="Gill Sans MT" panose="020B0502020104020203" pitchFamily="34" charset="77"/>
              </a:rPr>
              <a:t>for Index Testing Providers</a:t>
            </a:r>
          </a:p>
        </p:txBody>
      </p:sp>
      <p:graphicFrame>
        <p:nvGraphicFramePr>
          <p:cNvPr id="9" name="Table 8"/>
          <p:cNvGraphicFramePr>
            <a:graphicFrameLocks noGrp="1"/>
          </p:cNvGraphicFramePr>
          <p:nvPr>
            <p:extLst/>
          </p:nvPr>
        </p:nvGraphicFramePr>
        <p:xfrm>
          <a:off x="783772" y="1423852"/>
          <a:ext cx="10567850" cy="4545873"/>
        </p:xfrm>
        <a:graphic>
          <a:graphicData uri="http://schemas.openxmlformats.org/drawingml/2006/table">
            <a:tbl>
              <a:tblPr firstRow="1" firstCol="1" bandRow="1">
                <a:tableStyleId>{5C22544A-7EE6-4342-B048-85BDC9FD1C3A}</a:tableStyleId>
              </a:tblPr>
              <a:tblGrid>
                <a:gridCol w="2112590">
                  <a:extLst>
                    <a:ext uri="{9D8B030D-6E8A-4147-A177-3AD203B41FA5}">
                      <a16:colId xmlns:a16="http://schemas.microsoft.com/office/drawing/2014/main" val="950917326"/>
                    </a:ext>
                  </a:extLst>
                </a:gridCol>
                <a:gridCol w="2112590">
                  <a:extLst>
                    <a:ext uri="{9D8B030D-6E8A-4147-A177-3AD203B41FA5}">
                      <a16:colId xmlns:a16="http://schemas.microsoft.com/office/drawing/2014/main" val="1722215754"/>
                    </a:ext>
                  </a:extLst>
                </a:gridCol>
                <a:gridCol w="2113570">
                  <a:extLst>
                    <a:ext uri="{9D8B030D-6E8A-4147-A177-3AD203B41FA5}">
                      <a16:colId xmlns:a16="http://schemas.microsoft.com/office/drawing/2014/main" val="3013639513"/>
                    </a:ext>
                  </a:extLst>
                </a:gridCol>
                <a:gridCol w="4229100">
                  <a:extLst>
                    <a:ext uri="{9D8B030D-6E8A-4147-A177-3AD203B41FA5}">
                      <a16:colId xmlns:a16="http://schemas.microsoft.com/office/drawing/2014/main" val="1292265053"/>
                    </a:ext>
                  </a:extLst>
                </a:gridCol>
              </a:tblGrid>
              <a:tr h="698592">
                <a:tc>
                  <a:txBody>
                    <a:bodyPr/>
                    <a:lstStyle/>
                    <a:p>
                      <a:pPr marL="0" marR="0" algn="ctr">
                        <a:lnSpc>
                          <a:spcPct val="107000"/>
                        </a:lnSpc>
                        <a:spcBef>
                          <a:spcPts val="0"/>
                        </a:spcBef>
                        <a:spcAft>
                          <a:spcPts val="800"/>
                        </a:spcAft>
                      </a:pPr>
                      <a:r>
                        <a:rPr lang="en-US" sz="2000" b="0" dirty="0">
                          <a:solidFill>
                            <a:srgbClr val="FFFFFF"/>
                          </a:solidFill>
                          <a:effectLst/>
                          <a:latin typeface="Gill Sans MT" panose="020B0502020104020203" pitchFamily="34" charset="77"/>
                          <a:cs typeface="Calibri" panose="020F0502020204030204" pitchFamily="34" charset="0"/>
                        </a:rPr>
                        <a:t>Type of Audit</a:t>
                      </a:r>
                      <a:endParaRPr lang="en-US" sz="2000" b="0" dirty="0">
                        <a:solidFill>
                          <a:srgbClr val="FFFFFF"/>
                        </a:solidFill>
                        <a:effectLst/>
                        <a:latin typeface="Gill Sans MT" panose="020B0502020104020203" pitchFamily="34" charset="77"/>
                        <a:ea typeface="Calibri" panose="020F0502020204030204" pitchFamily="34" charset="0"/>
                        <a:cs typeface="Calibri" panose="020F0502020204030204" pitchFamily="34" charset="0"/>
                      </a:endParaRPr>
                    </a:p>
                  </a:txBody>
                  <a:tcPr marL="87135" marR="87135" marT="0" marB="0"/>
                </a:tc>
                <a:tc>
                  <a:txBody>
                    <a:bodyPr/>
                    <a:lstStyle/>
                    <a:p>
                      <a:pPr marL="0" marR="0" algn="ctr">
                        <a:lnSpc>
                          <a:spcPct val="107000"/>
                        </a:lnSpc>
                        <a:spcBef>
                          <a:spcPts val="0"/>
                        </a:spcBef>
                        <a:spcAft>
                          <a:spcPts val="800"/>
                        </a:spcAft>
                      </a:pPr>
                      <a:r>
                        <a:rPr lang="en-US" sz="2000" b="0" dirty="0">
                          <a:solidFill>
                            <a:srgbClr val="FFFFFF"/>
                          </a:solidFill>
                          <a:effectLst/>
                          <a:latin typeface="Gill Sans MT" panose="020B0502020104020203" pitchFamily="34" charset="77"/>
                          <a:cs typeface="Calibri" panose="020F0502020204030204" pitchFamily="34" charset="0"/>
                        </a:rPr>
                        <a:t>&lt;1 Year Employment</a:t>
                      </a:r>
                      <a:endParaRPr lang="en-US" sz="2000" b="0" dirty="0">
                        <a:solidFill>
                          <a:srgbClr val="FFFFFF"/>
                        </a:solidFill>
                        <a:effectLst/>
                        <a:latin typeface="Gill Sans MT" panose="020B0502020104020203" pitchFamily="34" charset="77"/>
                        <a:ea typeface="Calibri" panose="020F0502020204030204" pitchFamily="34" charset="0"/>
                        <a:cs typeface="Calibri" panose="020F0502020204030204" pitchFamily="34" charset="0"/>
                      </a:endParaRPr>
                    </a:p>
                  </a:txBody>
                  <a:tcPr marL="87135" marR="87135" marT="0" marB="0"/>
                </a:tc>
                <a:tc>
                  <a:txBody>
                    <a:bodyPr/>
                    <a:lstStyle/>
                    <a:p>
                      <a:pPr marL="0" marR="0" algn="ctr">
                        <a:lnSpc>
                          <a:spcPct val="107000"/>
                        </a:lnSpc>
                        <a:spcBef>
                          <a:spcPts val="0"/>
                        </a:spcBef>
                        <a:spcAft>
                          <a:spcPts val="800"/>
                        </a:spcAft>
                      </a:pPr>
                      <a:r>
                        <a:rPr lang="en-US" sz="2000" b="0" dirty="0">
                          <a:solidFill>
                            <a:srgbClr val="FFFFFF"/>
                          </a:solidFill>
                          <a:effectLst/>
                          <a:latin typeface="Gill Sans MT" panose="020B0502020104020203" pitchFamily="34" charset="77"/>
                          <a:cs typeface="Calibri" panose="020F0502020204030204" pitchFamily="34" charset="0"/>
                        </a:rPr>
                        <a:t>&gt; 1 Year Employment</a:t>
                      </a:r>
                      <a:endParaRPr lang="en-US" sz="2000" b="0" dirty="0">
                        <a:solidFill>
                          <a:srgbClr val="FFFFFF"/>
                        </a:solidFill>
                        <a:effectLst/>
                        <a:latin typeface="Gill Sans MT" panose="020B0502020104020203" pitchFamily="34" charset="77"/>
                        <a:ea typeface="Calibri" panose="020F0502020204030204" pitchFamily="34" charset="0"/>
                        <a:cs typeface="Calibri" panose="020F0502020204030204" pitchFamily="34" charset="0"/>
                      </a:endParaRPr>
                    </a:p>
                  </a:txBody>
                  <a:tcPr marL="87135" marR="87135" marT="0" marB="0"/>
                </a:tc>
                <a:tc>
                  <a:txBody>
                    <a:bodyPr/>
                    <a:lstStyle/>
                    <a:p>
                      <a:pPr marL="0" marR="0" algn="ctr">
                        <a:lnSpc>
                          <a:spcPct val="106000"/>
                        </a:lnSpc>
                        <a:spcBef>
                          <a:spcPts val="0"/>
                        </a:spcBef>
                        <a:spcAft>
                          <a:spcPts val="800"/>
                        </a:spcAft>
                      </a:pPr>
                      <a:r>
                        <a:rPr lang="en-US" sz="2000" b="0" dirty="0">
                          <a:solidFill>
                            <a:srgbClr val="FFFFFF"/>
                          </a:solidFill>
                          <a:effectLst/>
                          <a:latin typeface="Gill Sans MT" panose="020B0502020104020203" pitchFamily="34" charset="77"/>
                          <a:cs typeface="Calibri" panose="020F0502020204030204" pitchFamily="34" charset="0"/>
                        </a:rPr>
                        <a:t>Purpose</a:t>
                      </a:r>
                      <a:endParaRPr lang="en-US" sz="2000" b="0" dirty="0">
                        <a:solidFill>
                          <a:srgbClr val="FFFFFF"/>
                        </a:solidFill>
                        <a:effectLst/>
                        <a:latin typeface="Gill Sans MT" panose="020B0502020104020203" pitchFamily="34" charset="77"/>
                        <a:ea typeface="Calibri" panose="020F0502020204030204" pitchFamily="34" charset="0"/>
                        <a:cs typeface="Calibri" panose="020F0502020204030204" pitchFamily="34" charset="0"/>
                      </a:endParaRPr>
                    </a:p>
                  </a:txBody>
                  <a:tcPr marL="87135" marR="87135" marT="0" marB="0"/>
                </a:tc>
                <a:extLst>
                  <a:ext uri="{0D108BD9-81ED-4DB2-BD59-A6C34878D82A}">
                    <a16:rowId xmlns:a16="http://schemas.microsoft.com/office/drawing/2014/main" val="2670787451"/>
                  </a:ext>
                </a:extLst>
              </a:tr>
              <a:tr h="1754209">
                <a:tc>
                  <a:txBody>
                    <a:bodyPr/>
                    <a:lstStyle/>
                    <a:p>
                      <a:pPr marL="0" marR="0">
                        <a:lnSpc>
                          <a:spcPct val="107000"/>
                        </a:lnSpc>
                        <a:spcBef>
                          <a:spcPts val="0"/>
                        </a:spcBef>
                        <a:spcAft>
                          <a:spcPts val="800"/>
                        </a:spcAft>
                      </a:pPr>
                      <a:r>
                        <a:rPr lang="en-US" sz="2000" b="0" dirty="0">
                          <a:solidFill>
                            <a:srgbClr val="FFFFFF"/>
                          </a:solidFill>
                          <a:effectLst/>
                          <a:latin typeface="Gill Sans MT" panose="020B0502020104020203" pitchFamily="34" charset="77"/>
                          <a:cs typeface="Calibri" panose="020F0502020204030204" pitchFamily="34" charset="0"/>
                        </a:rPr>
                        <a:t>Interview Observation</a:t>
                      </a:r>
                      <a:endParaRPr lang="en-US" sz="2000" b="0" dirty="0">
                        <a:solidFill>
                          <a:srgbClr val="FFFFFF"/>
                        </a:solidFill>
                        <a:effectLst/>
                        <a:latin typeface="Gill Sans MT" panose="020B0502020104020203" pitchFamily="34" charset="77"/>
                        <a:ea typeface="Calibri" panose="020F0502020204030204" pitchFamily="34" charset="0"/>
                        <a:cs typeface="Calibri" panose="020F0502020204030204" pitchFamily="34" charset="0"/>
                      </a:endParaRPr>
                    </a:p>
                  </a:txBody>
                  <a:tcPr marL="87135" marR="87135" marT="0" marB="0"/>
                </a:tc>
                <a:tc>
                  <a:txBody>
                    <a:bodyPr/>
                    <a:lstStyle/>
                    <a:p>
                      <a:pPr marL="0" marR="0">
                        <a:lnSpc>
                          <a:spcPct val="107000"/>
                        </a:lnSpc>
                        <a:spcBef>
                          <a:spcPts val="0"/>
                        </a:spcBef>
                        <a:spcAft>
                          <a:spcPts val="800"/>
                        </a:spcAft>
                      </a:pPr>
                      <a:r>
                        <a:rPr lang="en-US" sz="2000" dirty="0">
                          <a:effectLst/>
                          <a:latin typeface="Gill Sans MT" panose="020B0502020104020203" pitchFamily="34" charset="77"/>
                          <a:cs typeface="Calibri" panose="020F0502020204030204" pitchFamily="34" charset="0"/>
                        </a:rPr>
                        <a:t>Monthly</a:t>
                      </a:r>
                      <a:endParaRPr lang="en-US" sz="2000" dirty="0">
                        <a:effectLst/>
                        <a:latin typeface="Gill Sans MT" panose="020B0502020104020203" pitchFamily="34" charset="77"/>
                        <a:ea typeface="Calibri" panose="020F0502020204030204" pitchFamily="34" charset="0"/>
                        <a:cs typeface="Calibri" panose="020F0502020204030204" pitchFamily="34" charset="0"/>
                      </a:endParaRPr>
                    </a:p>
                  </a:txBody>
                  <a:tcPr marL="87135" marR="87135" marT="0" marB="0"/>
                </a:tc>
                <a:tc>
                  <a:txBody>
                    <a:bodyPr/>
                    <a:lstStyle/>
                    <a:p>
                      <a:pPr marL="0" marR="0">
                        <a:lnSpc>
                          <a:spcPct val="107000"/>
                        </a:lnSpc>
                        <a:spcBef>
                          <a:spcPts val="0"/>
                        </a:spcBef>
                        <a:spcAft>
                          <a:spcPts val="800"/>
                        </a:spcAft>
                      </a:pPr>
                      <a:r>
                        <a:rPr lang="en-US" sz="2000" dirty="0">
                          <a:effectLst/>
                          <a:latin typeface="Gill Sans MT" panose="020B0502020104020203" pitchFamily="34" charset="77"/>
                          <a:cs typeface="Calibri" panose="020F0502020204030204" pitchFamily="34" charset="0"/>
                        </a:rPr>
                        <a:t>Quarterly</a:t>
                      </a:r>
                      <a:endParaRPr lang="en-US" sz="2000" dirty="0">
                        <a:effectLst/>
                        <a:latin typeface="Gill Sans MT" panose="020B0502020104020203" pitchFamily="34" charset="77"/>
                        <a:ea typeface="Calibri" panose="020F0502020204030204" pitchFamily="34" charset="0"/>
                        <a:cs typeface="Calibri" panose="020F0502020204030204" pitchFamily="34" charset="0"/>
                      </a:endParaRPr>
                    </a:p>
                  </a:txBody>
                  <a:tcPr marL="87135" marR="87135" marT="0" marB="0"/>
                </a:tc>
                <a:tc>
                  <a:txBody>
                    <a:bodyPr/>
                    <a:lstStyle/>
                    <a:p>
                      <a:pPr marL="0" marR="0">
                        <a:lnSpc>
                          <a:spcPct val="106000"/>
                        </a:lnSpc>
                        <a:spcBef>
                          <a:spcPts val="0"/>
                        </a:spcBef>
                        <a:spcAft>
                          <a:spcPts val="800"/>
                        </a:spcAft>
                      </a:pPr>
                      <a:r>
                        <a:rPr lang="en-US" sz="2000" dirty="0">
                          <a:solidFill>
                            <a:schemeClr val="tx1"/>
                          </a:solidFill>
                          <a:effectLst/>
                          <a:latin typeface="Gill Sans MT" panose="020B0502020104020203" pitchFamily="34" charset="77"/>
                          <a:cs typeface="Calibri" panose="020F0502020204030204" pitchFamily="34" charset="0"/>
                        </a:rPr>
                        <a:t>To assess counsellors’ skills in</a:t>
                      </a:r>
                      <a:r>
                        <a:rPr lang="en-US" sz="2000" baseline="0" dirty="0">
                          <a:solidFill>
                            <a:schemeClr val="tx1"/>
                          </a:solidFill>
                          <a:effectLst/>
                          <a:latin typeface="Gill Sans MT" panose="020B0502020104020203" pitchFamily="34" charset="77"/>
                          <a:cs typeface="Calibri" panose="020F0502020204030204" pitchFamily="34" charset="0"/>
                        </a:rPr>
                        <a:t> communicating about index testing with index clients, encouraging partner notification, and </a:t>
                      </a:r>
                      <a:r>
                        <a:rPr lang="en-US" sz="2000" dirty="0">
                          <a:solidFill>
                            <a:schemeClr val="tx1"/>
                          </a:solidFill>
                          <a:effectLst/>
                          <a:latin typeface="Gill Sans MT" panose="020B0502020104020203" pitchFamily="34" charset="77"/>
                          <a:cs typeface="Calibri" panose="020F0502020204030204" pitchFamily="34" charset="0"/>
                        </a:rPr>
                        <a:t>conducting partner interviews</a:t>
                      </a:r>
                      <a:endParaRPr lang="en-US" sz="2000" dirty="0">
                        <a:solidFill>
                          <a:schemeClr val="tx1"/>
                        </a:solidFill>
                        <a:effectLst/>
                        <a:latin typeface="Gill Sans MT" panose="020B0502020104020203" pitchFamily="34" charset="77"/>
                        <a:ea typeface="Calibri" panose="020F0502020204030204" pitchFamily="34" charset="0"/>
                        <a:cs typeface="Calibri" panose="020F0502020204030204" pitchFamily="34" charset="0"/>
                      </a:endParaRPr>
                    </a:p>
                  </a:txBody>
                  <a:tcPr marL="87135" marR="87135" marT="0" marB="0"/>
                </a:tc>
                <a:extLst>
                  <a:ext uri="{0D108BD9-81ED-4DB2-BD59-A6C34878D82A}">
                    <a16:rowId xmlns:a16="http://schemas.microsoft.com/office/drawing/2014/main" val="1480139702"/>
                  </a:ext>
                </a:extLst>
              </a:tr>
              <a:tr h="1046536">
                <a:tc>
                  <a:txBody>
                    <a:bodyPr/>
                    <a:lstStyle/>
                    <a:p>
                      <a:pPr marL="0" marR="0">
                        <a:lnSpc>
                          <a:spcPct val="107000"/>
                        </a:lnSpc>
                        <a:spcBef>
                          <a:spcPts val="0"/>
                        </a:spcBef>
                        <a:spcAft>
                          <a:spcPts val="800"/>
                        </a:spcAft>
                      </a:pPr>
                      <a:r>
                        <a:rPr lang="en-US" sz="2000" b="0" dirty="0">
                          <a:solidFill>
                            <a:srgbClr val="FFFFFF"/>
                          </a:solidFill>
                          <a:effectLst/>
                          <a:latin typeface="Gill Sans MT" panose="020B0502020104020203" pitchFamily="34" charset="77"/>
                          <a:ea typeface="Calibri" panose="020F0502020204030204" pitchFamily="34" charset="0"/>
                          <a:cs typeface="Calibri" panose="020F0502020204030204" pitchFamily="34" charset="0"/>
                        </a:rPr>
                        <a:t>Field Observation</a:t>
                      </a:r>
                    </a:p>
                  </a:txBody>
                  <a:tcPr marL="87135" marR="87135" marT="0" marB="0"/>
                </a:tc>
                <a:tc>
                  <a:txBody>
                    <a:bodyPr/>
                    <a:lstStyle/>
                    <a:p>
                      <a:pPr marL="0" marR="0">
                        <a:lnSpc>
                          <a:spcPct val="107000"/>
                        </a:lnSpc>
                        <a:spcBef>
                          <a:spcPts val="0"/>
                        </a:spcBef>
                        <a:spcAft>
                          <a:spcPts val="800"/>
                        </a:spcAft>
                      </a:pPr>
                      <a:r>
                        <a:rPr lang="en-US" sz="2000" dirty="0">
                          <a:effectLst/>
                          <a:latin typeface="Gill Sans MT" panose="020B0502020104020203" pitchFamily="34" charset="77"/>
                          <a:ea typeface="Calibri" panose="020F0502020204030204" pitchFamily="34" charset="0"/>
                          <a:cs typeface="Calibri" panose="020F0502020204030204" pitchFamily="34" charset="0"/>
                        </a:rPr>
                        <a:t>Quarterly</a:t>
                      </a:r>
                    </a:p>
                  </a:txBody>
                  <a:tcPr marL="87135" marR="87135" marT="0" marB="0"/>
                </a:tc>
                <a:tc>
                  <a:txBody>
                    <a:bodyPr/>
                    <a:lstStyle/>
                    <a:p>
                      <a:pPr marL="0" marR="0">
                        <a:lnSpc>
                          <a:spcPct val="107000"/>
                        </a:lnSpc>
                        <a:spcBef>
                          <a:spcPts val="0"/>
                        </a:spcBef>
                        <a:spcAft>
                          <a:spcPts val="800"/>
                        </a:spcAft>
                      </a:pPr>
                      <a:r>
                        <a:rPr lang="en-US" sz="2000" dirty="0">
                          <a:effectLst/>
                          <a:latin typeface="Gill Sans MT" panose="020B0502020104020203" pitchFamily="34" charset="77"/>
                          <a:ea typeface="Calibri" panose="020F0502020204030204" pitchFamily="34" charset="0"/>
                          <a:cs typeface="Calibri" panose="020F0502020204030204" pitchFamily="34" charset="0"/>
                        </a:rPr>
                        <a:t>Quarterly</a:t>
                      </a:r>
                    </a:p>
                  </a:txBody>
                  <a:tcPr marL="87135" marR="87135" marT="0" marB="0"/>
                </a:tc>
                <a:tc>
                  <a:txBody>
                    <a:bodyPr/>
                    <a:lstStyle/>
                    <a:p>
                      <a:pPr marL="0" marR="0">
                        <a:lnSpc>
                          <a:spcPct val="106000"/>
                        </a:lnSpc>
                        <a:spcBef>
                          <a:spcPts val="0"/>
                        </a:spcBef>
                        <a:spcAft>
                          <a:spcPts val="800"/>
                        </a:spcAft>
                      </a:pPr>
                      <a:r>
                        <a:rPr lang="en-US" sz="2000" dirty="0">
                          <a:solidFill>
                            <a:schemeClr val="tx1"/>
                          </a:solidFill>
                          <a:effectLst/>
                          <a:latin typeface="Gill Sans MT" panose="020B0502020104020203" pitchFamily="34" charset="77"/>
                          <a:ea typeface="Calibri" panose="020F0502020204030204" pitchFamily="34" charset="0"/>
                          <a:cs typeface="Calibri" panose="020F0502020204030204" pitchFamily="34" charset="0"/>
                        </a:rPr>
                        <a:t>To assess</a:t>
                      </a:r>
                      <a:r>
                        <a:rPr lang="en-US" sz="2000" baseline="0" dirty="0">
                          <a:solidFill>
                            <a:schemeClr val="tx1"/>
                          </a:solidFill>
                          <a:effectLst/>
                          <a:latin typeface="Gill Sans MT" panose="020B0502020104020203" pitchFamily="34" charset="77"/>
                          <a:ea typeface="Calibri" panose="020F0502020204030204" pitchFamily="34" charset="0"/>
                          <a:cs typeface="Calibri" panose="020F0502020204030204" pitchFamily="34" charset="0"/>
                        </a:rPr>
                        <a:t> counsellors’ skills in conducting home visits to reach partners of index clients</a:t>
                      </a:r>
                      <a:endParaRPr lang="en-US" sz="2000" dirty="0">
                        <a:solidFill>
                          <a:schemeClr val="tx1"/>
                        </a:solidFill>
                        <a:effectLst/>
                        <a:latin typeface="Gill Sans MT" panose="020B0502020104020203" pitchFamily="34" charset="77"/>
                        <a:ea typeface="Calibri" panose="020F0502020204030204" pitchFamily="34" charset="0"/>
                        <a:cs typeface="Calibri" panose="020F0502020204030204" pitchFamily="34" charset="0"/>
                      </a:endParaRPr>
                    </a:p>
                  </a:txBody>
                  <a:tcPr marL="87135" marR="87135" marT="0" marB="0"/>
                </a:tc>
                <a:extLst>
                  <a:ext uri="{0D108BD9-81ED-4DB2-BD59-A6C34878D82A}">
                    <a16:rowId xmlns:a16="http://schemas.microsoft.com/office/drawing/2014/main" val="2758396166"/>
                  </a:ext>
                </a:extLst>
              </a:tr>
              <a:tr h="1046536">
                <a:tc>
                  <a:txBody>
                    <a:bodyPr/>
                    <a:lstStyle/>
                    <a:p>
                      <a:pPr marL="0" marR="0">
                        <a:lnSpc>
                          <a:spcPct val="107000"/>
                        </a:lnSpc>
                        <a:spcBef>
                          <a:spcPts val="0"/>
                        </a:spcBef>
                        <a:spcAft>
                          <a:spcPts val="800"/>
                        </a:spcAft>
                      </a:pPr>
                      <a:r>
                        <a:rPr lang="en-US" sz="2000" b="0" dirty="0">
                          <a:solidFill>
                            <a:srgbClr val="FFFFFF"/>
                          </a:solidFill>
                          <a:effectLst/>
                          <a:latin typeface="Gill Sans MT" panose="020B0502020104020203" pitchFamily="34" charset="77"/>
                          <a:cs typeface="Calibri" panose="020F0502020204030204" pitchFamily="34" charset="0"/>
                        </a:rPr>
                        <a:t>Chalk Talk (Case Conferences)</a:t>
                      </a:r>
                      <a:endParaRPr lang="en-US" sz="2000" b="0" dirty="0">
                        <a:solidFill>
                          <a:srgbClr val="FFFFFF"/>
                        </a:solidFill>
                        <a:effectLst/>
                        <a:latin typeface="Gill Sans MT" panose="020B0502020104020203" pitchFamily="34" charset="77"/>
                        <a:ea typeface="Calibri" panose="020F0502020204030204" pitchFamily="34" charset="0"/>
                        <a:cs typeface="Calibri" panose="020F0502020204030204" pitchFamily="34" charset="0"/>
                      </a:endParaRPr>
                    </a:p>
                  </a:txBody>
                  <a:tcPr marL="87135" marR="87135" marT="0" marB="0"/>
                </a:tc>
                <a:tc>
                  <a:txBody>
                    <a:bodyPr/>
                    <a:lstStyle/>
                    <a:p>
                      <a:pPr marL="0" marR="0">
                        <a:lnSpc>
                          <a:spcPct val="107000"/>
                        </a:lnSpc>
                        <a:spcBef>
                          <a:spcPts val="0"/>
                        </a:spcBef>
                        <a:spcAft>
                          <a:spcPts val="800"/>
                        </a:spcAft>
                      </a:pPr>
                      <a:r>
                        <a:rPr lang="en-US" sz="2000" dirty="0">
                          <a:effectLst/>
                          <a:latin typeface="Gill Sans MT" panose="020B0502020104020203" pitchFamily="34" charset="77"/>
                          <a:cs typeface="Calibri" panose="020F0502020204030204" pitchFamily="34" charset="0"/>
                        </a:rPr>
                        <a:t>Twice a Month</a:t>
                      </a:r>
                      <a:endParaRPr lang="en-US" sz="2000" dirty="0">
                        <a:effectLst/>
                        <a:latin typeface="Gill Sans MT" panose="020B0502020104020203" pitchFamily="34" charset="77"/>
                        <a:ea typeface="Calibri" panose="020F0502020204030204" pitchFamily="34" charset="0"/>
                        <a:cs typeface="Calibri" panose="020F0502020204030204" pitchFamily="34" charset="0"/>
                      </a:endParaRPr>
                    </a:p>
                  </a:txBody>
                  <a:tcPr marL="87135" marR="87135" marT="0" marB="0"/>
                </a:tc>
                <a:tc>
                  <a:txBody>
                    <a:bodyPr/>
                    <a:lstStyle/>
                    <a:p>
                      <a:pPr marL="0" marR="0">
                        <a:lnSpc>
                          <a:spcPct val="107000"/>
                        </a:lnSpc>
                        <a:spcBef>
                          <a:spcPts val="0"/>
                        </a:spcBef>
                        <a:spcAft>
                          <a:spcPts val="800"/>
                        </a:spcAft>
                      </a:pPr>
                      <a:r>
                        <a:rPr lang="en-US" sz="2000" dirty="0">
                          <a:effectLst/>
                          <a:latin typeface="Gill Sans MT" panose="020B0502020104020203" pitchFamily="34" charset="77"/>
                          <a:cs typeface="Calibri" panose="020F0502020204030204" pitchFamily="34" charset="0"/>
                        </a:rPr>
                        <a:t>Monthly</a:t>
                      </a:r>
                      <a:endParaRPr lang="en-US" sz="2000" dirty="0">
                        <a:effectLst/>
                        <a:latin typeface="Gill Sans MT" panose="020B0502020104020203" pitchFamily="34" charset="77"/>
                        <a:ea typeface="Calibri" panose="020F0502020204030204" pitchFamily="34" charset="0"/>
                        <a:cs typeface="Calibri" panose="020F0502020204030204" pitchFamily="34" charset="0"/>
                      </a:endParaRPr>
                    </a:p>
                  </a:txBody>
                  <a:tcPr marL="87135" marR="87135" marT="0" marB="0"/>
                </a:tc>
                <a:tc>
                  <a:txBody>
                    <a:bodyPr/>
                    <a:lstStyle/>
                    <a:p>
                      <a:pPr marL="0" marR="0">
                        <a:lnSpc>
                          <a:spcPct val="106000"/>
                        </a:lnSpc>
                        <a:spcBef>
                          <a:spcPts val="0"/>
                        </a:spcBef>
                        <a:spcAft>
                          <a:spcPts val="800"/>
                        </a:spcAft>
                      </a:pPr>
                      <a:r>
                        <a:rPr lang="en-US" sz="2000" dirty="0">
                          <a:solidFill>
                            <a:schemeClr val="tx1"/>
                          </a:solidFill>
                          <a:effectLst/>
                          <a:latin typeface="Gill Sans MT" panose="020B0502020104020203" pitchFamily="34" charset="77"/>
                          <a:cs typeface="Calibri" panose="020F0502020204030204" pitchFamily="34" charset="0"/>
                        </a:rPr>
                        <a:t>To provide a forum for counsellors to discuss difficult cases and troubleshoot challenges together</a:t>
                      </a:r>
                      <a:endParaRPr lang="en-US" sz="2000" dirty="0">
                        <a:solidFill>
                          <a:schemeClr val="tx1"/>
                        </a:solidFill>
                        <a:effectLst/>
                        <a:latin typeface="Gill Sans MT" panose="020B0502020104020203" pitchFamily="34" charset="77"/>
                        <a:ea typeface="Calibri" panose="020F0502020204030204" pitchFamily="34" charset="0"/>
                        <a:cs typeface="Calibri" panose="020F0502020204030204" pitchFamily="34" charset="0"/>
                      </a:endParaRPr>
                    </a:p>
                  </a:txBody>
                  <a:tcPr marL="87135" marR="87135" marT="0" marB="0"/>
                </a:tc>
                <a:extLst>
                  <a:ext uri="{0D108BD9-81ED-4DB2-BD59-A6C34878D82A}">
                    <a16:rowId xmlns:a16="http://schemas.microsoft.com/office/drawing/2014/main" val="1145747990"/>
                  </a:ext>
                </a:extLst>
              </a:tr>
            </a:tbl>
          </a:graphicData>
        </a:graphic>
      </p:graphicFrame>
      <p:sp>
        <p:nvSpPr>
          <p:cNvPr id="4" name="Rectangle 3">
            <a:extLst>
              <a:ext uri="{FF2B5EF4-FFF2-40B4-BE49-F238E27FC236}">
                <a16:creationId xmlns:a16="http://schemas.microsoft.com/office/drawing/2014/main" id="{8B501A87-4428-4D47-BCFD-1B19E603329A}"/>
              </a:ext>
            </a:extLst>
          </p:cNvPr>
          <p:cNvSpPr/>
          <p:nvPr/>
        </p:nvSpPr>
        <p:spPr>
          <a:xfrm>
            <a:off x="10935205" y="1097200"/>
            <a:ext cx="416417" cy="290730"/>
          </a:xfrm>
          <a:prstGeom prst="rect">
            <a:avLst/>
          </a:prstGeom>
          <a:solidFill>
            <a:srgbClr val="367A52"/>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21C253B8-0738-A748-ACB4-2C5AFE13C871}"/>
              </a:ext>
            </a:extLst>
          </p:cNvPr>
          <p:cNvSpPr/>
          <p:nvPr/>
        </p:nvSpPr>
        <p:spPr>
          <a:xfrm>
            <a:off x="1084218" y="1097200"/>
            <a:ext cx="261256" cy="290730"/>
          </a:xfrm>
          <a:prstGeom prst="rect">
            <a:avLst/>
          </a:prstGeom>
          <a:solidFill>
            <a:srgbClr val="FF8A99"/>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F587B52D-24C2-8A47-BCC7-A2579B5753E5}"/>
              </a:ext>
            </a:extLst>
          </p:cNvPr>
          <p:cNvSpPr/>
          <p:nvPr/>
        </p:nvSpPr>
        <p:spPr>
          <a:xfrm>
            <a:off x="10478729" y="979830"/>
            <a:ext cx="471149" cy="398183"/>
          </a:xfrm>
          <a:prstGeom prst="rect">
            <a:avLst/>
          </a:prstGeom>
          <a:solidFill>
            <a:schemeClr val="accent5"/>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CAA73D93-CBEE-AE42-8234-EA42DA2E94EE}"/>
              </a:ext>
            </a:extLst>
          </p:cNvPr>
          <p:cNvSpPr/>
          <p:nvPr/>
        </p:nvSpPr>
        <p:spPr>
          <a:xfrm>
            <a:off x="752986" y="979830"/>
            <a:ext cx="331232" cy="398183"/>
          </a:xfrm>
          <a:prstGeom prst="rect">
            <a:avLst/>
          </a:prstGeom>
          <a:solidFill>
            <a:srgbClr val="914E71"/>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64416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590" y="18326"/>
            <a:ext cx="10972800" cy="1143000"/>
          </a:xfrm>
        </p:spPr>
        <p:txBody>
          <a:bodyPr/>
          <a:lstStyle/>
          <a:p>
            <a:r>
              <a:rPr lang="en-US" b="1" dirty="0"/>
              <a:t>Chalk Talks (or Case Conferences)</a:t>
            </a:r>
          </a:p>
        </p:txBody>
      </p:sp>
      <p:sp>
        <p:nvSpPr>
          <p:cNvPr id="13" name="Content Placeholder 12"/>
          <p:cNvSpPr>
            <a:spLocks noGrp="1"/>
          </p:cNvSpPr>
          <p:nvPr>
            <p:ph sz="half" idx="2"/>
          </p:nvPr>
        </p:nvSpPr>
        <p:spPr>
          <a:xfrm>
            <a:off x="232408" y="1955449"/>
            <a:ext cx="6849327" cy="4717725"/>
          </a:xfrm>
        </p:spPr>
        <p:txBody>
          <a:bodyPr>
            <a:normAutofit/>
          </a:bodyPr>
          <a:lstStyle/>
          <a:p>
            <a:pPr marL="284163" indent="-284163">
              <a:buClr>
                <a:srgbClr val="003A74"/>
              </a:buClr>
              <a:buFont typeface="Arial" panose="020B0604020202020204" pitchFamily="34" charset="0"/>
              <a:buChar char="•"/>
            </a:pPr>
            <a:r>
              <a:rPr lang="en-US" dirty="0"/>
              <a:t>Index testing and SNS providers present cases in a confidential and supportive forum</a:t>
            </a:r>
          </a:p>
          <a:p>
            <a:pPr marL="284163" indent="-284163">
              <a:buClr>
                <a:srgbClr val="003A74"/>
              </a:buClr>
              <a:buFont typeface="Arial" panose="020B0604020202020204" pitchFamily="34" charset="0"/>
              <a:buChar char="•"/>
            </a:pPr>
            <a:endParaRPr lang="en-US" dirty="0"/>
          </a:p>
          <a:p>
            <a:pPr marL="284163" indent="-284163">
              <a:buClr>
                <a:srgbClr val="003A74"/>
              </a:buClr>
              <a:buFont typeface="Arial" panose="020B0604020202020204" pitchFamily="34" charset="0"/>
              <a:buChar char="•"/>
            </a:pPr>
            <a:r>
              <a:rPr lang="en-US" dirty="0"/>
              <a:t>Opportunity for the team to discuss and analyze difficult or challenging cases</a:t>
            </a:r>
          </a:p>
          <a:p>
            <a:pPr marL="284163" indent="-284163">
              <a:buClr>
                <a:srgbClr val="003A74"/>
              </a:buClr>
              <a:buFont typeface="Arial" panose="020B0604020202020204" pitchFamily="34" charset="0"/>
              <a:buChar char="•"/>
            </a:pPr>
            <a:endParaRPr lang="en-US" dirty="0"/>
          </a:p>
          <a:p>
            <a:pPr marL="284163" indent="-284163">
              <a:buClr>
                <a:srgbClr val="003A74"/>
              </a:buClr>
              <a:buFont typeface="Arial" panose="020B0604020202020204" pitchFamily="34" charset="0"/>
              <a:buChar char="•"/>
            </a:pPr>
            <a:r>
              <a:rPr lang="en-US" dirty="0"/>
              <a:t>Can also be used to review monthly and quarterly performance </a:t>
            </a:r>
          </a:p>
          <a:p>
            <a:pPr marL="284163" indent="-284163">
              <a:buClr>
                <a:srgbClr val="003A74"/>
              </a:buClr>
              <a:buFont typeface="Arial" panose="020B0604020202020204" pitchFamily="34" charset="0"/>
              <a:buChar char="•"/>
            </a:pPr>
            <a:endParaRPr lang="en-US" dirty="0"/>
          </a:p>
          <a:p>
            <a:pPr marL="0" indent="0">
              <a:buClr>
                <a:srgbClr val="003A74"/>
              </a:buClr>
              <a:buNone/>
            </a:pPr>
            <a:endParaRPr lang="en-US" dirty="0"/>
          </a:p>
        </p:txBody>
      </p:sp>
      <p:pic>
        <p:nvPicPr>
          <p:cNvPr id="7" name="Picture 6">
            <a:extLst>
              <a:ext uri="{FF2B5EF4-FFF2-40B4-BE49-F238E27FC236}">
                <a16:creationId xmlns:a16="http://schemas.microsoft.com/office/drawing/2014/main" id="{905FB55D-C996-2E43-805C-4242A062569A}"/>
              </a:ext>
            </a:extLst>
          </p:cNvPr>
          <p:cNvPicPr>
            <a:picLocks noChangeAspect="1"/>
          </p:cNvPicPr>
          <p:nvPr/>
        </p:nvPicPr>
        <p:blipFill rotWithShape="1">
          <a:blip r:embed="rId3">
            <a:extLst>
              <a:ext uri="{28A0092B-C50C-407E-A947-70E740481C1C}">
                <a14:useLocalDpi xmlns:a14="http://schemas.microsoft.com/office/drawing/2010/main" val="0"/>
              </a:ext>
            </a:extLst>
          </a:blip>
          <a:srcRect l="43817" r="13946" b="26251"/>
          <a:stretch/>
        </p:blipFill>
        <p:spPr>
          <a:xfrm>
            <a:off x="7315200" y="1200515"/>
            <a:ext cx="4844938" cy="5657485"/>
          </a:xfrm>
          <a:prstGeom prst="rect">
            <a:avLst/>
          </a:prstGeom>
        </p:spPr>
      </p:pic>
      <p:sp>
        <p:nvSpPr>
          <p:cNvPr id="9" name="Rectangle 8">
            <a:extLst>
              <a:ext uri="{FF2B5EF4-FFF2-40B4-BE49-F238E27FC236}">
                <a16:creationId xmlns:a16="http://schemas.microsoft.com/office/drawing/2014/main" id="{697E7E1E-F6D8-2343-99CF-6CE24AF7A217}"/>
              </a:ext>
            </a:extLst>
          </p:cNvPr>
          <p:cNvSpPr/>
          <p:nvPr/>
        </p:nvSpPr>
        <p:spPr>
          <a:xfrm>
            <a:off x="11762509" y="705629"/>
            <a:ext cx="429492" cy="455697"/>
          </a:xfrm>
          <a:prstGeom prst="rect">
            <a:avLst/>
          </a:prstGeom>
          <a:solidFill>
            <a:srgbClr val="0090B6"/>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FB7CD4A4-EEE7-BE4B-9C3F-704916B5C62A}"/>
              </a:ext>
            </a:extLst>
          </p:cNvPr>
          <p:cNvSpPr/>
          <p:nvPr/>
        </p:nvSpPr>
        <p:spPr>
          <a:xfrm>
            <a:off x="10752786" y="4296"/>
            <a:ext cx="589209" cy="556814"/>
          </a:xfrm>
          <a:prstGeom prst="rect">
            <a:avLst/>
          </a:prstGeom>
          <a:solidFill>
            <a:schemeClr val="bg2"/>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ED6DF10E-447B-A548-81BB-712586698174}"/>
              </a:ext>
            </a:extLst>
          </p:cNvPr>
          <p:cNvSpPr/>
          <p:nvPr/>
        </p:nvSpPr>
        <p:spPr>
          <a:xfrm>
            <a:off x="10281636" y="4294"/>
            <a:ext cx="471149" cy="398183"/>
          </a:xfrm>
          <a:prstGeom prst="rect">
            <a:avLst/>
          </a:prstGeom>
          <a:solidFill>
            <a:schemeClr val="accent6"/>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97E9E27C-A375-2B4F-A67C-45BA1034F8E0}"/>
              </a:ext>
            </a:extLst>
          </p:cNvPr>
          <p:cNvSpPr/>
          <p:nvPr/>
        </p:nvSpPr>
        <p:spPr>
          <a:xfrm>
            <a:off x="11341995" y="2"/>
            <a:ext cx="844647" cy="713223"/>
          </a:xfrm>
          <a:prstGeom prst="rect">
            <a:avLst/>
          </a:prstGeom>
          <a:solidFill>
            <a:srgbClr val="FFDC3D"/>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3250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DAA9F-AE4E-427A-AD57-6818E6121C43}"/>
              </a:ext>
            </a:extLst>
          </p:cNvPr>
          <p:cNvSpPr>
            <a:spLocks noGrp="1"/>
          </p:cNvSpPr>
          <p:nvPr>
            <p:ph type="title"/>
          </p:nvPr>
        </p:nvSpPr>
        <p:spPr>
          <a:xfrm>
            <a:off x="217713" y="1"/>
            <a:ext cx="11800115" cy="914400"/>
          </a:xfrm>
        </p:spPr>
        <p:txBody>
          <a:bodyPr>
            <a:normAutofit/>
          </a:bodyPr>
          <a:lstStyle/>
          <a:p>
            <a:pPr algn="ctr"/>
            <a:r>
              <a:rPr lang="en-US" b="1" dirty="0">
                <a:latin typeface="+mn-lt"/>
              </a:rPr>
              <a:t>5. Quality Assurance and Accountability</a:t>
            </a:r>
          </a:p>
        </p:txBody>
      </p:sp>
      <p:graphicFrame>
        <p:nvGraphicFramePr>
          <p:cNvPr id="3" name="Diagram 2">
            <a:extLst>
              <a:ext uri="{FF2B5EF4-FFF2-40B4-BE49-F238E27FC236}">
                <a16:creationId xmlns:a16="http://schemas.microsoft.com/office/drawing/2014/main" id="{6CBB03A2-0F0F-4747-8E43-DE9ED9DDCD32}"/>
              </a:ext>
            </a:extLst>
          </p:cNvPr>
          <p:cNvGraphicFramePr/>
          <p:nvPr/>
        </p:nvGraphicFramePr>
        <p:xfrm>
          <a:off x="2186258" y="120515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9BBCF346-3849-4F04-88B4-1A152C61A5B7}"/>
              </a:ext>
            </a:extLst>
          </p:cNvPr>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B619B2-99EA-4A11-9217-FD2FAB166AA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97DA6F28-9602-4386-BAD0-97C9A3786F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414E0-4712-4CE0-AAC0-E6E0A6299524}"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DDA4628-1DC0-4C03-9A6C-38FD0F08225D}"/>
              </a:ext>
            </a:extLst>
          </p:cNvPr>
          <p:cNvSpPr/>
          <p:nvPr/>
        </p:nvSpPr>
        <p:spPr>
          <a:xfrm>
            <a:off x="3450771" y="2612571"/>
            <a:ext cx="1763486" cy="17308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908267"/>
      </p:ext>
    </p:extLst>
  </p:cSld>
  <p:clrMapOvr>
    <a:masterClrMapping/>
  </p:clrMapOvr>
</p:sld>
</file>

<file path=ppt/theme/theme1.xml><?xml version="1.0" encoding="utf-8"?>
<a:theme xmlns:a="http://schemas.openxmlformats.org/drawingml/2006/main" name="NASC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ASCP" id="{999679D7-29E2-4263-A303-AD3ED09FB68E}" vid="{363D815C-42E1-4426-8C54-588D226EE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NASCP</Template>
  <TotalTime>66</TotalTime>
  <Words>2549</Words>
  <Application>Microsoft Office PowerPoint</Application>
  <PresentationFormat>Widescreen</PresentationFormat>
  <Paragraphs>219</Paragraphs>
  <Slides>25</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Century Gothic</vt:lpstr>
      <vt:lpstr>Gill Sans MT</vt:lpstr>
      <vt:lpstr>Segoe UI</vt:lpstr>
      <vt:lpstr>Verdana</vt:lpstr>
      <vt:lpstr>Wingdings</vt:lpstr>
      <vt:lpstr>NASCP</vt:lpstr>
      <vt:lpstr>PowerPoint Presentation</vt:lpstr>
      <vt:lpstr>Module Objectives</vt:lpstr>
      <vt:lpstr>Discussion Questions</vt:lpstr>
      <vt:lpstr>Principles of Quality Improvement (QI)  </vt:lpstr>
      <vt:lpstr>Supportive Supervision and Mentoring</vt:lpstr>
      <vt:lpstr>Best practices for supportive supervision and mentoring</vt:lpstr>
      <vt:lpstr>Recommended Supportive Supervision Schedule  for Index Testing Providers</vt:lpstr>
      <vt:lpstr>Chalk Talks (or Case Conferences)</vt:lpstr>
      <vt:lpstr>5. Quality Assurance and Accountability</vt:lpstr>
      <vt:lpstr>PowerPoint Presentation</vt:lpstr>
      <vt:lpstr>PowerPoint Presentation</vt:lpstr>
      <vt:lpstr>Quality and Accountability in Safe and Ethical Index Testing Services</vt:lpstr>
      <vt:lpstr>PowerPoint Presentation</vt:lpstr>
      <vt:lpstr>PowerPoint Presentation</vt:lpstr>
      <vt:lpstr>PowerPoint Presentation</vt:lpstr>
      <vt:lpstr>PowerPoint Presentation</vt:lpstr>
      <vt:lpstr>PowerPoint Presentation</vt:lpstr>
      <vt:lpstr>PowerPoint Presentation</vt:lpstr>
      <vt:lpstr>Community Led-Monitoring Can Be Another Important Component for Monitoring the Quality of Index Testing Services and Social Network Testing</vt:lpstr>
      <vt:lpstr>Community Led Monitoring (CLM)</vt:lpstr>
      <vt:lpstr>KP Community monitoring systems are: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dc:title>
  <dc:creator>SABINA AIKI</dc:creator>
  <cp:lastModifiedBy>DELL</cp:lastModifiedBy>
  <cp:revision>17</cp:revision>
  <dcterms:created xsi:type="dcterms:W3CDTF">2018-02-23T12:35:59Z</dcterms:created>
  <dcterms:modified xsi:type="dcterms:W3CDTF">2022-10-30T19:11:47Z</dcterms:modified>
</cp:coreProperties>
</file>