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323" r:id="rId2"/>
    <p:sldId id="308" r:id="rId3"/>
    <p:sldId id="309" r:id="rId4"/>
    <p:sldId id="310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2" r:id="rId1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86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5D5828-D07C-44C6-A379-D095A9D3C886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521CEE-4BC2-4F1B-A702-821B74BAC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2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b="1" dirty="0"/>
              <a:t>State</a:t>
            </a:r>
            <a:r>
              <a:rPr lang="en-US" dirty="0"/>
              <a:t> the objectives. Point out that these three topics will be addressed in this section</a:t>
            </a:r>
            <a:r>
              <a:rPr lang="en-US" dirty="0" smtClean="0"/>
              <a:t>.</a:t>
            </a:r>
          </a:p>
          <a:p>
            <a:pPr defTabSz="931774">
              <a:defRPr/>
            </a:pPr>
            <a:r>
              <a:rPr lang="en-US" dirty="0" smtClean="0"/>
              <a:t>Identify when and where for</a:t>
            </a:r>
            <a:r>
              <a:rPr lang="en-US" baseline="0" dirty="0" smtClean="0"/>
              <a:t> IT, address challenges and fears about partner </a:t>
            </a:r>
            <a:r>
              <a:rPr lang="en-US" baseline="0" dirty="0" err="1" smtClean="0"/>
              <a:t>notifcation</a:t>
            </a:r>
            <a:r>
              <a:rPr lang="en-US" baseline="0" dirty="0" smtClean="0"/>
              <a:t>  services</a:t>
            </a:r>
          </a:p>
          <a:p>
            <a:pPr defTabSz="931774">
              <a:defRPr/>
            </a:pPr>
            <a:r>
              <a:rPr lang="en-US" baseline="0" dirty="0" smtClean="0"/>
              <a:t>Identify and address potential risks of partner notification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8799C-B27C-47A7-95D6-089CAFD3C26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053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b="1" dirty="0"/>
              <a:t>Ask</a:t>
            </a:r>
            <a:r>
              <a:rPr lang="en-US" b="0" dirty="0"/>
              <a:t> the learners when </a:t>
            </a:r>
            <a:r>
              <a:rPr lang="en-US" dirty="0">
                <a:solidFill>
                  <a:srgbClr val="FFFFFF"/>
                </a:solidFill>
                <a:latin typeface="Gill Sans MT" panose="020B0502020104020203" pitchFamily="34" charset="0"/>
              </a:rPr>
              <a:t>index testing and partner services</a:t>
            </a:r>
            <a:r>
              <a:rPr lang="en-US" b="0" dirty="0"/>
              <a:t> services are available at their facilities.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8799C-B27C-47A7-95D6-089CAFD3C26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887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8799C-B27C-47A7-95D6-089CAFD3C26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362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8799C-B27C-47A7-95D6-089CAFD3C26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509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b="1" dirty="0"/>
              <a:t>Ask</a:t>
            </a:r>
            <a:r>
              <a:rPr lang="en-US" b="0" dirty="0"/>
              <a:t> for examples of where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index testing and partner</a:t>
            </a:r>
            <a:r>
              <a:rPr lang="en-US" b="0" dirty="0"/>
              <a:t> services are provided at the learners’ sites and</a:t>
            </a:r>
            <a:r>
              <a:rPr lang="en-US" b="0" baseline="0" dirty="0"/>
              <a:t> </a:t>
            </a:r>
            <a:r>
              <a:rPr lang="en-US" b="0" dirty="0"/>
              <a:t>facilities.</a:t>
            </a:r>
          </a:p>
          <a:p>
            <a:pPr defTabSz="931774">
              <a:defRPr/>
            </a:pPr>
            <a:endParaRPr lang="en-US" b="0" dirty="0"/>
          </a:p>
          <a:p>
            <a:r>
              <a:rPr lang="en-US" b="1" dirty="0"/>
              <a:t>Ask</a:t>
            </a:r>
            <a:r>
              <a:rPr lang="en-US" b="0" dirty="0"/>
              <a:t> for examples of how limited resources impact delivery of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index testing and partner services</a:t>
            </a:r>
            <a:r>
              <a:rPr lang="en-US" b="0" dirty="0"/>
              <a:t>.</a:t>
            </a:r>
          </a:p>
          <a:p>
            <a:endParaRPr lang="en-US" b="0" dirty="0"/>
          </a:p>
          <a:p>
            <a:r>
              <a:rPr lang="en-US" b="1" dirty="0"/>
              <a:t>Ask</a:t>
            </a:r>
            <a:r>
              <a:rPr lang="en-US" b="0" dirty="0"/>
              <a:t> for examples of how a lack of resources and can be overcome so that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index testing and partner services </a:t>
            </a:r>
            <a:r>
              <a:rPr lang="en-US" b="0" dirty="0"/>
              <a:t>are still available.</a:t>
            </a:r>
            <a:endParaRPr lang="en-US" b="1" dirty="0"/>
          </a:p>
          <a:p>
            <a:pPr defTabSz="931774">
              <a:defRPr/>
            </a:pP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8799C-B27C-47A7-95D6-089CAFD3C26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820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b="1" dirty="0"/>
              <a:t>Ask </a:t>
            </a:r>
            <a:r>
              <a:rPr lang="en-US" b="0" dirty="0"/>
              <a:t>how participants would prioritize clients for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index testing and partner services</a:t>
            </a:r>
            <a:r>
              <a:rPr lang="en-US" b="0" dirty="0"/>
              <a:t> in their setting.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8799C-B27C-47A7-95D6-089CAFD3C26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426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Definition.  Not a one time thing.  </a:t>
            </a:r>
          </a:p>
          <a:p>
            <a:r>
              <a:rPr lang="en-US" dirty="0"/>
              <a:t>Role playing</a:t>
            </a:r>
          </a:p>
          <a:p>
            <a:r>
              <a:rPr lang="en-US" dirty="0"/>
              <a:t>Videos</a:t>
            </a:r>
          </a:p>
          <a:p>
            <a:r>
              <a:rPr lang="en-US" dirty="0"/>
              <a:t>Scale  1-10</a:t>
            </a:r>
          </a:p>
          <a:p>
            <a:r>
              <a:rPr lang="en-US" dirty="0"/>
              <a:t>Millner and </a:t>
            </a:r>
            <a:r>
              <a:rPr lang="en-US" dirty="0" err="1"/>
              <a:t>Rollnick</a:t>
            </a:r>
            <a:r>
              <a:rPr lang="en-US" dirty="0"/>
              <a:t> early 90’s arising out of</a:t>
            </a:r>
            <a:r>
              <a:rPr lang="en-US" baseline="0" dirty="0"/>
              <a:t> work with problem drinkers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8C74F-8429-4686-A201-F02120734A1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3919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•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3ADAE-9108-4855-A9F6-2ABADEE49ED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684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•</a:t>
            </a:r>
            <a:r>
              <a:rPr lang="en-US" baseline="0" dirty="0"/>
              <a:t>   </a:t>
            </a:r>
            <a:r>
              <a:rPr lang="en-US" dirty="0"/>
              <a:t>Children elicited should be biological children with unknown HIV status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Linkage to OVC services for children</a:t>
            </a:r>
            <a:r>
              <a:rPr lang="en-US" baseline="0" dirty="0"/>
              <a:t> of index FSW serves as an incentive for elicitation of biological children.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Anecdotal evidence shows that children of FSW are left in the care of the FWS’s mother who is usually domiciled in a different town. This context is country specific, and does not apply to gen pop. </a:t>
            </a:r>
            <a:endParaRPr lang="en-US" dirty="0"/>
          </a:p>
          <a:p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3ADAE-9108-4855-A9F6-2ABADEE49ED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741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69AA9-1DE1-4FD7-BBDD-56648CE4D8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B77ED8D-2B91-4430-A2DC-A4FFB8622C85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FE6C8-A9E9-4905-B62C-36EB1EEE1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7534" y="6356351"/>
            <a:ext cx="825711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2F1E5-926B-4AC0-B04C-5A33CE260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B9D7F3-FFE0-4A78-B0C2-DC49F27F3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64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0B2545-1A80-40FB-9E19-411FD03988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B77ED8D-2B91-4430-A2DC-A4FFB8622C85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BC762-7314-4388-B549-ECA21C004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7534" y="6356351"/>
            <a:ext cx="825711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C3E2C3-637C-424A-8F81-BEFAAE5A0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B9D7F3-FFE0-4A78-B0C2-DC49F27F3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370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2D33CE-94A4-4924-B7FD-3FF06B82B1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B77ED8D-2B91-4430-A2DC-A4FFB8622C85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94D674-892F-487C-86C9-2C55C49E6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7534" y="6356351"/>
            <a:ext cx="825711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478F58-0310-4488-BAC3-8695CE428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B9D7F3-FFE0-4A78-B0C2-DC49F27F3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920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46C4E3-1D50-4707-B055-5B5EAEB53B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B77ED8D-2B91-4430-A2DC-A4FFB8622C85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529D5-74C2-4B10-B4A7-25FE7763D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7534" y="6356351"/>
            <a:ext cx="825711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2448A-AA78-4849-9DCC-A931E98A6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B9D7F3-FFE0-4A78-B0C2-DC49F27F3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103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68978-B4C7-4E8B-B052-11DD38B4E9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B77ED8D-2B91-4430-A2DC-A4FFB8622C85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1FDE3-9696-4D75-8DCB-247A271E9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7534" y="6356351"/>
            <a:ext cx="825711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DE978-149A-436A-873F-DE2F696FC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B9D7F3-FFE0-4A78-B0C2-DC49F27F3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257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F762B5-780B-4F4B-8D26-ADD8C42AA5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B77ED8D-2B91-4430-A2DC-A4FFB8622C85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6D6E71-5A2E-4FC9-90D3-2D7706AD7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7534" y="6356351"/>
            <a:ext cx="825711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CB0056-1E37-4849-A074-514AF3443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B9D7F3-FFE0-4A78-B0C2-DC49F27F3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48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D279C2-84A7-4FE4-9EF1-847494F864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B77ED8D-2B91-4430-A2DC-A4FFB8622C85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8D7EBD-8DB9-46AC-AA22-2D53586E7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7534" y="6356351"/>
            <a:ext cx="825711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1528A2-FD96-4D82-89CD-FC8D4C12C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B9D7F3-FFE0-4A78-B0C2-DC49F27F3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226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DCB4B2-8601-4E4A-8F77-61E4113F8A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B77ED8D-2B91-4430-A2DC-A4FFB8622C85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CEC2DC-7D85-49F3-88A2-FB2288A69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7534" y="6356351"/>
            <a:ext cx="825711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359689-C8F0-40C8-98C6-9466CBCA5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B9D7F3-FFE0-4A78-B0C2-DC49F27F3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711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57BE75-5D85-4843-872C-81A7914C6C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B77ED8D-2B91-4430-A2DC-A4FFB8622C85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811D6A-01B4-4707-BCB6-A7C712531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7534" y="6356351"/>
            <a:ext cx="825711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89A30-89CC-4E8A-9F19-DAA7A0037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B9D7F3-FFE0-4A78-B0C2-DC49F27F3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560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14ADFE-0DFC-4FF4-95FF-54C00BD63A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B77ED8D-2B91-4430-A2DC-A4FFB8622C85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DEB0D8-E7C2-473F-B2DC-CDF9F93DB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7534" y="6356351"/>
            <a:ext cx="825711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414FDE-5C07-439F-8C34-0F06A3573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B9D7F3-FFE0-4A78-B0C2-DC49F27F3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284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5494D7-CDB3-4465-8112-D6A662B80D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B77ED8D-2B91-4430-A2DC-A4FFB8622C85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D75EE3-DB36-430C-9CE5-C5216B374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7534" y="6356351"/>
            <a:ext cx="825711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C33DB7-9E73-4D91-8B9F-6F6B3451A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B9D7F3-FFE0-4A78-B0C2-DC49F27F3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982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F9DAF2F-2224-4E55-B1BB-2B3F5BE665B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200152" y="274638"/>
            <a:ext cx="1038224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B0591B-C52B-4757-A1A5-AF09BC7983D4}"/>
              </a:ext>
            </a:extLst>
          </p:cNvPr>
          <p:cNvSpPr/>
          <p:nvPr/>
        </p:nvSpPr>
        <p:spPr>
          <a:xfrm>
            <a:off x="945291" y="6584652"/>
            <a:ext cx="11246709" cy="292388"/>
          </a:xfrm>
          <a:prstGeom prst="rect">
            <a:avLst/>
          </a:prstGeom>
          <a:solidFill>
            <a:srgbClr val="BCE292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300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blipFill>
                  <a:blip r:embed="rId13"/>
                  <a:tile tx="0" ty="0" sx="100000" sy="100000" flip="none" algn="tl"/>
                </a:blip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NATIONAL AIDS &amp; STI CONTROL PROGRAMME (NASCP) </a:t>
            </a:r>
            <a:r>
              <a:rPr lang="en-US" sz="1300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B05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- FEDERAL MINISTRY OF HEALTH</a:t>
            </a:r>
            <a:endParaRPr lang="en-GB" sz="13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rgbClr val="00B050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grpSp>
        <p:nvGrpSpPr>
          <p:cNvPr id="1028" name="Group 20">
            <a:extLst>
              <a:ext uri="{FF2B5EF4-FFF2-40B4-BE49-F238E27FC236}">
                <a16:creationId xmlns:a16="http://schemas.microsoft.com/office/drawing/2014/main" id="{8CA4C648-4E7F-48ED-B4F1-B2FCE29D90E1}"/>
              </a:ext>
            </a:extLst>
          </p:cNvPr>
          <p:cNvGrpSpPr>
            <a:grpSpLocks/>
          </p:cNvGrpSpPr>
          <p:nvPr/>
        </p:nvGrpSpPr>
        <p:grpSpPr bwMode="auto">
          <a:xfrm>
            <a:off x="-33867" y="-1588"/>
            <a:ext cx="1041400" cy="6859588"/>
            <a:chOff x="-26126" y="-1258"/>
            <a:chExt cx="781702" cy="685925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0E091F0-FC3E-432F-A6BB-3EEAF4485103}"/>
                </a:ext>
              </a:extLst>
            </p:cNvPr>
            <p:cNvSpPr/>
            <p:nvPr/>
          </p:nvSpPr>
          <p:spPr>
            <a:xfrm>
              <a:off x="-2294" y="330"/>
              <a:ext cx="255801" cy="685767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65196B5-5C36-4C7E-9480-1D64CAE87E9E}"/>
                </a:ext>
              </a:extLst>
            </p:cNvPr>
            <p:cNvSpPr/>
            <p:nvPr/>
          </p:nvSpPr>
          <p:spPr>
            <a:xfrm>
              <a:off x="251919" y="-1258"/>
              <a:ext cx="254212" cy="68576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4921708-FC17-4C1C-A948-FAF6FE472402}"/>
                </a:ext>
              </a:extLst>
            </p:cNvPr>
            <p:cNvSpPr/>
            <p:nvPr/>
          </p:nvSpPr>
          <p:spPr>
            <a:xfrm>
              <a:off x="455289" y="-1258"/>
              <a:ext cx="255800" cy="685767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A186C83-CD43-4CEB-99D5-09302C970797}"/>
                </a:ext>
              </a:extLst>
            </p:cNvPr>
            <p:cNvSpPr/>
            <p:nvPr/>
          </p:nvSpPr>
          <p:spPr>
            <a:xfrm>
              <a:off x="-2294" y="2708475"/>
              <a:ext cx="662541" cy="10080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 dirty="0"/>
            </a:p>
          </p:txBody>
        </p:sp>
        <p:pic>
          <p:nvPicPr>
            <p:cNvPr id="1036" name="Picture 2" descr="wpe4.jpg (11246 bytes)">
              <a:extLst>
                <a:ext uri="{FF2B5EF4-FFF2-40B4-BE49-F238E27FC236}">
                  <a16:creationId xmlns:a16="http://schemas.microsoft.com/office/drawing/2014/main" id="{022F5796-E609-44CE-B456-B9E1C8E3B2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6126" y="2932720"/>
              <a:ext cx="781702" cy="565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7" name="Picture 3" descr="C:\Users\Morka Mercy\Pictures\hiv PICTURE 1.png">
            <a:extLst>
              <a:ext uri="{FF2B5EF4-FFF2-40B4-BE49-F238E27FC236}">
                <a16:creationId xmlns:a16="http://schemas.microsoft.com/office/drawing/2014/main" id="{FC8FD096-064A-447F-9806-47B51ED54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lum bright="93000"/>
          </a:blip>
          <a:srcRect/>
          <a:stretch>
            <a:fillRect/>
          </a:stretch>
        </p:blipFill>
        <p:spPr bwMode="auto">
          <a:xfrm rot="21396020">
            <a:off x="4762477" y="1196752"/>
            <a:ext cx="3733791" cy="5125147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1030" name="Text Placeholder 2">
            <a:extLst>
              <a:ext uri="{FF2B5EF4-FFF2-40B4-BE49-F238E27FC236}">
                <a16:creationId xmlns:a16="http://schemas.microsoft.com/office/drawing/2014/main" id="{7B0DC457-B917-47DD-BFE7-DCF1011F399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200152" y="1600201"/>
            <a:ext cx="1038224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A0CB6F-2457-4B22-86D0-FB9EDFAE6D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0952" y="6524626"/>
            <a:ext cx="781049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9D7F3-FFE0-4A78-B0C2-DC49F27F3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13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10363200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    </a:t>
            </a:r>
            <a:r>
              <a:rPr lang="en-US" b="1" dirty="0" smtClean="0"/>
              <a:t>Providing </a:t>
            </a:r>
            <a:r>
              <a:rPr lang="en-US" b="1" dirty="0"/>
              <a:t>Index Testing Services</a:t>
            </a:r>
          </a:p>
        </p:txBody>
      </p:sp>
    </p:spTree>
    <p:extLst>
      <p:ext uri="{BB962C8B-B14F-4D97-AF65-F5344CB8AC3E}">
        <p14:creationId xmlns:p14="http://schemas.microsoft.com/office/powerpoint/2010/main" val="1277582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440" y="123965"/>
            <a:ext cx="9677928" cy="1325563"/>
          </a:xfrm>
        </p:spPr>
        <p:txBody>
          <a:bodyPr>
            <a:normAutofit/>
          </a:bodyPr>
          <a:lstStyle/>
          <a:p>
            <a:r>
              <a:rPr lang="en-US" b="1" dirty="0"/>
              <a:t>Who should offer index testing to KPs?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669" y="1316334"/>
            <a:ext cx="10184842" cy="5141983"/>
          </a:xfrm>
        </p:spPr>
        <p:txBody>
          <a:bodyPr>
            <a:normAutofit fontScale="92500" lnSpcReduction="20000"/>
          </a:bodyPr>
          <a:lstStyle/>
          <a:p>
            <a:pPr marL="349250" indent="-3492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Healthcare workers in both Public/Private health facilities, community and KP-specific clinics</a:t>
            </a:r>
          </a:p>
          <a:p>
            <a:pPr marL="1082675" lvl="2" indent="-3365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0" dirty="0"/>
              <a:t>Individuals should receive training on how to provide index testing services 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All service providers should be trained to adapt and routinize the KP classification </a:t>
            </a:r>
            <a:r>
              <a:rPr lang="en-US" dirty="0" smtClean="0"/>
              <a:t>tool </a:t>
            </a:r>
            <a:r>
              <a:rPr lang="en-US" dirty="0"/>
              <a:t>in their settings </a:t>
            </a:r>
          </a:p>
          <a:p>
            <a:pPr marL="1035050" lvl="2" indent="-2889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806450" algn="l"/>
              </a:tabLst>
            </a:pPr>
            <a:r>
              <a:rPr lang="en-US" i="0" dirty="0"/>
              <a:t>KP classification helps clinicians to provide better care to KP</a:t>
            </a:r>
          </a:p>
          <a:p>
            <a:pPr marL="1035050" lvl="2" indent="-2889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806450" algn="l"/>
              </a:tabLst>
            </a:pPr>
            <a:r>
              <a:rPr lang="en-US" i="0" dirty="0"/>
              <a:t>Knowing KP “status” helps service providers know what types of partners to elicit (e.g., needle-sharing contacts) 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Documentation in client records should indicate whether or not index testing has been offered, and if partners/biological children have been elicited </a:t>
            </a:r>
          </a:p>
          <a:p>
            <a:pPr marL="1082675" lvl="2" indent="-3968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0" dirty="0"/>
              <a:t>This will ensure follow up for elicitation at ART sites if refused at HIV diagnosis or if there are new partners over time</a:t>
            </a:r>
          </a:p>
        </p:txBody>
      </p:sp>
    </p:spTree>
    <p:extLst>
      <p:ext uri="{BB962C8B-B14F-4D97-AF65-F5344CB8AC3E}">
        <p14:creationId xmlns:p14="http://schemas.microsoft.com/office/powerpoint/2010/main" val="2882100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078" y="414739"/>
            <a:ext cx="921015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Ways to prepare KP index cases for partner elicitation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2271" y="1932113"/>
            <a:ext cx="10913768" cy="5403448"/>
          </a:xfrm>
        </p:spPr>
        <p:txBody>
          <a:bodyPr>
            <a:normAutofit/>
          </a:bodyPr>
          <a:lstStyle/>
          <a:p>
            <a:pPr marL="288925" indent="-2889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Countries should review current consent and referral scripts to ensure HIV+ KP clients are properly informed about index testing services</a:t>
            </a:r>
          </a:p>
          <a:p>
            <a:pPr marL="1082675" lvl="1" indent="-3365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Emphasize that partner elicitation is voluntary </a:t>
            </a:r>
          </a:p>
          <a:p>
            <a:pPr marL="1082675" lvl="1" indent="-3365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Emphasize protection of KP identity/information by facility staff</a:t>
            </a:r>
          </a:p>
          <a:p>
            <a:pPr marL="349250" indent="-3492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Provide details of index testing services through materials at the HTS and ART sites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Use KP-friendly posters and other written materials that advertise the options for notifying partners. </a:t>
            </a:r>
          </a:p>
        </p:txBody>
      </p:sp>
    </p:spTree>
    <p:extLst>
      <p:ext uri="{BB962C8B-B14F-4D97-AF65-F5344CB8AC3E}">
        <p14:creationId xmlns:p14="http://schemas.microsoft.com/office/powerpoint/2010/main" val="2435377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Partner elicitation for KPs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3200" dirty="0"/>
              <a:t>Where applicable, priority should be on eliciting non-paying “</a:t>
            </a:r>
            <a:r>
              <a:rPr lang="en-US" sz="3200" u="sng" dirty="0"/>
              <a:t>special boyfriends</a:t>
            </a:r>
            <a:r>
              <a:rPr lang="en-US" sz="3200" dirty="0"/>
              <a:t>” of female and male sex workers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2800" dirty="0"/>
              <a:t>These partners are at higher risk as they have an established form of non- protected and non-paying sexual relationship with the sex worker.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2800" dirty="0"/>
              <a:t>Contact information is more easily obtained compared with paying clients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3200" dirty="0"/>
              <a:t>Ensure that MSM are also asked about female partners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3200" dirty="0"/>
              <a:t>All KP index clients should be asked about needle-sharing partners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0667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0"/>
            <a:ext cx="10772775" cy="1359568"/>
          </a:xfrm>
        </p:spPr>
        <p:txBody>
          <a:bodyPr/>
          <a:lstStyle/>
          <a:p>
            <a:pPr algn="ctr"/>
            <a:r>
              <a:rPr lang="en-US" b="1" dirty="0"/>
              <a:t>Biological children elicitation for KP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1359568"/>
            <a:ext cx="10753725" cy="5149516"/>
          </a:xfrm>
        </p:spPr>
        <p:txBody>
          <a:bodyPr>
            <a:normAutofit fontScale="85000" lnSpcReduction="20000"/>
          </a:bodyPr>
          <a:lstStyle/>
          <a:p>
            <a:pPr marL="349250" indent="-3492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Service providers should elicit all biological children (&lt; 19 years) of KPs with unknown HIV status, and their place of domicile* and test them.</a:t>
            </a:r>
          </a:p>
          <a:p>
            <a:pPr marL="854075" lvl="1" indent="-276225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dirty="0"/>
              <a:t>Anecdotal evidence shows that children of FSW are left in the care of the FWS’s mother who is usually domiciled in a different town. </a:t>
            </a:r>
          </a:p>
          <a:p>
            <a:pPr marL="349250" indent="-3492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Ensure that all biological children of index FSW are linked to OVC program in the city where the children are located</a:t>
            </a:r>
          </a:p>
          <a:p>
            <a:pPr marL="349250" indent="-3492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MOU with KP and OVC partners, 100% testing coverage of biological children of PLHIV</a:t>
            </a:r>
          </a:p>
          <a:p>
            <a:pPr marL="349250" indent="-3492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Ensure that MSM and PWID are also asked about their biological children</a:t>
            </a:r>
          </a:p>
          <a:p>
            <a:pPr marL="349250" indent="-3492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*A </a:t>
            </a:r>
            <a:r>
              <a:rPr lang="en-US" u="sng" dirty="0"/>
              <a:t>strong referral and treatment service linkage system </a:t>
            </a:r>
            <a:r>
              <a:rPr lang="en-US" dirty="0"/>
              <a:t>should  be in place before actively eliciting biological children of KPs, it could be either services co-located within a trusted KP community space or within an established network of health facilities which have undergone KP sensitization trainings. </a:t>
            </a:r>
          </a:p>
        </p:txBody>
      </p:sp>
    </p:spTree>
    <p:extLst>
      <p:ext uri="{BB962C8B-B14F-4D97-AF65-F5344CB8AC3E}">
        <p14:creationId xmlns:p14="http://schemas.microsoft.com/office/powerpoint/2010/main" val="1892755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Other considerations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115" y="1325563"/>
            <a:ext cx="10913768" cy="5403448"/>
          </a:xfrm>
        </p:spPr>
        <p:txBody>
          <a:bodyPr>
            <a:normAutofit/>
          </a:bodyPr>
          <a:lstStyle/>
          <a:p>
            <a:pPr marL="2286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Participation in index testing and partner elicitation is </a:t>
            </a:r>
            <a:r>
              <a:rPr lang="en-US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voluntary</a:t>
            </a:r>
          </a:p>
          <a:p>
            <a:pPr marL="625475" lvl="2" indent="-2286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i="0" dirty="0">
                <a:latin typeface="Calibri" panose="020F0502020204030204" pitchFamily="34" charset="0"/>
                <a:cs typeface="Calibri" panose="020F0502020204030204" pitchFamily="34" charset="0"/>
              </a:rPr>
              <a:t>KP clients may be hesitant to share partner information if they do not trust the service providers. Establishing </a:t>
            </a:r>
            <a:r>
              <a:rPr lang="en-US" sz="2400" i="0" u="sng" dirty="0">
                <a:latin typeface="Calibri" panose="020F0502020204030204" pitchFamily="34" charset="0"/>
                <a:cs typeface="Calibri" panose="020F0502020204030204" pitchFamily="34" charset="0"/>
              </a:rPr>
              <a:t>trust and open communication </a:t>
            </a:r>
            <a:r>
              <a:rPr lang="en-US" sz="2400" i="0" dirty="0">
                <a:latin typeface="Calibri" panose="020F0502020204030204" pitchFamily="34" charset="0"/>
                <a:cs typeface="Calibri" panose="020F0502020204030204" pitchFamily="34" charset="0"/>
              </a:rPr>
              <a:t>is paramount.</a:t>
            </a:r>
          </a:p>
          <a:p>
            <a:pPr marL="342900" lvl="1" indent="-342900">
              <a:spcAft>
                <a:spcPts val="600"/>
              </a:spcAft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Healthcare workers should explore HIV self-testing (HIVST) when discussing partner notification options with KPs and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PrEP.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lvl="1" indent="0">
              <a:spcAft>
                <a:spcPts val="600"/>
              </a:spcAft>
              <a:buNone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96875" lvl="1" indent="-3968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073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59B2C-E834-4934-8C5D-5EA79A811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Other considerations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7012C-D3ED-43D6-A282-C4BDD7AF05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Members of key populations are often reluctant to identify their partners to providers, due to fear of stigma, discrimination and lack of confidentiality.</a:t>
            </a:r>
          </a:p>
          <a:p>
            <a:r>
              <a:rPr lang="en-US" sz="3200" b="1" dirty="0"/>
              <a:t>WHO recommends that social network-based HIV testing approaches can be offered for key populations as part of a package of partner services. </a:t>
            </a:r>
          </a:p>
          <a:p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4967517" y="3244334"/>
            <a:ext cx="2256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IPV and Index 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216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8315" y="901304"/>
            <a:ext cx="8675370" cy="5521311"/>
          </a:xfrm>
        </p:spPr>
        <p:txBody>
          <a:bodyPr>
            <a:normAutofit/>
          </a:bodyPr>
          <a:lstStyle/>
          <a:p>
            <a:r>
              <a:rPr lang="en-GB" sz="5445" b="1" dirty="0"/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2677581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17600" y="496711"/>
            <a:ext cx="10366644" cy="848738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ll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A55928-AF8B-4FBB-9D98-5D7BC8ED1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1"/>
                </a:solidFill>
              </a:rPr>
              <a:t/>
            </a:r>
            <a:br>
              <a:rPr lang="en-US" sz="4000" b="1" dirty="0">
                <a:solidFill>
                  <a:schemeClr val="accent1"/>
                </a:solidFill>
              </a:rPr>
            </a:br>
            <a:r>
              <a:rPr lang="en-US" sz="4000" b="1" dirty="0"/>
              <a:t>L</a:t>
            </a:r>
            <a:r>
              <a:rPr lang="en-US" sz="4000" b="1" dirty="0" smtClean="0"/>
              <a:t>earning objectives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3F1B2-ADEC-4C9A-BBB1-7BA16DFFE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600" y="1907822"/>
            <a:ext cx="10464801" cy="42183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 the end of this session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participants should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 able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to:</a:t>
            </a:r>
          </a:p>
          <a:p>
            <a:pPr marL="0" indent="0">
              <a:buNone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800" dirty="0" smtClean="0">
                <a:latin typeface="Gill Sans MT" panose="020B0502020104020203" pitchFamily="34" charset="0"/>
              </a:rPr>
              <a:t>Identify </a:t>
            </a:r>
            <a:r>
              <a:rPr lang="en-US" sz="2800" dirty="0">
                <a:latin typeface="Gill Sans MT" panose="020B0502020104020203" pitchFamily="34" charset="0"/>
              </a:rPr>
              <a:t>when and where index testing services should be </a:t>
            </a:r>
            <a:r>
              <a:rPr lang="en-US" sz="2800" dirty="0" smtClean="0">
                <a:latin typeface="Gill Sans MT" panose="020B0502020104020203" pitchFamily="34" charset="0"/>
              </a:rPr>
              <a:t>offered</a:t>
            </a:r>
          </a:p>
          <a:p>
            <a:endParaRPr lang="en-US" sz="2800" dirty="0" smtClean="0">
              <a:latin typeface="Gill Sans MT" panose="020B0502020104020203" pitchFamily="34" charset="0"/>
            </a:endParaRPr>
          </a:p>
          <a:p>
            <a:r>
              <a:rPr lang="en-US" sz="2800" dirty="0" smtClean="0">
                <a:latin typeface="Gill Sans MT" panose="020B0502020104020203" pitchFamily="34" charset="0"/>
              </a:rPr>
              <a:t>Address </a:t>
            </a:r>
            <a:r>
              <a:rPr lang="en-US" sz="2800" dirty="0">
                <a:latin typeface="Gill Sans MT" panose="020B0502020104020203" pitchFamily="34" charset="0"/>
              </a:rPr>
              <a:t>challenges with and fears about partner notification </a:t>
            </a:r>
            <a:r>
              <a:rPr lang="en-US" sz="2800" dirty="0" smtClean="0">
                <a:latin typeface="Gill Sans MT" panose="020B0502020104020203" pitchFamily="34" charset="0"/>
              </a:rPr>
              <a:t>services</a:t>
            </a:r>
          </a:p>
          <a:p>
            <a:pPr marL="0" indent="0">
              <a:buNone/>
            </a:pPr>
            <a:endParaRPr lang="en-US" sz="2800" dirty="0" smtClean="0">
              <a:latin typeface="Gill Sans MT" panose="020B0502020104020203" pitchFamily="34" charset="0"/>
            </a:endParaRPr>
          </a:p>
          <a:p>
            <a:r>
              <a:rPr lang="en-US" sz="2800" dirty="0">
                <a:latin typeface="Gill Sans MT" panose="020B0502020104020203" pitchFamily="34" charset="0"/>
              </a:rPr>
              <a:t>Identify and address potential risks of partner notification services</a:t>
            </a:r>
          </a:p>
          <a:p>
            <a:endParaRPr lang="en-US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022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733" b="1" dirty="0"/>
              <a:t>When Should Index Testing and </a:t>
            </a:r>
            <a:br>
              <a:rPr lang="en-US" sz="3733" b="1" dirty="0"/>
            </a:br>
            <a:r>
              <a:rPr lang="en-US" sz="3733" b="1" dirty="0"/>
              <a:t>Services Be Offered?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3421" y="1481987"/>
            <a:ext cx="5960534" cy="523203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Index testing services is not a one-time event but should be offered continually.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Introduce index testing service concepts and benefits at pre-test information or counseling sessions.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Initiate index testing immediately after HIV diagnosis.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Revisit index testing services at each clinic or adherence support visit and at least annually as part of HIV care and treatment services.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Emphasize the importance of index testing any time there is a change in relationship status.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2" r="9405"/>
          <a:stretch/>
        </p:blipFill>
        <p:spPr>
          <a:xfrm>
            <a:off x="7518400" y="1975556"/>
            <a:ext cx="4673599" cy="431235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870028" y="565415"/>
            <a:ext cx="316613" cy="488547"/>
          </a:xfrm>
          <a:prstGeom prst="rect">
            <a:avLst/>
          </a:prstGeom>
          <a:solidFill>
            <a:schemeClr val="accent1"/>
          </a:solidFill>
          <a:ln w="635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Rectangle 7"/>
          <p:cNvSpPr/>
          <p:nvPr/>
        </p:nvSpPr>
        <p:spPr>
          <a:xfrm>
            <a:off x="11105882" y="562974"/>
            <a:ext cx="837127" cy="497361"/>
          </a:xfrm>
          <a:prstGeom prst="rect">
            <a:avLst/>
          </a:prstGeom>
          <a:solidFill>
            <a:srgbClr val="BDC89C"/>
          </a:solidFill>
          <a:ln w="635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/>
          <p:cNvSpPr/>
          <p:nvPr/>
        </p:nvSpPr>
        <p:spPr>
          <a:xfrm>
            <a:off x="11612451" y="2"/>
            <a:ext cx="574191" cy="545207"/>
          </a:xfrm>
          <a:prstGeom prst="rect">
            <a:avLst/>
          </a:prstGeom>
          <a:solidFill>
            <a:schemeClr val="tx2"/>
          </a:solidFill>
          <a:ln w="635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/>
          <p:cNvSpPr/>
          <p:nvPr/>
        </p:nvSpPr>
        <p:spPr>
          <a:xfrm>
            <a:off x="10736689" y="1080541"/>
            <a:ext cx="607455" cy="562891"/>
          </a:xfrm>
          <a:prstGeom prst="rect">
            <a:avLst/>
          </a:prstGeom>
          <a:solidFill>
            <a:srgbClr val="FF8A99"/>
          </a:solidFill>
          <a:ln w="635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Rectangle 10"/>
          <p:cNvSpPr/>
          <p:nvPr/>
        </p:nvSpPr>
        <p:spPr>
          <a:xfrm>
            <a:off x="11344142" y="1074168"/>
            <a:ext cx="837127" cy="551795"/>
          </a:xfrm>
          <a:prstGeom prst="rect">
            <a:avLst/>
          </a:prstGeom>
          <a:solidFill>
            <a:schemeClr val="bg2"/>
          </a:solidFill>
          <a:ln w="635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Rectangle 11"/>
          <p:cNvSpPr/>
          <p:nvPr/>
        </p:nvSpPr>
        <p:spPr>
          <a:xfrm>
            <a:off x="11237886" y="210289"/>
            <a:ext cx="374567" cy="341291"/>
          </a:xfrm>
          <a:prstGeom prst="rect">
            <a:avLst/>
          </a:prstGeom>
          <a:solidFill>
            <a:srgbClr val="914E71"/>
          </a:solidFill>
          <a:ln w="635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466702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733" b="1" dirty="0"/>
              <a:t>Who Should Offer Index Testing </a:t>
            </a:r>
            <a:br>
              <a:rPr lang="en-US" sz="3733" b="1" dirty="0"/>
            </a:br>
            <a:r>
              <a:rPr lang="en-US" sz="3733" b="1" dirty="0"/>
              <a:t>Services?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512711"/>
            <a:ext cx="5960534" cy="526586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All staff involved in index testing services should receive training.</a:t>
            </a:r>
          </a:p>
          <a:p>
            <a:pPr lvl="1">
              <a:spcBef>
                <a:spcPts val="1800"/>
              </a:spcBef>
              <a:spcAft>
                <a:spcPts val="1200"/>
              </a:spcAft>
            </a:pPr>
            <a:r>
              <a:rPr lang="en-US" dirty="0"/>
              <a:t>Sites can have </a:t>
            </a:r>
            <a:r>
              <a:rPr lang="en-US" b="1" dirty="0"/>
              <a:t>dedicated staff </a:t>
            </a:r>
            <a:r>
              <a:rPr lang="en-US" dirty="0"/>
              <a:t>deliver index testing services, or might integrate services into the roles and responsibilities of a number of staff. </a:t>
            </a:r>
          </a:p>
          <a:p>
            <a:pPr lvl="1">
              <a:spcBef>
                <a:spcPts val="1800"/>
              </a:spcBef>
              <a:spcAft>
                <a:spcPts val="1200"/>
              </a:spcAft>
            </a:pPr>
            <a:r>
              <a:rPr lang="en-US" dirty="0"/>
              <a:t>Index testing services can be </a:t>
            </a:r>
            <a:r>
              <a:rPr lang="en-US" b="1" dirty="0"/>
              <a:t>initiated</a:t>
            </a:r>
            <a:r>
              <a:rPr lang="en-US" dirty="0"/>
              <a:t> by the HTS provider, as part of pre- and post-test sessions, or by the HIV care and treatment provider or other HCWs.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8" r="5498"/>
          <a:stretch/>
        </p:blipFill>
        <p:spPr>
          <a:xfrm>
            <a:off x="7176338" y="2563894"/>
            <a:ext cx="4315752" cy="357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303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733" b="1" dirty="0"/>
              <a:t>Who Should Offer Index Testing </a:t>
            </a:r>
            <a:br>
              <a:rPr lang="en-US" sz="3733" b="1" dirty="0"/>
            </a:br>
            <a:r>
              <a:rPr lang="en-US" sz="3733" b="1" dirty="0"/>
              <a:t>Services?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152" y="1625961"/>
            <a:ext cx="10154722" cy="51526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Different cadres can deliver different components of index testing services:</a:t>
            </a:r>
          </a:p>
          <a:p>
            <a:pPr lvl="1"/>
            <a:r>
              <a:rPr lang="en-US" dirty="0"/>
              <a:t>Partner </a:t>
            </a:r>
            <a:r>
              <a:rPr lang="en-US" b="1" dirty="0"/>
              <a:t>elicitation</a:t>
            </a:r>
            <a:r>
              <a:rPr lang="en-US" dirty="0"/>
              <a:t> can be done by a HTS provider, a nurse, linkage coordinator, patient navigator, case manager or a doctor.</a:t>
            </a:r>
          </a:p>
          <a:p>
            <a:pPr lvl="1"/>
            <a:endParaRPr lang="en-US" dirty="0"/>
          </a:p>
          <a:p>
            <a:pPr lvl="1"/>
            <a:r>
              <a:rPr lang="en-US" b="1" dirty="0"/>
              <a:t>Index testing services</a:t>
            </a:r>
            <a:r>
              <a:rPr lang="en-US" dirty="0"/>
              <a:t> can be done by a HTS provider, a nurse or another community health worker.</a:t>
            </a:r>
          </a:p>
        </p:txBody>
      </p:sp>
    </p:spTree>
    <p:extLst>
      <p:ext uri="{BB962C8B-B14F-4D97-AF65-F5344CB8AC3E}">
        <p14:creationId xmlns:p14="http://schemas.microsoft.com/office/powerpoint/2010/main" val="2802669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33" b="1" dirty="0"/>
              <a:t>Where Should Index Testing Be Offered?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956" y="1693333"/>
            <a:ext cx="6452952" cy="505949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At all facility-based HTS delivery points</a:t>
            </a:r>
          </a:p>
          <a:p>
            <a:pPr lvl="1"/>
            <a:r>
              <a:rPr lang="en-US" dirty="0"/>
              <a:t>Co-located with voluntary counseling and testing, antenatal care, TB care and treatment, OSS etc.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At all facility-based HIV treatment sites</a:t>
            </a:r>
          </a:p>
          <a:p>
            <a:pPr lvl="1"/>
            <a:r>
              <a:rPr lang="en-US" dirty="0"/>
              <a:t>PMTCT, care and treatment clinic, OSS/Drop –in-centers etc.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As part of all community-based HTS programs</a:t>
            </a:r>
          </a:p>
          <a:p>
            <a:pPr lvl="1"/>
            <a:r>
              <a:rPr lang="en-US" dirty="0"/>
              <a:t>Mobile, </a:t>
            </a:r>
            <a:r>
              <a:rPr lang="en-US" dirty="0" err="1"/>
              <a:t>hotspot,home</a:t>
            </a:r>
            <a:r>
              <a:rPr lang="en-US" dirty="0"/>
              <a:t>, workplace, etc.</a:t>
            </a:r>
            <a:endParaRPr lang="en-US" dirty="0">
              <a:latin typeface="Calibri" panose="020F0502020204030204" pitchFamily="34" charset="0"/>
            </a:endParaRPr>
          </a:p>
          <a:p>
            <a:pPr marL="457189" lvl="1" indent="0">
              <a:buNone/>
            </a:pPr>
            <a:endParaRPr lang="en-US" dirty="0"/>
          </a:p>
          <a:p>
            <a:pPr marL="57149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human and financial costs of partner testing services should be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adequately resourced.</a:t>
            </a:r>
          </a:p>
          <a:p>
            <a:pPr marL="457189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5" r="9902"/>
          <a:stretch/>
        </p:blipFill>
        <p:spPr>
          <a:xfrm>
            <a:off x="7358130" y="1958058"/>
            <a:ext cx="4833871" cy="489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716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3393" y="47848"/>
            <a:ext cx="10972800" cy="1143000"/>
          </a:xfrm>
        </p:spPr>
        <p:txBody>
          <a:bodyPr>
            <a:normAutofit/>
          </a:bodyPr>
          <a:lstStyle/>
          <a:p>
            <a:r>
              <a:rPr lang="en-US" sz="4267" b="1" dirty="0"/>
              <a:t>Prioritizing Index Testing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8267" y="1277056"/>
            <a:ext cx="5858933" cy="551011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Sometimes there are more partners or index clients than existing personnel can trace. Consider prioritizing: 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Newly diagnosed index clients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Index clients who are not virally suppressed 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Index clients who are pregnant or breastfeeding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Index clients who have recent/acute HIV infection 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Index clients who report (a) recent unprotected sex, (b) a large number of sex partners, or (c) a large age difference between themselves and their partners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2"/>
          <a:stretch/>
        </p:blipFill>
        <p:spPr>
          <a:xfrm>
            <a:off x="6807199" y="1490133"/>
            <a:ext cx="5058855" cy="515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991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>
                <a:latin typeface="Calibri" panose="020F0502020204030204" pitchFamily="34" charset="0"/>
              </a:rPr>
              <a:t>Considerations for Key Populations</a:t>
            </a:r>
          </a:p>
        </p:txBody>
      </p:sp>
    </p:spTree>
    <p:extLst>
      <p:ext uri="{BB962C8B-B14F-4D97-AF65-F5344CB8AC3E}">
        <p14:creationId xmlns:p14="http://schemas.microsoft.com/office/powerpoint/2010/main" val="3249647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6075"/>
            <a:ext cx="10515600" cy="1325563"/>
          </a:xfrm>
        </p:spPr>
        <p:txBody>
          <a:bodyPr/>
          <a:lstStyle/>
          <a:p>
            <a:r>
              <a:rPr lang="en-US" b="1" dirty="0"/>
              <a:t>Where should index testing for KP be offered?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6581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dirty="0"/>
              <a:t>Index testing should always be </a:t>
            </a:r>
            <a:r>
              <a:rPr lang="en-US" sz="3200" u="sng" dirty="0"/>
              <a:t>introduced </a:t>
            </a:r>
            <a:r>
              <a:rPr lang="en-US" sz="3200" dirty="0"/>
              <a:t>during the pre-test counselling session at the following entry points: </a:t>
            </a:r>
          </a:p>
          <a:p>
            <a:pPr marL="685800"/>
            <a:r>
              <a:rPr lang="en-US" sz="3200" dirty="0"/>
              <a:t>All vertical or KP-specific clinical service delivery points</a:t>
            </a:r>
          </a:p>
          <a:p>
            <a:pPr marL="685800"/>
            <a:r>
              <a:rPr lang="en-US" sz="3200" dirty="0"/>
              <a:t>As part of community-based HTS</a:t>
            </a:r>
          </a:p>
          <a:p>
            <a:pPr marL="685800"/>
            <a:r>
              <a:rPr lang="en-US" sz="3200" i="1" dirty="0"/>
              <a:t>All public health facility service delivery points</a:t>
            </a:r>
          </a:p>
          <a:p>
            <a:pPr marL="685800" indent="-228600">
              <a:buFont typeface="Arial" panose="020B0604020202020204" pitchFamily="34" charset="0"/>
              <a:buChar char="•"/>
            </a:pPr>
            <a:endParaRPr lang="en-US" sz="32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748634"/>
      </p:ext>
    </p:extLst>
  </p:cSld>
  <p:clrMapOvr>
    <a:masterClrMapping/>
  </p:clrMapOvr>
</p:sld>
</file>

<file path=ppt/theme/theme1.xml><?xml version="1.0" encoding="utf-8"?>
<a:theme xmlns:a="http://schemas.openxmlformats.org/drawingml/2006/main" name="NASC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SCP" id="{999679D7-29E2-4263-A303-AD3ED09FB68E}" vid="{363D815C-42E1-4426-8C54-588D226EE51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NASCP</Template>
  <TotalTime>54</TotalTime>
  <Words>1270</Words>
  <Application>Microsoft Office PowerPoint</Application>
  <PresentationFormat>Widescreen</PresentationFormat>
  <Paragraphs>122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Gill Sans MT</vt:lpstr>
      <vt:lpstr>Times New Roman</vt:lpstr>
      <vt:lpstr>Verdana</vt:lpstr>
      <vt:lpstr>NASCP</vt:lpstr>
      <vt:lpstr>    Providing Index Testing Services</vt:lpstr>
      <vt:lpstr> Learning objectives</vt:lpstr>
      <vt:lpstr>When Should Index Testing and  Services Be Offered? </vt:lpstr>
      <vt:lpstr>Who Should Offer Index Testing  Services? </vt:lpstr>
      <vt:lpstr>Who Should Offer Index Testing  Services? </vt:lpstr>
      <vt:lpstr>Where Should Index Testing Be Offered?</vt:lpstr>
      <vt:lpstr>Prioritizing Index Testing Services</vt:lpstr>
      <vt:lpstr>Considerations for Key Populations</vt:lpstr>
      <vt:lpstr>Where should index testing for KP be offered? </vt:lpstr>
      <vt:lpstr>Who should offer index testing to KPs?</vt:lpstr>
      <vt:lpstr>Ways to prepare KP index cases for partner elicitation</vt:lpstr>
      <vt:lpstr>Partner elicitation for KPs</vt:lpstr>
      <vt:lpstr>Biological children elicitation for KP</vt:lpstr>
      <vt:lpstr>Other considerations (2)</vt:lpstr>
      <vt:lpstr>Other considerations (3)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SABINA AIKI</dc:creator>
  <cp:lastModifiedBy>DELL</cp:lastModifiedBy>
  <cp:revision>16</cp:revision>
  <dcterms:created xsi:type="dcterms:W3CDTF">2018-02-23T12:35:59Z</dcterms:created>
  <dcterms:modified xsi:type="dcterms:W3CDTF">2022-10-09T12:45:21Z</dcterms:modified>
</cp:coreProperties>
</file>