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340" r:id="rId2"/>
    <p:sldId id="375" r:id="rId3"/>
    <p:sldId id="373" r:id="rId4"/>
    <p:sldId id="374" r:id="rId5"/>
    <p:sldId id="376" r:id="rId6"/>
    <p:sldId id="377" r:id="rId7"/>
    <p:sldId id="378" r:id="rId8"/>
    <p:sldId id="380" r:id="rId9"/>
    <p:sldId id="341" r:id="rId10"/>
    <p:sldId id="342" r:id="rId11"/>
    <p:sldId id="343" r:id="rId12"/>
    <p:sldId id="344" r:id="rId13"/>
    <p:sldId id="345" r:id="rId14"/>
    <p:sldId id="346" r:id="rId15"/>
    <p:sldId id="347" r:id="rId16"/>
    <p:sldId id="348" r:id="rId17"/>
    <p:sldId id="349" r:id="rId18"/>
    <p:sldId id="350" r:id="rId19"/>
    <p:sldId id="351" r:id="rId20"/>
    <p:sldId id="352" r:id="rId21"/>
    <p:sldId id="353" r:id="rId22"/>
    <p:sldId id="354" r:id="rId23"/>
    <p:sldId id="372" r:id="rId24"/>
    <p:sldId id="358" r:id="rId25"/>
    <p:sldId id="359" r:id="rId26"/>
    <p:sldId id="360" r:id="rId27"/>
    <p:sldId id="361" r:id="rId28"/>
    <p:sldId id="362" r:id="rId29"/>
    <p:sldId id="363" r:id="rId30"/>
    <p:sldId id="364" r:id="rId31"/>
    <p:sldId id="365" r:id="rId32"/>
    <p:sldId id="366" r:id="rId33"/>
    <p:sldId id="367" r:id="rId34"/>
    <p:sldId id="368" r:id="rId35"/>
    <p:sldId id="369" r:id="rId36"/>
    <p:sldId id="370" r:id="rId37"/>
    <p:sldId id="371" r:id="rId38"/>
    <p:sldId id="381" r:id="rId39"/>
    <p:sldId id="307" r:id="rId40"/>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D5828-D07C-44C6-A379-D095A9D3C886}" type="datetimeFigureOut">
              <a:rPr lang="en-US" smtClean="0"/>
              <a:t>10/29/2022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21CEE-4BC2-4F1B-A702-821B74BAC0D3}" type="slidenum">
              <a:rPr lang="en-US" smtClean="0"/>
              <a:t>‹#›</a:t>
            </a:fld>
            <a:endParaRPr lang="en-US"/>
          </a:p>
        </p:txBody>
      </p:sp>
    </p:spTree>
    <p:extLst>
      <p:ext uri="{BB962C8B-B14F-4D97-AF65-F5344CB8AC3E}">
        <p14:creationId xmlns:p14="http://schemas.microsoft.com/office/powerpoint/2010/main" val="267652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n.wikipedia.org/wiki/Counseling" TargetMode="External"/><Relationship Id="rId7" Type="http://schemas.openxmlformats.org/officeDocument/2006/relationships/hyperlink" Target="https://en.wikipedia.org/wiki/Motivational_interviewing#cite_note-1" TargetMode="External"/><Relationship Id="rId2" Type="http://schemas.openxmlformats.org/officeDocument/2006/relationships/slide" Target="../slides/slide24.xml"/><Relationship Id="rId1" Type="http://schemas.openxmlformats.org/officeDocument/2006/relationships/notesMaster" Target="../notesMasters/notesMaster1.xml"/><Relationship Id="rId6" Type="http://schemas.openxmlformats.org/officeDocument/2006/relationships/hyperlink" Target="https://en.wikipedia.org/wiki/Stephen_Rollnick" TargetMode="External"/><Relationship Id="rId5" Type="http://schemas.openxmlformats.org/officeDocument/2006/relationships/hyperlink" Target="https://en.wikipedia.org/wiki/William_R._Miller_(psychologist)" TargetMode="External"/><Relationship Id="rId4" Type="http://schemas.openxmlformats.org/officeDocument/2006/relationships/hyperlink" Target="https://en.wikipedia.org/wiki/Clinical_psychologist"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Individualized sessions</a:t>
            </a:r>
          </a:p>
          <a:p>
            <a:r>
              <a:rPr lang="en-US" dirty="0" smtClean="0"/>
              <a:t>Partnership with the patient </a:t>
            </a:r>
          </a:p>
          <a:p>
            <a:r>
              <a:rPr lang="en-US" dirty="0" smtClean="0"/>
              <a:t>Utilizes active listening skills and techniques</a:t>
            </a:r>
          </a:p>
          <a:p>
            <a:r>
              <a:rPr lang="en-US" dirty="0" smtClean="0"/>
              <a:t>Acknowledges the unique context of a patient’s life</a:t>
            </a:r>
          </a:p>
          <a:p>
            <a:pPr marL="742950" lvl="2" indent="-342900">
              <a:buFont typeface="Courier New" panose="02070309020205020404" pitchFamily="49" charset="0"/>
              <a:buChar char="o"/>
            </a:pPr>
            <a:r>
              <a:rPr lang="en-US" dirty="0" smtClean="0"/>
              <a:t>Priorities and concerns are identified by the patient</a:t>
            </a:r>
          </a:p>
          <a:p>
            <a:pPr lvl="1">
              <a:buFont typeface="Courier New" panose="02070309020205020404" pitchFamily="49" charset="0"/>
              <a:buChar char="o"/>
            </a:pPr>
            <a:r>
              <a:rPr lang="en-US" dirty="0" smtClean="0"/>
              <a:t>Identify what patient is ready, willing or able to change</a:t>
            </a:r>
          </a:p>
          <a:p>
            <a:r>
              <a:rPr lang="en-US" dirty="0" smtClean="0"/>
              <a:t>Focus is on the feelings and factors that influence behavior.</a:t>
            </a:r>
          </a:p>
          <a:p>
            <a:r>
              <a:rPr lang="en-US" dirty="0" smtClean="0"/>
              <a:t>Information alone does not always lead to </a:t>
            </a:r>
            <a:r>
              <a:rPr lang="en-US" dirty="0" err="1" smtClean="0"/>
              <a:t>behavio</a:t>
            </a:r>
            <a:endParaRPr lang="en-US" dirty="0"/>
          </a:p>
        </p:txBody>
      </p:sp>
      <p:sp>
        <p:nvSpPr>
          <p:cNvPr id="4" name="Slide Number Placeholder 3"/>
          <p:cNvSpPr>
            <a:spLocks noGrp="1"/>
          </p:cNvSpPr>
          <p:nvPr>
            <p:ph type="sldNum" sz="quarter" idx="10"/>
          </p:nvPr>
        </p:nvSpPr>
        <p:spPr/>
        <p:txBody>
          <a:bodyPr/>
          <a:lstStyle/>
          <a:p>
            <a:fld id="{444E441F-920E-4652-9829-8573D7E40C9F}"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355197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88C74F-8429-4686-A201-F02120734A10}" type="slidenum">
              <a:rPr lang="en-US" smtClean="0"/>
              <a:t>27</a:t>
            </a:fld>
            <a:endParaRPr lang="en-US"/>
          </a:p>
        </p:txBody>
      </p:sp>
    </p:spTree>
    <p:extLst>
      <p:ext uri="{BB962C8B-B14F-4D97-AF65-F5344CB8AC3E}">
        <p14:creationId xmlns:p14="http://schemas.microsoft.com/office/powerpoint/2010/main" val="7756922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1" dirty="0"/>
              <a:t>Ask </a:t>
            </a:r>
            <a:r>
              <a:rPr lang="en-US" dirty="0"/>
              <a:t>the question on the slide and generate a list of ideas from the learners. List these on the white board or a flip chart (time permitting).</a:t>
            </a:r>
          </a:p>
          <a:p>
            <a:endParaRPr lang="en-US" dirty="0"/>
          </a:p>
          <a:p>
            <a:r>
              <a:rPr lang="en-US" b="1" dirty="0"/>
              <a:t>Then ask</a:t>
            </a:r>
            <a:r>
              <a:rPr lang="en-US" dirty="0"/>
              <a:t> learners to focus on methods that would </a:t>
            </a:r>
            <a:r>
              <a:rPr lang="en-US" b="1" i="1" dirty="0"/>
              <a:t>prevent</a:t>
            </a:r>
            <a:r>
              <a:rPr lang="en-US" i="1" dirty="0"/>
              <a:t> </a:t>
            </a:r>
            <a:r>
              <a:rPr lang="en-US" dirty="0"/>
              <a:t>rather than </a:t>
            </a:r>
            <a:r>
              <a:rPr lang="en-US" b="1" i="1" dirty="0"/>
              <a:t>facilitate</a:t>
            </a:r>
            <a:r>
              <a:rPr lang="en-US" i="1" dirty="0"/>
              <a:t> </a:t>
            </a:r>
            <a:r>
              <a:rPr lang="en-US" dirty="0"/>
              <a:t>effective communication between provider and client/patient.</a:t>
            </a:r>
          </a:p>
          <a:p>
            <a:endParaRPr lang="en-US" b="1" dirty="0"/>
          </a:p>
          <a:p>
            <a:endParaRPr lang="en-GB" dirty="0"/>
          </a:p>
        </p:txBody>
      </p:sp>
      <p:sp>
        <p:nvSpPr>
          <p:cNvPr id="4" name="Slide Number Placeholder 3"/>
          <p:cNvSpPr>
            <a:spLocks noGrp="1"/>
          </p:cNvSpPr>
          <p:nvPr>
            <p:ph type="sldNum" sz="quarter" idx="10"/>
          </p:nvPr>
        </p:nvSpPr>
        <p:spPr/>
        <p:txBody>
          <a:bodyPr/>
          <a:lstStyle/>
          <a:p>
            <a:fld id="{15C8799C-B27C-47A7-95D6-089CAFD3C26E}" type="slidenum">
              <a:rPr lang="en-US" smtClean="0"/>
              <a:t>36</a:t>
            </a:fld>
            <a:endParaRPr lang="en-US" dirty="0"/>
          </a:p>
        </p:txBody>
      </p:sp>
    </p:spTree>
    <p:extLst>
      <p:ext uri="{BB962C8B-B14F-4D97-AF65-F5344CB8AC3E}">
        <p14:creationId xmlns:p14="http://schemas.microsoft.com/office/powerpoint/2010/main" val="14195286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In</a:t>
            </a:r>
            <a:r>
              <a:rPr lang="en-US" baseline="0" dirty="0"/>
              <a:t> most situations, </a:t>
            </a:r>
            <a:r>
              <a:rPr lang="en-US" dirty="0"/>
              <a:t>index testing and partner services</a:t>
            </a:r>
            <a:r>
              <a:rPr lang="en-US" baseline="0" dirty="0"/>
              <a:t> is well received by both index clients and their partners. However, there may be times when a partner has a challenging reaction that will require providers to draw on their skills for easing tension and diffusing blame. </a:t>
            </a:r>
          </a:p>
          <a:p>
            <a:endParaRPr lang="en-US" baseline="0" dirty="0"/>
          </a:p>
          <a:p>
            <a:r>
              <a:rPr lang="en-US" baseline="0" dirty="0"/>
              <a:t>Some techniques the provider can use include:</a:t>
            </a:r>
          </a:p>
          <a:p>
            <a:endParaRPr lang="en-US" baseline="0" dirty="0"/>
          </a:p>
          <a:p>
            <a:pPr marL="174708" indent="-174708">
              <a:buFont typeface="Arial" panose="020B0604020202020204" pitchFamily="34" charset="0"/>
              <a:buChar char="•"/>
            </a:pPr>
            <a:r>
              <a:rPr lang="en-US" dirty="0"/>
              <a:t>Normalizing the clients feelings, reactions, and experiences</a:t>
            </a:r>
          </a:p>
          <a:p>
            <a:pPr marL="640594" lvl="1" indent="-174708">
              <a:buFont typeface="Arial" panose="020B0604020202020204" pitchFamily="34" charset="0"/>
              <a:buChar char="•"/>
            </a:pPr>
            <a:r>
              <a:rPr lang="en-US" dirty="0"/>
              <a:t>This helps the client recognize that their feelings are</a:t>
            </a:r>
            <a:r>
              <a:rPr lang="en-US" baseline="0" dirty="0"/>
              <a:t> common and rational</a:t>
            </a:r>
            <a:r>
              <a:rPr lang="en-US" dirty="0"/>
              <a:t>.</a:t>
            </a:r>
            <a:r>
              <a:rPr lang="en-US" baseline="0" dirty="0"/>
              <a:t> </a:t>
            </a:r>
            <a:endParaRPr lang="en-US" dirty="0"/>
          </a:p>
          <a:p>
            <a:pPr marL="174708" indent="-174708">
              <a:buFont typeface="Arial" panose="020B0604020202020204" pitchFamily="34" charset="0"/>
              <a:buChar char="•"/>
            </a:pPr>
            <a:r>
              <a:rPr lang="en-US" dirty="0"/>
              <a:t>Reminding the client that they are not alone</a:t>
            </a:r>
          </a:p>
          <a:p>
            <a:pPr marL="640594" lvl="1" indent="-174708">
              <a:buFont typeface="Arial" panose="020B0604020202020204" pitchFamily="34" charset="0"/>
              <a:buChar char="•"/>
            </a:pPr>
            <a:r>
              <a:rPr lang="en-US" dirty="0"/>
              <a:t>HIV is common in many of our</a:t>
            </a:r>
            <a:r>
              <a:rPr lang="en-US" baseline="0" dirty="0"/>
              <a:t> communities, and many people are dealing with the reality of HIV in their lives. </a:t>
            </a:r>
            <a:endParaRPr lang="en-US" dirty="0"/>
          </a:p>
          <a:p>
            <a:pPr marL="174708" indent="-174708">
              <a:buFont typeface="Arial" panose="020B0604020202020204" pitchFamily="34" charset="0"/>
              <a:buChar char="•"/>
            </a:pPr>
            <a:r>
              <a:rPr lang="en-US" dirty="0"/>
              <a:t>Focusing on the present and the future</a:t>
            </a:r>
          </a:p>
          <a:p>
            <a:pPr marL="640594" lvl="1" indent="-174708">
              <a:buFont typeface="Arial" panose="020B0604020202020204" pitchFamily="34" charset="0"/>
              <a:buChar char="•"/>
            </a:pPr>
            <a:r>
              <a:rPr lang="en-US" dirty="0"/>
              <a:t>Help</a:t>
            </a:r>
            <a:r>
              <a:rPr lang="en-US" baseline="0" dirty="0"/>
              <a:t> the client stay focused on what can be done today and in the future. The past is the past and cannot be changed.</a:t>
            </a:r>
            <a:endParaRPr lang="en-US" dirty="0"/>
          </a:p>
          <a:p>
            <a:pPr marL="174708" indent="-174708">
              <a:buFont typeface="Arial" panose="020B0604020202020204" pitchFamily="34" charset="0"/>
              <a:buChar char="•"/>
            </a:pPr>
            <a:r>
              <a:rPr lang="en-US" dirty="0"/>
              <a:t>Avoiding and deflecting questions aimed at identifying the source of infection</a:t>
            </a:r>
          </a:p>
          <a:p>
            <a:pPr marL="640594" lvl="1" indent="-174708">
              <a:buFont typeface="Arial" panose="020B0604020202020204" pitchFamily="34" charset="0"/>
              <a:buChar char="•"/>
            </a:pPr>
            <a:r>
              <a:rPr lang="en-US" dirty="0"/>
              <a:t>It</a:t>
            </a:r>
            <a:r>
              <a:rPr lang="en-US" baseline="0" dirty="0"/>
              <a:t> is not important or helpful to know where HIV came from; the important thing is to get on treatment and to get others tested so they can also get on treatment if they are HIV-positive or make decisions about HIV prevention if they are HIV-negative. </a:t>
            </a:r>
            <a:endParaRPr lang="en-US" dirty="0"/>
          </a:p>
          <a:p>
            <a:pPr marL="174708" indent="-174708">
              <a:buFont typeface="Arial" panose="020B0604020202020204" pitchFamily="34" charset="0"/>
              <a:buChar char="•"/>
            </a:pPr>
            <a:r>
              <a:rPr lang="en-US" dirty="0"/>
              <a:t>Expressing confidence in the client’s ability to deal with HIV-related issues</a:t>
            </a:r>
          </a:p>
          <a:p>
            <a:pPr marL="640594" lvl="1" indent="-174708">
              <a:buFont typeface="Arial" panose="020B0604020202020204" pitchFamily="34" charset="0"/>
              <a:buChar char="•"/>
            </a:pPr>
            <a:r>
              <a:rPr lang="en-US" dirty="0"/>
              <a:t>Reflect on the client’s strengths and how they have effectively addressed challenges in other aspects of their lives. Draw</a:t>
            </a:r>
            <a:r>
              <a:rPr lang="en-US" baseline="0" dirty="0"/>
              <a:t> on these strengths to identify how the client will be able to deal with HIV as well. </a:t>
            </a:r>
            <a:endParaRPr lang="en-US" dirty="0"/>
          </a:p>
          <a:p>
            <a:pPr marL="174708" indent="-174708">
              <a:buFont typeface="Arial" panose="020B0604020202020204" pitchFamily="34" charset="0"/>
              <a:buChar char="•"/>
            </a:pPr>
            <a:r>
              <a:rPr lang="en-US" dirty="0"/>
              <a:t>Acknowledging feelings and emotions, and predicting that in time their intensity will likely change or shift</a:t>
            </a:r>
          </a:p>
          <a:p>
            <a:pPr marL="640594" lvl="1" indent="-174708">
              <a:buFont typeface="Arial" panose="020B0604020202020204" pitchFamily="34" charset="0"/>
              <a:buChar char="•"/>
            </a:pPr>
            <a:r>
              <a:rPr lang="en-US" dirty="0"/>
              <a:t>Acknowledge</a:t>
            </a:r>
            <a:r>
              <a:rPr lang="en-US" baseline="0" dirty="0"/>
              <a:t> that the client’s feelings and emotions may change over time as they start to cope and adapt. </a:t>
            </a:r>
            <a:endParaRPr lang="en-US" dirty="0"/>
          </a:p>
        </p:txBody>
      </p:sp>
      <p:sp>
        <p:nvSpPr>
          <p:cNvPr id="4" name="Slide Number Placeholder 3"/>
          <p:cNvSpPr>
            <a:spLocks noGrp="1"/>
          </p:cNvSpPr>
          <p:nvPr>
            <p:ph type="sldNum" sz="quarter" idx="10"/>
          </p:nvPr>
        </p:nvSpPr>
        <p:spPr/>
        <p:txBody>
          <a:bodyPr/>
          <a:lstStyle/>
          <a:p>
            <a:fld id="{974CCA09-A6F4-4FE6-9C6C-958BBFEBD8CF}" type="slidenum">
              <a:rPr lang="en-US" smtClean="0"/>
              <a:t>37</a:t>
            </a:fld>
            <a:endParaRPr lang="en-US"/>
          </a:p>
        </p:txBody>
      </p:sp>
    </p:spTree>
    <p:extLst>
      <p:ext uri="{BB962C8B-B14F-4D97-AF65-F5344CB8AC3E}">
        <p14:creationId xmlns:p14="http://schemas.microsoft.com/office/powerpoint/2010/main" val="2623277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8799C-B27C-47A7-95D6-089CAFD3C26E}" type="slidenum">
              <a:rPr lang="en-US" smtClean="0"/>
              <a:t>38</a:t>
            </a:fld>
            <a:endParaRPr lang="en-US" dirty="0"/>
          </a:p>
        </p:txBody>
      </p:sp>
    </p:spTree>
    <p:extLst>
      <p:ext uri="{BB962C8B-B14F-4D97-AF65-F5344CB8AC3E}">
        <p14:creationId xmlns:p14="http://schemas.microsoft.com/office/powerpoint/2010/main" val="495254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would you define a strength?</a:t>
            </a:r>
          </a:p>
          <a:p>
            <a:r>
              <a:rPr lang="en-US" dirty="0" smtClean="0"/>
              <a:t>What about Resilience?</a:t>
            </a:r>
          </a:p>
          <a:p>
            <a:endParaRPr lang="en-US" dirty="0" smtClean="0"/>
          </a:p>
          <a:p>
            <a:r>
              <a:rPr lang="en-US" dirty="0" smtClean="0"/>
              <a:t>Get</a:t>
            </a:r>
            <a:r>
              <a:rPr lang="en-US" baseline="0" dirty="0" smtClean="0"/>
              <a:t> a few ideas and then show definitions.</a:t>
            </a:r>
          </a:p>
          <a:p>
            <a:endParaRPr lang="en-US" baseline="0" dirty="0" smtClean="0"/>
          </a:p>
          <a:p>
            <a:r>
              <a:rPr lang="en-US" dirty="0" smtClean="0"/>
              <a:t>Everyone has innate</a:t>
            </a:r>
            <a:r>
              <a:rPr lang="en-US" baseline="0" dirty="0" smtClean="0"/>
              <a:t> qualities and abilities and we add to those as we go through life. You have heard the saying, “What doesn’t kill you makes you stronger”? We learn and grow by making it through challenges. </a:t>
            </a:r>
          </a:p>
          <a:p>
            <a:endParaRPr lang="en-US" baseline="0" dirty="0" smtClean="0"/>
          </a:p>
          <a:p>
            <a:r>
              <a:rPr lang="en-US" baseline="0" dirty="0" smtClean="0"/>
              <a:t>Resilience is being like the tree blown by the wind. We bend but don’t break. Humans are strong adaptable people! It is amazing to see what people can go</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44E441F-920E-4652-9829-8573D7E40C9F}"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568301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 have strengths, sometimes</a:t>
            </a:r>
            <a:r>
              <a:rPr lang="en-US" baseline="0" dirty="0" smtClean="0"/>
              <a:t> they are not seeing them and we have to help them do that.</a:t>
            </a:r>
          </a:p>
          <a:p>
            <a:endParaRPr lang="en-US" baseline="0" dirty="0" smtClean="0"/>
          </a:p>
          <a:p>
            <a:r>
              <a:rPr lang="en-US" baseline="0" dirty="0" smtClean="0"/>
              <a:t>Past: What they have overcome in the past, the problems they solved, the barriers they overcame, the fact that they keep going all indicate they have strengths and abilities. </a:t>
            </a:r>
          </a:p>
          <a:p>
            <a:pPr marL="171450" indent="-171450">
              <a:buFont typeface="Arial" panose="020B0604020202020204" pitchFamily="34" charset="0"/>
              <a:buChar char="•"/>
            </a:pPr>
            <a:r>
              <a:rPr lang="en-US" baseline="0" dirty="0" smtClean="0"/>
              <a:t>By overcoming challenges they show resilience, they have bent but not broken.</a:t>
            </a:r>
          </a:p>
          <a:p>
            <a:pPr marL="171450" indent="-171450">
              <a:buFont typeface="Arial" panose="020B0604020202020204" pitchFamily="34" charset="0"/>
              <a:buChar char="•"/>
            </a:pPr>
            <a:r>
              <a:rPr lang="en-US" baseline="0" dirty="0" smtClean="0"/>
              <a:t>They know they have the strength, the reserves of energy and power to move forward</a:t>
            </a:r>
          </a:p>
          <a:p>
            <a:pPr marL="171450" indent="-171450">
              <a:buFont typeface="Arial" panose="020B0604020202020204" pitchFamily="34" charset="0"/>
              <a:buChar char="•"/>
            </a:pPr>
            <a:r>
              <a:rPr lang="en-US" baseline="0" dirty="0" smtClean="0"/>
              <a:t>They have learned things, found support, have tools to help them</a:t>
            </a:r>
          </a:p>
          <a:p>
            <a:pPr marL="171450" indent="-171450">
              <a:buFont typeface="Arial" panose="020B0604020202020204" pitchFamily="34" charset="0"/>
              <a:buChar char="•"/>
            </a:pPr>
            <a:r>
              <a:rPr lang="en-US" baseline="0" dirty="0" smtClean="0"/>
              <a:t>They not only have learned things but they know how to use them and how to find new things they need to move forward</a:t>
            </a:r>
          </a:p>
          <a:p>
            <a:pPr marL="171450" indent="-171450">
              <a:buFont typeface="Arial" panose="020B0604020202020204" pitchFamily="34" charset="0"/>
              <a:buChar char="•"/>
            </a:pPr>
            <a:r>
              <a:rPr lang="en-US" baseline="0" dirty="0" smtClean="0"/>
              <a:t>Learning teaches how to learn more</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Present: What they did and learned in the past gives them</a:t>
            </a:r>
          </a:p>
          <a:p>
            <a:pPr marL="171450" indent="-171450">
              <a:buFont typeface="Arial" panose="020B0604020202020204" pitchFamily="34" charset="0"/>
              <a:buChar char="•"/>
            </a:pPr>
            <a:r>
              <a:rPr lang="en-US" baseline="0" dirty="0" smtClean="0"/>
              <a:t>Competence. They know they are able, they can look back and see that. We may need to help them see that.</a:t>
            </a:r>
          </a:p>
          <a:p>
            <a:pPr marL="171450" indent="-171450">
              <a:buFont typeface="Arial" panose="020B0604020202020204" pitchFamily="34" charset="0"/>
              <a:buChar char="•"/>
            </a:pPr>
            <a:r>
              <a:rPr lang="en-US" baseline="0" dirty="0" smtClean="0"/>
              <a:t>They know they have the ability, the capacity to overcome based on past experience doing so and with the strengths they have</a:t>
            </a:r>
          </a:p>
          <a:p>
            <a:pPr marL="171450" indent="-171450">
              <a:buFont typeface="Arial" panose="020B0604020202020204" pitchFamily="34" charset="0"/>
              <a:buChar char="•"/>
            </a:pPr>
            <a:r>
              <a:rPr lang="en-US" baseline="0" dirty="0" smtClean="0"/>
              <a:t>They have had success in the past and are confident in the present. We again may play a role in helping them find that courage.</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Future: Success in the past, brought to the present helps patients see</a:t>
            </a:r>
          </a:p>
          <a:p>
            <a:pPr marL="171450" indent="-171450">
              <a:buFont typeface="Arial" panose="020B0604020202020204" pitchFamily="34" charset="0"/>
              <a:buChar char="•"/>
            </a:pPr>
            <a:r>
              <a:rPr lang="en-US" baseline="0" dirty="0" smtClean="0"/>
              <a:t>Promise or hope</a:t>
            </a:r>
          </a:p>
          <a:p>
            <a:pPr marL="171450" indent="-171450">
              <a:buFont typeface="Arial" panose="020B0604020202020204" pitchFamily="34" charset="0"/>
              <a:buChar char="•"/>
            </a:pPr>
            <a:r>
              <a:rPr lang="en-US" baseline="0" dirty="0" smtClean="0"/>
              <a:t>Possibility where there is challenge, they have over come things in the past and know it is possible in the future</a:t>
            </a:r>
          </a:p>
          <a:p>
            <a:pPr marL="171450" indent="-171450">
              <a:buFont typeface="Arial" panose="020B0604020202020204" pitchFamily="34" charset="0"/>
              <a:buChar char="•"/>
            </a:pPr>
            <a:r>
              <a:rPr lang="en-US" baseline="0" dirty="0" smtClean="0"/>
              <a:t>Success builds confidence and creates positive expectations. If they have had a positive outcome before they can expect one again</a:t>
            </a:r>
          </a:p>
          <a:p>
            <a:pPr marL="171450" indent="-171450">
              <a:buFont typeface="Arial" panose="020B0604020202020204" pitchFamily="34" charset="0"/>
              <a:buChar char="•"/>
            </a:pPr>
            <a:r>
              <a:rPr lang="en-US" baseline="0" dirty="0" smtClean="0"/>
              <a:t>Strengths build potential. All people have powerful potential. Identifying and focusing on strengths can help realize that potential</a:t>
            </a:r>
            <a:endParaRPr lang="en-US" dirty="0" smtClean="0"/>
          </a:p>
          <a:p>
            <a:endParaRPr lang="en-US" dirty="0"/>
          </a:p>
        </p:txBody>
      </p:sp>
      <p:sp>
        <p:nvSpPr>
          <p:cNvPr id="4" name="Slide Number Placeholder 3"/>
          <p:cNvSpPr>
            <a:spLocks noGrp="1"/>
          </p:cNvSpPr>
          <p:nvPr>
            <p:ph type="sldNum" sz="quarter" idx="10"/>
          </p:nvPr>
        </p:nvSpPr>
        <p:spPr/>
        <p:txBody>
          <a:bodyPr/>
          <a:lstStyle/>
          <a:p>
            <a:fld id="{444E441F-920E-4652-9829-8573D7E40C9F}"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783632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Briefly describe and give and example</a:t>
            </a:r>
            <a:r>
              <a:rPr lang="en-US" baseline="0" dirty="0" smtClean="0"/>
              <a:t> of each.</a:t>
            </a:r>
            <a:endParaRPr lang="en-US" dirty="0" smtClean="0"/>
          </a:p>
          <a:p>
            <a:r>
              <a:rPr lang="en-US" dirty="0" smtClean="0"/>
              <a:t> Coping-”I</a:t>
            </a:r>
            <a:r>
              <a:rPr lang="en-US" baseline="0" dirty="0" smtClean="0"/>
              <a:t> can see you are dealing with a lot of pressure and it took a lot to get here today. How were you able to do that? What made it possible for you to get here?”</a:t>
            </a:r>
          </a:p>
          <a:p>
            <a:endParaRPr lang="en-US" baseline="0" dirty="0" smtClean="0"/>
          </a:p>
          <a:p>
            <a:r>
              <a:rPr lang="en-US" baseline="0" dirty="0" smtClean="0"/>
              <a:t>Exception-”You said it is challenging to use condoms all the time. When have you been able to successfully use condoms?” “You said you take your meds sometimes. What is different about those times compared to when you don’t?”</a:t>
            </a:r>
          </a:p>
          <a:p>
            <a:endParaRPr lang="en-US" baseline="0" dirty="0" smtClean="0"/>
          </a:p>
          <a:p>
            <a:r>
              <a:rPr lang="en-US" baseline="0" dirty="0" smtClean="0"/>
              <a:t>What’s better-This is for follow up sessions mostly. “What is working better since we last met?” “”What is different that has helped you take your meds more often these past weeks?”</a:t>
            </a:r>
          </a:p>
          <a:p>
            <a:endParaRPr lang="en-US" baseline="0" dirty="0" smtClean="0"/>
          </a:p>
          <a:p>
            <a:r>
              <a:rPr lang="en-US" baseline="0" dirty="0" smtClean="0"/>
              <a:t>Scaling-”On a scale of 1-10, 1 being lowest, 10 being highest, how able do you feel </a:t>
            </a:r>
            <a:r>
              <a:rPr lang="en-US" baseline="0" dirty="0" err="1" smtClean="0"/>
              <a:t>yo</a:t>
            </a:r>
            <a:r>
              <a:rPr lang="en-US" baseline="0" dirty="0" smtClean="0"/>
              <a:t> are to tell your husband about your HIV status?” “Last week you said you were at 5 on the scale of 1-10 to be able to tell your husband, where are you today?”</a:t>
            </a:r>
          </a:p>
          <a:p>
            <a:endParaRPr lang="en-US" baseline="0" dirty="0" smtClean="0"/>
          </a:p>
          <a:p>
            <a:r>
              <a:rPr lang="en-US" baseline="0" dirty="0" smtClean="0"/>
              <a:t>Miracle-”If you woke up tomorrow and a miracle had happened and all the concerns you have right now were gone, how would you know that? What would look or feel different?”</a:t>
            </a:r>
          </a:p>
          <a:p>
            <a:endParaRPr lang="en-US" dirty="0" smtClean="0"/>
          </a:p>
          <a:p>
            <a:r>
              <a:rPr lang="en-US" dirty="0" smtClean="0"/>
              <a:t>We are going to</a:t>
            </a:r>
            <a:r>
              <a:rPr lang="en-US" baseline="0" dirty="0" smtClean="0"/>
              <a:t> focus on a couple of these. </a:t>
            </a:r>
          </a:p>
          <a:p>
            <a:r>
              <a:rPr lang="en-US" baseline="0" dirty="0" smtClean="0"/>
              <a:t>Exception finding questions and Scaling questions</a:t>
            </a:r>
            <a:endParaRPr lang="en-US" dirty="0" smtClean="0"/>
          </a:p>
          <a:p>
            <a:endParaRPr lang="en-US" dirty="0"/>
          </a:p>
        </p:txBody>
      </p:sp>
      <p:sp>
        <p:nvSpPr>
          <p:cNvPr id="4" name="Slide Number Placeholder 3"/>
          <p:cNvSpPr>
            <a:spLocks noGrp="1"/>
          </p:cNvSpPr>
          <p:nvPr>
            <p:ph type="sldNum" sz="quarter" idx="10"/>
          </p:nvPr>
        </p:nvSpPr>
        <p:spPr/>
        <p:txBody>
          <a:bodyPr/>
          <a:lstStyle/>
          <a:p>
            <a:fld id="{444E441F-920E-4652-9829-8573D7E40C9F}"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4251019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Help patient focus on when things worked! When staying safe was easy.</a:t>
            </a:r>
            <a:endParaRPr lang="en-US" baseline="0" dirty="0" smtClean="0"/>
          </a:p>
          <a:p>
            <a:endParaRPr lang="en-US" baseline="0" dirty="0" smtClean="0"/>
          </a:p>
          <a:p>
            <a:r>
              <a:rPr lang="en-US" baseline="0" dirty="0" smtClean="0"/>
              <a:t>“I have a hard using condoms because I think they will think I have HIV and that makes me feel afraid that I will get it!”</a:t>
            </a:r>
          </a:p>
          <a:p>
            <a:endParaRPr lang="en-US" baseline="0" dirty="0" smtClean="0"/>
          </a:p>
          <a:p>
            <a:r>
              <a:rPr lang="en-US" baseline="0" dirty="0" smtClean="0"/>
              <a:t>“When has it been easier to use condoms?” “What kind of partners is it easier with?” “What else was different about the times it was easier?” “When it has been easier where were you?”</a:t>
            </a:r>
          </a:p>
          <a:p>
            <a:endParaRPr lang="en-US" baseline="0" dirty="0" smtClean="0"/>
          </a:p>
          <a:p>
            <a:r>
              <a:rPr lang="en-US" baseline="0" dirty="0" smtClean="0"/>
              <a:t>“I am so afraid of telling my husband about having HIV! I just don’t know how he will react, he gets so angry.”</a:t>
            </a:r>
          </a:p>
          <a:p>
            <a:r>
              <a:rPr lang="en-US" baseline="0" dirty="0" smtClean="0"/>
              <a:t>“When have you told him something big that he did not get angry?” “What was different about those times?” “What worked to be able to tell him without him getting angry?”</a:t>
            </a:r>
            <a:endParaRPr lang="en-US" dirty="0" smtClean="0"/>
          </a:p>
          <a:p>
            <a:endParaRPr lang="en-US" dirty="0"/>
          </a:p>
        </p:txBody>
      </p:sp>
      <p:sp>
        <p:nvSpPr>
          <p:cNvPr id="4" name="Slide Number Placeholder 3"/>
          <p:cNvSpPr>
            <a:spLocks noGrp="1"/>
          </p:cNvSpPr>
          <p:nvPr>
            <p:ph type="sldNum" sz="quarter" idx="10"/>
          </p:nvPr>
        </p:nvSpPr>
        <p:spPr/>
        <p:txBody>
          <a:bodyPr/>
          <a:lstStyle/>
          <a:p>
            <a:fld id="{444E441F-920E-4652-9829-8573D7E40C9F}"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70275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In</a:t>
            </a:r>
            <a:r>
              <a:rPr lang="en-US" baseline="0" dirty="0"/>
              <a:t> most situations, </a:t>
            </a:r>
            <a:r>
              <a:rPr lang="en-US" dirty="0"/>
              <a:t>index testing and partner services</a:t>
            </a:r>
            <a:r>
              <a:rPr lang="en-US" baseline="0" dirty="0"/>
              <a:t> is well received by both index clients and their partners. However, there may be times when a partner has a challenging reaction that will require providers to draw on their skills for easing tension and diffusing blame. </a:t>
            </a:r>
          </a:p>
          <a:p>
            <a:endParaRPr lang="en-US" baseline="0" dirty="0"/>
          </a:p>
          <a:p>
            <a:r>
              <a:rPr lang="en-US" baseline="0" dirty="0"/>
              <a:t>Some techniques the provider can use include:</a:t>
            </a:r>
          </a:p>
          <a:p>
            <a:endParaRPr lang="en-US" baseline="0" dirty="0"/>
          </a:p>
          <a:p>
            <a:pPr marL="174708" indent="-174708">
              <a:buFont typeface="Arial" panose="020B0604020202020204" pitchFamily="34" charset="0"/>
              <a:buChar char="•"/>
            </a:pPr>
            <a:r>
              <a:rPr lang="en-US" dirty="0"/>
              <a:t>Normalizing the clients feelings, reactions, and experiences</a:t>
            </a:r>
          </a:p>
          <a:p>
            <a:pPr marL="640594" lvl="1" indent="-174708">
              <a:buFont typeface="Arial" panose="020B0604020202020204" pitchFamily="34" charset="0"/>
              <a:buChar char="•"/>
            </a:pPr>
            <a:r>
              <a:rPr lang="en-US" dirty="0"/>
              <a:t>This helps the client recognize that their feelings are</a:t>
            </a:r>
            <a:r>
              <a:rPr lang="en-US" baseline="0" dirty="0"/>
              <a:t> common and rational</a:t>
            </a:r>
            <a:r>
              <a:rPr lang="en-US" dirty="0"/>
              <a:t>.</a:t>
            </a:r>
            <a:r>
              <a:rPr lang="en-US" baseline="0" dirty="0"/>
              <a:t> </a:t>
            </a:r>
            <a:endParaRPr lang="en-US" dirty="0"/>
          </a:p>
          <a:p>
            <a:pPr marL="174708" indent="-174708">
              <a:buFont typeface="Arial" panose="020B0604020202020204" pitchFamily="34" charset="0"/>
              <a:buChar char="•"/>
            </a:pPr>
            <a:r>
              <a:rPr lang="en-US" dirty="0"/>
              <a:t>Reminding the client that they are not alone</a:t>
            </a:r>
          </a:p>
          <a:p>
            <a:pPr marL="640594" lvl="1" indent="-174708">
              <a:buFont typeface="Arial" panose="020B0604020202020204" pitchFamily="34" charset="0"/>
              <a:buChar char="•"/>
            </a:pPr>
            <a:r>
              <a:rPr lang="en-US" dirty="0"/>
              <a:t>HIV is common in many of our</a:t>
            </a:r>
            <a:r>
              <a:rPr lang="en-US" baseline="0" dirty="0"/>
              <a:t> communities, and many people are dealing with the reality of HIV in their lives. </a:t>
            </a:r>
            <a:endParaRPr lang="en-US" dirty="0"/>
          </a:p>
          <a:p>
            <a:pPr marL="174708" indent="-174708">
              <a:buFont typeface="Arial" panose="020B0604020202020204" pitchFamily="34" charset="0"/>
              <a:buChar char="•"/>
            </a:pPr>
            <a:r>
              <a:rPr lang="en-US" dirty="0"/>
              <a:t>Focusing on the present and the future</a:t>
            </a:r>
          </a:p>
          <a:p>
            <a:pPr marL="640594" lvl="1" indent="-174708">
              <a:buFont typeface="Arial" panose="020B0604020202020204" pitchFamily="34" charset="0"/>
              <a:buChar char="•"/>
            </a:pPr>
            <a:r>
              <a:rPr lang="en-US" dirty="0"/>
              <a:t>Help</a:t>
            </a:r>
            <a:r>
              <a:rPr lang="en-US" baseline="0" dirty="0"/>
              <a:t> the client stay focused on what can be done today and in the future. The past is the past and cannot be changed.</a:t>
            </a:r>
            <a:endParaRPr lang="en-US" dirty="0"/>
          </a:p>
          <a:p>
            <a:pPr marL="174708" indent="-174708">
              <a:buFont typeface="Arial" panose="020B0604020202020204" pitchFamily="34" charset="0"/>
              <a:buChar char="•"/>
            </a:pPr>
            <a:r>
              <a:rPr lang="en-US" dirty="0"/>
              <a:t>Avoiding and deflecting questions aimed at identifying the source of infection</a:t>
            </a:r>
          </a:p>
          <a:p>
            <a:pPr marL="640594" lvl="1" indent="-174708">
              <a:buFont typeface="Arial" panose="020B0604020202020204" pitchFamily="34" charset="0"/>
              <a:buChar char="•"/>
            </a:pPr>
            <a:r>
              <a:rPr lang="en-US" dirty="0"/>
              <a:t>It</a:t>
            </a:r>
            <a:r>
              <a:rPr lang="en-US" baseline="0" dirty="0"/>
              <a:t> is not important or helpful to know where HIV came from; the important thing is to get on treatment and to get others tested so they can also get on treatment if they are HIV-positive or make decisions about HIV prevention if they are HIV-negative. </a:t>
            </a:r>
            <a:endParaRPr lang="en-US" dirty="0"/>
          </a:p>
          <a:p>
            <a:pPr marL="174708" indent="-174708">
              <a:buFont typeface="Arial" panose="020B0604020202020204" pitchFamily="34" charset="0"/>
              <a:buChar char="•"/>
            </a:pPr>
            <a:r>
              <a:rPr lang="en-US" dirty="0"/>
              <a:t>Expressing confidence in the client’s ability to deal with HIV-related issues</a:t>
            </a:r>
          </a:p>
          <a:p>
            <a:pPr marL="640594" lvl="1" indent="-174708">
              <a:buFont typeface="Arial" panose="020B0604020202020204" pitchFamily="34" charset="0"/>
              <a:buChar char="•"/>
            </a:pPr>
            <a:r>
              <a:rPr lang="en-US" dirty="0"/>
              <a:t>Reflect on the client’s strengths and how they have effectively addressed challenges in other aspects of their lives. Draw</a:t>
            </a:r>
            <a:r>
              <a:rPr lang="en-US" baseline="0" dirty="0"/>
              <a:t> on these strengths to identify how the client will be able to deal with HIV as well. </a:t>
            </a:r>
            <a:endParaRPr lang="en-US" dirty="0"/>
          </a:p>
          <a:p>
            <a:pPr marL="174708" indent="-174708">
              <a:buFont typeface="Arial" panose="020B0604020202020204" pitchFamily="34" charset="0"/>
              <a:buChar char="•"/>
            </a:pPr>
            <a:r>
              <a:rPr lang="en-US" dirty="0"/>
              <a:t>Acknowledging feelings and emotions, and predicting that in time their intensity will likely change or shift</a:t>
            </a:r>
          </a:p>
          <a:p>
            <a:pPr marL="640594" lvl="1" indent="-174708">
              <a:buFont typeface="Arial" panose="020B0604020202020204" pitchFamily="34" charset="0"/>
              <a:buChar char="•"/>
            </a:pPr>
            <a:r>
              <a:rPr lang="en-US" dirty="0"/>
              <a:t>Acknowledge</a:t>
            </a:r>
            <a:r>
              <a:rPr lang="en-US" baseline="0" dirty="0"/>
              <a:t> that the client’s feelings and emotions may change over time as they start to cope and adapt. </a:t>
            </a:r>
            <a:endParaRPr lang="en-US" dirty="0"/>
          </a:p>
        </p:txBody>
      </p:sp>
      <p:sp>
        <p:nvSpPr>
          <p:cNvPr id="4" name="Slide Number Placeholder 3"/>
          <p:cNvSpPr>
            <a:spLocks noGrp="1"/>
          </p:cNvSpPr>
          <p:nvPr>
            <p:ph type="sldNum" sz="quarter" idx="10"/>
          </p:nvPr>
        </p:nvSpPr>
        <p:spPr/>
        <p:txBody>
          <a:bodyPr/>
          <a:lstStyle/>
          <a:p>
            <a:fld id="{974CCA09-A6F4-4FE6-9C6C-958BBFEBD8CF}" type="slidenum">
              <a:rPr lang="en-US" smtClean="0"/>
              <a:t>23</a:t>
            </a:fld>
            <a:endParaRPr lang="en-US"/>
          </a:p>
        </p:txBody>
      </p:sp>
    </p:spTree>
    <p:extLst>
      <p:ext uri="{BB962C8B-B14F-4D97-AF65-F5344CB8AC3E}">
        <p14:creationId xmlns:p14="http://schemas.microsoft.com/office/powerpoint/2010/main" val="1908847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Motivational</a:t>
            </a:r>
            <a:r>
              <a:rPr lang="en-US" sz="1200" b="1" i="0" kern="1200" baseline="0" dirty="0">
                <a:solidFill>
                  <a:schemeClr val="tx1"/>
                </a:solidFill>
                <a:effectLst/>
                <a:latin typeface="+mn-lt"/>
                <a:ea typeface="+mn-ea"/>
                <a:cs typeface="+mn-cs"/>
              </a:rPr>
              <a:t> Interviewing is a way of talking to people about behavior change and dealing with ambivalence.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eliciting behavior change by helping clients explore and resolve </a:t>
            </a:r>
            <a:r>
              <a:rPr lang="en-US" sz="1200" b="1" u="sng" dirty="0"/>
              <a:t>ambivalence</a:t>
            </a:r>
            <a:r>
              <a:rPr lang="en-US" sz="1200" dirty="0"/>
              <a:t>.</a:t>
            </a:r>
          </a:p>
          <a:p>
            <a:pPr marL="171450" indent="-171450">
              <a:buFont typeface="Arial" panose="020B0604020202020204" pitchFamily="34" charset="0"/>
              <a:buChar char="•"/>
            </a:pPr>
            <a:r>
              <a:rPr lang="en-US" dirty="0"/>
              <a:t>Recap</a:t>
            </a:r>
            <a:r>
              <a:rPr lang="en-US" baseline="0" dirty="0"/>
              <a:t> what we heard before, particularly communication skills.  </a:t>
            </a:r>
          </a:p>
          <a:p>
            <a:pPr marL="171450" indent="-171450">
              <a:buFont typeface="Arial" panose="020B0604020202020204" pitchFamily="34" charset="0"/>
              <a:buChar char="•"/>
            </a:pPr>
            <a:r>
              <a:rPr lang="en-US" baseline="0" dirty="0"/>
              <a:t>Evidence and theory-based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sz="1200" b="1" i="0" kern="1200" baseline="0" dirty="0">
              <a:solidFill>
                <a:schemeClr val="tx1"/>
              </a:solidFill>
              <a:effectLst/>
              <a:latin typeface="+mn-lt"/>
              <a:ea typeface="+mn-ea"/>
              <a:cs typeface="+mn-cs"/>
            </a:endParaRPr>
          </a:p>
          <a:p>
            <a:r>
              <a:rPr lang="en-US" sz="1200" b="1" i="0" kern="1200" baseline="0" dirty="0">
                <a:solidFill>
                  <a:schemeClr val="tx1"/>
                </a:solidFill>
                <a:effectLst/>
                <a:latin typeface="+mn-lt"/>
                <a:ea typeface="+mn-ea"/>
                <a:cs typeface="+mn-cs"/>
              </a:rPr>
              <a:t>Ambivalence: </a:t>
            </a:r>
            <a:r>
              <a:rPr lang="en-US" sz="1200" b="0" i="0" kern="1200" dirty="0">
                <a:solidFill>
                  <a:schemeClr val="tx1"/>
                </a:solidFill>
                <a:effectLst/>
                <a:latin typeface="+mn-lt"/>
                <a:ea typeface="+mn-ea"/>
                <a:cs typeface="+mn-cs"/>
              </a:rPr>
              <a:t>the state of having mixed feelings or contradictory ideas about something or someone.</a:t>
            </a:r>
            <a:endParaRPr lang="en-US" sz="1200" b="1"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Motivational interviewing</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MI</a:t>
            </a:r>
            <a:r>
              <a:rPr lang="en-US" sz="1200" b="0" i="0" kern="1200" dirty="0">
                <a:solidFill>
                  <a:schemeClr val="tx1"/>
                </a:solidFill>
                <a:effectLst/>
                <a:latin typeface="+mn-lt"/>
                <a:ea typeface="+mn-ea"/>
                <a:cs typeface="+mn-cs"/>
              </a:rPr>
              <a:t>) is a </a:t>
            </a:r>
            <a:r>
              <a:rPr lang="en-US" sz="1200" b="0" i="0" u="none" strike="noStrike" kern="1200" dirty="0">
                <a:solidFill>
                  <a:schemeClr val="tx1"/>
                </a:solidFill>
                <a:effectLst/>
                <a:latin typeface="+mn-lt"/>
                <a:ea typeface="+mn-ea"/>
                <a:cs typeface="+mn-cs"/>
                <a:hlinkClick r:id="rId3" tooltip="Counseling"/>
              </a:rPr>
              <a:t>counseling</a:t>
            </a:r>
            <a:r>
              <a:rPr lang="en-US" sz="1200" b="0" i="0" kern="1200" dirty="0">
                <a:solidFill>
                  <a:schemeClr val="tx1"/>
                </a:solidFill>
                <a:effectLst/>
                <a:latin typeface="+mn-lt"/>
                <a:ea typeface="+mn-ea"/>
                <a:cs typeface="+mn-cs"/>
              </a:rPr>
              <a:t> approach developed in part by </a:t>
            </a:r>
            <a:r>
              <a:rPr lang="en-US" sz="1200" b="0" i="0" u="none" strike="noStrike" kern="1200" dirty="0">
                <a:solidFill>
                  <a:schemeClr val="tx1"/>
                </a:solidFill>
                <a:effectLst/>
                <a:latin typeface="+mn-lt"/>
                <a:ea typeface="+mn-ea"/>
                <a:cs typeface="+mn-cs"/>
                <a:hlinkClick r:id="rId4" tooltip="Clinical psychologist"/>
              </a:rPr>
              <a:t>clinical psychologists</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5" tooltip="William R. Miller (psychologist)"/>
              </a:rPr>
              <a:t>William R. Miller</a:t>
            </a:r>
            <a:r>
              <a:rPr lang="en-US" sz="1200" b="0" i="0" kern="1200" dirty="0">
                <a:solidFill>
                  <a:schemeClr val="tx1"/>
                </a:solidFill>
                <a:effectLst/>
                <a:latin typeface="+mn-lt"/>
                <a:ea typeface="+mn-ea"/>
                <a:cs typeface="+mn-cs"/>
              </a:rPr>
              <a:t> and </a:t>
            </a:r>
            <a:r>
              <a:rPr lang="en-US" sz="1200" b="0" i="0" u="none" strike="noStrike" kern="1200" dirty="0">
                <a:solidFill>
                  <a:schemeClr val="tx1"/>
                </a:solidFill>
                <a:effectLst/>
                <a:latin typeface="+mn-lt"/>
                <a:ea typeface="+mn-ea"/>
                <a:cs typeface="+mn-cs"/>
                <a:hlinkClick r:id="rId6" tooltip="Stephen Rollnick"/>
              </a:rPr>
              <a:t>Stephen </a:t>
            </a:r>
            <a:r>
              <a:rPr lang="en-US" sz="1200" b="0" i="0" u="none" strike="noStrike" kern="1200" dirty="0" err="1">
                <a:solidFill>
                  <a:schemeClr val="tx1"/>
                </a:solidFill>
                <a:effectLst/>
                <a:latin typeface="+mn-lt"/>
                <a:ea typeface="+mn-ea"/>
                <a:cs typeface="+mn-cs"/>
                <a:hlinkClick r:id="rId6" tooltip="Stephen Rollnick"/>
              </a:rPr>
              <a:t>Rollnick</a:t>
            </a:r>
            <a:r>
              <a:rPr lang="en-US" sz="1200" b="0" i="0" kern="1200" dirty="0">
                <a:solidFill>
                  <a:schemeClr val="tx1"/>
                </a:solidFill>
                <a:effectLst/>
                <a:latin typeface="+mn-lt"/>
                <a:ea typeface="+mn-ea"/>
                <a:cs typeface="+mn-cs"/>
              </a:rPr>
              <a:t>. The concept of motivational interviewing evolved from experience in the treatment of problem drinkers, and was first described by Miller (1983) in an article published in </a:t>
            </a:r>
            <a:r>
              <a:rPr lang="en-US" sz="1200" b="0" i="1" kern="1200" dirty="0" err="1">
                <a:solidFill>
                  <a:schemeClr val="tx1"/>
                </a:solidFill>
                <a:effectLst/>
                <a:latin typeface="+mn-lt"/>
                <a:ea typeface="+mn-ea"/>
                <a:cs typeface="+mn-cs"/>
              </a:rPr>
              <a:t>Behavioural</a:t>
            </a:r>
            <a:r>
              <a:rPr lang="en-US" sz="1200" b="0" i="1" kern="1200" dirty="0">
                <a:solidFill>
                  <a:schemeClr val="tx1"/>
                </a:solidFill>
                <a:effectLst/>
                <a:latin typeface="+mn-lt"/>
                <a:ea typeface="+mn-ea"/>
                <a:cs typeface="+mn-cs"/>
              </a:rPr>
              <a:t> Psychotherapy</a:t>
            </a:r>
            <a:r>
              <a:rPr lang="en-US" sz="1200" b="0" i="0" kern="1200" dirty="0">
                <a:solidFill>
                  <a:schemeClr val="tx1"/>
                </a:solidFill>
                <a:effectLst/>
                <a:latin typeface="+mn-lt"/>
                <a:ea typeface="+mn-ea"/>
                <a:cs typeface="+mn-cs"/>
              </a:rPr>
              <a:t>. Miller and </a:t>
            </a:r>
            <a:r>
              <a:rPr lang="en-US" sz="1200" b="0" i="0" kern="1200" dirty="0" err="1">
                <a:solidFill>
                  <a:schemeClr val="tx1"/>
                </a:solidFill>
                <a:effectLst/>
                <a:latin typeface="+mn-lt"/>
                <a:ea typeface="+mn-ea"/>
                <a:cs typeface="+mn-cs"/>
              </a:rPr>
              <a:t>Rollnick</a:t>
            </a:r>
            <a:r>
              <a:rPr lang="en-US" sz="1200" b="0" i="0" kern="1200" dirty="0">
                <a:solidFill>
                  <a:schemeClr val="tx1"/>
                </a:solidFill>
                <a:effectLst/>
                <a:latin typeface="+mn-lt"/>
                <a:ea typeface="+mn-ea"/>
                <a:cs typeface="+mn-cs"/>
              </a:rPr>
              <a:t> later elaborated on these fundamental concepts and approaches in 1991, in a more detailed description of clinical procedures. Motivational interviewing is a directive, client-centered counselling style for eliciting behavior change by helping clients to explore and resolve ambivalence. It is most centrally defined not by technique but by its spirit as a facilitative style for interpersonal relationship.</a:t>
            </a:r>
            <a:r>
              <a:rPr lang="en-US" sz="1200" b="0" i="0" u="none" strike="noStrike" kern="1200" baseline="30000" dirty="0">
                <a:solidFill>
                  <a:schemeClr val="tx1"/>
                </a:solidFill>
                <a:effectLst/>
                <a:latin typeface="+mn-lt"/>
                <a:ea typeface="+mn-ea"/>
                <a:cs typeface="+mn-cs"/>
                <a:hlinkClick r:id="rId7"/>
              </a:rPr>
              <a:t>[1]</a:t>
            </a:r>
            <a:endParaRPr lang="en-US" sz="1200" b="0" i="0" u="none" strike="noStrike" kern="1200" baseline="30000" dirty="0">
              <a:solidFill>
                <a:schemeClr val="tx1"/>
              </a:solidFill>
              <a:effectLst/>
              <a:latin typeface="+mn-lt"/>
              <a:ea typeface="+mn-ea"/>
              <a:cs typeface="+mn-cs"/>
            </a:endParaRPr>
          </a:p>
          <a:p>
            <a:endParaRPr lang="en-US" sz="1200" b="0" i="0" u="none" strike="noStrike" kern="1200" baseline="30000" dirty="0">
              <a:solidFill>
                <a:schemeClr val="tx1"/>
              </a:solidFill>
              <a:effectLst/>
              <a:latin typeface="+mn-lt"/>
              <a:ea typeface="+mn-ea"/>
              <a:cs typeface="+mn-cs"/>
            </a:endParaRPr>
          </a:p>
          <a:p>
            <a:pPr eaLnBrk="1" fontAlgn="auto" hangingPunct="1">
              <a:lnSpc>
                <a:spcPct val="90000"/>
              </a:lnSpc>
              <a:spcAft>
                <a:spcPts val="0"/>
              </a:spcAft>
              <a:buFont typeface="Arial"/>
              <a:buChar char="•"/>
              <a:defRPr/>
            </a:pPr>
            <a:r>
              <a:rPr lang="en-US" sz="1200" dirty="0">
                <a:ea typeface="+mn-ea"/>
                <a:cs typeface="+mn-cs"/>
              </a:rPr>
              <a:t>A directive, client centered counseling style for eliciting behavior change by helping clients explore and resolve </a:t>
            </a:r>
            <a:r>
              <a:rPr lang="en-US" sz="1200" b="1" u="sng" dirty="0">
                <a:ea typeface="+mn-ea"/>
                <a:cs typeface="+mn-cs"/>
              </a:rPr>
              <a:t>ambivalence</a:t>
            </a:r>
            <a:r>
              <a:rPr lang="en-US" sz="1200" dirty="0">
                <a:ea typeface="+mn-ea"/>
                <a:cs typeface="+mn-cs"/>
              </a:rPr>
              <a:t>.</a:t>
            </a:r>
          </a:p>
          <a:p>
            <a:pPr eaLnBrk="1" fontAlgn="auto" hangingPunct="1">
              <a:lnSpc>
                <a:spcPct val="90000"/>
              </a:lnSpc>
              <a:spcAft>
                <a:spcPts val="0"/>
              </a:spcAft>
              <a:buFont typeface="Wingdings" charset="0"/>
              <a:buNone/>
              <a:defRPr/>
            </a:pPr>
            <a:r>
              <a:rPr lang="en-US" sz="1200" dirty="0">
                <a:ea typeface="+mn-ea"/>
                <a:cs typeface="+mn-cs"/>
              </a:rPr>
              <a:t>Ambivalence:</a:t>
            </a:r>
            <a:r>
              <a:rPr lang="en-US" sz="1200" baseline="0" dirty="0">
                <a:ea typeface="+mn-ea"/>
                <a:cs typeface="+mn-cs"/>
              </a:rPr>
              <a:t> </a:t>
            </a:r>
            <a:r>
              <a:rPr lang="en-US" sz="1200" b="0" i="0" kern="1200" dirty="0">
                <a:solidFill>
                  <a:schemeClr val="tx1"/>
                </a:solidFill>
                <a:effectLst/>
                <a:latin typeface="+mn-lt"/>
                <a:ea typeface="+mn-ea"/>
                <a:cs typeface="+mn-cs"/>
              </a:rPr>
              <a:t>simultaneous and contradictory attitudes or feelings (e.g., diet,</a:t>
            </a:r>
            <a:r>
              <a:rPr lang="en-US" sz="1200" b="0" i="0" kern="1200" baseline="0" dirty="0">
                <a:solidFill>
                  <a:schemeClr val="tx1"/>
                </a:solidFill>
                <a:effectLst/>
                <a:latin typeface="+mn-lt"/>
                <a:ea typeface="+mn-ea"/>
                <a:cs typeface="+mn-cs"/>
              </a:rPr>
              <a:t> losing weight,</a:t>
            </a:r>
            <a:r>
              <a:rPr lang="en-US" sz="1200" b="0" i="0" kern="1200" dirty="0">
                <a:solidFill>
                  <a:schemeClr val="tx1"/>
                </a:solidFill>
                <a:effectLst/>
                <a:latin typeface="+mn-lt"/>
                <a:ea typeface="+mn-ea"/>
                <a:cs typeface="+mn-cs"/>
              </a:rPr>
              <a:t> saving money, working out)</a:t>
            </a:r>
          </a:p>
          <a:p>
            <a:endParaRPr lang="en-US" dirty="0"/>
          </a:p>
        </p:txBody>
      </p:sp>
      <p:sp>
        <p:nvSpPr>
          <p:cNvPr id="4" name="Slide Number Placeholder 3"/>
          <p:cNvSpPr>
            <a:spLocks noGrp="1"/>
          </p:cNvSpPr>
          <p:nvPr>
            <p:ph type="sldNum" sz="quarter" idx="10"/>
          </p:nvPr>
        </p:nvSpPr>
        <p:spPr/>
        <p:txBody>
          <a:bodyPr/>
          <a:lstStyle/>
          <a:p>
            <a:fld id="{6988C74F-8429-4686-A201-F02120734A10}" type="slidenum">
              <a:rPr lang="en-US" smtClean="0"/>
              <a:t>24</a:t>
            </a:fld>
            <a:endParaRPr lang="en-US"/>
          </a:p>
        </p:txBody>
      </p:sp>
    </p:spTree>
    <p:extLst>
      <p:ext uri="{BB962C8B-B14F-4D97-AF65-F5344CB8AC3E}">
        <p14:creationId xmlns:p14="http://schemas.microsoft.com/office/powerpoint/2010/main" val="1034690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88C74F-8429-4686-A201-F02120734A10}" type="slidenum">
              <a:rPr lang="en-US" smtClean="0"/>
              <a:t>25</a:t>
            </a:fld>
            <a:endParaRPr lang="en-US"/>
          </a:p>
        </p:txBody>
      </p:sp>
    </p:spTree>
    <p:extLst>
      <p:ext uri="{BB962C8B-B14F-4D97-AF65-F5344CB8AC3E}">
        <p14:creationId xmlns:p14="http://schemas.microsoft.com/office/powerpoint/2010/main" val="2040248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a:t>Empathy:  the ability to understand and share the feelings of another.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A directive, client centered counseling style for eliciting behavior change by helping clients explore and resolve </a:t>
            </a:r>
            <a:r>
              <a:rPr lang="en-US" sz="1200" b="1" u="sng" dirty="0"/>
              <a:t>ambivalence</a:t>
            </a:r>
            <a:r>
              <a:rPr lang="en-US" sz="1200" dirty="0"/>
              <a: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988C74F-8429-4686-A201-F02120734A10}" type="slidenum">
              <a:rPr lang="en-US" smtClean="0"/>
              <a:t>26</a:t>
            </a:fld>
            <a:endParaRPr lang="en-US"/>
          </a:p>
        </p:txBody>
      </p:sp>
    </p:spTree>
    <p:extLst>
      <p:ext uri="{BB962C8B-B14F-4D97-AF65-F5344CB8AC3E}">
        <p14:creationId xmlns:p14="http://schemas.microsoft.com/office/powerpoint/2010/main" val="3140702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3B69AA9-1DE1-4FD7-BBDD-56648CE4D8AE}"/>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5" name="Footer Placeholder 4">
            <a:extLst>
              <a:ext uri="{FF2B5EF4-FFF2-40B4-BE49-F238E27FC236}">
                <a16:creationId xmlns:a16="http://schemas.microsoft.com/office/drawing/2014/main" id="{E67FE6C8-A9E9-4905-B62C-36EB1EEE1516}"/>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7512F1E5-926B-4AC0-B04C-5A33CE26038D}"/>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1188164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0B2545-1A80-40FB-9E19-411FD03988F8}"/>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5" name="Footer Placeholder 4">
            <a:extLst>
              <a:ext uri="{FF2B5EF4-FFF2-40B4-BE49-F238E27FC236}">
                <a16:creationId xmlns:a16="http://schemas.microsoft.com/office/drawing/2014/main" id="{11BBC762-7314-4388-B549-ECA21C0046B8}"/>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02C3E2C3-637C-424A-8F81-BEFAAE5A0ABE}"/>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879370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2D33CE-94A4-4924-B7FD-3FF06B82B155}"/>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5" name="Footer Placeholder 4">
            <a:extLst>
              <a:ext uri="{FF2B5EF4-FFF2-40B4-BE49-F238E27FC236}">
                <a16:creationId xmlns:a16="http://schemas.microsoft.com/office/drawing/2014/main" id="{5D94D674-892F-487C-86C9-2C55C49E64F2}"/>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1E478F58-0310-4488-BAC3-8695CE428AC8}"/>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290692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46C4E3-1D50-4707-B055-5B5EAEB53BFA}"/>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5" name="Footer Placeholder 4">
            <a:extLst>
              <a:ext uri="{FF2B5EF4-FFF2-40B4-BE49-F238E27FC236}">
                <a16:creationId xmlns:a16="http://schemas.microsoft.com/office/drawing/2014/main" id="{BBD529D5-74C2-4B10-B4A7-25FE7763D205}"/>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8D72448A-AA78-4849-9DCC-A931E98A6A42}"/>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982103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568978-B4C7-4E8B-B052-11DD38B4E939}"/>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5" name="Footer Placeholder 4">
            <a:extLst>
              <a:ext uri="{FF2B5EF4-FFF2-40B4-BE49-F238E27FC236}">
                <a16:creationId xmlns:a16="http://schemas.microsoft.com/office/drawing/2014/main" id="{2B01FDE3-9696-4D75-8DCB-247A271E942F}"/>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970DE978-149A-436A-873F-DE2F696FC37A}"/>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454257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4F762B5-780B-4F4B-8D26-ADD8C42AA538}"/>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6" name="Footer Placeholder 5">
            <a:extLst>
              <a:ext uri="{FF2B5EF4-FFF2-40B4-BE49-F238E27FC236}">
                <a16:creationId xmlns:a16="http://schemas.microsoft.com/office/drawing/2014/main" id="{486D6E71-5A2E-4FC9-90D3-2D7706AD7E78}"/>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38CB0056-1E37-4849-A074-514AF344358B}"/>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982489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D279C2-84A7-4FE4-9EF1-847494F8648F}"/>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8" name="Footer Placeholder 7">
            <a:extLst>
              <a:ext uri="{FF2B5EF4-FFF2-40B4-BE49-F238E27FC236}">
                <a16:creationId xmlns:a16="http://schemas.microsoft.com/office/drawing/2014/main" id="{A48D7EBD-8DB9-46AC-AA22-2D53586E75C2}"/>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9" name="Slide Number Placeholder 8">
            <a:extLst>
              <a:ext uri="{FF2B5EF4-FFF2-40B4-BE49-F238E27FC236}">
                <a16:creationId xmlns:a16="http://schemas.microsoft.com/office/drawing/2014/main" id="{DE1528A2-FD96-4D82-89CD-FC8D4C12C422}"/>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1336226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DDCB4B2-8601-4E4A-8F77-61E4113F8ABC}"/>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4" name="Footer Placeholder 3">
            <a:extLst>
              <a:ext uri="{FF2B5EF4-FFF2-40B4-BE49-F238E27FC236}">
                <a16:creationId xmlns:a16="http://schemas.microsoft.com/office/drawing/2014/main" id="{2BCEC2DC-7D85-49F3-88A2-FB2288A691C2}"/>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5" name="Slide Number Placeholder 4">
            <a:extLst>
              <a:ext uri="{FF2B5EF4-FFF2-40B4-BE49-F238E27FC236}">
                <a16:creationId xmlns:a16="http://schemas.microsoft.com/office/drawing/2014/main" id="{DA359689-C8F0-40C8-98C6-9466CBCA5B02}"/>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937711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57BE75-5D85-4843-872C-81A7914C6CCB}"/>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3" name="Footer Placeholder 2">
            <a:extLst>
              <a:ext uri="{FF2B5EF4-FFF2-40B4-BE49-F238E27FC236}">
                <a16:creationId xmlns:a16="http://schemas.microsoft.com/office/drawing/2014/main" id="{CA811D6A-01B4-4707-BCB6-A7C712531E25}"/>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4" name="Slide Number Placeholder 3">
            <a:extLst>
              <a:ext uri="{FF2B5EF4-FFF2-40B4-BE49-F238E27FC236}">
                <a16:creationId xmlns:a16="http://schemas.microsoft.com/office/drawing/2014/main" id="{E9389A30-89CC-4E8A-9F19-DAA7A003711B}"/>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555560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a:extLst>
              <a:ext uri="{FF2B5EF4-FFF2-40B4-BE49-F238E27FC236}">
                <a16:creationId xmlns:a16="http://schemas.microsoft.com/office/drawing/2014/main" id="{F814ADFE-0DFC-4FF4-95FF-54C00BD63A1D}"/>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6" name="Footer Placeholder 5">
            <a:extLst>
              <a:ext uri="{FF2B5EF4-FFF2-40B4-BE49-F238E27FC236}">
                <a16:creationId xmlns:a16="http://schemas.microsoft.com/office/drawing/2014/main" id="{86DEB0D8-E7C2-473F-B2DC-CDF9F93DBE86}"/>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32414FDE-5C07-439F-8C34-0F06A3573D93}"/>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1778284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a:extLst>
              <a:ext uri="{FF2B5EF4-FFF2-40B4-BE49-F238E27FC236}">
                <a16:creationId xmlns:a16="http://schemas.microsoft.com/office/drawing/2014/main" id="{085494D7-CDB3-4465-8112-D6A662B80DC4}"/>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10/29/2022</a:t>
            </a:fld>
            <a:endParaRPr lang="en-US"/>
          </a:p>
        </p:txBody>
      </p:sp>
      <p:sp>
        <p:nvSpPr>
          <p:cNvPr id="6" name="Footer Placeholder 5">
            <a:extLst>
              <a:ext uri="{FF2B5EF4-FFF2-40B4-BE49-F238E27FC236}">
                <a16:creationId xmlns:a16="http://schemas.microsoft.com/office/drawing/2014/main" id="{71D75EE3-DB36-430C-9CE5-C5216B37419A}"/>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4EC33DB7-9E73-4D91-8B9F-6F6B3451A124}"/>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467982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F9DAF2F-2224-4E55-B1BB-2B3F5BE665B5}"/>
              </a:ext>
            </a:extLst>
          </p:cNvPr>
          <p:cNvSpPr>
            <a:spLocks noGrp="1"/>
          </p:cNvSpPr>
          <p:nvPr>
            <p:ph type="title"/>
          </p:nvPr>
        </p:nvSpPr>
        <p:spPr bwMode="auto">
          <a:xfrm>
            <a:off x="1200152" y="274638"/>
            <a:ext cx="1038224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 name="Rectangle 19">
            <a:extLst>
              <a:ext uri="{FF2B5EF4-FFF2-40B4-BE49-F238E27FC236}">
                <a16:creationId xmlns:a16="http://schemas.microsoft.com/office/drawing/2014/main" id="{C2B0591B-C52B-4757-A1A5-AF09BC7983D4}"/>
              </a:ext>
            </a:extLst>
          </p:cNvPr>
          <p:cNvSpPr/>
          <p:nvPr/>
        </p:nvSpPr>
        <p:spPr>
          <a:xfrm>
            <a:off x="945291" y="6584652"/>
            <a:ext cx="11246709" cy="292388"/>
          </a:xfrm>
          <a:prstGeom prst="rect">
            <a:avLst/>
          </a:prstGeom>
          <a:solidFill>
            <a:srgbClr val="BCE292"/>
          </a:solidFill>
        </p:spPr>
        <p:txBody>
          <a:bodyPr>
            <a:spAutoFit/>
          </a:bodyPr>
          <a:lstStyle/>
          <a:p>
            <a:pPr>
              <a:defRPr/>
            </a:pPr>
            <a:r>
              <a:rPr lang="en-US" sz="1300" b="1" spc="200" dirty="0">
                <a:ln w="29210">
                  <a:solidFill>
                    <a:schemeClr val="accent3">
                      <a:tint val="10000"/>
                    </a:schemeClr>
                  </a:solidFill>
                </a:ln>
                <a:blipFill>
                  <a:blip r:embed="rId13"/>
                  <a:tile tx="0" ty="0" sx="100000" sy="100000" flip="none" algn="tl"/>
                </a:blipFill>
                <a:effectLst>
                  <a:innerShdw blurRad="50800" dist="50800" dir="8100000">
                    <a:srgbClr val="7D7D7D">
                      <a:alpha val="73000"/>
                    </a:srgbClr>
                  </a:innerShdw>
                </a:effectLst>
              </a:rPr>
              <a:t>NATIONAL AIDS &amp; STI CONTROL PROGRAMME (NASCP) </a:t>
            </a:r>
            <a:r>
              <a:rPr lang="en-US" sz="1300" b="1" spc="200" dirty="0">
                <a:ln w="29210">
                  <a:solidFill>
                    <a:schemeClr val="accent3">
                      <a:tint val="10000"/>
                    </a:schemeClr>
                  </a:solidFill>
                </a:ln>
                <a:solidFill>
                  <a:srgbClr val="00B050"/>
                </a:solidFill>
                <a:effectLst>
                  <a:innerShdw blurRad="50800" dist="50800" dir="8100000">
                    <a:srgbClr val="7D7D7D">
                      <a:alpha val="73000"/>
                    </a:srgbClr>
                  </a:innerShdw>
                </a:effectLst>
              </a:rPr>
              <a:t>- FEDERAL MINISTRY OF HEALTH</a:t>
            </a:r>
            <a:endParaRPr lang="en-GB" sz="1300" b="1" spc="200" dirty="0">
              <a:ln w="29210">
                <a:solidFill>
                  <a:schemeClr val="accent3">
                    <a:tint val="10000"/>
                  </a:schemeClr>
                </a:solidFill>
              </a:ln>
              <a:solidFill>
                <a:srgbClr val="00B050"/>
              </a:solidFill>
              <a:effectLst>
                <a:innerShdw blurRad="50800" dist="50800" dir="8100000">
                  <a:srgbClr val="7D7D7D">
                    <a:alpha val="73000"/>
                  </a:srgbClr>
                </a:innerShdw>
              </a:effectLst>
            </a:endParaRPr>
          </a:p>
        </p:txBody>
      </p:sp>
      <p:grpSp>
        <p:nvGrpSpPr>
          <p:cNvPr id="1028" name="Group 20">
            <a:extLst>
              <a:ext uri="{FF2B5EF4-FFF2-40B4-BE49-F238E27FC236}">
                <a16:creationId xmlns:a16="http://schemas.microsoft.com/office/drawing/2014/main" id="{8CA4C648-4E7F-48ED-B4F1-B2FCE29D90E1}"/>
              </a:ext>
            </a:extLst>
          </p:cNvPr>
          <p:cNvGrpSpPr>
            <a:grpSpLocks/>
          </p:cNvGrpSpPr>
          <p:nvPr/>
        </p:nvGrpSpPr>
        <p:grpSpPr bwMode="auto">
          <a:xfrm>
            <a:off x="-33867" y="-1588"/>
            <a:ext cx="1041400" cy="6859588"/>
            <a:chOff x="-26126" y="-1258"/>
            <a:chExt cx="781702" cy="6859258"/>
          </a:xfrm>
        </p:grpSpPr>
        <p:sp>
          <p:nvSpPr>
            <p:cNvPr id="8" name="Rectangle 7">
              <a:extLst>
                <a:ext uri="{FF2B5EF4-FFF2-40B4-BE49-F238E27FC236}">
                  <a16:creationId xmlns:a16="http://schemas.microsoft.com/office/drawing/2014/main" id="{80E091F0-FC3E-432F-A6BB-3EEAF4485103}"/>
                </a:ext>
              </a:extLst>
            </p:cNvPr>
            <p:cNvSpPr/>
            <p:nvPr/>
          </p:nvSpPr>
          <p:spPr>
            <a:xfrm>
              <a:off x="-2294" y="330"/>
              <a:ext cx="255801" cy="685767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sp>
          <p:nvSpPr>
            <p:cNvPr id="9" name="Rectangle 8">
              <a:extLst>
                <a:ext uri="{FF2B5EF4-FFF2-40B4-BE49-F238E27FC236}">
                  <a16:creationId xmlns:a16="http://schemas.microsoft.com/office/drawing/2014/main" id="{365196B5-5C36-4C7E-9480-1D64CAE87E9E}"/>
                </a:ext>
              </a:extLst>
            </p:cNvPr>
            <p:cNvSpPr/>
            <p:nvPr/>
          </p:nvSpPr>
          <p:spPr>
            <a:xfrm>
              <a:off x="251919" y="-1258"/>
              <a:ext cx="254212" cy="6857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sp>
          <p:nvSpPr>
            <p:cNvPr id="10" name="Rectangle 9">
              <a:extLst>
                <a:ext uri="{FF2B5EF4-FFF2-40B4-BE49-F238E27FC236}">
                  <a16:creationId xmlns:a16="http://schemas.microsoft.com/office/drawing/2014/main" id="{54921708-FC17-4C1C-A948-FAF6FE472402}"/>
                </a:ext>
              </a:extLst>
            </p:cNvPr>
            <p:cNvSpPr/>
            <p:nvPr/>
          </p:nvSpPr>
          <p:spPr>
            <a:xfrm>
              <a:off x="455289" y="-1258"/>
              <a:ext cx="255800" cy="685767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sp>
          <p:nvSpPr>
            <p:cNvPr id="11" name="Oval 10">
              <a:extLst>
                <a:ext uri="{FF2B5EF4-FFF2-40B4-BE49-F238E27FC236}">
                  <a16:creationId xmlns:a16="http://schemas.microsoft.com/office/drawing/2014/main" id="{CA186C83-CD43-4CEB-99D5-09302C970797}"/>
                </a:ext>
              </a:extLst>
            </p:cNvPr>
            <p:cNvSpPr/>
            <p:nvPr/>
          </p:nvSpPr>
          <p:spPr>
            <a:xfrm>
              <a:off x="-2294" y="2708475"/>
              <a:ext cx="662541" cy="100801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pic>
          <p:nvPicPr>
            <p:cNvPr id="1036" name="Picture 2" descr="wpe4.jpg (11246 bytes)">
              <a:extLst>
                <a:ext uri="{FF2B5EF4-FFF2-40B4-BE49-F238E27FC236}">
                  <a16:creationId xmlns:a16="http://schemas.microsoft.com/office/drawing/2014/main" id="{022F5796-E609-44CE-B456-B9E1C8E3B2C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126" y="2932720"/>
              <a:ext cx="781702" cy="565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27" name="Picture 3" descr="C:\Users\Morka Mercy\Pictures\hiv PICTURE 1.png">
            <a:extLst>
              <a:ext uri="{FF2B5EF4-FFF2-40B4-BE49-F238E27FC236}">
                <a16:creationId xmlns:a16="http://schemas.microsoft.com/office/drawing/2014/main" id="{FC8FD096-064A-447F-9806-47B51ED54690}"/>
              </a:ext>
            </a:extLst>
          </p:cNvPr>
          <p:cNvPicPr>
            <a:picLocks noChangeAspect="1" noChangeArrowheads="1"/>
          </p:cNvPicPr>
          <p:nvPr/>
        </p:nvPicPr>
        <p:blipFill>
          <a:blip r:embed="rId15" cstate="print">
            <a:lum bright="93000"/>
          </a:blip>
          <a:srcRect/>
          <a:stretch>
            <a:fillRect/>
          </a:stretch>
        </p:blipFill>
        <p:spPr bwMode="auto">
          <a:xfrm rot="21396020">
            <a:off x="4762477" y="1196752"/>
            <a:ext cx="3733791" cy="5125147"/>
          </a:xfrm>
          <a:prstGeom prst="rect">
            <a:avLst/>
          </a:prstGeom>
          <a:noFill/>
          <a:effectLst>
            <a:softEdge rad="31750"/>
          </a:effectLst>
        </p:spPr>
      </p:pic>
      <p:sp>
        <p:nvSpPr>
          <p:cNvPr id="1030" name="Text Placeholder 2">
            <a:extLst>
              <a:ext uri="{FF2B5EF4-FFF2-40B4-BE49-F238E27FC236}">
                <a16:creationId xmlns:a16="http://schemas.microsoft.com/office/drawing/2014/main" id="{7B0DC457-B917-47DD-BFE7-DCF1011F3995}"/>
              </a:ext>
            </a:extLst>
          </p:cNvPr>
          <p:cNvSpPr>
            <a:spLocks noGrp="1"/>
          </p:cNvSpPr>
          <p:nvPr>
            <p:ph type="body" idx="1"/>
          </p:nvPr>
        </p:nvSpPr>
        <p:spPr bwMode="auto">
          <a:xfrm>
            <a:off x="1200152" y="1600201"/>
            <a:ext cx="10382249"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6" name="Slide Number Placeholder 5">
            <a:extLst>
              <a:ext uri="{FF2B5EF4-FFF2-40B4-BE49-F238E27FC236}">
                <a16:creationId xmlns:a16="http://schemas.microsoft.com/office/drawing/2014/main" id="{B7A0CB6F-2457-4B22-86D0-FB9EDFAE6D15}"/>
              </a:ext>
            </a:extLst>
          </p:cNvPr>
          <p:cNvSpPr>
            <a:spLocks noGrp="1"/>
          </p:cNvSpPr>
          <p:nvPr>
            <p:ph type="sldNum" sz="quarter" idx="4"/>
          </p:nvPr>
        </p:nvSpPr>
        <p:spPr>
          <a:xfrm>
            <a:off x="11410952" y="6524626"/>
            <a:ext cx="781049" cy="33337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1052613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10363200" cy="1470025"/>
          </a:xfrm>
        </p:spPr>
        <p:txBody>
          <a:bodyPr>
            <a:normAutofit fontScale="90000"/>
          </a:bodyPr>
          <a:lstStyle/>
          <a:p>
            <a:r>
              <a:rPr lang="en-US" sz="6000" dirty="0" smtClean="0">
                <a:latin typeface="Arial" panose="020B0604020202020204" pitchFamily="34" charset="0"/>
                <a:cs typeface="Arial" panose="020B0604020202020204" pitchFamily="34" charset="0"/>
              </a:rPr>
              <a:t>     PNS </a:t>
            </a:r>
            <a:r>
              <a:rPr lang="en-US" sz="6000" dirty="0">
                <a:latin typeface="Arial" panose="020B0604020202020204" pitchFamily="34" charset="0"/>
                <a:cs typeface="Arial" panose="020B0604020202020204" pitchFamily="34" charset="0"/>
              </a:rPr>
              <a:t>Counseling Strategies </a:t>
            </a:r>
            <a:br>
              <a:rPr lang="en-US" sz="6000" dirty="0">
                <a:latin typeface="Arial" panose="020B0604020202020204" pitchFamily="34" charset="0"/>
                <a:cs typeface="Arial" panose="020B0604020202020204" pitchFamily="34" charset="0"/>
              </a:rPr>
            </a:br>
            <a:r>
              <a:rPr lang="en-US" sz="6000" dirty="0">
                <a:latin typeface="Arial" panose="020B0604020202020204" pitchFamily="34" charset="0"/>
                <a:cs typeface="Arial" panose="020B0604020202020204" pitchFamily="34" charset="0"/>
              </a:rPr>
              <a:t>and </a:t>
            </a:r>
            <a:br>
              <a:rPr lang="en-US" sz="6000" dirty="0">
                <a:latin typeface="Arial" panose="020B0604020202020204" pitchFamily="34" charset="0"/>
                <a:cs typeface="Arial" panose="020B0604020202020204" pitchFamily="34" charset="0"/>
              </a:rPr>
            </a:br>
            <a:r>
              <a:rPr lang="en-US" sz="6000" dirty="0" smtClean="0">
                <a:latin typeface="Arial" panose="020B0604020202020204" pitchFamily="34" charset="0"/>
                <a:cs typeface="Arial" panose="020B0604020202020204" pitchFamily="34" charset="0"/>
              </a:rPr>
              <a:t>Techniques </a:t>
            </a:r>
            <a:endParaRPr lang="en-US" sz="6000" dirty="0"/>
          </a:p>
        </p:txBody>
      </p:sp>
    </p:spTree>
    <p:extLst>
      <p:ext uri="{BB962C8B-B14F-4D97-AF65-F5344CB8AC3E}">
        <p14:creationId xmlns:p14="http://schemas.microsoft.com/office/powerpoint/2010/main" val="1178867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Client-centered Counseling</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lstStyle/>
          <a:p>
            <a:pPr marL="0" indent="0" algn="ctr">
              <a:buNone/>
            </a:pPr>
            <a:endParaRPr lang="en-US" b="1" dirty="0" smtClean="0">
              <a:latin typeface="Arial" panose="020B0604020202020204" pitchFamily="34" charset="0"/>
              <a:cs typeface="Arial" panose="020B0604020202020204" pitchFamily="34" charset="0"/>
            </a:endParaRPr>
          </a:p>
          <a:p>
            <a:pPr marL="0" indent="0" algn="ctr">
              <a:buNone/>
            </a:pPr>
            <a:r>
              <a:rPr lang="en-US" b="1" dirty="0" smtClean="0">
                <a:latin typeface="Arial" panose="020B0604020202020204" pitchFamily="34" charset="0"/>
                <a:cs typeface="Arial" panose="020B0604020202020204" pitchFamily="34" charset="0"/>
              </a:rPr>
              <a:t>Meeting the clients where they are</a:t>
            </a:r>
            <a:endParaRPr lang="en-US" dirty="0"/>
          </a:p>
        </p:txBody>
      </p:sp>
    </p:spTree>
    <p:extLst>
      <p:ext uri="{BB962C8B-B14F-4D97-AF65-F5344CB8AC3E}">
        <p14:creationId xmlns:p14="http://schemas.microsoft.com/office/powerpoint/2010/main" val="355062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0" dirty="0">
                <a:latin typeface="Arial" panose="020B0604020202020204" pitchFamily="34" charset="0"/>
                <a:cs typeface="Arial" panose="020B0604020202020204" pitchFamily="34" charset="0"/>
              </a:rPr>
              <a:t>A growth promoting climate…</a:t>
            </a:r>
            <a:br>
              <a:rPr lang="en-US" b="1" kern="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lstStyle/>
          <a:p>
            <a:pPr marL="457200" indent="-457200">
              <a:lnSpc>
                <a:spcPct val="200000"/>
              </a:lnSpc>
            </a:pPr>
            <a:r>
              <a:rPr lang="en-US" dirty="0">
                <a:latin typeface="Arial" panose="020B0604020202020204" pitchFamily="34" charset="0"/>
                <a:cs typeface="Arial" panose="020B0604020202020204" pitchFamily="34" charset="0"/>
              </a:rPr>
              <a:t>Genuineness, realness or congruence</a:t>
            </a:r>
          </a:p>
          <a:p>
            <a:pPr marL="457200" indent="-457200">
              <a:lnSpc>
                <a:spcPct val="200000"/>
              </a:lnSpc>
            </a:pPr>
            <a:r>
              <a:rPr lang="en-US" dirty="0">
                <a:latin typeface="Arial" panose="020B0604020202020204" pitchFamily="34" charset="0"/>
                <a:cs typeface="Arial" panose="020B0604020202020204" pitchFamily="34" charset="0"/>
              </a:rPr>
              <a:t>Unconditional positive regard</a:t>
            </a:r>
          </a:p>
          <a:p>
            <a:pPr marL="457200" indent="-457200">
              <a:lnSpc>
                <a:spcPct val="200000"/>
              </a:lnSpc>
            </a:pPr>
            <a:r>
              <a:rPr lang="en-US" dirty="0">
                <a:latin typeface="Arial" panose="020B0604020202020204" pitchFamily="34" charset="0"/>
                <a:cs typeface="Arial" panose="020B0604020202020204" pitchFamily="34" charset="0"/>
              </a:rPr>
              <a:t>Empathetic understanding</a:t>
            </a:r>
          </a:p>
          <a:p>
            <a:pPr marL="0" indent="0">
              <a:buNone/>
            </a:pPr>
            <a:endParaRPr lang="en-US" dirty="0"/>
          </a:p>
        </p:txBody>
      </p:sp>
    </p:spTree>
    <p:extLst>
      <p:ext uri="{BB962C8B-B14F-4D97-AF65-F5344CB8AC3E}">
        <p14:creationId xmlns:p14="http://schemas.microsoft.com/office/powerpoint/2010/main" val="383535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Principles</a:t>
            </a:r>
          </a:p>
        </p:txBody>
      </p:sp>
      <p:sp>
        <p:nvSpPr>
          <p:cNvPr id="3" name="Content Placeholder 2"/>
          <p:cNvSpPr>
            <a:spLocks noGrp="1"/>
          </p:cNvSpPr>
          <p:nvPr>
            <p:ph idx="1"/>
          </p:nvPr>
        </p:nvSpPr>
        <p:spPr/>
        <p:txBody>
          <a:bodyPr>
            <a:normAutofit/>
          </a:bodyPr>
          <a:lstStyle/>
          <a:p>
            <a:r>
              <a:rPr lang="en-US" dirty="0"/>
              <a:t>Individualized sessions</a:t>
            </a:r>
          </a:p>
          <a:p>
            <a:r>
              <a:rPr lang="en-US" dirty="0"/>
              <a:t>Partnership with the patient</a:t>
            </a:r>
          </a:p>
          <a:p>
            <a:r>
              <a:rPr lang="en-US" dirty="0"/>
              <a:t>Utilizes active listening skills and techniques</a:t>
            </a:r>
          </a:p>
          <a:p>
            <a:r>
              <a:rPr lang="en-US" dirty="0"/>
              <a:t>Acknowledges the </a:t>
            </a:r>
            <a:r>
              <a:rPr lang="en-US" b="1" dirty="0"/>
              <a:t>unique context </a:t>
            </a:r>
            <a:r>
              <a:rPr lang="en-US" dirty="0"/>
              <a:t>of a patient’s life</a:t>
            </a:r>
          </a:p>
          <a:p>
            <a:pPr marL="742950" lvl="2" indent="-342900">
              <a:buFont typeface="Courier New" panose="02070309020205020404" pitchFamily="49" charset="0"/>
              <a:buChar char="o"/>
            </a:pPr>
            <a:r>
              <a:rPr lang="en-US" dirty="0"/>
              <a:t>Priorities and concerns are identified by the patient</a:t>
            </a:r>
          </a:p>
          <a:p>
            <a:pPr lvl="1">
              <a:buFont typeface="Courier New" panose="02070309020205020404" pitchFamily="49" charset="0"/>
              <a:buChar char="o"/>
            </a:pPr>
            <a:r>
              <a:rPr lang="en-US" dirty="0"/>
              <a:t>Identify what patient is ready, willing or able to change</a:t>
            </a:r>
          </a:p>
          <a:p>
            <a:r>
              <a:rPr lang="en-US" dirty="0"/>
              <a:t>Focus is on the feelings and factors that influence behavior.</a:t>
            </a:r>
          </a:p>
          <a:p>
            <a:r>
              <a:rPr lang="en-US" dirty="0"/>
              <a:t>Information alone does not always lead to </a:t>
            </a:r>
            <a:r>
              <a:rPr lang="en-US" dirty="0" smtClean="0"/>
              <a:t>behavior Change</a:t>
            </a:r>
            <a:endParaRPr lang="en-US" dirty="0"/>
          </a:p>
          <a:p>
            <a:pPr marL="0" indent="0">
              <a:buNone/>
            </a:pPr>
            <a:endParaRPr lang="en-US" dirty="0"/>
          </a:p>
        </p:txBody>
      </p:sp>
    </p:spTree>
    <p:extLst>
      <p:ext uri="{BB962C8B-B14F-4D97-AF65-F5344CB8AC3E}">
        <p14:creationId xmlns:p14="http://schemas.microsoft.com/office/powerpoint/2010/main" val="4179134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0" dirty="0">
                <a:latin typeface="Arial" panose="020B0604020202020204" pitchFamily="34" charset="0"/>
                <a:cs typeface="Arial" panose="020B0604020202020204" pitchFamily="34" charset="0"/>
              </a:rPr>
              <a:t>Essential Skill-Active </a:t>
            </a:r>
            <a:br>
              <a:rPr lang="en-US" b="1" kern="0" dirty="0">
                <a:latin typeface="Arial" panose="020B0604020202020204" pitchFamily="34" charset="0"/>
                <a:cs typeface="Arial" panose="020B0604020202020204" pitchFamily="34" charset="0"/>
              </a:rPr>
            </a:br>
            <a:r>
              <a:rPr lang="en-US" b="1" kern="0" dirty="0">
                <a:latin typeface="Arial" panose="020B0604020202020204" pitchFamily="34" charset="0"/>
                <a:cs typeface="Arial" panose="020B0604020202020204" pitchFamily="34" charset="0"/>
              </a:rPr>
              <a:t>Listening Techniques</a:t>
            </a:r>
            <a:br>
              <a:rPr lang="en-US" b="1" kern="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fontScale="70000" lnSpcReduction="20000"/>
          </a:bodyPr>
          <a:lstStyle/>
          <a:p>
            <a:pPr marL="457200" indent="-457200">
              <a:spcAft>
                <a:spcPts val="600"/>
              </a:spcAft>
            </a:pPr>
            <a:r>
              <a:rPr lang="en-US" dirty="0"/>
              <a:t>Repeating</a:t>
            </a:r>
          </a:p>
          <a:p>
            <a:pPr marL="457200" indent="-457200">
              <a:spcAft>
                <a:spcPts val="600"/>
              </a:spcAft>
            </a:pPr>
            <a:r>
              <a:rPr lang="en-US" dirty="0"/>
              <a:t>Paraphrasing</a:t>
            </a:r>
          </a:p>
          <a:p>
            <a:pPr marL="457200" indent="-457200">
              <a:spcAft>
                <a:spcPts val="600"/>
              </a:spcAft>
            </a:pPr>
            <a:r>
              <a:rPr lang="en-US" dirty="0"/>
              <a:t>Reflecting</a:t>
            </a:r>
          </a:p>
          <a:p>
            <a:pPr marL="457200" indent="-457200">
              <a:spcAft>
                <a:spcPts val="600"/>
              </a:spcAft>
            </a:pPr>
            <a:r>
              <a:rPr lang="en-US" dirty="0"/>
              <a:t>Curiosity</a:t>
            </a:r>
          </a:p>
          <a:p>
            <a:pPr marL="457200" indent="-457200">
              <a:spcAft>
                <a:spcPts val="600"/>
              </a:spcAft>
            </a:pPr>
            <a:r>
              <a:rPr lang="en-US" dirty="0"/>
              <a:t>Reframing</a:t>
            </a:r>
          </a:p>
          <a:p>
            <a:pPr marL="457200" indent="-457200">
              <a:spcAft>
                <a:spcPts val="600"/>
              </a:spcAft>
            </a:pPr>
            <a:r>
              <a:rPr lang="en-US" dirty="0"/>
              <a:t>Interpretation</a:t>
            </a:r>
          </a:p>
          <a:p>
            <a:pPr marL="457200" indent="-457200">
              <a:spcAft>
                <a:spcPts val="600"/>
              </a:spcAft>
            </a:pPr>
            <a:r>
              <a:rPr lang="en-US" dirty="0"/>
              <a:t>Process Comment</a:t>
            </a:r>
          </a:p>
          <a:p>
            <a:pPr marL="457200" indent="-457200">
              <a:spcAft>
                <a:spcPts val="600"/>
              </a:spcAft>
            </a:pPr>
            <a:r>
              <a:rPr lang="en-US" dirty="0"/>
              <a:t>Open-ended Questions</a:t>
            </a:r>
          </a:p>
          <a:p>
            <a:pPr marL="457200" indent="-457200">
              <a:spcAft>
                <a:spcPts val="600"/>
              </a:spcAft>
            </a:pPr>
            <a:r>
              <a:rPr lang="en-US" dirty="0"/>
              <a:t>Open body language</a:t>
            </a:r>
          </a:p>
          <a:p>
            <a:pPr marL="457200" indent="-457200">
              <a:spcAft>
                <a:spcPts val="600"/>
              </a:spcAft>
            </a:pPr>
            <a:r>
              <a:rPr lang="en-US" dirty="0"/>
              <a:t>Constructive confrontation</a:t>
            </a:r>
          </a:p>
          <a:p>
            <a:pPr marL="0" indent="0">
              <a:buNone/>
            </a:pPr>
            <a:endParaRPr lang="en-US" dirty="0"/>
          </a:p>
        </p:txBody>
      </p:sp>
    </p:spTree>
    <p:extLst>
      <p:ext uri="{BB962C8B-B14F-4D97-AF65-F5344CB8AC3E}">
        <p14:creationId xmlns:p14="http://schemas.microsoft.com/office/powerpoint/2010/main" val="397652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Strength-based approach</a:t>
            </a:r>
            <a:endParaRPr lang="en-US" dirty="0"/>
          </a:p>
        </p:txBody>
      </p:sp>
      <p:sp>
        <p:nvSpPr>
          <p:cNvPr id="3" name="Content Placeholder 2"/>
          <p:cNvSpPr>
            <a:spLocks noGrp="1"/>
          </p:cNvSpPr>
          <p:nvPr>
            <p:ph idx="1"/>
          </p:nvPr>
        </p:nvSpPr>
        <p:spPr/>
        <p:txBody>
          <a:bodyPr/>
          <a:lstStyle/>
          <a:p>
            <a:pPr marL="0" indent="0" algn="ctr">
              <a:buNone/>
            </a:pPr>
            <a:endParaRPr lang="en-US" b="1" dirty="0" smtClean="0">
              <a:latin typeface="Arial" panose="020B0604020202020204" pitchFamily="34" charset="0"/>
              <a:cs typeface="Arial" panose="020B0604020202020204" pitchFamily="34" charset="0"/>
            </a:endParaRPr>
          </a:p>
          <a:p>
            <a:pPr marL="0" indent="0" algn="ctr">
              <a:buNone/>
            </a:pPr>
            <a:endParaRPr lang="en-US" b="1" dirty="0">
              <a:latin typeface="Arial" panose="020B0604020202020204" pitchFamily="34" charset="0"/>
              <a:cs typeface="Arial" panose="020B0604020202020204" pitchFamily="34" charset="0"/>
            </a:endParaRPr>
          </a:p>
          <a:p>
            <a:pPr marL="0" indent="0" algn="ctr">
              <a:buNone/>
            </a:pPr>
            <a:endParaRPr lang="en-US" b="1" dirty="0" smtClean="0">
              <a:latin typeface="Arial" panose="020B0604020202020204" pitchFamily="34" charset="0"/>
              <a:cs typeface="Arial" panose="020B0604020202020204" pitchFamily="34" charset="0"/>
            </a:endParaRPr>
          </a:p>
          <a:p>
            <a:pPr marL="0" indent="0" algn="ctr">
              <a:buNone/>
            </a:pPr>
            <a:r>
              <a:rPr lang="en-US" b="1" dirty="0" smtClean="0">
                <a:latin typeface="Arial" panose="020B0604020202020204" pitchFamily="34" charset="0"/>
                <a:cs typeface="Arial" panose="020B0604020202020204" pitchFamily="34" charset="0"/>
              </a:rPr>
              <a:t>Working </a:t>
            </a:r>
            <a:r>
              <a:rPr lang="en-US" b="1" dirty="0">
                <a:latin typeface="Arial" panose="020B0604020202020204" pitchFamily="34" charset="0"/>
                <a:cs typeface="Arial" panose="020B0604020202020204" pitchFamily="34" charset="0"/>
              </a:rPr>
              <a:t>with strengths!</a:t>
            </a:r>
          </a:p>
          <a:p>
            <a:pPr marL="0" indent="0">
              <a:buNone/>
            </a:pPr>
            <a:endParaRPr lang="en-US" dirty="0"/>
          </a:p>
        </p:txBody>
      </p:sp>
    </p:spTree>
    <p:extLst>
      <p:ext uri="{BB962C8B-B14F-4D97-AF65-F5344CB8AC3E}">
        <p14:creationId xmlns:p14="http://schemas.microsoft.com/office/powerpoint/2010/main" val="1010391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0" dirty="0">
                <a:latin typeface="Arial" panose="020B0604020202020204" pitchFamily="34" charset="0"/>
                <a:cs typeface="Arial" panose="020B0604020202020204" pitchFamily="34" charset="0"/>
              </a:rPr>
              <a:t>Strength-Based Counseling</a:t>
            </a:r>
            <a:br>
              <a:rPr lang="en-US" b="1" kern="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fontScale="92500" lnSpcReduction="20000"/>
          </a:bodyPr>
          <a:lstStyle/>
          <a:p>
            <a:pPr>
              <a:lnSpc>
                <a:spcPct val="150000"/>
              </a:lnSpc>
              <a:spcAft>
                <a:spcPts val="2400"/>
              </a:spcAft>
            </a:pPr>
            <a:r>
              <a:rPr lang="en-US" sz="2400" u="sng" dirty="0">
                <a:latin typeface="Arial" panose="020B0604020202020204" pitchFamily="34" charset="0"/>
                <a:cs typeface="Arial" panose="020B0604020202020204" pitchFamily="34" charset="0"/>
              </a:rPr>
              <a:t>Strengths</a:t>
            </a:r>
            <a:r>
              <a:rPr lang="en-US" sz="2400" dirty="0">
                <a:latin typeface="Arial" panose="020B0604020202020204" pitchFamily="34" charset="0"/>
                <a:cs typeface="Arial" panose="020B0604020202020204" pitchFamily="34" charset="0"/>
              </a:rPr>
              <a:t>:</a:t>
            </a:r>
          </a:p>
          <a:p>
            <a:pPr marL="400050" lvl="1" indent="0">
              <a:lnSpc>
                <a:spcPct val="150000"/>
              </a:lnSpc>
              <a:spcAft>
                <a:spcPts val="2400"/>
              </a:spcAft>
              <a:buNone/>
            </a:pPr>
            <a:r>
              <a:rPr lang="en-US" dirty="0">
                <a:latin typeface="Arial" panose="020B0604020202020204" pitchFamily="34" charset="0"/>
                <a:cs typeface="Arial" panose="020B0604020202020204" pitchFamily="34" charset="0"/>
              </a:rPr>
              <a:t>The qualities or abilities that help a person cope with life and make life more fulfilling for oneself and others.</a:t>
            </a:r>
          </a:p>
          <a:p>
            <a:pPr>
              <a:lnSpc>
                <a:spcPct val="150000"/>
              </a:lnSpc>
              <a:spcAft>
                <a:spcPts val="2400"/>
              </a:spcAft>
            </a:pPr>
            <a:r>
              <a:rPr lang="en-US" sz="2400" u="sng" dirty="0">
                <a:latin typeface="Arial" panose="020B0604020202020204" pitchFamily="34" charset="0"/>
                <a:cs typeface="Arial" panose="020B0604020202020204" pitchFamily="34" charset="0"/>
              </a:rPr>
              <a:t>Resilience</a:t>
            </a:r>
            <a:r>
              <a:rPr lang="en-US" sz="2400" dirty="0">
                <a:latin typeface="Arial" panose="020B0604020202020204" pitchFamily="34" charset="0"/>
                <a:cs typeface="Arial" panose="020B0604020202020204" pitchFamily="34" charset="0"/>
              </a:rPr>
              <a:t>:</a:t>
            </a:r>
          </a:p>
          <a:p>
            <a:pPr marL="400050" lvl="1" indent="0">
              <a:lnSpc>
                <a:spcPct val="150000"/>
              </a:lnSpc>
              <a:spcAft>
                <a:spcPts val="2400"/>
              </a:spcAft>
              <a:buNone/>
            </a:pPr>
            <a:r>
              <a:rPr lang="en-US" dirty="0">
                <a:latin typeface="Arial" panose="020B0604020202020204" pitchFamily="34" charset="0"/>
                <a:cs typeface="Arial" panose="020B0604020202020204" pitchFamily="34" charset="0"/>
              </a:rPr>
              <a:t>The ability to withstand, recover or adapt in difficult conditions; or recover quickly from illness, trauma, change, or tragedy.</a:t>
            </a:r>
          </a:p>
          <a:p>
            <a:pPr marL="0" indent="0">
              <a:buNone/>
            </a:pPr>
            <a:endParaRPr lang="en-US" dirty="0"/>
          </a:p>
        </p:txBody>
      </p:sp>
    </p:spTree>
    <p:extLst>
      <p:ext uri="{BB962C8B-B14F-4D97-AF65-F5344CB8AC3E}">
        <p14:creationId xmlns:p14="http://schemas.microsoft.com/office/powerpoint/2010/main" val="2225563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latin typeface="Arial" panose="020B0604020202020204" pitchFamily="34" charset="0"/>
                <a:cs typeface="Arial" panose="020B0604020202020204" pitchFamily="34" charset="0"/>
              </a:rPr>
              <a:t>The vision of a better future!</a:t>
            </a:r>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sp>
        <p:nvSpPr>
          <p:cNvPr id="4" name="Freeform 3"/>
          <p:cNvSpPr/>
          <p:nvPr/>
        </p:nvSpPr>
        <p:spPr>
          <a:xfrm>
            <a:off x="5353049" y="4197645"/>
            <a:ext cx="1600204" cy="2063588"/>
          </a:xfrm>
          <a:custGeom>
            <a:avLst/>
            <a:gdLst>
              <a:gd name="connsiteX0" fmla="*/ 0 w 2133605"/>
              <a:gd name="connsiteY0" fmla="*/ 1031794 h 2063588"/>
              <a:gd name="connsiteX1" fmla="*/ 1066803 w 2133605"/>
              <a:gd name="connsiteY1" fmla="*/ 0 h 2063588"/>
              <a:gd name="connsiteX2" fmla="*/ 2133606 w 2133605"/>
              <a:gd name="connsiteY2" fmla="*/ 1031794 h 2063588"/>
              <a:gd name="connsiteX3" fmla="*/ 1066803 w 2133605"/>
              <a:gd name="connsiteY3" fmla="*/ 2063588 h 2063588"/>
              <a:gd name="connsiteX4" fmla="*/ 0 w 2133605"/>
              <a:gd name="connsiteY4" fmla="*/ 1031794 h 20635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605" h="2063588">
                <a:moveTo>
                  <a:pt x="0" y="1031794"/>
                </a:moveTo>
                <a:cubicBezTo>
                  <a:pt x="0" y="461950"/>
                  <a:pt x="477624" y="0"/>
                  <a:pt x="1066803" y="0"/>
                </a:cubicBezTo>
                <a:cubicBezTo>
                  <a:pt x="1655982" y="0"/>
                  <a:pt x="2133606" y="461950"/>
                  <a:pt x="2133606" y="1031794"/>
                </a:cubicBezTo>
                <a:cubicBezTo>
                  <a:pt x="2133606" y="1601638"/>
                  <a:pt x="1655982" y="2063588"/>
                  <a:pt x="1066803" y="2063588"/>
                </a:cubicBezTo>
                <a:cubicBezTo>
                  <a:pt x="477624" y="2063588"/>
                  <a:pt x="0" y="1601638"/>
                  <a:pt x="0" y="1031794"/>
                </a:cubicBezTo>
                <a:close/>
              </a:path>
            </a:pathLst>
          </a:custGeom>
          <a:solidFill>
            <a:sysClr val="window" lastClr="FFFFFF">
              <a:hueOff val="0"/>
              <a:satOff val="0"/>
              <a:lumOff val="0"/>
              <a:alpha val="62000"/>
            </a:sysClr>
          </a:solidFill>
          <a:ln>
            <a:noFill/>
          </a:ln>
          <a:effectLst>
            <a:outerShdw blurRad="63500" dist="25400" dir="5400000" rotWithShape="0">
              <a:srgbClr val="000000">
                <a:alpha val="43000"/>
              </a:srgbClr>
            </a:outerShdw>
          </a:effectLst>
          <a:scene3d>
            <a:camera prst="orthographicFront">
              <a:rot lat="0" lon="0" rev="0"/>
            </a:camera>
            <a:lightRig rig="contrasting" dir="t">
              <a:rot lat="0" lon="0" rev="1200000"/>
            </a:lightRig>
          </a:scene3d>
          <a:sp3d contourW="19050" prstMaterial="metal">
            <a:bevelT w="88900" h="203200"/>
            <a:bevelB w="165100" h="254000"/>
          </a:sp3d>
        </p:spPr>
        <p:txBody>
          <a:bodyPr spcFirstLastPara="0" vert="horz" wrap="square" lIns="331509" tIns="321255" rIns="331509" bIns="321255" numCol="1" spcCol="1270" anchor="ctr" anchorCtr="0">
            <a:noAutofit/>
          </a:bodyPr>
          <a:lstStyle/>
          <a:p>
            <a:pPr algn="ctr" defTabSz="1333500">
              <a:lnSpc>
                <a:spcPct val="90000"/>
              </a:lnSpc>
              <a:spcAft>
                <a:spcPct val="35000"/>
              </a:spcAft>
              <a:defRPr/>
            </a:pPr>
            <a:r>
              <a:rPr lang="en-US" sz="3000" b="1" kern="0" dirty="0">
                <a:ln/>
                <a:solidFill>
                  <a:prstClr val="black">
                    <a:hueOff val="0"/>
                    <a:satOff val="0"/>
                    <a:lumOff val="0"/>
                    <a:alphaOff val="0"/>
                  </a:prstClr>
                </a:solidFill>
                <a:effectLst>
                  <a:glow rad="927100">
                    <a:prstClr val="white">
                      <a:alpha val="60000"/>
                    </a:prstClr>
                  </a:glow>
                </a:effectLst>
                <a:latin typeface="Tw Cen MT"/>
              </a:rPr>
              <a:t>Strengths</a:t>
            </a:r>
          </a:p>
        </p:txBody>
      </p:sp>
      <p:sp>
        <p:nvSpPr>
          <p:cNvPr id="5" name="Left Arrow 4"/>
          <p:cNvSpPr/>
          <p:nvPr/>
        </p:nvSpPr>
        <p:spPr>
          <a:xfrm rot="19938108">
            <a:off x="6776657" y="3985134"/>
            <a:ext cx="1498469" cy="588122"/>
          </a:xfrm>
          <a:prstGeom prst="leftArrow">
            <a:avLst>
              <a:gd name="adj1" fmla="val 60000"/>
              <a:gd name="adj2" fmla="val 50000"/>
            </a:avLst>
          </a:prstGeom>
          <a:solidFill>
            <a:sysClr val="windowText" lastClr="000000">
              <a:tint val="60000"/>
              <a:hueOff val="0"/>
              <a:satOff val="0"/>
              <a:lumOff val="0"/>
              <a:alphaOff val="0"/>
            </a:sys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p:spPr>
      </p:sp>
      <p:sp>
        <p:nvSpPr>
          <p:cNvPr id="6" name="Freeform 5"/>
          <p:cNvSpPr/>
          <p:nvPr/>
        </p:nvSpPr>
        <p:spPr>
          <a:xfrm>
            <a:off x="7399910" y="3068635"/>
            <a:ext cx="1470306" cy="1568327"/>
          </a:xfrm>
          <a:custGeom>
            <a:avLst/>
            <a:gdLst>
              <a:gd name="connsiteX0" fmla="*/ 0 w 1960408"/>
              <a:gd name="connsiteY0" fmla="*/ 156833 h 1568327"/>
              <a:gd name="connsiteX1" fmla="*/ 156833 w 1960408"/>
              <a:gd name="connsiteY1" fmla="*/ 0 h 1568327"/>
              <a:gd name="connsiteX2" fmla="*/ 1803575 w 1960408"/>
              <a:gd name="connsiteY2" fmla="*/ 0 h 1568327"/>
              <a:gd name="connsiteX3" fmla="*/ 1960408 w 1960408"/>
              <a:gd name="connsiteY3" fmla="*/ 156833 h 1568327"/>
              <a:gd name="connsiteX4" fmla="*/ 1960408 w 1960408"/>
              <a:gd name="connsiteY4" fmla="*/ 1411494 h 1568327"/>
              <a:gd name="connsiteX5" fmla="*/ 1803575 w 1960408"/>
              <a:gd name="connsiteY5" fmla="*/ 1568327 h 1568327"/>
              <a:gd name="connsiteX6" fmla="*/ 156833 w 1960408"/>
              <a:gd name="connsiteY6" fmla="*/ 1568327 h 1568327"/>
              <a:gd name="connsiteX7" fmla="*/ 0 w 1960408"/>
              <a:gd name="connsiteY7" fmla="*/ 1411494 h 1568327"/>
              <a:gd name="connsiteX8" fmla="*/ 0 w 1960408"/>
              <a:gd name="connsiteY8" fmla="*/ 156833 h 1568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0408" h="1568327">
                <a:moveTo>
                  <a:pt x="0" y="156833"/>
                </a:moveTo>
                <a:cubicBezTo>
                  <a:pt x="0" y="70217"/>
                  <a:pt x="70217" y="0"/>
                  <a:pt x="156833" y="0"/>
                </a:cubicBezTo>
                <a:lnTo>
                  <a:pt x="1803575" y="0"/>
                </a:lnTo>
                <a:cubicBezTo>
                  <a:pt x="1890191" y="0"/>
                  <a:pt x="1960408" y="70217"/>
                  <a:pt x="1960408" y="156833"/>
                </a:cubicBezTo>
                <a:lnTo>
                  <a:pt x="1960408" y="1411494"/>
                </a:lnTo>
                <a:cubicBezTo>
                  <a:pt x="1960408" y="1498110"/>
                  <a:pt x="1890191" y="1568327"/>
                  <a:pt x="1803575" y="1568327"/>
                </a:cubicBezTo>
                <a:lnTo>
                  <a:pt x="156833" y="1568327"/>
                </a:lnTo>
                <a:cubicBezTo>
                  <a:pt x="70217" y="1568327"/>
                  <a:pt x="0" y="1498110"/>
                  <a:pt x="0" y="1411494"/>
                </a:cubicBezTo>
                <a:lnTo>
                  <a:pt x="0" y="156833"/>
                </a:lnTo>
                <a:close/>
              </a:path>
            </a:pathLst>
          </a:custGeom>
          <a:solidFill>
            <a:sysClr val="window" lastClr="FFFFFF">
              <a:hueOff val="0"/>
              <a:satOff val="0"/>
              <a:lumOff val="0"/>
            </a:sysClr>
          </a:solidFill>
          <a:ln>
            <a:noFill/>
          </a:ln>
          <a:effectLst>
            <a:outerShdw blurRad="63500" dist="25400" dir="5400000" rotWithShape="0">
              <a:srgbClr val="000000">
                <a:alpha val="43000"/>
              </a:srgbClr>
            </a:outerShdw>
          </a:effectLst>
          <a:scene3d>
            <a:camera prst="orthographicFront">
              <a:rot lat="0" lon="0" rev="0"/>
            </a:camera>
            <a:lightRig rig="contrasting" dir="t">
              <a:rot lat="0" lon="0" rev="1200000"/>
            </a:lightRig>
          </a:scene3d>
          <a:sp3d contourW="19050" prstMaterial="metal">
            <a:bevelT w="88900" h="203200"/>
            <a:bevelB w="165100" h="254000"/>
          </a:sp3d>
        </p:spPr>
        <p:txBody>
          <a:bodyPr spcFirstLastPara="0" vert="horz" wrap="square" lIns="80225" tIns="80225" rIns="80225" bIns="80225" numCol="1" spcCol="1270" anchor="ctr" anchorCtr="0">
            <a:noAutofit/>
          </a:bodyPr>
          <a:lstStyle/>
          <a:p>
            <a:pPr algn="ctr" defTabSz="800100">
              <a:lnSpc>
                <a:spcPct val="90000"/>
              </a:lnSpc>
              <a:spcAft>
                <a:spcPct val="35000"/>
              </a:spcAft>
              <a:defRPr/>
            </a:pPr>
            <a:r>
              <a:rPr lang="en-US" b="1" kern="0" dirty="0">
                <a:solidFill>
                  <a:prstClr val="black">
                    <a:hueOff val="0"/>
                    <a:satOff val="0"/>
                    <a:lumOff val="0"/>
                    <a:alphaOff val="0"/>
                  </a:prstClr>
                </a:solidFill>
                <a:latin typeface="Tw Cen MT"/>
              </a:rPr>
              <a:t>P</a:t>
            </a:r>
            <a:r>
              <a:rPr lang="en-US" kern="0" dirty="0">
                <a:solidFill>
                  <a:prstClr val="black">
                    <a:hueOff val="0"/>
                    <a:satOff val="0"/>
                    <a:lumOff val="0"/>
                    <a:alphaOff val="0"/>
                  </a:prstClr>
                </a:solidFill>
                <a:latin typeface="Tw Cen MT"/>
              </a:rPr>
              <a:t>romise</a:t>
            </a:r>
          </a:p>
          <a:p>
            <a:pPr algn="ctr" defTabSz="800100">
              <a:lnSpc>
                <a:spcPct val="90000"/>
              </a:lnSpc>
              <a:spcAft>
                <a:spcPct val="35000"/>
              </a:spcAft>
              <a:defRPr/>
            </a:pPr>
            <a:r>
              <a:rPr lang="en-US" b="1" kern="0" dirty="0">
                <a:solidFill>
                  <a:prstClr val="black">
                    <a:hueOff val="0"/>
                    <a:satOff val="0"/>
                    <a:lumOff val="0"/>
                    <a:alphaOff val="0"/>
                  </a:prstClr>
                </a:solidFill>
                <a:latin typeface="Tw Cen MT"/>
              </a:rPr>
              <a:t>P</a:t>
            </a:r>
            <a:r>
              <a:rPr lang="en-US" kern="0" dirty="0">
                <a:solidFill>
                  <a:prstClr val="black">
                    <a:hueOff val="0"/>
                    <a:satOff val="0"/>
                    <a:lumOff val="0"/>
                    <a:alphaOff val="0"/>
                  </a:prstClr>
                </a:solidFill>
                <a:latin typeface="Tw Cen MT"/>
              </a:rPr>
              <a:t>ossibility</a:t>
            </a:r>
          </a:p>
          <a:p>
            <a:pPr algn="ctr" defTabSz="800100">
              <a:lnSpc>
                <a:spcPct val="90000"/>
              </a:lnSpc>
              <a:spcAft>
                <a:spcPct val="35000"/>
              </a:spcAft>
              <a:defRPr/>
            </a:pPr>
            <a:r>
              <a:rPr lang="en-US" kern="0" dirty="0">
                <a:solidFill>
                  <a:prstClr val="black">
                    <a:hueOff val="0"/>
                    <a:satOff val="0"/>
                    <a:lumOff val="0"/>
                    <a:alphaOff val="0"/>
                  </a:prstClr>
                </a:solidFill>
                <a:latin typeface="Tw Cen MT"/>
              </a:rPr>
              <a:t> </a:t>
            </a:r>
            <a:r>
              <a:rPr lang="en-US" b="1" kern="0" dirty="0">
                <a:solidFill>
                  <a:prstClr val="black">
                    <a:hueOff val="0"/>
                    <a:satOff val="0"/>
                    <a:lumOff val="0"/>
                    <a:alphaOff val="0"/>
                  </a:prstClr>
                </a:solidFill>
                <a:latin typeface="Tw Cen MT"/>
              </a:rPr>
              <a:t>P</a:t>
            </a:r>
            <a:r>
              <a:rPr lang="en-US" kern="0" dirty="0">
                <a:solidFill>
                  <a:prstClr val="black">
                    <a:hueOff val="0"/>
                    <a:satOff val="0"/>
                    <a:lumOff val="0"/>
                    <a:alphaOff val="0"/>
                  </a:prstClr>
                </a:solidFill>
                <a:latin typeface="Tw Cen MT"/>
              </a:rPr>
              <a:t>ositive expectations</a:t>
            </a:r>
          </a:p>
          <a:p>
            <a:pPr algn="ctr" defTabSz="800100">
              <a:lnSpc>
                <a:spcPct val="90000"/>
              </a:lnSpc>
              <a:spcAft>
                <a:spcPct val="35000"/>
              </a:spcAft>
              <a:defRPr/>
            </a:pPr>
            <a:r>
              <a:rPr lang="en-US" kern="0" dirty="0">
                <a:solidFill>
                  <a:prstClr val="black">
                    <a:hueOff val="0"/>
                    <a:satOff val="0"/>
                    <a:lumOff val="0"/>
                    <a:alphaOff val="0"/>
                  </a:prstClr>
                </a:solidFill>
                <a:latin typeface="Tw Cen MT"/>
              </a:rPr>
              <a:t> </a:t>
            </a:r>
            <a:r>
              <a:rPr lang="en-US" b="1" kern="0" dirty="0">
                <a:solidFill>
                  <a:prstClr val="black">
                    <a:hueOff val="0"/>
                    <a:satOff val="0"/>
                    <a:lumOff val="0"/>
                    <a:alphaOff val="0"/>
                  </a:prstClr>
                </a:solidFill>
                <a:latin typeface="Tw Cen MT"/>
              </a:rPr>
              <a:t>P</a:t>
            </a:r>
            <a:r>
              <a:rPr lang="en-US" kern="0" dirty="0">
                <a:solidFill>
                  <a:prstClr val="black">
                    <a:hueOff val="0"/>
                    <a:satOff val="0"/>
                    <a:lumOff val="0"/>
                    <a:alphaOff val="0"/>
                  </a:prstClr>
                </a:solidFill>
                <a:latin typeface="Tw Cen MT"/>
              </a:rPr>
              <a:t>otential</a:t>
            </a:r>
          </a:p>
        </p:txBody>
      </p:sp>
      <p:sp>
        <p:nvSpPr>
          <p:cNvPr id="7" name="Left Arrow 6"/>
          <p:cNvSpPr/>
          <p:nvPr/>
        </p:nvSpPr>
        <p:spPr>
          <a:xfrm rot="12518172">
            <a:off x="3981373" y="3942515"/>
            <a:ext cx="1545581" cy="588122"/>
          </a:xfrm>
          <a:prstGeom prst="leftArrow">
            <a:avLst>
              <a:gd name="adj1" fmla="val 60000"/>
              <a:gd name="adj2" fmla="val 50000"/>
            </a:avLst>
          </a:prstGeom>
          <a:solidFill>
            <a:sysClr val="windowText" lastClr="000000">
              <a:tint val="60000"/>
              <a:hueOff val="0"/>
              <a:satOff val="0"/>
              <a:lumOff val="0"/>
              <a:alphaOff val="0"/>
            </a:sys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p:spPr>
      </p:sp>
      <p:sp>
        <p:nvSpPr>
          <p:cNvPr id="8" name="Freeform 7"/>
          <p:cNvSpPr/>
          <p:nvPr/>
        </p:nvSpPr>
        <p:spPr>
          <a:xfrm>
            <a:off x="3399416" y="3001320"/>
            <a:ext cx="1470306" cy="1568327"/>
          </a:xfrm>
          <a:custGeom>
            <a:avLst/>
            <a:gdLst>
              <a:gd name="connsiteX0" fmla="*/ 0 w 1960408"/>
              <a:gd name="connsiteY0" fmla="*/ 156833 h 1568327"/>
              <a:gd name="connsiteX1" fmla="*/ 156833 w 1960408"/>
              <a:gd name="connsiteY1" fmla="*/ 0 h 1568327"/>
              <a:gd name="connsiteX2" fmla="*/ 1803575 w 1960408"/>
              <a:gd name="connsiteY2" fmla="*/ 0 h 1568327"/>
              <a:gd name="connsiteX3" fmla="*/ 1960408 w 1960408"/>
              <a:gd name="connsiteY3" fmla="*/ 156833 h 1568327"/>
              <a:gd name="connsiteX4" fmla="*/ 1960408 w 1960408"/>
              <a:gd name="connsiteY4" fmla="*/ 1411494 h 1568327"/>
              <a:gd name="connsiteX5" fmla="*/ 1803575 w 1960408"/>
              <a:gd name="connsiteY5" fmla="*/ 1568327 h 1568327"/>
              <a:gd name="connsiteX6" fmla="*/ 156833 w 1960408"/>
              <a:gd name="connsiteY6" fmla="*/ 1568327 h 1568327"/>
              <a:gd name="connsiteX7" fmla="*/ 0 w 1960408"/>
              <a:gd name="connsiteY7" fmla="*/ 1411494 h 1568327"/>
              <a:gd name="connsiteX8" fmla="*/ 0 w 1960408"/>
              <a:gd name="connsiteY8" fmla="*/ 156833 h 1568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0408" h="1568327">
                <a:moveTo>
                  <a:pt x="0" y="156833"/>
                </a:moveTo>
                <a:cubicBezTo>
                  <a:pt x="0" y="70217"/>
                  <a:pt x="70217" y="0"/>
                  <a:pt x="156833" y="0"/>
                </a:cubicBezTo>
                <a:lnTo>
                  <a:pt x="1803575" y="0"/>
                </a:lnTo>
                <a:cubicBezTo>
                  <a:pt x="1890191" y="0"/>
                  <a:pt x="1960408" y="70217"/>
                  <a:pt x="1960408" y="156833"/>
                </a:cubicBezTo>
                <a:lnTo>
                  <a:pt x="1960408" y="1411494"/>
                </a:lnTo>
                <a:cubicBezTo>
                  <a:pt x="1960408" y="1498110"/>
                  <a:pt x="1890191" y="1568327"/>
                  <a:pt x="1803575" y="1568327"/>
                </a:cubicBezTo>
                <a:lnTo>
                  <a:pt x="156833" y="1568327"/>
                </a:lnTo>
                <a:cubicBezTo>
                  <a:pt x="70217" y="1568327"/>
                  <a:pt x="0" y="1498110"/>
                  <a:pt x="0" y="1411494"/>
                </a:cubicBezTo>
                <a:lnTo>
                  <a:pt x="0" y="156833"/>
                </a:lnTo>
                <a:close/>
              </a:path>
            </a:pathLst>
          </a:custGeom>
          <a:solidFill>
            <a:sysClr val="window" lastClr="FFFFFF">
              <a:hueOff val="0"/>
              <a:satOff val="0"/>
              <a:lumOff val="0"/>
              <a:alphaOff val="0"/>
            </a:sysClr>
          </a:solidFill>
          <a:ln>
            <a:noFill/>
          </a:ln>
          <a:effectLst>
            <a:outerShdw blurRad="63500" dist="25400" dir="5400000" rotWithShape="0">
              <a:srgbClr val="000000">
                <a:alpha val="43000"/>
              </a:srgbClr>
            </a:outerShdw>
          </a:effectLst>
          <a:scene3d>
            <a:camera prst="orthographicFront">
              <a:rot lat="0" lon="0" rev="0"/>
            </a:camera>
            <a:lightRig rig="contrasting" dir="t">
              <a:rot lat="0" lon="0" rev="1200000"/>
            </a:lightRig>
          </a:scene3d>
          <a:sp3d contourW="19050" prstMaterial="metal">
            <a:bevelT w="88900" h="203200"/>
            <a:bevelB w="165100" h="254000"/>
          </a:sp3d>
        </p:spPr>
        <p:txBody>
          <a:bodyPr spcFirstLastPara="0" vert="horz" wrap="square" lIns="84035" tIns="84035" rIns="84035" bIns="84035" numCol="1" spcCol="1270" anchor="ctr" anchorCtr="0">
            <a:noAutofit/>
          </a:bodyPr>
          <a:lstStyle/>
          <a:p>
            <a:pPr algn="ctr" defTabSz="889000">
              <a:lnSpc>
                <a:spcPct val="90000"/>
              </a:lnSpc>
              <a:spcAft>
                <a:spcPct val="35000"/>
              </a:spcAft>
              <a:defRPr/>
            </a:pPr>
            <a:r>
              <a:rPr lang="en-US" sz="2000" b="1" kern="0" dirty="0">
                <a:solidFill>
                  <a:prstClr val="black">
                    <a:hueOff val="0"/>
                    <a:satOff val="0"/>
                    <a:lumOff val="0"/>
                    <a:alphaOff val="0"/>
                  </a:prstClr>
                </a:solidFill>
                <a:latin typeface="Tw Cen MT"/>
              </a:rPr>
              <a:t>R</a:t>
            </a:r>
            <a:r>
              <a:rPr lang="en-US" sz="2000" kern="0" dirty="0">
                <a:solidFill>
                  <a:prstClr val="black">
                    <a:hueOff val="0"/>
                    <a:satOff val="0"/>
                    <a:lumOff val="0"/>
                    <a:alphaOff val="0"/>
                  </a:prstClr>
                </a:solidFill>
                <a:latin typeface="Tw Cen MT"/>
              </a:rPr>
              <a:t>esilience</a:t>
            </a:r>
          </a:p>
          <a:p>
            <a:pPr algn="ctr" defTabSz="889000">
              <a:lnSpc>
                <a:spcPct val="90000"/>
              </a:lnSpc>
              <a:spcAft>
                <a:spcPct val="35000"/>
              </a:spcAft>
              <a:defRPr/>
            </a:pPr>
            <a:r>
              <a:rPr lang="en-US" sz="2000" b="1" kern="0" dirty="0">
                <a:solidFill>
                  <a:prstClr val="black">
                    <a:hueOff val="0"/>
                    <a:satOff val="0"/>
                    <a:lumOff val="0"/>
                    <a:alphaOff val="0"/>
                  </a:prstClr>
                </a:solidFill>
                <a:latin typeface="Tw Cen MT"/>
              </a:rPr>
              <a:t>R</a:t>
            </a:r>
            <a:r>
              <a:rPr lang="en-US" sz="2000" kern="0" dirty="0">
                <a:solidFill>
                  <a:prstClr val="black">
                    <a:hueOff val="0"/>
                    <a:satOff val="0"/>
                    <a:lumOff val="0"/>
                    <a:alphaOff val="0"/>
                  </a:prstClr>
                </a:solidFill>
                <a:latin typeface="Tw Cen MT"/>
              </a:rPr>
              <a:t>eserves</a:t>
            </a:r>
          </a:p>
          <a:p>
            <a:pPr algn="ctr" defTabSz="889000">
              <a:lnSpc>
                <a:spcPct val="90000"/>
              </a:lnSpc>
              <a:spcAft>
                <a:spcPct val="35000"/>
              </a:spcAft>
              <a:defRPr/>
            </a:pPr>
            <a:r>
              <a:rPr lang="en-US" sz="2000" b="1" kern="0" dirty="0">
                <a:solidFill>
                  <a:prstClr val="black">
                    <a:hueOff val="0"/>
                    <a:satOff val="0"/>
                    <a:lumOff val="0"/>
                    <a:alphaOff val="0"/>
                  </a:prstClr>
                </a:solidFill>
                <a:latin typeface="Tw Cen MT"/>
              </a:rPr>
              <a:t>R</a:t>
            </a:r>
            <a:r>
              <a:rPr lang="en-US" sz="2000" kern="0" dirty="0">
                <a:solidFill>
                  <a:prstClr val="black">
                    <a:hueOff val="0"/>
                    <a:satOff val="0"/>
                    <a:lumOff val="0"/>
                    <a:alphaOff val="0"/>
                  </a:prstClr>
                </a:solidFill>
                <a:latin typeface="Tw Cen MT"/>
              </a:rPr>
              <a:t>esources</a:t>
            </a:r>
          </a:p>
          <a:p>
            <a:pPr algn="ctr" defTabSz="889000">
              <a:lnSpc>
                <a:spcPct val="90000"/>
              </a:lnSpc>
              <a:spcAft>
                <a:spcPct val="35000"/>
              </a:spcAft>
              <a:defRPr/>
            </a:pPr>
            <a:r>
              <a:rPr lang="en-US" sz="2000" b="1" kern="0" dirty="0">
                <a:solidFill>
                  <a:prstClr val="black">
                    <a:hueOff val="0"/>
                    <a:satOff val="0"/>
                    <a:lumOff val="0"/>
                    <a:alphaOff val="0"/>
                  </a:prstClr>
                </a:solidFill>
                <a:latin typeface="Tw Cen MT"/>
              </a:rPr>
              <a:t>R</a:t>
            </a:r>
            <a:r>
              <a:rPr lang="en-US" sz="2000" kern="0" dirty="0">
                <a:solidFill>
                  <a:prstClr val="black">
                    <a:hueOff val="0"/>
                    <a:satOff val="0"/>
                    <a:lumOff val="0"/>
                    <a:alphaOff val="0"/>
                  </a:prstClr>
                </a:solidFill>
                <a:latin typeface="Tw Cen MT"/>
              </a:rPr>
              <a:t>esourcefulness</a:t>
            </a:r>
          </a:p>
        </p:txBody>
      </p:sp>
      <p:sp>
        <p:nvSpPr>
          <p:cNvPr id="9" name="Left Arrow 8"/>
          <p:cNvSpPr/>
          <p:nvPr/>
        </p:nvSpPr>
        <p:spPr>
          <a:xfrm rot="16231020">
            <a:off x="5433687" y="3246201"/>
            <a:ext cx="1451427" cy="441092"/>
          </a:xfrm>
          <a:prstGeom prst="leftArrow">
            <a:avLst>
              <a:gd name="adj1" fmla="val 60000"/>
              <a:gd name="adj2" fmla="val 50000"/>
            </a:avLst>
          </a:prstGeom>
          <a:solidFill>
            <a:sysClr val="windowText" lastClr="000000">
              <a:tint val="60000"/>
              <a:hueOff val="0"/>
              <a:satOff val="0"/>
              <a:lumOff val="0"/>
              <a:alphaOff val="0"/>
            </a:sys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p:spPr>
      </p:sp>
      <p:sp>
        <p:nvSpPr>
          <p:cNvPr id="10" name="Freeform 9"/>
          <p:cNvSpPr/>
          <p:nvPr/>
        </p:nvSpPr>
        <p:spPr>
          <a:xfrm>
            <a:off x="5424247" y="1982685"/>
            <a:ext cx="1470306" cy="1568327"/>
          </a:xfrm>
          <a:custGeom>
            <a:avLst/>
            <a:gdLst>
              <a:gd name="connsiteX0" fmla="*/ 0 w 1960408"/>
              <a:gd name="connsiteY0" fmla="*/ 156833 h 1568327"/>
              <a:gd name="connsiteX1" fmla="*/ 156833 w 1960408"/>
              <a:gd name="connsiteY1" fmla="*/ 0 h 1568327"/>
              <a:gd name="connsiteX2" fmla="*/ 1803575 w 1960408"/>
              <a:gd name="connsiteY2" fmla="*/ 0 h 1568327"/>
              <a:gd name="connsiteX3" fmla="*/ 1960408 w 1960408"/>
              <a:gd name="connsiteY3" fmla="*/ 156833 h 1568327"/>
              <a:gd name="connsiteX4" fmla="*/ 1960408 w 1960408"/>
              <a:gd name="connsiteY4" fmla="*/ 1411494 h 1568327"/>
              <a:gd name="connsiteX5" fmla="*/ 1803575 w 1960408"/>
              <a:gd name="connsiteY5" fmla="*/ 1568327 h 1568327"/>
              <a:gd name="connsiteX6" fmla="*/ 156833 w 1960408"/>
              <a:gd name="connsiteY6" fmla="*/ 1568327 h 1568327"/>
              <a:gd name="connsiteX7" fmla="*/ 0 w 1960408"/>
              <a:gd name="connsiteY7" fmla="*/ 1411494 h 1568327"/>
              <a:gd name="connsiteX8" fmla="*/ 0 w 1960408"/>
              <a:gd name="connsiteY8" fmla="*/ 156833 h 1568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0408" h="1568327">
                <a:moveTo>
                  <a:pt x="0" y="156833"/>
                </a:moveTo>
                <a:cubicBezTo>
                  <a:pt x="0" y="70217"/>
                  <a:pt x="70217" y="0"/>
                  <a:pt x="156833" y="0"/>
                </a:cubicBezTo>
                <a:lnTo>
                  <a:pt x="1803575" y="0"/>
                </a:lnTo>
                <a:cubicBezTo>
                  <a:pt x="1890191" y="0"/>
                  <a:pt x="1960408" y="70217"/>
                  <a:pt x="1960408" y="156833"/>
                </a:cubicBezTo>
                <a:lnTo>
                  <a:pt x="1960408" y="1411494"/>
                </a:lnTo>
                <a:cubicBezTo>
                  <a:pt x="1960408" y="1498110"/>
                  <a:pt x="1890191" y="1568327"/>
                  <a:pt x="1803575" y="1568327"/>
                </a:cubicBezTo>
                <a:lnTo>
                  <a:pt x="156833" y="1568327"/>
                </a:lnTo>
                <a:cubicBezTo>
                  <a:pt x="70217" y="1568327"/>
                  <a:pt x="0" y="1498110"/>
                  <a:pt x="0" y="1411494"/>
                </a:cubicBezTo>
                <a:lnTo>
                  <a:pt x="0" y="156833"/>
                </a:lnTo>
                <a:close/>
              </a:path>
            </a:pathLst>
          </a:custGeom>
          <a:solidFill>
            <a:sysClr val="window" lastClr="FFFFFF">
              <a:hueOff val="0"/>
              <a:satOff val="0"/>
              <a:lumOff val="0"/>
              <a:alphaOff val="0"/>
            </a:sysClr>
          </a:solidFill>
          <a:ln>
            <a:noFill/>
          </a:ln>
          <a:effectLst>
            <a:outerShdw blurRad="63500" dist="25400" dir="5400000" rotWithShape="0">
              <a:srgbClr val="000000">
                <a:alpha val="43000"/>
              </a:srgbClr>
            </a:outerShdw>
          </a:effectLst>
          <a:scene3d>
            <a:camera prst="orthographicFront">
              <a:rot lat="0" lon="0" rev="0"/>
            </a:camera>
            <a:lightRig rig="contrasting" dir="t">
              <a:rot lat="0" lon="0" rev="1200000"/>
            </a:lightRig>
          </a:scene3d>
          <a:sp3d contourW="19050" prstMaterial="metal">
            <a:bevelT w="88900" h="203200"/>
            <a:bevelB w="165100" h="254000"/>
          </a:sp3d>
        </p:spPr>
        <p:txBody>
          <a:bodyPr spcFirstLastPara="0" vert="horz" wrap="square" lIns="91655" tIns="91655" rIns="91655" bIns="91655" numCol="1" spcCol="1270" anchor="ctr" anchorCtr="0">
            <a:noAutofit/>
          </a:bodyPr>
          <a:lstStyle/>
          <a:p>
            <a:pPr algn="ctr" defTabSz="1066800">
              <a:lnSpc>
                <a:spcPct val="90000"/>
              </a:lnSpc>
              <a:spcAft>
                <a:spcPct val="35000"/>
              </a:spcAft>
              <a:defRPr/>
            </a:pPr>
            <a:r>
              <a:rPr lang="en-US" sz="2400" b="1" kern="0" dirty="0">
                <a:solidFill>
                  <a:prstClr val="black">
                    <a:hueOff val="0"/>
                    <a:satOff val="0"/>
                    <a:lumOff val="0"/>
                    <a:alphaOff val="0"/>
                  </a:prstClr>
                </a:solidFill>
                <a:latin typeface="Tw Cen MT"/>
              </a:rPr>
              <a:t>C</a:t>
            </a:r>
            <a:r>
              <a:rPr lang="en-US" sz="2400" kern="0" dirty="0">
                <a:solidFill>
                  <a:prstClr val="black">
                    <a:hueOff val="0"/>
                    <a:satOff val="0"/>
                    <a:lumOff val="0"/>
                    <a:alphaOff val="0"/>
                  </a:prstClr>
                </a:solidFill>
                <a:latin typeface="Tw Cen MT"/>
              </a:rPr>
              <a:t>ompetence</a:t>
            </a:r>
          </a:p>
          <a:p>
            <a:pPr algn="ctr" defTabSz="1066800">
              <a:lnSpc>
                <a:spcPct val="90000"/>
              </a:lnSpc>
              <a:spcAft>
                <a:spcPct val="35000"/>
              </a:spcAft>
              <a:defRPr/>
            </a:pPr>
            <a:r>
              <a:rPr lang="en-US" sz="2400" b="1" kern="0" dirty="0">
                <a:solidFill>
                  <a:prstClr val="black">
                    <a:hueOff val="0"/>
                    <a:satOff val="0"/>
                    <a:lumOff val="0"/>
                    <a:alphaOff val="0"/>
                  </a:prstClr>
                </a:solidFill>
                <a:latin typeface="Tw Cen MT"/>
              </a:rPr>
              <a:t>C</a:t>
            </a:r>
            <a:r>
              <a:rPr lang="en-US" sz="2400" kern="0" dirty="0">
                <a:solidFill>
                  <a:prstClr val="black">
                    <a:hueOff val="0"/>
                    <a:satOff val="0"/>
                    <a:lumOff val="0"/>
                    <a:alphaOff val="0"/>
                  </a:prstClr>
                </a:solidFill>
                <a:latin typeface="Tw Cen MT"/>
              </a:rPr>
              <a:t>apacities</a:t>
            </a:r>
          </a:p>
          <a:p>
            <a:pPr algn="ctr" defTabSz="1066800">
              <a:lnSpc>
                <a:spcPct val="90000"/>
              </a:lnSpc>
              <a:spcAft>
                <a:spcPct val="35000"/>
              </a:spcAft>
              <a:defRPr/>
            </a:pPr>
            <a:r>
              <a:rPr lang="en-US" sz="2400" b="1" kern="0" dirty="0">
                <a:solidFill>
                  <a:prstClr val="black">
                    <a:hueOff val="0"/>
                    <a:satOff val="0"/>
                    <a:lumOff val="0"/>
                    <a:alphaOff val="0"/>
                  </a:prstClr>
                </a:solidFill>
                <a:latin typeface="Tw Cen MT"/>
              </a:rPr>
              <a:t>C</a:t>
            </a:r>
            <a:r>
              <a:rPr lang="en-US" sz="2400" kern="0" dirty="0">
                <a:solidFill>
                  <a:prstClr val="black">
                    <a:hueOff val="0"/>
                    <a:satOff val="0"/>
                    <a:lumOff val="0"/>
                    <a:alphaOff val="0"/>
                  </a:prstClr>
                </a:solidFill>
                <a:latin typeface="Tw Cen MT"/>
              </a:rPr>
              <a:t>ourage</a:t>
            </a:r>
          </a:p>
        </p:txBody>
      </p:sp>
      <p:sp>
        <p:nvSpPr>
          <p:cNvPr id="11" name="Rectangle 10"/>
          <p:cNvSpPr/>
          <p:nvPr/>
        </p:nvSpPr>
        <p:spPr>
          <a:xfrm>
            <a:off x="7525892" y="3039624"/>
            <a:ext cx="1302773" cy="1569660"/>
          </a:xfrm>
          <a:prstGeom prst="rect">
            <a:avLst/>
          </a:prstGeom>
          <a:noFill/>
        </p:spPr>
        <p:txBody>
          <a:bodyPr wrap="square" lIns="91440" tIns="45720" rIns="91440" bIns="45720">
            <a:spAutoFit/>
          </a:bodyPr>
          <a:lstStyle/>
          <a:p>
            <a:pPr algn="ctr">
              <a:defRPr/>
            </a:pPr>
            <a:r>
              <a:rPr lang="en-US" sz="9600" kern="0" dirty="0">
                <a:ln w="18415" cmpd="sng">
                  <a:solidFill>
                    <a:srgbClr val="FFFFFF">
                      <a:alpha val="40000"/>
                    </a:srgbClr>
                  </a:solidFill>
                  <a:prstDash val="solid"/>
                </a:ln>
                <a:solidFill>
                  <a:srgbClr val="FFC000">
                    <a:alpha val="15000"/>
                  </a:srgbClr>
                </a:solidFill>
                <a:effectLst>
                  <a:outerShdw blurRad="63500" dir="3600000" algn="tl" rotWithShape="0">
                    <a:srgbClr val="000000">
                      <a:alpha val="70000"/>
                    </a:srgbClr>
                  </a:outerShdw>
                </a:effectLst>
                <a:latin typeface="Goudy Stout" pitchFamily="18" charset="0"/>
              </a:rPr>
              <a:t>P</a:t>
            </a:r>
          </a:p>
        </p:txBody>
      </p:sp>
      <p:sp>
        <p:nvSpPr>
          <p:cNvPr id="12" name="Rectangle 11"/>
          <p:cNvSpPr/>
          <p:nvPr/>
        </p:nvSpPr>
        <p:spPr>
          <a:xfrm>
            <a:off x="5628247" y="2058893"/>
            <a:ext cx="1399742" cy="1569660"/>
          </a:xfrm>
          <a:prstGeom prst="rect">
            <a:avLst/>
          </a:prstGeom>
        </p:spPr>
        <p:txBody>
          <a:bodyPr wrap="none">
            <a:spAutoFit/>
          </a:bodyPr>
          <a:lstStyle/>
          <a:p>
            <a:pPr algn="ctr">
              <a:defRPr/>
            </a:pPr>
            <a:r>
              <a:rPr lang="en-US" sz="9600" kern="0" dirty="0">
                <a:ln w="18415" cmpd="sng">
                  <a:solidFill>
                    <a:srgbClr val="FFFFFF">
                      <a:alpha val="40000"/>
                    </a:srgbClr>
                  </a:solidFill>
                  <a:prstDash val="solid"/>
                </a:ln>
                <a:solidFill>
                  <a:srgbClr val="7030A0">
                    <a:alpha val="13000"/>
                  </a:srgbClr>
                </a:solidFill>
                <a:effectLst>
                  <a:outerShdw blurRad="63500" dir="3600000" algn="tl" rotWithShape="0">
                    <a:srgbClr val="000000">
                      <a:alpha val="70000"/>
                    </a:srgbClr>
                  </a:outerShdw>
                </a:effectLst>
                <a:latin typeface="Goudy Stout" pitchFamily="18" charset="0"/>
              </a:rPr>
              <a:t>c</a:t>
            </a:r>
          </a:p>
        </p:txBody>
      </p:sp>
      <p:sp>
        <p:nvSpPr>
          <p:cNvPr id="13" name="Rectangle 12"/>
          <p:cNvSpPr/>
          <p:nvPr/>
        </p:nvSpPr>
        <p:spPr>
          <a:xfrm>
            <a:off x="3628012" y="3001332"/>
            <a:ext cx="1028700" cy="1569660"/>
          </a:xfrm>
          <a:prstGeom prst="rect">
            <a:avLst/>
          </a:prstGeom>
        </p:spPr>
        <p:txBody>
          <a:bodyPr wrap="square">
            <a:spAutoFit/>
          </a:bodyPr>
          <a:lstStyle/>
          <a:p>
            <a:pPr algn="ctr">
              <a:defRPr/>
            </a:pPr>
            <a:r>
              <a:rPr lang="en-US" sz="9600" kern="0" dirty="0">
                <a:ln w="18415" cmpd="sng">
                  <a:solidFill>
                    <a:srgbClr val="FFFFFF">
                      <a:alpha val="40000"/>
                    </a:srgbClr>
                  </a:solidFill>
                  <a:prstDash val="solid"/>
                </a:ln>
                <a:solidFill>
                  <a:srgbClr val="FF0000">
                    <a:alpha val="13000"/>
                  </a:srgbClr>
                </a:solidFill>
                <a:effectLst>
                  <a:outerShdw blurRad="63500" dir="3600000" algn="tl" rotWithShape="0">
                    <a:srgbClr val="000000">
                      <a:alpha val="70000"/>
                    </a:srgbClr>
                  </a:outerShdw>
                </a:effectLst>
                <a:latin typeface="Goudy Stout" pitchFamily="18" charset="0"/>
              </a:rPr>
              <a:t>R</a:t>
            </a:r>
          </a:p>
        </p:txBody>
      </p:sp>
      <p:sp>
        <p:nvSpPr>
          <p:cNvPr id="14" name="Rectangle 13"/>
          <p:cNvSpPr/>
          <p:nvPr/>
        </p:nvSpPr>
        <p:spPr>
          <a:xfrm>
            <a:off x="3619620" y="2319985"/>
            <a:ext cx="1412566" cy="769441"/>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defRPr/>
            </a:pPr>
            <a:r>
              <a:rPr lang="en-US" sz="4400" b="1" kern="0" dirty="0">
                <a:ln w="11430"/>
                <a:gradFill>
                  <a:gsLst>
                    <a:gs pos="0">
                      <a:srgbClr val="CFC60D">
                        <a:tint val="70000"/>
                        <a:satMod val="245000"/>
                      </a:srgbClr>
                    </a:gs>
                    <a:gs pos="75000">
                      <a:srgbClr val="CFC60D">
                        <a:tint val="90000"/>
                        <a:shade val="60000"/>
                        <a:satMod val="240000"/>
                      </a:srgbClr>
                    </a:gs>
                    <a:gs pos="100000">
                      <a:srgbClr val="CFC60D">
                        <a:tint val="100000"/>
                        <a:shade val="50000"/>
                        <a:satMod val="240000"/>
                      </a:srgbClr>
                    </a:gs>
                  </a:gsLst>
                  <a:lin ang="5400000"/>
                </a:gradFill>
                <a:effectLst>
                  <a:outerShdw blurRad="50800" dist="39000" dir="5460000" algn="tl">
                    <a:srgbClr val="000000">
                      <a:alpha val="38000"/>
                    </a:srgbClr>
                  </a:outerShdw>
                </a:effectLst>
                <a:latin typeface="Tw Cen MT"/>
              </a:rPr>
              <a:t>PAST</a:t>
            </a:r>
          </a:p>
        </p:txBody>
      </p:sp>
      <p:sp>
        <p:nvSpPr>
          <p:cNvPr id="15" name="Rectangle 14"/>
          <p:cNvSpPr/>
          <p:nvPr/>
        </p:nvSpPr>
        <p:spPr>
          <a:xfrm>
            <a:off x="7399913" y="2382127"/>
            <a:ext cx="2040943" cy="769441"/>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defRPr/>
            </a:pPr>
            <a:r>
              <a:rPr lang="en-US" sz="4400" b="1" kern="0" dirty="0">
                <a:ln w="11430"/>
                <a:gradFill>
                  <a:gsLst>
                    <a:gs pos="0">
                      <a:srgbClr val="CFC60D">
                        <a:tint val="70000"/>
                        <a:satMod val="245000"/>
                      </a:srgbClr>
                    </a:gs>
                    <a:gs pos="75000">
                      <a:srgbClr val="CFC60D">
                        <a:tint val="90000"/>
                        <a:shade val="60000"/>
                        <a:satMod val="240000"/>
                      </a:srgbClr>
                    </a:gs>
                    <a:gs pos="100000">
                      <a:srgbClr val="CFC60D">
                        <a:tint val="100000"/>
                        <a:shade val="50000"/>
                        <a:satMod val="240000"/>
                      </a:srgbClr>
                    </a:gs>
                  </a:gsLst>
                  <a:lin ang="5400000"/>
                </a:gradFill>
                <a:effectLst>
                  <a:outerShdw blurRad="50800" dist="39000" dir="5460000" algn="tl">
                    <a:srgbClr val="000000">
                      <a:alpha val="38000"/>
                    </a:srgbClr>
                  </a:outerShdw>
                </a:effectLst>
                <a:latin typeface="Tw Cen MT"/>
              </a:rPr>
              <a:t>FUTURE</a:t>
            </a:r>
          </a:p>
        </p:txBody>
      </p:sp>
      <p:sp>
        <p:nvSpPr>
          <p:cNvPr id="16" name="Rectangle 15"/>
          <p:cNvSpPr/>
          <p:nvPr/>
        </p:nvSpPr>
        <p:spPr>
          <a:xfrm>
            <a:off x="5286490" y="1295403"/>
            <a:ext cx="2282997"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4400" b="1" kern="0" dirty="0">
                <a:ln w="11430"/>
                <a:gradFill>
                  <a:gsLst>
                    <a:gs pos="0">
                      <a:srgbClr val="CFC60D">
                        <a:tint val="70000"/>
                        <a:satMod val="245000"/>
                      </a:srgbClr>
                    </a:gs>
                    <a:gs pos="75000">
                      <a:srgbClr val="CFC60D">
                        <a:tint val="90000"/>
                        <a:shade val="60000"/>
                        <a:satMod val="240000"/>
                      </a:srgbClr>
                    </a:gs>
                    <a:gs pos="100000">
                      <a:srgbClr val="CFC60D">
                        <a:tint val="100000"/>
                        <a:shade val="50000"/>
                        <a:satMod val="240000"/>
                      </a:srgbClr>
                    </a:gs>
                  </a:gsLst>
                  <a:lin ang="5400000"/>
                </a:gradFill>
                <a:effectLst>
                  <a:outerShdw blurRad="50800" dist="39000" dir="5460000" algn="tl">
                    <a:srgbClr val="000000">
                      <a:alpha val="38000"/>
                    </a:srgbClr>
                  </a:outerShdw>
                </a:effectLst>
                <a:latin typeface="Tw Cen MT"/>
              </a:rPr>
              <a:t>PRESENT</a:t>
            </a:r>
          </a:p>
        </p:txBody>
      </p:sp>
    </p:spTree>
    <p:extLst>
      <p:ext uri="{BB962C8B-B14F-4D97-AF65-F5344CB8AC3E}">
        <p14:creationId xmlns:p14="http://schemas.microsoft.com/office/powerpoint/2010/main" val="999711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500"/>
                                        <p:tgtEl>
                                          <p:spTgt spid="1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par>
                                <p:cTn id="37" presetID="10" presetClass="entr" presetSubtype="0" fill="hold"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500"/>
                                        <p:tgtEl>
                                          <p:spTgt spid="5"/>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1" grpId="0"/>
      <p:bldP spid="12" grpId="0"/>
      <p:bldP spid="13" grpId="0"/>
      <p:bldP spid="14" grpId="0"/>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0" dirty="0">
                <a:latin typeface="Arial" panose="020B0604020202020204" pitchFamily="34" charset="0"/>
                <a:cs typeface="Arial" panose="020B0604020202020204" pitchFamily="34" charset="0"/>
              </a:rPr>
              <a:t>Strength-based Questions</a:t>
            </a:r>
            <a:br>
              <a:rPr lang="en-US" b="1" kern="0" dirty="0">
                <a:latin typeface="Arial" panose="020B0604020202020204" pitchFamily="34" charset="0"/>
                <a:cs typeface="Arial" panose="020B0604020202020204" pitchFamily="34" charset="0"/>
              </a:rPr>
            </a:br>
            <a:endParaRPr lang="en-US" dirty="0"/>
          </a:p>
        </p:txBody>
      </p:sp>
      <p:pic>
        <p:nvPicPr>
          <p:cNvPr id="4" name="Picture 2" descr="Image result for strong question mark free"/>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76355" y="1306925"/>
            <a:ext cx="3499555" cy="459716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200152" y="2077156"/>
            <a:ext cx="6610348" cy="3908762"/>
          </a:xfrm>
          <a:prstGeom prst="rect">
            <a:avLst/>
          </a:prstGeom>
        </p:spPr>
        <p:txBody>
          <a:bodyPr wrap="square">
            <a:spAutoFit/>
          </a:bodyPr>
          <a:lstStyle/>
          <a:p>
            <a:pPr marL="457200" indent="-457200">
              <a:lnSpc>
                <a:spcPct val="120000"/>
              </a:lnSpc>
              <a:spcBef>
                <a:spcPts val="1200"/>
              </a:spcBef>
              <a:spcAft>
                <a:spcPts val="1200"/>
              </a:spcAft>
              <a:buFont typeface="Arial" panose="020B0604020202020204" pitchFamily="34" charset="0"/>
              <a:buChar char="•"/>
            </a:pPr>
            <a:r>
              <a:rPr lang="en-US" sz="2800" kern="0" dirty="0">
                <a:solidFill>
                  <a:sysClr val="windowText" lastClr="000000"/>
                </a:solidFill>
                <a:latin typeface="Arial" panose="020B0604020202020204" pitchFamily="34" charset="0"/>
                <a:cs typeface="Arial" panose="020B0604020202020204" pitchFamily="34" charset="0"/>
              </a:rPr>
              <a:t>Coping questions</a:t>
            </a:r>
          </a:p>
          <a:p>
            <a:pPr marL="457200" indent="-457200">
              <a:lnSpc>
                <a:spcPct val="120000"/>
              </a:lnSpc>
              <a:spcBef>
                <a:spcPts val="1200"/>
              </a:spcBef>
              <a:spcAft>
                <a:spcPts val="1200"/>
              </a:spcAft>
              <a:buFont typeface="Arial" panose="020B0604020202020204" pitchFamily="34" charset="0"/>
              <a:buChar char="•"/>
            </a:pPr>
            <a:r>
              <a:rPr lang="en-US" sz="2800" kern="0" dirty="0">
                <a:solidFill>
                  <a:prstClr val="black"/>
                </a:solidFill>
                <a:latin typeface="Arial" panose="020B0604020202020204" pitchFamily="34" charset="0"/>
                <a:cs typeface="Arial" panose="020B0604020202020204" pitchFamily="34" charset="0"/>
              </a:rPr>
              <a:t>Exception finding questions</a:t>
            </a:r>
          </a:p>
          <a:p>
            <a:pPr marL="457200" indent="-457200">
              <a:lnSpc>
                <a:spcPct val="120000"/>
              </a:lnSpc>
              <a:spcBef>
                <a:spcPts val="1200"/>
              </a:spcBef>
              <a:spcAft>
                <a:spcPts val="1200"/>
              </a:spcAft>
              <a:buFont typeface="Arial" panose="020B0604020202020204" pitchFamily="34" charset="0"/>
              <a:buChar char="•"/>
            </a:pPr>
            <a:r>
              <a:rPr lang="en-US" sz="2800" kern="0" dirty="0">
                <a:solidFill>
                  <a:prstClr val="black"/>
                </a:solidFill>
                <a:latin typeface="Arial" panose="020B0604020202020204" pitchFamily="34" charset="0"/>
                <a:cs typeface="Arial" panose="020B0604020202020204" pitchFamily="34" charset="0"/>
              </a:rPr>
              <a:t>What’s better questions</a:t>
            </a:r>
          </a:p>
          <a:p>
            <a:pPr marL="457200" indent="-457200">
              <a:lnSpc>
                <a:spcPct val="120000"/>
              </a:lnSpc>
              <a:spcBef>
                <a:spcPts val="1200"/>
              </a:spcBef>
              <a:spcAft>
                <a:spcPts val="1200"/>
              </a:spcAft>
              <a:buFont typeface="Arial" panose="020B0604020202020204" pitchFamily="34" charset="0"/>
              <a:buChar char="•"/>
            </a:pPr>
            <a:r>
              <a:rPr lang="en-US" sz="2800" kern="0" dirty="0">
                <a:solidFill>
                  <a:prstClr val="black"/>
                </a:solidFill>
                <a:latin typeface="Arial" panose="020B0604020202020204" pitchFamily="34" charset="0"/>
                <a:cs typeface="Arial" panose="020B0604020202020204" pitchFamily="34" charset="0"/>
              </a:rPr>
              <a:t>Scaling questions</a:t>
            </a:r>
          </a:p>
          <a:p>
            <a:pPr marL="457200" indent="-457200">
              <a:lnSpc>
                <a:spcPct val="120000"/>
              </a:lnSpc>
              <a:spcBef>
                <a:spcPts val="1200"/>
              </a:spcBef>
              <a:spcAft>
                <a:spcPts val="1200"/>
              </a:spcAft>
              <a:buFont typeface="Arial" panose="020B0604020202020204" pitchFamily="34" charset="0"/>
              <a:buChar char="•"/>
            </a:pPr>
            <a:r>
              <a:rPr lang="en-US" sz="2800" kern="0" dirty="0">
                <a:solidFill>
                  <a:prstClr val="black"/>
                </a:solidFill>
                <a:latin typeface="Arial" panose="020B0604020202020204" pitchFamily="34" charset="0"/>
                <a:cs typeface="Arial" panose="020B0604020202020204" pitchFamily="34" charset="0"/>
              </a:rPr>
              <a:t>The “miracle” question</a:t>
            </a:r>
          </a:p>
        </p:txBody>
      </p:sp>
    </p:spTree>
    <p:extLst>
      <p:ext uri="{BB962C8B-B14F-4D97-AF65-F5344CB8AC3E}">
        <p14:creationId xmlns:p14="http://schemas.microsoft.com/office/powerpoint/2010/main" val="3741704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0" dirty="0">
                <a:latin typeface="Arial" panose="020B0604020202020204" pitchFamily="34" charset="0"/>
                <a:cs typeface="Arial" panose="020B0604020202020204" pitchFamily="34" charset="0"/>
              </a:rPr>
              <a:t>Principles of the               </a:t>
            </a:r>
            <a:br>
              <a:rPr lang="en-US" b="1" kern="0" dirty="0">
                <a:latin typeface="Arial" panose="020B0604020202020204" pitchFamily="34" charset="0"/>
                <a:cs typeface="Arial" panose="020B0604020202020204" pitchFamily="34" charset="0"/>
              </a:rPr>
            </a:br>
            <a:r>
              <a:rPr lang="en-US" b="1" kern="0" dirty="0">
                <a:latin typeface="Arial" panose="020B0604020202020204" pitchFamily="34" charset="0"/>
                <a:cs typeface="Arial" panose="020B0604020202020204" pitchFamily="34" charset="0"/>
              </a:rPr>
              <a:t>Strengths Perspective</a:t>
            </a:r>
            <a:br>
              <a:rPr lang="en-US" b="1" kern="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fontScale="85000" lnSpcReduction="10000"/>
          </a:bodyPr>
          <a:lstStyle/>
          <a:p>
            <a:pPr marL="514350" indent="-514350">
              <a:spcAft>
                <a:spcPts val="1200"/>
              </a:spcAft>
              <a:buFont typeface="+mj-lt"/>
              <a:buAutoNum type="arabicPeriod"/>
            </a:pPr>
            <a:r>
              <a:rPr lang="en-US" dirty="0">
                <a:latin typeface="Arial" panose="020B0604020202020204" pitchFamily="34" charset="0"/>
                <a:cs typeface="Arial" panose="020B0604020202020204" pitchFamily="34" charset="0"/>
              </a:rPr>
              <a:t>Every individual, group, family &amp; community has strengths</a:t>
            </a:r>
          </a:p>
          <a:p>
            <a:pPr marL="514350" indent="-514350">
              <a:spcAft>
                <a:spcPts val="1200"/>
              </a:spcAft>
              <a:buFont typeface="+mj-lt"/>
              <a:buAutoNum type="arabicPeriod"/>
            </a:pPr>
            <a:r>
              <a:rPr lang="en-US" dirty="0">
                <a:latin typeface="Arial" panose="020B0604020202020204" pitchFamily="34" charset="0"/>
                <a:cs typeface="Arial" panose="020B0604020202020204" pitchFamily="34" charset="0"/>
              </a:rPr>
              <a:t>Many struggles may be injurious, but may also be the sources of challenge and opportunity</a:t>
            </a:r>
          </a:p>
          <a:p>
            <a:pPr marL="514350" indent="-514350">
              <a:spcAft>
                <a:spcPts val="1200"/>
              </a:spcAft>
              <a:buFont typeface="+mj-lt"/>
              <a:buAutoNum type="arabicPeriod"/>
            </a:pPr>
            <a:r>
              <a:rPr lang="en-US" dirty="0">
                <a:latin typeface="Arial" panose="020B0604020202020204" pitchFamily="34" charset="0"/>
                <a:cs typeface="Arial" panose="020B0604020202020204" pitchFamily="34" charset="0"/>
              </a:rPr>
              <a:t>Assume that you do not know the upper limits of the capacity to grow &amp; change </a:t>
            </a:r>
          </a:p>
          <a:p>
            <a:pPr marL="514350" indent="-514350">
              <a:spcAft>
                <a:spcPts val="1200"/>
              </a:spcAft>
              <a:buFont typeface="+mj-lt"/>
              <a:buAutoNum type="arabicPeriod"/>
            </a:pPr>
            <a:r>
              <a:rPr lang="en-US" dirty="0">
                <a:latin typeface="Arial" panose="020B0604020202020204" pitchFamily="34" charset="0"/>
                <a:cs typeface="Arial" panose="020B0604020202020204" pitchFamily="34" charset="0"/>
              </a:rPr>
              <a:t>We best serve clients by collaborating with them</a:t>
            </a:r>
          </a:p>
          <a:p>
            <a:pPr marL="514350" indent="-514350">
              <a:spcAft>
                <a:spcPts val="1200"/>
              </a:spcAft>
              <a:buFont typeface="+mj-lt"/>
              <a:buAutoNum type="arabicPeriod"/>
            </a:pPr>
            <a:r>
              <a:rPr lang="en-US" dirty="0">
                <a:latin typeface="Arial" panose="020B0604020202020204" pitchFamily="34" charset="0"/>
                <a:cs typeface="Arial" panose="020B0604020202020204" pitchFamily="34" charset="0"/>
              </a:rPr>
              <a:t>Every environment is full of resources</a:t>
            </a:r>
          </a:p>
          <a:p>
            <a:pPr marL="514350" indent="-514350">
              <a:spcAft>
                <a:spcPts val="1200"/>
              </a:spcAft>
              <a:buFont typeface="+mj-lt"/>
              <a:buAutoNum type="arabicPeriod"/>
            </a:pPr>
            <a:r>
              <a:rPr lang="en-US" dirty="0">
                <a:latin typeface="Arial" panose="020B0604020202020204" pitchFamily="34" charset="0"/>
                <a:cs typeface="Arial" panose="020B0604020202020204" pitchFamily="34" charset="0"/>
              </a:rPr>
              <a:t>Caring, caretaking and context</a:t>
            </a:r>
          </a:p>
          <a:p>
            <a:pPr marL="0" indent="0">
              <a:buNone/>
            </a:pPr>
            <a:endParaRPr lang="en-US" dirty="0"/>
          </a:p>
        </p:txBody>
      </p:sp>
    </p:spTree>
    <p:extLst>
      <p:ext uri="{BB962C8B-B14F-4D97-AF65-F5344CB8AC3E}">
        <p14:creationId xmlns:p14="http://schemas.microsoft.com/office/powerpoint/2010/main" val="683020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0" dirty="0">
                <a:latin typeface="Arial" panose="020B0604020202020204" pitchFamily="34" charset="0"/>
                <a:cs typeface="Arial" panose="020B0604020202020204" pitchFamily="34" charset="0"/>
              </a:rPr>
              <a:t>Exception Finding Questions</a:t>
            </a:r>
            <a:br>
              <a:rPr lang="en-US" b="1" kern="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fontScale="92500"/>
          </a:bodyPr>
          <a:lstStyle/>
          <a:p>
            <a:pPr marL="457200" indent="-457200">
              <a:spcBef>
                <a:spcPts val="1200"/>
              </a:spcBef>
              <a:spcAft>
                <a:spcPts val="1200"/>
              </a:spcAft>
            </a:pPr>
            <a:r>
              <a:rPr lang="en-US" u="sng" dirty="0">
                <a:latin typeface="Arial" panose="020B0604020202020204" pitchFamily="34" charset="0"/>
                <a:cs typeface="Arial" panose="020B0604020202020204" pitchFamily="34" charset="0"/>
              </a:rPr>
              <a:t>Exceptions</a:t>
            </a:r>
            <a:r>
              <a:rPr lang="en-US" dirty="0">
                <a:latin typeface="Arial" panose="020B0604020202020204" pitchFamily="34" charset="0"/>
                <a:cs typeface="Arial" panose="020B0604020202020204" pitchFamily="34" charset="0"/>
              </a:rPr>
              <a:t> are times when the problem did not exist, or could have happened but did not. </a:t>
            </a:r>
          </a:p>
          <a:p>
            <a:pPr marL="457200" indent="-457200">
              <a:spcBef>
                <a:spcPts val="1200"/>
              </a:spcBef>
              <a:spcAft>
                <a:spcPts val="1200"/>
              </a:spcAft>
            </a:pPr>
            <a:r>
              <a:rPr lang="en-US" dirty="0">
                <a:latin typeface="Arial" panose="020B0604020202020204" pitchFamily="34" charset="0"/>
                <a:cs typeface="Arial" panose="020B0604020202020204" pitchFamily="34" charset="0"/>
              </a:rPr>
              <a:t>The focus is on the “who”, “what”, “when” and “where” of exception times to find out what else was going on the person’s life to recreate those conditions in the present.</a:t>
            </a:r>
          </a:p>
          <a:p>
            <a:pPr marL="457200" indent="-457200">
              <a:spcBef>
                <a:spcPts val="1200"/>
              </a:spcBef>
              <a:spcAft>
                <a:spcPts val="1200"/>
              </a:spcAft>
            </a:pPr>
            <a:r>
              <a:rPr lang="en-US" dirty="0">
                <a:latin typeface="Arial" panose="020B0604020202020204" pitchFamily="34" charset="0"/>
                <a:cs typeface="Arial" panose="020B0604020202020204" pitchFamily="34" charset="0"/>
              </a:rPr>
              <a:t> The point is to identify the abilities/resources/supports the client used successfully in the past. Those strengths/abilities could be transferred and used again.</a:t>
            </a:r>
          </a:p>
          <a:p>
            <a:pPr marL="0" indent="0">
              <a:buNone/>
            </a:pPr>
            <a:endParaRPr lang="en-US" dirty="0"/>
          </a:p>
        </p:txBody>
      </p:sp>
    </p:spTree>
    <p:extLst>
      <p:ext uri="{BB962C8B-B14F-4D97-AF65-F5344CB8AC3E}">
        <p14:creationId xmlns:p14="http://schemas.microsoft.com/office/powerpoint/2010/main" val="4186119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Session Objectives</a:t>
            </a:r>
            <a:endParaRPr lang="en-GB" b="1" dirty="0"/>
          </a:p>
        </p:txBody>
      </p:sp>
      <p:sp>
        <p:nvSpPr>
          <p:cNvPr id="3" name="Content Placeholder 2"/>
          <p:cNvSpPr>
            <a:spLocks noGrp="1"/>
          </p:cNvSpPr>
          <p:nvPr>
            <p:ph idx="1"/>
          </p:nvPr>
        </p:nvSpPr>
        <p:spPr/>
        <p:txBody>
          <a:bodyPr/>
          <a:lstStyle/>
          <a:p>
            <a:pPr marL="0" indent="0">
              <a:buNone/>
            </a:pPr>
            <a:r>
              <a:rPr lang="en-US" altLang="en-US" dirty="0"/>
              <a:t>At the end of this session participants will be able to:</a:t>
            </a:r>
          </a:p>
          <a:p>
            <a:pPr>
              <a:defRPr/>
            </a:pPr>
            <a:r>
              <a:rPr lang="en-US" altLang="en-US" dirty="0"/>
              <a:t>Discuss the concepts of counselling</a:t>
            </a:r>
          </a:p>
          <a:p>
            <a:pPr>
              <a:defRPr/>
            </a:pPr>
            <a:r>
              <a:rPr lang="en-US" altLang="en-US" dirty="0"/>
              <a:t>Discuss selected approaches to counselling</a:t>
            </a:r>
          </a:p>
          <a:p>
            <a:pPr>
              <a:spcBef>
                <a:spcPct val="0"/>
              </a:spcBef>
              <a:defRPr/>
            </a:pPr>
            <a:r>
              <a:rPr lang="en-US" altLang="en-US" dirty="0"/>
              <a:t>Define the process of Counseling</a:t>
            </a:r>
          </a:p>
          <a:p>
            <a:pPr>
              <a:spcBef>
                <a:spcPct val="0"/>
              </a:spcBef>
              <a:defRPr/>
            </a:pPr>
            <a:r>
              <a:rPr lang="en-US" altLang="en-US" dirty="0"/>
              <a:t>Identify skills required for Counseling</a:t>
            </a:r>
          </a:p>
          <a:p>
            <a:pPr>
              <a:spcBef>
                <a:spcPct val="0"/>
              </a:spcBef>
              <a:defRPr/>
            </a:pPr>
            <a:r>
              <a:rPr lang="en-US" altLang="en-US" dirty="0"/>
              <a:t>Review Counseling techniques</a:t>
            </a:r>
          </a:p>
          <a:p>
            <a:pPr>
              <a:spcBef>
                <a:spcPct val="0"/>
              </a:spcBef>
              <a:defRPr/>
            </a:pPr>
            <a:r>
              <a:rPr lang="en-US" altLang="en-US" dirty="0"/>
              <a:t>Demonstrate and observe Counseling techniques</a:t>
            </a:r>
          </a:p>
          <a:p>
            <a:pPr marL="0" lvl="0" indent="0">
              <a:buNone/>
            </a:pPr>
            <a:endParaRPr lang="en-GB" dirty="0"/>
          </a:p>
        </p:txBody>
      </p:sp>
    </p:spTree>
    <p:extLst>
      <p:ext uri="{BB962C8B-B14F-4D97-AF65-F5344CB8AC3E}">
        <p14:creationId xmlns:p14="http://schemas.microsoft.com/office/powerpoint/2010/main" val="16539671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0" dirty="0">
                <a:latin typeface="Arial" panose="020B0604020202020204" pitchFamily="34" charset="0"/>
                <a:cs typeface="Arial" panose="020B0604020202020204" pitchFamily="34" charset="0"/>
              </a:rPr>
              <a:t>Scaling Questions</a:t>
            </a:r>
            <a:br>
              <a:rPr lang="en-US" b="1" kern="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Ask patient to rate themselves in terms of their ability to accomplish something</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Explore what being higher on the scale would look like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Explore why they are where they are and not lower</a:t>
            </a:r>
          </a:p>
          <a:p>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796054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Contradictions</a:t>
            </a:r>
          </a:p>
        </p:txBody>
      </p:sp>
      <p:sp>
        <p:nvSpPr>
          <p:cNvPr id="3" name="Content Placeholder 2"/>
          <p:cNvSpPr>
            <a:spLocks noGrp="1"/>
          </p:cNvSpPr>
          <p:nvPr>
            <p:ph idx="1"/>
          </p:nvPr>
        </p:nvSpPr>
        <p:spPr/>
        <p:txBody>
          <a:bodyPr/>
          <a:lstStyle/>
          <a:p>
            <a:pPr marL="0" indent="0">
              <a:buNone/>
            </a:pPr>
            <a:r>
              <a:rPr lang="en-US" dirty="0"/>
              <a:t>Contradiction is a…</a:t>
            </a:r>
          </a:p>
          <a:p>
            <a:pPr marL="0" indent="0">
              <a:buNone/>
            </a:pPr>
            <a:endParaRPr lang="en-US" dirty="0"/>
          </a:p>
          <a:p>
            <a:pPr marL="0" indent="0">
              <a:buNone/>
            </a:pPr>
            <a:r>
              <a:rPr lang="en-US" dirty="0"/>
              <a:t>“A situation in which inherent factors , actions, or propositions are inconsistent or contrary to one another.”</a:t>
            </a:r>
          </a:p>
          <a:p>
            <a:pPr marL="0" indent="0">
              <a:buNone/>
            </a:pPr>
            <a:endParaRPr lang="en-US" dirty="0"/>
          </a:p>
        </p:txBody>
      </p:sp>
    </p:spTree>
    <p:extLst>
      <p:ext uri="{BB962C8B-B14F-4D97-AF65-F5344CB8AC3E}">
        <p14:creationId xmlns:p14="http://schemas.microsoft.com/office/powerpoint/2010/main" val="3604268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Contradictions</a:t>
            </a: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a:t>Identify a contradiction in what client is saying</a:t>
            </a:r>
          </a:p>
          <a:p>
            <a:pPr marL="514350" indent="-514350">
              <a:buFont typeface="+mj-lt"/>
              <a:buAutoNum type="arabicPeriod"/>
            </a:pPr>
            <a:endParaRPr lang="en-US" dirty="0"/>
          </a:p>
          <a:p>
            <a:pPr marL="514350" indent="-514350">
              <a:buFont typeface="+mj-lt"/>
              <a:buAutoNum type="arabicPeriod"/>
            </a:pPr>
            <a:r>
              <a:rPr lang="en-US" dirty="0"/>
              <a:t>Determine if it is relevant to HIV or disclosure</a:t>
            </a:r>
          </a:p>
          <a:p>
            <a:pPr marL="514350" indent="-514350">
              <a:buFont typeface="+mj-lt"/>
              <a:buAutoNum type="arabicPeriod"/>
            </a:pPr>
            <a:endParaRPr lang="en-US" dirty="0"/>
          </a:p>
          <a:p>
            <a:pPr marL="514350" indent="-514350">
              <a:buFont typeface="+mj-lt"/>
              <a:buAutoNum type="arabicPeriod"/>
            </a:pPr>
            <a:r>
              <a:rPr lang="en-US" dirty="0"/>
              <a:t>Formulate </a:t>
            </a:r>
            <a:r>
              <a:rPr lang="en-US" dirty="0" smtClean="0"/>
              <a:t> </a:t>
            </a:r>
            <a:r>
              <a:rPr lang="en-US" dirty="0"/>
              <a:t>non-judgmental response that paraphrases and reflects</a:t>
            </a:r>
          </a:p>
          <a:p>
            <a:pPr marL="514350" indent="-514350">
              <a:buFont typeface="+mj-lt"/>
              <a:buAutoNum type="arabicPeriod"/>
            </a:pPr>
            <a:endParaRPr lang="en-US" dirty="0"/>
          </a:p>
          <a:p>
            <a:pPr marL="514350" indent="-514350">
              <a:buFont typeface="+mj-lt"/>
              <a:buAutoNum type="arabicPeriod"/>
            </a:pPr>
            <a:r>
              <a:rPr lang="en-US" dirty="0"/>
              <a:t>Follow clients lead, using constructive confrontation techniques.</a:t>
            </a:r>
          </a:p>
          <a:p>
            <a:endParaRPr lang="en-US" dirty="0"/>
          </a:p>
        </p:txBody>
      </p:sp>
    </p:spTree>
    <p:extLst>
      <p:ext uri="{BB962C8B-B14F-4D97-AF65-F5344CB8AC3E}">
        <p14:creationId xmlns:p14="http://schemas.microsoft.com/office/powerpoint/2010/main" val="3810711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Mediation Techniques for Easing Tension and Diffusing Blame</a:t>
            </a:r>
          </a:p>
        </p:txBody>
      </p:sp>
      <p:sp>
        <p:nvSpPr>
          <p:cNvPr id="3" name="Content Placeholder 2"/>
          <p:cNvSpPr>
            <a:spLocks noGrp="1"/>
          </p:cNvSpPr>
          <p:nvPr>
            <p:ph idx="1"/>
          </p:nvPr>
        </p:nvSpPr>
        <p:spPr/>
        <p:txBody>
          <a:bodyPr>
            <a:normAutofit fontScale="85000" lnSpcReduction="20000"/>
          </a:bodyPr>
          <a:lstStyle/>
          <a:p>
            <a:pPr>
              <a:spcAft>
                <a:spcPts val="1200"/>
              </a:spcAft>
            </a:pPr>
            <a:r>
              <a:rPr lang="en-US" b="1" dirty="0"/>
              <a:t>Normalize feelings</a:t>
            </a:r>
            <a:r>
              <a:rPr lang="en-US" dirty="0"/>
              <a:t>, reactions, and experiences.</a:t>
            </a:r>
          </a:p>
          <a:p>
            <a:pPr>
              <a:spcAft>
                <a:spcPts val="1200"/>
              </a:spcAft>
            </a:pPr>
            <a:r>
              <a:rPr lang="en-US" dirty="0"/>
              <a:t>Remind the client that </a:t>
            </a:r>
            <a:r>
              <a:rPr lang="en-US" b="1" dirty="0"/>
              <a:t>they are not alone.</a:t>
            </a:r>
          </a:p>
          <a:p>
            <a:pPr>
              <a:spcAft>
                <a:spcPts val="1200"/>
              </a:spcAft>
            </a:pPr>
            <a:r>
              <a:rPr lang="en-US" dirty="0"/>
              <a:t>Focus on the </a:t>
            </a:r>
            <a:r>
              <a:rPr lang="en-US" b="1" dirty="0"/>
              <a:t>present and the future.</a:t>
            </a:r>
          </a:p>
          <a:p>
            <a:pPr>
              <a:spcAft>
                <a:spcPts val="1200"/>
              </a:spcAft>
            </a:pPr>
            <a:r>
              <a:rPr lang="en-US" dirty="0"/>
              <a:t>Avoid and </a:t>
            </a:r>
            <a:r>
              <a:rPr lang="en-US" b="1" dirty="0"/>
              <a:t>deflect questions </a:t>
            </a:r>
            <a:r>
              <a:rPr lang="en-US" dirty="0"/>
              <a:t>aimed at identifying the source of infection.</a:t>
            </a:r>
          </a:p>
          <a:p>
            <a:pPr>
              <a:spcAft>
                <a:spcPts val="1200"/>
              </a:spcAft>
            </a:pPr>
            <a:r>
              <a:rPr lang="en-US" b="1" dirty="0"/>
              <a:t>Express confidence </a:t>
            </a:r>
            <a:r>
              <a:rPr lang="en-US" dirty="0"/>
              <a:t>in the client’s ability to deal with HIV-related issues.</a:t>
            </a:r>
          </a:p>
          <a:p>
            <a:pPr>
              <a:spcAft>
                <a:spcPts val="1200"/>
              </a:spcAft>
            </a:pPr>
            <a:r>
              <a:rPr lang="en-US" b="1" dirty="0"/>
              <a:t>Acknowledge feelings and emotions</a:t>
            </a:r>
            <a:r>
              <a:rPr lang="en-US" dirty="0"/>
              <a:t>, and predict that in time their intensity will likely change or shift.</a:t>
            </a:r>
          </a:p>
        </p:txBody>
      </p:sp>
      <p:sp>
        <p:nvSpPr>
          <p:cNvPr id="4" name="Slide Number Placeholder 3"/>
          <p:cNvSpPr>
            <a:spLocks noGrp="1"/>
          </p:cNvSpPr>
          <p:nvPr>
            <p:ph type="sldNum" sz="quarter" idx="4294967295"/>
          </p:nvPr>
        </p:nvSpPr>
        <p:spPr>
          <a:xfrm>
            <a:off x="0" y="6356350"/>
            <a:ext cx="2844800" cy="365125"/>
          </a:xfrm>
        </p:spPr>
        <p:txBody>
          <a:bodyPr/>
          <a:lstStyle/>
          <a:p>
            <a:pPr>
              <a:defRPr/>
            </a:pPr>
            <a:fld id="{EA0222A4-8AC8-48A7-9C6E-F978AD53429A}" type="slidenum">
              <a:rPr lang="en-US" smtClean="0">
                <a:solidFill>
                  <a:srgbClr val="002A6C"/>
                </a:solidFill>
              </a:rPr>
              <a:pPr>
                <a:defRPr/>
              </a:pPr>
              <a:t>23</a:t>
            </a:fld>
            <a:endParaRPr lang="en-US" dirty="0">
              <a:solidFill>
                <a:srgbClr val="002A6C"/>
              </a:solidFill>
            </a:endParaRPr>
          </a:p>
        </p:txBody>
      </p:sp>
    </p:spTree>
    <p:extLst>
      <p:ext uri="{BB962C8B-B14F-4D97-AF65-F5344CB8AC3E}">
        <p14:creationId xmlns:p14="http://schemas.microsoft.com/office/powerpoint/2010/main" val="3346362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656" y="152691"/>
            <a:ext cx="10772775" cy="1658198"/>
          </a:xfrm>
        </p:spPr>
        <p:txBody>
          <a:bodyPr>
            <a:normAutofit/>
          </a:bodyPr>
          <a:lstStyle/>
          <a:p>
            <a:r>
              <a:rPr lang="en-US" sz="4800" b="1" dirty="0">
                <a:latin typeface="Calibri" panose="020F0502020204030204" pitchFamily="34" charset="0"/>
              </a:rPr>
              <a:t>Brief Motivational Interviewing</a:t>
            </a:r>
          </a:p>
        </p:txBody>
      </p:sp>
      <p:sp>
        <p:nvSpPr>
          <p:cNvPr id="3" name="Content Placeholder 2"/>
          <p:cNvSpPr>
            <a:spLocks noGrp="1"/>
          </p:cNvSpPr>
          <p:nvPr>
            <p:ph idx="1"/>
          </p:nvPr>
        </p:nvSpPr>
        <p:spPr>
          <a:xfrm>
            <a:off x="695706" y="1810888"/>
            <a:ext cx="11126180" cy="4768489"/>
          </a:xfrm>
        </p:spPr>
        <p:txBody>
          <a:bodyPr>
            <a:normAutofit/>
          </a:bodyPr>
          <a:lstStyle/>
          <a:p>
            <a:pPr marL="288925" indent="-288925">
              <a:lnSpc>
                <a:spcPct val="90000"/>
              </a:lnSpc>
              <a:buFont typeface="Arial"/>
              <a:buChar char="•"/>
              <a:defRPr/>
            </a:pPr>
            <a:r>
              <a:rPr lang="en-US" sz="3600" dirty="0"/>
              <a:t>A client centered counseling style for eliciting behavior change by helping clients explore and resolve </a:t>
            </a:r>
            <a:r>
              <a:rPr lang="en-US" sz="3600" b="1" u="sng" dirty="0"/>
              <a:t>ambivalence</a:t>
            </a:r>
            <a:r>
              <a:rPr lang="en-US" sz="3600" dirty="0"/>
              <a:t>.</a:t>
            </a:r>
          </a:p>
          <a:p>
            <a:pPr marL="288925" indent="-288925">
              <a:lnSpc>
                <a:spcPct val="90000"/>
              </a:lnSpc>
              <a:buNone/>
              <a:defRPr/>
            </a:pPr>
            <a:endParaRPr lang="en-US" sz="3600" dirty="0"/>
          </a:p>
          <a:p>
            <a:pPr marL="288925" indent="-288925">
              <a:lnSpc>
                <a:spcPct val="90000"/>
              </a:lnSpc>
              <a:buFont typeface="Arial"/>
              <a:buChar char="•"/>
              <a:defRPr/>
            </a:pPr>
            <a:r>
              <a:rPr lang="en-US" sz="3600" dirty="0"/>
              <a:t>Designed to produce rapid, internally motivated change by mobilizing the client’s own change resources. </a:t>
            </a:r>
          </a:p>
          <a:p>
            <a:pPr>
              <a:lnSpc>
                <a:spcPct val="90000"/>
              </a:lnSpc>
              <a:buFont typeface="Arial"/>
              <a:buChar char="•"/>
              <a:defRPr/>
            </a:pPr>
            <a:endParaRPr lang="en-US" sz="2800" dirty="0"/>
          </a:p>
          <a:p>
            <a:pPr>
              <a:lnSpc>
                <a:spcPct val="90000"/>
              </a:lnSpc>
              <a:buNone/>
              <a:defRPr/>
            </a:pPr>
            <a:endParaRPr lang="en-US" sz="2800" dirty="0"/>
          </a:p>
          <a:p>
            <a:pPr lvl="4">
              <a:lnSpc>
                <a:spcPct val="90000"/>
              </a:lnSpc>
              <a:buNone/>
              <a:defRPr/>
            </a:pPr>
            <a:r>
              <a:rPr lang="en-US" dirty="0"/>
              <a:t>				Miller and </a:t>
            </a:r>
            <a:r>
              <a:rPr lang="en-US" dirty="0" err="1"/>
              <a:t>Rollnick</a:t>
            </a:r>
            <a:r>
              <a:rPr lang="en-US" dirty="0"/>
              <a:t>, 1991</a:t>
            </a:r>
          </a:p>
          <a:p>
            <a:pPr marL="228600" indent="-228600">
              <a:lnSpc>
                <a:spcPct val="100000"/>
              </a:lnSpc>
              <a:spcBef>
                <a:spcPts val="600"/>
              </a:spcBef>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3610099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656" y="152691"/>
            <a:ext cx="10772775" cy="1658198"/>
          </a:xfrm>
        </p:spPr>
        <p:txBody>
          <a:bodyPr>
            <a:normAutofit/>
          </a:bodyPr>
          <a:lstStyle/>
          <a:p>
            <a:r>
              <a:rPr lang="en-US" sz="4800" b="1" dirty="0">
                <a:latin typeface="Calibri" panose="020F0502020204030204" pitchFamily="34" charset="0"/>
              </a:rPr>
              <a:t>The Spirit of Motivational Interviewing</a:t>
            </a:r>
          </a:p>
        </p:txBody>
      </p:sp>
      <p:sp>
        <p:nvSpPr>
          <p:cNvPr id="3" name="Content Placeholder 2"/>
          <p:cNvSpPr>
            <a:spLocks noGrp="1"/>
          </p:cNvSpPr>
          <p:nvPr>
            <p:ph idx="1"/>
          </p:nvPr>
        </p:nvSpPr>
        <p:spPr>
          <a:xfrm>
            <a:off x="695706" y="1550178"/>
            <a:ext cx="11126180" cy="5029200"/>
          </a:xfrm>
        </p:spPr>
        <p:txBody>
          <a:bodyPr>
            <a:normAutofit/>
          </a:bodyPr>
          <a:lstStyle/>
          <a:p>
            <a:pPr marL="228600" indent="-228600">
              <a:lnSpc>
                <a:spcPct val="100000"/>
              </a:lnSpc>
              <a:spcBef>
                <a:spcPts val="600"/>
              </a:spcBef>
              <a:spcAft>
                <a:spcPts val="600"/>
              </a:spcAft>
              <a:buFont typeface="Arial" panose="020B0604020202020204" pitchFamily="34" charset="0"/>
              <a:buChar char="•"/>
            </a:pPr>
            <a:endParaRPr lang="en-US" dirty="0"/>
          </a:p>
          <a:p>
            <a:pPr marL="228600" indent="-228600">
              <a:lnSpc>
                <a:spcPct val="100000"/>
              </a:lnSpc>
              <a:spcBef>
                <a:spcPts val="600"/>
              </a:spcBef>
              <a:spcAft>
                <a:spcPts val="600"/>
              </a:spcAft>
              <a:buFont typeface="Arial" panose="020B0604020202020204" pitchFamily="34" charset="0"/>
              <a:buChar char="•"/>
            </a:pPr>
            <a:endParaRPr lang="en-US" dirty="0"/>
          </a:p>
        </p:txBody>
      </p:sp>
      <p:graphicFrame>
        <p:nvGraphicFramePr>
          <p:cNvPr id="4" name="Table 3"/>
          <p:cNvGraphicFramePr>
            <a:graphicFrameLocks noGrp="1"/>
          </p:cNvGraphicFramePr>
          <p:nvPr/>
        </p:nvGraphicFramePr>
        <p:xfrm>
          <a:off x="1296710" y="1417250"/>
          <a:ext cx="8128000" cy="4572000"/>
        </p:xfrm>
        <a:graphic>
          <a:graphicData uri="http://schemas.openxmlformats.org/drawingml/2006/table">
            <a:tbl>
              <a:tblPr firstRow="1" bandRow="1">
                <a:tableStyleId>{5C22544A-7EE6-4342-B048-85BDC9FD1C3A}</a:tableStyleId>
              </a:tblPr>
              <a:tblGrid>
                <a:gridCol w="1022284">
                  <a:extLst>
                    <a:ext uri="{9D8B030D-6E8A-4147-A177-3AD203B41FA5}">
                      <a16:colId xmlns:a16="http://schemas.microsoft.com/office/drawing/2014/main" val="3818625774"/>
                    </a:ext>
                  </a:extLst>
                </a:gridCol>
                <a:gridCol w="7105716">
                  <a:extLst>
                    <a:ext uri="{9D8B030D-6E8A-4147-A177-3AD203B41FA5}">
                      <a16:colId xmlns:a16="http://schemas.microsoft.com/office/drawing/2014/main" val="1998993755"/>
                    </a:ext>
                  </a:extLst>
                </a:gridCol>
              </a:tblGrid>
              <a:tr h="370840">
                <a:tc>
                  <a:txBody>
                    <a:bodyPr/>
                    <a:lstStyle/>
                    <a:p>
                      <a:pPr algn="ctr"/>
                      <a:r>
                        <a:rPr lang="en-US" sz="6600" dirty="0"/>
                        <a:t>R</a:t>
                      </a:r>
                    </a:p>
                  </a:txBody>
                  <a:tcPr>
                    <a:solidFill>
                      <a:srgbClr val="FF0000"/>
                    </a:solidFill>
                  </a:tcPr>
                </a:tc>
                <a:tc>
                  <a:txBody>
                    <a:bodyPr/>
                    <a:lstStyle/>
                    <a:p>
                      <a:r>
                        <a:rPr lang="en-US" sz="2000" b="1" dirty="0">
                          <a:solidFill>
                            <a:schemeClr val="tx1"/>
                          </a:solidFill>
                        </a:rPr>
                        <a:t>RESIST telling</a:t>
                      </a:r>
                      <a:r>
                        <a:rPr lang="en-US" sz="2000" b="1" baseline="0" dirty="0">
                          <a:solidFill>
                            <a:schemeClr val="tx1"/>
                          </a:solidFill>
                        </a:rPr>
                        <a:t> the client what do:</a:t>
                      </a:r>
                    </a:p>
                    <a:p>
                      <a:r>
                        <a:rPr lang="en-US" sz="2000" b="0" baseline="0" dirty="0">
                          <a:solidFill>
                            <a:schemeClr val="tx1"/>
                          </a:solidFill>
                        </a:rPr>
                        <a:t>Avoiding telling, directing, or ordering the client about the right path to notifying their partner.  </a:t>
                      </a:r>
                      <a:endParaRPr lang="en-US" sz="2000" dirty="0">
                        <a:solidFill>
                          <a:schemeClr val="tx1"/>
                        </a:solidFill>
                      </a:endParaRPr>
                    </a:p>
                  </a:txBody>
                  <a:tcPr>
                    <a:solidFill>
                      <a:srgbClr val="FF0000"/>
                    </a:solidFill>
                  </a:tcPr>
                </a:tc>
                <a:extLst>
                  <a:ext uri="{0D108BD9-81ED-4DB2-BD59-A6C34878D82A}">
                    <a16:rowId xmlns:a16="http://schemas.microsoft.com/office/drawing/2014/main" val="2136769142"/>
                  </a:ext>
                </a:extLst>
              </a:tr>
              <a:tr h="370840">
                <a:tc>
                  <a:txBody>
                    <a:bodyPr/>
                    <a:lstStyle/>
                    <a:p>
                      <a:pPr algn="ctr"/>
                      <a:r>
                        <a:rPr lang="en-US" sz="6600" b="1" dirty="0">
                          <a:solidFill>
                            <a:schemeClr val="bg1"/>
                          </a:solidFill>
                        </a:rPr>
                        <a:t>U</a:t>
                      </a:r>
                    </a:p>
                  </a:txBody>
                  <a:tcPr>
                    <a:solidFill>
                      <a:srgbClr val="FFFF00"/>
                    </a:solidFill>
                  </a:tcPr>
                </a:tc>
                <a:tc>
                  <a:txBody>
                    <a:bodyPr/>
                    <a:lstStyle/>
                    <a:p>
                      <a:r>
                        <a:rPr lang="en-US" sz="2000" b="1" dirty="0"/>
                        <a:t>UNDERSTAND</a:t>
                      </a:r>
                      <a:r>
                        <a:rPr lang="en-US" sz="2000" b="1" baseline="0" dirty="0"/>
                        <a:t> their motivations:</a:t>
                      </a:r>
                    </a:p>
                    <a:p>
                      <a:r>
                        <a:rPr lang="en-US" sz="2000" b="0" baseline="0" dirty="0"/>
                        <a:t>Seek to understand their values, needs, motivations, and barriers to notifying their partner(s) and child(</a:t>
                      </a:r>
                      <a:r>
                        <a:rPr lang="en-US" sz="2000" b="0" baseline="0" dirty="0" err="1"/>
                        <a:t>ren</a:t>
                      </a:r>
                      <a:r>
                        <a:rPr lang="en-US" sz="2000" b="0" baseline="0" dirty="0"/>
                        <a:t>)</a:t>
                      </a:r>
                      <a:endParaRPr lang="en-US" sz="2000" b="0" dirty="0"/>
                    </a:p>
                  </a:txBody>
                  <a:tcPr>
                    <a:solidFill>
                      <a:srgbClr val="FFFF00"/>
                    </a:solidFill>
                  </a:tcPr>
                </a:tc>
                <a:extLst>
                  <a:ext uri="{0D108BD9-81ED-4DB2-BD59-A6C34878D82A}">
                    <a16:rowId xmlns:a16="http://schemas.microsoft.com/office/drawing/2014/main" val="4229095511"/>
                  </a:ext>
                </a:extLst>
              </a:tr>
              <a:tr h="370840">
                <a:tc>
                  <a:txBody>
                    <a:bodyPr/>
                    <a:lstStyle/>
                    <a:p>
                      <a:pPr algn="ctr"/>
                      <a:r>
                        <a:rPr lang="en-US" sz="6600" dirty="0">
                          <a:solidFill>
                            <a:schemeClr val="bg1"/>
                          </a:solidFill>
                        </a:rPr>
                        <a:t>L</a:t>
                      </a:r>
                    </a:p>
                  </a:txBody>
                  <a:tcPr>
                    <a:solidFill>
                      <a:srgbClr val="00B050"/>
                    </a:solidFill>
                  </a:tcPr>
                </a:tc>
                <a:tc>
                  <a:txBody>
                    <a:bodyPr/>
                    <a:lstStyle/>
                    <a:p>
                      <a:r>
                        <a:rPr lang="en-US" sz="2000" b="1" dirty="0"/>
                        <a:t>LISTEN</a:t>
                      </a:r>
                      <a:r>
                        <a:rPr lang="en-US" sz="2000" b="1" baseline="0" dirty="0"/>
                        <a:t> with empathy:</a:t>
                      </a:r>
                    </a:p>
                    <a:p>
                      <a:r>
                        <a:rPr lang="en-US" sz="2000" baseline="0" dirty="0"/>
                        <a:t>Put aside your viewpoint and try to see things from the client’s perspective. Seek to understand, before being understood.</a:t>
                      </a:r>
                    </a:p>
                    <a:p>
                      <a:endParaRPr lang="en-US" dirty="0"/>
                    </a:p>
                  </a:txBody>
                  <a:tcPr>
                    <a:solidFill>
                      <a:srgbClr val="00B050"/>
                    </a:solidFill>
                  </a:tcPr>
                </a:tc>
                <a:extLst>
                  <a:ext uri="{0D108BD9-81ED-4DB2-BD59-A6C34878D82A}">
                    <a16:rowId xmlns:a16="http://schemas.microsoft.com/office/drawing/2014/main" val="3589047531"/>
                  </a:ext>
                </a:extLst>
              </a:tr>
              <a:tr h="370840">
                <a:tc>
                  <a:txBody>
                    <a:bodyPr/>
                    <a:lstStyle/>
                    <a:p>
                      <a:pPr algn="ctr"/>
                      <a:r>
                        <a:rPr lang="en-US" sz="6600" dirty="0">
                          <a:solidFill>
                            <a:schemeClr val="bg1"/>
                          </a:solidFill>
                        </a:rPr>
                        <a:t>E</a:t>
                      </a:r>
                    </a:p>
                  </a:txBody>
                  <a:tcPr>
                    <a:solidFill>
                      <a:srgbClr val="0070C0"/>
                    </a:solidFill>
                  </a:tcPr>
                </a:tc>
                <a:tc>
                  <a:txBody>
                    <a:bodyPr/>
                    <a:lstStyle/>
                    <a:p>
                      <a:r>
                        <a:rPr lang="en-US" sz="2000" b="1" dirty="0"/>
                        <a:t>EMPOWER the</a:t>
                      </a:r>
                      <a:r>
                        <a:rPr lang="en-US" sz="2000" b="1" baseline="0" dirty="0"/>
                        <a:t> client to take action</a:t>
                      </a:r>
                      <a:r>
                        <a:rPr lang="en-US" sz="2000" b="1" dirty="0"/>
                        <a:t>:</a:t>
                      </a:r>
                    </a:p>
                    <a:p>
                      <a:r>
                        <a:rPr lang="en-US" sz="2000" b="0" dirty="0"/>
                        <a:t>Work with the client to set achievable goals and to identify techniques for overcoming their perceived barriers and challenges</a:t>
                      </a:r>
                      <a:endParaRPr lang="en-US" sz="2000" dirty="0"/>
                    </a:p>
                  </a:txBody>
                  <a:tcPr>
                    <a:solidFill>
                      <a:srgbClr val="0070C0"/>
                    </a:solidFill>
                  </a:tcPr>
                </a:tc>
                <a:extLst>
                  <a:ext uri="{0D108BD9-81ED-4DB2-BD59-A6C34878D82A}">
                    <a16:rowId xmlns:a16="http://schemas.microsoft.com/office/drawing/2014/main" val="1486257487"/>
                  </a:ext>
                </a:extLst>
              </a:tr>
            </a:tbl>
          </a:graphicData>
        </a:graphic>
      </p:graphicFrame>
    </p:spTree>
    <p:extLst>
      <p:ext uri="{BB962C8B-B14F-4D97-AF65-F5344CB8AC3E}">
        <p14:creationId xmlns:p14="http://schemas.microsoft.com/office/powerpoint/2010/main" val="653285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261" y="152691"/>
            <a:ext cx="11141765" cy="1658198"/>
          </a:xfrm>
        </p:spPr>
        <p:txBody>
          <a:bodyPr>
            <a:normAutofit/>
          </a:bodyPr>
          <a:lstStyle/>
          <a:p>
            <a:pPr algn="ctr"/>
            <a:r>
              <a:rPr lang="en-US" sz="4800" b="1" dirty="0">
                <a:latin typeface="Calibri" panose="020F0502020204030204" pitchFamily="34" charset="0"/>
              </a:rPr>
              <a:t>The Spirit of Motivational Interviewing, cont.</a:t>
            </a:r>
          </a:p>
        </p:txBody>
      </p:sp>
      <p:sp>
        <p:nvSpPr>
          <p:cNvPr id="3" name="Content Placeholder 2"/>
          <p:cNvSpPr>
            <a:spLocks noGrp="1"/>
          </p:cNvSpPr>
          <p:nvPr>
            <p:ph idx="1"/>
          </p:nvPr>
        </p:nvSpPr>
        <p:spPr>
          <a:xfrm>
            <a:off x="1461847" y="1641924"/>
            <a:ext cx="5148503" cy="5029200"/>
          </a:xfrm>
        </p:spPr>
        <p:txBody>
          <a:bodyPr>
            <a:normAutofit fontScale="92500"/>
          </a:bodyPr>
          <a:lstStyle/>
          <a:p>
            <a:pPr lvl="1">
              <a:buFont typeface="Arial" panose="020B0604020202020204" pitchFamily="34" charset="0"/>
              <a:buChar char="•"/>
            </a:pPr>
            <a:r>
              <a:rPr lang="en-US" altLang="en-US" sz="4000" dirty="0"/>
              <a:t>Enhance Empathy</a:t>
            </a:r>
          </a:p>
          <a:p>
            <a:pPr lvl="1">
              <a:buFont typeface="Arial" panose="020B0604020202020204" pitchFamily="34" charset="0"/>
              <a:buChar char="•"/>
            </a:pPr>
            <a:endParaRPr lang="en-US" altLang="en-US" sz="4000" dirty="0"/>
          </a:p>
          <a:p>
            <a:pPr lvl="1">
              <a:buFont typeface="Arial" panose="020B0604020202020204" pitchFamily="34" charset="0"/>
              <a:buChar char="•"/>
            </a:pPr>
            <a:r>
              <a:rPr lang="en-US" altLang="en-US" sz="4000" dirty="0"/>
              <a:t>Develop Discrepancy</a:t>
            </a:r>
          </a:p>
          <a:p>
            <a:pPr lvl="1">
              <a:buFont typeface="Arial" panose="020B0604020202020204" pitchFamily="34" charset="0"/>
              <a:buChar char="•"/>
            </a:pPr>
            <a:endParaRPr lang="en-US" altLang="en-US" sz="4000" dirty="0"/>
          </a:p>
          <a:p>
            <a:pPr lvl="1">
              <a:buFont typeface="Arial" panose="020B0604020202020204" pitchFamily="34" charset="0"/>
              <a:buChar char="•"/>
            </a:pPr>
            <a:r>
              <a:rPr lang="en-US" altLang="en-US" sz="4000" dirty="0"/>
              <a:t>Roll with Resistance</a:t>
            </a:r>
          </a:p>
          <a:p>
            <a:pPr lvl="1">
              <a:buFont typeface="Arial" panose="020B0604020202020204" pitchFamily="34" charset="0"/>
              <a:buChar char="•"/>
            </a:pPr>
            <a:endParaRPr lang="en-US" altLang="en-US" sz="4000" dirty="0"/>
          </a:p>
          <a:p>
            <a:pPr lvl="1">
              <a:buFont typeface="Arial" panose="020B0604020202020204" pitchFamily="34" charset="0"/>
              <a:buChar char="•"/>
            </a:pPr>
            <a:r>
              <a:rPr lang="en-US" altLang="en-US" sz="4000" dirty="0"/>
              <a:t>Support Self-Efficacy</a:t>
            </a:r>
          </a:p>
          <a:p>
            <a:pPr marL="228600" indent="-228600">
              <a:lnSpc>
                <a:spcPct val="100000"/>
              </a:lnSpc>
              <a:spcBef>
                <a:spcPts val="600"/>
              </a:spcBef>
              <a:spcAft>
                <a:spcPts val="600"/>
              </a:spcAft>
              <a:buFont typeface="Arial" panose="020B0604020202020204" pitchFamily="34" charset="0"/>
              <a:buChar char="•"/>
            </a:pPr>
            <a:endParaRPr lang="en-US" dirty="0"/>
          </a:p>
          <a:p>
            <a:pPr marL="228600" indent="-228600">
              <a:lnSpc>
                <a:spcPct val="100000"/>
              </a:lnSpc>
              <a:spcBef>
                <a:spcPts val="600"/>
              </a:spcBef>
              <a:spcAft>
                <a:spcPts val="600"/>
              </a:spcAft>
              <a:buFont typeface="Arial" panose="020B0604020202020204" pitchFamily="34" charset="0"/>
              <a:buChar char="•"/>
            </a:pPr>
            <a:endParaRPr lang="en-US" dirty="0"/>
          </a:p>
        </p:txBody>
      </p:sp>
      <p:sp>
        <p:nvSpPr>
          <p:cNvPr id="4" name="Content Placeholder 2"/>
          <p:cNvSpPr txBox="1">
            <a:spLocks/>
          </p:cNvSpPr>
          <p:nvPr/>
        </p:nvSpPr>
        <p:spPr>
          <a:xfrm>
            <a:off x="8020051" y="1641924"/>
            <a:ext cx="3290680" cy="5029200"/>
          </a:xfrm>
          <a:prstGeom prst="rect">
            <a:avLst/>
          </a:prstGeom>
        </p:spPr>
        <p:txBody>
          <a:bodyPr vert="horz" lIns="91440" tIns="45720" rIns="91440" bIns="45720" rtlCol="0">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lvl="1">
              <a:buFont typeface="Arial" panose="020B0604020202020204" pitchFamily="34" charset="0"/>
              <a:buChar char="•"/>
            </a:pPr>
            <a:r>
              <a:rPr lang="en-US" altLang="en-US" sz="4000" dirty="0"/>
              <a:t>Engage</a:t>
            </a:r>
          </a:p>
          <a:p>
            <a:pPr lvl="1">
              <a:buFont typeface="Arial" panose="020B0604020202020204" pitchFamily="34" charset="0"/>
              <a:buChar char="•"/>
            </a:pPr>
            <a:endParaRPr lang="en-US" altLang="en-US" sz="4000" dirty="0"/>
          </a:p>
          <a:p>
            <a:pPr lvl="1">
              <a:buFont typeface="Arial" panose="020B0604020202020204" pitchFamily="34" charset="0"/>
              <a:buChar char="•"/>
            </a:pPr>
            <a:r>
              <a:rPr lang="en-US" altLang="en-US" sz="4000" dirty="0"/>
              <a:t>Focus</a:t>
            </a:r>
          </a:p>
          <a:p>
            <a:pPr lvl="1">
              <a:buFont typeface="Arial" panose="020B0604020202020204" pitchFamily="34" charset="0"/>
              <a:buChar char="•"/>
            </a:pPr>
            <a:endParaRPr lang="en-US" altLang="en-US" sz="4000" dirty="0"/>
          </a:p>
          <a:p>
            <a:pPr lvl="1">
              <a:buFont typeface="Arial" panose="020B0604020202020204" pitchFamily="34" charset="0"/>
              <a:buChar char="•"/>
            </a:pPr>
            <a:r>
              <a:rPr lang="en-US" altLang="en-US" sz="4000" dirty="0"/>
              <a:t>Evoke</a:t>
            </a:r>
          </a:p>
          <a:p>
            <a:pPr lvl="1">
              <a:buFont typeface="Arial" panose="020B0604020202020204" pitchFamily="34" charset="0"/>
              <a:buChar char="•"/>
            </a:pPr>
            <a:endParaRPr lang="en-US" altLang="en-US" sz="4000" dirty="0"/>
          </a:p>
          <a:p>
            <a:pPr lvl="1">
              <a:buFont typeface="Arial" panose="020B0604020202020204" pitchFamily="34" charset="0"/>
              <a:buChar char="•"/>
            </a:pPr>
            <a:r>
              <a:rPr lang="en-US" altLang="en-US" sz="4000" dirty="0"/>
              <a:t>Plan</a:t>
            </a:r>
          </a:p>
          <a:p>
            <a:pPr marL="228600" indent="-228600">
              <a:lnSpc>
                <a:spcPct val="100000"/>
              </a:lnSpc>
              <a:spcBef>
                <a:spcPts val="600"/>
              </a:spcBef>
              <a:spcAft>
                <a:spcPts val="600"/>
              </a:spcAft>
              <a:buFont typeface="Arial" pitchFamily="34" charset="0"/>
              <a:buChar char="•"/>
            </a:pPr>
            <a:endParaRPr lang="en-US" dirty="0"/>
          </a:p>
          <a:p>
            <a:pPr marL="228600" indent="-228600">
              <a:lnSpc>
                <a:spcPct val="100000"/>
              </a:lnSpc>
              <a:spcBef>
                <a:spcPts val="600"/>
              </a:spcBef>
              <a:spcAft>
                <a:spcPts val="600"/>
              </a:spcAft>
              <a:buFont typeface="Arial" pitchFamily="34" charset="0"/>
              <a:buChar char="•"/>
            </a:pPr>
            <a:endParaRPr lang="en-US" dirty="0"/>
          </a:p>
        </p:txBody>
      </p:sp>
    </p:spTree>
    <p:extLst>
      <p:ext uri="{BB962C8B-B14F-4D97-AF65-F5344CB8AC3E}">
        <p14:creationId xmlns:p14="http://schemas.microsoft.com/office/powerpoint/2010/main" val="901906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25" y="258467"/>
            <a:ext cx="10772775" cy="1026827"/>
          </a:xfrm>
        </p:spPr>
        <p:txBody>
          <a:bodyPr>
            <a:normAutofit fontScale="90000"/>
          </a:bodyPr>
          <a:lstStyle/>
          <a:p>
            <a:pPr algn="ctr"/>
            <a:r>
              <a:rPr lang="en-US" sz="4400" b="1" dirty="0">
                <a:latin typeface="Calibri" panose="020F0502020204030204" pitchFamily="34" charset="0"/>
              </a:rPr>
              <a:t> </a:t>
            </a:r>
            <a:r>
              <a:rPr lang="en-US" sz="4000" b="1" dirty="0">
                <a:latin typeface="Calibri" panose="020F0502020204030204" pitchFamily="34" charset="0"/>
              </a:rPr>
              <a:t>“OARS” Strategy for Brief Motivational Interviewing</a:t>
            </a:r>
          </a:p>
        </p:txBody>
      </p:sp>
      <p:sp>
        <p:nvSpPr>
          <p:cNvPr id="3" name="Content Placeholder 2"/>
          <p:cNvSpPr>
            <a:spLocks noGrp="1"/>
          </p:cNvSpPr>
          <p:nvPr>
            <p:ph idx="1"/>
          </p:nvPr>
        </p:nvSpPr>
        <p:spPr>
          <a:xfrm>
            <a:off x="695706" y="1550178"/>
            <a:ext cx="11126180" cy="5029200"/>
          </a:xfrm>
        </p:spPr>
        <p:txBody>
          <a:bodyPr>
            <a:normAutofit lnSpcReduction="10000"/>
          </a:bodyPr>
          <a:lstStyle/>
          <a:p>
            <a:pPr lvl="1">
              <a:buClr>
                <a:schemeClr val="bg1"/>
              </a:buClr>
              <a:buFont typeface="Arial" panose="020B0604020202020204" pitchFamily="34" charset="0"/>
              <a:buChar char="•"/>
            </a:pPr>
            <a:r>
              <a:rPr lang="en-US" altLang="en-US" sz="4000" u="sng" dirty="0"/>
              <a:t>O</a:t>
            </a:r>
            <a:r>
              <a:rPr lang="en-US" altLang="en-US" sz="4000" dirty="0"/>
              <a:t>pen-ended Questions</a:t>
            </a:r>
          </a:p>
          <a:p>
            <a:pPr lvl="1">
              <a:buClr>
                <a:schemeClr val="bg1"/>
              </a:buClr>
              <a:buFont typeface="Arial" panose="020B0604020202020204" pitchFamily="34" charset="0"/>
              <a:buChar char="•"/>
            </a:pPr>
            <a:endParaRPr lang="en-US" altLang="en-US" sz="4000" dirty="0"/>
          </a:p>
          <a:p>
            <a:pPr lvl="1">
              <a:buClr>
                <a:schemeClr val="bg1"/>
              </a:buClr>
              <a:buFont typeface="Arial" panose="020B0604020202020204" pitchFamily="34" charset="0"/>
              <a:buChar char="•"/>
            </a:pPr>
            <a:r>
              <a:rPr lang="en-US" altLang="en-US" sz="4000" u="sng" dirty="0"/>
              <a:t>A</a:t>
            </a:r>
            <a:r>
              <a:rPr lang="en-US" altLang="en-US" sz="4000" dirty="0"/>
              <a:t>ffirming Statements</a:t>
            </a:r>
          </a:p>
          <a:p>
            <a:pPr lvl="1">
              <a:buClr>
                <a:schemeClr val="bg1"/>
              </a:buClr>
              <a:buFont typeface="Arial" panose="020B0604020202020204" pitchFamily="34" charset="0"/>
              <a:buChar char="•"/>
            </a:pPr>
            <a:endParaRPr lang="en-US" altLang="en-US" sz="4000" dirty="0"/>
          </a:p>
          <a:p>
            <a:pPr lvl="1">
              <a:buClr>
                <a:schemeClr val="bg1"/>
              </a:buClr>
              <a:buFont typeface="Arial" panose="020B0604020202020204" pitchFamily="34" charset="0"/>
              <a:buChar char="•"/>
            </a:pPr>
            <a:r>
              <a:rPr lang="en-US" altLang="en-US" sz="4000" u="sng" dirty="0"/>
              <a:t>R</a:t>
            </a:r>
            <a:r>
              <a:rPr lang="en-US" altLang="en-US" sz="4000" dirty="0"/>
              <a:t>eflective Listening</a:t>
            </a:r>
          </a:p>
          <a:p>
            <a:pPr lvl="1">
              <a:buClr>
                <a:schemeClr val="bg1"/>
              </a:buClr>
              <a:buFont typeface="Arial" panose="020B0604020202020204" pitchFamily="34" charset="0"/>
              <a:buChar char="•"/>
            </a:pPr>
            <a:endParaRPr lang="en-US" altLang="en-US" sz="4000" dirty="0"/>
          </a:p>
          <a:p>
            <a:pPr lvl="1">
              <a:buClr>
                <a:schemeClr val="bg1"/>
              </a:buClr>
              <a:buFont typeface="Arial" panose="020B0604020202020204" pitchFamily="34" charset="0"/>
              <a:buChar char="•"/>
            </a:pPr>
            <a:r>
              <a:rPr lang="en-US" altLang="en-US" sz="4000" u="sng" dirty="0"/>
              <a:t>S</a:t>
            </a:r>
            <a:r>
              <a:rPr lang="en-US" altLang="en-US" sz="4000" dirty="0"/>
              <a:t>ummarize the Conversation</a:t>
            </a:r>
          </a:p>
          <a:p>
            <a:pPr marL="0" indent="0">
              <a:lnSpc>
                <a:spcPct val="100000"/>
              </a:lnSpc>
              <a:spcBef>
                <a:spcPts val="600"/>
              </a:spcBef>
              <a:spcAft>
                <a:spcPts val="600"/>
              </a:spcAft>
              <a:buNone/>
            </a:pPr>
            <a:endParaRPr lang="en-US" dirty="0"/>
          </a:p>
        </p:txBody>
      </p:sp>
      <p:pic>
        <p:nvPicPr>
          <p:cNvPr id="4" name="Picture 3"/>
          <p:cNvPicPr>
            <a:picLocks noChangeAspect="1"/>
          </p:cNvPicPr>
          <p:nvPr/>
        </p:nvPicPr>
        <p:blipFill>
          <a:blip r:embed="rId3"/>
          <a:stretch>
            <a:fillRect/>
          </a:stretch>
        </p:blipFill>
        <p:spPr>
          <a:xfrm rot="20613602">
            <a:off x="6968089" y="1632043"/>
            <a:ext cx="4758670" cy="3020574"/>
          </a:xfrm>
          <a:prstGeom prst="rect">
            <a:avLst/>
          </a:prstGeom>
        </p:spPr>
      </p:pic>
    </p:spTree>
    <p:extLst>
      <p:ext uri="{BB962C8B-B14F-4D97-AF65-F5344CB8AC3E}">
        <p14:creationId xmlns:p14="http://schemas.microsoft.com/office/powerpoint/2010/main" val="1690868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57224" y="499533"/>
            <a:ext cx="10772775" cy="824442"/>
          </a:xfrm>
        </p:spPr>
        <p:txBody>
          <a:bodyPr>
            <a:normAutofit/>
          </a:bodyPr>
          <a:lstStyle/>
          <a:p>
            <a:r>
              <a:rPr lang="en-US" altLang="en-US" sz="4000" b="1" dirty="0">
                <a:latin typeface="Calibri" panose="020F0502020204030204" pitchFamily="34" charset="0"/>
                <a:cs typeface="Calibri" panose="020F0502020204030204" pitchFamily="34" charset="0"/>
              </a:rPr>
              <a:t>How is BMI used in the context of index testing? </a:t>
            </a:r>
          </a:p>
        </p:txBody>
      </p:sp>
      <p:sp>
        <p:nvSpPr>
          <p:cNvPr id="16387" name="Content Placeholder 2"/>
          <p:cNvSpPr>
            <a:spLocks noGrp="1"/>
          </p:cNvSpPr>
          <p:nvPr>
            <p:ph sz="quarter" idx="1"/>
          </p:nvPr>
        </p:nvSpPr>
        <p:spPr>
          <a:xfrm>
            <a:off x="781050" y="1543050"/>
            <a:ext cx="9429750" cy="4613276"/>
          </a:xfrm>
        </p:spPr>
        <p:txBody>
          <a:bodyPr>
            <a:normAutofit fontScale="77500" lnSpcReduction="20000"/>
          </a:bodyPr>
          <a:lstStyle/>
          <a:p>
            <a:pPr marL="457200" indent="-457200">
              <a:buFont typeface="Arial" panose="020B0604020202020204" pitchFamily="34" charset="0"/>
              <a:buChar char="•"/>
            </a:pPr>
            <a:r>
              <a:rPr lang="en-US" altLang="en-US" dirty="0"/>
              <a:t>Counselor gets permission to discuss index testing with client</a:t>
            </a:r>
          </a:p>
          <a:p>
            <a:pPr marL="457200" indent="-457200">
              <a:buFont typeface="Arial" panose="020B0604020202020204" pitchFamily="34" charset="0"/>
              <a:buChar char="•"/>
            </a:pPr>
            <a:r>
              <a:rPr lang="en-US" altLang="en-US" dirty="0"/>
              <a:t>Counselor helps client identify what the challenges are for changing a behavior (such as informing partner(s) about the need to test, linking to care, disclosing HIV status, </a:t>
            </a:r>
            <a:r>
              <a:rPr lang="en-US" altLang="en-US" dirty="0" err="1"/>
              <a:t>etc</a:t>
            </a:r>
            <a:r>
              <a:rPr lang="en-US" altLang="en-US" dirty="0"/>
              <a:t>)</a:t>
            </a:r>
          </a:p>
          <a:p>
            <a:pPr marL="457200" indent="-457200">
              <a:buFont typeface="Arial" panose="020B0604020202020204" pitchFamily="34" charset="0"/>
              <a:buChar char="•"/>
            </a:pPr>
            <a:r>
              <a:rPr lang="en-US" altLang="en-US" dirty="0"/>
              <a:t>Counselor helps client identify solutions to challenges (i.e. tailor ways to inform each partner based on disclosed challenges)</a:t>
            </a:r>
          </a:p>
          <a:p>
            <a:pPr marL="457200" indent="-457200">
              <a:buFont typeface="Arial" panose="020B0604020202020204" pitchFamily="34" charset="0"/>
              <a:buChar char="•"/>
            </a:pPr>
            <a:r>
              <a:rPr lang="en-US" altLang="en-US" dirty="0"/>
              <a:t>Counselor provides information, advice and feedback as needed</a:t>
            </a:r>
          </a:p>
          <a:p>
            <a:pPr marL="457200" indent="-457200">
              <a:buFont typeface="Arial" panose="020B0604020202020204" pitchFamily="34" charset="0"/>
              <a:buChar char="•"/>
            </a:pPr>
            <a:r>
              <a:rPr lang="en-US" altLang="en-US" dirty="0"/>
              <a:t>Counselor helps client identify level of motivation to inform partner(s) and understands that time needed to inform partners will vary across clients</a:t>
            </a:r>
          </a:p>
          <a:p>
            <a:pPr marL="457200" indent="-457200">
              <a:buFont typeface="Arial" panose="020B0604020202020204" pitchFamily="34" charset="0"/>
              <a:buChar char="•"/>
            </a:pPr>
            <a:r>
              <a:rPr lang="en-US" altLang="en-US" dirty="0"/>
              <a:t>Counselor encourages and supports client’s commitment to inform partner(s) and plan for action</a:t>
            </a:r>
          </a:p>
          <a:p>
            <a:pPr marL="457200" indent="-457200">
              <a:buFont typeface="Arial" panose="020B0604020202020204" pitchFamily="34" charset="0"/>
              <a:buChar char="•"/>
            </a:pPr>
            <a:endParaRPr lang="en-US" altLang="en-US" dirty="0"/>
          </a:p>
        </p:txBody>
      </p:sp>
      <p:sp>
        <p:nvSpPr>
          <p:cNvPr id="163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008ABF"/>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0"/>
              </a:spcBef>
              <a:buClrTx/>
              <a:buSzTx/>
              <a:buFontTx/>
              <a:buNone/>
            </a:pPr>
            <a:fld id="{B46C9FC9-696E-4376-A313-400F67F31ED6}" type="slidenum">
              <a:rPr lang="en-US" altLang="en-US" sz="1400">
                <a:solidFill>
                  <a:schemeClr val="tx2"/>
                </a:solidFill>
                <a:latin typeface="Arial" panose="020B0604020202020204" pitchFamily="34" charset="0"/>
              </a:rPr>
              <a:pPr>
                <a:spcBef>
                  <a:spcPct val="0"/>
                </a:spcBef>
                <a:buClrTx/>
                <a:buSzTx/>
                <a:buFontTx/>
                <a:buNone/>
              </a:pPr>
              <a:t>28</a:t>
            </a:fld>
            <a:endParaRPr lang="en-US" altLang="en-US" sz="1400">
              <a:solidFill>
                <a:schemeClr val="tx2"/>
              </a:solidFill>
              <a:latin typeface="Arial" panose="020B0604020202020204" pitchFamily="34" charset="0"/>
            </a:endParaRPr>
          </a:p>
        </p:txBody>
      </p:sp>
    </p:spTree>
    <p:extLst>
      <p:ext uri="{BB962C8B-B14F-4D97-AF65-F5344CB8AC3E}">
        <p14:creationId xmlns:p14="http://schemas.microsoft.com/office/powerpoint/2010/main" val="7509545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Brief Motivational Interviewing as a Strategy for Partner Elicitation</a:t>
            </a:r>
          </a:p>
        </p:txBody>
      </p:sp>
      <p:sp>
        <p:nvSpPr>
          <p:cNvPr id="3" name="Content Placeholder 2"/>
          <p:cNvSpPr>
            <a:spLocks noGrp="1"/>
          </p:cNvSpPr>
          <p:nvPr>
            <p:ph idx="1"/>
          </p:nvPr>
        </p:nvSpPr>
        <p:spPr>
          <a:xfrm>
            <a:off x="676274" y="2246244"/>
            <a:ext cx="10753725" cy="4204252"/>
          </a:xfrm>
        </p:spPr>
        <p:txBody>
          <a:bodyPr>
            <a:normAutofit fontScale="85000" lnSpcReduction="20000"/>
          </a:bodyPr>
          <a:lstStyle/>
          <a:p>
            <a:pPr marL="457200" indent="-457200">
              <a:lnSpc>
                <a:spcPct val="100000"/>
              </a:lnSpc>
              <a:buFont typeface="Arial" panose="020B0604020202020204" pitchFamily="34" charset="0"/>
              <a:buChar char="•"/>
            </a:pPr>
            <a:r>
              <a:rPr lang="en-US" altLang="en-US" dirty="0"/>
              <a:t>Useful framework and technique for helping clients overcome challenges to notifying their partner(s) and/or getting their child(</a:t>
            </a:r>
            <a:r>
              <a:rPr lang="en-US" altLang="en-US" dirty="0" err="1"/>
              <a:t>ren</a:t>
            </a:r>
            <a:r>
              <a:rPr lang="en-US" altLang="en-US" dirty="0"/>
              <a:t>) tested for HIV</a:t>
            </a:r>
            <a:br>
              <a:rPr lang="en-US" altLang="en-US" dirty="0"/>
            </a:br>
            <a:endParaRPr lang="en-US" altLang="en-US" dirty="0"/>
          </a:p>
          <a:p>
            <a:pPr marL="457200" indent="-457200">
              <a:buFont typeface="Arial" panose="020B0604020202020204" pitchFamily="34" charset="0"/>
              <a:buChar char="•"/>
            </a:pPr>
            <a:r>
              <a:rPr lang="en-US" altLang="en-US" dirty="0"/>
              <a:t>Assumes </a:t>
            </a:r>
            <a:r>
              <a:rPr lang="en-US" altLang="en-US" i="1" dirty="0"/>
              <a:t>client</a:t>
            </a:r>
            <a:r>
              <a:rPr lang="en-US" altLang="en-US" dirty="0"/>
              <a:t> knows what his/her barriers are to changing their behavior</a:t>
            </a:r>
            <a:br>
              <a:rPr lang="en-US" altLang="en-US" dirty="0"/>
            </a:br>
            <a:endParaRPr lang="en-US" altLang="en-US" dirty="0"/>
          </a:p>
          <a:p>
            <a:pPr marL="457200" indent="-457200">
              <a:buFont typeface="Arial" panose="020B0604020202020204" pitchFamily="34" charset="0"/>
              <a:buChar char="•"/>
            </a:pPr>
            <a:r>
              <a:rPr lang="en-US" altLang="en-US" dirty="0"/>
              <a:t>Counselors’ role is to help client identify these issues and develop and a plan to address</a:t>
            </a:r>
            <a:br>
              <a:rPr lang="en-US" altLang="en-US" dirty="0"/>
            </a:br>
            <a:endParaRPr lang="en-US" altLang="en-US" dirty="0"/>
          </a:p>
          <a:p>
            <a:pPr marL="457200" indent="-457200">
              <a:lnSpc>
                <a:spcPct val="100000"/>
              </a:lnSpc>
              <a:buFont typeface="Arial" panose="020B0604020202020204" pitchFamily="34" charset="0"/>
              <a:buChar char="•"/>
            </a:pPr>
            <a:r>
              <a:rPr lang="en-US" altLang="en-US" dirty="0"/>
              <a:t>Creates a cognitive dissonance (or discrepancy) between where </a:t>
            </a:r>
            <a:r>
              <a:rPr lang="en-US" altLang="en-US" dirty="0">
                <a:solidFill>
                  <a:srgbClr val="FF0000"/>
                </a:solidFill>
              </a:rPr>
              <a:t>one is</a:t>
            </a:r>
            <a:r>
              <a:rPr lang="en-US" altLang="en-US" dirty="0"/>
              <a:t> and where </a:t>
            </a:r>
            <a:r>
              <a:rPr lang="en-US" altLang="en-US" b="1" dirty="0">
                <a:solidFill>
                  <a:srgbClr val="00B050"/>
                </a:solidFill>
              </a:rPr>
              <a:t>one wants to be</a:t>
            </a:r>
          </a:p>
          <a:p>
            <a:endParaRPr lang="en-US" dirty="0"/>
          </a:p>
        </p:txBody>
      </p:sp>
    </p:spTree>
    <p:extLst>
      <p:ext uri="{BB962C8B-B14F-4D97-AF65-F5344CB8AC3E}">
        <p14:creationId xmlns:p14="http://schemas.microsoft.com/office/powerpoint/2010/main" val="623476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COUNSELLING</a:t>
            </a:r>
            <a:endParaRPr lang="en-GB" b="1" dirty="0"/>
          </a:p>
        </p:txBody>
      </p:sp>
      <p:sp>
        <p:nvSpPr>
          <p:cNvPr id="3" name="Content Placeholder 2"/>
          <p:cNvSpPr>
            <a:spLocks noGrp="1"/>
          </p:cNvSpPr>
          <p:nvPr>
            <p:ph idx="1"/>
          </p:nvPr>
        </p:nvSpPr>
        <p:spPr>
          <a:xfrm>
            <a:off x="838200" y="1825625"/>
            <a:ext cx="10515600" cy="4719554"/>
          </a:xfrm>
        </p:spPr>
        <p:txBody>
          <a:bodyPr/>
          <a:lstStyle/>
          <a:p>
            <a:pPr marL="0" indent="0">
              <a:buFontTx/>
              <a:buNone/>
              <a:defRPr/>
            </a:pPr>
            <a:r>
              <a:rPr lang="en-US" u="sng" dirty="0"/>
              <a:t>Definition:</a:t>
            </a:r>
          </a:p>
          <a:p>
            <a:pPr>
              <a:defRPr/>
            </a:pPr>
            <a:r>
              <a:rPr lang="en-US" dirty="0"/>
              <a:t>Counselling is a confidential dialogue between a </a:t>
            </a:r>
            <a:r>
              <a:rPr lang="en-US" u="sng" dirty="0">
                <a:solidFill>
                  <a:srgbClr val="92D050"/>
                </a:solidFill>
              </a:rPr>
              <a:t>counsellor</a:t>
            </a:r>
            <a:r>
              <a:rPr lang="en-US" dirty="0"/>
              <a:t> and a </a:t>
            </a:r>
            <a:r>
              <a:rPr lang="en-US" u="sng" dirty="0">
                <a:solidFill>
                  <a:srgbClr val="92D050"/>
                </a:solidFill>
              </a:rPr>
              <a:t>client(s)</a:t>
            </a:r>
            <a:r>
              <a:rPr lang="en-US" dirty="0"/>
              <a:t> aimed at helping the client cope with a difficult situation through informed decision making.</a:t>
            </a:r>
          </a:p>
          <a:p>
            <a:pPr>
              <a:defRPr/>
            </a:pPr>
            <a:r>
              <a:rPr lang="en-US" dirty="0"/>
              <a:t>The counsellor’s role is to help the client to help himself or herself. </a:t>
            </a:r>
          </a:p>
          <a:p>
            <a:pPr>
              <a:defRPr/>
            </a:pPr>
            <a:r>
              <a:rPr lang="en-US" dirty="0"/>
              <a:t>In a CT setting, counselling can be done with an individual or with couples </a:t>
            </a:r>
          </a:p>
          <a:p>
            <a:pPr marL="0" lvl="0" indent="0">
              <a:buNone/>
            </a:pPr>
            <a:endParaRPr lang="en-GB" dirty="0"/>
          </a:p>
        </p:txBody>
      </p:sp>
    </p:spTree>
    <p:extLst>
      <p:ext uri="{BB962C8B-B14F-4D97-AF65-F5344CB8AC3E}">
        <p14:creationId xmlns:p14="http://schemas.microsoft.com/office/powerpoint/2010/main" val="15998972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66724" y="194733"/>
            <a:ext cx="10772775" cy="1658198"/>
          </a:xfrm>
        </p:spPr>
        <p:txBody>
          <a:bodyPr>
            <a:noAutofit/>
          </a:bodyPr>
          <a:lstStyle/>
          <a:p>
            <a:r>
              <a:rPr lang="en-US" altLang="en-US" sz="4000" b="1" dirty="0">
                <a:latin typeface="Calibri" panose="020F0502020204030204" pitchFamily="34" charset="0"/>
                <a:cs typeface="Calibri" panose="020F0502020204030204" pitchFamily="34" charset="0"/>
              </a:rPr>
              <a:t>Key Strategies and Techniques for BMI (</a:t>
            </a:r>
            <a:r>
              <a:rPr lang="en-US" altLang="en-US" sz="4000" b="1" dirty="0" err="1">
                <a:latin typeface="Calibri" panose="020F0502020204030204" pitchFamily="34" charset="0"/>
                <a:cs typeface="Calibri" panose="020F0502020204030204" pitchFamily="34" charset="0"/>
              </a:rPr>
              <a:t>cont</a:t>
            </a:r>
            <a:r>
              <a:rPr lang="en-US" altLang="en-US" sz="4000" b="1" dirty="0">
                <a:latin typeface="Calibri" panose="020F0502020204030204" pitchFamily="34" charset="0"/>
                <a:cs typeface="Calibri" panose="020F0502020204030204" pitchFamily="34" charset="0"/>
              </a:rPr>
              <a:t>)</a:t>
            </a:r>
          </a:p>
        </p:txBody>
      </p:sp>
      <p:sp>
        <p:nvSpPr>
          <p:cNvPr id="17411" name="Content Placeholder 2"/>
          <p:cNvSpPr>
            <a:spLocks noGrp="1"/>
          </p:cNvSpPr>
          <p:nvPr>
            <p:ph sz="quarter" idx="1"/>
          </p:nvPr>
        </p:nvSpPr>
        <p:spPr>
          <a:xfrm>
            <a:off x="466724" y="1536262"/>
            <a:ext cx="10240750" cy="5093138"/>
          </a:xfrm>
        </p:spPr>
        <p:txBody>
          <a:bodyPr>
            <a:normAutofit fontScale="85000" lnSpcReduction="20000"/>
          </a:bodyPr>
          <a:lstStyle/>
          <a:p>
            <a:pPr marL="365760" indent="0">
              <a:buClr>
                <a:schemeClr val="bg1"/>
              </a:buClr>
              <a:buNone/>
            </a:pPr>
            <a:r>
              <a:rPr lang="en-US" altLang="en-US" b="1" dirty="0">
                <a:latin typeface="Calibri" panose="020F0502020204030204" pitchFamily="34" charset="0"/>
                <a:cs typeface="Calibri" panose="020F0502020204030204" pitchFamily="34" charset="0"/>
              </a:rPr>
              <a:t>Ask permission</a:t>
            </a:r>
          </a:p>
          <a:p>
            <a:pPr marL="868680" lvl="1" indent="0">
              <a:lnSpc>
                <a:spcPct val="110000"/>
              </a:lnSpc>
              <a:buClr>
                <a:schemeClr val="bg1"/>
              </a:buClr>
              <a:buSzPct val="80000"/>
              <a:buNone/>
            </a:pPr>
            <a:r>
              <a:rPr lang="en-US" altLang="en-US" dirty="0">
                <a:latin typeface="Calibri" panose="020F0502020204030204" pitchFamily="34" charset="0"/>
                <a:cs typeface="Calibri" panose="020F0502020204030204" pitchFamily="34" charset="0"/>
              </a:rPr>
              <a:t>Ask client for permission to talk about index testing</a:t>
            </a:r>
          </a:p>
          <a:p>
            <a:pPr marL="868680" lvl="1" indent="0">
              <a:lnSpc>
                <a:spcPct val="110000"/>
              </a:lnSpc>
              <a:buClr>
                <a:schemeClr val="bg1"/>
              </a:buClr>
              <a:buSzPct val="80000"/>
              <a:buNone/>
            </a:pPr>
            <a:r>
              <a:rPr lang="en-US" altLang="en-US" dirty="0">
                <a:latin typeface="Calibri" panose="020F0502020204030204" pitchFamily="34" charset="0"/>
                <a:cs typeface="Calibri" panose="020F0502020204030204" pitchFamily="34" charset="0"/>
              </a:rPr>
              <a:t>Clients more likely to engage in discussion if they agree up front</a:t>
            </a:r>
          </a:p>
          <a:p>
            <a:pPr marL="621792" lvl="1" indent="0">
              <a:lnSpc>
                <a:spcPct val="110000"/>
              </a:lnSpc>
              <a:buClr>
                <a:schemeClr val="bg1"/>
              </a:buClr>
              <a:buSzPct val="90000"/>
              <a:buNone/>
            </a:pPr>
            <a:endParaRPr lang="en-US" altLang="en-US" sz="1200" dirty="0">
              <a:latin typeface="Calibri" panose="020F0502020204030204" pitchFamily="34" charset="0"/>
              <a:cs typeface="Calibri" panose="020F0502020204030204" pitchFamily="34" charset="0"/>
            </a:endParaRPr>
          </a:p>
          <a:p>
            <a:pPr marL="365760" indent="0">
              <a:lnSpc>
                <a:spcPct val="110000"/>
              </a:lnSpc>
              <a:buClr>
                <a:schemeClr val="bg1"/>
              </a:buClr>
              <a:buNone/>
            </a:pPr>
            <a:r>
              <a:rPr lang="en-US" altLang="en-US" b="1" dirty="0">
                <a:latin typeface="Calibri" panose="020F0502020204030204" pitchFamily="34" charset="0"/>
                <a:cs typeface="Calibri" panose="020F0502020204030204" pitchFamily="34" charset="0"/>
              </a:rPr>
              <a:t>Use open ended questions to elicit information from the client on perceived challenges/barriers to index testing</a:t>
            </a:r>
          </a:p>
          <a:p>
            <a:pPr marL="868680" lvl="1" indent="0">
              <a:lnSpc>
                <a:spcPct val="110000"/>
              </a:lnSpc>
              <a:buClr>
                <a:schemeClr val="bg1"/>
              </a:buClr>
              <a:buSzPct val="80000"/>
              <a:buNone/>
            </a:pPr>
            <a:r>
              <a:rPr lang="en-US" altLang="en-US" dirty="0">
                <a:latin typeface="Calibri" panose="020F0502020204030204" pitchFamily="34" charset="0"/>
                <a:cs typeface="Calibri" panose="020F0502020204030204" pitchFamily="34" charset="0"/>
              </a:rPr>
              <a:t>Assess clients challenges and barriers with index testing (e.g. naming or informing partners)  </a:t>
            </a:r>
          </a:p>
          <a:p>
            <a:pPr marL="868680" lvl="1" indent="0">
              <a:lnSpc>
                <a:spcPct val="110000"/>
              </a:lnSpc>
              <a:buClr>
                <a:schemeClr val="bg1"/>
              </a:buClr>
              <a:buSzPct val="80000"/>
              <a:buNone/>
            </a:pPr>
            <a:r>
              <a:rPr lang="en-US" altLang="en-US" dirty="0">
                <a:latin typeface="Calibri" panose="020F0502020204030204" pitchFamily="34" charset="0"/>
                <a:cs typeface="Calibri" panose="020F0502020204030204" pitchFamily="34" charset="0"/>
              </a:rPr>
              <a:t>Potential barriers: they’re married and have other partners, logistical (such as they’re no longer in contact in their partner), or emotional such as not ready to deal with diagnosis or disclose their status </a:t>
            </a:r>
          </a:p>
          <a:p>
            <a:pPr marL="868680" lvl="1" indent="0">
              <a:lnSpc>
                <a:spcPct val="110000"/>
              </a:lnSpc>
              <a:buClr>
                <a:schemeClr val="bg1"/>
              </a:buClr>
              <a:buSzPct val="80000"/>
              <a:buNone/>
            </a:pPr>
            <a:endParaRPr lang="en-US" altLang="en-US" dirty="0">
              <a:latin typeface="Calibri" panose="020F0502020204030204" pitchFamily="34" charset="0"/>
              <a:cs typeface="Calibri" panose="020F0502020204030204" pitchFamily="34" charset="0"/>
            </a:endParaRPr>
          </a:p>
          <a:p>
            <a:pPr marL="858837" lvl="3" indent="0">
              <a:lnSpc>
                <a:spcPct val="110000"/>
              </a:lnSpc>
              <a:buClr>
                <a:schemeClr val="bg1"/>
              </a:buClr>
              <a:buSzPct val="80000"/>
              <a:buNone/>
            </a:pPr>
            <a:r>
              <a:rPr lang="en-US" altLang="en-US" sz="2400" dirty="0">
                <a:latin typeface="Calibri" panose="020F0502020204030204" pitchFamily="34" charset="0"/>
                <a:cs typeface="Calibri" panose="020F0502020204030204" pitchFamily="34" charset="0"/>
              </a:rPr>
              <a:t>Example of an open ended question, </a:t>
            </a:r>
            <a:r>
              <a:rPr lang="en-US" altLang="en-US" sz="2400" i="1" dirty="0">
                <a:latin typeface="Calibri" panose="020F0502020204030204" pitchFamily="34" charset="0"/>
                <a:cs typeface="Calibri" panose="020F0502020204030204" pitchFamily="34" charset="0"/>
              </a:rPr>
              <a:t>“What concerns do you have about telling your partner about the need to get an HIV test? …”</a:t>
            </a:r>
          </a:p>
          <a:p>
            <a:pPr marL="932688" lvl="3" indent="-457200">
              <a:lnSpc>
                <a:spcPct val="110000"/>
              </a:lnSpc>
              <a:buSzPct val="80000"/>
              <a:buFont typeface="Courier New" panose="02070309020205020404" pitchFamily="49" charset="0"/>
              <a:buChar char="o"/>
            </a:pPr>
            <a:endParaRPr lang="en-US" altLang="en-US" sz="1100" i="1" dirty="0"/>
          </a:p>
          <a:p>
            <a:pPr marL="1097280" lvl="1">
              <a:buSzPct val="80000"/>
              <a:buFont typeface="Courier New" panose="02070309020205020404" pitchFamily="49" charset="0"/>
              <a:buChar char="o"/>
            </a:pPr>
            <a:endParaRPr lang="en-US" altLang="en-US" dirty="0"/>
          </a:p>
          <a:p>
            <a:pPr marL="964692" lvl="1">
              <a:buFont typeface="Courier New" panose="02070309020205020404" pitchFamily="49" charset="0"/>
              <a:buChar char="o"/>
            </a:pPr>
            <a:endParaRPr lang="en-US" altLang="en-US" dirty="0"/>
          </a:p>
        </p:txBody>
      </p:sp>
      <p:sp>
        <p:nvSpPr>
          <p:cNvPr id="17412" name="Slide Number Placeholder 3"/>
          <p:cNvSpPr>
            <a:spLocks noGrp="1"/>
          </p:cNvSpPr>
          <p:nvPr>
            <p:ph type="sldNum" sz="quarter" idx="12"/>
          </p:nvPr>
        </p:nvSpPr>
        <p:spPr bwMode="auto">
          <a:xfrm>
            <a:off x="8914755" y="5367365"/>
            <a:ext cx="2926080" cy="13970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008ABF"/>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0"/>
              </a:spcBef>
              <a:buClrTx/>
              <a:buSzTx/>
              <a:buFontTx/>
              <a:buNone/>
            </a:pPr>
            <a:fld id="{984CE3E9-07EE-4E66-9F57-428BB2F20BA6}" type="slidenum">
              <a:rPr lang="en-US" altLang="en-US" sz="1400">
                <a:solidFill>
                  <a:schemeClr val="tx2"/>
                </a:solidFill>
                <a:latin typeface="Arial" panose="020B0604020202020204" pitchFamily="34" charset="0"/>
              </a:rPr>
              <a:pPr>
                <a:spcBef>
                  <a:spcPct val="0"/>
                </a:spcBef>
                <a:buClrTx/>
                <a:buSzTx/>
                <a:buFontTx/>
                <a:buNone/>
              </a:pPr>
              <a:t>30</a:t>
            </a:fld>
            <a:endParaRPr lang="en-US" altLang="en-US" sz="1400" dirty="0">
              <a:solidFill>
                <a:schemeClr val="tx2"/>
              </a:solidFill>
              <a:latin typeface="Arial" panose="020B0604020202020204" pitchFamily="34" charset="0"/>
            </a:endParaRPr>
          </a:p>
        </p:txBody>
      </p:sp>
    </p:spTree>
    <p:extLst>
      <p:ext uri="{BB962C8B-B14F-4D97-AF65-F5344CB8AC3E}">
        <p14:creationId xmlns:p14="http://schemas.microsoft.com/office/powerpoint/2010/main" val="887774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a:bodyPr>
          <a:lstStyle/>
          <a:p>
            <a:r>
              <a:rPr lang="en-US" altLang="en-US" sz="4000" b="1" dirty="0">
                <a:latin typeface="Calibri" panose="020F0502020204030204" pitchFamily="34" charset="0"/>
                <a:cs typeface="Calibri" panose="020F0502020204030204" pitchFamily="34" charset="0"/>
              </a:rPr>
              <a:t>Key Strategies and Techniques for BMI (</a:t>
            </a:r>
            <a:r>
              <a:rPr lang="en-US" altLang="en-US" sz="4000" b="1" dirty="0" err="1">
                <a:latin typeface="Calibri" panose="020F0502020204030204" pitchFamily="34" charset="0"/>
                <a:cs typeface="Calibri" panose="020F0502020204030204" pitchFamily="34" charset="0"/>
              </a:rPr>
              <a:t>cont</a:t>
            </a:r>
            <a:r>
              <a:rPr lang="en-US" altLang="en-US" sz="4000" b="1" dirty="0">
                <a:latin typeface="Calibri" panose="020F0502020204030204" pitchFamily="34" charset="0"/>
                <a:cs typeface="Calibri" panose="020F0502020204030204" pitchFamily="34" charset="0"/>
              </a:rPr>
              <a:t>)</a:t>
            </a:r>
          </a:p>
        </p:txBody>
      </p:sp>
      <p:sp>
        <p:nvSpPr>
          <p:cNvPr id="18435" name="Content Placeholder 2"/>
          <p:cNvSpPr>
            <a:spLocks noGrp="1"/>
          </p:cNvSpPr>
          <p:nvPr>
            <p:ph sz="quarter" idx="1"/>
          </p:nvPr>
        </p:nvSpPr>
        <p:spPr>
          <a:xfrm>
            <a:off x="733425" y="1914525"/>
            <a:ext cx="10696574" cy="4562475"/>
          </a:xfrm>
        </p:spPr>
        <p:txBody>
          <a:bodyPr>
            <a:normAutofit/>
          </a:bodyPr>
          <a:lstStyle/>
          <a:p>
            <a:pPr marL="0" indent="0">
              <a:buNone/>
            </a:pPr>
            <a:r>
              <a:rPr lang="en-US" altLang="en-US" b="1" dirty="0">
                <a:latin typeface="Calibri" panose="020F0502020204030204" pitchFamily="34" charset="0"/>
                <a:cs typeface="Calibri" panose="020F0502020204030204" pitchFamily="34" charset="0"/>
              </a:rPr>
              <a:t>Normalize client’s challenges with affirming statements:</a:t>
            </a:r>
          </a:p>
          <a:p>
            <a:pPr marL="914400" lvl="4" indent="-396875">
              <a:lnSpc>
                <a:spcPct val="100000"/>
              </a:lnSpc>
              <a:buClr>
                <a:schemeClr val="bg1"/>
              </a:buClr>
              <a:buSzPct val="90000"/>
              <a:buFont typeface="Arial" panose="020B0604020202020204" pitchFamily="34" charset="0"/>
              <a:buChar char="•"/>
            </a:pPr>
            <a:r>
              <a:rPr lang="en-US" altLang="en-US" sz="2400" i="1" dirty="0">
                <a:latin typeface="Calibri" panose="020F0502020204030204" pitchFamily="34" charset="0"/>
                <a:cs typeface="Calibri" panose="020F0502020204030204" pitchFamily="34" charset="0"/>
              </a:rPr>
              <a:t>“A lot of people have difficulty telling their partner about the need to take an HIV test…”</a:t>
            </a:r>
          </a:p>
          <a:p>
            <a:pPr marL="914400" lvl="4" indent="-396875">
              <a:lnSpc>
                <a:spcPct val="100000"/>
              </a:lnSpc>
              <a:buClr>
                <a:schemeClr val="bg1"/>
              </a:buClr>
              <a:buSzPct val="90000"/>
              <a:buFont typeface="Arial" panose="020B0604020202020204" pitchFamily="34" charset="0"/>
              <a:buChar char="•"/>
            </a:pPr>
            <a:r>
              <a:rPr lang="en-US" altLang="en-US" sz="2400" i="1" dirty="0">
                <a:latin typeface="Calibri" panose="020F0502020204030204" pitchFamily="34" charset="0"/>
                <a:cs typeface="Calibri" panose="020F0502020204030204" pitchFamily="34" charset="0"/>
              </a:rPr>
              <a:t>“Many people aren’t quite sure how to tell their partner, especially partners you may not speak to anymore…”</a:t>
            </a:r>
          </a:p>
          <a:p>
            <a:pPr marL="0" indent="0">
              <a:buNone/>
            </a:pPr>
            <a:endParaRPr lang="en-US" altLang="en-US" sz="2400" b="1" dirty="0">
              <a:latin typeface="Calibri" panose="020F0502020204030204" pitchFamily="34" charset="0"/>
              <a:cs typeface="Calibri" panose="020F0502020204030204" pitchFamily="34" charset="0"/>
            </a:endParaRPr>
          </a:p>
          <a:p>
            <a:pPr marL="0" indent="0">
              <a:buNone/>
            </a:pPr>
            <a:r>
              <a:rPr lang="en-US" altLang="en-US" sz="2400" b="1" dirty="0">
                <a:latin typeface="Calibri" panose="020F0502020204030204" pitchFamily="34" charset="0"/>
                <a:cs typeface="Calibri" panose="020F0502020204030204" pitchFamily="34" charset="0"/>
              </a:rPr>
              <a:t>Reflect back what client tells you to show you have understood such as, </a:t>
            </a:r>
          </a:p>
          <a:p>
            <a:pPr marL="914400" lvl="5" indent="-457200">
              <a:lnSpc>
                <a:spcPct val="100000"/>
              </a:lnSpc>
              <a:buSzPct val="80000"/>
              <a:buFont typeface="Arial" panose="020B0604020202020204" pitchFamily="34" charset="0"/>
              <a:buChar char="•"/>
            </a:pPr>
            <a:r>
              <a:rPr lang="en-US" altLang="en-US" sz="2400" i="1" dirty="0">
                <a:latin typeface="Calibri" panose="020F0502020204030204" pitchFamily="34" charset="0"/>
                <a:cs typeface="Calibri" panose="020F0502020204030204" pitchFamily="34" charset="0"/>
              </a:rPr>
              <a:t>“It sounds like you are not sure how to bring it up or how to tell him….”</a:t>
            </a:r>
          </a:p>
          <a:p>
            <a:pPr marL="914400" lvl="5" indent="-457200">
              <a:lnSpc>
                <a:spcPct val="100000"/>
              </a:lnSpc>
              <a:buSzPct val="80000"/>
              <a:buNone/>
            </a:pPr>
            <a:endParaRPr lang="en-US" altLang="en-US" sz="200" i="1" dirty="0">
              <a:latin typeface="Calibri" panose="020F0502020204030204" pitchFamily="34" charset="0"/>
              <a:cs typeface="Calibri" panose="020F0502020204030204" pitchFamily="34" charset="0"/>
            </a:endParaRPr>
          </a:p>
          <a:p>
            <a:pPr marL="914400" lvl="5" indent="-457200">
              <a:lnSpc>
                <a:spcPct val="100000"/>
              </a:lnSpc>
              <a:buSzPct val="80000"/>
              <a:buFont typeface="Arial" panose="020B0604020202020204" pitchFamily="34" charset="0"/>
              <a:buChar char="•"/>
            </a:pPr>
            <a:r>
              <a:rPr lang="en-US" altLang="en-US" sz="2400" i="1" dirty="0">
                <a:latin typeface="Calibri" panose="020F0502020204030204" pitchFamily="34" charset="0"/>
                <a:cs typeface="Calibri" panose="020F0502020204030204" pitchFamily="34" charset="0"/>
              </a:rPr>
              <a:t>“It sounds like you are worried that your wife may find out about your other girlfriend…”</a:t>
            </a:r>
          </a:p>
          <a:p>
            <a:pPr marL="0" indent="0">
              <a:buNone/>
            </a:pPr>
            <a:endParaRPr lang="en-US" altLang="en-US" b="1" dirty="0"/>
          </a:p>
          <a:p>
            <a:pPr marL="932688" lvl="3" indent="-457200">
              <a:buSzPct val="90000"/>
              <a:buFont typeface="Courier New" panose="02070309020205020404" pitchFamily="49" charset="0"/>
              <a:buChar char="o"/>
            </a:pPr>
            <a:endParaRPr lang="en-US" altLang="en-US" sz="2400" dirty="0"/>
          </a:p>
        </p:txBody>
      </p:sp>
    </p:spTree>
    <p:extLst>
      <p:ext uri="{BB962C8B-B14F-4D97-AF65-F5344CB8AC3E}">
        <p14:creationId xmlns:p14="http://schemas.microsoft.com/office/powerpoint/2010/main" val="4043391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57224" y="499533"/>
            <a:ext cx="10772775" cy="844713"/>
          </a:xfrm>
        </p:spPr>
        <p:txBody>
          <a:bodyPr>
            <a:normAutofit/>
          </a:bodyPr>
          <a:lstStyle/>
          <a:p>
            <a:r>
              <a:rPr lang="en-US" altLang="en-US" sz="4000" b="1" dirty="0">
                <a:latin typeface="Calibri" panose="020F0502020204030204" pitchFamily="34" charset="0"/>
                <a:cs typeface="Calibri" panose="020F0502020204030204" pitchFamily="34" charset="0"/>
              </a:rPr>
              <a:t>Key Strategies and Techniques for BMI (</a:t>
            </a:r>
            <a:r>
              <a:rPr lang="en-US" altLang="en-US" sz="4000" b="1" dirty="0" err="1">
                <a:latin typeface="Calibri" panose="020F0502020204030204" pitchFamily="34" charset="0"/>
                <a:cs typeface="Calibri" panose="020F0502020204030204" pitchFamily="34" charset="0"/>
              </a:rPr>
              <a:t>cont</a:t>
            </a:r>
            <a:r>
              <a:rPr lang="en-US" altLang="en-US" sz="4000" b="1" dirty="0">
                <a:latin typeface="Calibri" panose="020F0502020204030204" pitchFamily="34" charset="0"/>
                <a:cs typeface="Calibri" panose="020F0502020204030204" pitchFamily="34" charset="0"/>
              </a:rPr>
              <a:t>)</a:t>
            </a:r>
          </a:p>
        </p:txBody>
      </p:sp>
      <p:sp>
        <p:nvSpPr>
          <p:cNvPr id="19459" name="Content Placeholder 2"/>
          <p:cNvSpPr>
            <a:spLocks noGrp="1"/>
          </p:cNvSpPr>
          <p:nvPr>
            <p:ph sz="quarter" idx="1"/>
          </p:nvPr>
        </p:nvSpPr>
        <p:spPr>
          <a:xfrm>
            <a:off x="657224" y="1532548"/>
            <a:ext cx="10951196" cy="5124730"/>
          </a:xfrm>
        </p:spPr>
        <p:txBody>
          <a:bodyPr>
            <a:normAutofit lnSpcReduction="10000"/>
          </a:bodyPr>
          <a:lstStyle/>
          <a:p>
            <a:pPr marL="0" indent="0">
              <a:buNone/>
            </a:pPr>
            <a:r>
              <a:rPr lang="en-US" altLang="en-US" sz="2600" b="1" dirty="0">
                <a:latin typeface="Calibri" panose="020F0502020204030204" pitchFamily="34" charset="0"/>
                <a:cs typeface="Calibri" panose="020F0502020204030204" pitchFamily="34" charset="0"/>
              </a:rPr>
              <a:t>Help client identify solutions to overcome these barriers</a:t>
            </a:r>
          </a:p>
          <a:p>
            <a:pPr marL="891540" lvl="2" indent="-342900">
              <a:spcBef>
                <a:spcPts val="1200"/>
              </a:spcBef>
              <a:buClr>
                <a:schemeClr val="bg1"/>
              </a:buClr>
              <a:buSzPct val="80000"/>
            </a:pPr>
            <a:r>
              <a:rPr lang="en-US" altLang="en-US" sz="2400" i="0" dirty="0">
                <a:solidFill>
                  <a:schemeClr val="tx1"/>
                </a:solidFill>
                <a:latin typeface="Calibri" panose="020F0502020204030204" pitchFamily="34" charset="0"/>
                <a:cs typeface="Calibri" panose="020F0502020204030204" pitchFamily="34" charset="0"/>
              </a:rPr>
              <a:t>Assist client in identifying solutions to address their concerns</a:t>
            </a:r>
          </a:p>
          <a:p>
            <a:pPr marL="891540" lvl="2" indent="-342900">
              <a:spcBef>
                <a:spcPts val="1200"/>
              </a:spcBef>
              <a:buClr>
                <a:schemeClr val="bg1"/>
              </a:buClr>
              <a:buSzPct val="80000"/>
            </a:pPr>
            <a:r>
              <a:rPr lang="en-US" altLang="en-US" sz="2400" i="0" dirty="0">
                <a:solidFill>
                  <a:schemeClr val="tx1"/>
                </a:solidFill>
                <a:latin typeface="Calibri" panose="020F0502020204030204" pitchFamily="34" charset="0"/>
                <a:cs typeface="Calibri" panose="020F0502020204030204" pitchFamily="34" charset="0"/>
              </a:rPr>
              <a:t>Some situations require concrete solutions while others require information, support and encouragement include:</a:t>
            </a:r>
          </a:p>
          <a:p>
            <a:pPr marL="1045620" lvl="8" indent="-342900">
              <a:spcBef>
                <a:spcPts val="1800"/>
              </a:spcBef>
              <a:buFont typeface="Arial" panose="020B0604020202020204" pitchFamily="34" charset="0"/>
              <a:buChar char="•"/>
            </a:pPr>
            <a:r>
              <a:rPr lang="en-US" altLang="en-US" sz="2400" dirty="0">
                <a:solidFill>
                  <a:schemeClr val="tx1"/>
                </a:solidFill>
                <a:latin typeface="Calibri" panose="020F0502020204030204" pitchFamily="34" charset="0"/>
                <a:cs typeface="Calibri" panose="020F0502020204030204" pitchFamily="34" charset="0"/>
              </a:rPr>
              <a:t>A client who doesn’t know what to say to their partner will </a:t>
            </a:r>
            <a:r>
              <a:rPr lang="en-US" altLang="en-US" sz="2400" b="1" dirty="0">
                <a:solidFill>
                  <a:schemeClr val="tx1"/>
                </a:solidFill>
                <a:latin typeface="Calibri" panose="020F0502020204030204" pitchFamily="34" charset="0"/>
                <a:cs typeface="Calibri" panose="020F0502020204030204" pitchFamily="34" charset="0"/>
              </a:rPr>
              <a:t>need assistance in determining the best method for telling their partner </a:t>
            </a:r>
            <a:r>
              <a:rPr lang="en-US" altLang="en-US" sz="2400" dirty="0">
                <a:solidFill>
                  <a:schemeClr val="tx1"/>
                </a:solidFill>
                <a:latin typeface="Calibri" panose="020F0502020204030204" pitchFamily="34" charset="0"/>
                <a:cs typeface="Calibri" panose="020F0502020204030204" pitchFamily="34" charset="0"/>
              </a:rPr>
              <a:t>(i.e. client vs provider vs dual method) and may need to </a:t>
            </a:r>
            <a:r>
              <a:rPr lang="en-US" altLang="en-US" sz="2400" b="1" dirty="0">
                <a:solidFill>
                  <a:schemeClr val="tx1"/>
                </a:solidFill>
                <a:latin typeface="Calibri" panose="020F0502020204030204" pitchFamily="34" charset="0"/>
                <a:cs typeface="Calibri" panose="020F0502020204030204" pitchFamily="34" charset="0"/>
              </a:rPr>
              <a:t>practice</a:t>
            </a:r>
            <a:r>
              <a:rPr lang="en-US" altLang="en-US" sz="2400" dirty="0">
                <a:solidFill>
                  <a:schemeClr val="tx1"/>
                </a:solidFill>
                <a:latin typeface="Calibri" panose="020F0502020204030204" pitchFamily="34" charset="0"/>
                <a:cs typeface="Calibri" panose="020F0502020204030204" pitchFamily="34" charset="0"/>
              </a:rPr>
              <a:t> what they should say if they choose the client referral method</a:t>
            </a:r>
          </a:p>
          <a:p>
            <a:pPr marL="1045620" lvl="8" indent="-342900">
              <a:spcBef>
                <a:spcPts val="1800"/>
              </a:spcBef>
              <a:buFont typeface="Arial" panose="020B0604020202020204" pitchFamily="34" charset="0"/>
              <a:buChar char="•"/>
            </a:pPr>
            <a:r>
              <a:rPr lang="en-US" altLang="en-US" sz="2400" dirty="0">
                <a:solidFill>
                  <a:schemeClr val="tx1"/>
                </a:solidFill>
                <a:latin typeface="Calibri" panose="020F0502020204030204" pitchFamily="34" charset="0"/>
                <a:cs typeface="Calibri" panose="020F0502020204030204" pitchFamily="34" charset="0"/>
              </a:rPr>
              <a:t>A client who is concerned about others learning their HIV status will need support through the provider referral method and </a:t>
            </a:r>
            <a:r>
              <a:rPr lang="en-US" altLang="en-US" sz="2400" b="1" dirty="0">
                <a:solidFill>
                  <a:schemeClr val="tx1"/>
                </a:solidFill>
                <a:latin typeface="Calibri" panose="020F0502020204030204" pitchFamily="34" charset="0"/>
                <a:cs typeface="Calibri" panose="020F0502020204030204" pitchFamily="34" charset="0"/>
              </a:rPr>
              <a:t>reassurance that you will protect their confidentiality by not disclosing their identify or status to anyone you contact</a:t>
            </a:r>
          </a:p>
        </p:txBody>
      </p:sp>
    </p:spTree>
    <p:extLst>
      <p:ext uri="{BB962C8B-B14F-4D97-AF65-F5344CB8AC3E}">
        <p14:creationId xmlns:p14="http://schemas.microsoft.com/office/powerpoint/2010/main" val="3362400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a:bodyPr>
          <a:lstStyle/>
          <a:p>
            <a:r>
              <a:rPr lang="en-US" altLang="en-US" sz="4000" b="1" dirty="0">
                <a:latin typeface="Calibri" panose="020F0502020204030204" pitchFamily="34" charset="0"/>
                <a:cs typeface="Calibri" panose="020F0502020204030204" pitchFamily="34" charset="0"/>
              </a:rPr>
              <a:t>Key Strategies and Techniques for BMI (</a:t>
            </a:r>
            <a:r>
              <a:rPr lang="en-US" altLang="en-US" sz="4000" b="1" dirty="0" err="1">
                <a:latin typeface="Calibri" panose="020F0502020204030204" pitchFamily="34" charset="0"/>
                <a:cs typeface="Calibri" panose="020F0502020204030204" pitchFamily="34" charset="0"/>
              </a:rPr>
              <a:t>cont</a:t>
            </a:r>
            <a:r>
              <a:rPr lang="en-US" altLang="en-US" sz="4000" b="1" dirty="0">
                <a:latin typeface="Calibri" panose="020F0502020204030204" pitchFamily="34" charset="0"/>
                <a:cs typeface="Calibri" panose="020F0502020204030204" pitchFamily="34" charset="0"/>
              </a:rPr>
              <a:t>)</a:t>
            </a:r>
          </a:p>
        </p:txBody>
      </p:sp>
      <p:sp>
        <p:nvSpPr>
          <p:cNvPr id="20483" name="Content Placeholder 2"/>
          <p:cNvSpPr>
            <a:spLocks noGrp="1"/>
          </p:cNvSpPr>
          <p:nvPr>
            <p:ph sz="quarter" idx="1"/>
          </p:nvPr>
        </p:nvSpPr>
        <p:spPr>
          <a:xfrm>
            <a:off x="790575" y="1857375"/>
            <a:ext cx="10394098" cy="4298951"/>
          </a:xfrm>
        </p:spPr>
        <p:txBody>
          <a:bodyPr>
            <a:normAutofit lnSpcReduction="10000"/>
          </a:bodyPr>
          <a:lstStyle/>
          <a:p>
            <a:pPr marL="0" indent="0">
              <a:buNone/>
            </a:pPr>
            <a:r>
              <a:rPr lang="en-US" altLang="en-US" b="1" dirty="0">
                <a:latin typeface="Calibri" panose="020F0502020204030204" pitchFamily="34" charset="0"/>
                <a:cs typeface="Calibri" panose="020F0502020204030204" pitchFamily="34" charset="0"/>
              </a:rPr>
              <a:t>Provide information, advice and feedback as needed</a:t>
            </a:r>
          </a:p>
          <a:p>
            <a:pPr marL="640080" indent="-457200">
              <a:spcBef>
                <a:spcPts val="1200"/>
              </a:spcBef>
              <a:buClr>
                <a:schemeClr val="bg1"/>
              </a:buClr>
              <a:buFont typeface="Arial" panose="020B0604020202020204" pitchFamily="34" charset="0"/>
              <a:buChar char="•"/>
            </a:pPr>
            <a:r>
              <a:rPr lang="en-US" altLang="en-US" sz="2200" i="0" dirty="0">
                <a:latin typeface="Calibri" panose="020F0502020204030204" pitchFamily="34" charset="0"/>
                <a:cs typeface="Calibri" panose="020F0502020204030204" pitchFamily="34" charset="0"/>
              </a:rPr>
              <a:t>Many clients lack basic information such as the different ways in which to alert partners about the need to get tested, the risk of transmission at different stages of HIV infection, benefits of early ART/treatment, etc. and need accurate information</a:t>
            </a:r>
          </a:p>
          <a:p>
            <a:pPr marL="640080" indent="-457200">
              <a:spcBef>
                <a:spcPts val="1200"/>
              </a:spcBef>
              <a:buClr>
                <a:schemeClr val="bg1"/>
              </a:buClr>
              <a:buFont typeface="Arial" panose="020B0604020202020204" pitchFamily="34" charset="0"/>
              <a:buChar char="•"/>
            </a:pPr>
            <a:r>
              <a:rPr lang="en-US" altLang="en-US" sz="2200" i="0" dirty="0">
                <a:latin typeface="Calibri" panose="020F0502020204030204" pitchFamily="34" charset="0"/>
                <a:cs typeface="Calibri" panose="020F0502020204030204" pitchFamily="34" charset="0"/>
              </a:rPr>
              <a:t>Some clients will need direct advice or information to address issue such as</a:t>
            </a:r>
            <a:r>
              <a:rPr lang="en-US" altLang="en-US" sz="2200" dirty="0">
                <a:latin typeface="Calibri" panose="020F0502020204030204" pitchFamily="34" charset="0"/>
                <a:cs typeface="Calibri" panose="020F0502020204030204" pitchFamily="34" charset="0"/>
              </a:rPr>
              <a:t>:</a:t>
            </a:r>
          </a:p>
          <a:p>
            <a:pPr marL="640080" indent="-457200">
              <a:spcBef>
                <a:spcPts val="1200"/>
              </a:spcBef>
              <a:buClr>
                <a:schemeClr val="bg1"/>
              </a:buClr>
              <a:buFont typeface="Arial" panose="020B0604020202020204" pitchFamily="34" charset="0"/>
              <a:buChar char="•"/>
            </a:pPr>
            <a:endParaRPr lang="en-US" altLang="en-US" sz="2200" i="0" dirty="0">
              <a:latin typeface="Calibri" panose="020F0502020204030204" pitchFamily="34" charset="0"/>
              <a:cs typeface="Calibri" panose="020F0502020204030204" pitchFamily="34" charset="0"/>
            </a:endParaRPr>
          </a:p>
          <a:p>
            <a:pPr marL="1451760" lvl="3" indent="-457200">
              <a:buSzPct val="100000"/>
              <a:buFont typeface="Arial" panose="020B0604020202020204" pitchFamily="34" charset="0"/>
              <a:buChar char="•"/>
            </a:pPr>
            <a:r>
              <a:rPr lang="en-US" altLang="en-US" sz="2000" i="1" dirty="0">
                <a:latin typeface="Calibri" panose="020F0502020204030204" pitchFamily="34" charset="0"/>
                <a:cs typeface="Calibri" panose="020F0502020204030204" pitchFamily="34" charset="0"/>
              </a:rPr>
              <a:t>“</a:t>
            </a:r>
            <a:r>
              <a:rPr lang="en-US" altLang="en-US" sz="2000" dirty="0">
                <a:latin typeface="Calibri" panose="020F0502020204030204" pitchFamily="34" charset="0"/>
                <a:cs typeface="Calibri" panose="020F0502020204030204" pitchFamily="34" charset="0"/>
              </a:rPr>
              <a:t>Do you know that HIV-positive persons who are on treatment can live longer, healthier lives and that treatment significantly reduces the risk of passing the virus on to your partner(s) or babies?…”</a:t>
            </a:r>
          </a:p>
          <a:p>
            <a:pPr marL="1623210" lvl="3" indent="-171450">
              <a:buSzPct val="100000"/>
              <a:buFont typeface="Arial" panose="020B0604020202020204" pitchFamily="34" charset="0"/>
              <a:buChar char="•"/>
            </a:pPr>
            <a:endParaRPr lang="en-US" altLang="en-US" sz="400" dirty="0">
              <a:latin typeface="Calibri" panose="020F0502020204030204" pitchFamily="34" charset="0"/>
              <a:cs typeface="Calibri" panose="020F0502020204030204" pitchFamily="34" charset="0"/>
            </a:endParaRPr>
          </a:p>
          <a:p>
            <a:pPr marL="1451760" lvl="3" indent="-457200">
              <a:buSzPct val="100000"/>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“Are you aware that your partner can be notified about the need to seek an HIV test without you having to disclose your HIV status to him?…”</a:t>
            </a:r>
            <a:endParaRPr lang="en-US" altLang="en-US" sz="2200" dirty="0"/>
          </a:p>
          <a:p>
            <a:pPr lvl="3">
              <a:buSzPct val="80000"/>
              <a:buFont typeface="Courier New" panose="02070309020205020404" pitchFamily="49" charset="0"/>
              <a:buChar char="o"/>
            </a:pPr>
            <a:endParaRPr lang="en-US" altLang="en-US" dirty="0"/>
          </a:p>
          <a:p>
            <a:pPr marL="0" indent="0">
              <a:buNone/>
            </a:pPr>
            <a:endParaRPr lang="en-US" altLang="en-US" dirty="0"/>
          </a:p>
        </p:txBody>
      </p:sp>
      <p:sp>
        <p:nvSpPr>
          <p:cNvPr id="204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008ABF"/>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0"/>
              </a:spcBef>
              <a:buClrTx/>
              <a:buSzTx/>
              <a:buFontTx/>
              <a:buNone/>
            </a:pPr>
            <a:fld id="{2C26A30E-0DC7-4653-AEAA-1B8CA635797C}" type="slidenum">
              <a:rPr lang="en-US" altLang="en-US" sz="1400">
                <a:solidFill>
                  <a:schemeClr val="tx2"/>
                </a:solidFill>
                <a:latin typeface="Arial" panose="020B0604020202020204" pitchFamily="34" charset="0"/>
              </a:rPr>
              <a:pPr>
                <a:spcBef>
                  <a:spcPct val="0"/>
                </a:spcBef>
                <a:buClrTx/>
                <a:buSzTx/>
                <a:buFontTx/>
                <a:buNone/>
              </a:pPr>
              <a:t>33</a:t>
            </a:fld>
            <a:endParaRPr lang="en-US" altLang="en-US" sz="1400">
              <a:solidFill>
                <a:schemeClr val="tx2"/>
              </a:solidFill>
              <a:latin typeface="Arial" panose="020B0604020202020204" pitchFamily="34" charset="0"/>
            </a:endParaRPr>
          </a:p>
        </p:txBody>
      </p:sp>
    </p:spTree>
    <p:extLst>
      <p:ext uri="{BB962C8B-B14F-4D97-AF65-F5344CB8AC3E}">
        <p14:creationId xmlns:p14="http://schemas.microsoft.com/office/powerpoint/2010/main" val="813424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57224" y="499533"/>
            <a:ext cx="10772775" cy="933341"/>
          </a:xfrm>
        </p:spPr>
        <p:txBody>
          <a:bodyPr>
            <a:normAutofit/>
          </a:bodyPr>
          <a:lstStyle/>
          <a:p>
            <a:r>
              <a:rPr lang="en-US" altLang="en-US" sz="4000" b="1" dirty="0">
                <a:latin typeface="Calibri" panose="020F0502020204030204" pitchFamily="34" charset="0"/>
                <a:cs typeface="Calibri" panose="020F0502020204030204" pitchFamily="34" charset="0"/>
              </a:rPr>
              <a:t>Key Strategies and Techniques for BMI (</a:t>
            </a:r>
            <a:r>
              <a:rPr lang="en-US" altLang="en-US" sz="4000" b="1" dirty="0" err="1">
                <a:latin typeface="Calibri" panose="020F0502020204030204" pitchFamily="34" charset="0"/>
                <a:cs typeface="Calibri" panose="020F0502020204030204" pitchFamily="34" charset="0"/>
              </a:rPr>
              <a:t>cont</a:t>
            </a:r>
            <a:r>
              <a:rPr lang="en-US" altLang="en-US" sz="4000" b="1" dirty="0">
                <a:latin typeface="Calibri" panose="020F0502020204030204" pitchFamily="34" charset="0"/>
                <a:cs typeface="Calibri" panose="020F0502020204030204" pitchFamily="34" charset="0"/>
              </a:rPr>
              <a:t>)</a:t>
            </a:r>
          </a:p>
        </p:txBody>
      </p:sp>
      <p:sp>
        <p:nvSpPr>
          <p:cNvPr id="21507" name="Content Placeholder 2"/>
          <p:cNvSpPr>
            <a:spLocks noGrp="1"/>
          </p:cNvSpPr>
          <p:nvPr>
            <p:ph sz="quarter" idx="1"/>
          </p:nvPr>
        </p:nvSpPr>
        <p:spPr>
          <a:xfrm>
            <a:off x="761999" y="1752600"/>
            <a:ext cx="10199649" cy="4403726"/>
          </a:xfrm>
        </p:spPr>
        <p:txBody>
          <a:bodyPr>
            <a:normAutofit fontScale="77500" lnSpcReduction="20000"/>
          </a:bodyPr>
          <a:lstStyle/>
          <a:p>
            <a:pPr>
              <a:buClr>
                <a:schemeClr val="bg1"/>
              </a:buClr>
              <a:buFont typeface="Arial" panose="020B0604020202020204" pitchFamily="34" charset="0"/>
              <a:buChar char="•"/>
            </a:pPr>
            <a:r>
              <a:rPr lang="en-US" altLang="en-US" b="1" dirty="0">
                <a:latin typeface="Calibri" panose="020F0502020204030204" pitchFamily="34" charset="0"/>
                <a:cs typeface="Calibri" panose="020F0502020204030204" pitchFamily="34" charset="0"/>
              </a:rPr>
              <a:t>Assess readiness for change</a:t>
            </a:r>
          </a:p>
          <a:p>
            <a:pPr lvl="1">
              <a:spcBef>
                <a:spcPts val="1200"/>
              </a:spcBef>
              <a:spcAft>
                <a:spcPts val="1200"/>
              </a:spcAft>
              <a:buClr>
                <a:schemeClr val="bg1"/>
              </a:buClr>
              <a:buFont typeface="Arial" panose="020B0604020202020204" pitchFamily="34" charset="0"/>
              <a:buChar char="•"/>
            </a:pPr>
            <a:r>
              <a:rPr lang="en-US" altLang="en-US" dirty="0">
                <a:latin typeface="Calibri" panose="020F0502020204030204" pitchFamily="34" charset="0"/>
                <a:cs typeface="Calibri" panose="020F0502020204030204" pitchFamily="34" charset="0"/>
              </a:rPr>
              <a:t>Ask clients if they are ready to take this step to notify their partner(s) and child(</a:t>
            </a:r>
            <a:r>
              <a:rPr lang="en-US" altLang="en-US" dirty="0" err="1">
                <a:latin typeface="Calibri" panose="020F0502020204030204" pitchFamily="34" charset="0"/>
                <a:cs typeface="Calibri" panose="020F0502020204030204" pitchFamily="34" charset="0"/>
              </a:rPr>
              <a:t>ren</a:t>
            </a:r>
            <a:r>
              <a:rPr lang="en-US" altLang="en-US" dirty="0">
                <a:latin typeface="Calibri" panose="020F0502020204030204" pitchFamily="34" charset="0"/>
                <a:cs typeface="Calibri" panose="020F0502020204030204" pitchFamily="34" charset="0"/>
              </a:rPr>
              <a:t>) about the need to get an HIV test </a:t>
            </a:r>
          </a:p>
          <a:p>
            <a:pPr lvl="1">
              <a:spcBef>
                <a:spcPts val="1200"/>
              </a:spcBef>
              <a:spcAft>
                <a:spcPts val="1200"/>
              </a:spcAft>
              <a:buClr>
                <a:schemeClr val="bg1"/>
              </a:buClr>
              <a:buFont typeface="Arial" panose="020B0604020202020204" pitchFamily="34" charset="0"/>
              <a:buChar char="•"/>
            </a:pPr>
            <a:r>
              <a:rPr lang="en-US" altLang="en-US" dirty="0">
                <a:latin typeface="Calibri" panose="020F0502020204030204" pitchFamily="34" charset="0"/>
                <a:cs typeface="Calibri" panose="020F0502020204030204" pitchFamily="34" charset="0"/>
              </a:rPr>
              <a:t>Many clients will be ready to move forward with index testing if given the proper information, encouragement and support or assistance</a:t>
            </a:r>
          </a:p>
          <a:p>
            <a:pPr lvl="1">
              <a:spcBef>
                <a:spcPts val="1200"/>
              </a:spcBef>
              <a:spcAft>
                <a:spcPts val="1200"/>
              </a:spcAft>
              <a:buClr>
                <a:schemeClr val="bg1"/>
              </a:buClr>
              <a:buFont typeface="Arial" panose="020B0604020202020204" pitchFamily="34" charset="0"/>
              <a:buChar char="•"/>
            </a:pPr>
            <a:r>
              <a:rPr lang="en-US" altLang="en-US" dirty="0">
                <a:latin typeface="Calibri" panose="020F0502020204030204" pitchFamily="34" charset="0"/>
                <a:cs typeface="Calibri" panose="020F0502020204030204" pitchFamily="34" charset="0"/>
              </a:rPr>
              <a:t>Others may not be ready to deal with their situation and may need more time, information, support and encouragement</a:t>
            </a:r>
          </a:p>
          <a:p>
            <a:pPr lvl="1">
              <a:spcBef>
                <a:spcPts val="1200"/>
              </a:spcBef>
              <a:spcAft>
                <a:spcPts val="1200"/>
              </a:spcAft>
              <a:buClr>
                <a:schemeClr val="bg1"/>
              </a:buClr>
              <a:buFont typeface="Arial" panose="020B0604020202020204" pitchFamily="34" charset="0"/>
              <a:buChar char="•"/>
            </a:pPr>
            <a:r>
              <a:rPr lang="en-US" altLang="en-US" dirty="0">
                <a:latin typeface="Calibri" panose="020F0502020204030204" pitchFamily="34" charset="0"/>
                <a:cs typeface="Calibri" panose="020F0502020204030204" pitchFamily="34" charset="0"/>
              </a:rPr>
              <a:t>Schedule another time to meet with client if they are not able to commit to telling their partners or having you help them tell their partners</a:t>
            </a:r>
          </a:p>
          <a:p>
            <a:pPr marL="1119940" lvl="7" indent="-342900">
              <a:spcBef>
                <a:spcPts val="1200"/>
              </a:spcBef>
              <a:spcAft>
                <a:spcPts val="1200"/>
              </a:spcAft>
              <a:buFont typeface="Arial" panose="020B0604020202020204" pitchFamily="34" charset="0"/>
              <a:buChar char="•"/>
            </a:pPr>
            <a:r>
              <a:rPr lang="en-US" altLang="en-US" sz="2600" dirty="0">
                <a:solidFill>
                  <a:schemeClr val="bg1"/>
                </a:solidFill>
                <a:latin typeface="Calibri" panose="020F0502020204030204" pitchFamily="34" charset="0"/>
                <a:cs typeface="Calibri" panose="020F0502020204030204" pitchFamily="34" charset="0"/>
              </a:rPr>
              <a:t>Remember: index testing is NOT a one time event</a:t>
            </a:r>
          </a:p>
          <a:p>
            <a:endParaRPr lang="en-US" altLang="en-US" dirty="0"/>
          </a:p>
        </p:txBody>
      </p:sp>
      <p:sp>
        <p:nvSpPr>
          <p:cNvPr id="2150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008ABF"/>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0"/>
              </a:spcBef>
              <a:buClrTx/>
              <a:buSzTx/>
              <a:buFontTx/>
              <a:buNone/>
            </a:pPr>
            <a:fld id="{A512498D-04FA-4B66-9026-542519146C30}" type="slidenum">
              <a:rPr lang="en-US" altLang="en-US" sz="1400">
                <a:solidFill>
                  <a:schemeClr val="tx2"/>
                </a:solidFill>
                <a:latin typeface="Arial" panose="020B0604020202020204" pitchFamily="34" charset="0"/>
              </a:rPr>
              <a:pPr>
                <a:spcBef>
                  <a:spcPct val="0"/>
                </a:spcBef>
                <a:buClrTx/>
                <a:buSzTx/>
                <a:buFontTx/>
                <a:buNone/>
              </a:pPr>
              <a:t>34</a:t>
            </a:fld>
            <a:endParaRPr lang="en-US" altLang="en-US" sz="1400" dirty="0">
              <a:solidFill>
                <a:schemeClr val="tx2"/>
              </a:solidFill>
              <a:latin typeface="Arial" panose="020B0604020202020204" pitchFamily="34" charset="0"/>
            </a:endParaRPr>
          </a:p>
        </p:txBody>
      </p:sp>
    </p:spTree>
    <p:extLst>
      <p:ext uri="{BB962C8B-B14F-4D97-AF65-F5344CB8AC3E}">
        <p14:creationId xmlns:p14="http://schemas.microsoft.com/office/powerpoint/2010/main" val="2285968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a:bodyPr>
          <a:lstStyle/>
          <a:p>
            <a:r>
              <a:rPr lang="en-US" altLang="en-US" sz="4000" b="1" dirty="0">
                <a:latin typeface="Calibri" panose="020F0502020204030204" pitchFamily="34" charset="0"/>
                <a:cs typeface="Calibri" panose="020F0502020204030204" pitchFamily="34" charset="0"/>
              </a:rPr>
              <a:t>Key Strategies and Techniques for BMI (</a:t>
            </a:r>
            <a:r>
              <a:rPr lang="en-US" altLang="en-US" sz="4000" b="1" dirty="0" err="1">
                <a:latin typeface="Calibri" panose="020F0502020204030204" pitchFamily="34" charset="0"/>
                <a:cs typeface="Calibri" panose="020F0502020204030204" pitchFamily="34" charset="0"/>
              </a:rPr>
              <a:t>cont</a:t>
            </a:r>
            <a:r>
              <a:rPr lang="en-US" altLang="en-US" sz="4000" b="1" dirty="0">
                <a:latin typeface="Calibri" panose="020F0502020204030204" pitchFamily="34" charset="0"/>
                <a:cs typeface="Calibri" panose="020F0502020204030204" pitchFamily="34" charset="0"/>
              </a:rPr>
              <a:t>)</a:t>
            </a:r>
          </a:p>
        </p:txBody>
      </p:sp>
      <p:sp>
        <p:nvSpPr>
          <p:cNvPr id="22531" name="Content Placeholder 2"/>
          <p:cNvSpPr>
            <a:spLocks noGrp="1"/>
          </p:cNvSpPr>
          <p:nvPr>
            <p:ph sz="quarter" idx="1"/>
          </p:nvPr>
        </p:nvSpPr>
        <p:spPr>
          <a:xfrm>
            <a:off x="733425" y="1895475"/>
            <a:ext cx="10620375" cy="4260851"/>
          </a:xfrm>
        </p:spPr>
        <p:txBody>
          <a:bodyPr>
            <a:normAutofit fontScale="85000" lnSpcReduction="20000"/>
          </a:bodyPr>
          <a:lstStyle/>
          <a:p>
            <a:pPr>
              <a:lnSpc>
                <a:spcPct val="110000"/>
              </a:lnSpc>
              <a:spcAft>
                <a:spcPts val="1200"/>
              </a:spcAft>
              <a:buClr>
                <a:schemeClr val="bg1"/>
              </a:buClr>
              <a:buFont typeface="Arial" panose="020B0604020202020204" pitchFamily="34" charset="0"/>
              <a:buChar char="•"/>
            </a:pPr>
            <a:r>
              <a:rPr lang="en-US" altLang="en-US" b="1" dirty="0">
                <a:latin typeface="Calibri" panose="020F0502020204030204" pitchFamily="34" charset="0"/>
                <a:cs typeface="Calibri" panose="020F0502020204030204" pitchFamily="34" charset="0"/>
              </a:rPr>
              <a:t>Reinforce the client’s commitment to take positive steps for their health and the health of others</a:t>
            </a:r>
            <a:endParaRPr lang="en-US" altLang="en-US" b="1" i="0" dirty="0">
              <a:latin typeface="Calibri" panose="020F0502020204030204" pitchFamily="34" charset="0"/>
              <a:cs typeface="Calibri" panose="020F0502020204030204" pitchFamily="34" charset="0"/>
            </a:endParaRPr>
          </a:p>
          <a:p>
            <a:pPr marL="1485900" lvl="2" indent="-342900">
              <a:lnSpc>
                <a:spcPct val="110000"/>
              </a:lnSpc>
              <a:spcAft>
                <a:spcPts val="1200"/>
              </a:spcAft>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“It takes courage to face your HIV diagnosis and help others to know theirs.”</a:t>
            </a:r>
          </a:p>
          <a:p>
            <a:pPr marL="1485900" lvl="2" indent="-342900">
              <a:lnSpc>
                <a:spcPct val="110000"/>
              </a:lnSpc>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“I know it is hard to tell your family you are HIV-positive, but you will feel better once you have their support and you know they are getting the care they need</a:t>
            </a:r>
            <a:r>
              <a:rPr lang="en-US" altLang="en-US" sz="2400" i="0" dirty="0"/>
              <a:t>…”</a:t>
            </a:r>
            <a:br>
              <a:rPr lang="en-US" altLang="en-US" sz="2400" i="0" dirty="0"/>
            </a:br>
            <a:endParaRPr lang="en-US" altLang="en-US" sz="2400" dirty="0">
              <a:latin typeface="Calibri" panose="020F0502020204030204" pitchFamily="34" charset="0"/>
              <a:cs typeface="Calibri" panose="020F0502020204030204" pitchFamily="34" charset="0"/>
            </a:endParaRPr>
          </a:p>
          <a:p>
            <a:pPr>
              <a:lnSpc>
                <a:spcPct val="110000"/>
              </a:lnSpc>
              <a:buClr>
                <a:schemeClr val="bg1"/>
              </a:buClr>
              <a:buFont typeface="Arial" panose="020B0604020202020204" pitchFamily="34" charset="0"/>
              <a:buChar char="•"/>
            </a:pPr>
            <a:r>
              <a:rPr lang="en-US" altLang="en-US" b="1" dirty="0">
                <a:latin typeface="Calibri" panose="020F0502020204030204" pitchFamily="34" charset="0"/>
                <a:cs typeface="Calibri" panose="020F0502020204030204" pitchFamily="34" charset="0"/>
              </a:rPr>
              <a:t>Summarize the conversation and the client’s plan for notifying their partner</a:t>
            </a:r>
            <a:endParaRPr lang="en-US" altLang="en-US" sz="2000" b="1" dirty="0">
              <a:latin typeface="Calibri" panose="020F0502020204030204" pitchFamily="34" charset="0"/>
              <a:cs typeface="Calibri" panose="020F0502020204030204" pitchFamily="34" charset="0"/>
            </a:endParaRPr>
          </a:p>
          <a:p>
            <a:pPr marL="1485900" lvl="2" indent="-342900">
              <a:lnSpc>
                <a:spcPct val="110000"/>
              </a:lnSpc>
              <a:spcAft>
                <a:spcPts val="1200"/>
              </a:spcAft>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“To review, you will tell your partner, John, about your HIV after church on Sunday. Remember to do it just like we practiced. You will also bring your daughter to your next ART appointment so we can test her for HIV.  I am here if you need me”</a:t>
            </a:r>
            <a:endParaRPr lang="en-US" altLang="en-US" sz="2400" i="0" dirty="0"/>
          </a:p>
          <a:p>
            <a:endParaRPr lang="en-US" altLang="en-US" dirty="0"/>
          </a:p>
        </p:txBody>
      </p:sp>
      <p:sp>
        <p:nvSpPr>
          <p:cNvPr id="225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008ABF"/>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defTabSz="4572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0"/>
              </a:spcBef>
              <a:buClrTx/>
              <a:buSzTx/>
              <a:buFontTx/>
              <a:buNone/>
            </a:pPr>
            <a:fld id="{0601AC48-F980-4BDA-BF1B-9D2213439A4D}" type="slidenum">
              <a:rPr lang="en-US" altLang="en-US" sz="1400">
                <a:solidFill>
                  <a:schemeClr val="tx2"/>
                </a:solidFill>
                <a:latin typeface="Arial" panose="020B0604020202020204" pitchFamily="34" charset="0"/>
              </a:rPr>
              <a:pPr>
                <a:spcBef>
                  <a:spcPct val="0"/>
                </a:spcBef>
                <a:buClrTx/>
                <a:buSzTx/>
                <a:buFontTx/>
                <a:buNone/>
              </a:pPr>
              <a:t>35</a:t>
            </a:fld>
            <a:endParaRPr lang="en-US" altLang="en-US" sz="1400">
              <a:solidFill>
                <a:schemeClr val="tx2"/>
              </a:solidFill>
              <a:latin typeface="Arial" panose="020B0604020202020204" pitchFamily="34" charset="0"/>
            </a:endParaRPr>
          </a:p>
        </p:txBody>
      </p:sp>
    </p:spTree>
    <p:extLst>
      <p:ext uri="{BB962C8B-B14F-4D97-AF65-F5344CB8AC3E}">
        <p14:creationId xmlns:p14="http://schemas.microsoft.com/office/powerpoint/2010/main" val="1780477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FAF4D-B915-447F-A0BA-1325C00E8F75}"/>
              </a:ext>
            </a:extLst>
          </p:cNvPr>
          <p:cNvSpPr>
            <a:spLocks noGrp="1"/>
          </p:cNvSpPr>
          <p:nvPr>
            <p:ph type="title"/>
          </p:nvPr>
        </p:nvSpPr>
        <p:spPr>
          <a:xfrm>
            <a:off x="643943" y="115911"/>
            <a:ext cx="10972800" cy="1143000"/>
          </a:xfrm>
        </p:spPr>
        <p:txBody>
          <a:bodyPr>
            <a:normAutofit fontScale="90000"/>
          </a:bodyPr>
          <a:lstStyle/>
          <a:p>
            <a:r>
              <a:rPr lang="en-US" b="1" dirty="0">
                <a:solidFill>
                  <a:schemeClr val="tx2"/>
                </a:solidFill>
              </a:rPr>
              <a:t>Discussion Question: Brief Motivational Interviewing</a:t>
            </a:r>
          </a:p>
        </p:txBody>
      </p:sp>
      <p:sp>
        <p:nvSpPr>
          <p:cNvPr id="3" name="Content Placeholder 2">
            <a:extLst>
              <a:ext uri="{FF2B5EF4-FFF2-40B4-BE49-F238E27FC236}">
                <a16:creationId xmlns:a16="http://schemas.microsoft.com/office/drawing/2014/main" id="{675EABDA-BB92-46EB-AE94-0A49689D3DB6}"/>
              </a:ext>
            </a:extLst>
          </p:cNvPr>
          <p:cNvSpPr>
            <a:spLocks noGrp="1"/>
          </p:cNvSpPr>
          <p:nvPr>
            <p:ph idx="1"/>
          </p:nvPr>
        </p:nvSpPr>
        <p:spPr>
          <a:xfrm>
            <a:off x="1299411" y="2081463"/>
            <a:ext cx="10611318" cy="3811536"/>
          </a:xfrm>
        </p:spPr>
        <p:txBody>
          <a:bodyPr>
            <a:normAutofit/>
          </a:bodyPr>
          <a:lstStyle/>
          <a:p>
            <a:pPr marL="0" indent="0">
              <a:buNone/>
            </a:pPr>
            <a:r>
              <a:rPr lang="en-GB" sz="3200" dirty="0"/>
              <a:t>How is BMI different from, or similar to, other individual HIV counselling that you have been providing? </a:t>
            </a:r>
          </a:p>
          <a:p>
            <a:pPr marL="0" indent="0">
              <a:buNone/>
            </a:pPr>
            <a:endParaRPr lang="en-US" sz="3200" dirty="0"/>
          </a:p>
          <a:p>
            <a:pPr marL="0" indent="0">
              <a:buNone/>
            </a:pPr>
            <a:r>
              <a:rPr lang="en-GB" sz="3200" dirty="0"/>
              <a:t>How can BMI be applied to your work with index testing and partner services?</a:t>
            </a:r>
          </a:p>
          <a:p>
            <a:pPr marL="0" indent="0">
              <a:buNone/>
            </a:pPr>
            <a:endParaRPr lang="en-GB" sz="3200" dirty="0"/>
          </a:p>
        </p:txBody>
      </p:sp>
    </p:spTree>
    <p:extLst>
      <p:ext uri="{BB962C8B-B14F-4D97-AF65-F5344CB8AC3E}">
        <p14:creationId xmlns:p14="http://schemas.microsoft.com/office/powerpoint/2010/main" val="2524632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Mediation Techniques for Easing Tension and Diffusing Blame</a:t>
            </a:r>
          </a:p>
        </p:txBody>
      </p:sp>
      <p:sp>
        <p:nvSpPr>
          <p:cNvPr id="3" name="Content Placeholder 2"/>
          <p:cNvSpPr>
            <a:spLocks noGrp="1"/>
          </p:cNvSpPr>
          <p:nvPr>
            <p:ph idx="1"/>
          </p:nvPr>
        </p:nvSpPr>
        <p:spPr/>
        <p:txBody>
          <a:bodyPr>
            <a:normAutofit fontScale="85000" lnSpcReduction="20000"/>
          </a:bodyPr>
          <a:lstStyle/>
          <a:p>
            <a:pPr>
              <a:spcAft>
                <a:spcPts val="1200"/>
              </a:spcAft>
            </a:pPr>
            <a:r>
              <a:rPr lang="en-US" b="1" dirty="0"/>
              <a:t>Normalize feelings</a:t>
            </a:r>
            <a:r>
              <a:rPr lang="en-US" dirty="0"/>
              <a:t>, reactions, and experiences.</a:t>
            </a:r>
          </a:p>
          <a:p>
            <a:pPr>
              <a:spcAft>
                <a:spcPts val="1200"/>
              </a:spcAft>
            </a:pPr>
            <a:r>
              <a:rPr lang="en-US" dirty="0"/>
              <a:t>Remind the client that </a:t>
            </a:r>
            <a:r>
              <a:rPr lang="en-US" b="1" dirty="0"/>
              <a:t>they are not alone.</a:t>
            </a:r>
          </a:p>
          <a:p>
            <a:pPr>
              <a:spcAft>
                <a:spcPts val="1200"/>
              </a:spcAft>
            </a:pPr>
            <a:r>
              <a:rPr lang="en-US" dirty="0"/>
              <a:t>Focus on the </a:t>
            </a:r>
            <a:r>
              <a:rPr lang="en-US" b="1" dirty="0"/>
              <a:t>present and the future.</a:t>
            </a:r>
          </a:p>
          <a:p>
            <a:pPr>
              <a:spcAft>
                <a:spcPts val="1200"/>
              </a:spcAft>
            </a:pPr>
            <a:r>
              <a:rPr lang="en-US" dirty="0"/>
              <a:t>Avoid and </a:t>
            </a:r>
            <a:r>
              <a:rPr lang="en-US" b="1" dirty="0"/>
              <a:t>deflect questions </a:t>
            </a:r>
            <a:r>
              <a:rPr lang="en-US" dirty="0"/>
              <a:t>aimed at identifying the source of infection.</a:t>
            </a:r>
          </a:p>
          <a:p>
            <a:pPr>
              <a:spcAft>
                <a:spcPts val="1200"/>
              </a:spcAft>
            </a:pPr>
            <a:r>
              <a:rPr lang="en-US" b="1" dirty="0"/>
              <a:t>Express confidence </a:t>
            </a:r>
            <a:r>
              <a:rPr lang="en-US" dirty="0"/>
              <a:t>in the client’s ability to deal with HIV-related issues.</a:t>
            </a:r>
          </a:p>
          <a:p>
            <a:pPr>
              <a:spcAft>
                <a:spcPts val="1200"/>
              </a:spcAft>
            </a:pPr>
            <a:r>
              <a:rPr lang="en-US" b="1" dirty="0"/>
              <a:t>Acknowledge feelings and emotions</a:t>
            </a:r>
            <a:r>
              <a:rPr lang="en-US" dirty="0"/>
              <a:t>, and predict that in time their intensity will likely change or shift.</a:t>
            </a:r>
          </a:p>
        </p:txBody>
      </p:sp>
      <p:sp>
        <p:nvSpPr>
          <p:cNvPr id="4" name="Slide Number Placeholder 3"/>
          <p:cNvSpPr>
            <a:spLocks noGrp="1"/>
          </p:cNvSpPr>
          <p:nvPr>
            <p:ph type="sldNum" sz="quarter" idx="4294967295"/>
          </p:nvPr>
        </p:nvSpPr>
        <p:spPr>
          <a:xfrm>
            <a:off x="0" y="6356350"/>
            <a:ext cx="2844800" cy="365125"/>
          </a:xfrm>
        </p:spPr>
        <p:txBody>
          <a:bodyPr/>
          <a:lstStyle/>
          <a:p>
            <a:pPr>
              <a:defRPr/>
            </a:pPr>
            <a:fld id="{EA0222A4-8AC8-48A7-9C6E-F978AD53429A}" type="slidenum">
              <a:rPr lang="en-US" smtClean="0">
                <a:solidFill>
                  <a:srgbClr val="002A6C"/>
                </a:solidFill>
              </a:rPr>
              <a:pPr>
                <a:defRPr/>
              </a:pPr>
              <a:t>37</a:t>
            </a:fld>
            <a:endParaRPr lang="en-US" dirty="0">
              <a:solidFill>
                <a:srgbClr val="002A6C"/>
              </a:solidFill>
            </a:endParaRPr>
          </a:p>
        </p:txBody>
      </p:sp>
    </p:spTree>
    <p:extLst>
      <p:ext uri="{BB962C8B-B14F-4D97-AF65-F5344CB8AC3E}">
        <p14:creationId xmlns:p14="http://schemas.microsoft.com/office/powerpoint/2010/main" val="1215248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FAF4D-B915-447F-A0BA-1325C00E8F75}"/>
              </a:ext>
            </a:extLst>
          </p:cNvPr>
          <p:cNvSpPr>
            <a:spLocks noGrp="1"/>
          </p:cNvSpPr>
          <p:nvPr>
            <p:ph type="title"/>
          </p:nvPr>
        </p:nvSpPr>
        <p:spPr>
          <a:xfrm>
            <a:off x="643943" y="115911"/>
            <a:ext cx="10972800" cy="1143000"/>
          </a:xfrm>
        </p:spPr>
        <p:txBody>
          <a:bodyPr/>
          <a:lstStyle/>
          <a:p>
            <a:r>
              <a:rPr lang="en-US" dirty="0">
                <a:latin typeface="Calibri" panose="020F0502020204030204" pitchFamily="34" charset="0"/>
              </a:rPr>
              <a:t>Let’s Problem Solve!</a:t>
            </a:r>
            <a:endParaRPr lang="en-US" b="1" dirty="0">
              <a:solidFill>
                <a:schemeClr val="tx2"/>
              </a:solidFill>
            </a:endParaRPr>
          </a:p>
        </p:txBody>
      </p:sp>
      <p:sp>
        <p:nvSpPr>
          <p:cNvPr id="7" name="Content Placeholder 2"/>
          <p:cNvSpPr txBox="1">
            <a:spLocks/>
          </p:cNvSpPr>
          <p:nvPr/>
        </p:nvSpPr>
        <p:spPr bwMode="auto">
          <a:xfrm>
            <a:off x="986588" y="1258911"/>
            <a:ext cx="11093117" cy="4762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2800" kern="1200">
                <a:solidFill>
                  <a:srgbClr val="5F5F5F"/>
                </a:solidFill>
                <a:latin typeface="Gill Sans MT" panose="020B0502020104020203" pitchFamily="34" charset="0"/>
                <a:ea typeface="+mn-ea"/>
                <a:cs typeface="Calibri" panose="020F0502020204030204" pitchFamily="34" charset="0"/>
              </a:defRPr>
            </a:lvl1pPr>
            <a:lvl2pPr marL="742950" indent="-285750" algn="l" rtl="0" eaLnBrk="1" fontAlgn="base" hangingPunct="1">
              <a:spcBef>
                <a:spcPct val="20000"/>
              </a:spcBef>
              <a:spcAft>
                <a:spcPct val="0"/>
              </a:spcAft>
              <a:buFont typeface="Arial" charset="0"/>
              <a:buChar char="•"/>
              <a:defRPr sz="2400" kern="1200">
                <a:solidFill>
                  <a:srgbClr val="5F5F5F"/>
                </a:solidFill>
                <a:latin typeface="Gill Sans MT" panose="020B0502020104020203" pitchFamily="34" charset="0"/>
                <a:ea typeface="+mn-ea"/>
                <a:cs typeface="Calibri" panose="020F0502020204030204" pitchFamily="34" charset="0"/>
              </a:defRPr>
            </a:lvl2pPr>
            <a:lvl3pPr marL="1143000" indent="-228600" algn="l" rtl="0" eaLnBrk="1" fontAlgn="base" hangingPunct="1">
              <a:spcBef>
                <a:spcPct val="20000"/>
              </a:spcBef>
              <a:spcAft>
                <a:spcPct val="0"/>
              </a:spcAft>
              <a:buFont typeface="Arial" charset="0"/>
              <a:buChar char="•"/>
              <a:defRPr sz="2000" kern="1200">
                <a:solidFill>
                  <a:srgbClr val="5F5F5F"/>
                </a:solidFill>
                <a:latin typeface="Gill Sans MT" panose="020B0502020104020203" pitchFamily="34" charset="0"/>
                <a:ea typeface="+mn-ea"/>
                <a:cs typeface="Calibri" panose="020F0502020204030204" pitchFamily="34" charset="0"/>
              </a:defRPr>
            </a:lvl3pPr>
            <a:lvl4pPr marL="1600200" indent="-228600" algn="l" rtl="0" eaLnBrk="1" fontAlgn="base" hangingPunct="1">
              <a:spcBef>
                <a:spcPct val="20000"/>
              </a:spcBef>
              <a:spcAft>
                <a:spcPct val="0"/>
              </a:spcAft>
              <a:buFont typeface="Arial" charset="0"/>
              <a:buChar char="•"/>
              <a:defRPr sz="1800" kern="1200">
                <a:solidFill>
                  <a:srgbClr val="5F5F5F"/>
                </a:solidFill>
                <a:latin typeface="Gill Sans MT" panose="020B0502020104020203" pitchFamily="34" charset="0"/>
                <a:ea typeface="+mn-ea"/>
                <a:cs typeface="Calibri" panose="020F0502020204030204" pitchFamily="34" charset="0"/>
              </a:defRPr>
            </a:lvl4pPr>
            <a:lvl5pPr marL="2057400" indent="-228600" algn="l" rtl="0" eaLnBrk="1" fontAlgn="base" hangingPunct="1">
              <a:spcBef>
                <a:spcPct val="20000"/>
              </a:spcBef>
              <a:spcAft>
                <a:spcPct val="0"/>
              </a:spcAft>
              <a:buFont typeface="Arial" charset="0"/>
              <a:buChar char="•"/>
              <a:defRPr sz="1600" kern="1200">
                <a:solidFill>
                  <a:srgbClr val="5F5F5F"/>
                </a:solidFill>
                <a:latin typeface="Gill Sans MT" panose="020B0502020104020203"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b="1" dirty="0">
                <a:solidFill>
                  <a:schemeClr val="tx1"/>
                </a:solidFill>
                <a:latin typeface="Calibri" panose="020F0502020204030204" pitchFamily="34" charset="0"/>
              </a:rPr>
              <a:t>Instructions: </a:t>
            </a:r>
            <a:r>
              <a:rPr lang="en-US" sz="2400" dirty="0">
                <a:solidFill>
                  <a:schemeClr val="tx1"/>
                </a:solidFill>
                <a:latin typeface="Calibri" panose="020F0502020204030204" pitchFamily="34" charset="0"/>
              </a:rPr>
              <a:t>Take a moment and think about how you would approach this situation with the person sitting next to you.  We will then discuss as a large group.</a:t>
            </a:r>
          </a:p>
          <a:p>
            <a:pPr marL="0" indent="0">
              <a:buNone/>
            </a:pPr>
            <a:endParaRPr lang="en-US" sz="2400" dirty="0">
              <a:solidFill>
                <a:schemeClr val="tx1"/>
              </a:solidFill>
              <a:latin typeface="Calibri" panose="020F0502020204030204" pitchFamily="34" charset="0"/>
            </a:endParaRPr>
          </a:p>
          <a:p>
            <a:pPr marL="0" indent="0">
              <a:buNone/>
            </a:pPr>
            <a:r>
              <a:rPr lang="en-US" sz="2400" b="1" u="sng" dirty="0">
                <a:solidFill>
                  <a:schemeClr val="tx1"/>
                </a:solidFill>
                <a:latin typeface="Calibri" panose="020F0502020204030204" pitchFamily="34" charset="0"/>
              </a:rPr>
              <a:t>Case Study</a:t>
            </a:r>
          </a:p>
          <a:p>
            <a:pPr marL="0" indent="0">
              <a:buNone/>
            </a:pPr>
            <a:r>
              <a:rPr lang="en-US" sz="2400" dirty="0">
                <a:solidFill>
                  <a:schemeClr val="tx1"/>
                </a:solidFill>
                <a:latin typeface="Calibri" panose="020F0502020204030204" pitchFamily="34" charset="0"/>
              </a:rPr>
              <a:t>You are interviewing a woman who has recently tested positive. She indicates that she has had two partners during the interview period. She is willing to talk to you about notifying one partner, but does not want to discuss the other at all because “he is married and his wife is pregnant”.  </a:t>
            </a:r>
          </a:p>
          <a:p>
            <a:pPr marL="0" indent="0">
              <a:buNone/>
            </a:pPr>
            <a:r>
              <a:rPr lang="en-US" sz="2400" dirty="0">
                <a:solidFill>
                  <a:schemeClr val="tx1"/>
                </a:solidFill>
                <a:latin typeface="Calibri" panose="020F0502020204030204" pitchFamily="34" charset="0"/>
              </a:rPr>
              <a:t>What are some strategies you might use to ensure that both partners get tested?  What messages would you give this client?</a:t>
            </a:r>
          </a:p>
        </p:txBody>
      </p:sp>
    </p:spTree>
    <p:extLst>
      <p:ext uri="{BB962C8B-B14F-4D97-AF65-F5344CB8AC3E}">
        <p14:creationId xmlns:p14="http://schemas.microsoft.com/office/powerpoint/2010/main" val="14676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A8D4130-3BE6-4EBF-8FED-FF119D05D6F0}" type="slidenum">
              <a:rPr lang="en-US" smtClean="0">
                <a:solidFill>
                  <a:prstClr val="black">
                    <a:lumMod val="65000"/>
                    <a:lumOff val="35000"/>
                  </a:prstClr>
                </a:solidFill>
              </a:rPr>
              <a:pPr/>
              <a:t>39</a:t>
            </a:fld>
            <a:endParaRPr lang="en-US">
              <a:solidFill>
                <a:prstClr val="black">
                  <a:lumMod val="65000"/>
                  <a:lumOff val="35000"/>
                </a:prstClr>
              </a:solidFill>
            </a:endParaRPr>
          </a:p>
        </p:txBody>
      </p:sp>
      <p:sp>
        <p:nvSpPr>
          <p:cNvPr id="3" name="Content Placeholder 2"/>
          <p:cNvSpPr>
            <a:spLocks noGrp="1"/>
          </p:cNvSpPr>
          <p:nvPr>
            <p:ph idx="4294967295"/>
          </p:nvPr>
        </p:nvSpPr>
        <p:spPr>
          <a:xfrm>
            <a:off x="1809750" y="1128890"/>
            <a:ext cx="10382250" cy="4997274"/>
          </a:xfrm>
        </p:spPr>
        <p:txBody>
          <a:bodyPr/>
          <a:lstStyle/>
          <a:p>
            <a:pPr marL="0" indent="0">
              <a:buNone/>
            </a:pPr>
            <a:r>
              <a:rPr lang="en-US" sz="8000" dirty="0" smtClean="0"/>
              <a:t>    </a:t>
            </a:r>
          </a:p>
          <a:p>
            <a:pPr marL="0" indent="0">
              <a:buNone/>
            </a:pPr>
            <a:r>
              <a:rPr lang="en-US" sz="9600" dirty="0" smtClean="0"/>
              <a:t>   </a:t>
            </a:r>
            <a:r>
              <a:rPr lang="en-US" sz="9600" dirty="0" smtClean="0">
                <a:latin typeface="Arial Rounded MT Bold" panose="020F0704030504030204" pitchFamily="34" charset="0"/>
              </a:rPr>
              <a:t>Thank you</a:t>
            </a:r>
            <a:endParaRPr lang="en-US" sz="9600" dirty="0">
              <a:latin typeface="Arial Rounded MT Bold" panose="020F0704030504030204" pitchFamily="34" charset="0"/>
            </a:endParaRPr>
          </a:p>
        </p:txBody>
      </p:sp>
    </p:spTree>
    <p:extLst>
      <p:ext uri="{BB962C8B-B14F-4D97-AF65-F5344CB8AC3E}">
        <p14:creationId xmlns:p14="http://schemas.microsoft.com/office/powerpoint/2010/main" val="3607401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Counseling</a:t>
            </a:r>
            <a:endParaRPr lang="en-GB" b="1" dirty="0"/>
          </a:p>
        </p:txBody>
      </p:sp>
      <p:sp>
        <p:nvSpPr>
          <p:cNvPr id="3" name="Content Placeholder 2"/>
          <p:cNvSpPr>
            <a:spLocks noGrp="1"/>
          </p:cNvSpPr>
          <p:nvPr>
            <p:ph idx="1"/>
          </p:nvPr>
        </p:nvSpPr>
        <p:spPr/>
        <p:txBody>
          <a:bodyPr/>
          <a:lstStyle/>
          <a:p>
            <a:pPr>
              <a:defRPr/>
            </a:pPr>
            <a:r>
              <a:rPr lang="en-US" dirty="0"/>
              <a:t>Counseling is a process that involves a relationship between two people who meet so that one person can help the other to resolve problem.</a:t>
            </a:r>
          </a:p>
          <a:p>
            <a:pPr>
              <a:defRPr/>
            </a:pPr>
            <a:r>
              <a:rPr lang="en-US" dirty="0"/>
              <a:t> Counselor may help the client to examine the situation or behavior which are troublesome and have implications for infection transmission and also help them to explore ways to initiate some change.</a:t>
            </a:r>
          </a:p>
          <a:p>
            <a:pPr marL="0" indent="0">
              <a:buFontTx/>
              <a:buNone/>
              <a:defRPr/>
            </a:pPr>
            <a:r>
              <a:rPr lang="en-US" dirty="0"/>
              <a:t>                 </a:t>
            </a:r>
            <a:endParaRPr lang="en-GB" dirty="0"/>
          </a:p>
        </p:txBody>
      </p:sp>
    </p:spTree>
    <p:extLst>
      <p:ext uri="{BB962C8B-B14F-4D97-AF65-F5344CB8AC3E}">
        <p14:creationId xmlns:p14="http://schemas.microsoft.com/office/powerpoint/2010/main" val="1302190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Counseling is:</a:t>
            </a:r>
            <a:endParaRPr lang="en-GB" b="1" dirty="0"/>
          </a:p>
        </p:txBody>
      </p:sp>
      <p:sp>
        <p:nvSpPr>
          <p:cNvPr id="3" name="Content Placeholder 2"/>
          <p:cNvSpPr>
            <a:spLocks noGrp="1"/>
          </p:cNvSpPr>
          <p:nvPr>
            <p:ph idx="1"/>
          </p:nvPr>
        </p:nvSpPr>
        <p:spPr/>
        <p:txBody>
          <a:bodyPr/>
          <a:lstStyle/>
          <a:p>
            <a:pPr>
              <a:defRPr/>
            </a:pPr>
            <a:r>
              <a:rPr lang="en-US" dirty="0"/>
              <a:t>Not giving advice </a:t>
            </a:r>
          </a:p>
          <a:p>
            <a:pPr>
              <a:defRPr/>
            </a:pPr>
            <a:r>
              <a:rPr lang="en-US" dirty="0"/>
              <a:t>Not guidance </a:t>
            </a:r>
          </a:p>
          <a:p>
            <a:pPr>
              <a:defRPr/>
            </a:pPr>
            <a:r>
              <a:rPr lang="en-US" dirty="0"/>
              <a:t>Different from  </a:t>
            </a:r>
            <a:r>
              <a:rPr lang="en-US" dirty="0">
                <a:solidFill>
                  <a:schemeClr val="accent2">
                    <a:lumMod val="40000"/>
                    <a:lumOff val="60000"/>
                  </a:schemeClr>
                </a:solidFill>
              </a:rPr>
              <a:t>education </a:t>
            </a:r>
          </a:p>
          <a:p>
            <a:pPr>
              <a:defRPr/>
            </a:pPr>
            <a:r>
              <a:rPr lang="en-US" dirty="0"/>
              <a:t>Different from </a:t>
            </a:r>
            <a:r>
              <a:rPr lang="en-US" dirty="0">
                <a:solidFill>
                  <a:schemeClr val="accent2">
                    <a:lumMod val="40000"/>
                    <a:lumOff val="60000"/>
                  </a:schemeClr>
                </a:solidFill>
              </a:rPr>
              <a:t>ongoing therapy </a:t>
            </a:r>
          </a:p>
          <a:p>
            <a:pPr>
              <a:defRPr/>
            </a:pPr>
            <a:r>
              <a:rPr lang="en-US" dirty="0"/>
              <a:t>Not a </a:t>
            </a:r>
            <a:r>
              <a:rPr lang="en-US" dirty="0">
                <a:solidFill>
                  <a:schemeClr val="accent2">
                    <a:lumMod val="40000"/>
                    <a:lumOff val="60000"/>
                  </a:schemeClr>
                </a:solidFill>
              </a:rPr>
              <a:t>conversation</a:t>
            </a:r>
            <a:r>
              <a:rPr lang="en-US" dirty="0"/>
              <a:t> </a:t>
            </a:r>
          </a:p>
          <a:p>
            <a:pPr>
              <a:defRPr/>
            </a:pPr>
            <a:r>
              <a:rPr lang="en-US" dirty="0"/>
              <a:t>Not telling someone what to do </a:t>
            </a:r>
          </a:p>
          <a:p>
            <a:pPr>
              <a:defRPr/>
            </a:pPr>
            <a:r>
              <a:rPr lang="en-US" dirty="0"/>
              <a:t>Not solution to all problems</a:t>
            </a:r>
          </a:p>
          <a:p>
            <a:pPr>
              <a:defRPr/>
            </a:pPr>
            <a:r>
              <a:rPr lang="en-US" dirty="0"/>
              <a:t>Not an interrogation </a:t>
            </a:r>
          </a:p>
          <a:p>
            <a:pPr marL="0" indent="0">
              <a:buNone/>
            </a:pPr>
            <a:endParaRPr lang="en-GB" dirty="0"/>
          </a:p>
        </p:txBody>
      </p:sp>
    </p:spTree>
    <p:extLst>
      <p:ext uri="{BB962C8B-B14F-4D97-AF65-F5344CB8AC3E}">
        <p14:creationId xmlns:p14="http://schemas.microsoft.com/office/powerpoint/2010/main" val="4058057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Counseling is:</a:t>
            </a:r>
            <a:endParaRPr lang="en-GB" b="1" dirty="0"/>
          </a:p>
        </p:txBody>
      </p:sp>
      <p:sp>
        <p:nvSpPr>
          <p:cNvPr id="3" name="Content Placeholder 2"/>
          <p:cNvSpPr>
            <a:spLocks noGrp="1"/>
          </p:cNvSpPr>
          <p:nvPr>
            <p:ph idx="1"/>
          </p:nvPr>
        </p:nvSpPr>
        <p:spPr/>
        <p:txBody>
          <a:bodyPr/>
          <a:lstStyle/>
          <a:p>
            <a:pPr>
              <a:defRPr/>
            </a:pPr>
            <a:r>
              <a:rPr lang="en-US" dirty="0"/>
              <a:t>Not a confession </a:t>
            </a:r>
          </a:p>
          <a:p>
            <a:pPr>
              <a:defRPr/>
            </a:pPr>
            <a:r>
              <a:rPr lang="en-US" dirty="0"/>
              <a:t>Not a forum in which to </a:t>
            </a:r>
            <a:r>
              <a:rPr lang="en-US" dirty="0">
                <a:solidFill>
                  <a:schemeClr val="accent2">
                    <a:lumMod val="40000"/>
                    <a:lumOff val="60000"/>
                  </a:schemeClr>
                </a:solidFill>
              </a:rPr>
              <a:t>speak or promote </a:t>
            </a:r>
            <a:r>
              <a:rPr lang="en-US" dirty="0"/>
              <a:t>his own opinions </a:t>
            </a:r>
          </a:p>
          <a:p>
            <a:pPr>
              <a:defRPr/>
            </a:pPr>
            <a:r>
              <a:rPr lang="en-US" dirty="0"/>
              <a:t>Is not “information giving” </a:t>
            </a:r>
          </a:p>
          <a:p>
            <a:pPr>
              <a:defRPr/>
            </a:pPr>
            <a:r>
              <a:rPr lang="en-US" dirty="0"/>
              <a:t>Not a search for a diagnosis</a:t>
            </a:r>
          </a:p>
          <a:p>
            <a:pPr>
              <a:defRPr/>
            </a:pPr>
            <a:r>
              <a:rPr lang="en-US" dirty="0"/>
              <a:t>Not praying or preaching</a:t>
            </a:r>
          </a:p>
          <a:p>
            <a:pPr marL="0" indent="0">
              <a:buNone/>
            </a:pPr>
            <a:endParaRPr lang="en-GB" dirty="0"/>
          </a:p>
        </p:txBody>
      </p:sp>
    </p:spTree>
    <p:extLst>
      <p:ext uri="{BB962C8B-B14F-4D97-AF65-F5344CB8AC3E}">
        <p14:creationId xmlns:p14="http://schemas.microsoft.com/office/powerpoint/2010/main" val="44203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examples of non-counselling responses</a:t>
            </a:r>
            <a:endParaRPr lang="en-GB" b="1" dirty="0"/>
          </a:p>
        </p:txBody>
      </p:sp>
      <p:sp>
        <p:nvSpPr>
          <p:cNvPr id="3" name="Content Placeholder 2"/>
          <p:cNvSpPr>
            <a:spLocks noGrp="1"/>
          </p:cNvSpPr>
          <p:nvPr>
            <p:ph idx="1"/>
          </p:nvPr>
        </p:nvSpPr>
        <p:spPr/>
        <p:txBody>
          <a:bodyPr/>
          <a:lstStyle/>
          <a:p>
            <a:pPr>
              <a:defRPr/>
            </a:pPr>
            <a:r>
              <a:rPr lang="en-US" dirty="0"/>
              <a:t>You think you have a problem, let me tell you about mine”</a:t>
            </a:r>
          </a:p>
          <a:p>
            <a:pPr>
              <a:defRPr/>
            </a:pPr>
            <a:r>
              <a:rPr lang="en-US" dirty="0"/>
              <a:t>“Let me tell you what to do”</a:t>
            </a:r>
          </a:p>
          <a:p>
            <a:pPr>
              <a:defRPr/>
            </a:pPr>
            <a:r>
              <a:rPr lang="en-US" dirty="0"/>
              <a:t>“If I were you, I would……”</a:t>
            </a:r>
          </a:p>
          <a:p>
            <a:pPr>
              <a:defRPr/>
            </a:pPr>
            <a:r>
              <a:rPr lang="en-US" dirty="0"/>
              <a:t>“I understand because I once had the same problem”</a:t>
            </a:r>
          </a:p>
          <a:p>
            <a:pPr>
              <a:defRPr/>
            </a:pPr>
            <a:r>
              <a:rPr lang="en-US" dirty="0"/>
              <a:t>“I will take charge and deal with it or, leave it all to”</a:t>
            </a:r>
          </a:p>
          <a:p>
            <a:pPr marL="0" indent="0">
              <a:buNone/>
            </a:pPr>
            <a:endParaRPr lang="en-GB" dirty="0"/>
          </a:p>
        </p:txBody>
      </p:sp>
    </p:spTree>
    <p:extLst>
      <p:ext uri="{BB962C8B-B14F-4D97-AF65-F5344CB8AC3E}">
        <p14:creationId xmlns:p14="http://schemas.microsoft.com/office/powerpoint/2010/main" val="1744038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Counselling Process - GATHER</a:t>
            </a:r>
            <a:endParaRPr lang="en-GB" b="1" dirty="0"/>
          </a:p>
        </p:txBody>
      </p:sp>
      <p:sp>
        <p:nvSpPr>
          <p:cNvPr id="3" name="Content Placeholder 2"/>
          <p:cNvSpPr>
            <a:spLocks noGrp="1"/>
          </p:cNvSpPr>
          <p:nvPr>
            <p:ph idx="1"/>
          </p:nvPr>
        </p:nvSpPr>
        <p:spPr/>
        <p:txBody>
          <a:bodyPr/>
          <a:lstStyle/>
          <a:p>
            <a:pPr marL="685800" indent="50800">
              <a:buNone/>
              <a:defRPr/>
            </a:pPr>
            <a:r>
              <a:rPr lang="en-US" altLang="en-US" sz="4000" dirty="0"/>
              <a:t>G</a:t>
            </a:r>
            <a:r>
              <a:rPr lang="en-US" altLang="en-US" sz="3600" dirty="0"/>
              <a:t>   -  G</a:t>
            </a:r>
            <a:r>
              <a:rPr lang="en-US" altLang="en-US" dirty="0"/>
              <a:t>reet</a:t>
            </a:r>
          </a:p>
          <a:p>
            <a:pPr marL="685800" indent="50800">
              <a:buNone/>
              <a:defRPr/>
            </a:pPr>
            <a:r>
              <a:rPr lang="en-US" altLang="en-US" sz="4000" dirty="0"/>
              <a:t>A</a:t>
            </a:r>
            <a:r>
              <a:rPr lang="en-US" altLang="en-US" sz="3600" dirty="0"/>
              <a:t>   -  </a:t>
            </a:r>
            <a:r>
              <a:rPr lang="en-US" altLang="en-US" sz="2400" dirty="0"/>
              <a:t> </a:t>
            </a:r>
            <a:r>
              <a:rPr lang="en-US" altLang="en-US" sz="3600" dirty="0"/>
              <a:t>A</a:t>
            </a:r>
            <a:r>
              <a:rPr lang="en-US" altLang="en-US" dirty="0"/>
              <a:t>sk</a:t>
            </a:r>
            <a:r>
              <a:rPr lang="en-US" altLang="en-US" sz="2800" dirty="0"/>
              <a:t> </a:t>
            </a:r>
          </a:p>
          <a:p>
            <a:pPr marL="685800" indent="50800">
              <a:buNone/>
              <a:defRPr/>
            </a:pPr>
            <a:r>
              <a:rPr lang="en-US" altLang="en-US" sz="4000" dirty="0"/>
              <a:t>T</a:t>
            </a:r>
            <a:r>
              <a:rPr lang="en-US" altLang="en-US" sz="3600" dirty="0"/>
              <a:t>   -  </a:t>
            </a:r>
            <a:r>
              <a:rPr lang="en-US" altLang="en-US" sz="2400" dirty="0"/>
              <a:t> </a:t>
            </a:r>
            <a:r>
              <a:rPr lang="en-US" altLang="en-US" sz="3600" dirty="0"/>
              <a:t>T</a:t>
            </a:r>
            <a:r>
              <a:rPr lang="en-US" altLang="en-US" dirty="0"/>
              <a:t>ell</a:t>
            </a:r>
          </a:p>
          <a:p>
            <a:pPr marL="685800" indent="50800">
              <a:buNone/>
              <a:defRPr/>
            </a:pPr>
            <a:r>
              <a:rPr lang="en-US" altLang="en-US" sz="4000" dirty="0"/>
              <a:t>H</a:t>
            </a:r>
            <a:r>
              <a:rPr lang="en-US" altLang="en-US" dirty="0"/>
              <a:t>   -   Help</a:t>
            </a:r>
            <a:r>
              <a:rPr lang="en-US" altLang="en-US" sz="2800" dirty="0"/>
              <a:t> </a:t>
            </a:r>
          </a:p>
          <a:p>
            <a:pPr marL="685800" indent="50800">
              <a:buNone/>
              <a:defRPr/>
            </a:pPr>
            <a:r>
              <a:rPr lang="en-US" altLang="en-US" sz="4000" dirty="0"/>
              <a:t>E</a:t>
            </a:r>
            <a:r>
              <a:rPr lang="en-US" altLang="en-US" sz="3600" dirty="0"/>
              <a:t>   -  </a:t>
            </a:r>
            <a:r>
              <a:rPr lang="en-US" altLang="en-US" sz="2400" dirty="0"/>
              <a:t> </a:t>
            </a:r>
            <a:r>
              <a:rPr lang="en-US" altLang="en-US" sz="3600" dirty="0"/>
              <a:t>E</a:t>
            </a:r>
            <a:r>
              <a:rPr lang="en-US" altLang="en-US" dirty="0"/>
              <a:t>xplain </a:t>
            </a:r>
            <a:r>
              <a:rPr lang="en-US" altLang="en-US" sz="3600" dirty="0"/>
              <a:t> </a:t>
            </a:r>
            <a:endParaRPr lang="en-US" altLang="en-US" dirty="0"/>
          </a:p>
          <a:p>
            <a:pPr marL="685800" indent="50800">
              <a:buNone/>
              <a:defRPr/>
            </a:pPr>
            <a:r>
              <a:rPr lang="en-US" altLang="en-US" sz="4000" dirty="0"/>
              <a:t>R</a:t>
            </a:r>
            <a:r>
              <a:rPr lang="en-US" altLang="en-US" sz="3600" dirty="0"/>
              <a:t>   -  </a:t>
            </a:r>
            <a:r>
              <a:rPr lang="en-US" altLang="en-US" sz="2000" dirty="0"/>
              <a:t> </a:t>
            </a:r>
            <a:r>
              <a:rPr lang="en-US" altLang="en-US" sz="3600" dirty="0"/>
              <a:t>R</a:t>
            </a:r>
            <a:r>
              <a:rPr lang="en-US" altLang="en-US" dirty="0"/>
              <a:t>eturn</a:t>
            </a:r>
          </a:p>
          <a:p>
            <a:pPr marL="0" indent="0">
              <a:buNone/>
            </a:pPr>
            <a:endParaRPr lang="en-GB" dirty="0"/>
          </a:p>
        </p:txBody>
      </p:sp>
    </p:spTree>
    <p:extLst>
      <p:ext uri="{BB962C8B-B14F-4D97-AF65-F5344CB8AC3E}">
        <p14:creationId xmlns:p14="http://schemas.microsoft.com/office/powerpoint/2010/main" val="2383598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0" dirty="0">
                <a:latin typeface="Arial" panose="020B0604020202020204" pitchFamily="34" charset="0"/>
                <a:cs typeface="Arial" panose="020B0604020202020204" pitchFamily="34" charset="0"/>
              </a:rPr>
              <a:t>Counseling </a:t>
            </a:r>
            <a:r>
              <a:rPr lang="en-US" b="1" kern="0" dirty="0" smtClean="0">
                <a:latin typeface="Arial" panose="020B0604020202020204" pitchFamily="34" charset="0"/>
                <a:cs typeface="Arial" panose="020B0604020202020204" pitchFamily="34" charset="0"/>
              </a:rPr>
              <a:t>Strategies for PNS</a:t>
            </a:r>
            <a:r>
              <a:rPr lang="en-US" b="1" kern="0" dirty="0">
                <a:latin typeface="Arial" panose="020B0604020202020204" pitchFamily="34" charset="0"/>
                <a:cs typeface="Arial" panose="020B0604020202020204" pitchFamily="34" charset="0"/>
              </a:rPr>
              <a:t/>
            </a:r>
            <a:br>
              <a:rPr lang="en-US" b="1" kern="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pPr marL="457200" indent="-457200">
              <a:spcAft>
                <a:spcPts val="2400"/>
              </a:spcAft>
            </a:pPr>
            <a:r>
              <a:rPr lang="en-US" dirty="0">
                <a:latin typeface="Arial" panose="020B0604020202020204" pitchFamily="34" charset="0"/>
                <a:cs typeface="Arial" panose="020B0604020202020204" pitchFamily="34" charset="0"/>
              </a:rPr>
              <a:t>Client-centered approach</a:t>
            </a:r>
          </a:p>
          <a:p>
            <a:pPr marL="457200" indent="-457200">
              <a:spcAft>
                <a:spcPts val="2400"/>
              </a:spcAft>
            </a:pPr>
            <a:r>
              <a:rPr lang="en-US" dirty="0">
                <a:latin typeface="Arial" panose="020B0604020202020204" pitchFamily="34" charset="0"/>
                <a:cs typeface="Arial" panose="020B0604020202020204" pitchFamily="34" charset="0"/>
              </a:rPr>
              <a:t>Strengths-based approach</a:t>
            </a:r>
          </a:p>
          <a:p>
            <a:pPr marL="457200" indent="-457200">
              <a:spcAft>
                <a:spcPts val="2400"/>
              </a:spcAft>
            </a:pPr>
            <a:r>
              <a:rPr lang="en-US" dirty="0">
                <a:latin typeface="Arial" panose="020B0604020202020204" pitchFamily="34" charset="0"/>
                <a:cs typeface="Arial" panose="020B0604020202020204" pitchFamily="34" charset="0"/>
              </a:rPr>
              <a:t>Motivational Interviewing</a:t>
            </a:r>
          </a:p>
          <a:p>
            <a:pPr marL="914400" lvl="1" indent="-457200">
              <a:spcAft>
                <a:spcPts val="2400"/>
              </a:spcAft>
              <a:buFont typeface="Arial" panose="020B0604020202020204" pitchFamily="34" charset="0"/>
              <a:buChar char="−"/>
            </a:pPr>
            <a:r>
              <a:rPr lang="en-US" dirty="0">
                <a:latin typeface="Arial" panose="020B0604020202020204" pitchFamily="34" charset="0"/>
                <a:cs typeface="Arial" panose="020B0604020202020204" pitchFamily="34" charset="0"/>
              </a:rPr>
              <a:t>Addressing Contradictions-Creating dissonance</a:t>
            </a:r>
          </a:p>
          <a:p>
            <a:pPr marL="914400" lvl="1" indent="-457200">
              <a:spcAft>
                <a:spcPts val="2400"/>
              </a:spcAft>
              <a:buFont typeface="Arial" panose="020B0604020202020204" pitchFamily="34" charset="0"/>
              <a:buChar char="−"/>
            </a:pPr>
            <a:r>
              <a:rPr lang="en-US" dirty="0">
                <a:latin typeface="Arial" panose="020B0604020202020204" pitchFamily="34" charset="0"/>
                <a:cs typeface="Arial" panose="020B0604020202020204" pitchFamily="34" charset="0"/>
              </a:rPr>
              <a:t>Constructive Confrontation</a:t>
            </a:r>
          </a:p>
          <a:p>
            <a:pPr marL="0" indent="0">
              <a:buNone/>
            </a:pPr>
            <a:endParaRPr lang="en-US" dirty="0"/>
          </a:p>
        </p:txBody>
      </p:sp>
    </p:spTree>
    <p:extLst>
      <p:ext uri="{BB962C8B-B14F-4D97-AF65-F5344CB8AC3E}">
        <p14:creationId xmlns:p14="http://schemas.microsoft.com/office/powerpoint/2010/main" val="2323171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NASC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ASCP" id="{999679D7-29E2-4263-A303-AD3ED09FB68E}" vid="{363D815C-42E1-4426-8C54-588D226EE51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NASCP</Template>
  <TotalTime>74</TotalTime>
  <Words>4018</Words>
  <Application>Microsoft Office PowerPoint</Application>
  <PresentationFormat>Widescreen</PresentationFormat>
  <Paragraphs>399</Paragraphs>
  <Slides>39</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Arial Rounded MT Bold</vt:lpstr>
      <vt:lpstr>Calibri</vt:lpstr>
      <vt:lpstr>Courier New</vt:lpstr>
      <vt:lpstr>Goudy Stout</vt:lpstr>
      <vt:lpstr>Tw Cen MT</vt:lpstr>
      <vt:lpstr>Verdana</vt:lpstr>
      <vt:lpstr>Wingdings</vt:lpstr>
      <vt:lpstr>NASCP</vt:lpstr>
      <vt:lpstr>     PNS Counseling Strategies  and  Techniques </vt:lpstr>
      <vt:lpstr>Session Objectives</vt:lpstr>
      <vt:lpstr>COUNSELLING</vt:lpstr>
      <vt:lpstr>Counseling</vt:lpstr>
      <vt:lpstr>Counseling is:</vt:lpstr>
      <vt:lpstr>Counseling is:</vt:lpstr>
      <vt:lpstr>Some examples of non-counselling responses</vt:lpstr>
      <vt:lpstr>Counselling Process - GATHER</vt:lpstr>
      <vt:lpstr>Counseling Strategies for PNS </vt:lpstr>
      <vt:lpstr>Client-centered Counseling </vt:lpstr>
      <vt:lpstr>A growth promoting climate… </vt:lpstr>
      <vt:lpstr>General Principles</vt:lpstr>
      <vt:lpstr>Essential Skill-Active  Listening Techniques </vt:lpstr>
      <vt:lpstr>Strength-based approach</vt:lpstr>
      <vt:lpstr>Strength-Based Counseling </vt:lpstr>
      <vt:lpstr>The vision of a better future!</vt:lpstr>
      <vt:lpstr>Strength-based Questions </vt:lpstr>
      <vt:lpstr>Principles of the                Strengths Perspective </vt:lpstr>
      <vt:lpstr>Exception Finding Questions </vt:lpstr>
      <vt:lpstr>Scaling Questions </vt:lpstr>
      <vt:lpstr>Contradictions</vt:lpstr>
      <vt:lpstr>Addressing Contradictions</vt:lpstr>
      <vt:lpstr>Mediation Techniques for Easing Tension and Diffusing Blame</vt:lpstr>
      <vt:lpstr>Brief Motivational Interviewing</vt:lpstr>
      <vt:lpstr>The Spirit of Motivational Interviewing</vt:lpstr>
      <vt:lpstr>The Spirit of Motivational Interviewing, cont.</vt:lpstr>
      <vt:lpstr> “OARS” Strategy for Brief Motivational Interviewing</vt:lpstr>
      <vt:lpstr>How is BMI used in the context of index testing? </vt:lpstr>
      <vt:lpstr>Brief Motivational Interviewing as a Strategy for Partner Elicitation</vt:lpstr>
      <vt:lpstr>Key Strategies and Techniques for BMI (cont)</vt:lpstr>
      <vt:lpstr>Key Strategies and Techniques for BMI (cont)</vt:lpstr>
      <vt:lpstr>Key Strategies and Techniques for BMI (cont)</vt:lpstr>
      <vt:lpstr>Key Strategies and Techniques for BMI (cont)</vt:lpstr>
      <vt:lpstr>Key Strategies and Techniques for BMI (cont)</vt:lpstr>
      <vt:lpstr>Key Strategies and Techniques for BMI (cont)</vt:lpstr>
      <vt:lpstr>Discussion Question: Brief Motivational Interviewing</vt:lpstr>
      <vt:lpstr>Mediation Techniques for Easing Tension and Diffusing Blame</vt:lpstr>
      <vt:lpstr>Let’s Problem Solve!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SABINA AIKI</dc:creator>
  <cp:lastModifiedBy>DELL</cp:lastModifiedBy>
  <cp:revision>16</cp:revision>
  <dcterms:created xsi:type="dcterms:W3CDTF">2018-02-23T12:35:59Z</dcterms:created>
  <dcterms:modified xsi:type="dcterms:W3CDTF">2022-10-29T10:00:09Z</dcterms:modified>
</cp:coreProperties>
</file>