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diagrams/colors6.xml" ContentType="application/vnd.openxmlformats-officedocument.drawingml.diagramColors+xml"/>
  <Override PartName="/ppt/diagrams/quickStyle6.xml" ContentType="application/vnd.openxmlformats-officedocument.drawingml.diagramStyle+xml"/>
  <Override PartName="/ppt/diagrams/drawing6.xml" ContentType="application/vnd.ms-office.drawingml.diagramDrawing+xml"/>
  <Override PartName="/ppt/charts/colors12.xml" ContentType="application/vnd.ms-office.chartcolorstyle+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diagrams/layout6.xml" ContentType="application/vnd.openxmlformats-officedocument.drawingml.diagramLayout+xml"/>
  <Override PartName="/ppt/charts/chart11.xml" ContentType="application/vnd.openxmlformats-officedocument.drawingml.chart+xml"/>
  <Override PartName="/ppt/charts/colors8.xml" ContentType="application/vnd.ms-office.chartcolorstyle+xml"/>
  <Override PartName="/ppt/charts/colors10.xml" ContentType="application/vnd.ms-office.chartcolorstyle+xml"/>
  <Override PartName="/ppt/notesMasters/notesMaster1.xml" ContentType="application/vnd.openxmlformats-officedocument.presentationml.notesMaster+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313" r:id="rId6"/>
    <p:sldId id="314" r:id="rId7"/>
    <p:sldId id="275" r:id="rId8"/>
    <p:sldId id="274" r:id="rId9"/>
    <p:sldId id="276" r:id="rId10"/>
    <p:sldId id="277" r:id="rId11"/>
    <p:sldId id="258" r:id="rId12"/>
    <p:sldId id="285" r:id="rId13"/>
    <p:sldId id="286" r:id="rId14"/>
    <p:sldId id="287" r:id="rId15"/>
    <p:sldId id="288" r:id="rId16"/>
    <p:sldId id="289" r:id="rId17"/>
    <p:sldId id="290" r:id="rId18"/>
    <p:sldId id="291" r:id="rId19"/>
    <p:sldId id="297" r:id="rId20"/>
    <p:sldId id="298" r:id="rId21"/>
    <p:sldId id="299" r:id="rId22"/>
    <p:sldId id="300" r:id="rId23"/>
    <p:sldId id="301" r:id="rId24"/>
    <p:sldId id="302" r:id="rId25"/>
    <p:sldId id="303" r:id="rId26"/>
    <p:sldId id="304" r:id="rId27"/>
    <p:sldId id="306" r:id="rId28"/>
    <p:sldId id="307" r:id="rId29"/>
    <p:sldId id="308" r:id="rId30"/>
    <p:sldId id="309" r:id="rId31"/>
    <p:sldId id="310" r:id="rId32"/>
    <p:sldId id="311" r:id="rId33"/>
    <p:sldId id="3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D4B74-95CE-4A3E-83DB-8FCE233426B2}" v="195" dt="2020-04-19T18:19:41.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87354" autoAdjust="0"/>
  </p:normalViewPr>
  <p:slideViewPr>
    <p:cSldViewPr snapToGrid="0">
      <p:cViewPr varScale="1">
        <p:scale>
          <a:sx n="75" d="100"/>
          <a:sy n="75" d="100"/>
        </p:scale>
        <p:origin x="124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irungiC\AppData\Local\Microsoft\Windows\INetCache\Content.Outlook\IFDAL1WD\Rapid%20Survey%20by%20ZNNP+%20NAC%20%20UNAIDS%20on%20the%20Needs%20of%20PLHIV%20in%20Zimbabwe%20under%20COVID-19%20(1-40)%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aids-my.sharepoint.com/personal/birungic_unaids_org/Documents/Desktop/Copy%20of%20Rapid%20Survey%20by%20ZNNP+%20NAC%20%20UNAIDS%20on%20the%20Needs%20of%20PLHIV%20in%20Zimbabwe%20under%20COVID-19%20(1-40)%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Sheet3!$A$1:$A$11</c:f>
              <c:strCache>
                <c:ptCount val="11"/>
                <c:pt idx="0">
                  <c:v>Cost of medicines</c:v>
                </c:pt>
                <c:pt idx="1">
                  <c:v>I had already refilled</c:v>
                </c:pt>
                <c:pt idx="2">
                  <c:v>Health workers attitude</c:v>
                </c:pt>
                <c:pt idx="3">
                  <c:v>I have been told that police is beating up people in the city centre</c:v>
                </c:pt>
                <c:pt idx="4">
                  <c:v>Family illness</c:v>
                </c:pt>
                <c:pt idx="5">
                  <c:v>Stockouts</c:v>
                </c:pt>
                <c:pt idx="6">
                  <c:v>My usual pharmacy is closed or has limited hours</c:v>
                </c:pt>
                <c:pt idx="7">
                  <c:v>I am not experiencing any challenges in getting my ARV treatment</c:v>
                </c:pt>
                <c:pt idx="8">
                  <c:v>There is no transport to go to the facilities because buses are not working</c:v>
                </c:pt>
                <c:pt idx="9">
                  <c:v>Fear of exposure to coronavirus</c:v>
                </c:pt>
                <c:pt idx="10">
                  <c:v>Travel distance</c:v>
                </c:pt>
              </c:strCache>
            </c:strRef>
          </c:cat>
          <c:val>
            <c:numRef>
              <c:f>Sheet3!$B$1:$B$11</c:f>
              <c:numCache>
                <c:formatCode>0%</c:formatCode>
                <c:ptCount val="11"/>
                <c:pt idx="0">
                  <c:v>0.22972972972972974</c:v>
                </c:pt>
                <c:pt idx="1">
                  <c:v>0.20270270270270271</c:v>
                </c:pt>
                <c:pt idx="2">
                  <c:v>0.17567567567567569</c:v>
                </c:pt>
                <c:pt idx="3">
                  <c:v>0.13513513513513514</c:v>
                </c:pt>
                <c:pt idx="4">
                  <c:v>8.1081081081081086E-2</c:v>
                </c:pt>
                <c:pt idx="5">
                  <c:v>6.7567567567567571E-2</c:v>
                </c:pt>
                <c:pt idx="6">
                  <c:v>5.4054054054054057E-2</c:v>
                </c:pt>
                <c:pt idx="7">
                  <c:v>1.3513513513513514E-2</c:v>
                </c:pt>
                <c:pt idx="8">
                  <c:v>1.3513513513513514E-2</c:v>
                </c:pt>
                <c:pt idx="9">
                  <c:v>1.3513513513513514E-2</c:v>
                </c:pt>
                <c:pt idx="10">
                  <c:v>1.3513513513513514E-2</c:v>
                </c:pt>
              </c:numCache>
            </c:numRef>
          </c:val>
          <c:extLst>
            <c:ext xmlns:c16="http://schemas.microsoft.com/office/drawing/2014/chart" uri="{C3380CC4-5D6E-409C-BE32-E72D297353CC}">
              <c16:uniqueId val="{00000000-BD43-4414-A0FF-AD1874B9B890}"/>
            </c:ext>
          </c:extLst>
        </c:ser>
        <c:dLbls>
          <c:showLegendKey val="0"/>
          <c:showVal val="0"/>
          <c:showCatName val="0"/>
          <c:showSerName val="0"/>
          <c:showPercent val="0"/>
          <c:showBubbleSize val="0"/>
        </c:dLbls>
        <c:gapWidth val="182"/>
        <c:axId val="146123008"/>
        <c:axId val="146128896"/>
      </c:barChart>
      <c:catAx>
        <c:axId val="146123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128896"/>
        <c:crosses val="autoZero"/>
        <c:auto val="1"/>
        <c:lblAlgn val="ctr"/>
        <c:lblOffset val="100"/>
        <c:noMultiLvlLbl val="0"/>
      </c:catAx>
      <c:valAx>
        <c:axId val="146128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612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E497-43A4-97DB-B5F4FC184D46}"/>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E497-43A4-97DB-B5F4FC184D4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Sheet17!$A$1:$A$2</c:f>
              <c:strCache>
                <c:ptCount val="2"/>
                <c:pt idx="0">
                  <c:v>Yes</c:v>
                </c:pt>
                <c:pt idx="1">
                  <c:v>No</c:v>
                </c:pt>
              </c:strCache>
            </c:strRef>
          </c:cat>
          <c:val>
            <c:numRef>
              <c:f>Sheet17!$B$1:$B$2</c:f>
              <c:numCache>
                <c:formatCode>0.00%</c:formatCode>
                <c:ptCount val="2"/>
                <c:pt idx="0">
                  <c:v>0.82499999999999996</c:v>
                </c:pt>
                <c:pt idx="1">
                  <c:v>0.17499999999999999</c:v>
                </c:pt>
              </c:numCache>
            </c:numRef>
          </c:val>
          <c:extLst>
            <c:ext xmlns:c16="http://schemas.microsoft.com/office/drawing/2014/chart" uri="{C3380CC4-5D6E-409C-BE32-E72D297353CC}">
              <c16:uniqueId val="{00000004-5920-405F-8FD8-8255DCF1D5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Sheet20!$H$1:$H$10</c:f>
              <c:strCache>
                <c:ptCount val="10"/>
                <c:pt idx="0">
                  <c:v>None</c:v>
                </c:pt>
                <c:pt idx="1">
                  <c:v>ART refill</c:v>
                </c:pt>
                <c:pt idx="2">
                  <c:v>Mental Health (stress) </c:v>
                </c:pt>
                <c:pt idx="3">
                  <c:v>Persistent headache </c:v>
                </c:pt>
                <c:pt idx="4">
                  <c:v>Chest pains</c:v>
                </c:pt>
                <c:pt idx="5">
                  <c:v>Diabetes</c:v>
                </c:pt>
                <c:pt idx="6">
                  <c:v>Eye glasses </c:v>
                </c:pt>
                <c:pt idx="7">
                  <c:v>Nutritional support </c:v>
                </c:pt>
                <c:pt idx="8">
                  <c:v>Pregnancy test</c:v>
                </c:pt>
                <c:pt idx="9">
                  <c:v>Rheumatoid athritis treatment</c:v>
                </c:pt>
              </c:strCache>
            </c:strRef>
          </c:cat>
          <c:val>
            <c:numRef>
              <c:f>Sheet20!$I$1:$I$10</c:f>
              <c:numCache>
                <c:formatCode>0%</c:formatCode>
                <c:ptCount val="10"/>
                <c:pt idx="0">
                  <c:v>0.52500000000000002</c:v>
                </c:pt>
                <c:pt idx="1">
                  <c:v>0.2</c:v>
                </c:pt>
                <c:pt idx="2">
                  <c:v>7.4999999999999997E-2</c:v>
                </c:pt>
                <c:pt idx="3">
                  <c:v>0.05</c:v>
                </c:pt>
                <c:pt idx="4">
                  <c:v>2.5000000000000001E-2</c:v>
                </c:pt>
                <c:pt idx="5">
                  <c:v>2.5000000000000001E-2</c:v>
                </c:pt>
                <c:pt idx="6">
                  <c:v>2.5000000000000001E-2</c:v>
                </c:pt>
                <c:pt idx="7">
                  <c:v>2.5000000000000001E-2</c:v>
                </c:pt>
                <c:pt idx="8">
                  <c:v>2.5000000000000001E-2</c:v>
                </c:pt>
                <c:pt idx="9">
                  <c:v>2.5000000000000001E-2</c:v>
                </c:pt>
              </c:numCache>
            </c:numRef>
          </c:val>
          <c:extLst>
            <c:ext xmlns:c16="http://schemas.microsoft.com/office/drawing/2014/chart" uri="{C3380CC4-5D6E-409C-BE32-E72D297353CC}">
              <c16:uniqueId val="{00000000-4FB6-47F7-A04A-A4BBB561AD54}"/>
            </c:ext>
          </c:extLst>
        </c:ser>
        <c:dLbls>
          <c:showLegendKey val="0"/>
          <c:showVal val="0"/>
          <c:showCatName val="0"/>
          <c:showSerName val="0"/>
          <c:showPercent val="0"/>
          <c:showBubbleSize val="0"/>
        </c:dLbls>
        <c:gapWidth val="182"/>
        <c:axId val="115328512"/>
        <c:axId val="115330048"/>
      </c:barChart>
      <c:catAx>
        <c:axId val="11532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330048"/>
        <c:crosses val="autoZero"/>
        <c:auto val="1"/>
        <c:lblAlgn val="ctr"/>
        <c:lblOffset val="100"/>
        <c:noMultiLvlLbl val="0"/>
      </c:catAx>
      <c:valAx>
        <c:axId val="1153300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32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8FE6-437F-B212-E435DB88A7D3}"/>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8FE6-437F-B212-E435DB88A7D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Sheet19!$A$1:$A$2</c:f>
              <c:strCache>
                <c:ptCount val="2"/>
                <c:pt idx="0">
                  <c:v>Yes</c:v>
                </c:pt>
                <c:pt idx="1">
                  <c:v>No</c:v>
                </c:pt>
              </c:strCache>
            </c:strRef>
          </c:cat>
          <c:val>
            <c:numRef>
              <c:f>Sheet19!$B$1:$B$2</c:f>
              <c:numCache>
                <c:formatCode>0%</c:formatCode>
                <c:ptCount val="2"/>
                <c:pt idx="0">
                  <c:v>0.6</c:v>
                </c:pt>
                <c:pt idx="1">
                  <c:v>0.4</c:v>
                </c:pt>
              </c:numCache>
            </c:numRef>
          </c:val>
          <c:extLst>
            <c:ext xmlns:c16="http://schemas.microsoft.com/office/drawing/2014/chart" uri="{C3380CC4-5D6E-409C-BE32-E72D297353CC}">
              <c16:uniqueId val="{00000004-8FE6-437F-B212-E435DB88A7D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35E-4244-910E-B42310D3C4A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35E-4244-910E-B42310D3C4A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35E-4244-910E-B42310D3C4A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35E-4244-910E-B42310D3C4A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35E-4244-910E-B42310D3C4A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35E-4244-910E-B42310D3C4A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Sheet4!$J$1:$J$6</c:f>
              <c:strCache>
                <c:ptCount val="6"/>
                <c:pt idx="1">
                  <c:v>Because I am from another country where I usually access medications</c:v>
                </c:pt>
                <c:pt idx="2">
                  <c:v>Because I am not in the part of the country where I usually access medications</c:v>
                </c:pt>
                <c:pt idx="3">
                  <c:v>Because the clinic or support group where I access medications is not functioning</c:v>
                </c:pt>
                <c:pt idx="4">
                  <c:v>I am not sure if travel is possible</c:v>
                </c:pt>
                <c:pt idx="5">
                  <c:v>It's because I don't have transport money</c:v>
                </c:pt>
              </c:strCache>
            </c:strRef>
          </c:cat>
          <c:val>
            <c:numRef>
              <c:f>Sheet4!$K$1:$K$6</c:f>
              <c:numCache>
                <c:formatCode>0%</c:formatCode>
                <c:ptCount val="6"/>
                <c:pt idx="1">
                  <c:v>3.0303030303030304E-2</c:v>
                </c:pt>
                <c:pt idx="2">
                  <c:v>0.30303030303030304</c:v>
                </c:pt>
                <c:pt idx="3">
                  <c:v>0.5757575757575758</c:v>
                </c:pt>
                <c:pt idx="4">
                  <c:v>3.0303030303030304E-2</c:v>
                </c:pt>
                <c:pt idx="5">
                  <c:v>3.0303030303030304E-2</c:v>
                </c:pt>
              </c:numCache>
            </c:numRef>
          </c:val>
          <c:extLst>
            <c:ext xmlns:c16="http://schemas.microsoft.com/office/drawing/2014/chart" uri="{C3380CC4-5D6E-409C-BE32-E72D297353CC}">
              <c16:uniqueId val="{0000000C-635E-4244-910E-B42310D3C4A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16651451177298"/>
          <c:y val="0.19348048807056589"/>
          <c:w val="0.43108847807067596"/>
          <c:h val="0.61303902385886822"/>
        </c:manualLayout>
      </c:layout>
      <c:overlay val="0"/>
      <c:spPr>
        <a:solidFill>
          <a:schemeClr val="lt1">
            <a:alpha val="50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Sheet7!$A$1:$A$10</c:f>
              <c:strCache>
                <c:ptCount val="10"/>
                <c:pt idx="0">
                  <c:v>My eternal life</c:v>
                </c:pt>
                <c:pt idx="1">
                  <c:v>Family members finding out I am taking ARVs</c:v>
                </c:pt>
                <c:pt idx="2">
                  <c:v>Because PLHIV are said to be more vulnerable to the virus</c:v>
                </c:pt>
                <c:pt idx="3">
                  <c:v>I will not get the help and security of my daily living because I am disabled and rely on others for help</c:v>
                </c:pt>
                <c:pt idx="4">
                  <c:v>I cannot work on the streets</c:v>
                </c:pt>
                <c:pt idx="5">
                  <c:v>Stigma related to HIV status</c:v>
                </c:pt>
                <c:pt idx="6">
                  <c:v>Isolation</c:v>
                </c:pt>
                <c:pt idx="7">
                  <c:v>My ability to get medications</c:v>
                </c:pt>
                <c:pt idx="8">
                  <c:v>Concern about family members’ health</c:v>
                </c:pt>
                <c:pt idx="9">
                  <c:v>Concern for my own health</c:v>
                </c:pt>
              </c:strCache>
            </c:strRef>
          </c:cat>
          <c:val>
            <c:numRef>
              <c:f>Sheet7!$B$1:$B$10</c:f>
              <c:numCache>
                <c:formatCode>0%</c:formatCode>
                <c:ptCount val="10"/>
                <c:pt idx="0">
                  <c:v>1.2048192771084338E-2</c:v>
                </c:pt>
                <c:pt idx="1">
                  <c:v>1.2048192771084338E-2</c:v>
                </c:pt>
                <c:pt idx="2">
                  <c:v>1.2048192771084338E-2</c:v>
                </c:pt>
                <c:pt idx="3">
                  <c:v>2.4096385542168676E-2</c:v>
                </c:pt>
                <c:pt idx="4">
                  <c:v>3.614457831325301E-2</c:v>
                </c:pt>
                <c:pt idx="5">
                  <c:v>7.2289156626506021E-2</c:v>
                </c:pt>
                <c:pt idx="6">
                  <c:v>0.14457831325301204</c:v>
                </c:pt>
                <c:pt idx="7">
                  <c:v>0.18072289156626506</c:v>
                </c:pt>
                <c:pt idx="8">
                  <c:v>0.19277108433734941</c:v>
                </c:pt>
                <c:pt idx="9">
                  <c:v>0.31325301204819278</c:v>
                </c:pt>
              </c:numCache>
            </c:numRef>
          </c:val>
          <c:extLst>
            <c:ext xmlns:c16="http://schemas.microsoft.com/office/drawing/2014/chart" uri="{C3380CC4-5D6E-409C-BE32-E72D297353CC}">
              <c16:uniqueId val="{00000000-465F-4287-B468-A0D6B4AA3460}"/>
            </c:ext>
          </c:extLst>
        </c:ser>
        <c:dLbls>
          <c:showLegendKey val="0"/>
          <c:showVal val="0"/>
          <c:showCatName val="0"/>
          <c:showSerName val="0"/>
          <c:showPercent val="0"/>
          <c:showBubbleSize val="0"/>
        </c:dLbls>
        <c:gapWidth val="182"/>
        <c:axId val="112005120"/>
        <c:axId val="112006656"/>
      </c:barChart>
      <c:catAx>
        <c:axId val="112005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006656"/>
        <c:crosses val="autoZero"/>
        <c:auto val="1"/>
        <c:lblAlgn val="ctr"/>
        <c:lblOffset val="100"/>
        <c:noMultiLvlLbl val="0"/>
      </c:catAx>
      <c:valAx>
        <c:axId val="112006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00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Sheet9!$A$1:$A$6</c:f>
              <c:strCache>
                <c:ptCount val="6"/>
                <c:pt idx="0">
                  <c:v>Masks</c:v>
                </c:pt>
                <c:pt idx="1">
                  <c:v>Others </c:v>
                </c:pt>
                <c:pt idx="2">
                  <c:v>Separate space where I live from people who are ill or are diagnosed with COVID-19</c:v>
                </c:pt>
                <c:pt idx="3">
                  <c:v>Tissues</c:v>
                </c:pt>
                <c:pt idx="4">
                  <c:v>Clean water</c:v>
                </c:pt>
                <c:pt idx="5">
                  <c:v>Adequate amounts of soap or hand sensitizer</c:v>
                </c:pt>
              </c:strCache>
            </c:strRef>
          </c:cat>
          <c:val>
            <c:numRef>
              <c:f>Sheet9!$B$1:$B$6</c:f>
              <c:numCache>
                <c:formatCode>0%</c:formatCode>
                <c:ptCount val="6"/>
                <c:pt idx="0">
                  <c:v>4.4117647058823532E-2</c:v>
                </c:pt>
                <c:pt idx="1">
                  <c:v>7.3529411764705885E-2</c:v>
                </c:pt>
                <c:pt idx="2">
                  <c:v>8.8235294117647065E-2</c:v>
                </c:pt>
                <c:pt idx="3">
                  <c:v>0.14705882352941177</c:v>
                </c:pt>
                <c:pt idx="4">
                  <c:v>0.29411764705882354</c:v>
                </c:pt>
                <c:pt idx="5">
                  <c:v>0.35294117647058826</c:v>
                </c:pt>
              </c:numCache>
            </c:numRef>
          </c:val>
          <c:extLst>
            <c:ext xmlns:c16="http://schemas.microsoft.com/office/drawing/2014/chart" uri="{C3380CC4-5D6E-409C-BE32-E72D297353CC}">
              <c16:uniqueId val="{00000000-3730-477E-9424-E41F98CF4C0A}"/>
            </c:ext>
          </c:extLst>
        </c:ser>
        <c:dLbls>
          <c:showLegendKey val="0"/>
          <c:showVal val="0"/>
          <c:showCatName val="0"/>
          <c:showSerName val="0"/>
          <c:showPercent val="0"/>
          <c:showBubbleSize val="0"/>
        </c:dLbls>
        <c:gapWidth val="182"/>
        <c:axId val="112040960"/>
        <c:axId val="112460544"/>
      </c:barChart>
      <c:catAx>
        <c:axId val="112040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460544"/>
        <c:crosses val="autoZero"/>
        <c:auto val="1"/>
        <c:lblAlgn val="ctr"/>
        <c:lblOffset val="100"/>
        <c:noMultiLvlLbl val="0"/>
      </c:catAx>
      <c:valAx>
        <c:axId val="112460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040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Sheet10!$E$47:$E$51</c:f>
              <c:strCache>
                <c:ptCount val="5"/>
                <c:pt idx="0">
                  <c:v>Fear of dying or getting sick alone</c:v>
                </c:pt>
                <c:pt idx="1">
                  <c:v>I do not have a stable place to live</c:v>
                </c:pt>
                <c:pt idx="2">
                  <c:v>I need to access medical care or medications</c:v>
                </c:pt>
                <c:pt idx="3">
                  <c:v>I need to go to work</c:v>
                </c:pt>
                <c:pt idx="4">
                  <c:v>I need to provide care for family or friends</c:v>
                </c:pt>
              </c:strCache>
            </c:strRef>
          </c:cat>
          <c:val>
            <c:numRef>
              <c:f>Sheet10!$F$47:$F$51</c:f>
              <c:numCache>
                <c:formatCode>0%</c:formatCode>
                <c:ptCount val="5"/>
                <c:pt idx="0">
                  <c:v>2.5000000000000001E-2</c:v>
                </c:pt>
                <c:pt idx="1">
                  <c:v>2.5000000000000001E-2</c:v>
                </c:pt>
                <c:pt idx="2">
                  <c:v>0.25</c:v>
                </c:pt>
                <c:pt idx="3">
                  <c:v>0.3</c:v>
                </c:pt>
                <c:pt idx="4">
                  <c:v>0.4</c:v>
                </c:pt>
              </c:numCache>
            </c:numRef>
          </c:val>
          <c:extLst>
            <c:ext xmlns:c16="http://schemas.microsoft.com/office/drawing/2014/chart" uri="{C3380CC4-5D6E-409C-BE32-E72D297353CC}">
              <c16:uniqueId val="{00000000-0AE1-4EDE-B295-B61E86D10FA6}"/>
            </c:ext>
          </c:extLst>
        </c:ser>
        <c:dLbls>
          <c:showLegendKey val="0"/>
          <c:showVal val="0"/>
          <c:showCatName val="0"/>
          <c:showSerName val="0"/>
          <c:showPercent val="0"/>
          <c:showBubbleSize val="0"/>
        </c:dLbls>
        <c:gapWidth val="182"/>
        <c:axId val="112490752"/>
        <c:axId val="112492544"/>
      </c:barChart>
      <c:catAx>
        <c:axId val="11249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492544"/>
        <c:crosses val="autoZero"/>
        <c:auto val="1"/>
        <c:lblAlgn val="ctr"/>
        <c:lblOffset val="100"/>
        <c:noMultiLvlLbl val="0"/>
      </c:catAx>
      <c:valAx>
        <c:axId val="112492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49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Sheet11!$K$15</c:f>
              <c:strCache>
                <c:ptCount val="1"/>
                <c:pt idx="0">
                  <c:v>No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Sheet11!$J$16:$J$19</c:f>
              <c:strCache>
                <c:ptCount val="4"/>
                <c:pt idx="0">
                  <c:v>Tuberculosis treatment</c:v>
                </c:pt>
                <c:pt idx="1">
                  <c:v>Condoms</c:v>
                </c:pt>
                <c:pt idx="2">
                  <c:v>Contraceptives</c:v>
                </c:pt>
                <c:pt idx="3">
                  <c:v>Psychosocial support</c:v>
                </c:pt>
              </c:strCache>
            </c:strRef>
          </c:cat>
          <c:val>
            <c:numRef>
              <c:f>Sheet11!$K$16:$K$19</c:f>
              <c:numCache>
                <c:formatCode>0%</c:formatCode>
                <c:ptCount val="4"/>
                <c:pt idx="0">
                  <c:v>0.22500000000000001</c:v>
                </c:pt>
                <c:pt idx="1">
                  <c:v>0.42499999999999999</c:v>
                </c:pt>
                <c:pt idx="2">
                  <c:v>0.6</c:v>
                </c:pt>
                <c:pt idx="3">
                  <c:v>0.55000000000000004</c:v>
                </c:pt>
              </c:numCache>
            </c:numRef>
          </c:val>
          <c:extLst>
            <c:ext xmlns:c16="http://schemas.microsoft.com/office/drawing/2014/chart" uri="{C3380CC4-5D6E-409C-BE32-E72D297353CC}">
              <c16:uniqueId val="{00000000-FC3A-4464-A270-82FA8551A2F5}"/>
            </c:ext>
          </c:extLst>
        </c:ser>
        <c:ser>
          <c:idx val="1"/>
          <c:order val="1"/>
          <c:tx>
            <c:strRef>
              <c:f>Sheet11!$L$15</c:f>
              <c:strCache>
                <c:ptCount val="1"/>
                <c:pt idx="0">
                  <c:v>Not needed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Sheet11!$J$16:$J$19</c:f>
              <c:strCache>
                <c:ptCount val="4"/>
                <c:pt idx="0">
                  <c:v>Tuberculosis treatment</c:v>
                </c:pt>
                <c:pt idx="1">
                  <c:v>Condoms</c:v>
                </c:pt>
                <c:pt idx="2">
                  <c:v>Contraceptives</c:v>
                </c:pt>
                <c:pt idx="3">
                  <c:v>Psychosocial support</c:v>
                </c:pt>
              </c:strCache>
            </c:strRef>
          </c:cat>
          <c:val>
            <c:numRef>
              <c:f>Sheet11!$L$16:$L$19</c:f>
              <c:numCache>
                <c:formatCode>0%</c:formatCode>
                <c:ptCount val="4"/>
                <c:pt idx="0">
                  <c:v>0.27500000000000002</c:v>
                </c:pt>
                <c:pt idx="1">
                  <c:v>0.15</c:v>
                </c:pt>
                <c:pt idx="2">
                  <c:v>0.22500000000000001</c:v>
                </c:pt>
                <c:pt idx="3">
                  <c:v>0.05</c:v>
                </c:pt>
              </c:numCache>
            </c:numRef>
          </c:val>
          <c:extLst>
            <c:ext xmlns:c16="http://schemas.microsoft.com/office/drawing/2014/chart" uri="{C3380CC4-5D6E-409C-BE32-E72D297353CC}">
              <c16:uniqueId val="{00000001-FC3A-4464-A270-82FA8551A2F5}"/>
            </c:ext>
          </c:extLst>
        </c:ser>
        <c:ser>
          <c:idx val="2"/>
          <c:order val="2"/>
          <c:tx>
            <c:strRef>
              <c:f>Sheet11!$M$15</c:f>
              <c:strCache>
                <c:ptCount val="1"/>
                <c:pt idx="0">
                  <c:v>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Sheet11!$J$16:$J$19</c:f>
              <c:strCache>
                <c:ptCount val="4"/>
                <c:pt idx="0">
                  <c:v>Tuberculosis treatment</c:v>
                </c:pt>
                <c:pt idx="1">
                  <c:v>Condoms</c:v>
                </c:pt>
                <c:pt idx="2">
                  <c:v>Contraceptives</c:v>
                </c:pt>
                <c:pt idx="3">
                  <c:v>Psychosocial support</c:v>
                </c:pt>
              </c:strCache>
            </c:strRef>
          </c:cat>
          <c:val>
            <c:numRef>
              <c:f>Sheet11!$M$16:$M$19</c:f>
              <c:numCache>
                <c:formatCode>0%</c:formatCode>
                <c:ptCount val="4"/>
                <c:pt idx="0">
                  <c:v>0.5</c:v>
                </c:pt>
                <c:pt idx="1">
                  <c:v>0.42499999999999999</c:v>
                </c:pt>
                <c:pt idx="2">
                  <c:v>0.17499999999999999</c:v>
                </c:pt>
                <c:pt idx="3">
                  <c:v>0.4</c:v>
                </c:pt>
              </c:numCache>
            </c:numRef>
          </c:val>
          <c:extLst>
            <c:ext xmlns:c16="http://schemas.microsoft.com/office/drawing/2014/chart" uri="{C3380CC4-5D6E-409C-BE32-E72D297353CC}">
              <c16:uniqueId val="{00000002-FC3A-4464-A270-82FA8551A2F5}"/>
            </c:ext>
          </c:extLst>
        </c:ser>
        <c:dLbls>
          <c:showLegendKey val="0"/>
          <c:showVal val="0"/>
          <c:showCatName val="0"/>
          <c:showSerName val="0"/>
          <c:showPercent val="0"/>
          <c:showBubbleSize val="0"/>
        </c:dLbls>
        <c:gapWidth val="150"/>
        <c:overlap val="100"/>
        <c:axId val="115254016"/>
        <c:axId val="115255552"/>
      </c:barChart>
      <c:catAx>
        <c:axId val="115254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255552"/>
        <c:crosses val="autoZero"/>
        <c:auto val="1"/>
        <c:lblAlgn val="ctr"/>
        <c:lblOffset val="100"/>
        <c:noMultiLvlLbl val="0"/>
      </c:catAx>
      <c:valAx>
        <c:axId val="115255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25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6A-455D-9C58-A5FBE325DF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6A-455D-9C58-A5FBE325DFF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Sheet12!$A$1:$A$2</c:f>
              <c:strCache>
                <c:ptCount val="2"/>
                <c:pt idx="0">
                  <c:v>Yes</c:v>
                </c:pt>
                <c:pt idx="1">
                  <c:v>No</c:v>
                </c:pt>
              </c:strCache>
            </c:strRef>
          </c:cat>
          <c:val>
            <c:numRef>
              <c:f>Sheet12!$B$1:$B$2</c:f>
              <c:numCache>
                <c:formatCode>0%</c:formatCode>
                <c:ptCount val="2"/>
                <c:pt idx="0">
                  <c:v>0.55000000000000004</c:v>
                </c:pt>
                <c:pt idx="1">
                  <c:v>0.45</c:v>
                </c:pt>
              </c:numCache>
            </c:numRef>
          </c:val>
          <c:extLst>
            <c:ext xmlns:c16="http://schemas.microsoft.com/office/drawing/2014/chart" uri="{C3380CC4-5D6E-409C-BE32-E72D297353CC}">
              <c16:uniqueId val="{00000004-026A-455D-9C58-A5FBE325DFF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Sheet15!$A$1:$A$14</c:f>
              <c:strCache>
                <c:ptCount val="14"/>
                <c:pt idx="0">
                  <c:v>Support Group meeting</c:v>
                </c:pt>
                <c:pt idx="1">
                  <c:v>STI screening and treatment. </c:v>
                </c:pt>
                <c:pt idx="2">
                  <c:v>SRHR education and services through Adolescents Art club refill groups .</c:v>
                </c:pt>
                <c:pt idx="3">
                  <c:v>Pregnancy test</c:v>
                </c:pt>
                <c:pt idx="4">
                  <c:v>Not able to attend school</c:v>
                </c:pt>
                <c:pt idx="5">
                  <c:v>Glasses for my eyes</c:v>
                </c:pt>
                <c:pt idx="6">
                  <c:v>Counseling</c:v>
                </c:pt>
                <c:pt idx="7">
                  <c:v>Chest x-ray</c:v>
                </c:pt>
                <c:pt idx="8">
                  <c:v>Viral load test</c:v>
                </c:pt>
                <c:pt idx="9">
                  <c:v>Nutritional support </c:v>
                </c:pt>
                <c:pt idx="10">
                  <c:v>Contraceptives</c:v>
                </c:pt>
                <c:pt idx="11">
                  <c:v>Condoms</c:v>
                </c:pt>
                <c:pt idx="12">
                  <c:v>OI treatment</c:v>
                </c:pt>
                <c:pt idx="13">
                  <c:v>None</c:v>
                </c:pt>
              </c:strCache>
            </c:strRef>
          </c:cat>
          <c:val>
            <c:numRef>
              <c:f>Sheet15!$B$1:$B$14</c:f>
              <c:numCache>
                <c:formatCode>0%</c:formatCode>
                <c:ptCount val="14"/>
                <c:pt idx="0">
                  <c:v>2.1739130434782608E-2</c:v>
                </c:pt>
                <c:pt idx="1">
                  <c:v>2.1739130434782608E-2</c:v>
                </c:pt>
                <c:pt idx="2">
                  <c:v>2.1739130434782608E-2</c:v>
                </c:pt>
                <c:pt idx="3">
                  <c:v>2.1739130434782608E-2</c:v>
                </c:pt>
                <c:pt idx="4">
                  <c:v>2.1739130434782608E-2</c:v>
                </c:pt>
                <c:pt idx="5">
                  <c:v>2.1739130434782608E-2</c:v>
                </c:pt>
                <c:pt idx="6">
                  <c:v>2.1739130434782608E-2</c:v>
                </c:pt>
                <c:pt idx="7">
                  <c:v>2.1739130434782608E-2</c:v>
                </c:pt>
                <c:pt idx="8">
                  <c:v>4.3478260869565216E-2</c:v>
                </c:pt>
                <c:pt idx="9">
                  <c:v>4.3478260869565216E-2</c:v>
                </c:pt>
                <c:pt idx="10">
                  <c:v>6.5217391304347824E-2</c:v>
                </c:pt>
                <c:pt idx="11">
                  <c:v>6.5217391304347824E-2</c:v>
                </c:pt>
                <c:pt idx="12">
                  <c:v>0.15217391304347827</c:v>
                </c:pt>
                <c:pt idx="13">
                  <c:v>0.45652173913043476</c:v>
                </c:pt>
              </c:numCache>
            </c:numRef>
          </c:val>
          <c:extLst>
            <c:ext xmlns:c16="http://schemas.microsoft.com/office/drawing/2014/chart" uri="{C3380CC4-5D6E-409C-BE32-E72D297353CC}">
              <c16:uniqueId val="{00000000-D48E-410D-BA9A-5F3B4810E752}"/>
            </c:ext>
          </c:extLst>
        </c:ser>
        <c:dLbls>
          <c:showLegendKey val="0"/>
          <c:showVal val="0"/>
          <c:showCatName val="0"/>
          <c:showSerName val="0"/>
          <c:showPercent val="0"/>
          <c:showBubbleSize val="0"/>
        </c:dLbls>
        <c:gapWidth val="182"/>
        <c:axId val="115190400"/>
        <c:axId val="115294592"/>
      </c:barChart>
      <c:catAx>
        <c:axId val="115190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294592"/>
        <c:crosses val="autoZero"/>
        <c:auto val="1"/>
        <c:lblAlgn val="ctr"/>
        <c:lblOffset val="100"/>
        <c:noMultiLvlLbl val="0"/>
      </c:catAx>
      <c:valAx>
        <c:axId val="115294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519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Sheet16!$C$1:$C$6</c:f>
              <c:strCache>
                <c:ptCount val="6"/>
                <c:pt idx="0">
                  <c:v>A way to get my HIV medications safely;</c:v>
                </c:pt>
                <c:pt idx="1">
                  <c:v>Family counseling to provide accurate information to family members about HIVn 1;</c:v>
                </c:pt>
                <c:pt idx="2">
                  <c:v>Counseling for anxiety, depression, or other conditions;</c:v>
                </c:pt>
                <c:pt idx="3">
                  <c:v>A way to confidentially take my medications in private;</c:v>
                </c:pt>
                <c:pt idx="4">
                  <c:v>Family counseling to provide accurate information to family members about HIVn 1;</c:v>
                </c:pt>
                <c:pt idx="5">
                  <c:v>Peer support/connection with other people living with HIV;</c:v>
                </c:pt>
              </c:strCache>
            </c:strRef>
          </c:cat>
          <c:val>
            <c:numRef>
              <c:f>Sheet16!$D$1:$D$6</c:f>
              <c:numCache>
                <c:formatCode>0%</c:formatCode>
                <c:ptCount val="6"/>
                <c:pt idx="0">
                  <c:v>0.27058823529411763</c:v>
                </c:pt>
                <c:pt idx="1">
                  <c:v>0.24705882352941178</c:v>
                </c:pt>
                <c:pt idx="2">
                  <c:v>0.16470588235294117</c:v>
                </c:pt>
                <c:pt idx="3">
                  <c:v>0.12941176470588237</c:v>
                </c:pt>
                <c:pt idx="4">
                  <c:v>9.4117647058823528E-2</c:v>
                </c:pt>
                <c:pt idx="5">
                  <c:v>9.4117647058823528E-2</c:v>
                </c:pt>
              </c:numCache>
            </c:numRef>
          </c:val>
          <c:extLst>
            <c:ext xmlns:c16="http://schemas.microsoft.com/office/drawing/2014/chart" uri="{C3380CC4-5D6E-409C-BE32-E72D297353CC}">
              <c16:uniqueId val="{00000000-5FAB-4DC9-9670-31E5E9DC2806}"/>
            </c:ext>
          </c:extLst>
        </c:ser>
        <c:dLbls>
          <c:showLegendKey val="0"/>
          <c:showVal val="0"/>
          <c:showCatName val="0"/>
          <c:showSerName val="0"/>
          <c:showPercent val="0"/>
          <c:showBubbleSize val="0"/>
        </c:dLbls>
        <c:gapWidth val="219"/>
        <c:overlap val="-27"/>
        <c:axId val="149696512"/>
        <c:axId val="149698048"/>
      </c:barChart>
      <c:catAx>
        <c:axId val="1496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698048"/>
        <c:crosses val="autoZero"/>
        <c:auto val="1"/>
        <c:lblAlgn val="ctr"/>
        <c:lblOffset val="100"/>
        <c:noMultiLvlLbl val="0"/>
      </c:catAx>
      <c:valAx>
        <c:axId val="149698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69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0.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1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4.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454A2BD-4A49-44DB-9427-BE9F47B756B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46152C6-8291-484D-9AAF-1A9343066E73}">
      <dgm:prSet/>
      <dgm:spPr/>
      <dgm:t>
        <a:bodyPr/>
        <a:lstStyle/>
        <a:p>
          <a:r>
            <a:rPr lang="en-ZW"/>
            <a:t>Context</a:t>
          </a:r>
          <a:endParaRPr lang="en-US"/>
        </a:p>
      </dgm:t>
    </dgm:pt>
    <dgm:pt modelId="{C4CC7705-0E19-4232-B834-EE0EE36E5CF8}" type="parTrans" cxnId="{67AAEBBF-8455-45E3-AD52-4ADCD1AC587C}">
      <dgm:prSet/>
      <dgm:spPr/>
      <dgm:t>
        <a:bodyPr/>
        <a:lstStyle/>
        <a:p>
          <a:endParaRPr lang="en-US"/>
        </a:p>
      </dgm:t>
    </dgm:pt>
    <dgm:pt modelId="{2D94ED93-D461-4457-8F48-F9EEB33A2749}" type="sibTrans" cxnId="{67AAEBBF-8455-45E3-AD52-4ADCD1AC587C}">
      <dgm:prSet/>
      <dgm:spPr/>
      <dgm:t>
        <a:bodyPr/>
        <a:lstStyle/>
        <a:p>
          <a:endParaRPr lang="en-US"/>
        </a:p>
      </dgm:t>
    </dgm:pt>
    <dgm:pt modelId="{B2858352-D2DC-4C31-8636-27E84851C923}">
      <dgm:prSet/>
      <dgm:spPr/>
      <dgm:t>
        <a:bodyPr/>
        <a:lstStyle/>
        <a:p>
          <a:r>
            <a:rPr lang="en-ZW" dirty="0"/>
            <a:t>Survey objectives</a:t>
          </a:r>
          <a:endParaRPr lang="en-US" dirty="0"/>
        </a:p>
      </dgm:t>
    </dgm:pt>
    <dgm:pt modelId="{757D7232-5487-4275-BCEE-F42C820555F9}" type="parTrans" cxnId="{0AE45428-D282-42AC-9161-06ABE9B512AA}">
      <dgm:prSet/>
      <dgm:spPr/>
      <dgm:t>
        <a:bodyPr/>
        <a:lstStyle/>
        <a:p>
          <a:endParaRPr lang="en-US"/>
        </a:p>
      </dgm:t>
    </dgm:pt>
    <dgm:pt modelId="{8DABDE3B-3EA7-4E6C-A036-B3F92A7B322B}" type="sibTrans" cxnId="{0AE45428-D282-42AC-9161-06ABE9B512AA}">
      <dgm:prSet/>
      <dgm:spPr/>
      <dgm:t>
        <a:bodyPr/>
        <a:lstStyle/>
        <a:p>
          <a:endParaRPr lang="en-US"/>
        </a:p>
      </dgm:t>
    </dgm:pt>
    <dgm:pt modelId="{AC1D3DB6-3002-4A50-9D7B-B4E578AB2F99}">
      <dgm:prSet/>
      <dgm:spPr/>
      <dgm:t>
        <a:bodyPr/>
        <a:lstStyle/>
        <a:p>
          <a:r>
            <a:rPr lang="en-ZW"/>
            <a:t>Results</a:t>
          </a:r>
          <a:endParaRPr lang="en-US"/>
        </a:p>
      </dgm:t>
    </dgm:pt>
    <dgm:pt modelId="{4A491CCA-869D-44DF-BB99-D05E07242A0F}" type="parTrans" cxnId="{C8BD9363-78DE-41ED-9984-E350AF35F964}">
      <dgm:prSet/>
      <dgm:spPr/>
      <dgm:t>
        <a:bodyPr/>
        <a:lstStyle/>
        <a:p>
          <a:endParaRPr lang="en-US"/>
        </a:p>
      </dgm:t>
    </dgm:pt>
    <dgm:pt modelId="{A6C21274-9C21-42DE-8078-57D103E495ED}" type="sibTrans" cxnId="{C8BD9363-78DE-41ED-9984-E350AF35F964}">
      <dgm:prSet/>
      <dgm:spPr/>
      <dgm:t>
        <a:bodyPr/>
        <a:lstStyle/>
        <a:p>
          <a:endParaRPr lang="en-US"/>
        </a:p>
      </dgm:t>
    </dgm:pt>
    <dgm:pt modelId="{6723DF8B-EDE2-4C4A-9576-2CABAE6061A3}">
      <dgm:prSet/>
      <dgm:spPr/>
      <dgm:t>
        <a:bodyPr/>
        <a:lstStyle/>
        <a:p>
          <a:r>
            <a:rPr lang="en-ZW"/>
            <a:t>Recommendations</a:t>
          </a:r>
          <a:endParaRPr lang="en-US"/>
        </a:p>
      </dgm:t>
    </dgm:pt>
    <dgm:pt modelId="{3F0B5A90-BB25-4CDE-AF1F-E87926E4F0CC}" type="parTrans" cxnId="{1F2E4CAD-AB79-4BF3-B5DA-A5AED5ABFBB6}">
      <dgm:prSet/>
      <dgm:spPr/>
      <dgm:t>
        <a:bodyPr/>
        <a:lstStyle/>
        <a:p>
          <a:endParaRPr lang="en-US"/>
        </a:p>
      </dgm:t>
    </dgm:pt>
    <dgm:pt modelId="{96C51DF6-4EC4-4F28-9F4C-9231F6422F80}" type="sibTrans" cxnId="{1F2E4CAD-AB79-4BF3-B5DA-A5AED5ABFBB6}">
      <dgm:prSet/>
      <dgm:spPr/>
      <dgm:t>
        <a:bodyPr/>
        <a:lstStyle/>
        <a:p>
          <a:endParaRPr lang="en-US"/>
        </a:p>
      </dgm:t>
    </dgm:pt>
    <dgm:pt modelId="{693EF6AB-1356-468F-8B92-24A689F53E89}" type="pres">
      <dgm:prSet presAssocID="{C454A2BD-4A49-44DB-9427-BE9F47B756B1}" presName="linear" presStyleCnt="0">
        <dgm:presLayoutVars>
          <dgm:animLvl val="lvl"/>
          <dgm:resizeHandles val="exact"/>
        </dgm:presLayoutVars>
      </dgm:prSet>
      <dgm:spPr/>
    </dgm:pt>
    <dgm:pt modelId="{B6A2D0C3-9422-4324-A2A4-BA932453BB85}" type="pres">
      <dgm:prSet presAssocID="{646152C6-8291-484D-9AAF-1A9343066E73}" presName="parentText" presStyleLbl="node1" presStyleIdx="0" presStyleCnt="4">
        <dgm:presLayoutVars>
          <dgm:chMax val="0"/>
          <dgm:bulletEnabled val="1"/>
        </dgm:presLayoutVars>
      </dgm:prSet>
      <dgm:spPr/>
    </dgm:pt>
    <dgm:pt modelId="{311A9763-BC83-41D6-90C8-E653683545C6}" type="pres">
      <dgm:prSet presAssocID="{2D94ED93-D461-4457-8F48-F9EEB33A2749}" presName="spacer" presStyleCnt="0"/>
      <dgm:spPr/>
    </dgm:pt>
    <dgm:pt modelId="{36D526DD-3887-492D-AEA7-F2857758C79A}" type="pres">
      <dgm:prSet presAssocID="{B2858352-D2DC-4C31-8636-27E84851C923}" presName="parentText" presStyleLbl="node1" presStyleIdx="1" presStyleCnt="4">
        <dgm:presLayoutVars>
          <dgm:chMax val="0"/>
          <dgm:bulletEnabled val="1"/>
        </dgm:presLayoutVars>
      </dgm:prSet>
      <dgm:spPr/>
    </dgm:pt>
    <dgm:pt modelId="{DD9D8A04-24F7-4AC8-8CC4-8527B3630B67}" type="pres">
      <dgm:prSet presAssocID="{8DABDE3B-3EA7-4E6C-A036-B3F92A7B322B}" presName="spacer" presStyleCnt="0"/>
      <dgm:spPr/>
    </dgm:pt>
    <dgm:pt modelId="{24B7CFA8-656D-414E-8023-83BBC6E7F07B}" type="pres">
      <dgm:prSet presAssocID="{AC1D3DB6-3002-4A50-9D7B-B4E578AB2F99}" presName="parentText" presStyleLbl="node1" presStyleIdx="2" presStyleCnt="4">
        <dgm:presLayoutVars>
          <dgm:chMax val="0"/>
          <dgm:bulletEnabled val="1"/>
        </dgm:presLayoutVars>
      </dgm:prSet>
      <dgm:spPr/>
    </dgm:pt>
    <dgm:pt modelId="{A2B237A6-A7B9-4D37-9536-AFFE7FF6122D}" type="pres">
      <dgm:prSet presAssocID="{A6C21274-9C21-42DE-8078-57D103E495ED}" presName="spacer" presStyleCnt="0"/>
      <dgm:spPr/>
    </dgm:pt>
    <dgm:pt modelId="{DF2236E0-0BA6-46E4-A15C-5B2BBC05D313}" type="pres">
      <dgm:prSet presAssocID="{6723DF8B-EDE2-4C4A-9576-2CABAE6061A3}" presName="parentText" presStyleLbl="node1" presStyleIdx="3" presStyleCnt="4">
        <dgm:presLayoutVars>
          <dgm:chMax val="0"/>
          <dgm:bulletEnabled val="1"/>
        </dgm:presLayoutVars>
      </dgm:prSet>
      <dgm:spPr/>
    </dgm:pt>
  </dgm:ptLst>
  <dgm:cxnLst>
    <dgm:cxn modelId="{E7A71B03-D0C9-429D-9D22-C56399495F80}" type="presOf" srcId="{6723DF8B-EDE2-4C4A-9576-2CABAE6061A3}" destId="{DF2236E0-0BA6-46E4-A15C-5B2BBC05D313}" srcOrd="0" destOrd="0" presId="urn:microsoft.com/office/officeart/2005/8/layout/vList2"/>
    <dgm:cxn modelId="{0AE45428-D282-42AC-9161-06ABE9B512AA}" srcId="{C454A2BD-4A49-44DB-9427-BE9F47B756B1}" destId="{B2858352-D2DC-4C31-8636-27E84851C923}" srcOrd="1" destOrd="0" parTransId="{757D7232-5487-4275-BCEE-F42C820555F9}" sibTransId="{8DABDE3B-3EA7-4E6C-A036-B3F92A7B322B}"/>
    <dgm:cxn modelId="{9A64783A-22D5-47D5-B506-435C747EB974}" type="presOf" srcId="{C454A2BD-4A49-44DB-9427-BE9F47B756B1}" destId="{693EF6AB-1356-468F-8B92-24A689F53E89}" srcOrd="0" destOrd="0" presId="urn:microsoft.com/office/officeart/2005/8/layout/vList2"/>
    <dgm:cxn modelId="{51C06B5C-0A64-4AFB-9DFA-0465FCACCAA8}" type="presOf" srcId="{B2858352-D2DC-4C31-8636-27E84851C923}" destId="{36D526DD-3887-492D-AEA7-F2857758C79A}" srcOrd="0" destOrd="0" presId="urn:microsoft.com/office/officeart/2005/8/layout/vList2"/>
    <dgm:cxn modelId="{C8BD9363-78DE-41ED-9984-E350AF35F964}" srcId="{C454A2BD-4A49-44DB-9427-BE9F47B756B1}" destId="{AC1D3DB6-3002-4A50-9D7B-B4E578AB2F99}" srcOrd="2" destOrd="0" parTransId="{4A491CCA-869D-44DF-BB99-D05E07242A0F}" sibTransId="{A6C21274-9C21-42DE-8078-57D103E495ED}"/>
    <dgm:cxn modelId="{58B64496-5CFF-4828-8443-9F97DB5E2AB0}" type="presOf" srcId="{AC1D3DB6-3002-4A50-9D7B-B4E578AB2F99}" destId="{24B7CFA8-656D-414E-8023-83BBC6E7F07B}" srcOrd="0" destOrd="0" presId="urn:microsoft.com/office/officeart/2005/8/layout/vList2"/>
    <dgm:cxn modelId="{1F2E4CAD-AB79-4BF3-B5DA-A5AED5ABFBB6}" srcId="{C454A2BD-4A49-44DB-9427-BE9F47B756B1}" destId="{6723DF8B-EDE2-4C4A-9576-2CABAE6061A3}" srcOrd="3" destOrd="0" parTransId="{3F0B5A90-BB25-4CDE-AF1F-E87926E4F0CC}" sibTransId="{96C51DF6-4EC4-4F28-9F4C-9231F6422F80}"/>
    <dgm:cxn modelId="{67AAEBBF-8455-45E3-AD52-4ADCD1AC587C}" srcId="{C454A2BD-4A49-44DB-9427-BE9F47B756B1}" destId="{646152C6-8291-484D-9AAF-1A9343066E73}" srcOrd="0" destOrd="0" parTransId="{C4CC7705-0E19-4232-B834-EE0EE36E5CF8}" sibTransId="{2D94ED93-D461-4457-8F48-F9EEB33A2749}"/>
    <dgm:cxn modelId="{5FCC55CE-62F3-48C8-A3EF-B86CD45FB3A5}" type="presOf" srcId="{646152C6-8291-484D-9AAF-1A9343066E73}" destId="{B6A2D0C3-9422-4324-A2A4-BA932453BB85}" srcOrd="0" destOrd="0" presId="urn:microsoft.com/office/officeart/2005/8/layout/vList2"/>
    <dgm:cxn modelId="{010AD4E2-A682-40BF-987A-3D2F3E014506}" type="presParOf" srcId="{693EF6AB-1356-468F-8B92-24A689F53E89}" destId="{B6A2D0C3-9422-4324-A2A4-BA932453BB85}" srcOrd="0" destOrd="0" presId="urn:microsoft.com/office/officeart/2005/8/layout/vList2"/>
    <dgm:cxn modelId="{BB6A64AC-D1D1-4E3D-AD6E-1565E1F90A27}" type="presParOf" srcId="{693EF6AB-1356-468F-8B92-24A689F53E89}" destId="{311A9763-BC83-41D6-90C8-E653683545C6}" srcOrd="1" destOrd="0" presId="urn:microsoft.com/office/officeart/2005/8/layout/vList2"/>
    <dgm:cxn modelId="{F8ED5198-D0A7-466D-A9AA-31BB9E96734E}" type="presParOf" srcId="{693EF6AB-1356-468F-8B92-24A689F53E89}" destId="{36D526DD-3887-492D-AEA7-F2857758C79A}" srcOrd="2" destOrd="0" presId="urn:microsoft.com/office/officeart/2005/8/layout/vList2"/>
    <dgm:cxn modelId="{2229EEC5-B06C-48A4-B629-66619B6AAD79}" type="presParOf" srcId="{693EF6AB-1356-468F-8B92-24A689F53E89}" destId="{DD9D8A04-24F7-4AC8-8CC4-8527B3630B67}" srcOrd="3" destOrd="0" presId="urn:microsoft.com/office/officeart/2005/8/layout/vList2"/>
    <dgm:cxn modelId="{90CAE664-0056-4E2C-A32D-D90B224EDF91}" type="presParOf" srcId="{693EF6AB-1356-468F-8B92-24A689F53E89}" destId="{24B7CFA8-656D-414E-8023-83BBC6E7F07B}" srcOrd="4" destOrd="0" presId="urn:microsoft.com/office/officeart/2005/8/layout/vList2"/>
    <dgm:cxn modelId="{40B69CA2-7537-47FE-AA9C-EAC1E5326942}" type="presParOf" srcId="{693EF6AB-1356-468F-8B92-24A689F53E89}" destId="{A2B237A6-A7B9-4D37-9536-AFFE7FF6122D}" srcOrd="5" destOrd="0" presId="urn:microsoft.com/office/officeart/2005/8/layout/vList2"/>
    <dgm:cxn modelId="{055A8DF2-9A86-4686-AE75-757A135865D3}" type="presParOf" srcId="{693EF6AB-1356-468F-8B92-24A689F53E89}" destId="{DF2236E0-0BA6-46E4-A15C-5B2BBC05D3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6B360-4B7C-4B5A-9D02-7E71A443DD0F}"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5A04BE02-0D4D-4DF1-9C44-90B789D699E4}">
      <dgm:prSet/>
      <dgm:spPr/>
      <dgm:t>
        <a:bodyPr/>
        <a:lstStyle/>
        <a:p>
          <a:r>
            <a:rPr lang="en-US"/>
            <a:t>Undertake a rapid assessment of impacts of the COVID-19 pandemic outbreak on people living with HIV</a:t>
          </a:r>
          <a:r>
            <a:rPr lang="zh-CN"/>
            <a:t> </a:t>
          </a:r>
          <a:r>
            <a:rPr lang="en-US"/>
            <a:t>(PLHIV) in Zimbabwe</a:t>
          </a:r>
        </a:p>
      </dgm:t>
    </dgm:pt>
    <dgm:pt modelId="{1B12C758-E98A-4ECF-8C23-90EF2F603645}" type="parTrans" cxnId="{12952CD0-17CE-46B4-AAED-724AB7E53DF0}">
      <dgm:prSet/>
      <dgm:spPr/>
      <dgm:t>
        <a:bodyPr/>
        <a:lstStyle/>
        <a:p>
          <a:endParaRPr lang="en-US"/>
        </a:p>
      </dgm:t>
    </dgm:pt>
    <dgm:pt modelId="{E503397F-DA73-44E8-AB39-516041711DC8}" type="sibTrans" cxnId="{12952CD0-17CE-46B4-AAED-724AB7E53DF0}">
      <dgm:prSet/>
      <dgm:spPr/>
      <dgm:t>
        <a:bodyPr/>
        <a:lstStyle/>
        <a:p>
          <a:endParaRPr lang="en-US"/>
        </a:p>
      </dgm:t>
    </dgm:pt>
    <dgm:pt modelId="{25330A8C-C797-4F7B-8477-A3243269A6C3}">
      <dgm:prSet/>
      <dgm:spPr/>
      <dgm:t>
        <a:bodyPr/>
        <a:lstStyle/>
        <a:p>
          <a:r>
            <a:rPr lang="en-US" b="1"/>
            <a:t>Specific areas of inquiry:</a:t>
          </a:r>
          <a:endParaRPr lang="en-US"/>
        </a:p>
      </dgm:t>
    </dgm:pt>
    <dgm:pt modelId="{3AFCC112-023D-4171-BED2-CAF8E17E636E}" type="parTrans" cxnId="{EC593F57-44E5-449C-A97E-7664B3D1510E}">
      <dgm:prSet/>
      <dgm:spPr/>
      <dgm:t>
        <a:bodyPr/>
        <a:lstStyle/>
        <a:p>
          <a:endParaRPr lang="en-US"/>
        </a:p>
      </dgm:t>
    </dgm:pt>
    <dgm:pt modelId="{7BB9FA87-61C5-48EA-896F-0145C03735BA}" type="sibTrans" cxnId="{EC593F57-44E5-449C-A97E-7664B3D1510E}">
      <dgm:prSet/>
      <dgm:spPr/>
      <dgm:t>
        <a:bodyPr/>
        <a:lstStyle/>
        <a:p>
          <a:endParaRPr lang="en-US"/>
        </a:p>
      </dgm:t>
    </dgm:pt>
    <dgm:pt modelId="{714BA315-2A30-4FDD-8109-A8CAC2A3637D}">
      <dgm:prSet/>
      <dgm:spPr/>
      <dgm:t>
        <a:bodyPr/>
        <a:lstStyle/>
        <a:p>
          <a:r>
            <a:rPr lang="en-US"/>
            <a:t>Availability of Information on COVID-19</a:t>
          </a:r>
          <a:r>
            <a:rPr lang="zh-CN"/>
            <a:t> </a:t>
          </a:r>
          <a:r>
            <a:rPr lang="en-US"/>
            <a:t>prevention information </a:t>
          </a:r>
        </a:p>
      </dgm:t>
    </dgm:pt>
    <dgm:pt modelId="{D8A0865D-8C01-49D0-A83E-AB5455A383DD}" type="parTrans" cxnId="{E2A8AF60-5AB4-4298-BD26-4669C60E7043}">
      <dgm:prSet/>
      <dgm:spPr/>
      <dgm:t>
        <a:bodyPr/>
        <a:lstStyle/>
        <a:p>
          <a:endParaRPr lang="en-US"/>
        </a:p>
      </dgm:t>
    </dgm:pt>
    <dgm:pt modelId="{9D944F18-0C81-4054-8BEA-C65D40BD0A44}" type="sibTrans" cxnId="{E2A8AF60-5AB4-4298-BD26-4669C60E7043}">
      <dgm:prSet/>
      <dgm:spPr/>
      <dgm:t>
        <a:bodyPr/>
        <a:lstStyle/>
        <a:p>
          <a:endParaRPr lang="en-US"/>
        </a:p>
      </dgm:t>
    </dgm:pt>
    <dgm:pt modelId="{35E68D53-D26F-4C82-86F2-DEB225C9F539}">
      <dgm:prSet/>
      <dgm:spPr/>
      <dgm:t>
        <a:bodyPr/>
        <a:lstStyle/>
        <a:p>
          <a:r>
            <a:rPr lang="en-US"/>
            <a:t>Access to preventative materials against COVID-19 for PLHIV  &amp; their families  </a:t>
          </a:r>
        </a:p>
      </dgm:t>
    </dgm:pt>
    <dgm:pt modelId="{56A0CD81-2C2F-43AA-BF38-F5B9B43FB3BF}" type="parTrans" cxnId="{BBD9CD75-1736-4822-9B50-D407ECB81E1E}">
      <dgm:prSet/>
      <dgm:spPr/>
      <dgm:t>
        <a:bodyPr/>
        <a:lstStyle/>
        <a:p>
          <a:endParaRPr lang="en-US"/>
        </a:p>
      </dgm:t>
    </dgm:pt>
    <dgm:pt modelId="{785B269F-2A4C-4034-B57E-24E161613E1D}" type="sibTrans" cxnId="{BBD9CD75-1736-4822-9B50-D407ECB81E1E}">
      <dgm:prSet/>
      <dgm:spPr/>
      <dgm:t>
        <a:bodyPr/>
        <a:lstStyle/>
        <a:p>
          <a:endParaRPr lang="en-US"/>
        </a:p>
      </dgm:t>
    </dgm:pt>
    <dgm:pt modelId="{A6D89801-1960-4E21-8F88-9F18157FF859}">
      <dgm:prSet/>
      <dgm:spPr/>
      <dgm:t>
        <a:bodyPr/>
        <a:lstStyle/>
        <a:p>
          <a:r>
            <a:rPr lang="en-US"/>
            <a:t>Access to HIV treatment for PLHIV (and other essential HIV services – e.g. MMD)</a:t>
          </a:r>
        </a:p>
      </dgm:t>
    </dgm:pt>
    <dgm:pt modelId="{B1274CDE-3564-44D6-A906-166E87458713}" type="parTrans" cxnId="{006E7D76-AEDD-4245-9B41-52F9E8F24EE0}">
      <dgm:prSet/>
      <dgm:spPr/>
      <dgm:t>
        <a:bodyPr/>
        <a:lstStyle/>
        <a:p>
          <a:endParaRPr lang="en-US"/>
        </a:p>
      </dgm:t>
    </dgm:pt>
    <dgm:pt modelId="{87D5B76A-8B36-4D9F-8784-54886EF0A56D}" type="sibTrans" cxnId="{006E7D76-AEDD-4245-9B41-52F9E8F24EE0}">
      <dgm:prSet/>
      <dgm:spPr/>
      <dgm:t>
        <a:bodyPr/>
        <a:lstStyle/>
        <a:p>
          <a:endParaRPr lang="en-US"/>
        </a:p>
      </dgm:t>
    </dgm:pt>
    <dgm:pt modelId="{501023A3-A87F-4E48-A4FB-006A20CD349F}">
      <dgm:prSet/>
      <dgm:spPr/>
      <dgm:t>
        <a:bodyPr/>
        <a:lstStyle/>
        <a:p>
          <a:r>
            <a:rPr lang="en-US"/>
            <a:t>Access to psychosocial support during the outbreak </a:t>
          </a:r>
        </a:p>
      </dgm:t>
    </dgm:pt>
    <dgm:pt modelId="{8B8A4A1F-C92E-469B-9DCE-687EE3AA2A5C}" type="parTrans" cxnId="{BCF49742-E3D9-4B69-BF71-650866BA3C7F}">
      <dgm:prSet/>
      <dgm:spPr/>
      <dgm:t>
        <a:bodyPr/>
        <a:lstStyle/>
        <a:p>
          <a:endParaRPr lang="en-US"/>
        </a:p>
      </dgm:t>
    </dgm:pt>
    <dgm:pt modelId="{37CACBDE-644F-4B8D-9D5C-E71464EB0758}" type="sibTrans" cxnId="{BCF49742-E3D9-4B69-BF71-650866BA3C7F}">
      <dgm:prSet/>
      <dgm:spPr/>
      <dgm:t>
        <a:bodyPr/>
        <a:lstStyle/>
        <a:p>
          <a:endParaRPr lang="en-US"/>
        </a:p>
      </dgm:t>
    </dgm:pt>
    <dgm:pt modelId="{97276511-7742-445D-9EA8-2EC827352E29}" type="pres">
      <dgm:prSet presAssocID="{19B6B360-4B7C-4B5A-9D02-7E71A443DD0F}" presName="Name0" presStyleCnt="0">
        <dgm:presLayoutVars>
          <dgm:dir/>
          <dgm:animLvl val="lvl"/>
          <dgm:resizeHandles val="exact"/>
        </dgm:presLayoutVars>
      </dgm:prSet>
      <dgm:spPr/>
    </dgm:pt>
    <dgm:pt modelId="{9915EC5C-77E5-43D5-B402-73BAB875FEAB}" type="pres">
      <dgm:prSet presAssocID="{25330A8C-C797-4F7B-8477-A3243269A6C3}" presName="boxAndChildren" presStyleCnt="0"/>
      <dgm:spPr/>
    </dgm:pt>
    <dgm:pt modelId="{F045A8D6-9C49-4262-9E54-10C09FF43225}" type="pres">
      <dgm:prSet presAssocID="{25330A8C-C797-4F7B-8477-A3243269A6C3}" presName="parentTextBox" presStyleLbl="node1" presStyleIdx="0" presStyleCnt="2"/>
      <dgm:spPr/>
    </dgm:pt>
    <dgm:pt modelId="{6D8B3B17-A7F1-4452-B15A-3FC2E6E6348D}" type="pres">
      <dgm:prSet presAssocID="{25330A8C-C797-4F7B-8477-A3243269A6C3}" presName="entireBox" presStyleLbl="node1" presStyleIdx="0" presStyleCnt="2"/>
      <dgm:spPr/>
    </dgm:pt>
    <dgm:pt modelId="{4CCAF41E-0661-4E70-9677-4FCF8D1342E6}" type="pres">
      <dgm:prSet presAssocID="{25330A8C-C797-4F7B-8477-A3243269A6C3}" presName="descendantBox" presStyleCnt="0"/>
      <dgm:spPr/>
    </dgm:pt>
    <dgm:pt modelId="{7F7D5306-6094-4BF0-A789-E3B905E20230}" type="pres">
      <dgm:prSet presAssocID="{714BA315-2A30-4FDD-8109-A8CAC2A3637D}" presName="childTextBox" presStyleLbl="fgAccFollowNode1" presStyleIdx="0" presStyleCnt="4">
        <dgm:presLayoutVars>
          <dgm:bulletEnabled val="1"/>
        </dgm:presLayoutVars>
      </dgm:prSet>
      <dgm:spPr/>
    </dgm:pt>
    <dgm:pt modelId="{5A518296-55D3-41E0-BFE1-DC751277B4B6}" type="pres">
      <dgm:prSet presAssocID="{35E68D53-D26F-4C82-86F2-DEB225C9F539}" presName="childTextBox" presStyleLbl="fgAccFollowNode1" presStyleIdx="1" presStyleCnt="4">
        <dgm:presLayoutVars>
          <dgm:bulletEnabled val="1"/>
        </dgm:presLayoutVars>
      </dgm:prSet>
      <dgm:spPr/>
    </dgm:pt>
    <dgm:pt modelId="{2779C66A-EC91-4D24-B9B8-8A3322A06373}" type="pres">
      <dgm:prSet presAssocID="{A6D89801-1960-4E21-8F88-9F18157FF859}" presName="childTextBox" presStyleLbl="fgAccFollowNode1" presStyleIdx="2" presStyleCnt="4">
        <dgm:presLayoutVars>
          <dgm:bulletEnabled val="1"/>
        </dgm:presLayoutVars>
      </dgm:prSet>
      <dgm:spPr/>
    </dgm:pt>
    <dgm:pt modelId="{8F7088CB-D122-4229-88E9-69574AC0DA8A}" type="pres">
      <dgm:prSet presAssocID="{501023A3-A87F-4E48-A4FB-006A20CD349F}" presName="childTextBox" presStyleLbl="fgAccFollowNode1" presStyleIdx="3" presStyleCnt="4">
        <dgm:presLayoutVars>
          <dgm:bulletEnabled val="1"/>
        </dgm:presLayoutVars>
      </dgm:prSet>
      <dgm:spPr/>
    </dgm:pt>
    <dgm:pt modelId="{7ABFFC76-3B0C-4B34-8294-BCFCEACDE563}" type="pres">
      <dgm:prSet presAssocID="{E503397F-DA73-44E8-AB39-516041711DC8}" presName="sp" presStyleCnt="0"/>
      <dgm:spPr/>
    </dgm:pt>
    <dgm:pt modelId="{A2D349F9-D055-43D7-A723-7CD4CF6CA8E6}" type="pres">
      <dgm:prSet presAssocID="{5A04BE02-0D4D-4DF1-9C44-90B789D699E4}" presName="arrowAndChildren" presStyleCnt="0"/>
      <dgm:spPr/>
    </dgm:pt>
    <dgm:pt modelId="{7ED29518-19B6-41CB-A08F-98C0524C3CD0}" type="pres">
      <dgm:prSet presAssocID="{5A04BE02-0D4D-4DF1-9C44-90B789D699E4}" presName="parentTextArrow" presStyleLbl="node1" presStyleIdx="1" presStyleCnt="2"/>
      <dgm:spPr/>
    </dgm:pt>
  </dgm:ptLst>
  <dgm:cxnLst>
    <dgm:cxn modelId="{E06B9E1C-5221-4520-A9D0-817052CC8FC6}" type="presOf" srcId="{A6D89801-1960-4E21-8F88-9F18157FF859}" destId="{2779C66A-EC91-4D24-B9B8-8A3322A06373}" srcOrd="0" destOrd="0" presId="urn:microsoft.com/office/officeart/2005/8/layout/process4"/>
    <dgm:cxn modelId="{1F0D9F1C-C825-4C97-8A71-2F4B68BAFFE2}" type="presOf" srcId="{714BA315-2A30-4FDD-8109-A8CAC2A3637D}" destId="{7F7D5306-6094-4BF0-A789-E3B905E20230}" srcOrd="0" destOrd="0" presId="urn:microsoft.com/office/officeart/2005/8/layout/process4"/>
    <dgm:cxn modelId="{442BB328-EB7D-40E5-BFD0-6B7686FC44AF}" type="presOf" srcId="{35E68D53-D26F-4C82-86F2-DEB225C9F539}" destId="{5A518296-55D3-41E0-BFE1-DC751277B4B6}" srcOrd="0" destOrd="0" presId="urn:microsoft.com/office/officeart/2005/8/layout/process4"/>
    <dgm:cxn modelId="{07F57938-B5D1-43ED-909D-3B68C47CE7F6}" type="presOf" srcId="{25330A8C-C797-4F7B-8477-A3243269A6C3}" destId="{F045A8D6-9C49-4262-9E54-10C09FF43225}" srcOrd="0" destOrd="0" presId="urn:microsoft.com/office/officeart/2005/8/layout/process4"/>
    <dgm:cxn modelId="{5E147340-A5A2-4BD7-B418-358AF33AE1CB}" type="presOf" srcId="{25330A8C-C797-4F7B-8477-A3243269A6C3}" destId="{6D8B3B17-A7F1-4452-B15A-3FC2E6E6348D}" srcOrd="1" destOrd="0" presId="urn:microsoft.com/office/officeart/2005/8/layout/process4"/>
    <dgm:cxn modelId="{BCF49742-E3D9-4B69-BF71-650866BA3C7F}" srcId="{25330A8C-C797-4F7B-8477-A3243269A6C3}" destId="{501023A3-A87F-4E48-A4FB-006A20CD349F}" srcOrd="3" destOrd="0" parTransId="{8B8A4A1F-C92E-469B-9DCE-687EE3AA2A5C}" sibTransId="{37CACBDE-644F-4B8D-9D5C-E71464EB0758}"/>
    <dgm:cxn modelId="{EC593F57-44E5-449C-A97E-7664B3D1510E}" srcId="{19B6B360-4B7C-4B5A-9D02-7E71A443DD0F}" destId="{25330A8C-C797-4F7B-8477-A3243269A6C3}" srcOrd="1" destOrd="0" parTransId="{3AFCC112-023D-4171-BED2-CAF8E17E636E}" sibTransId="{7BB9FA87-61C5-48EA-896F-0145C03735BA}"/>
    <dgm:cxn modelId="{E2A8AF60-5AB4-4298-BD26-4669C60E7043}" srcId="{25330A8C-C797-4F7B-8477-A3243269A6C3}" destId="{714BA315-2A30-4FDD-8109-A8CAC2A3637D}" srcOrd="0" destOrd="0" parTransId="{D8A0865D-8C01-49D0-A83E-AB5455A383DD}" sibTransId="{9D944F18-0C81-4054-8BEA-C65D40BD0A44}"/>
    <dgm:cxn modelId="{BBD9CD75-1736-4822-9B50-D407ECB81E1E}" srcId="{25330A8C-C797-4F7B-8477-A3243269A6C3}" destId="{35E68D53-D26F-4C82-86F2-DEB225C9F539}" srcOrd="1" destOrd="0" parTransId="{56A0CD81-2C2F-43AA-BF38-F5B9B43FB3BF}" sibTransId="{785B269F-2A4C-4034-B57E-24E161613E1D}"/>
    <dgm:cxn modelId="{006E7D76-AEDD-4245-9B41-52F9E8F24EE0}" srcId="{25330A8C-C797-4F7B-8477-A3243269A6C3}" destId="{A6D89801-1960-4E21-8F88-9F18157FF859}" srcOrd="2" destOrd="0" parTransId="{B1274CDE-3564-44D6-A906-166E87458713}" sibTransId="{87D5B76A-8B36-4D9F-8784-54886EF0A56D}"/>
    <dgm:cxn modelId="{0F5C4181-FF37-4561-B7AF-AE5369FA4557}" type="presOf" srcId="{19B6B360-4B7C-4B5A-9D02-7E71A443DD0F}" destId="{97276511-7742-445D-9EA8-2EC827352E29}" srcOrd="0" destOrd="0" presId="urn:microsoft.com/office/officeart/2005/8/layout/process4"/>
    <dgm:cxn modelId="{6CC040C2-C8A0-4B80-96D2-EA5FAD9211A6}" type="presOf" srcId="{5A04BE02-0D4D-4DF1-9C44-90B789D699E4}" destId="{7ED29518-19B6-41CB-A08F-98C0524C3CD0}" srcOrd="0" destOrd="0" presId="urn:microsoft.com/office/officeart/2005/8/layout/process4"/>
    <dgm:cxn modelId="{12952CD0-17CE-46B4-AAED-724AB7E53DF0}" srcId="{19B6B360-4B7C-4B5A-9D02-7E71A443DD0F}" destId="{5A04BE02-0D4D-4DF1-9C44-90B789D699E4}" srcOrd="0" destOrd="0" parTransId="{1B12C758-E98A-4ECF-8C23-90EF2F603645}" sibTransId="{E503397F-DA73-44E8-AB39-516041711DC8}"/>
    <dgm:cxn modelId="{172C34FD-3D19-4901-96C3-747E42133C61}" type="presOf" srcId="{501023A3-A87F-4E48-A4FB-006A20CD349F}" destId="{8F7088CB-D122-4229-88E9-69574AC0DA8A}" srcOrd="0" destOrd="0" presId="urn:microsoft.com/office/officeart/2005/8/layout/process4"/>
    <dgm:cxn modelId="{49E12735-40C1-42D1-A15F-4DE41890844A}" type="presParOf" srcId="{97276511-7742-445D-9EA8-2EC827352E29}" destId="{9915EC5C-77E5-43D5-B402-73BAB875FEAB}" srcOrd="0" destOrd="0" presId="urn:microsoft.com/office/officeart/2005/8/layout/process4"/>
    <dgm:cxn modelId="{2DDCBCFD-720C-4474-869D-1B75CDC9A241}" type="presParOf" srcId="{9915EC5C-77E5-43D5-B402-73BAB875FEAB}" destId="{F045A8D6-9C49-4262-9E54-10C09FF43225}" srcOrd="0" destOrd="0" presId="urn:microsoft.com/office/officeart/2005/8/layout/process4"/>
    <dgm:cxn modelId="{CC1415E5-6A5C-46C2-89F2-75090DD9F07F}" type="presParOf" srcId="{9915EC5C-77E5-43D5-B402-73BAB875FEAB}" destId="{6D8B3B17-A7F1-4452-B15A-3FC2E6E6348D}" srcOrd="1" destOrd="0" presId="urn:microsoft.com/office/officeart/2005/8/layout/process4"/>
    <dgm:cxn modelId="{8E69F7CD-E8BC-4446-A4CE-CFAD8219A9A7}" type="presParOf" srcId="{9915EC5C-77E5-43D5-B402-73BAB875FEAB}" destId="{4CCAF41E-0661-4E70-9677-4FCF8D1342E6}" srcOrd="2" destOrd="0" presId="urn:microsoft.com/office/officeart/2005/8/layout/process4"/>
    <dgm:cxn modelId="{C71EBB12-2185-4D07-8BC2-B955C4F2CD2F}" type="presParOf" srcId="{4CCAF41E-0661-4E70-9677-4FCF8D1342E6}" destId="{7F7D5306-6094-4BF0-A789-E3B905E20230}" srcOrd="0" destOrd="0" presId="urn:microsoft.com/office/officeart/2005/8/layout/process4"/>
    <dgm:cxn modelId="{5FB64161-56AC-4D86-8CF2-E7FC1596C59F}" type="presParOf" srcId="{4CCAF41E-0661-4E70-9677-4FCF8D1342E6}" destId="{5A518296-55D3-41E0-BFE1-DC751277B4B6}" srcOrd="1" destOrd="0" presId="urn:microsoft.com/office/officeart/2005/8/layout/process4"/>
    <dgm:cxn modelId="{12314BC3-47F7-4E75-B9DF-3F4D7EBA732C}" type="presParOf" srcId="{4CCAF41E-0661-4E70-9677-4FCF8D1342E6}" destId="{2779C66A-EC91-4D24-B9B8-8A3322A06373}" srcOrd="2" destOrd="0" presId="urn:microsoft.com/office/officeart/2005/8/layout/process4"/>
    <dgm:cxn modelId="{C23DC8F3-FA8A-4D1B-A69C-FD5598AFBB8C}" type="presParOf" srcId="{4CCAF41E-0661-4E70-9677-4FCF8D1342E6}" destId="{8F7088CB-D122-4229-88E9-69574AC0DA8A}" srcOrd="3" destOrd="0" presId="urn:microsoft.com/office/officeart/2005/8/layout/process4"/>
    <dgm:cxn modelId="{DCF72590-A380-4452-8D9D-F185991A16AE}" type="presParOf" srcId="{97276511-7742-445D-9EA8-2EC827352E29}" destId="{7ABFFC76-3B0C-4B34-8294-BCFCEACDE563}" srcOrd="1" destOrd="0" presId="urn:microsoft.com/office/officeart/2005/8/layout/process4"/>
    <dgm:cxn modelId="{4E7EC6FF-FC58-4567-AD22-3BB7AC35117D}" type="presParOf" srcId="{97276511-7742-445D-9EA8-2EC827352E29}" destId="{A2D349F9-D055-43D7-A723-7CD4CF6CA8E6}" srcOrd="2" destOrd="0" presId="urn:microsoft.com/office/officeart/2005/8/layout/process4"/>
    <dgm:cxn modelId="{BC24C3CC-4010-4757-BD83-32874C22D9BB}" type="presParOf" srcId="{A2D349F9-D055-43D7-A723-7CD4CF6CA8E6}" destId="{7ED29518-19B6-41CB-A08F-98C0524C3CD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22CA5B-3817-40F5-92DE-77F02EDE9D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870C7C-964E-4C32-A1EA-2C7AD7B19CBB}">
      <dgm:prSet/>
      <dgm:spPr/>
      <dgm:t>
        <a:bodyPr/>
        <a:lstStyle/>
        <a:p>
          <a:r>
            <a:rPr lang="en-US" b="1"/>
            <a:t>Online national anonymous survey:</a:t>
          </a:r>
          <a:endParaRPr lang="en-US"/>
        </a:p>
      </dgm:t>
    </dgm:pt>
    <dgm:pt modelId="{03A92BFD-C427-44AF-8580-1FFABBF2B0D2}" type="parTrans" cxnId="{DEAB6564-4D48-4AA8-A0D5-B84DC9086FFD}">
      <dgm:prSet/>
      <dgm:spPr/>
      <dgm:t>
        <a:bodyPr/>
        <a:lstStyle/>
        <a:p>
          <a:endParaRPr lang="en-US"/>
        </a:p>
      </dgm:t>
    </dgm:pt>
    <dgm:pt modelId="{7FC91445-F5E2-40A8-8826-DCCC3E3A043C}" type="sibTrans" cxnId="{DEAB6564-4D48-4AA8-A0D5-B84DC9086FFD}">
      <dgm:prSet/>
      <dgm:spPr/>
      <dgm:t>
        <a:bodyPr/>
        <a:lstStyle/>
        <a:p>
          <a:endParaRPr lang="en-US"/>
        </a:p>
      </dgm:t>
    </dgm:pt>
    <dgm:pt modelId="{78BD6B1A-0D46-442D-BB70-FA71092D3711}">
      <dgm:prSet/>
      <dgm:spPr/>
      <dgm:t>
        <a:bodyPr/>
        <a:lstStyle/>
        <a:p>
          <a:r>
            <a:rPr lang="en-US" dirty="0"/>
            <a:t>Distributed by ZNNP+ and NAC</a:t>
          </a:r>
        </a:p>
      </dgm:t>
    </dgm:pt>
    <dgm:pt modelId="{415EC6D8-367C-4A94-85FD-E6B377289B2C}" type="parTrans" cxnId="{EA475B04-C38A-449D-AAB2-DCDC53E3A199}">
      <dgm:prSet/>
      <dgm:spPr/>
      <dgm:t>
        <a:bodyPr/>
        <a:lstStyle/>
        <a:p>
          <a:endParaRPr lang="en-US"/>
        </a:p>
      </dgm:t>
    </dgm:pt>
    <dgm:pt modelId="{241D7D53-75BD-478B-8511-6793CE015A95}" type="sibTrans" cxnId="{EA475B04-C38A-449D-AAB2-DCDC53E3A199}">
      <dgm:prSet/>
      <dgm:spPr/>
      <dgm:t>
        <a:bodyPr/>
        <a:lstStyle/>
        <a:p>
          <a:endParaRPr lang="en-US"/>
        </a:p>
      </dgm:t>
    </dgm:pt>
    <dgm:pt modelId="{68CD3352-E211-4C77-BE0C-9E27467731D8}">
      <dgm:prSet/>
      <dgm:spPr/>
      <dgm:t>
        <a:bodyPr/>
        <a:lstStyle/>
        <a:p>
          <a:r>
            <a:rPr lang="en-US" b="1"/>
            <a:t>Survey Duration:  </a:t>
          </a:r>
          <a:endParaRPr lang="en-US"/>
        </a:p>
      </dgm:t>
    </dgm:pt>
    <dgm:pt modelId="{1E86617B-45FD-4608-BDB1-7FDFFC8C3D54}" type="parTrans" cxnId="{C9B01A45-FBA2-40A4-AF73-83F7EBEAFD59}">
      <dgm:prSet/>
      <dgm:spPr/>
      <dgm:t>
        <a:bodyPr/>
        <a:lstStyle/>
        <a:p>
          <a:endParaRPr lang="en-US"/>
        </a:p>
      </dgm:t>
    </dgm:pt>
    <dgm:pt modelId="{3410E246-89EA-4D3F-9F55-C240A0BD0EC4}" type="sibTrans" cxnId="{C9B01A45-FBA2-40A4-AF73-83F7EBEAFD59}">
      <dgm:prSet/>
      <dgm:spPr/>
      <dgm:t>
        <a:bodyPr/>
        <a:lstStyle/>
        <a:p>
          <a:endParaRPr lang="en-US"/>
        </a:p>
      </dgm:t>
    </dgm:pt>
    <dgm:pt modelId="{BB5AE95D-5F67-438D-AF08-F7249C34A3C5}">
      <dgm:prSet/>
      <dgm:spPr/>
      <dgm:t>
        <a:bodyPr/>
        <a:lstStyle/>
        <a:p>
          <a:r>
            <a:rPr lang="en-US" dirty="0"/>
            <a:t>1 week, 3</a:t>
          </a:r>
          <a:r>
            <a:rPr lang="en-US" baseline="30000" dirty="0"/>
            <a:t>rd</a:t>
          </a:r>
          <a:r>
            <a:rPr lang="en-US" dirty="0"/>
            <a:t> to 9</a:t>
          </a:r>
          <a:r>
            <a:rPr lang="en-US" baseline="30000" dirty="0"/>
            <a:t>th</a:t>
          </a:r>
          <a:r>
            <a:rPr lang="en-US" dirty="0"/>
            <a:t> April 2020</a:t>
          </a:r>
        </a:p>
      </dgm:t>
    </dgm:pt>
    <dgm:pt modelId="{06666D91-5D12-432D-ADD8-D3870A7AC740}" type="parTrans" cxnId="{ED66064F-1874-4E0A-A533-821F098ADE2B}">
      <dgm:prSet/>
      <dgm:spPr/>
      <dgm:t>
        <a:bodyPr/>
        <a:lstStyle/>
        <a:p>
          <a:endParaRPr lang="en-US"/>
        </a:p>
      </dgm:t>
    </dgm:pt>
    <dgm:pt modelId="{6AA34156-4A47-43DC-810F-1C7A5CA04E19}" type="sibTrans" cxnId="{ED66064F-1874-4E0A-A533-821F098ADE2B}">
      <dgm:prSet/>
      <dgm:spPr/>
      <dgm:t>
        <a:bodyPr/>
        <a:lstStyle/>
        <a:p>
          <a:endParaRPr lang="en-US"/>
        </a:p>
      </dgm:t>
    </dgm:pt>
    <dgm:pt modelId="{319A0EF5-6241-4CAF-A7C8-5E4374CF489F}">
      <dgm:prSet/>
      <dgm:spPr/>
      <dgm:t>
        <a:bodyPr/>
        <a:lstStyle/>
        <a:p>
          <a:r>
            <a:rPr lang="en-US" b="1"/>
            <a:t>Criteria of Survey Participants:</a:t>
          </a:r>
          <a:endParaRPr lang="en-US"/>
        </a:p>
      </dgm:t>
    </dgm:pt>
    <dgm:pt modelId="{425AC318-DCB7-41C7-ACAD-EED36600462E}" type="parTrans" cxnId="{061EC257-CFAB-425D-BED2-DF6247EE4F80}">
      <dgm:prSet/>
      <dgm:spPr/>
      <dgm:t>
        <a:bodyPr/>
        <a:lstStyle/>
        <a:p>
          <a:endParaRPr lang="en-US"/>
        </a:p>
      </dgm:t>
    </dgm:pt>
    <dgm:pt modelId="{B111E318-89D9-4508-A6DF-4B77A7B73665}" type="sibTrans" cxnId="{061EC257-CFAB-425D-BED2-DF6247EE4F80}">
      <dgm:prSet/>
      <dgm:spPr/>
      <dgm:t>
        <a:bodyPr/>
        <a:lstStyle/>
        <a:p>
          <a:endParaRPr lang="en-US"/>
        </a:p>
      </dgm:t>
    </dgm:pt>
    <dgm:pt modelId="{1B49A2F9-2856-4D31-A7D4-A5A4618CD51F}">
      <dgm:prSet/>
      <dgm:spPr/>
      <dgm:t>
        <a:bodyPr/>
        <a:lstStyle/>
        <a:p>
          <a:r>
            <a:rPr lang="en-US"/>
            <a:t>≥18 years old;</a:t>
          </a:r>
        </a:p>
      </dgm:t>
    </dgm:pt>
    <dgm:pt modelId="{D05588EF-7F5C-4C65-9211-D102BEDADC73}" type="parTrans" cxnId="{194E2786-6C74-4761-BE55-25727834F706}">
      <dgm:prSet/>
      <dgm:spPr/>
      <dgm:t>
        <a:bodyPr/>
        <a:lstStyle/>
        <a:p>
          <a:endParaRPr lang="en-US"/>
        </a:p>
      </dgm:t>
    </dgm:pt>
    <dgm:pt modelId="{4517F551-7391-4892-BE8D-663BD8C6A5A3}" type="sibTrans" cxnId="{194E2786-6C74-4761-BE55-25727834F706}">
      <dgm:prSet/>
      <dgm:spPr/>
      <dgm:t>
        <a:bodyPr/>
        <a:lstStyle/>
        <a:p>
          <a:endParaRPr lang="en-US"/>
        </a:p>
      </dgm:t>
    </dgm:pt>
    <dgm:pt modelId="{64E44124-829C-46D4-A469-FB8918BA0CC0}">
      <dgm:prSet/>
      <dgm:spPr/>
      <dgm:t>
        <a:bodyPr/>
        <a:lstStyle/>
        <a:p>
          <a:r>
            <a:rPr lang="en-US"/>
            <a:t>People Living with HIV</a:t>
          </a:r>
        </a:p>
      </dgm:t>
    </dgm:pt>
    <dgm:pt modelId="{3900DD48-D0DB-4758-B5F5-109997BAEB3E}" type="parTrans" cxnId="{EDE31E0A-6661-4274-BF1A-AD410BB5D7ED}">
      <dgm:prSet/>
      <dgm:spPr/>
      <dgm:t>
        <a:bodyPr/>
        <a:lstStyle/>
        <a:p>
          <a:endParaRPr lang="en-US"/>
        </a:p>
      </dgm:t>
    </dgm:pt>
    <dgm:pt modelId="{3EC55E74-8A9A-4058-9C5D-EFBA410F63C4}" type="sibTrans" cxnId="{EDE31E0A-6661-4274-BF1A-AD410BB5D7ED}">
      <dgm:prSet/>
      <dgm:spPr/>
      <dgm:t>
        <a:bodyPr/>
        <a:lstStyle/>
        <a:p>
          <a:endParaRPr lang="en-US"/>
        </a:p>
      </dgm:t>
    </dgm:pt>
    <dgm:pt modelId="{5A82A1ED-0B44-4BDE-BA2C-B35B867C976F}">
      <dgm:prSet/>
      <dgm:spPr/>
      <dgm:t>
        <a:bodyPr/>
        <a:lstStyle/>
        <a:p>
          <a:r>
            <a:rPr lang="en-US" b="1"/>
            <a:t>Limitations:</a:t>
          </a:r>
          <a:endParaRPr lang="en-US"/>
        </a:p>
      </dgm:t>
    </dgm:pt>
    <dgm:pt modelId="{C9FAF6DC-25E8-4556-9A8A-8BF411699FB9}" type="parTrans" cxnId="{479ACB39-E7B3-4364-A078-E8E6180CFD2E}">
      <dgm:prSet/>
      <dgm:spPr/>
      <dgm:t>
        <a:bodyPr/>
        <a:lstStyle/>
        <a:p>
          <a:endParaRPr lang="en-US"/>
        </a:p>
      </dgm:t>
    </dgm:pt>
    <dgm:pt modelId="{D45E966B-3ECA-41CF-807B-2D278A7DC57F}" type="sibTrans" cxnId="{479ACB39-E7B3-4364-A078-E8E6180CFD2E}">
      <dgm:prSet/>
      <dgm:spPr/>
      <dgm:t>
        <a:bodyPr/>
        <a:lstStyle/>
        <a:p>
          <a:endParaRPr lang="en-US"/>
        </a:p>
      </dgm:t>
    </dgm:pt>
    <dgm:pt modelId="{0AC6ACBE-8BE4-470F-A16A-E2CB957F8BC4}">
      <dgm:prSet/>
      <dgm:spPr/>
      <dgm:t>
        <a:bodyPr/>
        <a:lstStyle/>
        <a:p>
          <a:r>
            <a:rPr lang="en-US"/>
            <a:t>Time-bound quick evaluation</a:t>
          </a:r>
        </a:p>
      </dgm:t>
    </dgm:pt>
    <dgm:pt modelId="{F0FB7DB8-812E-4A6F-8C3F-5C60BC839882}" type="parTrans" cxnId="{E5124862-6089-4A47-8AEC-5F5A4ABCCCA3}">
      <dgm:prSet/>
      <dgm:spPr/>
      <dgm:t>
        <a:bodyPr/>
        <a:lstStyle/>
        <a:p>
          <a:endParaRPr lang="en-US"/>
        </a:p>
      </dgm:t>
    </dgm:pt>
    <dgm:pt modelId="{A6D224F2-C056-4578-BF49-A8381E668458}" type="sibTrans" cxnId="{E5124862-6089-4A47-8AEC-5F5A4ABCCCA3}">
      <dgm:prSet/>
      <dgm:spPr/>
      <dgm:t>
        <a:bodyPr/>
        <a:lstStyle/>
        <a:p>
          <a:endParaRPr lang="en-US"/>
        </a:p>
      </dgm:t>
    </dgm:pt>
    <dgm:pt modelId="{0C7DA5BB-D49B-4D1F-8EF4-5B46A7ED6249}">
      <dgm:prSet/>
      <dgm:spPr/>
      <dgm:t>
        <a:bodyPr/>
        <a:lstStyle/>
        <a:p>
          <a:r>
            <a:rPr lang="en-US"/>
            <a:t>Online survey unable to cover population with limited internet access </a:t>
          </a:r>
        </a:p>
      </dgm:t>
    </dgm:pt>
    <dgm:pt modelId="{1DD404C8-3F14-4BE9-B747-A66C58D53D93}" type="parTrans" cxnId="{A79847E0-1892-442A-BDB9-1BE5F92278A3}">
      <dgm:prSet/>
      <dgm:spPr/>
      <dgm:t>
        <a:bodyPr/>
        <a:lstStyle/>
        <a:p>
          <a:endParaRPr lang="en-US"/>
        </a:p>
      </dgm:t>
    </dgm:pt>
    <dgm:pt modelId="{D4CA5AE6-AF55-4D83-8E61-4E8E15B1590C}" type="sibTrans" cxnId="{A79847E0-1892-442A-BDB9-1BE5F92278A3}">
      <dgm:prSet/>
      <dgm:spPr/>
      <dgm:t>
        <a:bodyPr/>
        <a:lstStyle/>
        <a:p>
          <a:endParaRPr lang="en-US"/>
        </a:p>
      </dgm:t>
    </dgm:pt>
    <dgm:pt modelId="{53EF4C1D-1B2F-448A-B5BB-FDBF84FCF31E}">
      <dgm:prSet/>
      <dgm:spPr/>
      <dgm:t>
        <a:bodyPr/>
        <a:lstStyle/>
        <a:p>
          <a:r>
            <a:rPr lang="en-US" dirty="0"/>
            <a:t>To increase reach, dual approach: SurveyMonkey and WhatsApp Survey</a:t>
          </a:r>
        </a:p>
      </dgm:t>
    </dgm:pt>
    <dgm:pt modelId="{9EA6489A-AB27-413D-9BF2-1D958E61809C}" type="parTrans" cxnId="{7FB96BA9-6DF0-4000-8D15-70D50FF0E5FE}">
      <dgm:prSet/>
      <dgm:spPr/>
    </dgm:pt>
    <dgm:pt modelId="{A19527F0-4288-41B3-AB5A-3B686D4E1E6F}" type="sibTrans" cxnId="{7FB96BA9-6DF0-4000-8D15-70D50FF0E5FE}">
      <dgm:prSet/>
      <dgm:spPr/>
    </dgm:pt>
    <dgm:pt modelId="{12287E65-93A8-4233-ACC1-65F83A9C9720}" type="pres">
      <dgm:prSet presAssocID="{2B22CA5B-3817-40F5-92DE-77F02EDE9DB8}" presName="linear" presStyleCnt="0">
        <dgm:presLayoutVars>
          <dgm:animLvl val="lvl"/>
          <dgm:resizeHandles val="exact"/>
        </dgm:presLayoutVars>
      </dgm:prSet>
      <dgm:spPr/>
    </dgm:pt>
    <dgm:pt modelId="{AF8C5AF5-A9C1-49E1-BB3A-EFC8E171BA25}" type="pres">
      <dgm:prSet presAssocID="{06870C7C-964E-4C32-A1EA-2C7AD7B19CBB}" presName="parentText" presStyleLbl="node1" presStyleIdx="0" presStyleCnt="4">
        <dgm:presLayoutVars>
          <dgm:chMax val="0"/>
          <dgm:bulletEnabled val="1"/>
        </dgm:presLayoutVars>
      </dgm:prSet>
      <dgm:spPr/>
    </dgm:pt>
    <dgm:pt modelId="{AA0FF40D-DDB2-4E02-8F1B-4C440BADCEDE}" type="pres">
      <dgm:prSet presAssocID="{06870C7C-964E-4C32-A1EA-2C7AD7B19CBB}" presName="childText" presStyleLbl="revTx" presStyleIdx="0" presStyleCnt="4">
        <dgm:presLayoutVars>
          <dgm:bulletEnabled val="1"/>
        </dgm:presLayoutVars>
      </dgm:prSet>
      <dgm:spPr/>
    </dgm:pt>
    <dgm:pt modelId="{4912A092-9FCD-4337-913B-780EEDB9919A}" type="pres">
      <dgm:prSet presAssocID="{68CD3352-E211-4C77-BE0C-9E27467731D8}" presName="parentText" presStyleLbl="node1" presStyleIdx="1" presStyleCnt="4">
        <dgm:presLayoutVars>
          <dgm:chMax val="0"/>
          <dgm:bulletEnabled val="1"/>
        </dgm:presLayoutVars>
      </dgm:prSet>
      <dgm:spPr/>
    </dgm:pt>
    <dgm:pt modelId="{0EF90829-4322-4FAE-830D-C192DB2E73D0}" type="pres">
      <dgm:prSet presAssocID="{68CD3352-E211-4C77-BE0C-9E27467731D8}" presName="childText" presStyleLbl="revTx" presStyleIdx="1" presStyleCnt="4">
        <dgm:presLayoutVars>
          <dgm:bulletEnabled val="1"/>
        </dgm:presLayoutVars>
      </dgm:prSet>
      <dgm:spPr/>
    </dgm:pt>
    <dgm:pt modelId="{965D3312-8C1B-42D9-996D-3024A0B7A18C}" type="pres">
      <dgm:prSet presAssocID="{319A0EF5-6241-4CAF-A7C8-5E4374CF489F}" presName="parentText" presStyleLbl="node1" presStyleIdx="2" presStyleCnt="4">
        <dgm:presLayoutVars>
          <dgm:chMax val="0"/>
          <dgm:bulletEnabled val="1"/>
        </dgm:presLayoutVars>
      </dgm:prSet>
      <dgm:spPr/>
    </dgm:pt>
    <dgm:pt modelId="{6D6095EF-F444-4F10-944B-2F55AB276386}" type="pres">
      <dgm:prSet presAssocID="{319A0EF5-6241-4CAF-A7C8-5E4374CF489F}" presName="childText" presStyleLbl="revTx" presStyleIdx="2" presStyleCnt="4">
        <dgm:presLayoutVars>
          <dgm:bulletEnabled val="1"/>
        </dgm:presLayoutVars>
      </dgm:prSet>
      <dgm:spPr/>
    </dgm:pt>
    <dgm:pt modelId="{5D3CE2BA-9664-410D-BE30-92D2D0F66132}" type="pres">
      <dgm:prSet presAssocID="{5A82A1ED-0B44-4BDE-BA2C-B35B867C976F}" presName="parentText" presStyleLbl="node1" presStyleIdx="3" presStyleCnt="4">
        <dgm:presLayoutVars>
          <dgm:chMax val="0"/>
          <dgm:bulletEnabled val="1"/>
        </dgm:presLayoutVars>
      </dgm:prSet>
      <dgm:spPr/>
    </dgm:pt>
    <dgm:pt modelId="{BD2ED612-485C-4B8A-9714-33F8A3508378}" type="pres">
      <dgm:prSet presAssocID="{5A82A1ED-0B44-4BDE-BA2C-B35B867C976F}" presName="childText" presStyleLbl="revTx" presStyleIdx="3" presStyleCnt="4">
        <dgm:presLayoutVars>
          <dgm:bulletEnabled val="1"/>
        </dgm:presLayoutVars>
      </dgm:prSet>
      <dgm:spPr/>
    </dgm:pt>
  </dgm:ptLst>
  <dgm:cxnLst>
    <dgm:cxn modelId="{EA475B04-C38A-449D-AAB2-DCDC53E3A199}" srcId="{06870C7C-964E-4C32-A1EA-2C7AD7B19CBB}" destId="{78BD6B1A-0D46-442D-BB70-FA71092D3711}" srcOrd="0" destOrd="0" parTransId="{415EC6D8-367C-4A94-85FD-E6B377289B2C}" sibTransId="{241D7D53-75BD-478B-8511-6793CE015A95}"/>
    <dgm:cxn modelId="{EDE31E0A-6661-4274-BF1A-AD410BB5D7ED}" srcId="{319A0EF5-6241-4CAF-A7C8-5E4374CF489F}" destId="{64E44124-829C-46D4-A469-FB8918BA0CC0}" srcOrd="1" destOrd="0" parTransId="{3900DD48-D0DB-4758-B5F5-109997BAEB3E}" sibTransId="{3EC55E74-8A9A-4058-9C5D-EFBA410F63C4}"/>
    <dgm:cxn modelId="{479ACB39-E7B3-4364-A078-E8E6180CFD2E}" srcId="{2B22CA5B-3817-40F5-92DE-77F02EDE9DB8}" destId="{5A82A1ED-0B44-4BDE-BA2C-B35B867C976F}" srcOrd="3" destOrd="0" parTransId="{C9FAF6DC-25E8-4556-9A8A-8BF411699FB9}" sibTransId="{D45E966B-3ECA-41CF-807B-2D278A7DC57F}"/>
    <dgm:cxn modelId="{7CC6FE39-D5EA-40FF-8FE4-F8BFF1E40508}" type="presOf" srcId="{5A82A1ED-0B44-4BDE-BA2C-B35B867C976F}" destId="{5D3CE2BA-9664-410D-BE30-92D2D0F66132}" srcOrd="0" destOrd="0" presId="urn:microsoft.com/office/officeart/2005/8/layout/vList2"/>
    <dgm:cxn modelId="{C9B01A45-FBA2-40A4-AF73-83F7EBEAFD59}" srcId="{2B22CA5B-3817-40F5-92DE-77F02EDE9DB8}" destId="{68CD3352-E211-4C77-BE0C-9E27467731D8}" srcOrd="1" destOrd="0" parTransId="{1E86617B-45FD-4608-BDB1-7FDFFC8C3D54}" sibTransId="{3410E246-89EA-4D3F-9F55-C240A0BD0EC4}"/>
    <dgm:cxn modelId="{ED66064F-1874-4E0A-A533-821F098ADE2B}" srcId="{68CD3352-E211-4C77-BE0C-9E27467731D8}" destId="{BB5AE95D-5F67-438D-AF08-F7249C34A3C5}" srcOrd="0" destOrd="0" parTransId="{06666D91-5D12-432D-ADD8-D3870A7AC740}" sibTransId="{6AA34156-4A47-43DC-810F-1C7A5CA04E19}"/>
    <dgm:cxn modelId="{061EC257-CFAB-425D-BED2-DF6247EE4F80}" srcId="{2B22CA5B-3817-40F5-92DE-77F02EDE9DB8}" destId="{319A0EF5-6241-4CAF-A7C8-5E4374CF489F}" srcOrd="2" destOrd="0" parTransId="{425AC318-DCB7-41C7-ACAD-EED36600462E}" sibTransId="{B111E318-89D9-4508-A6DF-4B77A7B73665}"/>
    <dgm:cxn modelId="{E5124862-6089-4A47-8AEC-5F5A4ABCCCA3}" srcId="{5A82A1ED-0B44-4BDE-BA2C-B35B867C976F}" destId="{0AC6ACBE-8BE4-470F-A16A-E2CB957F8BC4}" srcOrd="0" destOrd="0" parTransId="{F0FB7DB8-812E-4A6F-8C3F-5C60BC839882}" sibTransId="{A6D224F2-C056-4578-BF49-A8381E668458}"/>
    <dgm:cxn modelId="{DEAB6564-4D48-4AA8-A0D5-B84DC9086FFD}" srcId="{2B22CA5B-3817-40F5-92DE-77F02EDE9DB8}" destId="{06870C7C-964E-4C32-A1EA-2C7AD7B19CBB}" srcOrd="0" destOrd="0" parTransId="{03A92BFD-C427-44AF-8580-1FFABBF2B0D2}" sibTransId="{7FC91445-F5E2-40A8-8826-DCCC3E3A043C}"/>
    <dgm:cxn modelId="{475DDB77-4599-463C-91BA-045AAAE4397C}" type="presOf" srcId="{0C7DA5BB-D49B-4D1F-8EF4-5B46A7ED6249}" destId="{BD2ED612-485C-4B8A-9714-33F8A3508378}" srcOrd="0" destOrd="1" presId="urn:microsoft.com/office/officeart/2005/8/layout/vList2"/>
    <dgm:cxn modelId="{B82BAD83-4E0F-4E59-A0D1-189FA518754A}" type="presOf" srcId="{78BD6B1A-0D46-442D-BB70-FA71092D3711}" destId="{AA0FF40D-DDB2-4E02-8F1B-4C440BADCEDE}" srcOrd="0" destOrd="0" presId="urn:microsoft.com/office/officeart/2005/8/layout/vList2"/>
    <dgm:cxn modelId="{194E2786-6C74-4761-BE55-25727834F706}" srcId="{319A0EF5-6241-4CAF-A7C8-5E4374CF489F}" destId="{1B49A2F9-2856-4D31-A7D4-A5A4618CD51F}" srcOrd="0" destOrd="0" parTransId="{D05588EF-7F5C-4C65-9211-D102BEDADC73}" sibTransId="{4517F551-7391-4892-BE8D-663BD8C6A5A3}"/>
    <dgm:cxn modelId="{FF609090-993D-4125-B6CD-D2908B905BE6}" type="presOf" srcId="{06870C7C-964E-4C32-A1EA-2C7AD7B19CBB}" destId="{AF8C5AF5-A9C1-49E1-BB3A-EFC8E171BA25}" srcOrd="0" destOrd="0" presId="urn:microsoft.com/office/officeart/2005/8/layout/vList2"/>
    <dgm:cxn modelId="{04C59F9D-B4DF-4DE2-BFA8-76E6B319FD86}" type="presOf" srcId="{319A0EF5-6241-4CAF-A7C8-5E4374CF489F}" destId="{965D3312-8C1B-42D9-996D-3024A0B7A18C}" srcOrd="0" destOrd="0" presId="urn:microsoft.com/office/officeart/2005/8/layout/vList2"/>
    <dgm:cxn modelId="{D9F8909F-805C-4EE3-901B-BA5C37988CA1}" type="presOf" srcId="{2B22CA5B-3817-40F5-92DE-77F02EDE9DB8}" destId="{12287E65-93A8-4233-ACC1-65F83A9C9720}" srcOrd="0" destOrd="0" presId="urn:microsoft.com/office/officeart/2005/8/layout/vList2"/>
    <dgm:cxn modelId="{7FB96BA9-6DF0-4000-8D15-70D50FF0E5FE}" srcId="{06870C7C-964E-4C32-A1EA-2C7AD7B19CBB}" destId="{53EF4C1D-1B2F-448A-B5BB-FDBF84FCF31E}" srcOrd="1" destOrd="0" parTransId="{9EA6489A-AB27-413D-9BF2-1D958E61809C}" sibTransId="{A19527F0-4288-41B3-AB5A-3B686D4E1E6F}"/>
    <dgm:cxn modelId="{ED64D3A9-6369-430E-8E03-DCF6FFCE067D}" type="presOf" srcId="{53EF4C1D-1B2F-448A-B5BB-FDBF84FCF31E}" destId="{AA0FF40D-DDB2-4E02-8F1B-4C440BADCEDE}" srcOrd="0" destOrd="1" presId="urn:microsoft.com/office/officeart/2005/8/layout/vList2"/>
    <dgm:cxn modelId="{C7C2C3B2-2CEC-4452-A6D6-5CE11BB02514}" type="presOf" srcId="{68CD3352-E211-4C77-BE0C-9E27467731D8}" destId="{4912A092-9FCD-4337-913B-780EEDB9919A}" srcOrd="0" destOrd="0" presId="urn:microsoft.com/office/officeart/2005/8/layout/vList2"/>
    <dgm:cxn modelId="{7CE8B4BF-9FD8-4BE4-BC84-4C8568085491}" type="presOf" srcId="{BB5AE95D-5F67-438D-AF08-F7249C34A3C5}" destId="{0EF90829-4322-4FAE-830D-C192DB2E73D0}" srcOrd="0" destOrd="0" presId="urn:microsoft.com/office/officeart/2005/8/layout/vList2"/>
    <dgm:cxn modelId="{A79847E0-1892-442A-BDB9-1BE5F92278A3}" srcId="{5A82A1ED-0B44-4BDE-BA2C-B35B867C976F}" destId="{0C7DA5BB-D49B-4D1F-8EF4-5B46A7ED6249}" srcOrd="1" destOrd="0" parTransId="{1DD404C8-3F14-4BE9-B747-A66C58D53D93}" sibTransId="{D4CA5AE6-AF55-4D83-8E61-4E8E15B1590C}"/>
    <dgm:cxn modelId="{9BC715E5-4B39-461F-83C3-118A0CCF7BC4}" type="presOf" srcId="{1B49A2F9-2856-4D31-A7D4-A5A4618CD51F}" destId="{6D6095EF-F444-4F10-944B-2F55AB276386}" srcOrd="0" destOrd="0" presId="urn:microsoft.com/office/officeart/2005/8/layout/vList2"/>
    <dgm:cxn modelId="{5EE062EB-DDB6-4B33-B5E6-3A2460980F8D}" type="presOf" srcId="{64E44124-829C-46D4-A469-FB8918BA0CC0}" destId="{6D6095EF-F444-4F10-944B-2F55AB276386}" srcOrd="0" destOrd="1" presId="urn:microsoft.com/office/officeart/2005/8/layout/vList2"/>
    <dgm:cxn modelId="{EB8804FE-EBB0-40FA-B80D-FCE5A724BB53}" type="presOf" srcId="{0AC6ACBE-8BE4-470F-A16A-E2CB957F8BC4}" destId="{BD2ED612-485C-4B8A-9714-33F8A3508378}" srcOrd="0" destOrd="0" presId="urn:microsoft.com/office/officeart/2005/8/layout/vList2"/>
    <dgm:cxn modelId="{C466480D-AE88-499E-93CB-AD9CFBD2D706}" type="presParOf" srcId="{12287E65-93A8-4233-ACC1-65F83A9C9720}" destId="{AF8C5AF5-A9C1-49E1-BB3A-EFC8E171BA25}" srcOrd="0" destOrd="0" presId="urn:microsoft.com/office/officeart/2005/8/layout/vList2"/>
    <dgm:cxn modelId="{F28776A9-C585-476D-9FA6-540FB34AD83A}" type="presParOf" srcId="{12287E65-93A8-4233-ACC1-65F83A9C9720}" destId="{AA0FF40D-DDB2-4E02-8F1B-4C440BADCEDE}" srcOrd="1" destOrd="0" presId="urn:microsoft.com/office/officeart/2005/8/layout/vList2"/>
    <dgm:cxn modelId="{66F1DB3E-168B-4477-90B6-918B84C1CC1C}" type="presParOf" srcId="{12287E65-93A8-4233-ACC1-65F83A9C9720}" destId="{4912A092-9FCD-4337-913B-780EEDB9919A}" srcOrd="2" destOrd="0" presId="urn:microsoft.com/office/officeart/2005/8/layout/vList2"/>
    <dgm:cxn modelId="{798E6918-5474-4A75-8DD1-153BAB045942}" type="presParOf" srcId="{12287E65-93A8-4233-ACC1-65F83A9C9720}" destId="{0EF90829-4322-4FAE-830D-C192DB2E73D0}" srcOrd="3" destOrd="0" presId="urn:microsoft.com/office/officeart/2005/8/layout/vList2"/>
    <dgm:cxn modelId="{28015438-F919-431D-B255-EA5F28872B37}" type="presParOf" srcId="{12287E65-93A8-4233-ACC1-65F83A9C9720}" destId="{965D3312-8C1B-42D9-996D-3024A0B7A18C}" srcOrd="4" destOrd="0" presId="urn:microsoft.com/office/officeart/2005/8/layout/vList2"/>
    <dgm:cxn modelId="{68F53B20-55AB-4CFD-84A3-0CD8C7F6040E}" type="presParOf" srcId="{12287E65-93A8-4233-ACC1-65F83A9C9720}" destId="{6D6095EF-F444-4F10-944B-2F55AB276386}" srcOrd="5" destOrd="0" presId="urn:microsoft.com/office/officeart/2005/8/layout/vList2"/>
    <dgm:cxn modelId="{5ED7EE55-6BFE-44D1-BDC4-DF03D53729DE}" type="presParOf" srcId="{12287E65-93A8-4233-ACC1-65F83A9C9720}" destId="{5D3CE2BA-9664-410D-BE30-92D2D0F66132}" srcOrd="6" destOrd="0" presId="urn:microsoft.com/office/officeart/2005/8/layout/vList2"/>
    <dgm:cxn modelId="{698F0732-E556-4595-8552-640C697854DB}" type="presParOf" srcId="{12287E65-93A8-4233-ACC1-65F83A9C9720}" destId="{BD2ED612-485C-4B8A-9714-33F8A350837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66546D-9D0B-4B44-8C35-845F97CBC19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D26C9E-34EC-4700-B25D-9F6B4E9E5114}">
      <dgm:prSet/>
      <dgm:spPr/>
      <dgm:t>
        <a:bodyPr/>
        <a:lstStyle/>
        <a:p>
          <a:r>
            <a:rPr lang="en-US"/>
            <a:t>1 = 0 </a:t>
          </a:r>
        </a:p>
      </dgm:t>
    </dgm:pt>
    <dgm:pt modelId="{722B33A6-7B04-4920-BD8B-5A55A347E05A}" type="parTrans" cxnId="{0EFECD53-9E81-40F9-AA44-101247DD2A17}">
      <dgm:prSet/>
      <dgm:spPr/>
      <dgm:t>
        <a:bodyPr/>
        <a:lstStyle/>
        <a:p>
          <a:endParaRPr lang="en-US"/>
        </a:p>
      </dgm:t>
    </dgm:pt>
    <dgm:pt modelId="{EFF1BCC7-93B5-4534-B6A2-6BC519F1DA0F}" type="sibTrans" cxnId="{0EFECD53-9E81-40F9-AA44-101247DD2A17}">
      <dgm:prSet/>
      <dgm:spPr/>
      <dgm:t>
        <a:bodyPr/>
        <a:lstStyle/>
        <a:p>
          <a:endParaRPr lang="en-US"/>
        </a:p>
      </dgm:t>
    </dgm:pt>
    <dgm:pt modelId="{030CDCF4-0250-4BA7-8097-4785D4357545}">
      <dgm:prSet/>
      <dgm:spPr/>
      <dgm:t>
        <a:bodyPr/>
        <a:lstStyle/>
        <a:p>
          <a:r>
            <a:rPr lang="en-US"/>
            <a:t>2 = 1</a:t>
          </a:r>
        </a:p>
      </dgm:t>
    </dgm:pt>
    <dgm:pt modelId="{5107F356-946C-4DE0-A8F9-17B3B816F1AC}" type="parTrans" cxnId="{E019903F-E68B-4902-8A4F-F97660BA3FF1}">
      <dgm:prSet/>
      <dgm:spPr/>
      <dgm:t>
        <a:bodyPr/>
        <a:lstStyle/>
        <a:p>
          <a:endParaRPr lang="en-US"/>
        </a:p>
      </dgm:t>
    </dgm:pt>
    <dgm:pt modelId="{CBF9ED4D-10E0-4727-8E02-28D4FC359589}" type="sibTrans" cxnId="{E019903F-E68B-4902-8A4F-F97660BA3FF1}">
      <dgm:prSet/>
      <dgm:spPr/>
      <dgm:t>
        <a:bodyPr/>
        <a:lstStyle/>
        <a:p>
          <a:endParaRPr lang="en-US"/>
        </a:p>
      </dgm:t>
    </dgm:pt>
    <dgm:pt modelId="{8D6434CA-7519-44D5-971C-1E0BFC1BF803}">
      <dgm:prSet/>
      <dgm:spPr/>
      <dgm:t>
        <a:bodyPr/>
        <a:lstStyle/>
        <a:p>
          <a:r>
            <a:rPr lang="en-US"/>
            <a:t>1 = 60</a:t>
          </a:r>
        </a:p>
      </dgm:t>
    </dgm:pt>
    <dgm:pt modelId="{678538A6-D03A-432F-B166-A15B971F25B8}" type="parTrans" cxnId="{E13A3240-EF17-4EF6-AEDE-8D0072EA489E}">
      <dgm:prSet/>
      <dgm:spPr/>
      <dgm:t>
        <a:bodyPr/>
        <a:lstStyle/>
        <a:p>
          <a:endParaRPr lang="en-US"/>
        </a:p>
      </dgm:t>
    </dgm:pt>
    <dgm:pt modelId="{CD1DE58E-4E38-442B-8A4C-9B437C82F362}" type="sibTrans" cxnId="{E13A3240-EF17-4EF6-AEDE-8D0072EA489E}">
      <dgm:prSet/>
      <dgm:spPr/>
      <dgm:t>
        <a:bodyPr/>
        <a:lstStyle/>
        <a:p>
          <a:endParaRPr lang="en-US"/>
        </a:p>
      </dgm:t>
    </dgm:pt>
    <dgm:pt modelId="{943E4DBE-342F-4D5B-8183-B41E035786CC}">
      <dgm:prSet/>
      <dgm:spPr/>
      <dgm:t>
        <a:bodyPr/>
        <a:lstStyle/>
        <a:p>
          <a:r>
            <a:rPr lang="en-US"/>
            <a:t>1 = 180</a:t>
          </a:r>
        </a:p>
      </dgm:t>
    </dgm:pt>
    <dgm:pt modelId="{3A1E08E1-9F81-4011-903E-F9908327823E}" type="parTrans" cxnId="{12C54090-D170-45E4-8D89-457C95A66F76}">
      <dgm:prSet/>
      <dgm:spPr/>
      <dgm:t>
        <a:bodyPr/>
        <a:lstStyle/>
        <a:p>
          <a:endParaRPr lang="en-US"/>
        </a:p>
      </dgm:t>
    </dgm:pt>
    <dgm:pt modelId="{41D62A15-B167-4134-B163-A22A62875CE3}" type="sibTrans" cxnId="{12C54090-D170-45E4-8D89-457C95A66F76}">
      <dgm:prSet/>
      <dgm:spPr/>
      <dgm:t>
        <a:bodyPr/>
        <a:lstStyle/>
        <a:p>
          <a:endParaRPr lang="en-US"/>
        </a:p>
      </dgm:t>
    </dgm:pt>
    <dgm:pt modelId="{8BAB046D-A883-4C4C-90FE-3A456E069918}" type="pres">
      <dgm:prSet presAssocID="{A066546D-9D0B-4B44-8C35-845F97CBC196}" presName="root" presStyleCnt="0">
        <dgm:presLayoutVars>
          <dgm:dir/>
          <dgm:resizeHandles val="exact"/>
        </dgm:presLayoutVars>
      </dgm:prSet>
      <dgm:spPr/>
    </dgm:pt>
    <dgm:pt modelId="{96482BA0-EAF7-4FCA-AA40-A2A4C1161525}" type="pres">
      <dgm:prSet presAssocID="{A8D26C9E-34EC-4700-B25D-9F6B4E9E5114}" presName="compNode" presStyleCnt="0"/>
      <dgm:spPr/>
    </dgm:pt>
    <dgm:pt modelId="{867357AC-B22A-453D-8734-7A56CE54DA40}" type="pres">
      <dgm:prSet presAssocID="{A8D26C9E-34EC-4700-B25D-9F6B4E9E5114}" presName="bgRect" presStyleLbl="bgShp" presStyleIdx="0" presStyleCnt="4"/>
      <dgm:spPr/>
    </dgm:pt>
    <dgm:pt modelId="{76059ADF-5DA4-4CC6-A7A2-4A163D584B74}" type="pres">
      <dgm:prSet presAssocID="{A8D26C9E-34EC-4700-B25D-9F6B4E9E51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Bookmark"/>
        </a:ext>
      </dgm:extLst>
    </dgm:pt>
    <dgm:pt modelId="{07EEF829-7A9A-46A2-8FC6-2A1C19B1B808}" type="pres">
      <dgm:prSet presAssocID="{A8D26C9E-34EC-4700-B25D-9F6B4E9E5114}" presName="spaceRect" presStyleCnt="0"/>
      <dgm:spPr/>
    </dgm:pt>
    <dgm:pt modelId="{7A34C259-A76C-4928-BFFF-8D91C74493C7}" type="pres">
      <dgm:prSet presAssocID="{A8D26C9E-34EC-4700-B25D-9F6B4E9E5114}" presName="parTx" presStyleLbl="revTx" presStyleIdx="0" presStyleCnt="4">
        <dgm:presLayoutVars>
          <dgm:chMax val="0"/>
          <dgm:chPref val="0"/>
        </dgm:presLayoutVars>
      </dgm:prSet>
      <dgm:spPr/>
    </dgm:pt>
    <dgm:pt modelId="{975AA04F-4099-4AE3-9BF9-F0A8AAFAF807}" type="pres">
      <dgm:prSet presAssocID="{EFF1BCC7-93B5-4534-B6A2-6BC519F1DA0F}" presName="sibTrans" presStyleCnt="0"/>
      <dgm:spPr/>
    </dgm:pt>
    <dgm:pt modelId="{9598DCCC-4077-48B5-AA2E-1C91506CC247}" type="pres">
      <dgm:prSet presAssocID="{030CDCF4-0250-4BA7-8097-4785D4357545}" presName="compNode" presStyleCnt="0"/>
      <dgm:spPr/>
    </dgm:pt>
    <dgm:pt modelId="{8DBD06E5-364D-432A-918C-A942F605F55D}" type="pres">
      <dgm:prSet presAssocID="{030CDCF4-0250-4BA7-8097-4785D4357545}" presName="bgRect" presStyleLbl="bgShp" presStyleIdx="1" presStyleCnt="4"/>
      <dgm:spPr/>
    </dgm:pt>
    <dgm:pt modelId="{EA681864-3F53-4575-9FD3-FBD2D0669ED4}" type="pres">
      <dgm:prSet presAssocID="{030CDCF4-0250-4BA7-8097-4785D43575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g"/>
        </a:ext>
      </dgm:extLst>
    </dgm:pt>
    <dgm:pt modelId="{689F1D86-15B3-4D4D-8EF1-46F1256CEE5D}" type="pres">
      <dgm:prSet presAssocID="{030CDCF4-0250-4BA7-8097-4785D4357545}" presName="spaceRect" presStyleCnt="0"/>
      <dgm:spPr/>
    </dgm:pt>
    <dgm:pt modelId="{2B8D645F-CB0D-4B0B-941B-D8FB1F4CE7B7}" type="pres">
      <dgm:prSet presAssocID="{030CDCF4-0250-4BA7-8097-4785D4357545}" presName="parTx" presStyleLbl="revTx" presStyleIdx="1" presStyleCnt="4">
        <dgm:presLayoutVars>
          <dgm:chMax val="0"/>
          <dgm:chPref val="0"/>
        </dgm:presLayoutVars>
      </dgm:prSet>
      <dgm:spPr/>
    </dgm:pt>
    <dgm:pt modelId="{9D72F878-392C-478D-A19B-3EC239790C0E}" type="pres">
      <dgm:prSet presAssocID="{CBF9ED4D-10E0-4727-8E02-28D4FC359589}" presName="sibTrans" presStyleCnt="0"/>
      <dgm:spPr/>
    </dgm:pt>
    <dgm:pt modelId="{E63EA2E8-DFFE-4541-8D60-9131C4AEF80E}" type="pres">
      <dgm:prSet presAssocID="{8D6434CA-7519-44D5-971C-1E0BFC1BF803}" presName="compNode" presStyleCnt="0"/>
      <dgm:spPr/>
    </dgm:pt>
    <dgm:pt modelId="{1D846AFA-0B04-43AC-BD9B-CFFB80BD1298}" type="pres">
      <dgm:prSet presAssocID="{8D6434CA-7519-44D5-971C-1E0BFC1BF803}" presName="bgRect" presStyleLbl="bgShp" presStyleIdx="2" presStyleCnt="4"/>
      <dgm:spPr/>
    </dgm:pt>
    <dgm:pt modelId="{C334545B-C1F0-4D99-BCA1-9FF24601C883}" type="pres">
      <dgm:prSet presAssocID="{8D6434CA-7519-44D5-971C-1E0BFC1BF8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pes"/>
        </a:ext>
      </dgm:extLst>
    </dgm:pt>
    <dgm:pt modelId="{FE0E53A5-6A66-4588-9B2A-BA4A8AEDA3D1}" type="pres">
      <dgm:prSet presAssocID="{8D6434CA-7519-44D5-971C-1E0BFC1BF803}" presName="spaceRect" presStyleCnt="0"/>
      <dgm:spPr/>
    </dgm:pt>
    <dgm:pt modelId="{86E67A90-377E-499D-A19B-D1FB40C5C15F}" type="pres">
      <dgm:prSet presAssocID="{8D6434CA-7519-44D5-971C-1E0BFC1BF803}" presName="parTx" presStyleLbl="revTx" presStyleIdx="2" presStyleCnt="4">
        <dgm:presLayoutVars>
          <dgm:chMax val="0"/>
          <dgm:chPref val="0"/>
        </dgm:presLayoutVars>
      </dgm:prSet>
      <dgm:spPr/>
    </dgm:pt>
    <dgm:pt modelId="{9250DA27-77FD-4E26-9DAF-ED2DB88631E3}" type="pres">
      <dgm:prSet presAssocID="{CD1DE58E-4E38-442B-8A4C-9B437C82F362}" presName="sibTrans" presStyleCnt="0"/>
      <dgm:spPr/>
    </dgm:pt>
    <dgm:pt modelId="{5FB284AD-3CFB-4FCD-A9B7-3F29728EB2F8}" type="pres">
      <dgm:prSet presAssocID="{943E4DBE-342F-4D5B-8183-B41E035786CC}" presName="compNode" presStyleCnt="0"/>
      <dgm:spPr/>
    </dgm:pt>
    <dgm:pt modelId="{B2BC098B-7969-4F54-AB62-7C625E8743B6}" type="pres">
      <dgm:prSet presAssocID="{943E4DBE-342F-4D5B-8183-B41E035786CC}" presName="bgRect" presStyleLbl="bgShp" presStyleIdx="3" presStyleCnt="4"/>
      <dgm:spPr/>
    </dgm:pt>
    <dgm:pt modelId="{C4ED4349-D524-4AAF-AEE4-9AB777220F36}" type="pres">
      <dgm:prSet presAssocID="{943E4DBE-342F-4D5B-8183-B41E035786C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iangle Shape"/>
        </a:ext>
      </dgm:extLst>
    </dgm:pt>
    <dgm:pt modelId="{0B576D4B-FFC4-4DA7-A9FC-EB4916931B43}" type="pres">
      <dgm:prSet presAssocID="{943E4DBE-342F-4D5B-8183-B41E035786CC}" presName="spaceRect" presStyleCnt="0"/>
      <dgm:spPr/>
    </dgm:pt>
    <dgm:pt modelId="{A74496D4-32D7-40B2-8554-609E70F7F9AA}" type="pres">
      <dgm:prSet presAssocID="{943E4DBE-342F-4D5B-8183-B41E035786CC}" presName="parTx" presStyleLbl="revTx" presStyleIdx="3" presStyleCnt="4">
        <dgm:presLayoutVars>
          <dgm:chMax val="0"/>
          <dgm:chPref val="0"/>
        </dgm:presLayoutVars>
      </dgm:prSet>
      <dgm:spPr/>
    </dgm:pt>
  </dgm:ptLst>
  <dgm:cxnLst>
    <dgm:cxn modelId="{1830D80B-8EBC-4658-88A9-2768B9ACB144}" type="presOf" srcId="{A8D26C9E-34EC-4700-B25D-9F6B4E9E5114}" destId="{7A34C259-A76C-4928-BFFF-8D91C74493C7}" srcOrd="0" destOrd="0" presId="urn:microsoft.com/office/officeart/2018/2/layout/IconVerticalSolidList"/>
    <dgm:cxn modelId="{B567A82B-6718-4921-AE95-18C934F5D31E}" type="presOf" srcId="{8D6434CA-7519-44D5-971C-1E0BFC1BF803}" destId="{86E67A90-377E-499D-A19B-D1FB40C5C15F}" srcOrd="0" destOrd="0" presId="urn:microsoft.com/office/officeart/2018/2/layout/IconVerticalSolidList"/>
    <dgm:cxn modelId="{2AFC8D39-B624-48EA-B586-EED6C8C99B0B}" type="presOf" srcId="{A066546D-9D0B-4B44-8C35-845F97CBC196}" destId="{8BAB046D-A883-4C4C-90FE-3A456E069918}" srcOrd="0" destOrd="0" presId="urn:microsoft.com/office/officeart/2018/2/layout/IconVerticalSolidList"/>
    <dgm:cxn modelId="{E019903F-E68B-4902-8A4F-F97660BA3FF1}" srcId="{A066546D-9D0B-4B44-8C35-845F97CBC196}" destId="{030CDCF4-0250-4BA7-8097-4785D4357545}" srcOrd="1" destOrd="0" parTransId="{5107F356-946C-4DE0-A8F9-17B3B816F1AC}" sibTransId="{CBF9ED4D-10E0-4727-8E02-28D4FC359589}"/>
    <dgm:cxn modelId="{E13A3240-EF17-4EF6-AEDE-8D0072EA489E}" srcId="{A066546D-9D0B-4B44-8C35-845F97CBC196}" destId="{8D6434CA-7519-44D5-971C-1E0BFC1BF803}" srcOrd="2" destOrd="0" parTransId="{678538A6-D03A-432F-B166-A15B971F25B8}" sibTransId="{CD1DE58E-4E38-442B-8A4C-9B437C82F362}"/>
    <dgm:cxn modelId="{0EFECD53-9E81-40F9-AA44-101247DD2A17}" srcId="{A066546D-9D0B-4B44-8C35-845F97CBC196}" destId="{A8D26C9E-34EC-4700-B25D-9F6B4E9E5114}" srcOrd="0" destOrd="0" parTransId="{722B33A6-7B04-4920-BD8B-5A55A347E05A}" sibTransId="{EFF1BCC7-93B5-4534-B6A2-6BC519F1DA0F}"/>
    <dgm:cxn modelId="{DEE7E168-6310-421C-BE3D-6E8BFB18875A}" type="presOf" srcId="{030CDCF4-0250-4BA7-8097-4785D4357545}" destId="{2B8D645F-CB0D-4B0B-941B-D8FB1F4CE7B7}" srcOrd="0" destOrd="0" presId="urn:microsoft.com/office/officeart/2018/2/layout/IconVerticalSolidList"/>
    <dgm:cxn modelId="{DFE47383-26F6-43DD-90CF-5A662ACC94C4}" type="presOf" srcId="{943E4DBE-342F-4D5B-8183-B41E035786CC}" destId="{A74496D4-32D7-40B2-8554-609E70F7F9AA}" srcOrd="0" destOrd="0" presId="urn:microsoft.com/office/officeart/2018/2/layout/IconVerticalSolidList"/>
    <dgm:cxn modelId="{12C54090-D170-45E4-8D89-457C95A66F76}" srcId="{A066546D-9D0B-4B44-8C35-845F97CBC196}" destId="{943E4DBE-342F-4D5B-8183-B41E035786CC}" srcOrd="3" destOrd="0" parTransId="{3A1E08E1-9F81-4011-903E-F9908327823E}" sibTransId="{41D62A15-B167-4134-B163-A22A62875CE3}"/>
    <dgm:cxn modelId="{3FAA2B67-E8B2-4A37-A1EA-5020D84377EC}" type="presParOf" srcId="{8BAB046D-A883-4C4C-90FE-3A456E069918}" destId="{96482BA0-EAF7-4FCA-AA40-A2A4C1161525}" srcOrd="0" destOrd="0" presId="urn:microsoft.com/office/officeart/2018/2/layout/IconVerticalSolidList"/>
    <dgm:cxn modelId="{89B13452-2CB3-49D3-B7E3-F20E99E17126}" type="presParOf" srcId="{96482BA0-EAF7-4FCA-AA40-A2A4C1161525}" destId="{867357AC-B22A-453D-8734-7A56CE54DA40}" srcOrd="0" destOrd="0" presId="urn:microsoft.com/office/officeart/2018/2/layout/IconVerticalSolidList"/>
    <dgm:cxn modelId="{7700A22E-7D44-4B77-856E-F2E75AC5780D}" type="presParOf" srcId="{96482BA0-EAF7-4FCA-AA40-A2A4C1161525}" destId="{76059ADF-5DA4-4CC6-A7A2-4A163D584B74}" srcOrd="1" destOrd="0" presId="urn:microsoft.com/office/officeart/2018/2/layout/IconVerticalSolidList"/>
    <dgm:cxn modelId="{12B29F0D-4634-4304-8BB8-8453BE6B385C}" type="presParOf" srcId="{96482BA0-EAF7-4FCA-AA40-A2A4C1161525}" destId="{07EEF829-7A9A-46A2-8FC6-2A1C19B1B808}" srcOrd="2" destOrd="0" presId="urn:microsoft.com/office/officeart/2018/2/layout/IconVerticalSolidList"/>
    <dgm:cxn modelId="{69AED1E1-49E3-4252-8C47-8833E4FA49CD}" type="presParOf" srcId="{96482BA0-EAF7-4FCA-AA40-A2A4C1161525}" destId="{7A34C259-A76C-4928-BFFF-8D91C74493C7}" srcOrd="3" destOrd="0" presId="urn:microsoft.com/office/officeart/2018/2/layout/IconVerticalSolidList"/>
    <dgm:cxn modelId="{ED85B801-EC49-427B-A22C-9C6A7C7FF49F}" type="presParOf" srcId="{8BAB046D-A883-4C4C-90FE-3A456E069918}" destId="{975AA04F-4099-4AE3-9BF9-F0A8AAFAF807}" srcOrd="1" destOrd="0" presId="urn:microsoft.com/office/officeart/2018/2/layout/IconVerticalSolidList"/>
    <dgm:cxn modelId="{D82D394D-251E-40DC-89EE-A8E8E19FEC4E}" type="presParOf" srcId="{8BAB046D-A883-4C4C-90FE-3A456E069918}" destId="{9598DCCC-4077-48B5-AA2E-1C91506CC247}" srcOrd="2" destOrd="0" presId="urn:microsoft.com/office/officeart/2018/2/layout/IconVerticalSolidList"/>
    <dgm:cxn modelId="{2747CE09-CB7E-404F-AE3B-4B8AD3642398}" type="presParOf" srcId="{9598DCCC-4077-48B5-AA2E-1C91506CC247}" destId="{8DBD06E5-364D-432A-918C-A942F605F55D}" srcOrd="0" destOrd="0" presId="urn:microsoft.com/office/officeart/2018/2/layout/IconVerticalSolidList"/>
    <dgm:cxn modelId="{E16904D1-A854-4549-B01B-9EE69DCF826E}" type="presParOf" srcId="{9598DCCC-4077-48B5-AA2E-1C91506CC247}" destId="{EA681864-3F53-4575-9FD3-FBD2D0669ED4}" srcOrd="1" destOrd="0" presId="urn:microsoft.com/office/officeart/2018/2/layout/IconVerticalSolidList"/>
    <dgm:cxn modelId="{E220D80C-223F-4AB9-B1B2-A6F1DE1B4F4C}" type="presParOf" srcId="{9598DCCC-4077-48B5-AA2E-1C91506CC247}" destId="{689F1D86-15B3-4D4D-8EF1-46F1256CEE5D}" srcOrd="2" destOrd="0" presId="urn:microsoft.com/office/officeart/2018/2/layout/IconVerticalSolidList"/>
    <dgm:cxn modelId="{A40EE845-77BB-4801-A08F-05E7477C6D66}" type="presParOf" srcId="{9598DCCC-4077-48B5-AA2E-1C91506CC247}" destId="{2B8D645F-CB0D-4B0B-941B-D8FB1F4CE7B7}" srcOrd="3" destOrd="0" presId="urn:microsoft.com/office/officeart/2018/2/layout/IconVerticalSolidList"/>
    <dgm:cxn modelId="{6058DD16-0FFA-41FD-B939-6E8C7C023F9D}" type="presParOf" srcId="{8BAB046D-A883-4C4C-90FE-3A456E069918}" destId="{9D72F878-392C-478D-A19B-3EC239790C0E}" srcOrd="3" destOrd="0" presId="urn:microsoft.com/office/officeart/2018/2/layout/IconVerticalSolidList"/>
    <dgm:cxn modelId="{918D392B-14CB-4E4B-9D33-4AB55914339E}" type="presParOf" srcId="{8BAB046D-A883-4C4C-90FE-3A456E069918}" destId="{E63EA2E8-DFFE-4541-8D60-9131C4AEF80E}" srcOrd="4" destOrd="0" presId="urn:microsoft.com/office/officeart/2018/2/layout/IconVerticalSolidList"/>
    <dgm:cxn modelId="{36229DC6-4B7E-44A8-898C-FF213A6B8C89}" type="presParOf" srcId="{E63EA2E8-DFFE-4541-8D60-9131C4AEF80E}" destId="{1D846AFA-0B04-43AC-BD9B-CFFB80BD1298}" srcOrd="0" destOrd="0" presId="urn:microsoft.com/office/officeart/2018/2/layout/IconVerticalSolidList"/>
    <dgm:cxn modelId="{34D60DC1-6B9C-4DB8-B633-BACD5EFCB012}" type="presParOf" srcId="{E63EA2E8-DFFE-4541-8D60-9131C4AEF80E}" destId="{C334545B-C1F0-4D99-BCA1-9FF24601C883}" srcOrd="1" destOrd="0" presId="urn:microsoft.com/office/officeart/2018/2/layout/IconVerticalSolidList"/>
    <dgm:cxn modelId="{8D522C5C-4A74-401D-9264-B2CD23AA2BF0}" type="presParOf" srcId="{E63EA2E8-DFFE-4541-8D60-9131C4AEF80E}" destId="{FE0E53A5-6A66-4588-9B2A-BA4A8AEDA3D1}" srcOrd="2" destOrd="0" presId="urn:microsoft.com/office/officeart/2018/2/layout/IconVerticalSolidList"/>
    <dgm:cxn modelId="{EA880372-34B1-4B8E-9AE4-FBD504CFACD8}" type="presParOf" srcId="{E63EA2E8-DFFE-4541-8D60-9131C4AEF80E}" destId="{86E67A90-377E-499D-A19B-D1FB40C5C15F}" srcOrd="3" destOrd="0" presId="urn:microsoft.com/office/officeart/2018/2/layout/IconVerticalSolidList"/>
    <dgm:cxn modelId="{3D41BBA7-665E-41AC-983A-F7A0D0FE9D17}" type="presParOf" srcId="{8BAB046D-A883-4C4C-90FE-3A456E069918}" destId="{9250DA27-77FD-4E26-9DAF-ED2DB88631E3}" srcOrd="5" destOrd="0" presId="urn:microsoft.com/office/officeart/2018/2/layout/IconVerticalSolidList"/>
    <dgm:cxn modelId="{1ABFADF1-006C-4BCC-997D-F39FA30C3F24}" type="presParOf" srcId="{8BAB046D-A883-4C4C-90FE-3A456E069918}" destId="{5FB284AD-3CFB-4FCD-A9B7-3F29728EB2F8}" srcOrd="6" destOrd="0" presId="urn:microsoft.com/office/officeart/2018/2/layout/IconVerticalSolidList"/>
    <dgm:cxn modelId="{14679532-8E6F-4C02-8FAB-7A0B713B4745}" type="presParOf" srcId="{5FB284AD-3CFB-4FCD-A9B7-3F29728EB2F8}" destId="{B2BC098B-7969-4F54-AB62-7C625E8743B6}" srcOrd="0" destOrd="0" presId="urn:microsoft.com/office/officeart/2018/2/layout/IconVerticalSolidList"/>
    <dgm:cxn modelId="{8E6DF9C1-EF9C-437A-8FDF-E3C4CC7E4B1D}" type="presParOf" srcId="{5FB284AD-3CFB-4FCD-A9B7-3F29728EB2F8}" destId="{C4ED4349-D524-4AAF-AEE4-9AB777220F36}" srcOrd="1" destOrd="0" presId="urn:microsoft.com/office/officeart/2018/2/layout/IconVerticalSolidList"/>
    <dgm:cxn modelId="{7EF58F52-0328-442A-BCEA-C283E4AEA396}" type="presParOf" srcId="{5FB284AD-3CFB-4FCD-A9B7-3F29728EB2F8}" destId="{0B576D4B-FFC4-4DA7-A9FC-EB4916931B43}" srcOrd="2" destOrd="0" presId="urn:microsoft.com/office/officeart/2018/2/layout/IconVerticalSolidList"/>
    <dgm:cxn modelId="{82C4FB9C-1359-4A01-9495-17D9D5FB0B48}" type="presParOf" srcId="{5FB284AD-3CFB-4FCD-A9B7-3F29728EB2F8}" destId="{A74496D4-32D7-40B2-8554-609E70F7F9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4E12F8-623A-4BA1-8BE5-6AA049F0BA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BECB600-B74A-4642-9AA7-B053426815C3}">
      <dgm:prSet/>
      <dgm:spPr/>
      <dgm:t>
        <a:bodyPr/>
        <a:lstStyle/>
        <a:p>
          <a:r>
            <a:rPr lang="en-ZW"/>
            <a:t>High levels of anxiety</a:t>
          </a:r>
          <a:endParaRPr lang="en-US"/>
        </a:p>
      </dgm:t>
    </dgm:pt>
    <dgm:pt modelId="{D718D7E2-2F3B-42C2-8500-E5551F86A33F}" type="parTrans" cxnId="{1617735D-C3EE-4089-AE85-67F8814E2387}">
      <dgm:prSet/>
      <dgm:spPr/>
      <dgm:t>
        <a:bodyPr/>
        <a:lstStyle/>
        <a:p>
          <a:endParaRPr lang="en-US"/>
        </a:p>
      </dgm:t>
    </dgm:pt>
    <dgm:pt modelId="{BBB9AFB8-D638-47AA-9332-DB3EB743ACF7}" type="sibTrans" cxnId="{1617735D-C3EE-4089-AE85-67F8814E2387}">
      <dgm:prSet/>
      <dgm:spPr/>
      <dgm:t>
        <a:bodyPr/>
        <a:lstStyle/>
        <a:p>
          <a:endParaRPr lang="en-US"/>
        </a:p>
      </dgm:t>
    </dgm:pt>
    <dgm:pt modelId="{8A86A84E-42FB-47B5-AF9E-FF67B23AB1E9}">
      <dgm:prSet/>
      <dgm:spPr/>
      <dgm:t>
        <a:bodyPr/>
        <a:lstStyle/>
        <a:p>
          <a:r>
            <a:rPr lang="en-ZW"/>
            <a:t>Average score = 3.65</a:t>
          </a:r>
          <a:endParaRPr lang="en-US"/>
        </a:p>
      </dgm:t>
    </dgm:pt>
    <dgm:pt modelId="{B251B989-7A52-40C7-98CA-963DDCE07E90}" type="parTrans" cxnId="{FAAA21BA-2C3B-4114-A8E8-257126F56612}">
      <dgm:prSet/>
      <dgm:spPr/>
      <dgm:t>
        <a:bodyPr/>
        <a:lstStyle/>
        <a:p>
          <a:endParaRPr lang="en-US"/>
        </a:p>
      </dgm:t>
    </dgm:pt>
    <dgm:pt modelId="{86333F7A-38A8-4D6B-9F02-5D55AB6DF6A9}" type="sibTrans" cxnId="{FAAA21BA-2C3B-4114-A8E8-257126F56612}">
      <dgm:prSet/>
      <dgm:spPr/>
      <dgm:t>
        <a:bodyPr/>
        <a:lstStyle/>
        <a:p>
          <a:endParaRPr lang="en-US"/>
        </a:p>
      </dgm:t>
    </dgm:pt>
    <dgm:pt modelId="{23CDE7BB-A8B4-4278-B69C-7ADD5B59F2FE}">
      <dgm:prSet/>
      <dgm:spPr/>
      <dgm:t>
        <a:bodyPr/>
        <a:lstStyle/>
        <a:p>
          <a:r>
            <a:rPr lang="en-US" dirty="0"/>
            <a:t>Level of anxiousness on scale (1 to 5) from not anxious to extremely anxious, where 1 is not anxious and 5 is extremely anxious</a:t>
          </a:r>
        </a:p>
      </dgm:t>
    </dgm:pt>
    <dgm:pt modelId="{135D39BE-2F83-4D3C-BF12-938EC0B9CD97}" type="parTrans" cxnId="{13FC72FE-FC11-4329-AA98-2B05F1FE77B1}">
      <dgm:prSet/>
      <dgm:spPr/>
      <dgm:t>
        <a:bodyPr/>
        <a:lstStyle/>
        <a:p>
          <a:endParaRPr lang="en-US"/>
        </a:p>
      </dgm:t>
    </dgm:pt>
    <dgm:pt modelId="{9E6E630C-1892-48C0-96D9-5D6463492C34}" type="sibTrans" cxnId="{13FC72FE-FC11-4329-AA98-2B05F1FE77B1}">
      <dgm:prSet/>
      <dgm:spPr/>
      <dgm:t>
        <a:bodyPr/>
        <a:lstStyle/>
        <a:p>
          <a:endParaRPr lang="en-US"/>
        </a:p>
      </dgm:t>
    </dgm:pt>
    <dgm:pt modelId="{E191FBA4-A039-452C-87FF-308A2622F51B}" type="pres">
      <dgm:prSet presAssocID="{DC4E12F8-623A-4BA1-8BE5-6AA049F0BA73}" presName="linear" presStyleCnt="0">
        <dgm:presLayoutVars>
          <dgm:animLvl val="lvl"/>
          <dgm:resizeHandles val="exact"/>
        </dgm:presLayoutVars>
      </dgm:prSet>
      <dgm:spPr/>
    </dgm:pt>
    <dgm:pt modelId="{A0066919-C99E-452F-9B99-46E64FD0BD8D}" type="pres">
      <dgm:prSet presAssocID="{FBECB600-B74A-4642-9AA7-B053426815C3}" presName="parentText" presStyleLbl="node1" presStyleIdx="0" presStyleCnt="3" custLinFactY="-28043" custLinFactNeighborY="-100000">
        <dgm:presLayoutVars>
          <dgm:chMax val="0"/>
          <dgm:bulletEnabled val="1"/>
        </dgm:presLayoutVars>
      </dgm:prSet>
      <dgm:spPr/>
    </dgm:pt>
    <dgm:pt modelId="{16088352-CCB1-4633-88EC-0FC66A6253E9}" type="pres">
      <dgm:prSet presAssocID="{BBB9AFB8-D638-47AA-9332-DB3EB743ACF7}" presName="spacer" presStyleCnt="0"/>
      <dgm:spPr/>
    </dgm:pt>
    <dgm:pt modelId="{A1A63A34-301C-4CF1-BBA8-4D008A99E471}" type="pres">
      <dgm:prSet presAssocID="{8A86A84E-42FB-47B5-AF9E-FF67B23AB1E9}" presName="parentText" presStyleLbl="node1" presStyleIdx="1" presStyleCnt="3">
        <dgm:presLayoutVars>
          <dgm:chMax val="0"/>
          <dgm:bulletEnabled val="1"/>
        </dgm:presLayoutVars>
      </dgm:prSet>
      <dgm:spPr/>
    </dgm:pt>
    <dgm:pt modelId="{8E233347-0B08-4C97-A267-CB405D5B5483}" type="pres">
      <dgm:prSet presAssocID="{86333F7A-38A8-4D6B-9F02-5D55AB6DF6A9}" presName="spacer" presStyleCnt="0"/>
      <dgm:spPr/>
    </dgm:pt>
    <dgm:pt modelId="{6CD4754D-6638-4E78-949B-3BEC4760497C}" type="pres">
      <dgm:prSet presAssocID="{23CDE7BB-A8B4-4278-B69C-7ADD5B59F2FE}" presName="parentText" presStyleLbl="node1" presStyleIdx="2" presStyleCnt="3" custLinFactY="13956" custLinFactNeighborY="100000">
        <dgm:presLayoutVars>
          <dgm:chMax val="0"/>
          <dgm:bulletEnabled val="1"/>
        </dgm:presLayoutVars>
      </dgm:prSet>
      <dgm:spPr/>
    </dgm:pt>
  </dgm:ptLst>
  <dgm:cxnLst>
    <dgm:cxn modelId="{19DCFD05-75B2-4373-A3D5-E644E4015A31}" type="presOf" srcId="{DC4E12F8-623A-4BA1-8BE5-6AA049F0BA73}" destId="{E191FBA4-A039-452C-87FF-308A2622F51B}" srcOrd="0" destOrd="0" presId="urn:microsoft.com/office/officeart/2005/8/layout/vList2"/>
    <dgm:cxn modelId="{A00F7440-F99B-45AC-9AFE-1EA477DA3C44}" type="presOf" srcId="{8A86A84E-42FB-47B5-AF9E-FF67B23AB1E9}" destId="{A1A63A34-301C-4CF1-BBA8-4D008A99E471}" srcOrd="0" destOrd="0" presId="urn:microsoft.com/office/officeart/2005/8/layout/vList2"/>
    <dgm:cxn modelId="{1617735D-C3EE-4089-AE85-67F8814E2387}" srcId="{DC4E12F8-623A-4BA1-8BE5-6AA049F0BA73}" destId="{FBECB600-B74A-4642-9AA7-B053426815C3}" srcOrd="0" destOrd="0" parTransId="{D718D7E2-2F3B-42C2-8500-E5551F86A33F}" sibTransId="{BBB9AFB8-D638-47AA-9332-DB3EB743ACF7}"/>
    <dgm:cxn modelId="{FC74AB63-ABB4-4187-9DC2-4407441E15B9}" type="presOf" srcId="{23CDE7BB-A8B4-4278-B69C-7ADD5B59F2FE}" destId="{6CD4754D-6638-4E78-949B-3BEC4760497C}" srcOrd="0" destOrd="0" presId="urn:microsoft.com/office/officeart/2005/8/layout/vList2"/>
    <dgm:cxn modelId="{E6B023AA-584B-4052-B178-CA09F7C2D8F8}" type="presOf" srcId="{FBECB600-B74A-4642-9AA7-B053426815C3}" destId="{A0066919-C99E-452F-9B99-46E64FD0BD8D}" srcOrd="0" destOrd="0" presId="urn:microsoft.com/office/officeart/2005/8/layout/vList2"/>
    <dgm:cxn modelId="{FAAA21BA-2C3B-4114-A8E8-257126F56612}" srcId="{DC4E12F8-623A-4BA1-8BE5-6AA049F0BA73}" destId="{8A86A84E-42FB-47B5-AF9E-FF67B23AB1E9}" srcOrd="1" destOrd="0" parTransId="{B251B989-7A52-40C7-98CA-963DDCE07E90}" sibTransId="{86333F7A-38A8-4D6B-9F02-5D55AB6DF6A9}"/>
    <dgm:cxn modelId="{13FC72FE-FC11-4329-AA98-2B05F1FE77B1}" srcId="{DC4E12F8-623A-4BA1-8BE5-6AA049F0BA73}" destId="{23CDE7BB-A8B4-4278-B69C-7ADD5B59F2FE}" srcOrd="2" destOrd="0" parTransId="{135D39BE-2F83-4D3C-BF12-938EC0B9CD97}" sibTransId="{9E6E630C-1892-48C0-96D9-5D6463492C34}"/>
    <dgm:cxn modelId="{EBD3D01C-6710-41E3-9C76-1657004708A6}" type="presParOf" srcId="{E191FBA4-A039-452C-87FF-308A2622F51B}" destId="{A0066919-C99E-452F-9B99-46E64FD0BD8D}" srcOrd="0" destOrd="0" presId="urn:microsoft.com/office/officeart/2005/8/layout/vList2"/>
    <dgm:cxn modelId="{90B0D3D5-0D01-4AC2-BBA2-6637F5693127}" type="presParOf" srcId="{E191FBA4-A039-452C-87FF-308A2622F51B}" destId="{16088352-CCB1-4633-88EC-0FC66A6253E9}" srcOrd="1" destOrd="0" presId="urn:microsoft.com/office/officeart/2005/8/layout/vList2"/>
    <dgm:cxn modelId="{1FDB2ED7-4878-40B3-8EA4-37D4970E5AF1}" type="presParOf" srcId="{E191FBA4-A039-452C-87FF-308A2622F51B}" destId="{A1A63A34-301C-4CF1-BBA8-4D008A99E471}" srcOrd="2" destOrd="0" presId="urn:microsoft.com/office/officeart/2005/8/layout/vList2"/>
    <dgm:cxn modelId="{8B66ADF9-4B53-4455-9795-7710280A9431}" type="presParOf" srcId="{E191FBA4-A039-452C-87FF-308A2622F51B}" destId="{8E233347-0B08-4C97-A267-CB405D5B5483}" srcOrd="3" destOrd="0" presId="urn:microsoft.com/office/officeart/2005/8/layout/vList2"/>
    <dgm:cxn modelId="{294B6AC3-D42C-4719-A86D-7471ED374454}" type="presParOf" srcId="{E191FBA4-A039-452C-87FF-308A2622F51B}" destId="{6CD4754D-6638-4E78-949B-3BEC4760497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428692-4EE3-42F4-BD2C-F62F125E5D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32F5DB-9FB4-42D8-8B37-AE240D938205}">
      <dgm:prSet/>
      <dgm:spPr/>
      <dgm:t>
        <a:bodyPr/>
        <a:lstStyle/>
        <a:p>
          <a:r>
            <a:rPr lang="en-ZW"/>
            <a:t>Situation room and call centre  for PLWHIV</a:t>
          </a:r>
          <a:endParaRPr lang="en-US"/>
        </a:p>
      </dgm:t>
    </dgm:pt>
    <dgm:pt modelId="{2CAB28C3-4C0A-4660-AE54-D391A7C87AF0}" type="parTrans" cxnId="{B580471A-CD20-48D9-9074-DB20A9B0EE5E}">
      <dgm:prSet/>
      <dgm:spPr/>
      <dgm:t>
        <a:bodyPr/>
        <a:lstStyle/>
        <a:p>
          <a:endParaRPr lang="en-US"/>
        </a:p>
      </dgm:t>
    </dgm:pt>
    <dgm:pt modelId="{2DCEC430-F1A5-42F6-B65A-85A3435025FA}" type="sibTrans" cxnId="{B580471A-CD20-48D9-9074-DB20A9B0EE5E}">
      <dgm:prSet/>
      <dgm:spPr/>
      <dgm:t>
        <a:bodyPr/>
        <a:lstStyle/>
        <a:p>
          <a:endParaRPr lang="en-US"/>
        </a:p>
      </dgm:t>
    </dgm:pt>
    <dgm:pt modelId="{FBC6D1A1-05BC-4F8D-A465-0C3DC057293E}">
      <dgm:prSet/>
      <dgm:spPr/>
      <dgm:t>
        <a:bodyPr/>
        <a:lstStyle/>
        <a:p>
          <a:r>
            <a:rPr lang="en-ZW"/>
            <a:t>Outreach services for MMD refill of ARVs and consultation on OIs</a:t>
          </a:r>
          <a:endParaRPr lang="en-US"/>
        </a:p>
      </dgm:t>
    </dgm:pt>
    <dgm:pt modelId="{B4F57DD7-4072-4775-AFB2-57AC6ED093E0}" type="parTrans" cxnId="{6E7F187F-0613-4703-9899-3F5D32FAA7E0}">
      <dgm:prSet/>
      <dgm:spPr/>
      <dgm:t>
        <a:bodyPr/>
        <a:lstStyle/>
        <a:p>
          <a:endParaRPr lang="en-US"/>
        </a:p>
      </dgm:t>
    </dgm:pt>
    <dgm:pt modelId="{EDC55D86-3F9E-4885-95F0-04D4AC94504C}" type="sibTrans" cxnId="{6E7F187F-0613-4703-9899-3F5D32FAA7E0}">
      <dgm:prSet/>
      <dgm:spPr/>
      <dgm:t>
        <a:bodyPr/>
        <a:lstStyle/>
        <a:p>
          <a:endParaRPr lang="en-US"/>
        </a:p>
      </dgm:t>
    </dgm:pt>
    <dgm:pt modelId="{BFF9B685-6C21-4915-8C5B-08A3D3152A9B}">
      <dgm:prSet/>
      <dgm:spPr/>
      <dgm:t>
        <a:bodyPr/>
        <a:lstStyle/>
        <a:p>
          <a:r>
            <a:rPr lang="en-ZW"/>
            <a:t>Referral pathways for psychosocial support</a:t>
          </a:r>
          <a:endParaRPr lang="en-US"/>
        </a:p>
      </dgm:t>
    </dgm:pt>
    <dgm:pt modelId="{C4BA76AC-1891-4AF0-AD59-1049BBA6D35D}" type="parTrans" cxnId="{EF72C631-2A02-4A85-B60E-E7C893E49E8E}">
      <dgm:prSet/>
      <dgm:spPr/>
      <dgm:t>
        <a:bodyPr/>
        <a:lstStyle/>
        <a:p>
          <a:endParaRPr lang="en-US"/>
        </a:p>
      </dgm:t>
    </dgm:pt>
    <dgm:pt modelId="{C7E24865-791D-41DA-885B-8D4BE3EB0FF0}" type="sibTrans" cxnId="{EF72C631-2A02-4A85-B60E-E7C893E49E8E}">
      <dgm:prSet/>
      <dgm:spPr/>
      <dgm:t>
        <a:bodyPr/>
        <a:lstStyle/>
        <a:p>
          <a:endParaRPr lang="en-US"/>
        </a:p>
      </dgm:t>
    </dgm:pt>
    <dgm:pt modelId="{44C65AC9-819F-4C0E-BBA2-2DE9CF21538B}">
      <dgm:prSet/>
      <dgm:spPr/>
      <dgm:t>
        <a:bodyPr/>
        <a:lstStyle/>
        <a:p>
          <a:r>
            <a:rPr lang="en-ZW"/>
            <a:t>Remove user fees for health services to assure universal access to publicly-financed essential health services </a:t>
          </a:r>
          <a:endParaRPr lang="en-US"/>
        </a:p>
      </dgm:t>
    </dgm:pt>
    <dgm:pt modelId="{4908D619-261E-47D0-8366-FFD28C48EDFA}" type="parTrans" cxnId="{3CDAF223-941C-4A32-B4BF-34E9F666846E}">
      <dgm:prSet/>
      <dgm:spPr/>
      <dgm:t>
        <a:bodyPr/>
        <a:lstStyle/>
        <a:p>
          <a:endParaRPr lang="en-US"/>
        </a:p>
      </dgm:t>
    </dgm:pt>
    <dgm:pt modelId="{733B2721-091B-4E0C-BB04-FEB0B09C6013}" type="sibTrans" cxnId="{3CDAF223-941C-4A32-B4BF-34E9F666846E}">
      <dgm:prSet/>
      <dgm:spPr/>
      <dgm:t>
        <a:bodyPr/>
        <a:lstStyle/>
        <a:p>
          <a:endParaRPr lang="en-US"/>
        </a:p>
      </dgm:t>
    </dgm:pt>
    <dgm:pt modelId="{39B20B12-458D-4395-877B-786A49E1D96B}" type="pres">
      <dgm:prSet presAssocID="{D8428692-4EE3-42F4-BD2C-F62F125E5D1F}" presName="root" presStyleCnt="0">
        <dgm:presLayoutVars>
          <dgm:dir/>
          <dgm:resizeHandles val="exact"/>
        </dgm:presLayoutVars>
      </dgm:prSet>
      <dgm:spPr/>
    </dgm:pt>
    <dgm:pt modelId="{A4D28204-3C61-4EB1-9964-FD32BD5B9820}" type="pres">
      <dgm:prSet presAssocID="{3C32F5DB-9FB4-42D8-8B37-AE240D938205}" presName="compNode" presStyleCnt="0"/>
      <dgm:spPr/>
    </dgm:pt>
    <dgm:pt modelId="{33061773-C6D4-4E8E-9156-2830593839DC}" type="pres">
      <dgm:prSet presAssocID="{3C32F5DB-9FB4-42D8-8B37-AE240D938205}" presName="bgRect" presStyleLbl="bgShp" presStyleIdx="0" presStyleCnt="4"/>
      <dgm:spPr/>
    </dgm:pt>
    <dgm:pt modelId="{662AD0DD-B76C-468F-B1EE-54DAC9849F6A}" type="pres">
      <dgm:prSet presAssocID="{3C32F5DB-9FB4-42D8-8B37-AE240D9382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1E0E9738-1EC6-469E-B95C-EAD9C2D3E642}" type="pres">
      <dgm:prSet presAssocID="{3C32F5DB-9FB4-42D8-8B37-AE240D938205}" presName="spaceRect" presStyleCnt="0"/>
      <dgm:spPr/>
    </dgm:pt>
    <dgm:pt modelId="{4C6D927A-307A-4839-877B-32D42760A63E}" type="pres">
      <dgm:prSet presAssocID="{3C32F5DB-9FB4-42D8-8B37-AE240D938205}" presName="parTx" presStyleLbl="revTx" presStyleIdx="0" presStyleCnt="4">
        <dgm:presLayoutVars>
          <dgm:chMax val="0"/>
          <dgm:chPref val="0"/>
        </dgm:presLayoutVars>
      </dgm:prSet>
      <dgm:spPr/>
    </dgm:pt>
    <dgm:pt modelId="{44EE4BE8-54B0-4A19-8208-5521DF1DD60C}" type="pres">
      <dgm:prSet presAssocID="{2DCEC430-F1A5-42F6-B65A-85A3435025FA}" presName="sibTrans" presStyleCnt="0"/>
      <dgm:spPr/>
    </dgm:pt>
    <dgm:pt modelId="{98EA8858-341B-4939-8878-DBCDE30E99A0}" type="pres">
      <dgm:prSet presAssocID="{FBC6D1A1-05BC-4F8D-A465-0C3DC057293E}" presName="compNode" presStyleCnt="0"/>
      <dgm:spPr/>
    </dgm:pt>
    <dgm:pt modelId="{89B4B126-7A19-4674-B031-D4650852CD46}" type="pres">
      <dgm:prSet presAssocID="{FBC6D1A1-05BC-4F8D-A465-0C3DC057293E}" presName="bgRect" presStyleLbl="bgShp" presStyleIdx="1" presStyleCnt="4"/>
      <dgm:spPr/>
    </dgm:pt>
    <dgm:pt modelId="{30F71BFD-A304-4C56-BD0E-BB0AA9E0D03C}" type="pres">
      <dgm:prSet presAssocID="{FBC6D1A1-05BC-4F8D-A465-0C3DC05729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56C4E55A-FBD9-492D-A4B3-56730A88ACF7}" type="pres">
      <dgm:prSet presAssocID="{FBC6D1A1-05BC-4F8D-A465-0C3DC057293E}" presName="spaceRect" presStyleCnt="0"/>
      <dgm:spPr/>
    </dgm:pt>
    <dgm:pt modelId="{5DE0355E-830B-4F9B-B1F8-3E80B90681EB}" type="pres">
      <dgm:prSet presAssocID="{FBC6D1A1-05BC-4F8D-A465-0C3DC057293E}" presName="parTx" presStyleLbl="revTx" presStyleIdx="1" presStyleCnt="4">
        <dgm:presLayoutVars>
          <dgm:chMax val="0"/>
          <dgm:chPref val="0"/>
        </dgm:presLayoutVars>
      </dgm:prSet>
      <dgm:spPr/>
    </dgm:pt>
    <dgm:pt modelId="{92DECAC5-DC9B-40F7-9973-8502A3F210A4}" type="pres">
      <dgm:prSet presAssocID="{EDC55D86-3F9E-4885-95F0-04D4AC94504C}" presName="sibTrans" presStyleCnt="0"/>
      <dgm:spPr/>
    </dgm:pt>
    <dgm:pt modelId="{452F9E73-67BC-49A2-B582-4FC9C8ADA8B8}" type="pres">
      <dgm:prSet presAssocID="{BFF9B685-6C21-4915-8C5B-08A3D3152A9B}" presName="compNode" presStyleCnt="0"/>
      <dgm:spPr/>
    </dgm:pt>
    <dgm:pt modelId="{208E9750-B97B-47F1-A071-B33184FDFC51}" type="pres">
      <dgm:prSet presAssocID="{BFF9B685-6C21-4915-8C5B-08A3D3152A9B}" presName="bgRect" presStyleLbl="bgShp" presStyleIdx="2" presStyleCnt="4"/>
      <dgm:spPr/>
    </dgm:pt>
    <dgm:pt modelId="{02B4CB71-187F-48E1-A8C3-33F10FFD4EC3}" type="pres">
      <dgm:prSet presAssocID="{BFF9B685-6C21-4915-8C5B-08A3D3152A9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7269351A-326E-4E90-A596-3423B1946BB7}" type="pres">
      <dgm:prSet presAssocID="{BFF9B685-6C21-4915-8C5B-08A3D3152A9B}" presName="spaceRect" presStyleCnt="0"/>
      <dgm:spPr/>
    </dgm:pt>
    <dgm:pt modelId="{124B05E6-6DBB-434E-A8D9-2A5265009B5E}" type="pres">
      <dgm:prSet presAssocID="{BFF9B685-6C21-4915-8C5B-08A3D3152A9B}" presName="parTx" presStyleLbl="revTx" presStyleIdx="2" presStyleCnt="4">
        <dgm:presLayoutVars>
          <dgm:chMax val="0"/>
          <dgm:chPref val="0"/>
        </dgm:presLayoutVars>
      </dgm:prSet>
      <dgm:spPr/>
    </dgm:pt>
    <dgm:pt modelId="{F7438EE8-5C37-4104-B2B6-58C90E69A482}" type="pres">
      <dgm:prSet presAssocID="{C7E24865-791D-41DA-885B-8D4BE3EB0FF0}" presName="sibTrans" presStyleCnt="0"/>
      <dgm:spPr/>
    </dgm:pt>
    <dgm:pt modelId="{9492B308-5A22-414A-B570-65797FE1128A}" type="pres">
      <dgm:prSet presAssocID="{44C65AC9-819F-4C0E-BBA2-2DE9CF21538B}" presName="compNode" presStyleCnt="0"/>
      <dgm:spPr/>
    </dgm:pt>
    <dgm:pt modelId="{47989CE6-6664-4C9B-B745-4B63787F902D}" type="pres">
      <dgm:prSet presAssocID="{44C65AC9-819F-4C0E-BBA2-2DE9CF21538B}" presName="bgRect" presStyleLbl="bgShp" presStyleIdx="3" presStyleCnt="4"/>
      <dgm:spPr/>
    </dgm:pt>
    <dgm:pt modelId="{6CEEA9A9-4A69-4871-8209-BC6B81585191}" type="pres">
      <dgm:prSet presAssocID="{44C65AC9-819F-4C0E-BBA2-2DE9CF2153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E4A47106-8B56-45ED-B8ED-235A17F7928C}" type="pres">
      <dgm:prSet presAssocID="{44C65AC9-819F-4C0E-BBA2-2DE9CF21538B}" presName="spaceRect" presStyleCnt="0"/>
      <dgm:spPr/>
    </dgm:pt>
    <dgm:pt modelId="{F95D1C7A-0691-4398-9D15-07205D436DFC}" type="pres">
      <dgm:prSet presAssocID="{44C65AC9-819F-4C0E-BBA2-2DE9CF21538B}" presName="parTx" presStyleLbl="revTx" presStyleIdx="3" presStyleCnt="4">
        <dgm:presLayoutVars>
          <dgm:chMax val="0"/>
          <dgm:chPref val="0"/>
        </dgm:presLayoutVars>
      </dgm:prSet>
      <dgm:spPr/>
    </dgm:pt>
  </dgm:ptLst>
  <dgm:cxnLst>
    <dgm:cxn modelId="{AD850F06-F0D6-4A6E-AA11-3A0DCC4D6C7D}" type="presOf" srcId="{FBC6D1A1-05BC-4F8D-A465-0C3DC057293E}" destId="{5DE0355E-830B-4F9B-B1F8-3E80B90681EB}" srcOrd="0" destOrd="0" presId="urn:microsoft.com/office/officeart/2018/2/layout/IconVerticalSolidList"/>
    <dgm:cxn modelId="{1BD9870B-5ED5-48F7-9F1A-9BC58B4E0B90}" type="presOf" srcId="{3C32F5DB-9FB4-42D8-8B37-AE240D938205}" destId="{4C6D927A-307A-4839-877B-32D42760A63E}" srcOrd="0" destOrd="0" presId="urn:microsoft.com/office/officeart/2018/2/layout/IconVerticalSolidList"/>
    <dgm:cxn modelId="{B580471A-CD20-48D9-9074-DB20A9B0EE5E}" srcId="{D8428692-4EE3-42F4-BD2C-F62F125E5D1F}" destId="{3C32F5DB-9FB4-42D8-8B37-AE240D938205}" srcOrd="0" destOrd="0" parTransId="{2CAB28C3-4C0A-4660-AE54-D391A7C87AF0}" sibTransId="{2DCEC430-F1A5-42F6-B65A-85A3435025FA}"/>
    <dgm:cxn modelId="{3CDAF223-941C-4A32-B4BF-34E9F666846E}" srcId="{D8428692-4EE3-42F4-BD2C-F62F125E5D1F}" destId="{44C65AC9-819F-4C0E-BBA2-2DE9CF21538B}" srcOrd="3" destOrd="0" parTransId="{4908D619-261E-47D0-8366-FFD28C48EDFA}" sibTransId="{733B2721-091B-4E0C-BB04-FEB0B09C6013}"/>
    <dgm:cxn modelId="{EF72C631-2A02-4A85-B60E-E7C893E49E8E}" srcId="{D8428692-4EE3-42F4-BD2C-F62F125E5D1F}" destId="{BFF9B685-6C21-4915-8C5B-08A3D3152A9B}" srcOrd="2" destOrd="0" parTransId="{C4BA76AC-1891-4AF0-AD59-1049BBA6D35D}" sibTransId="{C7E24865-791D-41DA-885B-8D4BE3EB0FF0}"/>
    <dgm:cxn modelId="{977DDB4E-E2E5-4F90-AC22-77B61BE2ED4B}" type="presOf" srcId="{44C65AC9-819F-4C0E-BBA2-2DE9CF21538B}" destId="{F95D1C7A-0691-4398-9D15-07205D436DFC}" srcOrd="0" destOrd="0" presId="urn:microsoft.com/office/officeart/2018/2/layout/IconVerticalSolidList"/>
    <dgm:cxn modelId="{6E7F187F-0613-4703-9899-3F5D32FAA7E0}" srcId="{D8428692-4EE3-42F4-BD2C-F62F125E5D1F}" destId="{FBC6D1A1-05BC-4F8D-A465-0C3DC057293E}" srcOrd="1" destOrd="0" parTransId="{B4F57DD7-4072-4775-AFB2-57AC6ED093E0}" sibTransId="{EDC55D86-3F9E-4885-95F0-04D4AC94504C}"/>
    <dgm:cxn modelId="{22D8E0C0-D84D-4CE8-999C-54837E0391B2}" type="presOf" srcId="{D8428692-4EE3-42F4-BD2C-F62F125E5D1F}" destId="{39B20B12-458D-4395-877B-786A49E1D96B}" srcOrd="0" destOrd="0" presId="urn:microsoft.com/office/officeart/2018/2/layout/IconVerticalSolidList"/>
    <dgm:cxn modelId="{385E3CC8-0761-4DB3-BE53-2D5940457115}" type="presOf" srcId="{BFF9B685-6C21-4915-8C5B-08A3D3152A9B}" destId="{124B05E6-6DBB-434E-A8D9-2A5265009B5E}" srcOrd="0" destOrd="0" presId="urn:microsoft.com/office/officeart/2018/2/layout/IconVerticalSolidList"/>
    <dgm:cxn modelId="{3C04172E-F0C7-4840-A875-F28955D8659C}" type="presParOf" srcId="{39B20B12-458D-4395-877B-786A49E1D96B}" destId="{A4D28204-3C61-4EB1-9964-FD32BD5B9820}" srcOrd="0" destOrd="0" presId="urn:microsoft.com/office/officeart/2018/2/layout/IconVerticalSolidList"/>
    <dgm:cxn modelId="{8BA56DAC-A25E-4640-B863-F94730484E67}" type="presParOf" srcId="{A4D28204-3C61-4EB1-9964-FD32BD5B9820}" destId="{33061773-C6D4-4E8E-9156-2830593839DC}" srcOrd="0" destOrd="0" presId="urn:microsoft.com/office/officeart/2018/2/layout/IconVerticalSolidList"/>
    <dgm:cxn modelId="{5E42D6AB-1089-42E3-BA3D-AC5269A338B4}" type="presParOf" srcId="{A4D28204-3C61-4EB1-9964-FD32BD5B9820}" destId="{662AD0DD-B76C-468F-B1EE-54DAC9849F6A}" srcOrd="1" destOrd="0" presId="urn:microsoft.com/office/officeart/2018/2/layout/IconVerticalSolidList"/>
    <dgm:cxn modelId="{71A180B4-DCA7-43DA-B827-27AEC15CAC46}" type="presParOf" srcId="{A4D28204-3C61-4EB1-9964-FD32BD5B9820}" destId="{1E0E9738-1EC6-469E-B95C-EAD9C2D3E642}" srcOrd="2" destOrd="0" presId="urn:microsoft.com/office/officeart/2018/2/layout/IconVerticalSolidList"/>
    <dgm:cxn modelId="{293022A7-9149-43C3-ACE2-333D4A945848}" type="presParOf" srcId="{A4D28204-3C61-4EB1-9964-FD32BD5B9820}" destId="{4C6D927A-307A-4839-877B-32D42760A63E}" srcOrd="3" destOrd="0" presId="urn:microsoft.com/office/officeart/2018/2/layout/IconVerticalSolidList"/>
    <dgm:cxn modelId="{DD2C3194-E88B-437F-98BF-22558E135E7A}" type="presParOf" srcId="{39B20B12-458D-4395-877B-786A49E1D96B}" destId="{44EE4BE8-54B0-4A19-8208-5521DF1DD60C}" srcOrd="1" destOrd="0" presId="urn:microsoft.com/office/officeart/2018/2/layout/IconVerticalSolidList"/>
    <dgm:cxn modelId="{57BF8DC2-BD0D-47A8-B972-645D3546F70F}" type="presParOf" srcId="{39B20B12-458D-4395-877B-786A49E1D96B}" destId="{98EA8858-341B-4939-8878-DBCDE30E99A0}" srcOrd="2" destOrd="0" presId="urn:microsoft.com/office/officeart/2018/2/layout/IconVerticalSolidList"/>
    <dgm:cxn modelId="{03D8659C-B65D-4033-8236-B23DCEF31588}" type="presParOf" srcId="{98EA8858-341B-4939-8878-DBCDE30E99A0}" destId="{89B4B126-7A19-4674-B031-D4650852CD46}" srcOrd="0" destOrd="0" presId="urn:microsoft.com/office/officeart/2018/2/layout/IconVerticalSolidList"/>
    <dgm:cxn modelId="{A01FC638-7427-4CD3-B346-0796156A664C}" type="presParOf" srcId="{98EA8858-341B-4939-8878-DBCDE30E99A0}" destId="{30F71BFD-A304-4C56-BD0E-BB0AA9E0D03C}" srcOrd="1" destOrd="0" presId="urn:microsoft.com/office/officeart/2018/2/layout/IconVerticalSolidList"/>
    <dgm:cxn modelId="{E433DEB7-42E1-41C2-9F7F-9112E4F1E78E}" type="presParOf" srcId="{98EA8858-341B-4939-8878-DBCDE30E99A0}" destId="{56C4E55A-FBD9-492D-A4B3-56730A88ACF7}" srcOrd="2" destOrd="0" presId="urn:microsoft.com/office/officeart/2018/2/layout/IconVerticalSolidList"/>
    <dgm:cxn modelId="{6E689B19-07DE-4FBB-89B6-81FF70063704}" type="presParOf" srcId="{98EA8858-341B-4939-8878-DBCDE30E99A0}" destId="{5DE0355E-830B-4F9B-B1F8-3E80B90681EB}" srcOrd="3" destOrd="0" presId="urn:microsoft.com/office/officeart/2018/2/layout/IconVerticalSolidList"/>
    <dgm:cxn modelId="{FC9B18CA-C195-47A9-BACA-52EEA6DA238F}" type="presParOf" srcId="{39B20B12-458D-4395-877B-786A49E1D96B}" destId="{92DECAC5-DC9B-40F7-9973-8502A3F210A4}" srcOrd="3" destOrd="0" presId="urn:microsoft.com/office/officeart/2018/2/layout/IconVerticalSolidList"/>
    <dgm:cxn modelId="{09891592-D02F-4CFD-A3EF-1DCA73A9D657}" type="presParOf" srcId="{39B20B12-458D-4395-877B-786A49E1D96B}" destId="{452F9E73-67BC-49A2-B582-4FC9C8ADA8B8}" srcOrd="4" destOrd="0" presId="urn:microsoft.com/office/officeart/2018/2/layout/IconVerticalSolidList"/>
    <dgm:cxn modelId="{AEB93B6B-B441-4486-A88F-EBA1199B0E98}" type="presParOf" srcId="{452F9E73-67BC-49A2-B582-4FC9C8ADA8B8}" destId="{208E9750-B97B-47F1-A071-B33184FDFC51}" srcOrd="0" destOrd="0" presId="urn:microsoft.com/office/officeart/2018/2/layout/IconVerticalSolidList"/>
    <dgm:cxn modelId="{98249413-62D8-410C-BF20-A695B26B93AF}" type="presParOf" srcId="{452F9E73-67BC-49A2-B582-4FC9C8ADA8B8}" destId="{02B4CB71-187F-48E1-A8C3-33F10FFD4EC3}" srcOrd="1" destOrd="0" presId="urn:microsoft.com/office/officeart/2018/2/layout/IconVerticalSolidList"/>
    <dgm:cxn modelId="{BC24588D-9411-4025-9E33-0D1AD898DB81}" type="presParOf" srcId="{452F9E73-67BC-49A2-B582-4FC9C8ADA8B8}" destId="{7269351A-326E-4E90-A596-3423B1946BB7}" srcOrd="2" destOrd="0" presId="urn:microsoft.com/office/officeart/2018/2/layout/IconVerticalSolidList"/>
    <dgm:cxn modelId="{023444D2-E5C5-4D47-AB1F-60E2A9F7B86F}" type="presParOf" srcId="{452F9E73-67BC-49A2-B582-4FC9C8ADA8B8}" destId="{124B05E6-6DBB-434E-A8D9-2A5265009B5E}" srcOrd="3" destOrd="0" presId="urn:microsoft.com/office/officeart/2018/2/layout/IconVerticalSolidList"/>
    <dgm:cxn modelId="{4AC750B4-50B8-4324-84F1-F5F6BDDC3FDE}" type="presParOf" srcId="{39B20B12-458D-4395-877B-786A49E1D96B}" destId="{F7438EE8-5C37-4104-B2B6-58C90E69A482}" srcOrd="5" destOrd="0" presId="urn:microsoft.com/office/officeart/2018/2/layout/IconVerticalSolidList"/>
    <dgm:cxn modelId="{8C291B42-E352-4121-BDDF-A4E6EA65F64F}" type="presParOf" srcId="{39B20B12-458D-4395-877B-786A49E1D96B}" destId="{9492B308-5A22-414A-B570-65797FE1128A}" srcOrd="6" destOrd="0" presId="urn:microsoft.com/office/officeart/2018/2/layout/IconVerticalSolidList"/>
    <dgm:cxn modelId="{B96D2ADB-A920-4781-AE91-FAF6EC6CB147}" type="presParOf" srcId="{9492B308-5A22-414A-B570-65797FE1128A}" destId="{47989CE6-6664-4C9B-B745-4B63787F902D}" srcOrd="0" destOrd="0" presId="urn:microsoft.com/office/officeart/2018/2/layout/IconVerticalSolidList"/>
    <dgm:cxn modelId="{121CF7D0-8C36-432B-9C6D-FF4052407BE0}" type="presParOf" srcId="{9492B308-5A22-414A-B570-65797FE1128A}" destId="{6CEEA9A9-4A69-4871-8209-BC6B81585191}" srcOrd="1" destOrd="0" presId="urn:microsoft.com/office/officeart/2018/2/layout/IconVerticalSolidList"/>
    <dgm:cxn modelId="{D9A21C49-A086-4543-8E16-AFF832701B15}" type="presParOf" srcId="{9492B308-5A22-414A-B570-65797FE1128A}" destId="{E4A47106-8B56-45ED-B8ED-235A17F7928C}" srcOrd="2" destOrd="0" presId="urn:microsoft.com/office/officeart/2018/2/layout/IconVerticalSolidList"/>
    <dgm:cxn modelId="{16A876E1-7188-4B01-AACB-34853340C67F}" type="presParOf" srcId="{9492B308-5A22-414A-B570-65797FE1128A}" destId="{F95D1C7A-0691-4398-9D15-07205D436D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2D0C3-9422-4324-A2A4-BA932453BB85}">
      <dsp:nvSpPr>
        <dsp:cNvPr id="0" name=""/>
        <dsp:cNvSpPr/>
      </dsp:nvSpPr>
      <dsp:spPr>
        <a:xfrm>
          <a:off x="0" y="20131"/>
          <a:ext cx="7242048" cy="1343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ZW" sz="5600" kern="1200"/>
            <a:t>Context</a:t>
          </a:r>
          <a:endParaRPr lang="en-US" sz="5600" kern="1200"/>
        </a:p>
      </dsp:txBody>
      <dsp:txXfrm>
        <a:off x="65568" y="85699"/>
        <a:ext cx="7110912" cy="1212024"/>
      </dsp:txXfrm>
    </dsp:sp>
    <dsp:sp modelId="{36D526DD-3887-492D-AEA7-F2857758C79A}">
      <dsp:nvSpPr>
        <dsp:cNvPr id="0" name=""/>
        <dsp:cNvSpPr/>
      </dsp:nvSpPr>
      <dsp:spPr>
        <a:xfrm>
          <a:off x="0" y="1524571"/>
          <a:ext cx="7242048" cy="13431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ZW" sz="5600" kern="1200" dirty="0"/>
            <a:t>Survey objectives</a:t>
          </a:r>
          <a:endParaRPr lang="en-US" sz="5600" kern="1200" dirty="0"/>
        </a:p>
      </dsp:txBody>
      <dsp:txXfrm>
        <a:off x="65568" y="1590139"/>
        <a:ext cx="7110912" cy="1212024"/>
      </dsp:txXfrm>
    </dsp:sp>
    <dsp:sp modelId="{24B7CFA8-656D-414E-8023-83BBC6E7F07B}">
      <dsp:nvSpPr>
        <dsp:cNvPr id="0" name=""/>
        <dsp:cNvSpPr/>
      </dsp:nvSpPr>
      <dsp:spPr>
        <a:xfrm>
          <a:off x="0" y="3029011"/>
          <a:ext cx="7242048" cy="13431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ZW" sz="5600" kern="1200"/>
            <a:t>Results</a:t>
          </a:r>
          <a:endParaRPr lang="en-US" sz="5600" kern="1200"/>
        </a:p>
      </dsp:txBody>
      <dsp:txXfrm>
        <a:off x="65568" y="3094579"/>
        <a:ext cx="7110912" cy="1212024"/>
      </dsp:txXfrm>
    </dsp:sp>
    <dsp:sp modelId="{DF2236E0-0BA6-46E4-A15C-5B2BBC05D313}">
      <dsp:nvSpPr>
        <dsp:cNvPr id="0" name=""/>
        <dsp:cNvSpPr/>
      </dsp:nvSpPr>
      <dsp:spPr>
        <a:xfrm>
          <a:off x="0" y="4533451"/>
          <a:ext cx="7242048" cy="1343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ZW" sz="5600" kern="1200"/>
            <a:t>Recommendations</a:t>
          </a:r>
          <a:endParaRPr lang="en-US" sz="5600" kern="1200"/>
        </a:p>
      </dsp:txBody>
      <dsp:txXfrm>
        <a:off x="65568" y="4599019"/>
        <a:ext cx="7110912" cy="1212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B3B17-A7F1-4452-B15A-3FC2E6E6348D}">
      <dsp:nvSpPr>
        <dsp:cNvPr id="0" name=""/>
        <dsp:cNvSpPr/>
      </dsp:nvSpPr>
      <dsp:spPr>
        <a:xfrm>
          <a:off x="0" y="3558996"/>
          <a:ext cx="7242048" cy="2335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a:t>Specific areas of inquiry:</a:t>
          </a:r>
          <a:endParaRPr lang="en-US" sz="3300" kern="1200"/>
        </a:p>
      </dsp:txBody>
      <dsp:txXfrm>
        <a:off x="0" y="3558996"/>
        <a:ext cx="7242048" cy="1260947"/>
      </dsp:txXfrm>
    </dsp:sp>
    <dsp:sp modelId="{7F7D5306-6094-4BF0-A789-E3B905E20230}">
      <dsp:nvSpPr>
        <dsp:cNvPr id="0" name=""/>
        <dsp:cNvSpPr/>
      </dsp:nvSpPr>
      <dsp:spPr>
        <a:xfrm>
          <a:off x="0" y="4773242"/>
          <a:ext cx="1810512" cy="10741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Availability of Information on COVID-19</a:t>
          </a:r>
          <a:r>
            <a:rPr lang="zh-CN" sz="1400" kern="1200"/>
            <a:t> </a:t>
          </a:r>
          <a:r>
            <a:rPr lang="en-US" sz="1400" kern="1200"/>
            <a:t>prevention information </a:t>
          </a:r>
        </a:p>
      </dsp:txBody>
      <dsp:txXfrm>
        <a:off x="0" y="4773242"/>
        <a:ext cx="1810512" cy="1074140"/>
      </dsp:txXfrm>
    </dsp:sp>
    <dsp:sp modelId="{5A518296-55D3-41E0-BFE1-DC751277B4B6}">
      <dsp:nvSpPr>
        <dsp:cNvPr id="0" name=""/>
        <dsp:cNvSpPr/>
      </dsp:nvSpPr>
      <dsp:spPr>
        <a:xfrm>
          <a:off x="1810512" y="4773242"/>
          <a:ext cx="1810512" cy="107414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Access to preventative materials against COVID-19 for PLHIV  &amp; their families  </a:t>
          </a:r>
        </a:p>
      </dsp:txBody>
      <dsp:txXfrm>
        <a:off x="1810512" y="4773242"/>
        <a:ext cx="1810512" cy="1074140"/>
      </dsp:txXfrm>
    </dsp:sp>
    <dsp:sp modelId="{2779C66A-EC91-4D24-B9B8-8A3322A06373}">
      <dsp:nvSpPr>
        <dsp:cNvPr id="0" name=""/>
        <dsp:cNvSpPr/>
      </dsp:nvSpPr>
      <dsp:spPr>
        <a:xfrm>
          <a:off x="3621024" y="4773242"/>
          <a:ext cx="1810512" cy="107414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Access to HIV treatment for PLHIV (and other essential HIV services – e.g. MMD)</a:t>
          </a:r>
        </a:p>
      </dsp:txBody>
      <dsp:txXfrm>
        <a:off x="3621024" y="4773242"/>
        <a:ext cx="1810512" cy="1074140"/>
      </dsp:txXfrm>
    </dsp:sp>
    <dsp:sp modelId="{8F7088CB-D122-4229-88E9-69574AC0DA8A}">
      <dsp:nvSpPr>
        <dsp:cNvPr id="0" name=""/>
        <dsp:cNvSpPr/>
      </dsp:nvSpPr>
      <dsp:spPr>
        <a:xfrm>
          <a:off x="5431536" y="4773242"/>
          <a:ext cx="1810512" cy="10741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Access to psychosocial support during the outbreak </a:t>
          </a:r>
        </a:p>
      </dsp:txBody>
      <dsp:txXfrm>
        <a:off x="5431536" y="4773242"/>
        <a:ext cx="1810512" cy="1074140"/>
      </dsp:txXfrm>
    </dsp:sp>
    <dsp:sp modelId="{7ED29518-19B6-41CB-A08F-98C0524C3CD0}">
      <dsp:nvSpPr>
        <dsp:cNvPr id="0" name=""/>
        <dsp:cNvSpPr/>
      </dsp:nvSpPr>
      <dsp:spPr>
        <a:xfrm rot="10800000">
          <a:off x="0" y="2659"/>
          <a:ext cx="7242048" cy="359136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a:t>Undertake a rapid assessment of impacts of the COVID-19 pandemic outbreak on people living with HIV</a:t>
          </a:r>
          <a:r>
            <a:rPr lang="zh-CN" sz="3300" kern="1200"/>
            <a:t> </a:t>
          </a:r>
          <a:r>
            <a:rPr lang="en-US" sz="3300" kern="1200"/>
            <a:t>(PLHIV) in Zimbabwe</a:t>
          </a:r>
        </a:p>
      </dsp:txBody>
      <dsp:txXfrm rot="10800000">
        <a:off x="0" y="2659"/>
        <a:ext cx="7242048" cy="2333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5AF5-A9C1-49E1-BB3A-EFC8E171BA25}">
      <dsp:nvSpPr>
        <dsp:cNvPr id="0" name=""/>
        <dsp:cNvSpPr/>
      </dsp:nvSpPr>
      <dsp:spPr>
        <a:xfrm>
          <a:off x="0" y="32371"/>
          <a:ext cx="7242048"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Online national anonymous survey:</a:t>
          </a:r>
          <a:endParaRPr lang="en-US" sz="2700" kern="1200"/>
        </a:p>
      </dsp:txBody>
      <dsp:txXfrm>
        <a:off x="31613" y="63984"/>
        <a:ext cx="7178822" cy="584369"/>
      </dsp:txXfrm>
    </dsp:sp>
    <dsp:sp modelId="{AA0FF40D-DDB2-4E02-8F1B-4C440BADCEDE}">
      <dsp:nvSpPr>
        <dsp:cNvPr id="0" name=""/>
        <dsp:cNvSpPr/>
      </dsp:nvSpPr>
      <dsp:spPr>
        <a:xfrm>
          <a:off x="0" y="679966"/>
          <a:ext cx="7242048"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Distributed by ZNNP+ and NAC</a:t>
          </a:r>
        </a:p>
        <a:p>
          <a:pPr marL="228600" lvl="1" indent="-228600" algn="l" defTabSz="933450">
            <a:lnSpc>
              <a:spcPct val="90000"/>
            </a:lnSpc>
            <a:spcBef>
              <a:spcPct val="0"/>
            </a:spcBef>
            <a:spcAft>
              <a:spcPct val="20000"/>
            </a:spcAft>
            <a:buChar char="•"/>
          </a:pPr>
          <a:r>
            <a:rPr lang="en-US" sz="2100" kern="1200" dirty="0"/>
            <a:t>To increase reach, dual approach: SurveyMonkey and WhatsApp Survey</a:t>
          </a:r>
        </a:p>
      </dsp:txBody>
      <dsp:txXfrm>
        <a:off x="0" y="679966"/>
        <a:ext cx="7242048" cy="1033964"/>
      </dsp:txXfrm>
    </dsp:sp>
    <dsp:sp modelId="{4912A092-9FCD-4337-913B-780EEDB9919A}">
      <dsp:nvSpPr>
        <dsp:cNvPr id="0" name=""/>
        <dsp:cNvSpPr/>
      </dsp:nvSpPr>
      <dsp:spPr>
        <a:xfrm>
          <a:off x="0" y="1713931"/>
          <a:ext cx="7242048" cy="64759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Survey Duration:  </a:t>
          </a:r>
          <a:endParaRPr lang="en-US" sz="2700" kern="1200"/>
        </a:p>
      </dsp:txBody>
      <dsp:txXfrm>
        <a:off x="31613" y="1745544"/>
        <a:ext cx="7178822" cy="584369"/>
      </dsp:txXfrm>
    </dsp:sp>
    <dsp:sp modelId="{0EF90829-4322-4FAE-830D-C192DB2E73D0}">
      <dsp:nvSpPr>
        <dsp:cNvPr id="0" name=""/>
        <dsp:cNvSpPr/>
      </dsp:nvSpPr>
      <dsp:spPr>
        <a:xfrm>
          <a:off x="0" y="2361526"/>
          <a:ext cx="7242048"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1 week, 3</a:t>
          </a:r>
          <a:r>
            <a:rPr lang="en-US" sz="2100" kern="1200" baseline="30000" dirty="0"/>
            <a:t>rd</a:t>
          </a:r>
          <a:r>
            <a:rPr lang="en-US" sz="2100" kern="1200" dirty="0"/>
            <a:t> to 9</a:t>
          </a:r>
          <a:r>
            <a:rPr lang="en-US" sz="2100" kern="1200" baseline="30000" dirty="0"/>
            <a:t>th</a:t>
          </a:r>
          <a:r>
            <a:rPr lang="en-US" sz="2100" kern="1200" dirty="0"/>
            <a:t> April 2020</a:t>
          </a:r>
        </a:p>
      </dsp:txBody>
      <dsp:txXfrm>
        <a:off x="0" y="2361526"/>
        <a:ext cx="7242048" cy="447120"/>
      </dsp:txXfrm>
    </dsp:sp>
    <dsp:sp modelId="{965D3312-8C1B-42D9-996D-3024A0B7A18C}">
      <dsp:nvSpPr>
        <dsp:cNvPr id="0" name=""/>
        <dsp:cNvSpPr/>
      </dsp:nvSpPr>
      <dsp:spPr>
        <a:xfrm>
          <a:off x="0" y="2808646"/>
          <a:ext cx="7242048" cy="64759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Criteria of Survey Participants:</a:t>
          </a:r>
          <a:endParaRPr lang="en-US" sz="2700" kern="1200"/>
        </a:p>
      </dsp:txBody>
      <dsp:txXfrm>
        <a:off x="31613" y="2840259"/>
        <a:ext cx="7178822" cy="584369"/>
      </dsp:txXfrm>
    </dsp:sp>
    <dsp:sp modelId="{6D6095EF-F444-4F10-944B-2F55AB276386}">
      <dsp:nvSpPr>
        <dsp:cNvPr id="0" name=""/>
        <dsp:cNvSpPr/>
      </dsp:nvSpPr>
      <dsp:spPr>
        <a:xfrm>
          <a:off x="0" y="3456241"/>
          <a:ext cx="724204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≥18 years old;</a:t>
          </a:r>
        </a:p>
        <a:p>
          <a:pPr marL="228600" lvl="1" indent="-228600" algn="l" defTabSz="933450">
            <a:lnSpc>
              <a:spcPct val="90000"/>
            </a:lnSpc>
            <a:spcBef>
              <a:spcPct val="0"/>
            </a:spcBef>
            <a:spcAft>
              <a:spcPct val="20000"/>
            </a:spcAft>
            <a:buChar char="•"/>
          </a:pPr>
          <a:r>
            <a:rPr lang="en-US" sz="2100" kern="1200"/>
            <a:t>People Living with HIV</a:t>
          </a:r>
        </a:p>
      </dsp:txBody>
      <dsp:txXfrm>
        <a:off x="0" y="3456241"/>
        <a:ext cx="7242048" cy="726570"/>
      </dsp:txXfrm>
    </dsp:sp>
    <dsp:sp modelId="{5D3CE2BA-9664-410D-BE30-92D2D0F66132}">
      <dsp:nvSpPr>
        <dsp:cNvPr id="0" name=""/>
        <dsp:cNvSpPr/>
      </dsp:nvSpPr>
      <dsp:spPr>
        <a:xfrm>
          <a:off x="0" y="4182811"/>
          <a:ext cx="7242048"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Limitations:</a:t>
          </a:r>
          <a:endParaRPr lang="en-US" sz="2700" kern="1200"/>
        </a:p>
      </dsp:txBody>
      <dsp:txXfrm>
        <a:off x="31613" y="4214424"/>
        <a:ext cx="7178822" cy="584369"/>
      </dsp:txXfrm>
    </dsp:sp>
    <dsp:sp modelId="{BD2ED612-485C-4B8A-9714-33F8A3508378}">
      <dsp:nvSpPr>
        <dsp:cNvPr id="0" name=""/>
        <dsp:cNvSpPr/>
      </dsp:nvSpPr>
      <dsp:spPr>
        <a:xfrm>
          <a:off x="0" y="4830406"/>
          <a:ext cx="7242048"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9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Time-bound quick evaluation</a:t>
          </a:r>
        </a:p>
        <a:p>
          <a:pPr marL="228600" lvl="1" indent="-228600" algn="l" defTabSz="933450">
            <a:lnSpc>
              <a:spcPct val="90000"/>
            </a:lnSpc>
            <a:spcBef>
              <a:spcPct val="0"/>
            </a:spcBef>
            <a:spcAft>
              <a:spcPct val="20000"/>
            </a:spcAft>
            <a:buChar char="•"/>
          </a:pPr>
          <a:r>
            <a:rPr lang="en-US" sz="2100" kern="1200"/>
            <a:t>Online survey unable to cover population with limited internet access </a:t>
          </a:r>
        </a:p>
      </dsp:txBody>
      <dsp:txXfrm>
        <a:off x="0" y="4830406"/>
        <a:ext cx="7242048" cy="1033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357AC-B22A-453D-8734-7A56CE54DA40}">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59ADF-5DA4-4CC6-A7A2-4A163D584B7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34C259-A76C-4928-BFFF-8D91C74493C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1 = 0 </a:t>
          </a:r>
        </a:p>
      </dsp:txBody>
      <dsp:txXfrm>
        <a:off x="1429899" y="2442"/>
        <a:ext cx="5083704" cy="1238008"/>
      </dsp:txXfrm>
    </dsp:sp>
    <dsp:sp modelId="{8DBD06E5-364D-432A-918C-A942F605F55D}">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81864-3F53-4575-9FD3-FBD2D0669ED4}">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8D645F-CB0D-4B0B-941B-D8FB1F4CE7B7}">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2 = 1</a:t>
          </a:r>
        </a:p>
      </dsp:txBody>
      <dsp:txXfrm>
        <a:off x="1429899" y="1549953"/>
        <a:ext cx="5083704" cy="1238008"/>
      </dsp:txXfrm>
    </dsp:sp>
    <dsp:sp modelId="{1D846AFA-0B04-43AC-BD9B-CFFB80BD1298}">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34545B-C1F0-4D99-BCA1-9FF24601C883}">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67A90-377E-499D-A19B-D1FB40C5C15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1 = 60</a:t>
          </a:r>
        </a:p>
      </dsp:txBody>
      <dsp:txXfrm>
        <a:off x="1429899" y="3097464"/>
        <a:ext cx="5083704" cy="1238008"/>
      </dsp:txXfrm>
    </dsp:sp>
    <dsp:sp modelId="{B2BC098B-7969-4F54-AB62-7C625E8743B6}">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D4349-D524-4AAF-AEE4-9AB777220F36}">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496D4-32D7-40B2-8554-609E70F7F9AA}">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1 = 180</a:t>
          </a:r>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66919-C99E-452F-9B99-46E64FD0BD8D}">
      <dsp:nvSpPr>
        <dsp:cNvPr id="0" name=""/>
        <dsp:cNvSpPr/>
      </dsp:nvSpPr>
      <dsp:spPr>
        <a:xfrm>
          <a:off x="0" y="22032"/>
          <a:ext cx="6588691" cy="15530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W" sz="2800" kern="1200"/>
            <a:t>High levels of anxiety</a:t>
          </a:r>
          <a:endParaRPr lang="en-US" sz="2800" kern="1200"/>
        </a:p>
      </dsp:txBody>
      <dsp:txXfrm>
        <a:off x="75813" y="97845"/>
        <a:ext cx="6437065" cy="1401402"/>
      </dsp:txXfrm>
    </dsp:sp>
    <dsp:sp modelId="{A1A63A34-301C-4CF1-BBA8-4D008A99E471}">
      <dsp:nvSpPr>
        <dsp:cNvPr id="0" name=""/>
        <dsp:cNvSpPr/>
      </dsp:nvSpPr>
      <dsp:spPr>
        <a:xfrm>
          <a:off x="0" y="2171857"/>
          <a:ext cx="6588691" cy="155302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W" sz="2800" kern="1200"/>
            <a:t>Average score = 3.65</a:t>
          </a:r>
          <a:endParaRPr lang="en-US" sz="2800" kern="1200"/>
        </a:p>
      </dsp:txBody>
      <dsp:txXfrm>
        <a:off x="75813" y="2247670"/>
        <a:ext cx="6437065" cy="1401402"/>
      </dsp:txXfrm>
    </dsp:sp>
    <dsp:sp modelId="{6CD4754D-6638-4E78-949B-3BEC4760497C}">
      <dsp:nvSpPr>
        <dsp:cNvPr id="0" name=""/>
        <dsp:cNvSpPr/>
      </dsp:nvSpPr>
      <dsp:spPr>
        <a:xfrm>
          <a:off x="0" y="4102906"/>
          <a:ext cx="6588691" cy="15530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Level of anxiousness on scale (1 to 5) from not anxious to extremely anxious, where 1 is not anxious and 5 is extremely anxious</a:t>
          </a:r>
        </a:p>
      </dsp:txBody>
      <dsp:txXfrm>
        <a:off x="75813" y="4178719"/>
        <a:ext cx="6437065" cy="1401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61773-C6D4-4E8E-9156-2830593839DC}">
      <dsp:nvSpPr>
        <dsp:cNvPr id="0" name=""/>
        <dsp:cNvSpPr/>
      </dsp:nvSpPr>
      <dsp:spPr>
        <a:xfrm>
          <a:off x="0" y="2347"/>
          <a:ext cx="6248400" cy="11898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AD0DD-B76C-468F-B1EE-54DAC9849F6A}">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6D927A-307A-4839-877B-32D42760A63E}">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ZW" sz="2200" kern="1200"/>
            <a:t>Situation room and call centre  for PLWHIV</a:t>
          </a:r>
          <a:endParaRPr lang="en-US" sz="2200" kern="1200"/>
        </a:p>
      </dsp:txBody>
      <dsp:txXfrm>
        <a:off x="1374223" y="2347"/>
        <a:ext cx="4874176" cy="1189803"/>
      </dsp:txXfrm>
    </dsp:sp>
    <dsp:sp modelId="{89B4B126-7A19-4674-B031-D4650852CD46}">
      <dsp:nvSpPr>
        <dsp:cNvPr id="0" name=""/>
        <dsp:cNvSpPr/>
      </dsp:nvSpPr>
      <dsp:spPr>
        <a:xfrm>
          <a:off x="0" y="1489602"/>
          <a:ext cx="6248400" cy="11898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71BFD-A304-4C56-BD0E-BB0AA9E0D03C}">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E0355E-830B-4F9B-B1F8-3E80B90681EB}">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ZW" sz="2200" kern="1200"/>
            <a:t>Outreach services for MMD refill of ARVs and consultation on OIs</a:t>
          </a:r>
          <a:endParaRPr lang="en-US" sz="2200" kern="1200"/>
        </a:p>
      </dsp:txBody>
      <dsp:txXfrm>
        <a:off x="1374223" y="1489602"/>
        <a:ext cx="4874176" cy="1189803"/>
      </dsp:txXfrm>
    </dsp:sp>
    <dsp:sp modelId="{208E9750-B97B-47F1-A071-B33184FDFC51}">
      <dsp:nvSpPr>
        <dsp:cNvPr id="0" name=""/>
        <dsp:cNvSpPr/>
      </dsp:nvSpPr>
      <dsp:spPr>
        <a:xfrm>
          <a:off x="0" y="2976856"/>
          <a:ext cx="6248400" cy="11898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4CB71-187F-48E1-A8C3-33F10FFD4EC3}">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05E6-6DBB-434E-A8D9-2A5265009B5E}">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ZW" sz="2200" kern="1200"/>
            <a:t>Referral pathways for psychosocial support</a:t>
          </a:r>
          <a:endParaRPr lang="en-US" sz="2200" kern="1200"/>
        </a:p>
      </dsp:txBody>
      <dsp:txXfrm>
        <a:off x="1374223" y="2976856"/>
        <a:ext cx="4874176" cy="1189803"/>
      </dsp:txXfrm>
    </dsp:sp>
    <dsp:sp modelId="{47989CE6-6664-4C9B-B745-4B63787F902D}">
      <dsp:nvSpPr>
        <dsp:cNvPr id="0" name=""/>
        <dsp:cNvSpPr/>
      </dsp:nvSpPr>
      <dsp:spPr>
        <a:xfrm>
          <a:off x="0" y="4464111"/>
          <a:ext cx="6248400" cy="11898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EA9A9-4A69-4871-8209-BC6B81585191}">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5D1C7A-0691-4398-9D15-07205D436DFC}">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ZW" sz="2200" kern="1200"/>
            <a:t>Remove user fees for health services to assure universal access to publicly-financed essential health services </a:t>
          </a:r>
          <a:endParaRPr lang="en-US" sz="2200" kern="1200"/>
        </a:p>
      </dsp:txBody>
      <dsp:txXfrm>
        <a:off x="1374223" y="4464111"/>
        <a:ext cx="4874176" cy="1189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061CB-C28E-40D1-9A0C-714F924A3BB5}" type="datetimeFigureOut">
              <a:rPr lang="en-ZW" smtClean="0"/>
              <a:t>24/4/2020</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530A9-95B3-4BB3-8A1A-26E5A02F3647}" type="slidenum">
              <a:rPr lang="en-ZW" smtClean="0"/>
              <a:t>‹#›</a:t>
            </a:fld>
            <a:endParaRPr lang="en-ZW"/>
          </a:p>
        </p:txBody>
      </p:sp>
    </p:spTree>
    <p:extLst>
      <p:ext uri="{BB962C8B-B14F-4D97-AF65-F5344CB8AC3E}">
        <p14:creationId xmlns:p14="http://schemas.microsoft.com/office/powerpoint/2010/main" val="31086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50B45EE-5BB8-5D46-9582-FCCE5C168936}" type="slidenum">
              <a:rPr kumimoji="1" lang="zh-CN" altLang="en-US" smtClean="0"/>
              <a:t>1</a:t>
            </a:fld>
            <a:endParaRPr kumimoji="1" lang="zh-CN" altLang="en-US"/>
          </a:p>
        </p:txBody>
      </p:sp>
    </p:spTree>
    <p:extLst>
      <p:ext uri="{BB962C8B-B14F-4D97-AF65-F5344CB8AC3E}">
        <p14:creationId xmlns:p14="http://schemas.microsoft.com/office/powerpoint/2010/main" val="188011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ZW" altLang="zh-CN" dirty="0"/>
              <a:t>More than 2/3 of responses via WhatsApp survey platform. 78% of respondents classify the area in which they live as urban. </a:t>
            </a:r>
            <a:endParaRPr kumimoji="1" lang="zh-CN" altLang="en-US" dirty="0"/>
          </a:p>
        </p:txBody>
      </p:sp>
      <p:sp>
        <p:nvSpPr>
          <p:cNvPr id="4" name="灯片编号占位符 3"/>
          <p:cNvSpPr>
            <a:spLocks noGrp="1"/>
          </p:cNvSpPr>
          <p:nvPr>
            <p:ph type="sldNum" sz="quarter" idx="5"/>
          </p:nvPr>
        </p:nvSpPr>
        <p:spPr/>
        <p:txBody>
          <a:bodyPr/>
          <a:lstStyle/>
          <a:p>
            <a:fld id="{050B45EE-5BB8-5D46-9582-FCCE5C168936}" type="slidenum">
              <a:rPr kumimoji="1" lang="zh-CN" altLang="en-US" smtClean="0"/>
              <a:t>7</a:t>
            </a:fld>
            <a:endParaRPr kumimoji="1" lang="zh-CN" altLang="en-US"/>
          </a:p>
        </p:txBody>
      </p:sp>
    </p:spTree>
    <p:extLst>
      <p:ext uri="{BB962C8B-B14F-4D97-AF65-F5344CB8AC3E}">
        <p14:creationId xmlns:p14="http://schemas.microsoft.com/office/powerpoint/2010/main" val="289785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ZW" altLang="zh-CN" dirty="0"/>
              <a:t>Average and median age of respondents = 37. </a:t>
            </a:r>
            <a:endParaRPr kumimoji="1" lang="zh-CN" altLang="en-US" dirty="0"/>
          </a:p>
        </p:txBody>
      </p:sp>
      <p:sp>
        <p:nvSpPr>
          <p:cNvPr id="4" name="灯片编号占位符 3"/>
          <p:cNvSpPr>
            <a:spLocks noGrp="1"/>
          </p:cNvSpPr>
          <p:nvPr>
            <p:ph type="sldNum" sz="quarter" idx="5"/>
          </p:nvPr>
        </p:nvSpPr>
        <p:spPr/>
        <p:txBody>
          <a:bodyPr/>
          <a:lstStyle/>
          <a:p>
            <a:fld id="{050B45EE-5BB8-5D46-9582-FCCE5C168936}" type="slidenum">
              <a:rPr kumimoji="1" lang="zh-CN" altLang="en-US" smtClean="0"/>
              <a:t>8</a:t>
            </a:fld>
            <a:endParaRPr kumimoji="1" lang="zh-CN" altLang="en-US"/>
          </a:p>
        </p:txBody>
      </p:sp>
    </p:spTree>
    <p:extLst>
      <p:ext uri="{BB962C8B-B14F-4D97-AF65-F5344CB8AC3E}">
        <p14:creationId xmlns:p14="http://schemas.microsoft.com/office/powerpoint/2010/main" val="307138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3 MMD is close to the 83% of PLHIV at national level.</a:t>
            </a:r>
          </a:p>
        </p:txBody>
      </p:sp>
      <p:sp>
        <p:nvSpPr>
          <p:cNvPr id="4" name="Slide Number Placeholder 3"/>
          <p:cNvSpPr>
            <a:spLocks noGrp="1"/>
          </p:cNvSpPr>
          <p:nvPr>
            <p:ph type="sldNum" sz="quarter" idx="5"/>
          </p:nvPr>
        </p:nvSpPr>
        <p:spPr/>
        <p:txBody>
          <a:bodyPr/>
          <a:lstStyle/>
          <a:p>
            <a:fld id="{050B45EE-5BB8-5D46-9582-FCCE5C168936}" type="slidenum">
              <a:rPr kumimoji="1" lang="zh-CN" altLang="en-US" smtClean="0"/>
              <a:t>10</a:t>
            </a:fld>
            <a:endParaRPr kumimoji="1" lang="zh-CN" altLang="en-US"/>
          </a:p>
        </p:txBody>
      </p:sp>
    </p:spTree>
    <p:extLst>
      <p:ext uri="{BB962C8B-B14F-4D97-AF65-F5344CB8AC3E}">
        <p14:creationId xmlns:p14="http://schemas.microsoft.com/office/powerpoint/2010/main" val="206511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Refers to those that did not get refills</a:t>
            </a:r>
          </a:p>
        </p:txBody>
      </p:sp>
      <p:sp>
        <p:nvSpPr>
          <p:cNvPr id="4" name="Slide Number Placeholder 3"/>
          <p:cNvSpPr>
            <a:spLocks noGrp="1"/>
          </p:cNvSpPr>
          <p:nvPr>
            <p:ph type="sldNum" sz="quarter" idx="5"/>
          </p:nvPr>
        </p:nvSpPr>
        <p:spPr/>
        <p:txBody>
          <a:bodyPr/>
          <a:lstStyle/>
          <a:p>
            <a:fld id="{4A4530A9-95B3-4BB3-8A1A-26E5A02F3647}" type="slidenum">
              <a:rPr lang="en-ZW" smtClean="0"/>
              <a:t>17</a:t>
            </a:fld>
            <a:endParaRPr lang="en-ZW"/>
          </a:p>
        </p:txBody>
      </p:sp>
    </p:spTree>
    <p:extLst>
      <p:ext uri="{BB962C8B-B14F-4D97-AF65-F5344CB8AC3E}">
        <p14:creationId xmlns:p14="http://schemas.microsoft.com/office/powerpoint/2010/main" val="74946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050B45EE-5BB8-5D46-9582-FCCE5C168936}" type="slidenum">
              <a:rPr kumimoji="1" lang="zh-CN" altLang="en-US" smtClean="0"/>
              <a:t>23</a:t>
            </a:fld>
            <a:endParaRPr kumimoji="1" lang="zh-CN" altLang="en-US"/>
          </a:p>
        </p:txBody>
      </p:sp>
    </p:spTree>
    <p:extLst>
      <p:ext uri="{BB962C8B-B14F-4D97-AF65-F5344CB8AC3E}">
        <p14:creationId xmlns:p14="http://schemas.microsoft.com/office/powerpoint/2010/main" val="24597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a:t>The most commonly mentioned organisations are:</a:t>
            </a:r>
          </a:p>
          <a:p>
            <a:r>
              <a:rPr lang="en-ZW" sz="1200" b="0" i="0" u="none" strike="noStrike" kern="1200" dirty="0" err="1">
                <a:solidFill>
                  <a:schemeClr val="tx1"/>
                </a:solidFill>
                <a:effectLst/>
                <a:latin typeface="+mn-lt"/>
                <a:ea typeface="+mn-ea"/>
                <a:cs typeface="+mn-cs"/>
              </a:rPr>
              <a:t>Africaid</a:t>
            </a:r>
            <a:r>
              <a:rPr lang="en-ZW" dirty="0"/>
              <a:t> </a:t>
            </a:r>
          </a:p>
          <a:p>
            <a:r>
              <a:rPr lang="en-ZW" sz="1200" b="0" i="0" u="none" strike="noStrike" kern="1200" dirty="0">
                <a:solidFill>
                  <a:schemeClr val="tx1"/>
                </a:solidFill>
                <a:effectLst/>
                <a:latin typeface="+mn-lt"/>
                <a:ea typeface="+mn-ea"/>
                <a:cs typeface="+mn-cs"/>
              </a:rPr>
              <a:t>NAC</a:t>
            </a:r>
            <a:r>
              <a:rPr lang="en-ZW" dirty="0"/>
              <a:t> </a:t>
            </a:r>
          </a:p>
          <a:p>
            <a:r>
              <a:rPr lang="en-ZW" sz="1200" b="0" i="0" u="none" strike="noStrike" kern="1200" dirty="0">
                <a:solidFill>
                  <a:schemeClr val="tx1"/>
                </a:solidFill>
                <a:effectLst/>
                <a:latin typeface="+mn-lt"/>
                <a:ea typeface="+mn-ea"/>
                <a:cs typeface="+mn-cs"/>
              </a:rPr>
              <a:t>YPNSRHHA</a:t>
            </a:r>
            <a:r>
              <a:rPr lang="en-ZW" dirty="0"/>
              <a:t> </a:t>
            </a:r>
          </a:p>
          <a:p>
            <a:r>
              <a:rPr lang="en-ZW" sz="1200" b="0" i="0" u="none" strike="noStrike" kern="1200" dirty="0" err="1">
                <a:solidFill>
                  <a:schemeClr val="tx1"/>
                </a:solidFill>
                <a:effectLst/>
                <a:latin typeface="+mn-lt"/>
                <a:ea typeface="+mn-ea"/>
                <a:cs typeface="+mn-cs"/>
              </a:rPr>
              <a:t>MoHCC</a:t>
            </a:r>
            <a:r>
              <a:rPr lang="en-ZW" dirty="0"/>
              <a:t> </a:t>
            </a:r>
          </a:p>
          <a:p>
            <a:r>
              <a:rPr lang="en-ZW" sz="1200" b="0" i="0" u="none" strike="noStrike" kern="1200" dirty="0">
                <a:solidFill>
                  <a:schemeClr val="tx1"/>
                </a:solidFill>
                <a:effectLst/>
                <a:latin typeface="+mn-lt"/>
                <a:ea typeface="+mn-ea"/>
                <a:cs typeface="+mn-cs"/>
              </a:rPr>
              <a:t>PAPWC</a:t>
            </a:r>
            <a:r>
              <a:rPr lang="en-ZW" dirty="0"/>
              <a:t> </a:t>
            </a:r>
          </a:p>
          <a:p>
            <a:r>
              <a:rPr lang="en-ZW" sz="1200" b="0" i="0" u="none" strike="noStrike" kern="1200" dirty="0" err="1">
                <a:solidFill>
                  <a:schemeClr val="tx1"/>
                </a:solidFill>
                <a:effectLst/>
                <a:latin typeface="+mn-lt"/>
                <a:ea typeface="+mn-ea"/>
                <a:cs typeface="+mn-cs"/>
              </a:rPr>
              <a:t>Zvandoitwa</a:t>
            </a:r>
            <a:r>
              <a:rPr lang="en-ZW" dirty="0"/>
              <a:t> </a:t>
            </a:r>
          </a:p>
          <a:p>
            <a:r>
              <a:rPr lang="en-ZW" sz="1200" b="0" i="0" u="none" strike="noStrike" kern="1200" dirty="0">
                <a:solidFill>
                  <a:schemeClr val="tx1"/>
                </a:solidFill>
                <a:effectLst/>
                <a:latin typeface="+mn-lt"/>
                <a:ea typeface="+mn-ea"/>
                <a:cs typeface="+mn-cs"/>
              </a:rPr>
              <a:t>SRC</a:t>
            </a:r>
            <a:r>
              <a:rPr lang="en-ZW" dirty="0"/>
              <a:t> </a:t>
            </a:r>
          </a:p>
          <a:p>
            <a:r>
              <a:rPr lang="en-ZW" sz="1200" b="0" i="0" u="none" strike="noStrike" kern="1200" dirty="0">
                <a:solidFill>
                  <a:schemeClr val="tx1"/>
                </a:solidFill>
                <a:effectLst/>
                <a:latin typeface="+mn-lt"/>
                <a:ea typeface="+mn-ea"/>
                <a:cs typeface="+mn-cs"/>
              </a:rPr>
              <a:t>PSI</a:t>
            </a:r>
            <a:r>
              <a:rPr lang="en-ZW" dirty="0"/>
              <a:t> </a:t>
            </a:r>
          </a:p>
          <a:p>
            <a:r>
              <a:rPr lang="en-ZW" sz="1200" b="0" i="0" u="none" strike="noStrike" kern="1200" dirty="0">
                <a:solidFill>
                  <a:schemeClr val="tx1"/>
                </a:solidFill>
                <a:effectLst/>
                <a:latin typeface="+mn-lt"/>
                <a:ea typeface="+mn-ea"/>
                <a:cs typeface="+mn-cs"/>
              </a:rPr>
              <a:t>GALZ</a:t>
            </a:r>
            <a:r>
              <a:rPr lang="en-ZW" dirty="0"/>
              <a:t> </a:t>
            </a:r>
          </a:p>
          <a:p>
            <a:r>
              <a:rPr lang="en-ZW" sz="1200" b="0" i="0" u="none" strike="noStrike" kern="1200" dirty="0">
                <a:solidFill>
                  <a:schemeClr val="tx1"/>
                </a:solidFill>
                <a:effectLst/>
                <a:latin typeface="+mn-lt"/>
                <a:ea typeface="+mn-ea"/>
                <a:cs typeface="+mn-cs"/>
              </a:rPr>
              <a:t>ZNNP+</a:t>
            </a:r>
            <a:r>
              <a:rPr lang="en-ZW" dirty="0"/>
              <a:t> </a:t>
            </a:r>
          </a:p>
          <a:p>
            <a:r>
              <a:rPr lang="en-ZW" sz="1200" b="0" i="0" u="none" strike="noStrike" kern="1200" dirty="0">
                <a:solidFill>
                  <a:schemeClr val="tx1"/>
                </a:solidFill>
                <a:effectLst/>
                <a:latin typeface="+mn-lt"/>
                <a:ea typeface="+mn-ea"/>
                <a:cs typeface="+mn-cs"/>
              </a:rPr>
              <a:t>ZAN</a:t>
            </a:r>
            <a:r>
              <a:rPr lang="en-ZW" dirty="0"/>
              <a:t> </a:t>
            </a:r>
          </a:p>
          <a:p>
            <a:r>
              <a:rPr lang="en-ZW" sz="1200" b="0" i="0" u="none" strike="noStrike" kern="1200" dirty="0">
                <a:solidFill>
                  <a:schemeClr val="tx1"/>
                </a:solidFill>
                <a:effectLst/>
                <a:latin typeface="+mn-lt"/>
                <a:ea typeface="+mn-ea"/>
                <a:cs typeface="+mn-cs"/>
              </a:rPr>
              <a:t>Zimbabwe Rainbow Community (ZRC)</a:t>
            </a:r>
            <a:r>
              <a:rPr lang="en-ZW" dirty="0"/>
              <a:t> </a:t>
            </a:r>
          </a:p>
          <a:p>
            <a:r>
              <a:rPr lang="en-ZW" sz="1200" b="0" i="0" u="none" strike="noStrike" kern="1200" dirty="0">
                <a:solidFill>
                  <a:schemeClr val="tx1"/>
                </a:solidFill>
                <a:effectLst/>
                <a:latin typeface="+mn-lt"/>
                <a:ea typeface="+mn-ea"/>
                <a:cs typeface="+mn-cs"/>
              </a:rPr>
              <a:t>HIV/AIDS Activist Union Community Trust</a:t>
            </a:r>
            <a:r>
              <a:rPr lang="en-ZW" dirty="0"/>
              <a:t> </a:t>
            </a:r>
          </a:p>
          <a:p>
            <a:r>
              <a:rPr lang="en-ZW" sz="1200" b="0" i="0" u="none" strike="noStrike" kern="1200" dirty="0">
                <a:solidFill>
                  <a:schemeClr val="tx1"/>
                </a:solidFill>
                <a:effectLst/>
                <a:latin typeface="+mn-lt"/>
                <a:ea typeface="+mn-ea"/>
                <a:cs typeface="+mn-cs"/>
              </a:rPr>
              <a:t>ZPCB</a:t>
            </a:r>
            <a:r>
              <a:rPr lang="en-ZW" dirty="0"/>
              <a:t> </a:t>
            </a:r>
          </a:p>
        </p:txBody>
      </p:sp>
      <p:sp>
        <p:nvSpPr>
          <p:cNvPr id="4" name="Slide Number Placeholder 3"/>
          <p:cNvSpPr>
            <a:spLocks noGrp="1"/>
          </p:cNvSpPr>
          <p:nvPr>
            <p:ph type="sldNum" sz="quarter" idx="5"/>
          </p:nvPr>
        </p:nvSpPr>
        <p:spPr/>
        <p:txBody>
          <a:bodyPr/>
          <a:lstStyle/>
          <a:p>
            <a:fld id="{050B45EE-5BB8-5D46-9582-FCCE5C168936}" type="slidenum">
              <a:rPr kumimoji="1" lang="zh-CN" altLang="en-US" smtClean="0"/>
              <a:t>26</a:t>
            </a:fld>
            <a:endParaRPr kumimoji="1" lang="zh-CN" altLang="en-US"/>
          </a:p>
        </p:txBody>
      </p:sp>
    </p:spTree>
    <p:extLst>
      <p:ext uri="{BB962C8B-B14F-4D97-AF65-F5344CB8AC3E}">
        <p14:creationId xmlns:p14="http://schemas.microsoft.com/office/powerpoint/2010/main" val="75332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COVID 19 PLHIV Rapid Assessment Qualitative Information Analysis</a:t>
            </a:r>
            <a:endParaRPr lang="en-ZW"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rapid assessment was done, to determine the status and needs of PLHIV in Zimbabwe in the wake of COVID 19. The study was conducted through a web-based survey monkey and a WhatsApp link. As of the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of April 2020, a total of </a:t>
            </a:r>
            <a:r>
              <a:rPr lang="en-US" sz="1200" kern="1200" dirty="0">
                <a:solidFill>
                  <a:srgbClr val="FFC000"/>
                </a:solidFill>
                <a:effectLst/>
                <a:latin typeface="+mn-lt"/>
                <a:ea typeface="+mn-ea"/>
                <a:cs typeface="+mn-cs"/>
              </a:rPr>
              <a:t>130</a:t>
            </a:r>
            <a:r>
              <a:rPr lang="en-US" sz="1200" kern="1200" dirty="0">
                <a:solidFill>
                  <a:srgbClr val="FF0000"/>
                </a:solidFill>
                <a:effectLst/>
                <a:highlight>
                  <a:srgbClr val="FFFF00"/>
                </a:highlight>
                <a:latin typeface="+mn-lt"/>
                <a:ea typeface="+mn-ea"/>
                <a:cs typeface="+mn-cs"/>
              </a:rPr>
              <a:t> </a:t>
            </a:r>
            <a:r>
              <a:rPr lang="en-US" sz="1200" kern="1200" dirty="0">
                <a:solidFill>
                  <a:schemeClr val="tx1"/>
                </a:solidFill>
                <a:effectLst/>
                <a:latin typeface="+mn-lt"/>
                <a:ea typeface="+mn-ea"/>
                <a:cs typeface="+mn-cs"/>
              </a:rPr>
              <a:t>respondents had completed the WhatsApp and 40 had completed the Survey monkey. The following key issues were raised. </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Most respondents flagged out the issue of food shortage. Most cited they were facing challenges of food shortage. There are some PLHIV who were making a living trough vending and cross boarder trading among other things. Their livelihoods were severely affected by the lockdown due to COVID 19. </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cited were not aware how they are going to collect their medication in the wake of lockdown, where they do not have written letters of permission to travel. Some pointed that their next scheduled pickup date is next week meaning they urgently needed information on how they are going to have their resupply.</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expressed concerns on where they are to collect their resupplies, where their usual pick-up points such as Beatrice Infections hospital have been turned to be COVID 19 emergence </a:t>
            </a:r>
            <a:r>
              <a:rPr lang="en-US" sz="1200" kern="1200" dirty="0" err="1">
                <a:solidFill>
                  <a:schemeClr val="tx1"/>
                </a:solidFill>
                <a:effectLst/>
                <a:latin typeface="+mn-lt"/>
                <a:ea typeface="+mn-ea"/>
                <a:cs typeface="+mn-cs"/>
              </a:rPr>
              <a:t>centres</a:t>
            </a:r>
            <a:r>
              <a:rPr lang="en-ZW" sz="1200" kern="1200" dirty="0">
                <a:solidFill>
                  <a:schemeClr val="tx1"/>
                </a:solidFill>
                <a:effectLst/>
                <a:latin typeface="+mn-lt"/>
                <a:ea typeface="+mn-ea"/>
                <a:cs typeface="+mn-cs"/>
              </a:rPr>
              <a:t>. </a:t>
            </a:r>
          </a:p>
          <a:p>
            <a:pPr lvl="0"/>
            <a:r>
              <a:rPr lang="en-ZW" sz="1200" kern="1200" dirty="0">
                <a:solidFill>
                  <a:schemeClr val="tx1"/>
                </a:solidFill>
                <a:effectLst/>
                <a:latin typeface="+mn-lt"/>
                <a:ea typeface="+mn-ea"/>
                <a:cs typeface="+mn-cs"/>
              </a:rPr>
              <a:t>Language seemed to pose a barrier to some clients who were not able to respond to some of the questions being posed. </a:t>
            </a:r>
          </a:p>
          <a:p>
            <a:pPr lvl="0"/>
            <a:r>
              <a:rPr lang="en-ZW" sz="1200" kern="1200" dirty="0">
                <a:solidFill>
                  <a:schemeClr val="tx1"/>
                </a:solidFill>
                <a:effectLst/>
                <a:latin typeface="+mn-lt"/>
                <a:ea typeface="+mn-ea"/>
                <a:cs typeface="+mn-cs"/>
              </a:rPr>
              <a:t>Other clients shared some of the health challenges that they are facing and expressing the need for face to face interaction with health facilities.</a:t>
            </a:r>
          </a:p>
          <a:p>
            <a:pPr lvl="0"/>
            <a:r>
              <a:rPr lang="en-US" sz="1200" kern="1200" dirty="0">
                <a:solidFill>
                  <a:schemeClr val="tx1"/>
                </a:solidFill>
                <a:effectLst/>
                <a:latin typeface="+mn-lt"/>
                <a:ea typeface="+mn-ea"/>
                <a:cs typeface="+mn-cs"/>
              </a:rPr>
              <a:t>There were some clients who requested knowledge on how they can live a health lifestyle in the wake of COVID 19. This exposes a gap in information on positive living tips during the corona virus outbreak. Some lacked knowledge on COVID 19, and the its implications for PLHIV. Lack of conclusive data on HIV implication on HIV causing discomfort among PLHIV</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were concerns on how the PLHIV in remote and hard to reach areas are going to be reached with information and awareness messages that are being shared. </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were concerns on reaching out to PLHIV who are also living with disabilities, like the visually impaired and other disabilities, with COVID 19 information so that they are not left behind.</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clients highlighted the challenges that they face in getting medicines for opportunistic infections such as one case who was diagnosed with Deep Vein Thrombosis (DVT) as well as Hypertension, whose estimated cost was ZWL$600.</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Concerns were raised by some PLHIV over the way they were handled at some facilities, one cited that there were no longer taking care of clients due to COVID induced sigma. </a:t>
            </a:r>
            <a:r>
              <a:rPr lang="en-ZW" sz="1200" kern="1200" dirty="0">
                <a:solidFill>
                  <a:schemeClr val="tx1"/>
                </a:solidFill>
                <a:effectLst/>
                <a:latin typeface="+mn-lt"/>
                <a:ea typeface="+mn-ea"/>
                <a:cs typeface="+mn-cs"/>
              </a:rPr>
              <a:t>Some of PLHIV were going up without getting their medicines as a result.</a:t>
            </a:r>
          </a:p>
          <a:p>
            <a:pPr lvl="0"/>
            <a:r>
              <a:rPr lang="en-ZW" sz="1200" kern="1200" dirty="0">
                <a:solidFill>
                  <a:schemeClr val="tx1"/>
                </a:solidFill>
                <a:effectLst/>
                <a:latin typeface="+mn-lt"/>
                <a:ea typeface="+mn-ea"/>
                <a:cs typeface="+mn-cs"/>
              </a:rPr>
              <a:t>Some PLHIV who are outside the country (SA) were unsure on how they are going to have their resupplies due to the lockdown, since they were doing so using the </a:t>
            </a:r>
            <a:r>
              <a:rPr lang="en-ZW" sz="1200" kern="1200" dirty="0" err="1">
                <a:solidFill>
                  <a:schemeClr val="tx1"/>
                </a:solidFill>
                <a:effectLst/>
                <a:latin typeface="+mn-lt"/>
                <a:ea typeface="+mn-ea"/>
                <a:cs typeface="+mn-cs"/>
              </a:rPr>
              <a:t>malayitsha</a:t>
            </a:r>
            <a:r>
              <a:rPr lang="en-ZW" sz="1200" kern="1200" dirty="0">
                <a:solidFill>
                  <a:schemeClr val="tx1"/>
                </a:solidFill>
                <a:effectLst/>
                <a:latin typeface="+mn-lt"/>
                <a:ea typeface="+mn-ea"/>
                <a:cs typeface="+mn-cs"/>
              </a:rPr>
              <a:t> (Cross boarder transporter). </a:t>
            </a:r>
          </a:p>
          <a:p>
            <a:pPr lvl="0"/>
            <a:r>
              <a:rPr lang="en-ZW" sz="1200" kern="1200" dirty="0">
                <a:solidFill>
                  <a:schemeClr val="tx1"/>
                </a:solidFill>
                <a:effectLst/>
                <a:latin typeface="+mn-lt"/>
                <a:ea typeface="+mn-ea"/>
                <a:cs typeface="+mn-cs"/>
              </a:rPr>
              <a:t>Those who had travelled away from their normal drug pick-up points, with no paperwork or any prearrangements not aware of how they are going to get their medicines. </a:t>
            </a:r>
          </a:p>
          <a:p>
            <a:pPr lvl="0"/>
            <a:r>
              <a:rPr lang="en-ZW" sz="1200" kern="1200" dirty="0">
                <a:solidFill>
                  <a:schemeClr val="tx1"/>
                </a:solidFill>
                <a:effectLst/>
                <a:latin typeface="+mn-lt"/>
                <a:ea typeface="+mn-ea"/>
                <a:cs typeface="+mn-cs"/>
              </a:rPr>
              <a:t>There were reports of cases of shortage of paediatric formulations especially Nevirapine in some facilities even in the private pharmacies.</a:t>
            </a:r>
          </a:p>
          <a:p>
            <a:r>
              <a:rPr lang="en-US" sz="1200" kern="1200" dirty="0">
                <a:solidFill>
                  <a:schemeClr val="tx1"/>
                </a:solidFill>
                <a:effectLst/>
                <a:latin typeface="+mn-lt"/>
                <a:ea typeface="+mn-ea"/>
                <a:cs typeface="+mn-cs"/>
              </a:rPr>
              <a:t> </a:t>
            </a:r>
            <a:endParaRPr lang="en-ZW"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following recommendations can be derived from the issues that were raised by PLHIV</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Urgent need to disseminate information on COVID, HIV and how people living with HIV can conduct themselves to prevent getting or spreading COVID 19. Information to be sensitive to local languages as well as ensuring inclusivity (catering for those living with disabilities such as braille material for the blind). The medium of communication to be sensitive to the marginalized and hard to reach communities.</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Communication on the </a:t>
            </a:r>
            <a:r>
              <a:rPr lang="en-US" sz="1200" kern="1200" dirty="0" err="1">
                <a:solidFill>
                  <a:schemeClr val="tx1"/>
                </a:solidFill>
                <a:effectLst/>
                <a:latin typeface="+mn-lt"/>
                <a:ea typeface="+mn-ea"/>
                <a:cs typeface="+mn-cs"/>
              </a:rPr>
              <a:t>MoHCC</a:t>
            </a:r>
            <a:r>
              <a:rPr lang="en-US" sz="1200" kern="1200" dirty="0">
                <a:solidFill>
                  <a:schemeClr val="tx1"/>
                </a:solidFill>
                <a:effectLst/>
                <a:latin typeface="+mn-lt"/>
                <a:ea typeface="+mn-ea"/>
                <a:cs typeface="+mn-cs"/>
              </a:rPr>
              <a:t> guidelines how all categories of PLHIV are to get their resupplies during and after the lockdown- including those who have travelled within and outside the country. Communication to get to all the health delivery systems and the recipients of the services, including those whose normal pick-up points were turned to be COVID 19 sites</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Nutritional support for PLHIV and other vulnerable populations whose livelihood has been affected by the COVID 19, including the lockdown</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Address stigma issues with health facilities through capacity building and provision of adequate PPE for the service providers</a:t>
            </a:r>
            <a:endParaRPr lang="en-ZW"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all health facilities re adequately stocked with ART and essential medicines including medicines for other chronic conditions</a:t>
            </a:r>
            <a:endParaRPr lang="en-ZW"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W" sz="1200" kern="1200" dirty="0">
              <a:solidFill>
                <a:schemeClr val="tx1"/>
              </a:solidFill>
              <a:effectLst/>
              <a:latin typeface="+mn-lt"/>
              <a:ea typeface="+mn-ea"/>
              <a:cs typeface="+mn-cs"/>
            </a:endParaRPr>
          </a:p>
          <a:p>
            <a:endParaRPr lang="en-ZW" dirty="0"/>
          </a:p>
        </p:txBody>
      </p:sp>
      <p:sp>
        <p:nvSpPr>
          <p:cNvPr id="4" name="Slide Number Placeholder 3"/>
          <p:cNvSpPr>
            <a:spLocks noGrp="1"/>
          </p:cNvSpPr>
          <p:nvPr>
            <p:ph type="sldNum" sz="quarter" idx="5"/>
          </p:nvPr>
        </p:nvSpPr>
        <p:spPr/>
        <p:txBody>
          <a:bodyPr/>
          <a:lstStyle/>
          <a:p>
            <a:fld id="{050B45EE-5BB8-5D46-9582-FCCE5C168936}" type="slidenum">
              <a:rPr kumimoji="1" lang="zh-CN" altLang="en-US" smtClean="0"/>
              <a:t>28</a:t>
            </a:fld>
            <a:endParaRPr kumimoji="1" lang="zh-CN" altLang="en-US"/>
          </a:p>
        </p:txBody>
      </p:sp>
    </p:spTree>
    <p:extLst>
      <p:ext uri="{BB962C8B-B14F-4D97-AF65-F5344CB8AC3E}">
        <p14:creationId xmlns:p14="http://schemas.microsoft.com/office/powerpoint/2010/main" val="391845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6746-D270-44FD-94D0-BB153B210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DFCB428C-82E0-418B-B3EA-F62F84A1BC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3AD32C21-C940-4281-B638-191238730C28}"/>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5" name="Footer Placeholder 4">
            <a:extLst>
              <a:ext uri="{FF2B5EF4-FFF2-40B4-BE49-F238E27FC236}">
                <a16:creationId xmlns:a16="http://schemas.microsoft.com/office/drawing/2014/main" id="{84ABAF6B-E2B9-45C2-B97A-611264FE988B}"/>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0FAC88E1-E1D2-4393-8E03-8931FB38D915}"/>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359640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698A-9438-472D-9863-775E0AE52EBD}"/>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9A0A1691-815B-4D0A-B8BF-D47F7EA209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65634AFD-69BE-4BBD-A7A1-DF1CA7FE67F4}"/>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5" name="Footer Placeholder 4">
            <a:extLst>
              <a:ext uri="{FF2B5EF4-FFF2-40B4-BE49-F238E27FC236}">
                <a16:creationId xmlns:a16="http://schemas.microsoft.com/office/drawing/2014/main" id="{238336A6-6F3C-4AFE-A29F-A9EF30FCC6EC}"/>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E8203E52-2103-480F-A56E-4B6819E379B7}"/>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186730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F031A-15CB-4E75-9540-20697465DB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CF16380C-697B-422C-BD69-181B3DB18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0B4FE670-965E-410C-AD75-26435C5E3476}"/>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5" name="Footer Placeholder 4">
            <a:extLst>
              <a:ext uri="{FF2B5EF4-FFF2-40B4-BE49-F238E27FC236}">
                <a16:creationId xmlns:a16="http://schemas.microsoft.com/office/drawing/2014/main" id="{D153D4DF-2238-4FB9-9C20-A58B134E4B68}"/>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5005B979-366B-4FA8-8F70-FE5495F1E62C}"/>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39556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0933-EB73-4788-970F-9D9B3CC85BEE}"/>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3BEF40DD-A265-46DF-94DC-D7FDF8D77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F6F0F34D-F84F-41F2-BFFB-94E60C7AA6E9}"/>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5" name="Footer Placeholder 4">
            <a:extLst>
              <a:ext uri="{FF2B5EF4-FFF2-40B4-BE49-F238E27FC236}">
                <a16:creationId xmlns:a16="http://schemas.microsoft.com/office/drawing/2014/main" id="{B614A008-F919-470D-A074-31AB588D5ADB}"/>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A4E31908-3CE1-4D1C-ABE5-04531B76BDEF}"/>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146518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AC08-743E-4919-A1D5-1471EE81A9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F0A81078-5A88-478C-8607-6D003B0F6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AB078-CF65-43C7-99DD-581C741E4FCE}"/>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5" name="Footer Placeholder 4">
            <a:extLst>
              <a:ext uri="{FF2B5EF4-FFF2-40B4-BE49-F238E27FC236}">
                <a16:creationId xmlns:a16="http://schemas.microsoft.com/office/drawing/2014/main" id="{044B44CB-D431-4E57-8DDD-4AC7FF1C32D1}"/>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36483350-F53A-49C8-8113-B2A5D237AE00}"/>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10634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A4890-7D43-46DB-A337-AB0D8D84589D}"/>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0B5FF759-9E9A-4026-B853-4E8137FC1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54E9C13C-48B8-4619-B3BC-04AE3F88D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56FECC2C-7F36-4A3B-850E-0060B5480BB4}"/>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6" name="Footer Placeholder 5">
            <a:extLst>
              <a:ext uri="{FF2B5EF4-FFF2-40B4-BE49-F238E27FC236}">
                <a16:creationId xmlns:a16="http://schemas.microsoft.com/office/drawing/2014/main" id="{87100F3F-9A97-4EDB-BC90-6465D224AF5D}"/>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A38117C0-759A-4212-B2DE-9398D194F394}"/>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317024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6DF8-76CB-4E71-80AB-60ECB811E9BD}"/>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66B96779-159E-4BDF-9D9D-CEACF5DE6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AE26B-1600-4C62-8194-BF5AF538B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E964AD05-F3EC-421F-8FDD-8036F6FB8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811D9-4E05-41BE-85A1-1C7A213E20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7E01AF6C-79FD-4422-B08A-1777B501282C}"/>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8" name="Footer Placeholder 7">
            <a:extLst>
              <a:ext uri="{FF2B5EF4-FFF2-40B4-BE49-F238E27FC236}">
                <a16:creationId xmlns:a16="http://schemas.microsoft.com/office/drawing/2014/main" id="{E6702E70-8BA3-4133-82EA-1988248F89E5}"/>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9A16617C-8A54-4B43-9CBD-7F9A8C982BE9}"/>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8850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E939-AFB3-449F-8D40-B719EA6AB0C3}"/>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9E8A4452-59F2-4EFB-9020-C408FB8D8975}"/>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4" name="Footer Placeholder 3">
            <a:extLst>
              <a:ext uri="{FF2B5EF4-FFF2-40B4-BE49-F238E27FC236}">
                <a16:creationId xmlns:a16="http://schemas.microsoft.com/office/drawing/2014/main" id="{DE4E875E-FB89-4278-96AA-EE3DA1A84393}"/>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D7F2A6ED-45C1-4856-9F63-4793C4D3682C}"/>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88286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29EA4-B058-4743-8674-BAE284B0BFA9}"/>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3" name="Footer Placeholder 2">
            <a:extLst>
              <a:ext uri="{FF2B5EF4-FFF2-40B4-BE49-F238E27FC236}">
                <a16:creationId xmlns:a16="http://schemas.microsoft.com/office/drawing/2014/main" id="{4842773B-FAB7-41D5-AD3D-D26A70343EF8}"/>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59E1A32D-DBB8-4CB9-81D8-2790E1543B3D}"/>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55064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0A46-D82D-4221-AD65-F221F4CFE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A17492CB-5B86-4F51-B425-D85425582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F127E075-7002-4A05-8A52-A83EAA917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9C9A8-E80F-41B6-83DB-669C206D444C}"/>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6" name="Footer Placeholder 5">
            <a:extLst>
              <a:ext uri="{FF2B5EF4-FFF2-40B4-BE49-F238E27FC236}">
                <a16:creationId xmlns:a16="http://schemas.microsoft.com/office/drawing/2014/main" id="{3B7B2119-F06E-4E42-8FF0-ED162CB44A80}"/>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50E459B6-D431-4F1E-910E-0F2FCFE33D9D}"/>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252079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4440-0EF7-4AA1-BBD6-E0B4165A6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CDEDC38E-1603-49E4-A0DD-905B1777D0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CAED5DCA-A092-4014-A8EF-7FBA8A8B6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265C57-0CB4-4C6B-950F-4D8E1EE5D657}"/>
              </a:ext>
            </a:extLst>
          </p:cNvPr>
          <p:cNvSpPr>
            <a:spLocks noGrp="1"/>
          </p:cNvSpPr>
          <p:nvPr>
            <p:ph type="dt" sz="half" idx="10"/>
          </p:nvPr>
        </p:nvSpPr>
        <p:spPr/>
        <p:txBody>
          <a:bodyPr/>
          <a:lstStyle/>
          <a:p>
            <a:fld id="{440C6E95-6937-41D2-A3CB-36E00CE36FF7}" type="datetimeFigureOut">
              <a:rPr lang="en-ZW" smtClean="0"/>
              <a:t>24/4/2020</a:t>
            </a:fld>
            <a:endParaRPr lang="en-ZW"/>
          </a:p>
        </p:txBody>
      </p:sp>
      <p:sp>
        <p:nvSpPr>
          <p:cNvPr id="6" name="Footer Placeholder 5">
            <a:extLst>
              <a:ext uri="{FF2B5EF4-FFF2-40B4-BE49-F238E27FC236}">
                <a16:creationId xmlns:a16="http://schemas.microsoft.com/office/drawing/2014/main" id="{FC68B758-61EC-412B-B03F-DD756242C5F9}"/>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8EA3F162-6AB7-4906-9148-AAD513E43A6C}"/>
              </a:ext>
            </a:extLst>
          </p:cNvPr>
          <p:cNvSpPr>
            <a:spLocks noGrp="1"/>
          </p:cNvSpPr>
          <p:nvPr>
            <p:ph type="sldNum" sz="quarter" idx="12"/>
          </p:nvPr>
        </p:nvSpPr>
        <p:spPr/>
        <p:txBody>
          <a:bodyPr/>
          <a:lstStyle/>
          <a:p>
            <a:fld id="{A979A527-2218-443C-BB13-65D00206DE0C}" type="slidenum">
              <a:rPr lang="en-ZW" smtClean="0"/>
              <a:t>‹#›</a:t>
            </a:fld>
            <a:endParaRPr lang="en-ZW"/>
          </a:p>
        </p:txBody>
      </p:sp>
    </p:spTree>
    <p:extLst>
      <p:ext uri="{BB962C8B-B14F-4D97-AF65-F5344CB8AC3E}">
        <p14:creationId xmlns:p14="http://schemas.microsoft.com/office/powerpoint/2010/main" val="3394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26B77-5BA0-4670-BBFD-7CC944B7F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61E3B66F-9D20-4328-9D94-ED2DB60475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16FA9106-564F-4CD8-AC99-283670FDEC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C6E95-6937-41D2-A3CB-36E00CE36FF7}" type="datetimeFigureOut">
              <a:rPr lang="en-ZW" smtClean="0"/>
              <a:t>24/4/2020</a:t>
            </a:fld>
            <a:endParaRPr lang="en-ZW"/>
          </a:p>
        </p:txBody>
      </p:sp>
      <p:sp>
        <p:nvSpPr>
          <p:cNvPr id="5" name="Footer Placeholder 4">
            <a:extLst>
              <a:ext uri="{FF2B5EF4-FFF2-40B4-BE49-F238E27FC236}">
                <a16:creationId xmlns:a16="http://schemas.microsoft.com/office/drawing/2014/main" id="{47885606-7141-4F80-9597-AC6635B11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BD13C197-6118-4B83-BA8E-5E7F0BAE7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9A527-2218-443C-BB13-65D00206DE0C}" type="slidenum">
              <a:rPr lang="en-ZW" smtClean="0"/>
              <a:t>‹#›</a:t>
            </a:fld>
            <a:endParaRPr lang="en-ZW"/>
          </a:p>
        </p:txBody>
      </p:sp>
    </p:spTree>
    <p:extLst>
      <p:ext uri="{BB962C8B-B14F-4D97-AF65-F5344CB8AC3E}">
        <p14:creationId xmlns:p14="http://schemas.microsoft.com/office/powerpoint/2010/main" val="3940780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3616-F8A5-47F9-8A53-1AE8870DB33A}"/>
              </a:ext>
            </a:extLst>
          </p:cNvPr>
          <p:cNvSpPr>
            <a:spLocks noGrp="1"/>
          </p:cNvSpPr>
          <p:nvPr>
            <p:ph type="ctrTitle"/>
          </p:nvPr>
        </p:nvSpPr>
        <p:spPr>
          <a:xfrm>
            <a:off x="447575" y="834451"/>
            <a:ext cx="11592274" cy="2387600"/>
          </a:xfrm>
        </p:spPr>
        <p:txBody>
          <a:bodyPr>
            <a:normAutofit/>
          </a:bodyPr>
          <a:lstStyle/>
          <a:p>
            <a:r>
              <a:rPr lang="en-US" sz="3200" b="1" dirty="0">
                <a:latin typeface="+mn-lt"/>
                <a:cs typeface="Times New Roman"/>
              </a:rPr>
              <a:t>Rapid community survey on the impacts of the </a:t>
            </a:r>
            <a:r>
              <a:rPr lang="en-US" altLang="zh-CN" sz="3200" b="1" dirty="0">
                <a:latin typeface="+mn-lt"/>
                <a:cs typeface="Times New Roman"/>
              </a:rPr>
              <a:t>COVID-19 pandemic </a:t>
            </a:r>
            <a:r>
              <a:rPr lang="en-US" altLang="zh-CN" sz="3200" b="1" dirty="0">
                <a:latin typeface="+mn-lt"/>
                <a:ea typeface="等线 Light"/>
                <a:cs typeface="Times New Roman"/>
              </a:rPr>
              <a:t>outbreak on PLHIV in Zimbabwe</a:t>
            </a:r>
            <a:endParaRPr lang="en-US" sz="3200" b="1" dirty="0">
              <a:latin typeface="+mn-lt"/>
              <a:ea typeface="等线 Light"/>
              <a:cs typeface="Times New Roman"/>
            </a:endParaRPr>
          </a:p>
        </p:txBody>
      </p:sp>
      <p:pic>
        <p:nvPicPr>
          <p:cNvPr id="4" name="Picture 3">
            <a:extLst>
              <a:ext uri="{FF2B5EF4-FFF2-40B4-BE49-F238E27FC236}">
                <a16:creationId xmlns:a16="http://schemas.microsoft.com/office/drawing/2014/main" id="{75A542FA-3CE0-4B1F-ABDC-8F066E15E872}"/>
              </a:ext>
            </a:extLst>
          </p:cNvPr>
          <p:cNvPicPr>
            <a:picLocks noChangeAspect="1"/>
          </p:cNvPicPr>
          <p:nvPr/>
        </p:nvPicPr>
        <p:blipFill>
          <a:blip r:embed="rId3"/>
          <a:stretch>
            <a:fillRect/>
          </a:stretch>
        </p:blipFill>
        <p:spPr>
          <a:xfrm>
            <a:off x="865028" y="4829749"/>
            <a:ext cx="1437323" cy="1437323"/>
          </a:xfrm>
          <a:prstGeom prst="rect">
            <a:avLst/>
          </a:prstGeom>
        </p:spPr>
      </p:pic>
      <p:pic>
        <p:nvPicPr>
          <p:cNvPr id="5" name="Picture 4">
            <a:extLst>
              <a:ext uri="{FF2B5EF4-FFF2-40B4-BE49-F238E27FC236}">
                <a16:creationId xmlns:a16="http://schemas.microsoft.com/office/drawing/2014/main" id="{625C2BFE-E595-40B4-A8F5-6162BFA58A1C}"/>
              </a:ext>
            </a:extLst>
          </p:cNvPr>
          <p:cNvPicPr>
            <a:picLocks noChangeAspect="1"/>
          </p:cNvPicPr>
          <p:nvPr/>
        </p:nvPicPr>
        <p:blipFill>
          <a:blip r:embed="rId4"/>
          <a:stretch>
            <a:fillRect/>
          </a:stretch>
        </p:blipFill>
        <p:spPr>
          <a:xfrm>
            <a:off x="4419600" y="4710252"/>
            <a:ext cx="1928911" cy="192891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2F1006B-2396-49AE-A947-806CB0737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2531" y="5325867"/>
            <a:ext cx="4702377" cy="697682"/>
          </a:xfrm>
          <a:prstGeom prst="rect">
            <a:avLst/>
          </a:prstGeom>
        </p:spPr>
      </p:pic>
    </p:spTree>
    <p:extLst>
      <p:ext uri="{BB962C8B-B14F-4D97-AF65-F5344CB8AC3E}">
        <p14:creationId xmlns:p14="http://schemas.microsoft.com/office/powerpoint/2010/main" val="240098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BE240-60F9-4900-81D1-279AB1BB1799}"/>
              </a:ext>
            </a:extLst>
          </p:cNvPr>
          <p:cNvSpPr>
            <a:spLocks noGrp="1"/>
          </p:cNvSpPr>
          <p:nvPr>
            <p:ph type="title"/>
          </p:nvPr>
        </p:nvSpPr>
        <p:spPr>
          <a:xfrm>
            <a:off x="838200" y="585216"/>
            <a:ext cx="10515600" cy="1325563"/>
          </a:xfrm>
        </p:spPr>
        <p:txBody>
          <a:bodyPr>
            <a:normAutofit/>
          </a:bodyPr>
          <a:lstStyle/>
          <a:p>
            <a:r>
              <a:rPr lang="en-US" sz="3200" b="1" dirty="0">
                <a:solidFill>
                  <a:schemeClr val="bg1"/>
                </a:solidFill>
                <a:latin typeface="+mn-lt"/>
              </a:rPr>
              <a:t>Usual period for which respondent receive HIV treatment</a:t>
            </a:r>
            <a:endParaRPr lang="en-ZW" sz="3200" b="1" dirty="0">
              <a:solidFill>
                <a:schemeClr val="bg1"/>
              </a:solidFill>
              <a:latin typeface="+mn-lt"/>
            </a:endParaRPr>
          </a:p>
        </p:txBody>
      </p:sp>
      <p:pic>
        <p:nvPicPr>
          <p:cNvPr id="4" name="Content Placeholder 3">
            <a:extLst>
              <a:ext uri="{FF2B5EF4-FFF2-40B4-BE49-F238E27FC236}">
                <a16:creationId xmlns:a16="http://schemas.microsoft.com/office/drawing/2014/main" id="{CBA571DF-43A2-4BE3-8521-2629543784C6}"/>
              </a:ext>
            </a:extLst>
          </p:cNvPr>
          <p:cNvPicPr>
            <a:picLocks noChangeAspect="1"/>
          </p:cNvPicPr>
          <p:nvPr/>
        </p:nvPicPr>
        <p:blipFill rotWithShape="1">
          <a:blip r:embed="rId3"/>
          <a:srcRect r="3" b="2182"/>
          <a:stretch/>
        </p:blipFill>
        <p:spPr>
          <a:xfrm>
            <a:off x="3088689" y="2258459"/>
            <a:ext cx="6839592" cy="4014326"/>
          </a:xfrm>
          <a:prstGeom prst="rect">
            <a:avLst/>
          </a:prstGeom>
        </p:spPr>
      </p:pic>
    </p:spTree>
    <p:extLst>
      <p:ext uri="{BB962C8B-B14F-4D97-AF65-F5344CB8AC3E}">
        <p14:creationId xmlns:p14="http://schemas.microsoft.com/office/powerpoint/2010/main" val="372856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B7340-A6D1-40E2-A0CC-84EB5DD37573}"/>
              </a:ext>
            </a:extLst>
          </p:cNvPr>
          <p:cNvSpPr>
            <a:spLocks noGrp="1"/>
          </p:cNvSpPr>
          <p:nvPr>
            <p:ph type="title"/>
          </p:nvPr>
        </p:nvSpPr>
        <p:spPr>
          <a:xfrm>
            <a:off x="838200" y="585216"/>
            <a:ext cx="10515600" cy="1325563"/>
          </a:xfrm>
        </p:spPr>
        <p:txBody>
          <a:bodyPr>
            <a:normAutofit/>
          </a:bodyPr>
          <a:lstStyle/>
          <a:p>
            <a:r>
              <a:rPr lang="en-US" sz="3200" b="1" dirty="0">
                <a:solidFill>
                  <a:schemeClr val="bg1"/>
                </a:solidFill>
                <a:latin typeface="+mn-lt"/>
              </a:rPr>
              <a:t>Days/weeks/months supply  of ARVs before stock out</a:t>
            </a:r>
            <a:endParaRPr lang="en-ZW" sz="3200" b="1" dirty="0">
              <a:solidFill>
                <a:schemeClr val="bg1"/>
              </a:solidFill>
              <a:latin typeface="+mn-lt"/>
            </a:endParaRPr>
          </a:p>
        </p:txBody>
      </p:sp>
      <p:pic>
        <p:nvPicPr>
          <p:cNvPr id="4" name="Content Placeholder 3">
            <a:extLst>
              <a:ext uri="{FF2B5EF4-FFF2-40B4-BE49-F238E27FC236}">
                <a16:creationId xmlns:a16="http://schemas.microsoft.com/office/drawing/2014/main" id="{66A2200E-BF5B-435C-97B2-9D84EEFF4202}"/>
              </a:ext>
            </a:extLst>
          </p:cNvPr>
          <p:cNvPicPr>
            <a:picLocks noChangeAspect="1"/>
          </p:cNvPicPr>
          <p:nvPr/>
        </p:nvPicPr>
        <p:blipFill rotWithShape="1">
          <a:blip r:embed="rId2"/>
          <a:srcRect t="2352" r="2" b="2"/>
          <a:stretch/>
        </p:blipFill>
        <p:spPr>
          <a:xfrm>
            <a:off x="2977895" y="2258695"/>
            <a:ext cx="7026897" cy="4124260"/>
          </a:xfrm>
          <a:prstGeom prst="rect">
            <a:avLst/>
          </a:prstGeom>
        </p:spPr>
      </p:pic>
    </p:spTree>
    <p:extLst>
      <p:ext uri="{BB962C8B-B14F-4D97-AF65-F5344CB8AC3E}">
        <p14:creationId xmlns:p14="http://schemas.microsoft.com/office/powerpoint/2010/main" val="311510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D3CE3-F46B-4CA3-903C-C2CF4CF48E99}"/>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sz="3200" b="1" dirty="0">
                <a:solidFill>
                  <a:schemeClr val="bg1"/>
                </a:solidFill>
                <a:latin typeface="+mn-lt"/>
              </a:rPr>
              <a:t>Attempted to refill ARV prescription in the last week</a:t>
            </a:r>
          </a:p>
        </p:txBody>
      </p:sp>
      <p:pic>
        <p:nvPicPr>
          <p:cNvPr id="4" name="Content Placeholder 3">
            <a:extLst>
              <a:ext uri="{FF2B5EF4-FFF2-40B4-BE49-F238E27FC236}">
                <a16:creationId xmlns:a16="http://schemas.microsoft.com/office/drawing/2014/main" id="{37A18D60-EA2C-4EEC-8183-0E3186F60D13}"/>
              </a:ext>
            </a:extLst>
          </p:cNvPr>
          <p:cNvPicPr>
            <a:picLocks noChangeAspect="1"/>
          </p:cNvPicPr>
          <p:nvPr/>
        </p:nvPicPr>
        <p:blipFill rotWithShape="1">
          <a:blip r:embed="rId2"/>
          <a:srcRect t="1175" r="2" b="1179"/>
          <a:stretch/>
        </p:blipFill>
        <p:spPr>
          <a:xfrm>
            <a:off x="2725132" y="2612599"/>
            <a:ext cx="6236208" cy="3660185"/>
          </a:xfrm>
          <a:prstGeom prst="rect">
            <a:avLst/>
          </a:prstGeom>
        </p:spPr>
      </p:pic>
    </p:spTree>
    <p:extLst>
      <p:ext uri="{BB962C8B-B14F-4D97-AF65-F5344CB8AC3E}">
        <p14:creationId xmlns:p14="http://schemas.microsoft.com/office/powerpoint/2010/main" val="359520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EEE81-9A4E-4817-B895-D10D486951F5}"/>
              </a:ext>
            </a:extLst>
          </p:cNvPr>
          <p:cNvSpPr>
            <a:spLocks noGrp="1"/>
          </p:cNvSpPr>
          <p:nvPr>
            <p:ph type="title"/>
          </p:nvPr>
        </p:nvSpPr>
        <p:spPr>
          <a:xfrm>
            <a:off x="838200" y="585216"/>
            <a:ext cx="10515600" cy="1325563"/>
          </a:xfrm>
        </p:spPr>
        <p:txBody>
          <a:bodyPr>
            <a:normAutofit/>
          </a:bodyPr>
          <a:lstStyle/>
          <a:p>
            <a:r>
              <a:rPr lang="en-US" sz="3200" b="1" dirty="0">
                <a:solidFill>
                  <a:schemeClr val="bg1"/>
                </a:solidFill>
                <a:latin typeface="+mn-lt"/>
              </a:rPr>
              <a:t>Respondents’ experience with refilling ARV prescription in the last week</a:t>
            </a:r>
            <a:endParaRPr lang="en-ZW" sz="3200" b="1" dirty="0">
              <a:solidFill>
                <a:schemeClr val="bg1"/>
              </a:solidFill>
              <a:latin typeface="+mn-lt"/>
            </a:endParaRPr>
          </a:p>
        </p:txBody>
      </p:sp>
      <p:pic>
        <p:nvPicPr>
          <p:cNvPr id="5" name="Picture 4">
            <a:extLst>
              <a:ext uri="{FF2B5EF4-FFF2-40B4-BE49-F238E27FC236}">
                <a16:creationId xmlns:a16="http://schemas.microsoft.com/office/drawing/2014/main" id="{1BF4D63D-D833-4816-9733-2B4EC9A419BE}"/>
              </a:ext>
            </a:extLst>
          </p:cNvPr>
          <p:cNvPicPr>
            <a:picLocks noChangeAspect="1"/>
          </p:cNvPicPr>
          <p:nvPr/>
        </p:nvPicPr>
        <p:blipFill>
          <a:blip r:embed="rId2"/>
          <a:stretch>
            <a:fillRect/>
          </a:stretch>
        </p:blipFill>
        <p:spPr>
          <a:xfrm>
            <a:off x="2580833" y="2386584"/>
            <a:ext cx="7686888" cy="3886200"/>
          </a:xfrm>
          <a:prstGeom prst="rect">
            <a:avLst/>
          </a:prstGeom>
        </p:spPr>
      </p:pic>
    </p:spTree>
    <p:extLst>
      <p:ext uri="{BB962C8B-B14F-4D97-AF65-F5344CB8AC3E}">
        <p14:creationId xmlns:p14="http://schemas.microsoft.com/office/powerpoint/2010/main" val="84886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4E5DD-5B8C-4A13-8766-74C73A6167C2}"/>
              </a:ext>
            </a:extLst>
          </p:cNvPr>
          <p:cNvSpPr>
            <a:spLocks noGrp="1"/>
          </p:cNvSpPr>
          <p:nvPr>
            <p:ph type="title"/>
          </p:nvPr>
        </p:nvSpPr>
        <p:spPr>
          <a:xfrm>
            <a:off x="838200" y="585216"/>
            <a:ext cx="10515600" cy="1325563"/>
          </a:xfrm>
        </p:spPr>
        <p:txBody>
          <a:bodyPr>
            <a:normAutofit/>
          </a:bodyPr>
          <a:lstStyle/>
          <a:p>
            <a:r>
              <a:rPr lang="en-US" sz="3200" b="1" dirty="0">
                <a:solidFill>
                  <a:schemeClr val="bg1"/>
                </a:solidFill>
                <a:latin typeface="+mn-lt"/>
              </a:rPr>
              <a:t>Respondents’ household with children taking ARVs</a:t>
            </a:r>
            <a:endParaRPr lang="en-ZW" sz="3200" b="1" dirty="0">
              <a:solidFill>
                <a:schemeClr val="bg1"/>
              </a:solidFill>
              <a:latin typeface="+mn-lt"/>
            </a:endParaRPr>
          </a:p>
        </p:txBody>
      </p:sp>
      <p:pic>
        <p:nvPicPr>
          <p:cNvPr id="4" name="Content Placeholder 3">
            <a:extLst>
              <a:ext uri="{FF2B5EF4-FFF2-40B4-BE49-F238E27FC236}">
                <a16:creationId xmlns:a16="http://schemas.microsoft.com/office/drawing/2014/main" id="{39A6D6C9-F1D0-490D-8E3D-C9A1CBE163EB}"/>
              </a:ext>
            </a:extLst>
          </p:cNvPr>
          <p:cNvPicPr>
            <a:picLocks noChangeAspect="1"/>
          </p:cNvPicPr>
          <p:nvPr/>
        </p:nvPicPr>
        <p:blipFill rotWithShape="1">
          <a:blip r:embed="rId2"/>
          <a:srcRect t="491" r="2" b="1863"/>
          <a:stretch/>
        </p:blipFill>
        <p:spPr>
          <a:xfrm>
            <a:off x="3231908" y="2386584"/>
            <a:ext cx="6236208" cy="3660185"/>
          </a:xfrm>
          <a:prstGeom prst="rect">
            <a:avLst/>
          </a:prstGeom>
        </p:spPr>
      </p:pic>
    </p:spTree>
    <p:extLst>
      <p:ext uri="{BB962C8B-B14F-4D97-AF65-F5344CB8AC3E}">
        <p14:creationId xmlns:p14="http://schemas.microsoft.com/office/powerpoint/2010/main" val="73115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FE9E1-47FD-4404-A656-573505337FA3}"/>
              </a:ext>
            </a:extLst>
          </p:cNvPr>
          <p:cNvSpPr>
            <a:spLocks noGrp="1"/>
          </p:cNvSpPr>
          <p:nvPr>
            <p:ph type="title"/>
          </p:nvPr>
        </p:nvSpPr>
        <p:spPr>
          <a:xfrm>
            <a:off x="863029" y="1012004"/>
            <a:ext cx="3416158" cy="4795408"/>
          </a:xfrm>
        </p:spPr>
        <p:txBody>
          <a:bodyPr>
            <a:normAutofit/>
          </a:bodyPr>
          <a:lstStyle/>
          <a:p>
            <a:r>
              <a:rPr lang="en-ZW" b="1" dirty="0">
                <a:solidFill>
                  <a:srgbClr val="FFFFFF"/>
                </a:solidFill>
                <a:latin typeface="+mn-lt"/>
              </a:rPr>
              <a:t>Approximate days of medication for children</a:t>
            </a:r>
          </a:p>
        </p:txBody>
      </p:sp>
      <p:graphicFrame>
        <p:nvGraphicFramePr>
          <p:cNvPr id="5" name="Content Placeholder 2">
            <a:extLst>
              <a:ext uri="{FF2B5EF4-FFF2-40B4-BE49-F238E27FC236}">
                <a16:creationId xmlns:a16="http://schemas.microsoft.com/office/drawing/2014/main" id="{30C52A82-5552-4534-ABF4-CDE5A3D6584A}"/>
              </a:ext>
            </a:extLst>
          </p:cNvPr>
          <p:cNvGraphicFramePr>
            <a:graphicFrameLocks noGrp="1"/>
          </p:cNvGraphicFramePr>
          <p:nvPr>
            <p:ph idx="1"/>
            <p:extLst>
              <p:ext uri="{D42A27DB-BD31-4B8C-83A1-F6EECF244321}">
                <p14:modId xmlns:p14="http://schemas.microsoft.com/office/powerpoint/2010/main" val="393905514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065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79056-8ACD-4072-9969-36FED5249F9F}"/>
              </a:ext>
            </a:extLst>
          </p:cNvPr>
          <p:cNvSpPr>
            <a:spLocks noGrp="1"/>
          </p:cNvSpPr>
          <p:nvPr>
            <p:ph type="title"/>
          </p:nvPr>
        </p:nvSpPr>
        <p:spPr>
          <a:xfrm>
            <a:off x="838200" y="365125"/>
            <a:ext cx="10515600" cy="1325563"/>
          </a:xfrm>
        </p:spPr>
        <p:txBody>
          <a:bodyPr>
            <a:normAutofit/>
          </a:bodyPr>
          <a:lstStyle/>
          <a:p>
            <a:r>
              <a:rPr lang="en-US" sz="3200" b="1" dirty="0">
                <a:solidFill>
                  <a:schemeClr val="bg1">
                    <a:lumMod val="95000"/>
                    <a:lumOff val="5000"/>
                  </a:schemeClr>
                </a:solidFill>
                <a:latin typeface="+mn-lt"/>
              </a:rPr>
              <a:t>Main challenge in getting ARV treatment on time during the COVID-19 epidemic</a:t>
            </a:r>
            <a:endParaRPr lang="en-ZW" sz="3200" b="1" dirty="0">
              <a:solidFill>
                <a:schemeClr val="bg1">
                  <a:lumMod val="95000"/>
                  <a:lumOff val="5000"/>
                </a:schemeClr>
              </a:solidFill>
              <a:latin typeface="+mn-lt"/>
            </a:endParaRPr>
          </a:p>
        </p:txBody>
      </p:sp>
      <p:graphicFrame>
        <p:nvGraphicFramePr>
          <p:cNvPr id="5" name="Content Placeholder 4">
            <a:extLst>
              <a:ext uri="{FF2B5EF4-FFF2-40B4-BE49-F238E27FC236}">
                <a16:creationId xmlns:a16="http://schemas.microsoft.com/office/drawing/2014/main" id="{89D64570-00D4-41B5-9D55-96AB4DFC20C9}"/>
              </a:ext>
            </a:extLst>
          </p:cNvPr>
          <p:cNvGraphicFramePr>
            <a:graphicFrameLocks noGrp="1"/>
          </p:cNvGraphicFramePr>
          <p:nvPr>
            <p:ph idx="1"/>
            <p:extLst>
              <p:ext uri="{D42A27DB-BD31-4B8C-83A1-F6EECF244321}">
                <p14:modId xmlns:p14="http://schemas.microsoft.com/office/powerpoint/2010/main" val="77511757"/>
              </p:ext>
            </p:extLst>
          </p:nvPr>
        </p:nvGraphicFramePr>
        <p:xfrm>
          <a:off x="838200" y="2016125"/>
          <a:ext cx="10515600" cy="4065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74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7F6C-71E8-4B6F-BE19-7445DCC3344E}"/>
              </a:ext>
            </a:extLst>
          </p:cNvPr>
          <p:cNvSpPr>
            <a:spLocks noGrp="1"/>
          </p:cNvSpPr>
          <p:nvPr>
            <p:ph type="title"/>
          </p:nvPr>
        </p:nvSpPr>
        <p:spPr>
          <a:xfrm>
            <a:off x="838200" y="365125"/>
            <a:ext cx="10515600" cy="1325563"/>
          </a:xfrm>
        </p:spPr>
        <p:txBody>
          <a:bodyPr>
            <a:normAutofit/>
          </a:bodyPr>
          <a:lstStyle/>
          <a:p>
            <a:r>
              <a:rPr lang="en-US" sz="3200" b="1" dirty="0">
                <a:latin typeface="+mn-lt"/>
              </a:rPr>
              <a:t>Reasons why respondents who did not get refills don’t know where to go to get their medications</a:t>
            </a:r>
            <a:endParaRPr lang="en-ZW" sz="3200" b="1" dirty="0">
              <a:latin typeface="+mn-lt"/>
            </a:endParaRPr>
          </a:p>
        </p:txBody>
      </p:sp>
      <p:graphicFrame>
        <p:nvGraphicFramePr>
          <p:cNvPr id="7" name="Content Placeholder 6">
            <a:extLst>
              <a:ext uri="{FF2B5EF4-FFF2-40B4-BE49-F238E27FC236}">
                <a16:creationId xmlns:a16="http://schemas.microsoft.com/office/drawing/2014/main" id="{013A306F-080D-4F17-884D-F286F7ECA2F6}"/>
              </a:ext>
            </a:extLst>
          </p:cNvPr>
          <p:cNvGraphicFramePr>
            <a:graphicFrameLocks noGrp="1"/>
          </p:cNvGraphicFramePr>
          <p:nvPr>
            <p:ph idx="1"/>
            <p:extLst>
              <p:ext uri="{D42A27DB-BD31-4B8C-83A1-F6EECF244321}">
                <p14:modId xmlns:p14="http://schemas.microsoft.com/office/powerpoint/2010/main" val="28138314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15754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12934-1968-4406-8D85-24AED3B78EDA}"/>
              </a:ext>
            </a:extLst>
          </p:cNvPr>
          <p:cNvSpPr>
            <a:spLocks noGrp="1"/>
          </p:cNvSpPr>
          <p:nvPr>
            <p:ph type="title"/>
          </p:nvPr>
        </p:nvSpPr>
        <p:spPr>
          <a:xfrm>
            <a:off x="594360" y="637125"/>
            <a:ext cx="3802276" cy="5256371"/>
          </a:xfrm>
        </p:spPr>
        <p:txBody>
          <a:bodyPr>
            <a:normAutofit/>
          </a:bodyPr>
          <a:lstStyle/>
          <a:p>
            <a:r>
              <a:rPr lang="en-ZW" sz="4800" dirty="0">
                <a:solidFill>
                  <a:schemeClr val="bg1"/>
                </a:solidFill>
              </a:rPr>
              <a:t> </a:t>
            </a:r>
            <a:r>
              <a:rPr lang="en-ZW" sz="3200" b="1" dirty="0">
                <a:solidFill>
                  <a:schemeClr val="bg1"/>
                </a:solidFill>
                <a:latin typeface="+mn-lt"/>
              </a:rPr>
              <a:t>Level of anxiousness regarding COVID-19</a:t>
            </a:r>
          </a:p>
        </p:txBody>
      </p:sp>
      <p:graphicFrame>
        <p:nvGraphicFramePr>
          <p:cNvPr id="5" name="Content Placeholder 2">
            <a:extLst>
              <a:ext uri="{FF2B5EF4-FFF2-40B4-BE49-F238E27FC236}">
                <a16:creationId xmlns:a16="http://schemas.microsoft.com/office/drawing/2014/main" id="{77F87676-8EB1-4237-A374-75C2C2D5F9FB}"/>
              </a:ext>
            </a:extLst>
          </p:cNvPr>
          <p:cNvGraphicFramePr>
            <a:graphicFrameLocks noGrp="1"/>
          </p:cNvGraphicFramePr>
          <p:nvPr>
            <p:ph idx="1"/>
            <p:extLst>
              <p:ext uri="{D42A27DB-BD31-4B8C-83A1-F6EECF244321}">
                <p14:modId xmlns:p14="http://schemas.microsoft.com/office/powerpoint/2010/main" val="239690965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77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3D9E25-5466-4FAE-BAF6-2E70137B75B8}"/>
              </a:ext>
            </a:extLst>
          </p:cNvPr>
          <p:cNvSpPr>
            <a:spLocks noGrp="1"/>
          </p:cNvSpPr>
          <p:nvPr>
            <p:ph type="title"/>
          </p:nvPr>
        </p:nvSpPr>
        <p:spPr>
          <a:xfrm>
            <a:off x="838200" y="467541"/>
            <a:ext cx="10515600" cy="1325563"/>
          </a:xfrm>
        </p:spPr>
        <p:txBody>
          <a:bodyPr>
            <a:normAutofit/>
          </a:bodyPr>
          <a:lstStyle/>
          <a:p>
            <a:r>
              <a:rPr lang="en-ZW" sz="3200" b="1" dirty="0">
                <a:solidFill>
                  <a:schemeClr val="bg1"/>
                </a:solidFill>
                <a:latin typeface="+mn-lt"/>
              </a:rPr>
              <a:t>Respondents’ concerns about COVID-19</a:t>
            </a:r>
          </a:p>
        </p:txBody>
      </p:sp>
      <p:graphicFrame>
        <p:nvGraphicFramePr>
          <p:cNvPr id="4" name="Content Placeholder 3">
            <a:extLst>
              <a:ext uri="{FF2B5EF4-FFF2-40B4-BE49-F238E27FC236}">
                <a16:creationId xmlns:a16="http://schemas.microsoft.com/office/drawing/2014/main" id="{9C4062F3-B246-45A7-913D-33E89F378008}"/>
              </a:ext>
            </a:extLst>
          </p:cNvPr>
          <p:cNvGraphicFramePr>
            <a:graphicFrameLocks noGrp="1"/>
          </p:cNvGraphicFramePr>
          <p:nvPr>
            <p:ph idx="1"/>
            <p:extLst>
              <p:ext uri="{D42A27DB-BD31-4B8C-83A1-F6EECF244321}">
                <p14:modId xmlns:p14="http://schemas.microsoft.com/office/powerpoint/2010/main" val="2222263467"/>
              </p:ext>
            </p:extLst>
          </p:nvPr>
        </p:nvGraphicFramePr>
        <p:xfrm>
          <a:off x="838200" y="2281565"/>
          <a:ext cx="10515600" cy="3939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892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526ED-2ED4-47C3-B60C-00C19E71FBEC}"/>
              </a:ext>
            </a:extLst>
          </p:cNvPr>
          <p:cNvSpPr>
            <a:spLocks noGrp="1"/>
          </p:cNvSpPr>
          <p:nvPr>
            <p:ph type="title"/>
          </p:nvPr>
        </p:nvSpPr>
        <p:spPr>
          <a:xfrm>
            <a:off x="594360" y="637125"/>
            <a:ext cx="3163824" cy="5256371"/>
          </a:xfrm>
        </p:spPr>
        <p:txBody>
          <a:bodyPr>
            <a:normAutofit/>
          </a:bodyPr>
          <a:lstStyle/>
          <a:p>
            <a:r>
              <a:rPr lang="en-ZW" b="1">
                <a:solidFill>
                  <a:schemeClr val="bg1"/>
                </a:solidFill>
                <a:latin typeface="+mn-lt"/>
              </a:rPr>
              <a:t>Outline</a:t>
            </a:r>
          </a:p>
        </p:txBody>
      </p:sp>
      <p:graphicFrame>
        <p:nvGraphicFramePr>
          <p:cNvPr id="5" name="Content Placeholder 2">
            <a:extLst>
              <a:ext uri="{FF2B5EF4-FFF2-40B4-BE49-F238E27FC236}">
                <a16:creationId xmlns:a16="http://schemas.microsoft.com/office/drawing/2014/main" id="{E2EBBAD3-A1E6-4567-A31A-8301710863C9}"/>
              </a:ext>
            </a:extLst>
          </p:cNvPr>
          <p:cNvGraphicFramePr>
            <a:graphicFrameLocks noGrp="1"/>
          </p:cNvGraphicFramePr>
          <p:nvPr>
            <p:ph idx="1"/>
            <p:extLst>
              <p:ext uri="{D42A27DB-BD31-4B8C-83A1-F6EECF244321}">
                <p14:modId xmlns:p14="http://schemas.microsoft.com/office/powerpoint/2010/main" val="1202383059"/>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63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54BC21-CA0B-495B-9F84-ADA904B826D9}"/>
              </a:ext>
            </a:extLst>
          </p:cNvPr>
          <p:cNvSpPr>
            <a:spLocks noGrp="1"/>
          </p:cNvSpPr>
          <p:nvPr>
            <p:ph type="title"/>
          </p:nvPr>
        </p:nvSpPr>
        <p:spPr>
          <a:xfrm>
            <a:off x="838200" y="467541"/>
            <a:ext cx="10515600" cy="1325563"/>
          </a:xfrm>
        </p:spPr>
        <p:txBody>
          <a:bodyPr>
            <a:normAutofit/>
          </a:bodyPr>
          <a:lstStyle/>
          <a:p>
            <a:r>
              <a:rPr lang="en-US" sz="3200" b="1" dirty="0">
                <a:solidFill>
                  <a:schemeClr val="bg1"/>
                </a:solidFill>
                <a:latin typeface="+mn-lt"/>
              </a:rPr>
              <a:t>Respondents’ ability to access measures to prevent exposure to COVID-19</a:t>
            </a:r>
            <a:endParaRPr lang="en-ZW" sz="3200" b="1"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C3611323-65BF-4BDA-A850-F70BA4A406CA}"/>
              </a:ext>
            </a:extLst>
          </p:cNvPr>
          <p:cNvGraphicFramePr>
            <a:graphicFrameLocks noGrp="1"/>
          </p:cNvGraphicFramePr>
          <p:nvPr>
            <p:ph idx="1"/>
            <p:extLst>
              <p:ext uri="{D42A27DB-BD31-4B8C-83A1-F6EECF244321}">
                <p14:modId xmlns:p14="http://schemas.microsoft.com/office/powerpoint/2010/main" val="2965534682"/>
              </p:ext>
            </p:extLst>
          </p:nvPr>
        </p:nvGraphicFramePr>
        <p:xfrm>
          <a:off x="838200" y="2281565"/>
          <a:ext cx="10515600" cy="3939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449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4EC01B-33A5-47EA-8977-A438E520672A}"/>
              </a:ext>
            </a:extLst>
          </p:cNvPr>
          <p:cNvSpPr>
            <a:spLocks noGrp="1"/>
          </p:cNvSpPr>
          <p:nvPr>
            <p:ph type="title"/>
          </p:nvPr>
        </p:nvSpPr>
        <p:spPr>
          <a:xfrm>
            <a:off x="838200" y="467541"/>
            <a:ext cx="10515600" cy="1325563"/>
          </a:xfrm>
        </p:spPr>
        <p:txBody>
          <a:bodyPr>
            <a:normAutofit/>
          </a:bodyPr>
          <a:lstStyle/>
          <a:p>
            <a:r>
              <a:rPr lang="en-ZW" sz="3200" b="1" dirty="0">
                <a:solidFill>
                  <a:schemeClr val="bg1"/>
                </a:solidFill>
                <a:latin typeface="+mn-lt"/>
              </a:rPr>
              <a:t>Barriers to respondents’ efforts for self-isolation</a:t>
            </a:r>
          </a:p>
        </p:txBody>
      </p:sp>
      <p:graphicFrame>
        <p:nvGraphicFramePr>
          <p:cNvPr id="4" name="Content Placeholder 3">
            <a:extLst>
              <a:ext uri="{FF2B5EF4-FFF2-40B4-BE49-F238E27FC236}">
                <a16:creationId xmlns:a16="http://schemas.microsoft.com/office/drawing/2014/main" id="{472428CF-FD9E-4E87-8BEA-0870C1B4A0F1}"/>
              </a:ext>
            </a:extLst>
          </p:cNvPr>
          <p:cNvGraphicFramePr>
            <a:graphicFrameLocks noGrp="1"/>
          </p:cNvGraphicFramePr>
          <p:nvPr>
            <p:ph idx="1"/>
            <p:extLst>
              <p:ext uri="{D42A27DB-BD31-4B8C-83A1-F6EECF244321}">
                <p14:modId xmlns:p14="http://schemas.microsoft.com/office/powerpoint/2010/main" val="707783893"/>
              </p:ext>
            </p:extLst>
          </p:nvPr>
        </p:nvGraphicFramePr>
        <p:xfrm>
          <a:off x="838200" y="2281565"/>
          <a:ext cx="10515600" cy="3939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65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51EC0-7EFE-4A40-B8D3-CAA4717F58C7}"/>
              </a:ext>
            </a:extLst>
          </p:cNvPr>
          <p:cNvSpPr>
            <a:spLocks noGrp="1"/>
          </p:cNvSpPr>
          <p:nvPr>
            <p:ph type="title"/>
          </p:nvPr>
        </p:nvSpPr>
        <p:spPr/>
        <p:txBody>
          <a:bodyPr>
            <a:normAutofit/>
          </a:bodyPr>
          <a:lstStyle/>
          <a:p>
            <a:r>
              <a:rPr lang="en-ZW" sz="3200" b="1" dirty="0">
                <a:latin typeface="+mn-lt"/>
              </a:rPr>
              <a:t>Respondents’ access to other key services</a:t>
            </a:r>
          </a:p>
        </p:txBody>
      </p:sp>
      <p:graphicFrame>
        <p:nvGraphicFramePr>
          <p:cNvPr id="4" name="Content Placeholder 3">
            <a:extLst>
              <a:ext uri="{FF2B5EF4-FFF2-40B4-BE49-F238E27FC236}">
                <a16:creationId xmlns:a16="http://schemas.microsoft.com/office/drawing/2014/main" id="{C1B3D049-00F4-497C-BF32-98C647540728}"/>
              </a:ext>
            </a:extLst>
          </p:cNvPr>
          <p:cNvGraphicFramePr>
            <a:graphicFrameLocks noGrp="1"/>
          </p:cNvGraphicFramePr>
          <p:nvPr>
            <p:ph idx="1"/>
            <p:extLst>
              <p:ext uri="{D42A27DB-BD31-4B8C-83A1-F6EECF244321}">
                <p14:modId xmlns:p14="http://schemas.microsoft.com/office/powerpoint/2010/main" val="26478583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4692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FB3F-80CF-42EA-B68B-17AD76758AC0}"/>
              </a:ext>
            </a:extLst>
          </p:cNvPr>
          <p:cNvSpPr>
            <a:spLocks noGrp="1"/>
          </p:cNvSpPr>
          <p:nvPr>
            <p:ph type="title"/>
          </p:nvPr>
        </p:nvSpPr>
        <p:spPr/>
        <p:txBody>
          <a:bodyPr>
            <a:normAutofit/>
          </a:bodyPr>
          <a:lstStyle/>
          <a:p>
            <a:r>
              <a:rPr lang="en-US" sz="3200" b="1" dirty="0"/>
              <a:t>Access to physical support for daily living functions for respondents living with a disability</a:t>
            </a:r>
            <a:endParaRPr lang="en-ZW" sz="3200" b="1" dirty="0"/>
          </a:p>
        </p:txBody>
      </p:sp>
      <p:graphicFrame>
        <p:nvGraphicFramePr>
          <p:cNvPr id="4" name="Content Placeholder 3">
            <a:extLst>
              <a:ext uri="{FF2B5EF4-FFF2-40B4-BE49-F238E27FC236}">
                <a16:creationId xmlns:a16="http://schemas.microsoft.com/office/drawing/2014/main" id="{9122F959-376E-4B87-B5DF-518D525E66D5}"/>
              </a:ext>
            </a:extLst>
          </p:cNvPr>
          <p:cNvGraphicFramePr>
            <a:graphicFrameLocks noGrp="1"/>
          </p:cNvGraphicFramePr>
          <p:nvPr>
            <p:ph idx="1"/>
            <p:extLst>
              <p:ext uri="{D42A27DB-BD31-4B8C-83A1-F6EECF244321}">
                <p14:modId xmlns:p14="http://schemas.microsoft.com/office/powerpoint/2010/main" val="427512468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51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D596-213E-493F-99EB-C75DD0AAE5D6}"/>
              </a:ext>
            </a:extLst>
          </p:cNvPr>
          <p:cNvSpPr>
            <a:spLocks noGrp="1"/>
          </p:cNvSpPr>
          <p:nvPr>
            <p:ph type="title"/>
          </p:nvPr>
        </p:nvSpPr>
        <p:spPr/>
        <p:txBody>
          <a:bodyPr>
            <a:normAutofit/>
          </a:bodyPr>
          <a:lstStyle/>
          <a:p>
            <a:r>
              <a:rPr lang="en-US" sz="3200" b="1" dirty="0">
                <a:latin typeface="+mn-lt"/>
              </a:rPr>
              <a:t>Other necessary health services that respondents are not able to access right now</a:t>
            </a:r>
            <a:endParaRPr lang="en-ZW" sz="3200" b="1" dirty="0">
              <a:latin typeface="+mn-lt"/>
            </a:endParaRPr>
          </a:p>
        </p:txBody>
      </p:sp>
      <p:graphicFrame>
        <p:nvGraphicFramePr>
          <p:cNvPr id="4" name="Content Placeholder 3">
            <a:extLst>
              <a:ext uri="{FF2B5EF4-FFF2-40B4-BE49-F238E27FC236}">
                <a16:creationId xmlns:a16="http://schemas.microsoft.com/office/drawing/2014/main" id="{3DE45045-A8AD-4B74-A760-CEA5F217F23C}"/>
              </a:ext>
            </a:extLst>
          </p:cNvPr>
          <p:cNvGraphicFramePr>
            <a:graphicFrameLocks noGrp="1"/>
          </p:cNvGraphicFramePr>
          <p:nvPr>
            <p:ph idx="1"/>
            <p:extLst>
              <p:ext uri="{D42A27DB-BD31-4B8C-83A1-F6EECF244321}">
                <p14:modId xmlns:p14="http://schemas.microsoft.com/office/powerpoint/2010/main" val="227222028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56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3711F3-AF29-4E1E-ADD2-458F11BF5BFC}"/>
              </a:ext>
            </a:extLst>
          </p:cNvPr>
          <p:cNvSpPr>
            <a:spLocks noGrp="1"/>
          </p:cNvSpPr>
          <p:nvPr>
            <p:ph type="title"/>
          </p:nvPr>
        </p:nvSpPr>
        <p:spPr>
          <a:xfrm>
            <a:off x="838200" y="467541"/>
            <a:ext cx="10515600" cy="1325563"/>
          </a:xfrm>
        </p:spPr>
        <p:txBody>
          <a:bodyPr>
            <a:normAutofit/>
          </a:bodyPr>
          <a:lstStyle/>
          <a:p>
            <a:r>
              <a:rPr lang="en-US" sz="3200" b="1" dirty="0">
                <a:solidFill>
                  <a:schemeClr val="bg1"/>
                </a:solidFill>
                <a:latin typeface="+mn-lt"/>
              </a:rPr>
              <a:t>Services that are critical for respondents to adhere to HIV treatment during this crisis</a:t>
            </a:r>
            <a:endParaRPr lang="en-ZW" sz="3200" b="1" dirty="0">
              <a:solidFill>
                <a:schemeClr val="bg1"/>
              </a:solidFill>
              <a:latin typeface="+mn-lt"/>
            </a:endParaRPr>
          </a:p>
        </p:txBody>
      </p:sp>
      <p:graphicFrame>
        <p:nvGraphicFramePr>
          <p:cNvPr id="13" name="Content Placeholder 12">
            <a:extLst>
              <a:ext uri="{FF2B5EF4-FFF2-40B4-BE49-F238E27FC236}">
                <a16:creationId xmlns:a16="http://schemas.microsoft.com/office/drawing/2014/main" id="{E8BA90FE-B16F-4F1B-B258-F453E7104AAB}"/>
              </a:ext>
            </a:extLst>
          </p:cNvPr>
          <p:cNvGraphicFramePr>
            <a:graphicFrameLocks noGrp="1"/>
          </p:cNvGraphicFramePr>
          <p:nvPr>
            <p:ph idx="1"/>
            <p:extLst>
              <p:ext uri="{D42A27DB-BD31-4B8C-83A1-F6EECF244321}">
                <p14:modId xmlns:p14="http://schemas.microsoft.com/office/powerpoint/2010/main" val="1379612698"/>
              </p:ext>
            </p:extLst>
          </p:nvPr>
        </p:nvGraphicFramePr>
        <p:xfrm>
          <a:off x="838200" y="2168334"/>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047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CDF7EA-4C00-4A1D-832D-B1D3F1F6A328}"/>
              </a:ext>
            </a:extLst>
          </p:cNvPr>
          <p:cNvSpPr>
            <a:spLocks noGrp="1"/>
          </p:cNvSpPr>
          <p:nvPr>
            <p:ph type="title"/>
          </p:nvPr>
        </p:nvSpPr>
        <p:spPr>
          <a:xfrm>
            <a:off x="838200" y="467541"/>
            <a:ext cx="10515600" cy="1325563"/>
          </a:xfrm>
        </p:spPr>
        <p:txBody>
          <a:bodyPr>
            <a:normAutofit/>
          </a:bodyPr>
          <a:lstStyle/>
          <a:p>
            <a:r>
              <a:rPr lang="en-US" sz="3200" b="1" dirty="0">
                <a:solidFill>
                  <a:schemeClr val="bg1"/>
                </a:solidFill>
                <a:latin typeface="+mn-lt"/>
              </a:rPr>
              <a:t>Respondents’ knowledge of an organization that they can reach out to for information and support at this time</a:t>
            </a:r>
            <a:endParaRPr lang="en-ZW" sz="3200" b="1"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EA6E4955-9E02-4E4C-8CF1-5F7E9E9A8898}"/>
              </a:ext>
            </a:extLst>
          </p:cNvPr>
          <p:cNvGraphicFramePr>
            <a:graphicFrameLocks noGrp="1"/>
          </p:cNvGraphicFramePr>
          <p:nvPr>
            <p:ph idx="1"/>
            <p:extLst>
              <p:ext uri="{D42A27DB-BD31-4B8C-83A1-F6EECF244321}">
                <p14:modId xmlns:p14="http://schemas.microsoft.com/office/powerpoint/2010/main" val="2179853963"/>
              </p:ext>
            </p:extLst>
          </p:nvPr>
        </p:nvGraphicFramePr>
        <p:xfrm>
          <a:off x="838200" y="2281565"/>
          <a:ext cx="10515600" cy="3939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0672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2558DE-57F5-4320-BD16-501DB2A86419}"/>
              </a:ext>
            </a:extLst>
          </p:cNvPr>
          <p:cNvSpPr>
            <a:spLocks noGrp="1"/>
          </p:cNvSpPr>
          <p:nvPr>
            <p:ph type="title"/>
          </p:nvPr>
        </p:nvSpPr>
        <p:spPr>
          <a:xfrm>
            <a:off x="838200" y="467541"/>
            <a:ext cx="10515600" cy="1325563"/>
          </a:xfrm>
        </p:spPr>
        <p:txBody>
          <a:bodyPr>
            <a:normAutofit/>
          </a:bodyPr>
          <a:lstStyle/>
          <a:p>
            <a:r>
              <a:rPr lang="en-US" sz="3200" b="1" dirty="0">
                <a:solidFill>
                  <a:schemeClr val="bg1"/>
                </a:solidFill>
                <a:latin typeface="+mn-lt"/>
              </a:rPr>
              <a:t>Specific health need that needs attention at this time</a:t>
            </a:r>
            <a:endParaRPr lang="en-ZW" sz="3200" b="1"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004A0B19-B4B8-4E9C-9222-2058E05F86C9}"/>
              </a:ext>
            </a:extLst>
          </p:cNvPr>
          <p:cNvGraphicFramePr>
            <a:graphicFrameLocks noGrp="1"/>
          </p:cNvGraphicFramePr>
          <p:nvPr>
            <p:ph idx="1"/>
            <p:extLst>
              <p:ext uri="{D42A27DB-BD31-4B8C-83A1-F6EECF244321}">
                <p14:modId xmlns:p14="http://schemas.microsoft.com/office/powerpoint/2010/main" val="3020334750"/>
              </p:ext>
            </p:extLst>
          </p:nvPr>
        </p:nvGraphicFramePr>
        <p:xfrm>
          <a:off x="838200" y="2281565"/>
          <a:ext cx="10515600" cy="3939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9418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0D793-0F35-4136-BD35-ECA9410EE116}"/>
              </a:ext>
            </a:extLst>
          </p:cNvPr>
          <p:cNvSpPr>
            <a:spLocks noGrp="1"/>
          </p:cNvSpPr>
          <p:nvPr>
            <p:ph type="title"/>
          </p:nvPr>
        </p:nvSpPr>
        <p:spPr>
          <a:xfrm>
            <a:off x="838200" y="585216"/>
            <a:ext cx="10515600" cy="1325563"/>
          </a:xfrm>
        </p:spPr>
        <p:txBody>
          <a:bodyPr>
            <a:normAutofit/>
          </a:bodyPr>
          <a:lstStyle/>
          <a:p>
            <a:r>
              <a:rPr lang="en-ZW" b="1" dirty="0">
                <a:solidFill>
                  <a:schemeClr val="bg1"/>
                </a:solidFill>
              </a:rPr>
              <a:t>Other key information</a:t>
            </a:r>
          </a:p>
        </p:txBody>
      </p:sp>
      <p:pic>
        <p:nvPicPr>
          <p:cNvPr id="4" name="Content Placeholder 3">
            <a:extLst>
              <a:ext uri="{FF2B5EF4-FFF2-40B4-BE49-F238E27FC236}">
                <a16:creationId xmlns:a16="http://schemas.microsoft.com/office/drawing/2014/main" id="{AE6D11F8-4CFE-43BF-B05D-56A129D41D62}"/>
              </a:ext>
            </a:extLst>
          </p:cNvPr>
          <p:cNvPicPr>
            <a:picLocks noChangeAspect="1"/>
          </p:cNvPicPr>
          <p:nvPr/>
        </p:nvPicPr>
        <p:blipFill rotWithShape="1">
          <a:blip r:embed="rId3"/>
          <a:srcRect t="1759" r="3" b="17289"/>
          <a:stretch/>
        </p:blipFill>
        <p:spPr>
          <a:xfrm>
            <a:off x="2581913" y="2612599"/>
            <a:ext cx="6236208" cy="3660185"/>
          </a:xfrm>
          <a:prstGeom prst="rect">
            <a:avLst/>
          </a:prstGeom>
        </p:spPr>
      </p:pic>
    </p:spTree>
    <p:extLst>
      <p:ext uri="{BB962C8B-B14F-4D97-AF65-F5344CB8AC3E}">
        <p14:creationId xmlns:p14="http://schemas.microsoft.com/office/powerpoint/2010/main" val="18090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2F5D04-1726-4BE9-8E4F-F935DB3574CA}"/>
              </a:ext>
            </a:extLst>
          </p:cNvPr>
          <p:cNvSpPr>
            <a:spLocks noGrp="1"/>
          </p:cNvSpPr>
          <p:nvPr>
            <p:ph type="title"/>
          </p:nvPr>
        </p:nvSpPr>
        <p:spPr>
          <a:xfrm>
            <a:off x="838200" y="467541"/>
            <a:ext cx="10515600" cy="1325563"/>
          </a:xfrm>
        </p:spPr>
        <p:txBody>
          <a:bodyPr>
            <a:normAutofit/>
          </a:bodyPr>
          <a:lstStyle/>
          <a:p>
            <a:r>
              <a:rPr lang="en-ZW" sz="3200" b="1" dirty="0">
                <a:solidFill>
                  <a:schemeClr val="bg1"/>
                </a:solidFill>
                <a:latin typeface="+mn-lt"/>
              </a:rPr>
              <a:t>Need follow-up? Granted permission to share contact info with authorities</a:t>
            </a:r>
          </a:p>
        </p:txBody>
      </p:sp>
      <p:graphicFrame>
        <p:nvGraphicFramePr>
          <p:cNvPr id="6" name="Content Placeholder 5">
            <a:extLst>
              <a:ext uri="{FF2B5EF4-FFF2-40B4-BE49-F238E27FC236}">
                <a16:creationId xmlns:a16="http://schemas.microsoft.com/office/drawing/2014/main" id="{75D36983-9AE2-4E2A-B5EB-0334404B42FC}"/>
              </a:ext>
            </a:extLst>
          </p:cNvPr>
          <p:cNvGraphicFramePr>
            <a:graphicFrameLocks noGrp="1"/>
          </p:cNvGraphicFramePr>
          <p:nvPr>
            <p:ph idx="1"/>
            <p:extLst>
              <p:ext uri="{D42A27DB-BD31-4B8C-83A1-F6EECF244321}">
                <p14:modId xmlns:p14="http://schemas.microsoft.com/office/powerpoint/2010/main" val="3453788799"/>
              </p:ext>
            </p:extLst>
          </p:nvPr>
        </p:nvGraphicFramePr>
        <p:xfrm>
          <a:off x="838200" y="2281565"/>
          <a:ext cx="10515600" cy="3939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5739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14733-D15C-417B-A4CD-A9EC1E592F9B}"/>
              </a:ext>
            </a:extLst>
          </p:cNvPr>
          <p:cNvSpPr>
            <a:spLocks noGrp="1"/>
          </p:cNvSpPr>
          <p:nvPr>
            <p:ph type="title"/>
          </p:nvPr>
        </p:nvSpPr>
        <p:spPr/>
        <p:txBody>
          <a:bodyPr>
            <a:normAutofit/>
          </a:bodyPr>
          <a:lstStyle/>
          <a:p>
            <a:r>
              <a:rPr lang="en-ZW" sz="3200" b="1" dirty="0">
                <a:latin typeface="+mn-lt"/>
              </a:rPr>
              <a:t>The context</a:t>
            </a:r>
          </a:p>
        </p:txBody>
      </p:sp>
      <p:sp>
        <p:nvSpPr>
          <p:cNvPr id="6" name="Content Placeholder 5">
            <a:extLst>
              <a:ext uri="{FF2B5EF4-FFF2-40B4-BE49-F238E27FC236}">
                <a16:creationId xmlns:a16="http://schemas.microsoft.com/office/drawing/2014/main" id="{6D53F459-6648-4EF2-BF9D-1D93EB5BC9B7}"/>
              </a:ext>
            </a:extLst>
          </p:cNvPr>
          <p:cNvSpPr>
            <a:spLocks noGrp="1"/>
          </p:cNvSpPr>
          <p:nvPr>
            <p:ph sz="half" idx="2"/>
          </p:nvPr>
        </p:nvSpPr>
        <p:spPr>
          <a:xfrm>
            <a:off x="838200" y="1880709"/>
            <a:ext cx="5181600" cy="4351338"/>
          </a:xfrm>
        </p:spPr>
        <p:txBody>
          <a:bodyPr/>
          <a:lstStyle/>
          <a:p>
            <a:r>
              <a:rPr lang="en-US" dirty="0"/>
              <a:t>A pneumonia of unknown cause detected in Wuhan, China was first reported on 31 December 2019</a:t>
            </a:r>
          </a:p>
          <a:p>
            <a:pPr lvl="1"/>
            <a:r>
              <a:rPr lang="en-ZW" dirty="0"/>
              <a:t>As at 19 April 2020, </a:t>
            </a:r>
            <a:r>
              <a:rPr lang="en-US" dirty="0"/>
              <a:t>more than 2.4 million confirmed cases globally</a:t>
            </a:r>
          </a:p>
          <a:p>
            <a:r>
              <a:rPr lang="en-US" dirty="0"/>
              <a:t> COVID-19 and HIV</a:t>
            </a:r>
          </a:p>
          <a:p>
            <a:pPr lvl="1"/>
            <a:r>
              <a:rPr lang="en-US" dirty="0"/>
              <a:t>Patients with severe immunodeficiency usually have high risk of complications with any infectious disease</a:t>
            </a:r>
          </a:p>
        </p:txBody>
      </p:sp>
      <p:sp>
        <p:nvSpPr>
          <p:cNvPr id="3" name="Content Placeholder 2">
            <a:extLst>
              <a:ext uri="{FF2B5EF4-FFF2-40B4-BE49-F238E27FC236}">
                <a16:creationId xmlns:a16="http://schemas.microsoft.com/office/drawing/2014/main" id="{11AAC9B7-4CA3-4764-A4D0-9617C61B7164}"/>
              </a:ext>
            </a:extLst>
          </p:cNvPr>
          <p:cNvSpPr>
            <a:spLocks noGrp="1"/>
          </p:cNvSpPr>
          <p:nvPr>
            <p:ph sz="half" idx="1"/>
          </p:nvPr>
        </p:nvSpPr>
        <p:spPr>
          <a:xfrm>
            <a:off x="838199" y="1377108"/>
            <a:ext cx="5937173" cy="4935558"/>
          </a:xfrm>
        </p:spPr>
        <p:txBody>
          <a:bodyPr/>
          <a:lstStyle/>
          <a:p>
            <a:pPr marL="0" indent="0">
              <a:buNone/>
            </a:pPr>
            <a:endParaRPr lang="en-ZW" dirty="0"/>
          </a:p>
        </p:txBody>
      </p:sp>
      <p:pic>
        <p:nvPicPr>
          <p:cNvPr id="5" name="Picture 4">
            <a:extLst>
              <a:ext uri="{FF2B5EF4-FFF2-40B4-BE49-F238E27FC236}">
                <a16:creationId xmlns:a16="http://schemas.microsoft.com/office/drawing/2014/main" id="{44E61F7E-2BEB-4ED3-A8CD-15202400D596}"/>
              </a:ext>
            </a:extLst>
          </p:cNvPr>
          <p:cNvPicPr>
            <a:picLocks noChangeAspect="1"/>
          </p:cNvPicPr>
          <p:nvPr/>
        </p:nvPicPr>
        <p:blipFill rotWithShape="1">
          <a:blip r:embed="rId2"/>
          <a:srcRect t="4308" b="6039"/>
          <a:stretch/>
        </p:blipFill>
        <p:spPr>
          <a:xfrm>
            <a:off x="7918487" y="583894"/>
            <a:ext cx="3318717" cy="6191479"/>
          </a:xfrm>
          <a:prstGeom prst="rect">
            <a:avLst/>
          </a:prstGeom>
        </p:spPr>
      </p:pic>
    </p:spTree>
    <p:extLst>
      <p:ext uri="{BB962C8B-B14F-4D97-AF65-F5344CB8AC3E}">
        <p14:creationId xmlns:p14="http://schemas.microsoft.com/office/powerpoint/2010/main" val="1768682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26B4AE-EEA0-4637-B820-D4502E08E486}"/>
              </a:ext>
            </a:extLst>
          </p:cNvPr>
          <p:cNvSpPr>
            <a:spLocks noGrp="1"/>
          </p:cNvSpPr>
          <p:nvPr>
            <p:ph type="title"/>
          </p:nvPr>
        </p:nvSpPr>
        <p:spPr>
          <a:xfrm>
            <a:off x="242372" y="559678"/>
            <a:ext cx="4087544" cy="4952492"/>
          </a:xfrm>
        </p:spPr>
        <p:txBody>
          <a:bodyPr>
            <a:normAutofit/>
          </a:bodyPr>
          <a:lstStyle/>
          <a:p>
            <a:r>
              <a:rPr lang="en-US" sz="3200" b="1" dirty="0">
                <a:solidFill>
                  <a:schemeClr val="bg1"/>
                </a:solidFill>
                <a:latin typeface="+mn-lt"/>
                <a:cs typeface="Times New Roman" panose="02020603050405020304" pitchFamily="18" charset="0"/>
              </a:rPr>
              <a:t>Short to medium-term recommendations</a:t>
            </a:r>
            <a:endParaRPr lang="en-ZW" sz="3200" dirty="0">
              <a:solidFill>
                <a:schemeClr val="bg1"/>
              </a:solidFill>
              <a:latin typeface="+mn-lt"/>
            </a:endParaRPr>
          </a:p>
        </p:txBody>
      </p:sp>
      <p:cxnSp>
        <p:nvCxnSpPr>
          <p:cNvPr id="7" name="Straight Connector 11">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995226CF-FEC9-4F2F-AB8C-A964D5B34C51}"/>
              </a:ext>
            </a:extLst>
          </p:cNvPr>
          <p:cNvGraphicFramePr>
            <a:graphicFrameLocks noGrp="1"/>
          </p:cNvGraphicFramePr>
          <p:nvPr>
            <p:ph idx="1"/>
            <p:extLst>
              <p:ext uri="{D42A27DB-BD31-4B8C-83A1-F6EECF244321}">
                <p14:modId xmlns:p14="http://schemas.microsoft.com/office/powerpoint/2010/main" val="1187806536"/>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33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3755B-63B3-4914-BD79-2E35B41907EE}"/>
              </a:ext>
            </a:extLst>
          </p:cNvPr>
          <p:cNvSpPr>
            <a:spLocks noGrp="1"/>
          </p:cNvSpPr>
          <p:nvPr>
            <p:ph type="title"/>
          </p:nvPr>
        </p:nvSpPr>
        <p:spPr>
          <a:xfrm>
            <a:off x="594360" y="637125"/>
            <a:ext cx="3163824" cy="5256371"/>
          </a:xfrm>
        </p:spPr>
        <p:txBody>
          <a:bodyPr>
            <a:normAutofit/>
          </a:bodyPr>
          <a:lstStyle/>
          <a:p>
            <a:r>
              <a:rPr lang="en-US" b="1">
                <a:solidFill>
                  <a:schemeClr val="bg1"/>
                </a:solidFill>
                <a:cs typeface="Times New Roman" panose="02020603050405020304" pitchFamily="18" charset="0"/>
              </a:rPr>
              <a:t>Survey objectives</a:t>
            </a:r>
          </a:p>
        </p:txBody>
      </p:sp>
      <p:graphicFrame>
        <p:nvGraphicFramePr>
          <p:cNvPr id="5" name="Content Placeholder 2">
            <a:extLst>
              <a:ext uri="{FF2B5EF4-FFF2-40B4-BE49-F238E27FC236}">
                <a16:creationId xmlns:a16="http://schemas.microsoft.com/office/drawing/2014/main" id="{898B85B3-FD23-4DA9-9DB2-348D1E40AD38}"/>
              </a:ext>
            </a:extLst>
          </p:cNvPr>
          <p:cNvGraphicFramePr>
            <a:graphicFrameLocks noGrp="1"/>
          </p:cNvGraphicFramePr>
          <p:nvPr>
            <p:ph idx="1"/>
            <p:extLst>
              <p:ext uri="{D42A27DB-BD31-4B8C-83A1-F6EECF244321}">
                <p14:modId xmlns:p14="http://schemas.microsoft.com/office/powerpoint/2010/main" val="2584242345"/>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18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321AD-D194-43CE-A29D-18EE8AAE40A3}"/>
              </a:ext>
            </a:extLst>
          </p:cNvPr>
          <p:cNvSpPr>
            <a:spLocks noGrp="1"/>
          </p:cNvSpPr>
          <p:nvPr>
            <p:ph type="title"/>
          </p:nvPr>
        </p:nvSpPr>
        <p:spPr>
          <a:xfrm>
            <a:off x="594360" y="637125"/>
            <a:ext cx="3163824" cy="5256371"/>
          </a:xfrm>
        </p:spPr>
        <p:txBody>
          <a:bodyPr>
            <a:normAutofit/>
          </a:bodyPr>
          <a:lstStyle/>
          <a:p>
            <a:r>
              <a:rPr lang="en-US" b="1" dirty="0">
                <a:solidFill>
                  <a:schemeClr val="bg1"/>
                </a:solidFill>
                <a:cs typeface="Times New Roman" panose="02020603050405020304" pitchFamily="18" charset="0"/>
              </a:rPr>
              <a:t>Approach</a:t>
            </a:r>
          </a:p>
        </p:txBody>
      </p:sp>
      <p:graphicFrame>
        <p:nvGraphicFramePr>
          <p:cNvPr id="5" name="Content Placeholder 2">
            <a:extLst>
              <a:ext uri="{FF2B5EF4-FFF2-40B4-BE49-F238E27FC236}">
                <a16:creationId xmlns:a16="http://schemas.microsoft.com/office/drawing/2014/main" id="{CC474E8E-DAE9-4F02-94DB-A901EAB30E4B}"/>
              </a:ext>
            </a:extLst>
          </p:cNvPr>
          <p:cNvGraphicFramePr>
            <a:graphicFrameLocks noGrp="1"/>
          </p:cNvGraphicFramePr>
          <p:nvPr>
            <p:ph idx="1"/>
            <p:extLst>
              <p:ext uri="{D42A27DB-BD31-4B8C-83A1-F6EECF244321}">
                <p14:modId xmlns:p14="http://schemas.microsoft.com/office/powerpoint/2010/main" val="1715432477"/>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07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33A2542-C615-41E3-95F1-F0D5B362288D}"/>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b="1" kern="1200">
                <a:solidFill>
                  <a:schemeClr val="tx1"/>
                </a:solidFill>
                <a:latin typeface="+mj-lt"/>
                <a:ea typeface="+mj-ea"/>
                <a:cs typeface="+mj-cs"/>
              </a:rPr>
              <a:t>Results</a:t>
            </a:r>
          </a:p>
        </p:txBody>
      </p:sp>
      <p:cxnSp>
        <p:nvCxnSpPr>
          <p:cNvPr id="13" name="Straight Connector 12">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74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A0BD33-373E-4220-8DF2-40133007A0E7}"/>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b="1" kern="1200">
                <a:solidFill>
                  <a:schemeClr val="tx1"/>
                </a:solidFill>
                <a:latin typeface="+mj-lt"/>
                <a:ea typeface="+mj-ea"/>
                <a:cs typeface="+mj-cs"/>
              </a:rPr>
              <a:t>Respondents </a:t>
            </a:r>
          </a:p>
        </p:txBody>
      </p:sp>
      <p:sp>
        <p:nvSpPr>
          <p:cNvPr id="4" name="Content Placeholder 3">
            <a:extLst>
              <a:ext uri="{FF2B5EF4-FFF2-40B4-BE49-F238E27FC236}">
                <a16:creationId xmlns:a16="http://schemas.microsoft.com/office/drawing/2014/main" id="{94B8F4D9-FFC1-4631-BB7A-3CE175FEFF6A}"/>
              </a:ext>
            </a:extLst>
          </p:cNvPr>
          <p:cNvSpPr>
            <a:spLocks noGrp="1"/>
          </p:cNvSpPr>
          <p:nvPr>
            <p:ph sz="half" idx="1"/>
          </p:nvPr>
        </p:nvSpPr>
        <p:spPr>
          <a:xfrm>
            <a:off x="643468" y="2638043"/>
            <a:ext cx="3363974" cy="3415623"/>
          </a:xfrm>
        </p:spPr>
        <p:txBody>
          <a:bodyPr vert="horz" lIns="91440" tIns="45720" rIns="91440" bIns="45720" rtlCol="0">
            <a:normAutofit/>
          </a:bodyPr>
          <a:lstStyle/>
          <a:p>
            <a:r>
              <a:rPr lang="en-US" sz="2000"/>
              <a:t>A total of 158 PLHIV responded</a:t>
            </a:r>
          </a:p>
          <a:p>
            <a:pPr lvl="1"/>
            <a:r>
              <a:rPr kumimoji="1" lang="en-US" altLang="zh-CN" sz="2000"/>
              <a:t>More than 2/3 of responses via WhatsApp survey platform</a:t>
            </a:r>
          </a:p>
          <a:p>
            <a:pPr lvl="1"/>
            <a:r>
              <a:rPr kumimoji="1" lang="en-US" altLang="zh-CN" sz="2000"/>
              <a:t>Majority (78%) of respondents classify the area in which they live as urban</a:t>
            </a:r>
          </a:p>
          <a:p>
            <a:pPr lvl="1"/>
            <a:endParaRPr lang="en-US" sz="2000"/>
          </a:p>
        </p:txBody>
      </p:sp>
      <p:pic>
        <p:nvPicPr>
          <p:cNvPr id="8" name="Content Placeholder 7">
            <a:extLst>
              <a:ext uri="{FF2B5EF4-FFF2-40B4-BE49-F238E27FC236}">
                <a16:creationId xmlns:a16="http://schemas.microsoft.com/office/drawing/2014/main" id="{60548EB2-5EA5-42B2-9D25-9FFB2FC750AA}"/>
              </a:ext>
            </a:extLst>
          </p:cNvPr>
          <p:cNvPicPr>
            <a:picLocks noGrp="1" noChangeAspect="1"/>
          </p:cNvPicPr>
          <p:nvPr>
            <p:ph sz="half" idx="2"/>
          </p:nvPr>
        </p:nvPicPr>
        <p:blipFill>
          <a:blip r:embed="rId3"/>
          <a:stretch>
            <a:fillRect/>
          </a:stretch>
        </p:blipFill>
        <p:spPr>
          <a:xfrm>
            <a:off x="5449147" y="643467"/>
            <a:ext cx="6327884" cy="5410199"/>
          </a:xfrm>
          <a:prstGeom prst="rect">
            <a:avLst/>
          </a:prstGeom>
        </p:spPr>
      </p:pic>
      <p:sp>
        <p:nvSpPr>
          <p:cNvPr id="5" name="文本框 4">
            <a:extLst>
              <a:ext uri="{FF2B5EF4-FFF2-40B4-BE49-F238E27FC236}">
                <a16:creationId xmlns:a16="http://schemas.microsoft.com/office/drawing/2014/main" id="{5CE312D6-3FAE-D543-83FF-E91EB6AF7EEE}"/>
              </a:ext>
            </a:extLst>
          </p:cNvPr>
          <p:cNvSpPr txBox="1"/>
          <p:nvPr/>
        </p:nvSpPr>
        <p:spPr>
          <a:xfrm>
            <a:off x="6096000" y="5783265"/>
            <a:ext cx="5361542" cy="369332"/>
          </a:xfrm>
          <a:prstGeom prst="rect">
            <a:avLst/>
          </a:prstGeom>
          <a:noFill/>
        </p:spPr>
        <p:txBody>
          <a:bodyPr wrap="square" rtlCol="0">
            <a:spAutoFit/>
          </a:bodyPr>
          <a:lstStyle/>
          <a:p>
            <a:pPr algn="ctr">
              <a:spcAft>
                <a:spcPts val="600"/>
              </a:spcAft>
            </a:pPr>
            <a:r>
              <a:rPr kumimoji="1" lang="en-US" altLang="zh-CN"/>
              <a:t>National</a:t>
            </a:r>
            <a:r>
              <a:rPr kumimoji="1" lang="zh-CN" altLang="en-US"/>
              <a:t> </a:t>
            </a:r>
            <a:r>
              <a:rPr kumimoji="1" lang="en-US" altLang="zh-CN"/>
              <a:t>COVID-19 pandemic map as of </a:t>
            </a:r>
            <a:r>
              <a:rPr lang="en-ZW"/>
              <a:t>14/04/2020</a:t>
            </a:r>
            <a:endParaRPr kumimoji="1" lang="zh-CN" altLang="en-US"/>
          </a:p>
        </p:txBody>
      </p:sp>
    </p:spTree>
    <p:extLst>
      <p:ext uri="{BB962C8B-B14F-4D97-AF65-F5344CB8AC3E}">
        <p14:creationId xmlns:p14="http://schemas.microsoft.com/office/powerpoint/2010/main" val="40227698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C8E557-4729-40F6-8A7B-78B6FF91C64D}"/>
              </a:ext>
            </a:extLst>
          </p:cNvPr>
          <p:cNvSpPr>
            <a:spLocks noGrp="1"/>
          </p:cNvSpPr>
          <p:nvPr>
            <p:ph type="title"/>
          </p:nvPr>
        </p:nvSpPr>
        <p:spPr>
          <a:xfrm>
            <a:off x="303210" y="320991"/>
            <a:ext cx="11585580" cy="1325563"/>
          </a:xfrm>
        </p:spPr>
        <p:txBody>
          <a:bodyPr>
            <a:normAutofit/>
          </a:bodyPr>
          <a:lstStyle/>
          <a:p>
            <a:r>
              <a:rPr lang="en-US" altLang="zh-CN" sz="3200" b="1" dirty="0">
                <a:latin typeface="+mn-lt"/>
                <a:cs typeface="Times New Roman" panose="02020603050405020304" pitchFamily="18" charset="0"/>
              </a:rPr>
              <a:t>G</a:t>
            </a:r>
            <a:r>
              <a:rPr lang="en-US" sz="3200" b="1" dirty="0">
                <a:latin typeface="+mn-lt"/>
                <a:cs typeface="Times New Roman" panose="02020603050405020304" pitchFamily="18" charset="0"/>
              </a:rPr>
              <a:t>ender and Age distribution of respondents</a:t>
            </a:r>
          </a:p>
        </p:txBody>
      </p:sp>
      <p:sp>
        <p:nvSpPr>
          <p:cNvPr id="6" name="Text Placeholder 5">
            <a:extLst>
              <a:ext uri="{FF2B5EF4-FFF2-40B4-BE49-F238E27FC236}">
                <a16:creationId xmlns:a16="http://schemas.microsoft.com/office/drawing/2014/main" id="{8F2722CA-07E5-42EB-A3BC-EE924B8981A9}"/>
              </a:ext>
            </a:extLst>
          </p:cNvPr>
          <p:cNvSpPr>
            <a:spLocks noGrp="1"/>
          </p:cNvSpPr>
          <p:nvPr>
            <p:ph type="body" idx="1"/>
          </p:nvPr>
        </p:nvSpPr>
        <p:spPr>
          <a:xfrm>
            <a:off x="780452" y="1094551"/>
            <a:ext cx="5157787" cy="823912"/>
          </a:xfrm>
        </p:spPr>
        <p:txBody>
          <a:bodyPr>
            <a:normAutofit/>
          </a:bodyPr>
          <a:lstStyle/>
          <a:p>
            <a:pPr algn="ctr"/>
            <a:r>
              <a:rPr lang="en-US" sz="2600" dirty="0">
                <a:solidFill>
                  <a:srgbClr val="FF0000"/>
                </a:solidFill>
              </a:rPr>
              <a:t>Gender </a:t>
            </a:r>
          </a:p>
        </p:txBody>
      </p:sp>
      <p:sp>
        <p:nvSpPr>
          <p:cNvPr id="15" name="Text Placeholder 5">
            <a:extLst>
              <a:ext uri="{FF2B5EF4-FFF2-40B4-BE49-F238E27FC236}">
                <a16:creationId xmlns:a16="http://schemas.microsoft.com/office/drawing/2014/main" id="{38397A1B-AF4F-44FF-BCF2-FC5861E42DFF}"/>
              </a:ext>
            </a:extLst>
          </p:cNvPr>
          <p:cNvSpPr txBox="1">
            <a:spLocks/>
          </p:cNvSpPr>
          <p:nvPr/>
        </p:nvSpPr>
        <p:spPr>
          <a:xfrm>
            <a:off x="6653269" y="1066300"/>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600" dirty="0">
                <a:solidFill>
                  <a:srgbClr val="FF0000"/>
                </a:solidFill>
              </a:rPr>
              <a:t>Age</a:t>
            </a:r>
            <a:r>
              <a:rPr lang="en-US" sz="3200" dirty="0">
                <a:solidFill>
                  <a:srgbClr val="FF0000"/>
                </a:solidFill>
              </a:rPr>
              <a:t> </a:t>
            </a:r>
          </a:p>
        </p:txBody>
      </p:sp>
      <p:pic>
        <p:nvPicPr>
          <p:cNvPr id="2" name="Picture 1">
            <a:extLst>
              <a:ext uri="{FF2B5EF4-FFF2-40B4-BE49-F238E27FC236}">
                <a16:creationId xmlns:a16="http://schemas.microsoft.com/office/drawing/2014/main" id="{686F78FF-7CDB-4834-A50F-21FFDCF9A80E}"/>
              </a:ext>
            </a:extLst>
          </p:cNvPr>
          <p:cNvPicPr>
            <a:picLocks noChangeAspect="1"/>
          </p:cNvPicPr>
          <p:nvPr/>
        </p:nvPicPr>
        <p:blipFill>
          <a:blip r:embed="rId3"/>
          <a:stretch>
            <a:fillRect/>
          </a:stretch>
        </p:blipFill>
        <p:spPr>
          <a:xfrm>
            <a:off x="215376" y="2145020"/>
            <a:ext cx="6573311" cy="3950980"/>
          </a:xfrm>
          <a:prstGeom prst="rect">
            <a:avLst/>
          </a:prstGeom>
        </p:spPr>
      </p:pic>
      <p:pic>
        <p:nvPicPr>
          <p:cNvPr id="4" name="Picture 3">
            <a:extLst>
              <a:ext uri="{FF2B5EF4-FFF2-40B4-BE49-F238E27FC236}">
                <a16:creationId xmlns:a16="http://schemas.microsoft.com/office/drawing/2014/main" id="{1160F981-DD44-4DB6-9389-2E651197E27D}"/>
              </a:ext>
            </a:extLst>
          </p:cNvPr>
          <p:cNvPicPr>
            <a:picLocks noChangeAspect="1"/>
          </p:cNvPicPr>
          <p:nvPr/>
        </p:nvPicPr>
        <p:blipFill>
          <a:blip r:embed="rId4"/>
          <a:stretch>
            <a:fillRect/>
          </a:stretch>
        </p:blipFill>
        <p:spPr>
          <a:xfrm>
            <a:off x="5657215" y="2147249"/>
            <a:ext cx="6547710" cy="3935592"/>
          </a:xfrm>
          <a:prstGeom prst="rect">
            <a:avLst/>
          </a:prstGeom>
        </p:spPr>
      </p:pic>
    </p:spTree>
    <p:extLst>
      <p:ext uri="{BB962C8B-B14F-4D97-AF65-F5344CB8AC3E}">
        <p14:creationId xmlns:p14="http://schemas.microsoft.com/office/powerpoint/2010/main" val="27968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A93A-9DFC-4634-AE01-31ACBFA62D46}"/>
              </a:ext>
            </a:extLst>
          </p:cNvPr>
          <p:cNvSpPr>
            <a:spLocks noGrp="1"/>
          </p:cNvSpPr>
          <p:nvPr>
            <p:ph type="title"/>
          </p:nvPr>
        </p:nvSpPr>
        <p:spPr>
          <a:xfrm>
            <a:off x="129700" y="365125"/>
            <a:ext cx="11224100" cy="1325563"/>
          </a:xfrm>
        </p:spPr>
        <p:txBody>
          <a:bodyPr>
            <a:normAutofit/>
          </a:bodyPr>
          <a:lstStyle/>
          <a:p>
            <a:r>
              <a:rPr lang="en-ZW" sz="3200" b="1" dirty="0">
                <a:latin typeface="+mn-lt"/>
              </a:rPr>
              <a:t>Types of phones and household HIV burden</a:t>
            </a:r>
          </a:p>
        </p:txBody>
      </p:sp>
      <p:pic>
        <p:nvPicPr>
          <p:cNvPr id="5" name="Content Placeholder 4">
            <a:extLst>
              <a:ext uri="{FF2B5EF4-FFF2-40B4-BE49-F238E27FC236}">
                <a16:creationId xmlns:a16="http://schemas.microsoft.com/office/drawing/2014/main" id="{80A75B76-29BF-40BF-8DC2-CAEA4BFD0B75}"/>
              </a:ext>
            </a:extLst>
          </p:cNvPr>
          <p:cNvPicPr>
            <a:picLocks noGrp="1" noChangeAspect="1"/>
          </p:cNvPicPr>
          <p:nvPr>
            <p:ph sz="half" idx="1"/>
          </p:nvPr>
        </p:nvPicPr>
        <p:blipFill>
          <a:blip r:embed="rId2"/>
          <a:stretch>
            <a:fillRect/>
          </a:stretch>
        </p:blipFill>
        <p:spPr>
          <a:xfrm>
            <a:off x="129700" y="2240280"/>
            <a:ext cx="6774021" cy="4071620"/>
          </a:xfrm>
          <a:prstGeom prst="rect">
            <a:avLst/>
          </a:prstGeom>
        </p:spPr>
      </p:pic>
      <p:pic>
        <p:nvPicPr>
          <p:cNvPr id="7" name="Content Placeholder 6">
            <a:extLst>
              <a:ext uri="{FF2B5EF4-FFF2-40B4-BE49-F238E27FC236}">
                <a16:creationId xmlns:a16="http://schemas.microsoft.com/office/drawing/2014/main" id="{3AC46286-996A-4DA2-909F-88EAEA43ABA3}"/>
              </a:ext>
            </a:extLst>
          </p:cNvPr>
          <p:cNvPicPr>
            <a:picLocks noGrp="1" noChangeAspect="1"/>
          </p:cNvPicPr>
          <p:nvPr>
            <p:ph sz="half" idx="2"/>
          </p:nvPr>
        </p:nvPicPr>
        <p:blipFill>
          <a:blip r:embed="rId3"/>
          <a:stretch>
            <a:fillRect/>
          </a:stretch>
        </p:blipFill>
        <p:spPr>
          <a:xfrm>
            <a:off x="5525947" y="2240280"/>
            <a:ext cx="6536353" cy="4036437"/>
          </a:xfrm>
          <a:prstGeom prst="rect">
            <a:avLst/>
          </a:prstGeom>
        </p:spPr>
      </p:pic>
      <p:sp>
        <p:nvSpPr>
          <p:cNvPr id="6" name="TextBox 5">
            <a:extLst>
              <a:ext uri="{FF2B5EF4-FFF2-40B4-BE49-F238E27FC236}">
                <a16:creationId xmlns:a16="http://schemas.microsoft.com/office/drawing/2014/main" id="{9066EBE7-7C21-46F8-84FB-92808891854B}"/>
              </a:ext>
            </a:extLst>
          </p:cNvPr>
          <p:cNvSpPr txBox="1"/>
          <p:nvPr/>
        </p:nvSpPr>
        <p:spPr>
          <a:xfrm>
            <a:off x="1432720" y="1690688"/>
            <a:ext cx="4167980" cy="492443"/>
          </a:xfrm>
          <a:prstGeom prst="rect">
            <a:avLst/>
          </a:prstGeom>
          <a:noFill/>
        </p:spPr>
        <p:txBody>
          <a:bodyPr wrap="square" rtlCol="0">
            <a:spAutoFit/>
          </a:bodyPr>
          <a:lstStyle/>
          <a:p>
            <a:r>
              <a:rPr lang="en-ZW" sz="2600" b="1" dirty="0">
                <a:solidFill>
                  <a:srgbClr val="FF0000"/>
                </a:solidFill>
              </a:rPr>
              <a:t>Phone type</a:t>
            </a:r>
          </a:p>
        </p:txBody>
      </p:sp>
      <p:sp>
        <p:nvSpPr>
          <p:cNvPr id="8" name="TextBox 7">
            <a:extLst>
              <a:ext uri="{FF2B5EF4-FFF2-40B4-BE49-F238E27FC236}">
                <a16:creationId xmlns:a16="http://schemas.microsoft.com/office/drawing/2014/main" id="{E4DD7D41-8091-4618-86BC-4280B22B11EE}"/>
              </a:ext>
            </a:extLst>
          </p:cNvPr>
          <p:cNvSpPr txBox="1"/>
          <p:nvPr/>
        </p:nvSpPr>
        <p:spPr>
          <a:xfrm>
            <a:off x="5525947" y="1798320"/>
            <a:ext cx="6715487" cy="492443"/>
          </a:xfrm>
          <a:prstGeom prst="rect">
            <a:avLst/>
          </a:prstGeom>
          <a:noFill/>
        </p:spPr>
        <p:txBody>
          <a:bodyPr wrap="square" rtlCol="0">
            <a:spAutoFit/>
          </a:bodyPr>
          <a:lstStyle/>
          <a:p>
            <a:r>
              <a:rPr lang="en-ZW" sz="2600" dirty="0"/>
              <a:t> </a:t>
            </a:r>
            <a:r>
              <a:rPr lang="en-ZW" sz="2600" b="1" dirty="0">
                <a:solidFill>
                  <a:srgbClr val="FF0000"/>
                </a:solidFill>
              </a:rPr>
              <a:t>PLHIV on ARV treatment for HIV in household</a:t>
            </a:r>
          </a:p>
        </p:txBody>
      </p:sp>
    </p:spTree>
    <p:extLst>
      <p:ext uri="{BB962C8B-B14F-4D97-AF65-F5344CB8AC3E}">
        <p14:creationId xmlns:p14="http://schemas.microsoft.com/office/powerpoint/2010/main" val="80172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0157BD60F1E145A43C0F2A51CF75C7" ma:contentTypeVersion="10" ma:contentTypeDescription="Create a new document." ma:contentTypeScope="" ma:versionID="4a8207c36e3628a69b4c17bfb62ee710">
  <xsd:schema xmlns:xsd="http://www.w3.org/2001/XMLSchema" xmlns:xs="http://www.w3.org/2001/XMLSchema" xmlns:p="http://schemas.microsoft.com/office/2006/metadata/properties" xmlns:ns2="d9430eef-9f8d-443d-897b-9afda802e8b4" targetNamespace="http://schemas.microsoft.com/office/2006/metadata/properties" ma:root="true" ma:fieldsID="4569888d3abbd4f2ac6e1710bce48795" ns2:_="">
    <xsd:import namespace="d9430eef-9f8d-443d-897b-9afda802e8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30eef-9f8d-443d-897b-9afda802e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099D3-B14C-4BB1-B01D-0CE61A0F5129}"/>
</file>

<file path=customXml/itemProps2.xml><?xml version="1.0" encoding="utf-8"?>
<ds:datastoreItem xmlns:ds="http://schemas.openxmlformats.org/officeDocument/2006/customXml" ds:itemID="{0D6825A9-C551-4750-85E6-34D4E35B7D20}">
  <ds:schemaRefs>
    <ds:schemaRef ds:uri="http://schemas.microsoft.com/sharepoint/v3/contenttype/forms"/>
  </ds:schemaRefs>
</ds:datastoreItem>
</file>

<file path=customXml/itemProps3.xml><?xml version="1.0" encoding="utf-8"?>
<ds:datastoreItem xmlns:ds="http://schemas.openxmlformats.org/officeDocument/2006/customXml" ds:itemID="{1D46C1BA-EF1B-4205-8D22-5CE57E4C62A1}">
  <ds:schemaRefs>
    <ds:schemaRef ds:uri="http://purl.org/dc/dcmitype/"/>
    <ds:schemaRef ds:uri="http://schemas.microsoft.com/office/2006/documentManagement/types"/>
    <ds:schemaRef ds:uri="http://purl.org/dc/elements/1.1/"/>
    <ds:schemaRef ds:uri="http://purl.org/dc/terms/"/>
    <ds:schemaRef ds:uri="edc05aed-7113-4f27-adcf-f2d8d90c6fd5"/>
    <ds:schemaRef ds:uri="http://schemas.openxmlformats.org/package/2006/metadata/core-properties"/>
    <ds:schemaRef ds:uri="http://www.w3.org/XML/1998/namespace"/>
    <ds:schemaRef ds:uri="http://schemas.microsoft.com/office/infopath/2007/PartnerControls"/>
    <ds:schemaRef ds:uri="e208d9e0-9289-4ffd-9d8f-e138111f98d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TotalTime>
  <Words>1431</Words>
  <Application>Microsoft Macintosh PowerPoint</Application>
  <PresentationFormat>Widescreen</PresentationFormat>
  <Paragraphs>124</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等线</vt:lpstr>
      <vt:lpstr>等线 Light</vt:lpstr>
      <vt:lpstr>Arial</vt:lpstr>
      <vt:lpstr>Calibri</vt:lpstr>
      <vt:lpstr>Calibri Light</vt:lpstr>
      <vt:lpstr>Times New Roman</vt:lpstr>
      <vt:lpstr>Office Theme</vt:lpstr>
      <vt:lpstr>Rapid community survey on the impacts of the COVID-19 pandemic outbreak on PLHIV in Zimbabwe</vt:lpstr>
      <vt:lpstr>Outline</vt:lpstr>
      <vt:lpstr>The context</vt:lpstr>
      <vt:lpstr>Survey objectives</vt:lpstr>
      <vt:lpstr>Approach</vt:lpstr>
      <vt:lpstr>Results</vt:lpstr>
      <vt:lpstr>Respondents </vt:lpstr>
      <vt:lpstr>Gender and Age distribution of respondents</vt:lpstr>
      <vt:lpstr>Types of phones and household HIV burden</vt:lpstr>
      <vt:lpstr>Usual period for which respondent receive HIV treatment</vt:lpstr>
      <vt:lpstr>Days/weeks/months supply  of ARVs before stock out</vt:lpstr>
      <vt:lpstr>Attempted to refill ARV prescription in the last week</vt:lpstr>
      <vt:lpstr>Respondents’ experience with refilling ARV prescription in the last week</vt:lpstr>
      <vt:lpstr>Respondents’ household with children taking ARVs</vt:lpstr>
      <vt:lpstr>Approximate days of medication for children</vt:lpstr>
      <vt:lpstr>Main challenge in getting ARV treatment on time during the COVID-19 epidemic</vt:lpstr>
      <vt:lpstr>Reasons why respondents who did not get refills don’t know where to go to get their medications</vt:lpstr>
      <vt:lpstr> Level of anxiousness regarding COVID-19</vt:lpstr>
      <vt:lpstr>Respondents’ concerns about COVID-19</vt:lpstr>
      <vt:lpstr>Respondents’ ability to access measures to prevent exposure to COVID-19</vt:lpstr>
      <vt:lpstr>Barriers to respondents’ efforts for self-isolation</vt:lpstr>
      <vt:lpstr>Respondents’ access to other key services</vt:lpstr>
      <vt:lpstr>Access to physical support for daily living functions for respondents living with a disability</vt:lpstr>
      <vt:lpstr>Other necessary health services that respondents are not able to access right now</vt:lpstr>
      <vt:lpstr>Services that are critical for respondents to adhere to HIV treatment during this crisis</vt:lpstr>
      <vt:lpstr>Respondents’ knowledge of an organization that they can reach out to for information and support at this time</vt:lpstr>
      <vt:lpstr>Specific health need that needs attention at this time</vt:lpstr>
      <vt:lpstr>Other key information</vt:lpstr>
      <vt:lpstr>Need follow-up? Granted permission to share contact info with authorities</vt:lpstr>
      <vt:lpstr>Short to medium-term recommendations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community survey on the impacts of the COVID-19 pandemic outbreak on PLHIV in Zimbabwe</dc:title>
  <dc:creator>MANYIKA, Jeremia</dc:creator>
  <cp:lastModifiedBy>Anna Grimsrud</cp:lastModifiedBy>
  <cp:revision>3</cp:revision>
  <dcterms:created xsi:type="dcterms:W3CDTF">2020-04-23T05:33:30Z</dcterms:created>
  <dcterms:modified xsi:type="dcterms:W3CDTF">2020-04-24T13:56:29Z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0x010100FE0157BD60F1E145A43C0F2A51CF75C7</vt:lpwstr>
  </property>
</Properties>
</file>