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52"/>
  </p:notesMasterIdLst>
  <p:handoutMasterIdLst>
    <p:handoutMasterId r:id="rId53"/>
  </p:handoutMasterIdLst>
  <p:sldIdLst>
    <p:sldId id="289" r:id="rId5"/>
    <p:sldId id="404" r:id="rId6"/>
    <p:sldId id="323" r:id="rId7"/>
    <p:sldId id="327" r:id="rId8"/>
    <p:sldId id="403" r:id="rId9"/>
    <p:sldId id="359" r:id="rId10"/>
    <p:sldId id="362" r:id="rId11"/>
    <p:sldId id="348" r:id="rId12"/>
    <p:sldId id="360" r:id="rId13"/>
    <p:sldId id="400" r:id="rId14"/>
    <p:sldId id="363" r:id="rId15"/>
    <p:sldId id="364" r:id="rId16"/>
    <p:sldId id="367" r:id="rId17"/>
    <p:sldId id="366" r:id="rId18"/>
    <p:sldId id="406" r:id="rId19"/>
    <p:sldId id="369" r:id="rId20"/>
    <p:sldId id="370" r:id="rId21"/>
    <p:sldId id="371" r:id="rId22"/>
    <p:sldId id="372" r:id="rId23"/>
    <p:sldId id="373" r:id="rId24"/>
    <p:sldId id="382" r:id="rId25"/>
    <p:sldId id="383" r:id="rId26"/>
    <p:sldId id="391" r:id="rId27"/>
    <p:sldId id="374" r:id="rId28"/>
    <p:sldId id="375" r:id="rId29"/>
    <p:sldId id="378" r:id="rId30"/>
    <p:sldId id="379" r:id="rId31"/>
    <p:sldId id="376" r:id="rId32"/>
    <p:sldId id="380" r:id="rId33"/>
    <p:sldId id="401" r:id="rId34"/>
    <p:sldId id="384" r:id="rId35"/>
    <p:sldId id="385" r:id="rId36"/>
    <p:sldId id="386" r:id="rId37"/>
    <p:sldId id="387" r:id="rId38"/>
    <p:sldId id="388" r:id="rId39"/>
    <p:sldId id="402" r:id="rId40"/>
    <p:sldId id="389" r:id="rId41"/>
    <p:sldId id="390" r:id="rId42"/>
    <p:sldId id="393" r:id="rId43"/>
    <p:sldId id="392" r:id="rId44"/>
    <p:sldId id="394" r:id="rId45"/>
    <p:sldId id="395" r:id="rId46"/>
    <p:sldId id="399" r:id="rId47"/>
    <p:sldId id="396" r:id="rId48"/>
    <p:sldId id="397" r:id="rId49"/>
    <p:sldId id="398" r:id="rId50"/>
    <p:sldId id="405"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79B903AE-AB8E-4BE7-95B0-88F15C65F779}" name="BYGRAVE, Helen (HOMERTON HEALTHCARE NHS FOUNDATION TRUST)" initials="HB" userId="S::helen.bygrave@nhs.net::058c5bf0-fa90-4cb1-9635-9e3ce9c50520" providerId="AD"/>
  <p188:author id="{EF4493BD-0017-6505-B425-D84264B3C25F}" name="Maëva Villard" initials="MV" userId="S::maeva.villard@iasociety.org::fbefa160-f527-4ba5-89b4-c3adf2102a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8E5C6-F00D-4F32-9C3B-F30C9C28FA89}" v="37" dt="2026-04-22T14:08:37.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88257" autoAdjust="0"/>
  </p:normalViewPr>
  <p:slideViewPr>
    <p:cSldViewPr snapToGrid="0" showGuides="1">
      <p:cViewPr varScale="1">
        <p:scale>
          <a:sx n="97" d="100"/>
          <a:sy n="97" d="100"/>
        </p:scale>
        <p:origin x="107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1" d="100"/>
          <a:sy n="121" d="100"/>
        </p:scale>
        <p:origin x="415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ëva Villard" userId="fbefa160-f527-4ba5-89b4-c3adf2102a3b" providerId="ADAL" clId="{C7B0F117-D1B3-4213-BA5C-20C5BA8240A8}"/>
    <pc:docChg chg="undo custSel modSld">
      <pc:chgData name="Maëva Villard" userId="fbefa160-f527-4ba5-89b4-c3adf2102a3b" providerId="ADAL" clId="{C7B0F117-D1B3-4213-BA5C-20C5BA8240A8}" dt="2026-04-22T14:08:49.413" v="519" actId="20577"/>
      <pc:docMkLst>
        <pc:docMk/>
      </pc:docMkLst>
      <pc:sldChg chg="addSp delSp modSp mod">
        <pc:chgData name="Maëva Villard" userId="fbefa160-f527-4ba5-89b4-c3adf2102a3b" providerId="ADAL" clId="{C7B0F117-D1B3-4213-BA5C-20C5BA8240A8}" dt="2026-04-13T13:57:55.098" v="143" actId="20577"/>
        <pc:sldMkLst>
          <pc:docMk/>
          <pc:sldMk cId="2855171696" sldId="289"/>
        </pc:sldMkLst>
        <pc:spChg chg="add del mod">
          <ac:chgData name="Maëva Villard" userId="fbefa160-f527-4ba5-89b4-c3adf2102a3b" providerId="ADAL" clId="{C7B0F117-D1B3-4213-BA5C-20C5BA8240A8}" dt="2026-04-13T13:57:55.098" v="143" actId="20577"/>
          <ac:spMkLst>
            <pc:docMk/>
            <pc:sldMk cId="2855171696" sldId="289"/>
            <ac:spMk id="3" creationId="{611A494D-338A-48AA-A04E-4698EFFB4EF3}"/>
          </ac:spMkLst>
        </pc:spChg>
      </pc:sldChg>
      <pc:sldChg chg="addSp delSp modSp mod">
        <pc:chgData name="Maëva Villard" userId="fbefa160-f527-4ba5-89b4-c3adf2102a3b" providerId="ADAL" clId="{C7B0F117-D1B3-4213-BA5C-20C5BA8240A8}" dt="2026-04-13T12:09:40.132" v="71" actId="20577"/>
        <pc:sldMkLst>
          <pc:docMk/>
          <pc:sldMk cId="626846041" sldId="323"/>
        </pc:sldMkLst>
        <pc:spChg chg="mod">
          <ac:chgData name="Maëva Villard" userId="fbefa160-f527-4ba5-89b4-c3adf2102a3b" providerId="ADAL" clId="{C7B0F117-D1B3-4213-BA5C-20C5BA8240A8}" dt="2026-04-13T12:09:40.132" v="71" actId="20577"/>
          <ac:spMkLst>
            <pc:docMk/>
            <pc:sldMk cId="626846041" sldId="323"/>
            <ac:spMk id="3" creationId="{E631391A-85A1-D309-FFA1-C897329A4A03}"/>
          </ac:spMkLst>
        </pc:spChg>
        <pc:picChg chg="add mod">
          <ac:chgData name="Maëva Villard" userId="fbefa160-f527-4ba5-89b4-c3adf2102a3b" providerId="ADAL" clId="{C7B0F117-D1B3-4213-BA5C-20C5BA8240A8}" dt="2026-04-13T12:06:19.578" v="70"/>
          <ac:picMkLst>
            <pc:docMk/>
            <pc:sldMk cId="626846041" sldId="323"/>
            <ac:picMk id="4" creationId="{B9873DF1-1297-B0D9-59B5-471276E355B9}"/>
          </ac:picMkLst>
        </pc:picChg>
      </pc:sldChg>
      <pc:sldChg chg="modSp mod">
        <pc:chgData name="Maëva Villard" userId="fbefa160-f527-4ba5-89b4-c3adf2102a3b" providerId="ADAL" clId="{C7B0F117-D1B3-4213-BA5C-20C5BA8240A8}" dt="2026-04-13T11:59:38.069" v="1" actId="20577"/>
        <pc:sldMkLst>
          <pc:docMk/>
          <pc:sldMk cId="2521126330" sldId="327"/>
        </pc:sldMkLst>
        <pc:spChg chg="mod">
          <ac:chgData name="Maëva Villard" userId="fbefa160-f527-4ba5-89b4-c3adf2102a3b" providerId="ADAL" clId="{C7B0F117-D1B3-4213-BA5C-20C5BA8240A8}" dt="2026-04-13T11:59:38.069" v="1" actId="20577"/>
          <ac:spMkLst>
            <pc:docMk/>
            <pc:sldMk cId="2521126330" sldId="327"/>
            <ac:spMk id="3" creationId="{1CFD24C1-E8F1-2DCC-9C3E-0F7D84B1BAAA}"/>
          </ac:spMkLst>
        </pc:spChg>
      </pc:sldChg>
      <pc:sldChg chg="modSp mod">
        <pc:chgData name="Maëva Villard" userId="fbefa160-f527-4ba5-89b4-c3adf2102a3b" providerId="ADAL" clId="{C7B0F117-D1B3-4213-BA5C-20C5BA8240A8}" dt="2026-04-13T14:12:15.306" v="174" actId="20577"/>
        <pc:sldMkLst>
          <pc:docMk/>
          <pc:sldMk cId="2407006076" sldId="348"/>
        </pc:sldMkLst>
        <pc:spChg chg="mod">
          <ac:chgData name="Maëva Villard" userId="fbefa160-f527-4ba5-89b4-c3adf2102a3b" providerId="ADAL" clId="{C7B0F117-D1B3-4213-BA5C-20C5BA8240A8}" dt="2026-04-13T14:12:15.306" v="174" actId="20577"/>
          <ac:spMkLst>
            <pc:docMk/>
            <pc:sldMk cId="2407006076" sldId="348"/>
            <ac:spMk id="3" creationId="{2E8342F1-0E88-5820-98A0-426950035280}"/>
          </ac:spMkLst>
        </pc:spChg>
      </pc:sldChg>
      <pc:sldChg chg="modSp mod">
        <pc:chgData name="Maëva Villard" userId="fbefa160-f527-4ba5-89b4-c3adf2102a3b" providerId="ADAL" clId="{C7B0F117-D1B3-4213-BA5C-20C5BA8240A8}" dt="2026-04-13T12:10:58.192" v="77" actId="1076"/>
        <pc:sldMkLst>
          <pc:docMk/>
          <pc:sldMk cId="507532713" sldId="359"/>
        </pc:sldMkLst>
        <pc:picChg chg="mod">
          <ac:chgData name="Maëva Villard" userId="fbefa160-f527-4ba5-89b4-c3adf2102a3b" providerId="ADAL" clId="{C7B0F117-D1B3-4213-BA5C-20C5BA8240A8}" dt="2026-04-13T12:10:53.918" v="76" actId="1076"/>
          <ac:picMkLst>
            <pc:docMk/>
            <pc:sldMk cId="507532713" sldId="359"/>
            <ac:picMk id="5" creationId="{5CB01B62-AEC8-7B9B-C1C0-AAA0209BEE75}"/>
          </ac:picMkLst>
        </pc:picChg>
        <pc:picChg chg="mod">
          <ac:chgData name="Maëva Villard" userId="fbefa160-f527-4ba5-89b4-c3adf2102a3b" providerId="ADAL" clId="{C7B0F117-D1B3-4213-BA5C-20C5BA8240A8}" dt="2026-04-13T12:10:50.574" v="75" actId="1076"/>
          <ac:picMkLst>
            <pc:docMk/>
            <pc:sldMk cId="507532713" sldId="359"/>
            <ac:picMk id="1030" creationId="{6C97F066-3C51-B228-713B-C0C451D00B03}"/>
          </ac:picMkLst>
        </pc:picChg>
        <pc:picChg chg="mod">
          <ac:chgData name="Maëva Villard" userId="fbefa160-f527-4ba5-89b4-c3adf2102a3b" providerId="ADAL" clId="{C7B0F117-D1B3-4213-BA5C-20C5BA8240A8}" dt="2026-04-13T12:10:58.192" v="77" actId="1076"/>
          <ac:picMkLst>
            <pc:docMk/>
            <pc:sldMk cId="507532713" sldId="359"/>
            <ac:picMk id="1036" creationId="{7779E462-D84D-64F8-A533-DD9AD2885F87}"/>
          </ac:picMkLst>
        </pc:picChg>
      </pc:sldChg>
      <pc:sldChg chg="modSp mod">
        <pc:chgData name="Maëva Villard" userId="fbefa160-f527-4ba5-89b4-c3adf2102a3b" providerId="ADAL" clId="{C7B0F117-D1B3-4213-BA5C-20C5BA8240A8}" dt="2026-04-13T12:01:14.561" v="53" actId="114"/>
        <pc:sldMkLst>
          <pc:docMk/>
          <pc:sldMk cId="531333486" sldId="360"/>
        </pc:sldMkLst>
        <pc:spChg chg="mod">
          <ac:chgData name="Maëva Villard" userId="fbefa160-f527-4ba5-89b4-c3adf2102a3b" providerId="ADAL" clId="{C7B0F117-D1B3-4213-BA5C-20C5BA8240A8}" dt="2026-04-13T12:01:14.561" v="53" actId="114"/>
          <ac:spMkLst>
            <pc:docMk/>
            <pc:sldMk cId="531333486" sldId="360"/>
            <ac:spMk id="3" creationId="{5A41BC50-0D0B-B2A6-FF03-93BF1C2BABD9}"/>
          </ac:spMkLst>
        </pc:spChg>
      </pc:sldChg>
      <pc:sldChg chg="modSp mod">
        <pc:chgData name="Maëva Villard" userId="fbefa160-f527-4ba5-89b4-c3adf2102a3b" providerId="ADAL" clId="{C7B0F117-D1B3-4213-BA5C-20C5BA8240A8}" dt="2026-04-13T12:12:22.077" v="80" actId="20577"/>
        <pc:sldMkLst>
          <pc:docMk/>
          <pc:sldMk cId="1574861231" sldId="363"/>
        </pc:sldMkLst>
        <pc:spChg chg="mod">
          <ac:chgData name="Maëva Villard" userId="fbefa160-f527-4ba5-89b4-c3adf2102a3b" providerId="ADAL" clId="{C7B0F117-D1B3-4213-BA5C-20C5BA8240A8}" dt="2026-04-13T12:12:22.077" v="80" actId="20577"/>
          <ac:spMkLst>
            <pc:docMk/>
            <pc:sldMk cId="1574861231" sldId="363"/>
            <ac:spMk id="3" creationId="{2CD5BF4E-ED61-A8CC-631B-79751ADD9592}"/>
          </ac:spMkLst>
        </pc:spChg>
      </pc:sldChg>
      <pc:sldChg chg="modSp mod">
        <pc:chgData name="Maëva Villard" userId="fbefa160-f527-4ba5-89b4-c3adf2102a3b" providerId="ADAL" clId="{C7B0F117-D1B3-4213-BA5C-20C5BA8240A8}" dt="2026-04-13T12:03:07.067" v="55" actId="1076"/>
        <pc:sldMkLst>
          <pc:docMk/>
          <pc:sldMk cId="2729819918" sldId="369"/>
        </pc:sldMkLst>
        <pc:picChg chg="mod">
          <ac:chgData name="Maëva Villard" userId="fbefa160-f527-4ba5-89b4-c3adf2102a3b" providerId="ADAL" clId="{C7B0F117-D1B3-4213-BA5C-20C5BA8240A8}" dt="2026-04-13T12:03:07.067" v="55" actId="1076"/>
          <ac:picMkLst>
            <pc:docMk/>
            <pc:sldMk cId="2729819918" sldId="369"/>
            <ac:picMk id="4" creationId="{110B7B3B-C08F-BE9C-4913-B9396D2424D7}"/>
          </ac:picMkLst>
        </pc:picChg>
      </pc:sldChg>
      <pc:sldChg chg="modSp mod">
        <pc:chgData name="Maëva Villard" userId="fbefa160-f527-4ba5-89b4-c3adf2102a3b" providerId="ADAL" clId="{C7B0F117-D1B3-4213-BA5C-20C5BA8240A8}" dt="2026-04-13T14:14:32.056" v="212" actId="20577"/>
        <pc:sldMkLst>
          <pc:docMk/>
          <pc:sldMk cId="202406088" sldId="370"/>
        </pc:sldMkLst>
        <pc:spChg chg="mod">
          <ac:chgData name="Maëva Villard" userId="fbefa160-f527-4ba5-89b4-c3adf2102a3b" providerId="ADAL" clId="{C7B0F117-D1B3-4213-BA5C-20C5BA8240A8}" dt="2026-04-13T14:14:32.056" v="212" actId="20577"/>
          <ac:spMkLst>
            <pc:docMk/>
            <pc:sldMk cId="202406088" sldId="370"/>
            <ac:spMk id="3" creationId="{D7F1FAF8-20D5-0BB7-C78B-90C84C6A0D61}"/>
          </ac:spMkLst>
        </pc:spChg>
      </pc:sldChg>
      <pc:sldChg chg="modSp mod">
        <pc:chgData name="Maëva Villard" userId="fbefa160-f527-4ba5-89b4-c3adf2102a3b" providerId="ADAL" clId="{C7B0F117-D1B3-4213-BA5C-20C5BA8240A8}" dt="2026-04-13T14:22:24.466" v="469" actId="27636"/>
        <pc:sldMkLst>
          <pc:docMk/>
          <pc:sldMk cId="1608924414" sldId="372"/>
        </pc:sldMkLst>
        <pc:spChg chg="mod">
          <ac:chgData name="Maëva Villard" userId="fbefa160-f527-4ba5-89b4-c3adf2102a3b" providerId="ADAL" clId="{C7B0F117-D1B3-4213-BA5C-20C5BA8240A8}" dt="2026-04-13T14:22:24.466" v="469" actId="27636"/>
          <ac:spMkLst>
            <pc:docMk/>
            <pc:sldMk cId="1608924414" sldId="372"/>
            <ac:spMk id="3" creationId="{82FCA9B3-AFA7-54A1-62F3-E8BB2A6B17FC}"/>
          </ac:spMkLst>
        </pc:spChg>
      </pc:sldChg>
      <pc:sldChg chg="modSp mod">
        <pc:chgData name="Maëva Villard" userId="fbefa160-f527-4ba5-89b4-c3adf2102a3b" providerId="ADAL" clId="{C7B0F117-D1B3-4213-BA5C-20C5BA8240A8}" dt="2026-04-13T12:16:11.094" v="86" actId="20577"/>
        <pc:sldMkLst>
          <pc:docMk/>
          <pc:sldMk cId="970600436" sldId="374"/>
        </pc:sldMkLst>
        <pc:spChg chg="mod">
          <ac:chgData name="Maëva Villard" userId="fbefa160-f527-4ba5-89b4-c3adf2102a3b" providerId="ADAL" clId="{C7B0F117-D1B3-4213-BA5C-20C5BA8240A8}" dt="2026-04-13T12:16:11.094" v="86" actId="20577"/>
          <ac:spMkLst>
            <pc:docMk/>
            <pc:sldMk cId="970600436" sldId="374"/>
            <ac:spMk id="3" creationId="{2EDA7E67-A1D0-57C0-8AF7-9DA3A1213C50}"/>
          </ac:spMkLst>
        </pc:spChg>
      </pc:sldChg>
      <pc:sldChg chg="modSp mod">
        <pc:chgData name="Maëva Villard" userId="fbefa160-f527-4ba5-89b4-c3adf2102a3b" providerId="ADAL" clId="{C7B0F117-D1B3-4213-BA5C-20C5BA8240A8}" dt="2026-04-13T12:18:16.960" v="91" actId="14100"/>
        <pc:sldMkLst>
          <pc:docMk/>
          <pc:sldMk cId="314634574" sldId="376"/>
        </pc:sldMkLst>
        <pc:spChg chg="mod">
          <ac:chgData name="Maëva Villard" userId="fbefa160-f527-4ba5-89b4-c3adf2102a3b" providerId="ADAL" clId="{C7B0F117-D1B3-4213-BA5C-20C5BA8240A8}" dt="2026-04-13T12:18:12.519" v="90" actId="20577"/>
          <ac:spMkLst>
            <pc:docMk/>
            <pc:sldMk cId="314634574" sldId="376"/>
            <ac:spMk id="3" creationId="{D872BCF5-80F5-FD17-E003-DEA98EBAD067}"/>
          </ac:spMkLst>
        </pc:spChg>
        <pc:picChg chg="mod">
          <ac:chgData name="Maëva Villard" userId="fbefa160-f527-4ba5-89b4-c3adf2102a3b" providerId="ADAL" clId="{C7B0F117-D1B3-4213-BA5C-20C5BA8240A8}" dt="2026-04-13T12:18:16.960" v="91" actId="14100"/>
          <ac:picMkLst>
            <pc:docMk/>
            <pc:sldMk cId="314634574" sldId="376"/>
            <ac:picMk id="7" creationId="{C20FB895-5ED0-828D-4C0A-31CC2B215A6E}"/>
          </ac:picMkLst>
        </pc:picChg>
      </pc:sldChg>
      <pc:sldChg chg="modSp mod">
        <pc:chgData name="Maëva Villard" userId="fbefa160-f527-4ba5-89b4-c3adf2102a3b" providerId="ADAL" clId="{C7B0F117-D1B3-4213-BA5C-20C5BA8240A8}" dt="2026-04-13T14:15:35.904" v="253" actId="20577"/>
        <pc:sldMkLst>
          <pc:docMk/>
          <pc:sldMk cId="407326423" sldId="379"/>
        </pc:sldMkLst>
        <pc:spChg chg="mod">
          <ac:chgData name="Maëva Villard" userId="fbefa160-f527-4ba5-89b4-c3adf2102a3b" providerId="ADAL" clId="{C7B0F117-D1B3-4213-BA5C-20C5BA8240A8}" dt="2026-04-13T14:15:35.904" v="253" actId="20577"/>
          <ac:spMkLst>
            <pc:docMk/>
            <pc:sldMk cId="407326423" sldId="379"/>
            <ac:spMk id="3" creationId="{DD98FF0F-699F-D47B-EF3C-BC18F9E039BD}"/>
          </ac:spMkLst>
        </pc:spChg>
      </pc:sldChg>
      <pc:sldChg chg="modSp mod">
        <pc:chgData name="Maëva Villard" userId="fbefa160-f527-4ba5-89b4-c3adf2102a3b" providerId="ADAL" clId="{C7B0F117-D1B3-4213-BA5C-20C5BA8240A8}" dt="2026-04-13T14:22:47.755" v="474" actId="20577"/>
        <pc:sldMkLst>
          <pc:docMk/>
          <pc:sldMk cId="1500650009" sldId="383"/>
        </pc:sldMkLst>
        <pc:spChg chg="mod">
          <ac:chgData name="Maëva Villard" userId="fbefa160-f527-4ba5-89b4-c3adf2102a3b" providerId="ADAL" clId="{C7B0F117-D1B3-4213-BA5C-20C5BA8240A8}" dt="2026-04-13T14:22:47.755" v="474" actId="20577"/>
          <ac:spMkLst>
            <pc:docMk/>
            <pc:sldMk cId="1500650009" sldId="383"/>
            <ac:spMk id="3" creationId="{0CD1BCD0-B2CF-4545-52F9-1DC9C1A0E9D7}"/>
          </ac:spMkLst>
        </pc:spChg>
      </pc:sldChg>
      <pc:sldChg chg="modSp mod">
        <pc:chgData name="Maëva Villard" userId="fbefa160-f527-4ba5-89b4-c3adf2102a3b" providerId="ADAL" clId="{C7B0F117-D1B3-4213-BA5C-20C5BA8240A8}" dt="2026-04-13T14:25:01" v="502" actId="20577"/>
        <pc:sldMkLst>
          <pc:docMk/>
          <pc:sldMk cId="1813298926" sldId="384"/>
        </pc:sldMkLst>
        <pc:spChg chg="mod">
          <ac:chgData name="Maëva Villard" userId="fbefa160-f527-4ba5-89b4-c3adf2102a3b" providerId="ADAL" clId="{C7B0F117-D1B3-4213-BA5C-20C5BA8240A8}" dt="2026-04-13T14:25:01" v="502" actId="20577"/>
          <ac:spMkLst>
            <pc:docMk/>
            <pc:sldMk cId="1813298926" sldId="384"/>
            <ac:spMk id="3" creationId="{30291504-0DA7-8D2F-AB21-AE85BD5B5694}"/>
          </ac:spMkLst>
        </pc:spChg>
      </pc:sldChg>
      <pc:sldChg chg="modSp mod">
        <pc:chgData name="Maëva Villard" userId="fbefa160-f527-4ba5-89b4-c3adf2102a3b" providerId="ADAL" clId="{C7B0F117-D1B3-4213-BA5C-20C5BA8240A8}" dt="2026-04-13T12:10:20.804" v="72" actId="113"/>
        <pc:sldMkLst>
          <pc:docMk/>
          <pc:sldMk cId="2184543731" sldId="385"/>
        </pc:sldMkLst>
        <pc:spChg chg="mod">
          <ac:chgData name="Maëva Villard" userId="fbefa160-f527-4ba5-89b4-c3adf2102a3b" providerId="ADAL" clId="{C7B0F117-D1B3-4213-BA5C-20C5BA8240A8}" dt="2026-04-13T12:10:20.804" v="72" actId="113"/>
          <ac:spMkLst>
            <pc:docMk/>
            <pc:sldMk cId="2184543731" sldId="385"/>
            <ac:spMk id="3" creationId="{D5932622-61C8-64D1-3C9D-3BEDA493EBA4}"/>
          </ac:spMkLst>
        </pc:spChg>
      </pc:sldChg>
      <pc:sldChg chg="modSp mod">
        <pc:chgData name="Maëva Villard" userId="fbefa160-f527-4ba5-89b4-c3adf2102a3b" providerId="ADAL" clId="{C7B0F117-D1B3-4213-BA5C-20C5BA8240A8}" dt="2026-04-13T14:16:34.602" v="283" actId="5793"/>
        <pc:sldMkLst>
          <pc:docMk/>
          <pc:sldMk cId="2265365778" sldId="386"/>
        </pc:sldMkLst>
        <pc:spChg chg="mod">
          <ac:chgData name="Maëva Villard" userId="fbefa160-f527-4ba5-89b4-c3adf2102a3b" providerId="ADAL" clId="{C7B0F117-D1B3-4213-BA5C-20C5BA8240A8}" dt="2026-04-13T14:16:34.602" v="283" actId="5793"/>
          <ac:spMkLst>
            <pc:docMk/>
            <pc:sldMk cId="2265365778" sldId="386"/>
            <ac:spMk id="3" creationId="{9A6C9553-1DE6-74CD-86FA-BE0535D85E1A}"/>
          </ac:spMkLst>
        </pc:spChg>
      </pc:sldChg>
      <pc:sldChg chg="modSp mod">
        <pc:chgData name="Maëva Villard" userId="fbefa160-f527-4ba5-89b4-c3adf2102a3b" providerId="ADAL" clId="{C7B0F117-D1B3-4213-BA5C-20C5BA8240A8}" dt="2026-04-13T14:25:31.762" v="513" actId="20577"/>
        <pc:sldMkLst>
          <pc:docMk/>
          <pc:sldMk cId="3008185321" sldId="387"/>
        </pc:sldMkLst>
        <pc:spChg chg="mod">
          <ac:chgData name="Maëva Villard" userId="fbefa160-f527-4ba5-89b4-c3adf2102a3b" providerId="ADAL" clId="{C7B0F117-D1B3-4213-BA5C-20C5BA8240A8}" dt="2026-04-13T12:04:08.879" v="61" actId="14100"/>
          <ac:spMkLst>
            <pc:docMk/>
            <pc:sldMk cId="3008185321" sldId="387"/>
            <ac:spMk id="2" creationId="{07325C39-693C-890C-9BF8-5772F7EDB681}"/>
          </ac:spMkLst>
        </pc:spChg>
        <pc:spChg chg="mod">
          <ac:chgData name="Maëva Villard" userId="fbefa160-f527-4ba5-89b4-c3adf2102a3b" providerId="ADAL" clId="{C7B0F117-D1B3-4213-BA5C-20C5BA8240A8}" dt="2026-04-13T14:25:31.762" v="513" actId="20577"/>
          <ac:spMkLst>
            <pc:docMk/>
            <pc:sldMk cId="3008185321" sldId="387"/>
            <ac:spMk id="3" creationId="{890F69AF-B0DF-DABF-63F6-9E603A0187C3}"/>
          </ac:spMkLst>
        </pc:spChg>
      </pc:sldChg>
      <pc:sldChg chg="modSp mod">
        <pc:chgData name="Maëva Villard" userId="fbefa160-f527-4ba5-89b4-c3adf2102a3b" providerId="ADAL" clId="{C7B0F117-D1B3-4213-BA5C-20C5BA8240A8}" dt="2026-04-13T14:19:55.386" v="403" actId="113"/>
        <pc:sldMkLst>
          <pc:docMk/>
          <pc:sldMk cId="683728959" sldId="388"/>
        </pc:sldMkLst>
        <pc:spChg chg="mod">
          <ac:chgData name="Maëva Villard" userId="fbefa160-f527-4ba5-89b4-c3adf2102a3b" providerId="ADAL" clId="{C7B0F117-D1B3-4213-BA5C-20C5BA8240A8}" dt="2026-04-13T14:18:02.915" v="319" actId="14100"/>
          <ac:spMkLst>
            <pc:docMk/>
            <pc:sldMk cId="683728959" sldId="388"/>
            <ac:spMk id="2" creationId="{AED8139A-92A7-A9C1-DECD-45C616C0DA18}"/>
          </ac:spMkLst>
        </pc:spChg>
        <pc:spChg chg="mod">
          <ac:chgData name="Maëva Villard" userId="fbefa160-f527-4ba5-89b4-c3adf2102a3b" providerId="ADAL" clId="{C7B0F117-D1B3-4213-BA5C-20C5BA8240A8}" dt="2026-04-13T14:19:55.386" v="403" actId="113"/>
          <ac:spMkLst>
            <pc:docMk/>
            <pc:sldMk cId="683728959" sldId="388"/>
            <ac:spMk id="3" creationId="{DCBE157C-8127-E93E-BDF3-3958713D5F9D}"/>
          </ac:spMkLst>
        </pc:spChg>
      </pc:sldChg>
      <pc:sldChg chg="modSp mod">
        <pc:chgData name="Maëva Villard" userId="fbefa160-f527-4ba5-89b4-c3adf2102a3b" providerId="ADAL" clId="{C7B0F117-D1B3-4213-BA5C-20C5BA8240A8}" dt="2026-04-13T12:21:12.991" v="96" actId="404"/>
        <pc:sldMkLst>
          <pc:docMk/>
          <pc:sldMk cId="178223781" sldId="389"/>
        </pc:sldMkLst>
        <pc:spChg chg="mod">
          <ac:chgData name="Maëva Villard" userId="fbefa160-f527-4ba5-89b4-c3adf2102a3b" providerId="ADAL" clId="{C7B0F117-D1B3-4213-BA5C-20C5BA8240A8}" dt="2026-04-13T12:21:12.991" v="96" actId="404"/>
          <ac:spMkLst>
            <pc:docMk/>
            <pc:sldMk cId="178223781" sldId="389"/>
            <ac:spMk id="3" creationId="{D135B4B2-7116-0E3B-4DFB-26AE188F3DD9}"/>
          </ac:spMkLst>
        </pc:spChg>
      </pc:sldChg>
      <pc:sldChg chg="modSp mod">
        <pc:chgData name="Maëva Villard" userId="fbefa160-f527-4ba5-89b4-c3adf2102a3b" providerId="ADAL" clId="{C7B0F117-D1B3-4213-BA5C-20C5BA8240A8}" dt="2026-04-13T14:21:40.477" v="461" actId="20577"/>
        <pc:sldMkLst>
          <pc:docMk/>
          <pc:sldMk cId="1986180699" sldId="390"/>
        </pc:sldMkLst>
        <pc:spChg chg="mod">
          <ac:chgData name="Maëva Villard" userId="fbefa160-f527-4ba5-89b4-c3adf2102a3b" providerId="ADAL" clId="{C7B0F117-D1B3-4213-BA5C-20C5BA8240A8}" dt="2026-04-13T14:21:40.477" v="461" actId="20577"/>
          <ac:spMkLst>
            <pc:docMk/>
            <pc:sldMk cId="1986180699" sldId="390"/>
            <ac:spMk id="3" creationId="{DC0229E8-C655-4753-AC6D-BC4881F5411C}"/>
          </ac:spMkLst>
        </pc:spChg>
      </pc:sldChg>
      <pc:sldChg chg="modSp mod">
        <pc:chgData name="Maëva Villard" userId="fbefa160-f527-4ba5-89b4-c3adf2102a3b" providerId="ADAL" clId="{C7B0F117-D1B3-4213-BA5C-20C5BA8240A8}" dt="2026-04-13T14:23:11.312" v="487" actId="27636"/>
        <pc:sldMkLst>
          <pc:docMk/>
          <pc:sldMk cId="2613006152" sldId="391"/>
        </pc:sldMkLst>
        <pc:spChg chg="mod">
          <ac:chgData name="Maëva Villard" userId="fbefa160-f527-4ba5-89b4-c3adf2102a3b" providerId="ADAL" clId="{C7B0F117-D1B3-4213-BA5C-20C5BA8240A8}" dt="2026-04-13T14:23:11.312" v="487" actId="27636"/>
          <ac:spMkLst>
            <pc:docMk/>
            <pc:sldMk cId="2613006152" sldId="391"/>
            <ac:spMk id="3" creationId="{F3CE50F4-4E21-9EE7-97E0-C9BDAD4C7772}"/>
          </ac:spMkLst>
        </pc:spChg>
      </pc:sldChg>
      <pc:sldChg chg="modSp mod">
        <pc:chgData name="Maëva Villard" userId="fbefa160-f527-4ba5-89b4-c3adf2102a3b" providerId="ADAL" clId="{C7B0F117-D1B3-4213-BA5C-20C5BA8240A8}" dt="2026-04-13T12:24:43.738" v="99" actId="20577"/>
        <pc:sldMkLst>
          <pc:docMk/>
          <pc:sldMk cId="2847745949" sldId="392"/>
        </pc:sldMkLst>
        <pc:spChg chg="mod">
          <ac:chgData name="Maëva Villard" userId="fbefa160-f527-4ba5-89b4-c3adf2102a3b" providerId="ADAL" clId="{C7B0F117-D1B3-4213-BA5C-20C5BA8240A8}" dt="2026-04-13T12:24:43.738" v="99" actId="20577"/>
          <ac:spMkLst>
            <pc:docMk/>
            <pc:sldMk cId="2847745949" sldId="392"/>
            <ac:spMk id="3" creationId="{E21CB18A-33A4-471B-8DDF-1100B2950B33}"/>
          </ac:spMkLst>
        </pc:spChg>
      </pc:sldChg>
      <pc:sldChg chg="modSp mod">
        <pc:chgData name="Maëva Villard" userId="fbefa160-f527-4ba5-89b4-c3adf2102a3b" providerId="ADAL" clId="{C7B0F117-D1B3-4213-BA5C-20C5BA8240A8}" dt="2026-04-13T12:10:28.895" v="73" actId="113"/>
        <pc:sldMkLst>
          <pc:docMk/>
          <pc:sldMk cId="1996520985" sldId="393"/>
        </pc:sldMkLst>
        <pc:spChg chg="mod">
          <ac:chgData name="Maëva Villard" userId="fbefa160-f527-4ba5-89b4-c3adf2102a3b" providerId="ADAL" clId="{C7B0F117-D1B3-4213-BA5C-20C5BA8240A8}" dt="2026-04-13T12:10:28.895" v="73" actId="113"/>
          <ac:spMkLst>
            <pc:docMk/>
            <pc:sldMk cId="1996520985" sldId="393"/>
            <ac:spMk id="3" creationId="{149AE8DB-CC9F-EF01-CDD7-32E964F3A88C}"/>
          </ac:spMkLst>
        </pc:spChg>
        <pc:picChg chg="mod">
          <ac:chgData name="Maëva Villard" userId="fbefa160-f527-4ba5-89b4-c3adf2102a3b" providerId="ADAL" clId="{C7B0F117-D1B3-4213-BA5C-20C5BA8240A8}" dt="2026-04-13T12:04:59.135" v="63" actId="1076"/>
          <ac:picMkLst>
            <pc:docMk/>
            <pc:sldMk cId="1996520985" sldId="393"/>
            <ac:picMk id="5" creationId="{BA59B4D0-BD59-A909-436F-3556E794882A}"/>
          </ac:picMkLst>
        </pc:picChg>
      </pc:sldChg>
      <pc:sldChg chg="modSp mod">
        <pc:chgData name="Maëva Villard" userId="fbefa160-f527-4ba5-89b4-c3adf2102a3b" providerId="ADAL" clId="{C7B0F117-D1B3-4213-BA5C-20C5BA8240A8}" dt="2026-04-13T13:54:03.314" v="119" actId="20577"/>
        <pc:sldMkLst>
          <pc:docMk/>
          <pc:sldMk cId="3786836075" sldId="394"/>
        </pc:sldMkLst>
        <pc:spChg chg="mod">
          <ac:chgData name="Maëva Villard" userId="fbefa160-f527-4ba5-89b4-c3adf2102a3b" providerId="ADAL" clId="{C7B0F117-D1B3-4213-BA5C-20C5BA8240A8}" dt="2026-04-13T13:54:03.314" v="119" actId="20577"/>
          <ac:spMkLst>
            <pc:docMk/>
            <pc:sldMk cId="3786836075" sldId="394"/>
            <ac:spMk id="3" creationId="{D0B641E9-4899-A5FE-1537-310CAE5E9276}"/>
          </ac:spMkLst>
        </pc:spChg>
      </pc:sldChg>
      <pc:sldChg chg="modSp mod">
        <pc:chgData name="Maëva Villard" userId="fbefa160-f527-4ba5-89b4-c3adf2102a3b" providerId="ADAL" clId="{C7B0F117-D1B3-4213-BA5C-20C5BA8240A8}" dt="2026-04-22T14:08:49.413" v="519" actId="20577"/>
        <pc:sldMkLst>
          <pc:docMk/>
          <pc:sldMk cId="1020754974" sldId="395"/>
        </pc:sldMkLst>
        <pc:spChg chg="mod">
          <ac:chgData name="Maëva Villard" userId="fbefa160-f527-4ba5-89b4-c3adf2102a3b" providerId="ADAL" clId="{C7B0F117-D1B3-4213-BA5C-20C5BA8240A8}" dt="2026-04-22T14:08:49.413" v="519" actId="20577"/>
          <ac:spMkLst>
            <pc:docMk/>
            <pc:sldMk cId="1020754974" sldId="395"/>
            <ac:spMk id="3" creationId="{2E1CEDA8-079B-2760-241A-F4ECDF6C3415}"/>
          </ac:spMkLst>
        </pc:spChg>
      </pc:sldChg>
      <pc:sldChg chg="modSp mod">
        <pc:chgData name="Maëva Villard" userId="fbefa160-f527-4ba5-89b4-c3adf2102a3b" providerId="ADAL" clId="{C7B0F117-D1B3-4213-BA5C-20C5BA8240A8}" dt="2026-04-13T12:29:07.453" v="100" actId="33524"/>
        <pc:sldMkLst>
          <pc:docMk/>
          <pc:sldMk cId="2709756355" sldId="397"/>
        </pc:sldMkLst>
        <pc:spChg chg="mod">
          <ac:chgData name="Maëva Villard" userId="fbefa160-f527-4ba5-89b4-c3adf2102a3b" providerId="ADAL" clId="{C7B0F117-D1B3-4213-BA5C-20C5BA8240A8}" dt="2026-04-13T12:29:07.453" v="100" actId="33524"/>
          <ac:spMkLst>
            <pc:docMk/>
            <pc:sldMk cId="2709756355" sldId="397"/>
            <ac:spMk id="3" creationId="{EBA9988C-3B5A-603F-35B7-D9FF99AAE7D6}"/>
          </ac:spMkLst>
        </pc:spChg>
      </pc:sldChg>
      <pc:sldChg chg="modSp mod">
        <pc:chgData name="Maëva Villard" userId="fbefa160-f527-4ba5-89b4-c3adf2102a3b" providerId="ADAL" clId="{C7B0F117-D1B3-4213-BA5C-20C5BA8240A8}" dt="2026-04-13T14:25:41.740" v="514" actId="20577"/>
        <pc:sldMkLst>
          <pc:docMk/>
          <pc:sldMk cId="798705213" sldId="402"/>
        </pc:sldMkLst>
        <pc:spChg chg="mod">
          <ac:chgData name="Maëva Villard" userId="fbefa160-f527-4ba5-89b4-c3adf2102a3b" providerId="ADAL" clId="{C7B0F117-D1B3-4213-BA5C-20C5BA8240A8}" dt="2026-04-13T14:20:43.682" v="456" actId="20577"/>
          <ac:spMkLst>
            <pc:docMk/>
            <pc:sldMk cId="798705213" sldId="402"/>
            <ac:spMk id="2" creationId="{B5A9D281-7A62-1685-3DDF-2DB62E6B203C}"/>
          </ac:spMkLst>
        </pc:spChg>
        <pc:spChg chg="mod">
          <ac:chgData name="Maëva Villard" userId="fbefa160-f527-4ba5-89b4-c3adf2102a3b" providerId="ADAL" clId="{C7B0F117-D1B3-4213-BA5C-20C5BA8240A8}" dt="2026-04-13T14:25:41.740" v="514" actId="20577"/>
          <ac:spMkLst>
            <pc:docMk/>
            <pc:sldMk cId="798705213" sldId="402"/>
            <ac:spMk id="3" creationId="{DB32F9BC-CEE1-A9B6-BBFF-807397811CD1}"/>
          </ac:spMkLst>
        </pc:spChg>
      </pc:sldChg>
      <pc:sldChg chg="modSp mod">
        <pc:chgData name="Maëva Villard" userId="fbefa160-f527-4ba5-89b4-c3adf2102a3b" providerId="ADAL" clId="{C7B0F117-D1B3-4213-BA5C-20C5BA8240A8}" dt="2026-04-13T12:10:37.897" v="74" actId="20577"/>
        <pc:sldMkLst>
          <pc:docMk/>
          <pc:sldMk cId="2065029856" sldId="403"/>
        </pc:sldMkLst>
        <pc:spChg chg="mod">
          <ac:chgData name="Maëva Villard" userId="fbefa160-f527-4ba5-89b4-c3adf2102a3b" providerId="ADAL" clId="{C7B0F117-D1B3-4213-BA5C-20C5BA8240A8}" dt="2026-04-13T12:10:37.897" v="74" actId="20577"/>
          <ac:spMkLst>
            <pc:docMk/>
            <pc:sldMk cId="2065029856" sldId="403"/>
            <ac:spMk id="2" creationId="{887C0CCF-45F7-2681-A72E-12DC9602B892}"/>
          </ac:spMkLst>
        </pc:spChg>
      </pc:sldChg>
      <pc:sldChg chg="modSp mod">
        <pc:chgData name="Maëva Villard" userId="fbefa160-f527-4ba5-89b4-c3adf2102a3b" providerId="ADAL" clId="{C7B0F117-D1B3-4213-BA5C-20C5BA8240A8}" dt="2026-04-13T12:06:11.764" v="68" actId="1076"/>
        <pc:sldMkLst>
          <pc:docMk/>
          <pc:sldMk cId="3100173552" sldId="404"/>
        </pc:sldMkLst>
        <pc:spChg chg="mod">
          <ac:chgData name="Maëva Villard" userId="fbefa160-f527-4ba5-89b4-c3adf2102a3b" providerId="ADAL" clId="{C7B0F117-D1B3-4213-BA5C-20C5BA8240A8}" dt="2026-04-13T12:05:56.702" v="66" actId="20577"/>
          <ac:spMkLst>
            <pc:docMk/>
            <pc:sldMk cId="3100173552" sldId="404"/>
            <ac:spMk id="3" creationId="{878CF9AE-ACD4-8465-E8FC-B8A1AB1BD75C}"/>
          </ac:spMkLst>
        </pc:spChg>
        <pc:picChg chg="mod">
          <ac:chgData name="Maëva Villard" userId="fbefa160-f527-4ba5-89b4-c3adf2102a3b" providerId="ADAL" clId="{C7B0F117-D1B3-4213-BA5C-20C5BA8240A8}" dt="2026-04-13T12:06:11.764" v="68" actId="1076"/>
          <ac:picMkLst>
            <pc:docMk/>
            <pc:sldMk cId="3100173552" sldId="404"/>
            <ac:picMk id="10242" creationId="{81DF3EA4-002A-18F8-A9AE-04E384D2E308}"/>
          </ac:picMkLst>
        </pc:picChg>
      </pc:sldChg>
      <pc:sldChg chg="modSp mod">
        <pc:chgData name="Maëva Villard" userId="fbefa160-f527-4ba5-89b4-c3adf2102a3b" providerId="ADAL" clId="{C7B0F117-D1B3-4213-BA5C-20C5BA8240A8}" dt="2026-04-13T12:05:33.076" v="65" actId="2711"/>
        <pc:sldMkLst>
          <pc:docMk/>
          <pc:sldMk cId="133190786" sldId="405"/>
        </pc:sldMkLst>
        <pc:spChg chg="mod">
          <ac:chgData name="Maëva Villard" userId="fbefa160-f527-4ba5-89b4-c3adf2102a3b" providerId="ADAL" clId="{C7B0F117-D1B3-4213-BA5C-20C5BA8240A8}" dt="2026-04-13T12:05:33.076" v="65" actId="2711"/>
          <ac:spMkLst>
            <pc:docMk/>
            <pc:sldMk cId="133190786" sldId="405"/>
            <ac:spMk id="2" creationId="{3165A68D-5E16-666C-C51D-AFBA5EB1EC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6AAA520-F2F5-4EDD-89FF-112F506DBD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Verdana" panose="020B0604030504040204" pitchFamily="34" charset="0"/>
            </a:endParaRPr>
          </a:p>
        </p:txBody>
      </p:sp>
      <p:sp>
        <p:nvSpPr>
          <p:cNvPr id="3" name="Datumsplatzhalter 2">
            <a:extLst>
              <a:ext uri="{FF2B5EF4-FFF2-40B4-BE49-F238E27FC236}">
                <a16:creationId xmlns:a16="http://schemas.microsoft.com/office/drawing/2014/main" id="{16D02F3C-8EFD-4B07-80ED-B2429D54C3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BD4C-6D77-4375-88B2-8F24E3740D1D}" type="datetimeFigureOut">
              <a:rPr lang="de-DE" smtClean="0">
                <a:latin typeface="Verdana" panose="020B0604030504040204" pitchFamily="34" charset="0"/>
              </a:rPr>
              <a:t>22.04.2026</a:t>
            </a:fld>
            <a:endParaRPr lang="de-DE" dirty="0">
              <a:latin typeface="Verdana" panose="020B0604030504040204" pitchFamily="34" charset="0"/>
            </a:endParaRPr>
          </a:p>
        </p:txBody>
      </p:sp>
      <p:sp>
        <p:nvSpPr>
          <p:cNvPr id="4" name="Fußzeilenplatzhalter 3">
            <a:extLst>
              <a:ext uri="{FF2B5EF4-FFF2-40B4-BE49-F238E27FC236}">
                <a16:creationId xmlns:a16="http://schemas.microsoft.com/office/drawing/2014/main" id="{D51B987F-84C1-40E0-A9D7-A8F4901E46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Verdana" panose="020B0604030504040204" pitchFamily="34" charset="0"/>
            </a:endParaRPr>
          </a:p>
        </p:txBody>
      </p:sp>
      <p:sp>
        <p:nvSpPr>
          <p:cNvPr id="5" name="Foliennummernplatzhalter 4">
            <a:extLst>
              <a:ext uri="{FF2B5EF4-FFF2-40B4-BE49-F238E27FC236}">
                <a16:creationId xmlns:a16="http://schemas.microsoft.com/office/drawing/2014/main" id="{05432F72-438D-4B28-B0F3-2E4B8F6078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FC5FE3-128E-4546-A5A8-7038C4C3160C}" type="slidenum">
              <a:rPr lang="de-DE" smtClean="0">
                <a:latin typeface="Verdana" panose="020B0604030504040204" pitchFamily="34" charset="0"/>
              </a:rPr>
              <a:t>‹#›</a:t>
            </a:fld>
            <a:endParaRPr lang="de-DE" dirty="0">
              <a:latin typeface="Verdana" panose="020B0604030504040204" pitchFamily="34" charset="0"/>
            </a:endParaRPr>
          </a:p>
        </p:txBody>
      </p:sp>
    </p:spTree>
    <p:extLst>
      <p:ext uri="{BB962C8B-B14F-4D97-AF65-F5344CB8AC3E}">
        <p14:creationId xmlns:p14="http://schemas.microsoft.com/office/powerpoint/2010/main" val="1338465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59AF585C-AB1D-41F5-8A22-EE236ED1EB54}" type="datetimeFigureOut">
              <a:rPr lang="de-DE" smtClean="0"/>
              <a:pPr/>
              <a:t>22.04.2026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F6DADB82-A706-4784-AE8E-3965AD040C7C}" type="slidenum">
              <a:rPr lang="de-DE" smtClean="0"/>
              <a:pPr/>
              <a:t>‹#›</a:t>
            </a:fld>
            <a:endParaRPr lang="de-DE" dirty="0"/>
          </a:p>
        </p:txBody>
      </p:sp>
    </p:spTree>
    <p:extLst>
      <p:ext uri="{BB962C8B-B14F-4D97-AF65-F5344CB8AC3E}">
        <p14:creationId xmlns:p14="http://schemas.microsoft.com/office/powerpoint/2010/main" val="86053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6E675-304C-6301-920E-5D7CDA6D2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90F8F-00F2-7266-47C1-8BC7DC874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2E154-86D5-C5FF-43EB-08320A8C98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C0AAB-18A8-BCF9-9A75-A4A673C0D8A7}"/>
              </a:ext>
            </a:extLst>
          </p:cNvPr>
          <p:cNvSpPr>
            <a:spLocks noGrp="1"/>
          </p:cNvSpPr>
          <p:nvPr>
            <p:ph type="sldNum" sz="quarter" idx="5"/>
          </p:nvPr>
        </p:nvSpPr>
        <p:spPr/>
        <p:txBody>
          <a:bodyPr/>
          <a:lstStyle/>
          <a:p>
            <a:fld id="{F6DADB82-A706-4784-AE8E-3965AD040C7C}" type="slidenum">
              <a:rPr lang="de-DE" smtClean="0"/>
              <a:pPr/>
              <a:t>2</a:t>
            </a:fld>
            <a:endParaRPr lang="de-DE" dirty="0"/>
          </a:p>
        </p:txBody>
      </p:sp>
    </p:spTree>
    <p:extLst>
      <p:ext uri="{BB962C8B-B14F-4D97-AF65-F5344CB8AC3E}">
        <p14:creationId xmlns:p14="http://schemas.microsoft.com/office/powerpoint/2010/main" val="234212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F3E8-D160-A043-971E-E96A43676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4A24D-18A2-65EB-412F-C6F36E97C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C3149-DF90-E07F-5207-513E131B8D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862E9E-1E6B-9332-F40C-D48D44EB8E7C}"/>
              </a:ext>
            </a:extLst>
          </p:cNvPr>
          <p:cNvSpPr>
            <a:spLocks noGrp="1"/>
          </p:cNvSpPr>
          <p:nvPr>
            <p:ph type="sldNum" sz="quarter" idx="5"/>
          </p:nvPr>
        </p:nvSpPr>
        <p:spPr/>
        <p:txBody>
          <a:bodyPr/>
          <a:lstStyle/>
          <a:p>
            <a:fld id="{F6DADB82-A706-4784-AE8E-3965AD040C7C}" type="slidenum">
              <a:rPr lang="de-DE" smtClean="0"/>
              <a:pPr/>
              <a:t>13</a:t>
            </a:fld>
            <a:endParaRPr lang="de-DE" dirty="0"/>
          </a:p>
        </p:txBody>
      </p:sp>
    </p:spTree>
    <p:extLst>
      <p:ext uri="{BB962C8B-B14F-4D97-AF65-F5344CB8AC3E}">
        <p14:creationId xmlns:p14="http://schemas.microsoft.com/office/powerpoint/2010/main" val="35975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048CF-337D-86F9-ED3B-EED342D10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62870-8A30-07D2-591F-FDDCD7633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A7C22-908B-32A8-A9A8-CAF7313F7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ED5C4-D62F-A850-C8DF-C1554CBA8738}"/>
              </a:ext>
            </a:extLst>
          </p:cNvPr>
          <p:cNvSpPr>
            <a:spLocks noGrp="1"/>
          </p:cNvSpPr>
          <p:nvPr>
            <p:ph type="sldNum" sz="quarter" idx="5"/>
          </p:nvPr>
        </p:nvSpPr>
        <p:spPr/>
        <p:txBody>
          <a:bodyPr/>
          <a:lstStyle/>
          <a:p>
            <a:fld id="{F6DADB82-A706-4784-AE8E-3965AD040C7C}" type="slidenum">
              <a:rPr lang="de-DE" smtClean="0"/>
              <a:pPr/>
              <a:t>14</a:t>
            </a:fld>
            <a:endParaRPr lang="de-DE" dirty="0"/>
          </a:p>
        </p:txBody>
      </p:sp>
    </p:spTree>
    <p:extLst>
      <p:ext uri="{BB962C8B-B14F-4D97-AF65-F5344CB8AC3E}">
        <p14:creationId xmlns:p14="http://schemas.microsoft.com/office/powerpoint/2010/main" val="265663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6CCD6-3C5D-4BBF-8C27-6348D4365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AD2C5-B9BA-DEB7-2C93-EAC4674D8A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975B6-39C8-2016-5F57-C6FA5558D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B84F52-E9A4-64B8-3A63-FD272DE7D3D8}"/>
              </a:ext>
            </a:extLst>
          </p:cNvPr>
          <p:cNvSpPr>
            <a:spLocks noGrp="1"/>
          </p:cNvSpPr>
          <p:nvPr>
            <p:ph type="sldNum" sz="quarter" idx="5"/>
          </p:nvPr>
        </p:nvSpPr>
        <p:spPr/>
        <p:txBody>
          <a:bodyPr/>
          <a:lstStyle/>
          <a:p>
            <a:fld id="{F6DADB82-A706-4784-AE8E-3965AD040C7C}" type="slidenum">
              <a:rPr lang="de-DE" smtClean="0"/>
              <a:pPr/>
              <a:t>15</a:t>
            </a:fld>
            <a:endParaRPr lang="de-DE" dirty="0"/>
          </a:p>
        </p:txBody>
      </p:sp>
    </p:spTree>
    <p:extLst>
      <p:ext uri="{BB962C8B-B14F-4D97-AF65-F5344CB8AC3E}">
        <p14:creationId xmlns:p14="http://schemas.microsoft.com/office/powerpoint/2010/main" val="187729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CB619-B25F-3890-065D-6CE1232CF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0E48A-AD6A-420C-C9DD-E264C48A8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37418-C9C6-911E-F02E-4E366A21AEC6}"/>
              </a:ext>
            </a:extLst>
          </p:cNvPr>
          <p:cNvSpPr>
            <a:spLocks noGrp="1"/>
          </p:cNvSpPr>
          <p:nvPr>
            <p:ph type="body" idx="1"/>
          </p:nvPr>
        </p:nvSpPr>
        <p:spPr/>
        <p:txBody>
          <a:bodyPr/>
          <a:lstStyle/>
          <a:p>
            <a:r>
              <a:rPr lang="en-US" dirty="0"/>
              <a:t>Have all as direct links 2.1 </a:t>
            </a:r>
          </a:p>
        </p:txBody>
      </p:sp>
      <p:sp>
        <p:nvSpPr>
          <p:cNvPr id="4" name="Slide Number Placeholder 3">
            <a:extLst>
              <a:ext uri="{FF2B5EF4-FFF2-40B4-BE49-F238E27FC236}">
                <a16:creationId xmlns:a16="http://schemas.microsoft.com/office/drawing/2014/main" id="{872D44AF-C914-48F1-0150-4075582FA830}"/>
              </a:ext>
            </a:extLst>
          </p:cNvPr>
          <p:cNvSpPr>
            <a:spLocks noGrp="1"/>
          </p:cNvSpPr>
          <p:nvPr>
            <p:ph type="sldNum" sz="quarter" idx="5"/>
          </p:nvPr>
        </p:nvSpPr>
        <p:spPr/>
        <p:txBody>
          <a:bodyPr/>
          <a:lstStyle/>
          <a:p>
            <a:fld id="{F6DADB82-A706-4784-AE8E-3965AD040C7C}" type="slidenum">
              <a:rPr lang="de-DE" smtClean="0"/>
              <a:pPr/>
              <a:t>16</a:t>
            </a:fld>
            <a:endParaRPr lang="de-DE" dirty="0"/>
          </a:p>
        </p:txBody>
      </p:sp>
    </p:spTree>
    <p:extLst>
      <p:ext uri="{BB962C8B-B14F-4D97-AF65-F5344CB8AC3E}">
        <p14:creationId xmlns:p14="http://schemas.microsoft.com/office/powerpoint/2010/main" val="112219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7C65-613F-96E1-B293-2BCB7A5FD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DC29F-3C26-35A3-B43A-65A0DFAF60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77A70-652E-3712-AAAD-3306FD83B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141DA4-60A6-3E18-896A-3CD1D60A484F}"/>
              </a:ext>
            </a:extLst>
          </p:cNvPr>
          <p:cNvSpPr>
            <a:spLocks noGrp="1"/>
          </p:cNvSpPr>
          <p:nvPr>
            <p:ph type="sldNum" sz="quarter" idx="5"/>
          </p:nvPr>
        </p:nvSpPr>
        <p:spPr/>
        <p:txBody>
          <a:bodyPr/>
          <a:lstStyle/>
          <a:p>
            <a:fld id="{F6DADB82-A706-4784-AE8E-3965AD040C7C}" type="slidenum">
              <a:rPr lang="de-DE" smtClean="0"/>
              <a:pPr/>
              <a:t>17</a:t>
            </a:fld>
            <a:endParaRPr lang="de-DE" dirty="0"/>
          </a:p>
        </p:txBody>
      </p:sp>
    </p:spTree>
    <p:extLst>
      <p:ext uri="{BB962C8B-B14F-4D97-AF65-F5344CB8AC3E}">
        <p14:creationId xmlns:p14="http://schemas.microsoft.com/office/powerpoint/2010/main" val="405936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15A6-CF26-FA67-D6AB-C1B4829F9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1D3EB-D1E2-94C1-1255-C6198088C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4D188-5501-E3EB-06FC-42A4796A37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7210DB-FFE5-47B2-D9A8-3070BC08159C}"/>
              </a:ext>
            </a:extLst>
          </p:cNvPr>
          <p:cNvSpPr>
            <a:spLocks noGrp="1"/>
          </p:cNvSpPr>
          <p:nvPr>
            <p:ph type="sldNum" sz="quarter" idx="5"/>
          </p:nvPr>
        </p:nvSpPr>
        <p:spPr/>
        <p:txBody>
          <a:bodyPr/>
          <a:lstStyle/>
          <a:p>
            <a:fld id="{F6DADB82-A706-4784-AE8E-3965AD040C7C}" type="slidenum">
              <a:rPr lang="de-DE" smtClean="0"/>
              <a:pPr/>
              <a:t>18</a:t>
            </a:fld>
            <a:endParaRPr lang="de-DE" dirty="0"/>
          </a:p>
        </p:txBody>
      </p:sp>
    </p:spTree>
    <p:extLst>
      <p:ext uri="{BB962C8B-B14F-4D97-AF65-F5344CB8AC3E}">
        <p14:creationId xmlns:p14="http://schemas.microsoft.com/office/powerpoint/2010/main" val="333284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C9EC-42B9-B110-DF2F-52DBC8121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68665-2D3C-27BA-1468-122425FEB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CCC53-CA77-4BC1-88BC-0571B3E8D5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F3C36A-7BE4-7A23-D62C-C8B6DEBE3833}"/>
              </a:ext>
            </a:extLst>
          </p:cNvPr>
          <p:cNvSpPr>
            <a:spLocks noGrp="1"/>
          </p:cNvSpPr>
          <p:nvPr>
            <p:ph type="sldNum" sz="quarter" idx="5"/>
          </p:nvPr>
        </p:nvSpPr>
        <p:spPr/>
        <p:txBody>
          <a:bodyPr/>
          <a:lstStyle/>
          <a:p>
            <a:fld id="{F6DADB82-A706-4784-AE8E-3965AD040C7C}" type="slidenum">
              <a:rPr lang="de-DE" smtClean="0"/>
              <a:pPr/>
              <a:t>19</a:t>
            </a:fld>
            <a:endParaRPr lang="de-DE" dirty="0"/>
          </a:p>
        </p:txBody>
      </p:sp>
    </p:spTree>
    <p:extLst>
      <p:ext uri="{BB962C8B-B14F-4D97-AF65-F5344CB8AC3E}">
        <p14:creationId xmlns:p14="http://schemas.microsoft.com/office/powerpoint/2010/main" val="349609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1FA02-E89F-2BE9-F4DF-0761C83F9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8D6CC-555C-DE5B-F141-C1782E6B1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3F9B7-C2B3-68E0-BB2F-CA4E4A87A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5B698-65DF-F2E1-5106-B46929BB96FD}"/>
              </a:ext>
            </a:extLst>
          </p:cNvPr>
          <p:cNvSpPr>
            <a:spLocks noGrp="1"/>
          </p:cNvSpPr>
          <p:nvPr>
            <p:ph type="sldNum" sz="quarter" idx="5"/>
          </p:nvPr>
        </p:nvSpPr>
        <p:spPr/>
        <p:txBody>
          <a:bodyPr/>
          <a:lstStyle/>
          <a:p>
            <a:fld id="{F6DADB82-A706-4784-AE8E-3965AD040C7C}" type="slidenum">
              <a:rPr lang="de-DE" smtClean="0"/>
              <a:pPr/>
              <a:t>20</a:t>
            </a:fld>
            <a:endParaRPr lang="de-DE" dirty="0"/>
          </a:p>
        </p:txBody>
      </p:sp>
    </p:spTree>
    <p:extLst>
      <p:ext uri="{BB962C8B-B14F-4D97-AF65-F5344CB8AC3E}">
        <p14:creationId xmlns:p14="http://schemas.microsoft.com/office/powerpoint/2010/main" val="10053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ABCB2-04A1-E37E-FC5F-6E3AA67A3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93AB3-2A4F-0670-F582-EDFD314B1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3CB09-9005-CB83-9E6C-8C0F8B211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86D879-E4DC-D547-7E5A-0521E272A2CC}"/>
              </a:ext>
            </a:extLst>
          </p:cNvPr>
          <p:cNvSpPr>
            <a:spLocks noGrp="1"/>
          </p:cNvSpPr>
          <p:nvPr>
            <p:ph type="sldNum" sz="quarter" idx="5"/>
          </p:nvPr>
        </p:nvSpPr>
        <p:spPr/>
        <p:txBody>
          <a:bodyPr/>
          <a:lstStyle/>
          <a:p>
            <a:fld id="{F6DADB82-A706-4784-AE8E-3965AD040C7C}" type="slidenum">
              <a:rPr lang="de-DE" smtClean="0"/>
              <a:pPr/>
              <a:t>21</a:t>
            </a:fld>
            <a:endParaRPr lang="de-DE" dirty="0"/>
          </a:p>
        </p:txBody>
      </p:sp>
    </p:spTree>
    <p:extLst>
      <p:ext uri="{BB962C8B-B14F-4D97-AF65-F5344CB8AC3E}">
        <p14:creationId xmlns:p14="http://schemas.microsoft.com/office/powerpoint/2010/main" val="984455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F76E4-9EEC-BF34-B4D3-8544070F3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58BBB8-2780-BD6E-2C88-984972A2B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2E346-5898-180B-A228-6B367CEE5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A8909C-1E2B-9CFF-76AB-22D6901B6301}"/>
              </a:ext>
            </a:extLst>
          </p:cNvPr>
          <p:cNvSpPr>
            <a:spLocks noGrp="1"/>
          </p:cNvSpPr>
          <p:nvPr>
            <p:ph type="sldNum" sz="quarter" idx="5"/>
          </p:nvPr>
        </p:nvSpPr>
        <p:spPr/>
        <p:txBody>
          <a:bodyPr/>
          <a:lstStyle/>
          <a:p>
            <a:fld id="{F6DADB82-A706-4784-AE8E-3965AD040C7C}" type="slidenum">
              <a:rPr lang="de-DE" smtClean="0"/>
              <a:pPr/>
              <a:t>22</a:t>
            </a:fld>
            <a:endParaRPr lang="de-DE" dirty="0"/>
          </a:p>
        </p:txBody>
      </p:sp>
    </p:spTree>
    <p:extLst>
      <p:ext uri="{BB962C8B-B14F-4D97-AF65-F5344CB8AC3E}">
        <p14:creationId xmlns:p14="http://schemas.microsoft.com/office/powerpoint/2010/main" val="174325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3</a:t>
            </a:fld>
            <a:endParaRPr lang="de-DE" dirty="0"/>
          </a:p>
        </p:txBody>
      </p:sp>
    </p:spTree>
    <p:extLst>
      <p:ext uri="{BB962C8B-B14F-4D97-AF65-F5344CB8AC3E}">
        <p14:creationId xmlns:p14="http://schemas.microsoft.com/office/powerpoint/2010/main" val="3748820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8B91-E887-375F-BD62-1F057C681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398E7-CB22-9CE4-9C60-EEF3A6253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D83103-F20D-1AFB-7AB8-685BCF69EC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7DB713-7EA3-C5DE-A41C-A884A67740A0}"/>
              </a:ext>
            </a:extLst>
          </p:cNvPr>
          <p:cNvSpPr>
            <a:spLocks noGrp="1"/>
          </p:cNvSpPr>
          <p:nvPr>
            <p:ph type="sldNum" sz="quarter" idx="5"/>
          </p:nvPr>
        </p:nvSpPr>
        <p:spPr/>
        <p:txBody>
          <a:bodyPr/>
          <a:lstStyle/>
          <a:p>
            <a:fld id="{F6DADB82-A706-4784-AE8E-3965AD040C7C}" type="slidenum">
              <a:rPr lang="de-DE" smtClean="0"/>
              <a:pPr/>
              <a:t>23</a:t>
            </a:fld>
            <a:endParaRPr lang="de-DE" dirty="0"/>
          </a:p>
        </p:txBody>
      </p:sp>
    </p:spTree>
    <p:extLst>
      <p:ext uri="{BB962C8B-B14F-4D97-AF65-F5344CB8AC3E}">
        <p14:creationId xmlns:p14="http://schemas.microsoft.com/office/powerpoint/2010/main" val="238761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43985-1E98-2EE8-DB83-25530958A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DCBA9-83D7-984B-97F5-955B4E724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FADB2-EBDF-09F0-72B3-910388751E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F01F5-75C0-7E25-063B-0BC1A2DFF2D6}"/>
              </a:ext>
            </a:extLst>
          </p:cNvPr>
          <p:cNvSpPr>
            <a:spLocks noGrp="1"/>
          </p:cNvSpPr>
          <p:nvPr>
            <p:ph type="sldNum" sz="quarter" idx="5"/>
          </p:nvPr>
        </p:nvSpPr>
        <p:spPr/>
        <p:txBody>
          <a:bodyPr/>
          <a:lstStyle/>
          <a:p>
            <a:fld id="{F6DADB82-A706-4784-AE8E-3965AD040C7C}" type="slidenum">
              <a:rPr lang="de-DE" smtClean="0"/>
              <a:pPr/>
              <a:t>24</a:t>
            </a:fld>
            <a:endParaRPr lang="de-DE" dirty="0"/>
          </a:p>
        </p:txBody>
      </p:sp>
    </p:spTree>
    <p:extLst>
      <p:ext uri="{BB962C8B-B14F-4D97-AF65-F5344CB8AC3E}">
        <p14:creationId xmlns:p14="http://schemas.microsoft.com/office/powerpoint/2010/main" val="2888384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69070-A5B7-905C-B21E-4ED5B7D72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D0F88-E2AD-A095-8BA0-BAFCD3FA5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681C6-9312-345D-6067-AB65E20C2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A18DD-62DE-EC49-B5E9-8469E785CD7A}"/>
              </a:ext>
            </a:extLst>
          </p:cNvPr>
          <p:cNvSpPr>
            <a:spLocks noGrp="1"/>
          </p:cNvSpPr>
          <p:nvPr>
            <p:ph type="sldNum" sz="quarter" idx="5"/>
          </p:nvPr>
        </p:nvSpPr>
        <p:spPr/>
        <p:txBody>
          <a:bodyPr/>
          <a:lstStyle/>
          <a:p>
            <a:fld id="{F6DADB82-A706-4784-AE8E-3965AD040C7C}" type="slidenum">
              <a:rPr lang="de-DE" smtClean="0"/>
              <a:pPr/>
              <a:t>25</a:t>
            </a:fld>
            <a:endParaRPr lang="de-DE" dirty="0"/>
          </a:p>
        </p:txBody>
      </p:sp>
    </p:spTree>
    <p:extLst>
      <p:ext uri="{BB962C8B-B14F-4D97-AF65-F5344CB8AC3E}">
        <p14:creationId xmlns:p14="http://schemas.microsoft.com/office/powerpoint/2010/main" val="56107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C7CA7-AEA8-F05E-8E1F-B238F55A0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1E5D9D-D6A9-5D54-AAFC-95042C405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0400-0BDB-631B-761D-1CE395A304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2D961E-9495-F61F-05B2-2AF31419698F}"/>
              </a:ext>
            </a:extLst>
          </p:cNvPr>
          <p:cNvSpPr>
            <a:spLocks noGrp="1"/>
          </p:cNvSpPr>
          <p:nvPr>
            <p:ph type="sldNum" sz="quarter" idx="5"/>
          </p:nvPr>
        </p:nvSpPr>
        <p:spPr/>
        <p:txBody>
          <a:bodyPr/>
          <a:lstStyle/>
          <a:p>
            <a:fld id="{F6DADB82-A706-4784-AE8E-3965AD040C7C}" type="slidenum">
              <a:rPr lang="de-DE" smtClean="0"/>
              <a:pPr/>
              <a:t>26</a:t>
            </a:fld>
            <a:endParaRPr lang="de-DE" dirty="0"/>
          </a:p>
        </p:txBody>
      </p:sp>
    </p:spTree>
    <p:extLst>
      <p:ext uri="{BB962C8B-B14F-4D97-AF65-F5344CB8AC3E}">
        <p14:creationId xmlns:p14="http://schemas.microsoft.com/office/powerpoint/2010/main" val="4014553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E943-5DD8-C24B-7A04-F37E6F8A1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D79B0-914D-E1AF-59DF-F8EFAA5AC2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36299-4B13-B124-28AF-6587760F95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09A8C-054A-EC56-A5CF-409552337192}"/>
              </a:ext>
            </a:extLst>
          </p:cNvPr>
          <p:cNvSpPr>
            <a:spLocks noGrp="1"/>
          </p:cNvSpPr>
          <p:nvPr>
            <p:ph type="sldNum" sz="quarter" idx="5"/>
          </p:nvPr>
        </p:nvSpPr>
        <p:spPr/>
        <p:txBody>
          <a:bodyPr/>
          <a:lstStyle/>
          <a:p>
            <a:fld id="{F6DADB82-A706-4784-AE8E-3965AD040C7C}" type="slidenum">
              <a:rPr lang="de-DE" smtClean="0"/>
              <a:pPr/>
              <a:t>27</a:t>
            </a:fld>
            <a:endParaRPr lang="de-DE" dirty="0"/>
          </a:p>
        </p:txBody>
      </p:sp>
    </p:spTree>
    <p:extLst>
      <p:ext uri="{BB962C8B-B14F-4D97-AF65-F5344CB8AC3E}">
        <p14:creationId xmlns:p14="http://schemas.microsoft.com/office/powerpoint/2010/main" val="1090654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28A9-C0FF-DDCA-F817-DBD53F77A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CA2D6-B547-3FE8-4FB5-DA2292C12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7A001-3FD8-90B1-0ED3-26854BAD8C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47D8D-7A52-058E-2F3C-0C4767EC9D39}"/>
              </a:ext>
            </a:extLst>
          </p:cNvPr>
          <p:cNvSpPr>
            <a:spLocks noGrp="1"/>
          </p:cNvSpPr>
          <p:nvPr>
            <p:ph type="sldNum" sz="quarter" idx="5"/>
          </p:nvPr>
        </p:nvSpPr>
        <p:spPr/>
        <p:txBody>
          <a:bodyPr/>
          <a:lstStyle/>
          <a:p>
            <a:fld id="{F6DADB82-A706-4784-AE8E-3965AD040C7C}" type="slidenum">
              <a:rPr lang="de-DE" smtClean="0"/>
              <a:pPr/>
              <a:t>28</a:t>
            </a:fld>
            <a:endParaRPr lang="de-DE" dirty="0"/>
          </a:p>
        </p:txBody>
      </p:sp>
    </p:spTree>
    <p:extLst>
      <p:ext uri="{BB962C8B-B14F-4D97-AF65-F5344CB8AC3E}">
        <p14:creationId xmlns:p14="http://schemas.microsoft.com/office/powerpoint/2010/main" val="184542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8180-E5C4-896C-DDC5-8697205EF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C5A43-513B-5637-26C7-28296AF89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BAABD-F034-B908-7738-8094482E6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DDCE56-D6D4-0CD6-2B76-1F734F2D2376}"/>
              </a:ext>
            </a:extLst>
          </p:cNvPr>
          <p:cNvSpPr>
            <a:spLocks noGrp="1"/>
          </p:cNvSpPr>
          <p:nvPr>
            <p:ph type="sldNum" sz="quarter" idx="5"/>
          </p:nvPr>
        </p:nvSpPr>
        <p:spPr/>
        <p:txBody>
          <a:bodyPr/>
          <a:lstStyle/>
          <a:p>
            <a:fld id="{F6DADB82-A706-4784-AE8E-3965AD040C7C}" type="slidenum">
              <a:rPr lang="de-DE" smtClean="0"/>
              <a:pPr/>
              <a:t>29</a:t>
            </a:fld>
            <a:endParaRPr lang="de-DE" dirty="0"/>
          </a:p>
        </p:txBody>
      </p:sp>
    </p:spTree>
    <p:extLst>
      <p:ext uri="{BB962C8B-B14F-4D97-AF65-F5344CB8AC3E}">
        <p14:creationId xmlns:p14="http://schemas.microsoft.com/office/powerpoint/2010/main" val="1920916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995FE-1AE8-FD90-329F-2FA97FB2B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A4034-9E8D-D6B0-24E9-6087184EA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AA6FCA-D5D5-C204-EAF7-3A2E9C8D54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EF5D0-C636-903F-5116-274E011C41F5}"/>
              </a:ext>
            </a:extLst>
          </p:cNvPr>
          <p:cNvSpPr>
            <a:spLocks noGrp="1"/>
          </p:cNvSpPr>
          <p:nvPr>
            <p:ph type="sldNum" sz="quarter" idx="5"/>
          </p:nvPr>
        </p:nvSpPr>
        <p:spPr/>
        <p:txBody>
          <a:bodyPr/>
          <a:lstStyle/>
          <a:p>
            <a:fld id="{F6DADB82-A706-4784-AE8E-3965AD040C7C}" type="slidenum">
              <a:rPr lang="de-DE" smtClean="0"/>
              <a:pPr/>
              <a:t>30</a:t>
            </a:fld>
            <a:endParaRPr lang="de-DE" dirty="0"/>
          </a:p>
        </p:txBody>
      </p:sp>
    </p:spTree>
    <p:extLst>
      <p:ext uri="{BB962C8B-B14F-4D97-AF65-F5344CB8AC3E}">
        <p14:creationId xmlns:p14="http://schemas.microsoft.com/office/powerpoint/2010/main" val="237492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25414-E3E4-2DAE-3FA4-AA33846601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A5A97-F83C-17D3-88B5-7E04424138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4652D-28E7-5CEB-6442-D401E017DB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1BD093-F3B9-016A-6B77-9D51C610B93F}"/>
              </a:ext>
            </a:extLst>
          </p:cNvPr>
          <p:cNvSpPr>
            <a:spLocks noGrp="1"/>
          </p:cNvSpPr>
          <p:nvPr>
            <p:ph type="sldNum" sz="quarter" idx="5"/>
          </p:nvPr>
        </p:nvSpPr>
        <p:spPr/>
        <p:txBody>
          <a:bodyPr/>
          <a:lstStyle/>
          <a:p>
            <a:fld id="{F6DADB82-A706-4784-AE8E-3965AD040C7C}" type="slidenum">
              <a:rPr lang="de-DE" smtClean="0"/>
              <a:pPr/>
              <a:t>31</a:t>
            </a:fld>
            <a:endParaRPr lang="de-DE" dirty="0"/>
          </a:p>
        </p:txBody>
      </p:sp>
    </p:spTree>
    <p:extLst>
      <p:ext uri="{BB962C8B-B14F-4D97-AF65-F5344CB8AC3E}">
        <p14:creationId xmlns:p14="http://schemas.microsoft.com/office/powerpoint/2010/main" val="211697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02D7-FFF3-B717-64D0-007324BF3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510B6-063D-67EC-AE12-93AF311A5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1AB77-67CD-EAAA-E538-81A05192975B}"/>
              </a:ext>
            </a:extLst>
          </p:cNvPr>
          <p:cNvSpPr>
            <a:spLocks noGrp="1"/>
          </p:cNvSpPr>
          <p:nvPr>
            <p:ph type="body" idx="1"/>
          </p:nvPr>
        </p:nvSpPr>
        <p:spPr/>
        <p:txBody>
          <a:bodyPr/>
          <a:lstStyle/>
          <a:p>
            <a:r>
              <a:rPr lang="en-US" dirty="0"/>
              <a:t>Have all as direct links 2.1 </a:t>
            </a:r>
          </a:p>
        </p:txBody>
      </p:sp>
      <p:sp>
        <p:nvSpPr>
          <p:cNvPr id="4" name="Slide Number Placeholder 3">
            <a:extLst>
              <a:ext uri="{FF2B5EF4-FFF2-40B4-BE49-F238E27FC236}">
                <a16:creationId xmlns:a16="http://schemas.microsoft.com/office/drawing/2014/main" id="{39076A58-1F50-7CE4-1303-9DEB2D13D989}"/>
              </a:ext>
            </a:extLst>
          </p:cNvPr>
          <p:cNvSpPr>
            <a:spLocks noGrp="1"/>
          </p:cNvSpPr>
          <p:nvPr>
            <p:ph type="sldNum" sz="quarter" idx="5"/>
          </p:nvPr>
        </p:nvSpPr>
        <p:spPr/>
        <p:txBody>
          <a:bodyPr/>
          <a:lstStyle/>
          <a:p>
            <a:fld id="{F6DADB82-A706-4784-AE8E-3965AD040C7C}" type="slidenum">
              <a:rPr lang="de-DE" smtClean="0"/>
              <a:pPr/>
              <a:t>32</a:t>
            </a:fld>
            <a:endParaRPr lang="de-DE" dirty="0"/>
          </a:p>
        </p:txBody>
      </p:sp>
    </p:spTree>
    <p:extLst>
      <p:ext uri="{BB962C8B-B14F-4D97-AF65-F5344CB8AC3E}">
        <p14:creationId xmlns:p14="http://schemas.microsoft.com/office/powerpoint/2010/main" val="421620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4</a:t>
            </a:fld>
            <a:endParaRPr lang="de-DE" dirty="0"/>
          </a:p>
        </p:txBody>
      </p:sp>
    </p:spTree>
    <p:extLst>
      <p:ext uri="{BB962C8B-B14F-4D97-AF65-F5344CB8AC3E}">
        <p14:creationId xmlns:p14="http://schemas.microsoft.com/office/powerpoint/2010/main" val="225912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A6746-A382-6CC7-4116-CDDD63270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C8C1B-CE64-E732-28A7-ABB3F15EB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1E52C-3115-E92B-34B3-F35B046C5F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8D6723-2E54-285A-D455-524F4255B8DD}"/>
              </a:ext>
            </a:extLst>
          </p:cNvPr>
          <p:cNvSpPr>
            <a:spLocks noGrp="1"/>
          </p:cNvSpPr>
          <p:nvPr>
            <p:ph type="sldNum" sz="quarter" idx="5"/>
          </p:nvPr>
        </p:nvSpPr>
        <p:spPr/>
        <p:txBody>
          <a:bodyPr/>
          <a:lstStyle/>
          <a:p>
            <a:fld id="{F6DADB82-A706-4784-AE8E-3965AD040C7C}" type="slidenum">
              <a:rPr lang="de-DE" smtClean="0"/>
              <a:pPr/>
              <a:t>33</a:t>
            </a:fld>
            <a:endParaRPr lang="de-DE" dirty="0"/>
          </a:p>
        </p:txBody>
      </p:sp>
    </p:spTree>
    <p:extLst>
      <p:ext uri="{BB962C8B-B14F-4D97-AF65-F5344CB8AC3E}">
        <p14:creationId xmlns:p14="http://schemas.microsoft.com/office/powerpoint/2010/main" val="3524020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C42AE-FC2D-B44F-8966-B6BACCFE9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38C31-1E9A-F774-2F66-6DBE62913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E5E38-BD22-BB50-4EC7-38F00C80C2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835364-12E7-B26D-EE70-657646864B51}"/>
              </a:ext>
            </a:extLst>
          </p:cNvPr>
          <p:cNvSpPr>
            <a:spLocks noGrp="1"/>
          </p:cNvSpPr>
          <p:nvPr>
            <p:ph type="sldNum" sz="quarter" idx="5"/>
          </p:nvPr>
        </p:nvSpPr>
        <p:spPr/>
        <p:txBody>
          <a:bodyPr/>
          <a:lstStyle/>
          <a:p>
            <a:fld id="{F6DADB82-A706-4784-AE8E-3965AD040C7C}" type="slidenum">
              <a:rPr lang="de-DE" smtClean="0"/>
              <a:pPr/>
              <a:t>34</a:t>
            </a:fld>
            <a:endParaRPr lang="de-DE" dirty="0"/>
          </a:p>
        </p:txBody>
      </p:sp>
    </p:spTree>
    <p:extLst>
      <p:ext uri="{BB962C8B-B14F-4D97-AF65-F5344CB8AC3E}">
        <p14:creationId xmlns:p14="http://schemas.microsoft.com/office/powerpoint/2010/main" val="427467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D889C-7701-A52E-1C6C-C75D56EBD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CD2A4-BFB7-BA1A-1218-073542D42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62906-E5DE-D7CE-0238-D79FD9BFA9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4A0DC9-F8B6-739C-F623-DE7CA206A0E4}"/>
              </a:ext>
            </a:extLst>
          </p:cNvPr>
          <p:cNvSpPr>
            <a:spLocks noGrp="1"/>
          </p:cNvSpPr>
          <p:nvPr>
            <p:ph type="sldNum" sz="quarter" idx="5"/>
          </p:nvPr>
        </p:nvSpPr>
        <p:spPr/>
        <p:txBody>
          <a:bodyPr/>
          <a:lstStyle/>
          <a:p>
            <a:fld id="{F6DADB82-A706-4784-AE8E-3965AD040C7C}" type="slidenum">
              <a:rPr lang="de-DE" smtClean="0"/>
              <a:pPr/>
              <a:t>35</a:t>
            </a:fld>
            <a:endParaRPr lang="de-DE" dirty="0"/>
          </a:p>
        </p:txBody>
      </p:sp>
    </p:spTree>
    <p:extLst>
      <p:ext uri="{BB962C8B-B14F-4D97-AF65-F5344CB8AC3E}">
        <p14:creationId xmlns:p14="http://schemas.microsoft.com/office/powerpoint/2010/main" val="2914738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B4CC7-054B-03AD-135D-49622D12E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9C13A-CEA0-3E15-2B4E-8B2722556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B450AD-760D-95A7-5B54-E778F90407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1638C2-D7EF-63EF-C173-B674BF77AE29}"/>
              </a:ext>
            </a:extLst>
          </p:cNvPr>
          <p:cNvSpPr>
            <a:spLocks noGrp="1"/>
          </p:cNvSpPr>
          <p:nvPr>
            <p:ph type="sldNum" sz="quarter" idx="5"/>
          </p:nvPr>
        </p:nvSpPr>
        <p:spPr/>
        <p:txBody>
          <a:bodyPr/>
          <a:lstStyle/>
          <a:p>
            <a:fld id="{F6DADB82-A706-4784-AE8E-3965AD040C7C}" type="slidenum">
              <a:rPr lang="de-DE" smtClean="0"/>
              <a:pPr/>
              <a:t>36</a:t>
            </a:fld>
            <a:endParaRPr lang="de-DE" dirty="0"/>
          </a:p>
        </p:txBody>
      </p:sp>
    </p:spTree>
    <p:extLst>
      <p:ext uri="{BB962C8B-B14F-4D97-AF65-F5344CB8AC3E}">
        <p14:creationId xmlns:p14="http://schemas.microsoft.com/office/powerpoint/2010/main" val="743559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4944-C4C1-362B-B727-2D33B77C9B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E7495-2A1B-4636-6A0C-5FA620FA1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3551A-C6FC-5E44-3A6E-4354680EF8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8B4A52-D941-DF62-1F1D-83B23E1CBCE5}"/>
              </a:ext>
            </a:extLst>
          </p:cNvPr>
          <p:cNvSpPr>
            <a:spLocks noGrp="1"/>
          </p:cNvSpPr>
          <p:nvPr>
            <p:ph type="sldNum" sz="quarter" idx="5"/>
          </p:nvPr>
        </p:nvSpPr>
        <p:spPr/>
        <p:txBody>
          <a:bodyPr/>
          <a:lstStyle/>
          <a:p>
            <a:fld id="{F6DADB82-A706-4784-AE8E-3965AD040C7C}" type="slidenum">
              <a:rPr lang="de-DE" smtClean="0"/>
              <a:pPr/>
              <a:t>37</a:t>
            </a:fld>
            <a:endParaRPr lang="de-DE" dirty="0"/>
          </a:p>
        </p:txBody>
      </p:sp>
    </p:spTree>
    <p:extLst>
      <p:ext uri="{BB962C8B-B14F-4D97-AF65-F5344CB8AC3E}">
        <p14:creationId xmlns:p14="http://schemas.microsoft.com/office/powerpoint/2010/main" val="387282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56BD8-C307-C3BB-682B-49CB05571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99E2F-812B-8955-F0D6-C70E3E657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36E5D-A706-DF92-0049-6E5C4AC710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EEECD7-9531-2FA3-3908-8D2D0848BAB0}"/>
              </a:ext>
            </a:extLst>
          </p:cNvPr>
          <p:cNvSpPr>
            <a:spLocks noGrp="1"/>
          </p:cNvSpPr>
          <p:nvPr>
            <p:ph type="sldNum" sz="quarter" idx="5"/>
          </p:nvPr>
        </p:nvSpPr>
        <p:spPr/>
        <p:txBody>
          <a:bodyPr/>
          <a:lstStyle/>
          <a:p>
            <a:fld id="{F6DADB82-A706-4784-AE8E-3965AD040C7C}" type="slidenum">
              <a:rPr lang="de-DE" smtClean="0"/>
              <a:pPr/>
              <a:t>38</a:t>
            </a:fld>
            <a:endParaRPr lang="de-DE" dirty="0"/>
          </a:p>
        </p:txBody>
      </p:sp>
    </p:spTree>
    <p:extLst>
      <p:ext uri="{BB962C8B-B14F-4D97-AF65-F5344CB8AC3E}">
        <p14:creationId xmlns:p14="http://schemas.microsoft.com/office/powerpoint/2010/main" val="3694337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1DECB-D55F-7BF4-1D15-AB47AA85E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75F8E-69AE-9929-4D0C-E08E64F05B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38A7D6-4024-1A5B-8D1C-26BEA730F561}"/>
              </a:ext>
            </a:extLst>
          </p:cNvPr>
          <p:cNvSpPr>
            <a:spLocks noGrp="1"/>
          </p:cNvSpPr>
          <p:nvPr>
            <p:ph type="body" idx="1"/>
          </p:nvPr>
        </p:nvSpPr>
        <p:spPr/>
        <p:txBody>
          <a:bodyPr/>
          <a:lstStyle/>
          <a:p>
            <a:r>
              <a:rPr lang="en-US" dirty="0"/>
              <a:t>Have all as direct links 2.1 </a:t>
            </a:r>
          </a:p>
        </p:txBody>
      </p:sp>
      <p:sp>
        <p:nvSpPr>
          <p:cNvPr id="4" name="Slide Number Placeholder 3">
            <a:extLst>
              <a:ext uri="{FF2B5EF4-FFF2-40B4-BE49-F238E27FC236}">
                <a16:creationId xmlns:a16="http://schemas.microsoft.com/office/drawing/2014/main" id="{33D4ED1F-F67B-D6CF-A756-A2B350224095}"/>
              </a:ext>
            </a:extLst>
          </p:cNvPr>
          <p:cNvSpPr>
            <a:spLocks noGrp="1"/>
          </p:cNvSpPr>
          <p:nvPr>
            <p:ph type="sldNum" sz="quarter" idx="5"/>
          </p:nvPr>
        </p:nvSpPr>
        <p:spPr/>
        <p:txBody>
          <a:bodyPr/>
          <a:lstStyle/>
          <a:p>
            <a:fld id="{F6DADB82-A706-4784-AE8E-3965AD040C7C}" type="slidenum">
              <a:rPr lang="de-DE" smtClean="0"/>
              <a:pPr/>
              <a:t>39</a:t>
            </a:fld>
            <a:endParaRPr lang="de-DE" dirty="0"/>
          </a:p>
        </p:txBody>
      </p:sp>
    </p:spTree>
    <p:extLst>
      <p:ext uri="{BB962C8B-B14F-4D97-AF65-F5344CB8AC3E}">
        <p14:creationId xmlns:p14="http://schemas.microsoft.com/office/powerpoint/2010/main" val="1627808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3F8EB-33C5-33FD-C23D-F96FECCCB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F6D96-0960-E3DB-891A-2F94903CB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8B79C-B0A8-C57D-6B73-568B2C3EB6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03DDA7-837B-3942-46EB-1BF71F32E678}"/>
              </a:ext>
            </a:extLst>
          </p:cNvPr>
          <p:cNvSpPr>
            <a:spLocks noGrp="1"/>
          </p:cNvSpPr>
          <p:nvPr>
            <p:ph type="sldNum" sz="quarter" idx="5"/>
          </p:nvPr>
        </p:nvSpPr>
        <p:spPr/>
        <p:txBody>
          <a:bodyPr/>
          <a:lstStyle/>
          <a:p>
            <a:fld id="{F6DADB82-A706-4784-AE8E-3965AD040C7C}" type="slidenum">
              <a:rPr lang="de-DE" smtClean="0"/>
              <a:pPr/>
              <a:t>40</a:t>
            </a:fld>
            <a:endParaRPr lang="de-DE" dirty="0"/>
          </a:p>
        </p:txBody>
      </p:sp>
    </p:spTree>
    <p:extLst>
      <p:ext uri="{BB962C8B-B14F-4D97-AF65-F5344CB8AC3E}">
        <p14:creationId xmlns:p14="http://schemas.microsoft.com/office/powerpoint/2010/main" val="2777203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8C31A-9768-20A6-A622-C96DFE86E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DE346-BC51-1435-907F-87A475976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36491-5AB2-E7F5-3C98-A13970690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7F1BD-8025-9371-C8E1-FC36AEDB0C84}"/>
              </a:ext>
            </a:extLst>
          </p:cNvPr>
          <p:cNvSpPr>
            <a:spLocks noGrp="1"/>
          </p:cNvSpPr>
          <p:nvPr>
            <p:ph type="sldNum" sz="quarter" idx="5"/>
          </p:nvPr>
        </p:nvSpPr>
        <p:spPr/>
        <p:txBody>
          <a:bodyPr/>
          <a:lstStyle/>
          <a:p>
            <a:fld id="{F6DADB82-A706-4784-AE8E-3965AD040C7C}" type="slidenum">
              <a:rPr lang="de-DE" smtClean="0"/>
              <a:pPr/>
              <a:t>41</a:t>
            </a:fld>
            <a:endParaRPr lang="de-DE" dirty="0"/>
          </a:p>
        </p:txBody>
      </p:sp>
    </p:spTree>
    <p:extLst>
      <p:ext uri="{BB962C8B-B14F-4D97-AF65-F5344CB8AC3E}">
        <p14:creationId xmlns:p14="http://schemas.microsoft.com/office/powerpoint/2010/main" val="2599051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C9057-F173-2387-7932-866F126EC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EBAC9-0729-7416-1037-5D8E21BE5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32ECA-416A-0765-7C3F-0A8F224584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4EFC1-EB06-4971-F5C1-3F0AE99DC10E}"/>
              </a:ext>
            </a:extLst>
          </p:cNvPr>
          <p:cNvSpPr>
            <a:spLocks noGrp="1"/>
          </p:cNvSpPr>
          <p:nvPr>
            <p:ph type="sldNum" sz="quarter" idx="5"/>
          </p:nvPr>
        </p:nvSpPr>
        <p:spPr/>
        <p:txBody>
          <a:bodyPr/>
          <a:lstStyle/>
          <a:p>
            <a:fld id="{F6DADB82-A706-4784-AE8E-3965AD040C7C}" type="slidenum">
              <a:rPr lang="de-DE" smtClean="0"/>
              <a:pPr/>
              <a:t>42</a:t>
            </a:fld>
            <a:endParaRPr lang="de-DE" dirty="0"/>
          </a:p>
        </p:txBody>
      </p:sp>
    </p:spTree>
    <p:extLst>
      <p:ext uri="{BB962C8B-B14F-4D97-AF65-F5344CB8AC3E}">
        <p14:creationId xmlns:p14="http://schemas.microsoft.com/office/powerpoint/2010/main" val="5018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389F-3923-CE3D-0287-EFEF1D895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74818-FA97-AC3B-842E-EA0BFD1EE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83A37-99B4-73A5-4419-ACFAD0CDD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81415D-0D00-42FC-83EB-5DE8BA181127}"/>
              </a:ext>
            </a:extLst>
          </p:cNvPr>
          <p:cNvSpPr>
            <a:spLocks noGrp="1"/>
          </p:cNvSpPr>
          <p:nvPr>
            <p:ph type="sldNum" sz="quarter" idx="5"/>
          </p:nvPr>
        </p:nvSpPr>
        <p:spPr/>
        <p:txBody>
          <a:bodyPr/>
          <a:lstStyle/>
          <a:p>
            <a:fld id="{F6DADB82-A706-4784-AE8E-3965AD040C7C}" type="slidenum">
              <a:rPr lang="de-DE" smtClean="0"/>
              <a:pPr/>
              <a:t>7</a:t>
            </a:fld>
            <a:endParaRPr lang="de-DE" dirty="0"/>
          </a:p>
        </p:txBody>
      </p:sp>
    </p:spTree>
    <p:extLst>
      <p:ext uri="{BB962C8B-B14F-4D97-AF65-F5344CB8AC3E}">
        <p14:creationId xmlns:p14="http://schemas.microsoft.com/office/powerpoint/2010/main" val="3348075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002D7-6AE4-31FB-7811-B80D8D38E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1C9D4D-43ED-8151-CC27-7D67CA6AF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C1799-62D0-65E2-7695-DFCBD2914A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256065-93C6-8344-2120-DE8D22CAAFAC}"/>
              </a:ext>
            </a:extLst>
          </p:cNvPr>
          <p:cNvSpPr>
            <a:spLocks noGrp="1"/>
          </p:cNvSpPr>
          <p:nvPr>
            <p:ph type="sldNum" sz="quarter" idx="5"/>
          </p:nvPr>
        </p:nvSpPr>
        <p:spPr/>
        <p:txBody>
          <a:bodyPr/>
          <a:lstStyle/>
          <a:p>
            <a:fld id="{F6DADB82-A706-4784-AE8E-3965AD040C7C}" type="slidenum">
              <a:rPr lang="de-DE" smtClean="0"/>
              <a:pPr/>
              <a:t>43</a:t>
            </a:fld>
            <a:endParaRPr lang="de-DE" dirty="0"/>
          </a:p>
        </p:txBody>
      </p:sp>
    </p:spTree>
    <p:extLst>
      <p:ext uri="{BB962C8B-B14F-4D97-AF65-F5344CB8AC3E}">
        <p14:creationId xmlns:p14="http://schemas.microsoft.com/office/powerpoint/2010/main" val="892048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C883-A9C1-449D-2EEA-27CEE0DAA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4B3D6-D64D-22F9-5DE3-0C0DAA19D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66A8F-EA8C-AC48-B0DD-3E1819461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D62279-1FC1-A96C-1559-07A23037062C}"/>
              </a:ext>
            </a:extLst>
          </p:cNvPr>
          <p:cNvSpPr>
            <a:spLocks noGrp="1"/>
          </p:cNvSpPr>
          <p:nvPr>
            <p:ph type="sldNum" sz="quarter" idx="5"/>
          </p:nvPr>
        </p:nvSpPr>
        <p:spPr/>
        <p:txBody>
          <a:bodyPr/>
          <a:lstStyle/>
          <a:p>
            <a:fld id="{F6DADB82-A706-4784-AE8E-3965AD040C7C}" type="slidenum">
              <a:rPr lang="de-DE" smtClean="0"/>
              <a:pPr/>
              <a:t>44</a:t>
            </a:fld>
            <a:endParaRPr lang="de-DE" dirty="0"/>
          </a:p>
        </p:txBody>
      </p:sp>
    </p:spTree>
    <p:extLst>
      <p:ext uri="{BB962C8B-B14F-4D97-AF65-F5344CB8AC3E}">
        <p14:creationId xmlns:p14="http://schemas.microsoft.com/office/powerpoint/2010/main" val="2941635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E53E9-2ED7-1202-0E4D-8F66498E70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D0056-716B-467D-E4FF-74DC1A6A0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AFC1B-339C-3F1F-3FAB-ACC29D9793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A34094-8D76-BC90-B18A-8653CBC498A3}"/>
              </a:ext>
            </a:extLst>
          </p:cNvPr>
          <p:cNvSpPr>
            <a:spLocks noGrp="1"/>
          </p:cNvSpPr>
          <p:nvPr>
            <p:ph type="sldNum" sz="quarter" idx="5"/>
          </p:nvPr>
        </p:nvSpPr>
        <p:spPr/>
        <p:txBody>
          <a:bodyPr/>
          <a:lstStyle/>
          <a:p>
            <a:fld id="{F6DADB82-A706-4784-AE8E-3965AD040C7C}" type="slidenum">
              <a:rPr lang="de-DE" smtClean="0"/>
              <a:pPr/>
              <a:t>45</a:t>
            </a:fld>
            <a:endParaRPr lang="de-DE" dirty="0"/>
          </a:p>
        </p:txBody>
      </p:sp>
    </p:spTree>
    <p:extLst>
      <p:ext uri="{BB962C8B-B14F-4D97-AF65-F5344CB8AC3E}">
        <p14:creationId xmlns:p14="http://schemas.microsoft.com/office/powerpoint/2010/main" val="1693998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B48E-103B-6B9C-17F6-824FC6E2B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0E0F0-492A-EE21-ADEC-0CC842CDD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0B6B8D-30F1-FCFE-B0D3-0484932F33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20CBE-D3F2-B52B-774A-2E62C6AB9F23}"/>
              </a:ext>
            </a:extLst>
          </p:cNvPr>
          <p:cNvSpPr>
            <a:spLocks noGrp="1"/>
          </p:cNvSpPr>
          <p:nvPr>
            <p:ph type="sldNum" sz="quarter" idx="5"/>
          </p:nvPr>
        </p:nvSpPr>
        <p:spPr/>
        <p:txBody>
          <a:bodyPr/>
          <a:lstStyle/>
          <a:p>
            <a:fld id="{F6DADB82-A706-4784-AE8E-3965AD040C7C}" type="slidenum">
              <a:rPr lang="de-DE" smtClean="0"/>
              <a:pPr/>
              <a:t>46</a:t>
            </a:fld>
            <a:endParaRPr lang="de-DE" dirty="0"/>
          </a:p>
        </p:txBody>
      </p:sp>
    </p:spTree>
    <p:extLst>
      <p:ext uri="{BB962C8B-B14F-4D97-AF65-F5344CB8AC3E}">
        <p14:creationId xmlns:p14="http://schemas.microsoft.com/office/powerpoint/2010/main" val="14907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8</a:t>
            </a:fld>
            <a:endParaRPr lang="de-DE" dirty="0"/>
          </a:p>
        </p:txBody>
      </p:sp>
    </p:spTree>
    <p:extLst>
      <p:ext uri="{BB962C8B-B14F-4D97-AF65-F5344CB8AC3E}">
        <p14:creationId xmlns:p14="http://schemas.microsoft.com/office/powerpoint/2010/main" val="134647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019E5-9992-C5E5-59A3-60F2D4C5E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D7EFF-0782-94D0-4B96-95FBB4A99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B0123-3DE5-78EB-0F55-22947DD5CE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0AA881-812F-5B1D-4B66-AC0155A540BC}"/>
              </a:ext>
            </a:extLst>
          </p:cNvPr>
          <p:cNvSpPr>
            <a:spLocks noGrp="1"/>
          </p:cNvSpPr>
          <p:nvPr>
            <p:ph type="sldNum" sz="quarter" idx="5"/>
          </p:nvPr>
        </p:nvSpPr>
        <p:spPr/>
        <p:txBody>
          <a:bodyPr/>
          <a:lstStyle/>
          <a:p>
            <a:fld id="{F6DADB82-A706-4784-AE8E-3965AD040C7C}" type="slidenum">
              <a:rPr lang="de-DE" smtClean="0"/>
              <a:pPr/>
              <a:t>9</a:t>
            </a:fld>
            <a:endParaRPr lang="de-DE" dirty="0"/>
          </a:p>
        </p:txBody>
      </p:sp>
    </p:spTree>
    <p:extLst>
      <p:ext uri="{BB962C8B-B14F-4D97-AF65-F5344CB8AC3E}">
        <p14:creationId xmlns:p14="http://schemas.microsoft.com/office/powerpoint/2010/main" val="2697755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F930-FD74-E929-2DC5-86C0A8300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4644D0-2AF7-98D5-7D7C-79166E4F1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E962C4-F5CE-032A-646B-94CD416AE2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61BE1A-0495-5F66-03FD-2FB6BBE077AA}"/>
              </a:ext>
            </a:extLst>
          </p:cNvPr>
          <p:cNvSpPr>
            <a:spLocks noGrp="1"/>
          </p:cNvSpPr>
          <p:nvPr>
            <p:ph type="sldNum" sz="quarter" idx="5"/>
          </p:nvPr>
        </p:nvSpPr>
        <p:spPr/>
        <p:txBody>
          <a:bodyPr/>
          <a:lstStyle/>
          <a:p>
            <a:fld id="{F6DADB82-A706-4784-AE8E-3965AD040C7C}" type="slidenum">
              <a:rPr lang="de-DE" smtClean="0"/>
              <a:pPr/>
              <a:t>10</a:t>
            </a:fld>
            <a:endParaRPr lang="de-DE" dirty="0"/>
          </a:p>
        </p:txBody>
      </p:sp>
    </p:spTree>
    <p:extLst>
      <p:ext uri="{BB962C8B-B14F-4D97-AF65-F5344CB8AC3E}">
        <p14:creationId xmlns:p14="http://schemas.microsoft.com/office/powerpoint/2010/main" val="421972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60264-C0FE-1AE9-F438-A84C7C663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2EF98-2D99-0846-3EA2-BB0D5087C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D4588-2EB7-1104-E1ED-97B0D345E8EC}"/>
              </a:ext>
            </a:extLst>
          </p:cNvPr>
          <p:cNvSpPr>
            <a:spLocks noGrp="1"/>
          </p:cNvSpPr>
          <p:nvPr>
            <p:ph type="body" idx="1"/>
          </p:nvPr>
        </p:nvSpPr>
        <p:spPr/>
        <p:txBody>
          <a:bodyPr/>
          <a:lstStyle/>
          <a:p>
            <a:r>
              <a:rPr lang="en-US" dirty="0"/>
              <a:t>Link to slide deck until tool available </a:t>
            </a:r>
          </a:p>
        </p:txBody>
      </p:sp>
      <p:sp>
        <p:nvSpPr>
          <p:cNvPr id="4" name="Slide Number Placeholder 3">
            <a:extLst>
              <a:ext uri="{FF2B5EF4-FFF2-40B4-BE49-F238E27FC236}">
                <a16:creationId xmlns:a16="http://schemas.microsoft.com/office/drawing/2014/main" id="{3A8CCF18-E3DA-7686-7CF4-1CCD5DAA7C27}"/>
              </a:ext>
            </a:extLst>
          </p:cNvPr>
          <p:cNvSpPr>
            <a:spLocks noGrp="1"/>
          </p:cNvSpPr>
          <p:nvPr>
            <p:ph type="sldNum" sz="quarter" idx="5"/>
          </p:nvPr>
        </p:nvSpPr>
        <p:spPr/>
        <p:txBody>
          <a:bodyPr/>
          <a:lstStyle/>
          <a:p>
            <a:fld id="{F6DADB82-A706-4784-AE8E-3965AD040C7C}" type="slidenum">
              <a:rPr lang="de-DE" smtClean="0"/>
              <a:pPr/>
              <a:t>11</a:t>
            </a:fld>
            <a:endParaRPr lang="de-DE" dirty="0"/>
          </a:p>
        </p:txBody>
      </p:sp>
    </p:spTree>
    <p:extLst>
      <p:ext uri="{BB962C8B-B14F-4D97-AF65-F5344CB8AC3E}">
        <p14:creationId xmlns:p14="http://schemas.microsoft.com/office/powerpoint/2010/main" val="2568396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CAFC7-1E36-297C-B36E-039ACEA28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E0A2B-7C46-3BEA-D45E-ABA334A0A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BB70FB-4A24-A8CC-4963-404DDF5F65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0182B-068A-FCF2-E0F6-153E46F57242}"/>
              </a:ext>
            </a:extLst>
          </p:cNvPr>
          <p:cNvSpPr>
            <a:spLocks noGrp="1"/>
          </p:cNvSpPr>
          <p:nvPr>
            <p:ph type="sldNum" sz="quarter" idx="5"/>
          </p:nvPr>
        </p:nvSpPr>
        <p:spPr/>
        <p:txBody>
          <a:bodyPr/>
          <a:lstStyle/>
          <a:p>
            <a:fld id="{F6DADB82-A706-4784-AE8E-3965AD040C7C}" type="slidenum">
              <a:rPr lang="de-DE" smtClean="0"/>
              <a:pPr/>
              <a:t>12</a:t>
            </a:fld>
            <a:endParaRPr lang="de-DE" dirty="0"/>
          </a:p>
        </p:txBody>
      </p:sp>
    </p:spTree>
    <p:extLst>
      <p:ext uri="{BB962C8B-B14F-4D97-AF65-F5344CB8AC3E}">
        <p14:creationId xmlns:p14="http://schemas.microsoft.com/office/powerpoint/2010/main" val="200853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GB"/>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GB" dirty="0"/>
              <a:t>Click to edit Master text styles</a:t>
            </a:r>
          </a:p>
        </p:txBody>
      </p:sp>
      <p:sp>
        <p:nvSpPr>
          <p:cNvPr id="37" name="Textfeld 36">
            <a:extLst>
              <a:ext uri="{FF2B5EF4-FFF2-40B4-BE49-F238E27FC236}">
                <a16:creationId xmlns:a16="http://schemas.microsoft.com/office/drawing/2014/main" id="{98BC6A7D-A966-48AF-8316-B852FFDEEF66}"/>
              </a:ext>
            </a:extLst>
          </p:cNvPr>
          <p:cNvSpPr txBox="1"/>
          <p:nvPr/>
        </p:nvSpPr>
        <p:spPr>
          <a:xfrm>
            <a:off x="3733801" y="444583"/>
            <a:ext cx="1471612" cy="184067"/>
          </a:xfrm>
          <a:prstGeom prst="rect">
            <a:avLst/>
          </a:prstGeom>
          <a:noFill/>
        </p:spPr>
        <p:txBody>
          <a:bodyPr wrap="square" lIns="0" tIns="0" rIns="0" bIns="0">
            <a:noAutofit/>
          </a:bodyPr>
          <a:lstStyle/>
          <a:p>
            <a:r>
              <a:rPr lang="en-GB" sz="750" noProof="0" dirty="0"/>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p:nvSpPr>
        <p:spPr>
          <a:xfrm>
            <a:off x="5360194" y="444583"/>
            <a:ext cx="1275556" cy="184067"/>
          </a:xfrm>
          <a:prstGeom prst="rect">
            <a:avLst/>
          </a:prstGeom>
          <a:noFill/>
        </p:spPr>
        <p:txBody>
          <a:bodyPr wrap="square" lIns="0" tIns="0" rIns="0" bIns="0">
            <a:noAutofit/>
          </a:bodyPr>
          <a:lstStyle/>
          <a:p>
            <a:r>
              <a:rPr lang="en-GB" sz="750" noProof="0" dirty="0" err="1"/>
              <a:t>iasociety.org</a:t>
            </a:r>
            <a:endParaRPr lang="en-GB" sz="750" noProof="0" dirty="0"/>
          </a:p>
        </p:txBody>
      </p:sp>
    </p:spTree>
    <p:extLst>
      <p:ext uri="{BB962C8B-B14F-4D97-AF65-F5344CB8AC3E}">
        <p14:creationId xmlns:p14="http://schemas.microsoft.com/office/powerpoint/2010/main" val="3955130105"/>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p:nvSpPr>
        <p:spPr>
          <a:xfrm>
            <a:off x="3733801" y="444583"/>
            <a:ext cx="1471612" cy="184067"/>
          </a:xfrm>
          <a:prstGeom prst="rect">
            <a:avLst/>
          </a:prstGeom>
          <a:noFill/>
        </p:spPr>
        <p:txBody>
          <a:bodyPr wrap="square" lIns="0" tIns="0" rIns="0" bIns="0">
            <a:noAutofit/>
          </a:bodyPr>
          <a:lstStyle/>
          <a:p>
            <a:r>
              <a:rPr lang="en-GB" sz="750" noProof="0" dirty="0"/>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p:nvSpPr>
        <p:spPr>
          <a:xfrm>
            <a:off x="5360194" y="444583"/>
            <a:ext cx="1275556" cy="184067"/>
          </a:xfrm>
          <a:prstGeom prst="rect">
            <a:avLst/>
          </a:prstGeom>
          <a:noFill/>
        </p:spPr>
        <p:txBody>
          <a:bodyPr wrap="square" lIns="0" tIns="0" rIns="0" bIns="0">
            <a:noAutofit/>
          </a:bodyPr>
          <a:lstStyle/>
          <a:p>
            <a:r>
              <a:rPr lang="en-GB" sz="750" noProof="0" dirty="0" err="1"/>
              <a:t>iasociety.org</a:t>
            </a:r>
            <a:endParaRPr lang="en-GB" sz="750" noProof="0" dirty="0"/>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GB" dirty="0"/>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GB" dirty="0"/>
              <a:t>Click to 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Tree>
    <p:extLst>
      <p:ext uri="{BB962C8B-B14F-4D97-AF65-F5344CB8AC3E}">
        <p14:creationId xmlns:p14="http://schemas.microsoft.com/office/powerpoint/2010/main" val="1121346588"/>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2277403974"/>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image">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GB"/>
              <a:t>Click icon to add picture</a:t>
            </a:r>
            <a:endParaRPr lang="de-DE"/>
          </a:p>
        </p:txBody>
      </p:sp>
    </p:spTree>
    <p:extLst>
      <p:ext uri="{BB962C8B-B14F-4D97-AF65-F5344CB8AC3E}">
        <p14:creationId xmlns:p14="http://schemas.microsoft.com/office/powerpoint/2010/main" val="973811022"/>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GB"/>
              <a:t>Click to edit Master title style</a:t>
            </a:r>
            <a:endParaRPr lang="de-DE" dirty="0"/>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287383163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en-GB" noProof="0" dirty="0"/>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en-GB" noProof="0" dirty="0"/>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21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14967182"/>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GB"/>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GB"/>
              <a:t>Click to 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b="0" i="0" dirty="0">
                <a:latin typeface="Verdana" panose="020B0604030504040204" pitchFamily="34" charset="0"/>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b="0" i="0" dirty="0">
                <a:latin typeface="Verdana" panose="020B0604030504040204" pitchFamily="34" charset="0"/>
              </a:rPr>
              <a:t>iasociety.org</a:t>
            </a:r>
          </a:p>
        </p:txBody>
      </p:sp>
    </p:spTree>
    <p:extLst>
      <p:ext uri="{BB962C8B-B14F-4D97-AF65-F5344CB8AC3E}">
        <p14:creationId xmlns:p14="http://schemas.microsoft.com/office/powerpoint/2010/main" val="194047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lvl1pPr>
              <a:defRPr b="0" i="0">
                <a:latin typeface="Verdana" panose="020B0604030504040204" pitchFamily="34" charset="0"/>
              </a:defRPr>
            </a:lvl1pPr>
          </a:lstStyle>
          <a:p>
            <a:r>
              <a:rPr lang="de-DE" dirty="0"/>
              <a:t>Name </a:t>
            </a:r>
            <a:r>
              <a:rPr lang="de-DE" dirty="0" err="1"/>
              <a:t>of</a:t>
            </a:r>
            <a:r>
              <a:rPr lang="de-DE" dirty="0"/>
              <a:t> </a:t>
            </a:r>
            <a:r>
              <a:rPr lang="de-DE" dirty="0" err="1"/>
              <a:t>the</a:t>
            </a:r>
            <a:r>
              <a:rPr lang="de-DE" dirty="0"/>
              <a:t>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t>Topic Lore Ipsum</a:t>
            </a:r>
          </a:p>
        </p:txBody>
      </p:sp>
    </p:spTree>
    <p:extLst>
      <p:ext uri="{BB962C8B-B14F-4D97-AF65-F5344CB8AC3E}">
        <p14:creationId xmlns:p14="http://schemas.microsoft.com/office/powerpoint/2010/main" val="115950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Ebene</a:t>
            </a:r>
          </a:p>
          <a:p>
            <a:pPr lvl="2"/>
            <a:r>
              <a:rPr lang="en-GB" noProof="0" dirty="0" err="1"/>
              <a:t>Dritte</a:t>
            </a:r>
            <a:r>
              <a:rPr lang="en-GB" noProof="0" dirty="0"/>
              <a:t> Ebene</a:t>
            </a:r>
          </a:p>
          <a:p>
            <a:pPr lvl="3"/>
            <a:r>
              <a:rPr lang="en-GB" noProof="0" dirty="0" err="1"/>
              <a:t>Vierte</a:t>
            </a:r>
            <a:r>
              <a:rPr lang="en-GB" noProof="0" dirty="0"/>
              <a:t> Ebene</a:t>
            </a:r>
          </a:p>
          <a:p>
            <a:pPr lvl="4"/>
            <a:r>
              <a:rPr lang="en-GB" noProof="0" dirty="0" err="1"/>
              <a:t>Fünfte</a:t>
            </a:r>
            <a:r>
              <a:rPr lang="en-GB" noProof="0" dirty="0"/>
              <a:t>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en-GB" noProof="0" dirty="0"/>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pic>
        <p:nvPicPr>
          <p:cNvPr id="6" name="Grafik 7">
            <a:extLst>
              <a:ext uri="{FF2B5EF4-FFF2-40B4-BE49-F238E27FC236}">
                <a16:creationId xmlns:a16="http://schemas.microsoft.com/office/drawing/2014/main" id="{F71E3A17-EFE3-5197-097A-FA51ED30138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42171325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4407" userDrawn="1">
          <p15:clr>
            <a:srgbClr val="F26B43"/>
          </p15:clr>
        </p15:guide>
        <p15:guide id="7" pos="279" userDrawn="1">
          <p15:clr>
            <a:srgbClr val="F26B43"/>
          </p15:clr>
        </p15:guide>
        <p15:guide id="8" pos="7469" userDrawn="1">
          <p15:clr>
            <a:srgbClr val="F26B43"/>
          </p15:clr>
        </p15:guide>
        <p15:guide id="9" pos="4180" userDrawn="1">
          <p15:clr>
            <a:srgbClr val="F26B43"/>
          </p15:clr>
        </p15:guide>
        <p15:guide id="10"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fferentiatedservicedelivery.org/resources/the-paths-planning-and-action-toolbox-for-hiv-sustainabilit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s://iris.who.int/server/api/core/bitstreams/c215245f-66b3-4cf8-9664-7489e8adbed5/conten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eglobalfund.org/media/3x0lhsks/ppm_arvreferencepricing_table_en.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theglobalfund.org/media/2ffcrcra/psm_hivrdtreferencepricing_table_en.pdf" TargetMode="External"/><Relationship Id="rId4" Type="http://schemas.openxmlformats.org/officeDocument/2006/relationships/hyperlink" Target="https://www.theglobalfund.org/media/ibxas5fs/ppm_strategicmedicineshivreferencepricing_table_en.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venirhealth.org/software-spectrum.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view.officeapps.live.com/op/view.aspx?src=https%3A%2F%2Favenirhealth.org%2Fdownload%2Fsoftware%2FNational%2520Optimized%2520Treatment%2520Costing%2520Tool%25207.17.17.xlsx&amp;wdOrigin=BROWSELIN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ifferentiatedservicedelivery.org/wp-content/uploads/Country_experience_Mozambique_Ghana_PATHS2026.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cquin.icap.columbia.edu/event/cquin-9th-annual-meeting/c9m-posters/" TargetMode="External"/><Relationship Id="rId4" Type="http://schemas.openxmlformats.org/officeDocument/2006/relationships/hyperlink" Target="https://cquin.icap.columbia.edu/event/cquin-9th-annual-meeting/c9m-country-updates/"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17.xml"/><Relationship Id="rId7" Type="http://schemas.openxmlformats.org/officeDocument/2006/relationships/slide" Target="slide2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26.xml"/><Relationship Id="rId11" Type="http://schemas.openxmlformats.org/officeDocument/2006/relationships/image" Target="../media/image4.png"/><Relationship Id="rId5" Type="http://schemas.openxmlformats.org/officeDocument/2006/relationships/slide" Target="slide23.xml"/><Relationship Id="rId10" Type="http://schemas.openxmlformats.org/officeDocument/2006/relationships/slide" Target="slide31.xml"/><Relationship Id="rId4" Type="http://schemas.openxmlformats.org/officeDocument/2006/relationships/slide" Target="slide18.xml"/><Relationship Id="rId9" Type="http://schemas.openxmlformats.org/officeDocument/2006/relationships/slide" Target="slide30.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fferentiatedservicedelivery.org/resources/paths-2026-planning-and-action-toolkit-for-hiv-sustainability-2026/#key-question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differentiatedservicedelivery.org/wp-content/uploads/2_Key-questions_Integration_service_delivery.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iris.who.int/server/api/core/bitstreams/f6e902a0-b37b-4340-8296-39d91f3321bb/conten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www.differentiatedservicedelivery.org/wp-content/uploads/IAS_DSD-for-chronic-disease-policy-brief_2024_WEB-2_Final.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resolvetosavelives.org/wp-content/uploads/2023/09/HIV-HTN-Toolkit.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hyperlink" Target="https://www.differentiatedservicedelivery.org/wp-content/uploads/Patient-centred-Hypertension-care-Case-for-DSD-for-hypertension.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enesis-analytics.com/uploads/files/GENESIS_Considerations-for-Integration-2024.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eur03.safelinks.protection.outlook.com/?url=https%3A%2F%2Fmedia.path.org%2Fdocuments%2FIntegration_Primer_-_Considerations_for_advancing_integrated_systems_and_services.pdf%3F_gl%3D1*2pwlhh*_gcl_au*MTM1MDcyMjc5OC4xNzY2MTM3MzU1*_ga*NTYyMzEwODkuMTc2NjEzNzM1Ng..*_ga_YBSE7ZKDQM*czE3Njg0NTk4ODIkbzMkZzAkdDE3Njg0NTk4ODIkajYwJGwwJGgw&amp;data=05%7C02%7Cmaeva.villard%40iasociety.org%7Cb71e123a484f4881d7d908de54044188%7C13f8fe7fc6804beea11663591d6bee32%7C0%7C0%7C639040574486284599%7CUnknown%7CTWFpbGZsb3d8eyJFbXB0eU1hcGkiOnRydWUsIlYiOiIwLjAuMDAwMCIsIlAiOiJXaW4zMiIsIkFOIjoiTWFpbCIsIldUIjoyfQ%3D%3D%7C0%7C%7C%7C&amp;sdata=UVzNMfiJoRqkjarJ69fjBSSKEci09AmpbBP%2FQC2OoPs%3D&amp;reserved=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www.thelancet.com/action/showPdf?pii=S0140-6736%2823%2901573-8"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books/NBK61848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genesis-analytics.com/projects/understanding-pathways-to-hiv-integration-and-the-impact-on-costs-and-resource-requiremen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mc.ncbi.nlm.nih.gov/articles/PMC1223248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chak.or.ke/wp/wp-content/uploads/2025/08/HIV-NCD-Integration-Project-Overview.pdf" TargetMode="External"/><Relationship Id="rId4" Type="http://schemas.openxmlformats.org/officeDocument/2006/relationships/hyperlink" Target="https://onlinelibrary.wiley.com/doi/10.1002/jia2.2644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ifferentiatedservicedelivery.org/wp-content/uploads/WEB-VERSION_South-African-National-Differentiated-Models-of-Care-SOPs-2023_FINAL07062023.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nsdcc.go.ke/wp-content/uploads/2025/11/Kenya-AIDS-Intergrated-Strategic-Framework.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ifferentiatedservicedelivery.org/resources/paths-2026-planning-and-action-toolkit-for-hiv-sustainability-2026/#key-question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differentiatedservicedelivery.org/wp-content/uploads/3_Key-questions_Integration-of-HIV-care-and-family-planning.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differentiatedservicedelivery.org/wp-content/uploads/IAS-DF-Supplement-for-Family-planning.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toolkit.srhhivlinkages.org/#home" TargetMode="External"/><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iris.who.int/server/api/core/bitstreams/bbae5c5e-d56b-4499-bebe-26ebb8cb75c8/content" TargetMode="External"/><Relationship Id="rId5" Type="http://schemas.openxmlformats.org/officeDocument/2006/relationships/hyperlink" Target="https://iris.who.int/server/api/core/bitstreams/9309adea-487e-4cfe-aa47-92716c8c9ebb/content" TargetMode="External"/><Relationship Id="rId4" Type="http://schemas.openxmlformats.org/officeDocument/2006/relationships/hyperlink" Target="https://iris.who.int/bitstream/handle/10665/346345/9789240035188-eng.pdf?sequence=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medrxiv.org/content/10.64898/2026.02.05.26345622v1.full.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latform.who.int/docs/default-source/mca-documents/policy-documents/operational-guidance/uga-rh-18-03-operational-guidance-2017-eng-srh-hiv-integration-implementation-guide.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s>
</file>

<file path=ppt/slides/_rels/slide33.xml.rels><?xml version="1.0" encoding="UTF-8" standalone="yes"?>
<Relationships xmlns="http://schemas.openxmlformats.org/package/2006/relationships"><Relationship Id="rId3" Type="http://schemas.openxmlformats.org/officeDocument/2006/relationships/hyperlink" Target="https://www.differentiatedservicedelivery.org/resources/paths-2026-planning-and-action-toolkit-for-hiv-sustainability-2026/#key-question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differentiatedservicedelivery.org/wp-content/uploads/4_Key-Questions_Human-Resources.doc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ifferentiatedservicedelivery.org/wp-content/uploads/5_Key-questions_Laboratory.docx" TargetMode="External"/><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ghsupplychain.org/sites/default/files/2019-05/bmd110662-08-20.pdf" TargetMode="External"/><Relationship Id="rId5" Type="http://schemas.openxmlformats.org/officeDocument/2006/relationships/hyperlink" Target="https://procurement-notices.undp.org/view_file.cfm?doc_id=221098" TargetMode="External"/><Relationship Id="rId4" Type="http://schemas.openxmlformats.org/officeDocument/2006/relationships/hyperlink" Target="https://aslm.org/wp-content/uploads/2019/11/BookletLabCoPCookbook1-2018-07-20-Web.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differentiatedservicedelivery.org/wp-content/uploads/6_Key-questions_Supply-chain.doc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moh.gov.gh/wp-content/uploads/2025/02/Ghana_HSCMP_2025-2029_Final-Print-Version_17January2025.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differentiatedservicedelivery.org/wp-content/uploads/7_Key-questions_Monitoring-and-evaluation.docx"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eur03.safelinks.protection.outlook.com/?url=https%3A%2F%2Feu.twk.pm%2F2xki3kpwcy&amp;data=05%7C02%7Cmaeva.villard%40iasociety.org%7C8dfa4c79f32f4081f0f808de99429108%7C13f8fe7fc6804beea11663591d6bee32%7C0%7C0%7C639116708682230762%7CUnknown%7CTWFpbGZsb3d8eyJFbXB0eU1hcGkiOnRydWUsIlYiOiIwLjAuMDAwMCIsIlAiOiJXaW4zMiIsIkFOIjoiTWFpbCIsIldUIjoyfQ%3D%3D%7C0%7C%7C%7C&amp;sdata=%2B8%2FofYvipYIgpGD8NEJjKCs%2BNJAqM1HnMBDEifd3qKM%3D&amp;reserved=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enesis.imgix.net/uploads/files/Selecting-Health-System-Metrics-Stakeholder-Reference-final_2024-09-13-100424_kuqu.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genesis-analytics.com/reports-and-other-documents/health-metrics-database-for-sustainability-planning" TargetMode="External"/><Relationship Id="rId4" Type="http://schemas.openxmlformats.org/officeDocument/2006/relationships/hyperlink" Target="https://cms.genesis-analytics.com/uploads/files/Selecting-Health-System-Metrics-Stakeholder-Reference-final_2024-09-13-100424_kuqu.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cquin.icap.columbia.edu/event/addressing-national-monitoring-and-evaluation-vulnerabilities-in-a-time-of-change/"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cquin.icap.columbia.edu/wp-content/uploads/2025/11/Moses-UG-S12-CQUIN-Final.pdf" TargetMode="External"/><Relationship Id="rId4" Type="http://schemas.openxmlformats.org/officeDocument/2006/relationships/hyperlink" Target="https://www.differentiatedservicedelivery.org/wp-content/uploads/5_DSD-pre-con-session-1-Yvette.pdf" TargetMode="Externa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slide" Target="slide45.xml"/><Relationship Id="rId5" Type="http://schemas.openxmlformats.org/officeDocument/2006/relationships/slide" Target="slide44.xml"/><Relationship Id="rId4"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hyperlink" Target="https://www.differentiatedservicedelivery.org/resources/paths-2026-planning-and-action-toolkit-for-hiv-sustainability-2026/"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state.gov/releases/office-of-the-spokesperson/2025/12/america-first-global-health-strategy-bilateral-agreements-on-global-health-cooperation/"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docs.google.com/document/d/e/2PACX-1vQjjUT_YhvRKQ_XL0jbXJaP_xasaosGr_tJt9ULA1k7z-9lJxkzTOA5LCIX9mnf73ZYv186qLZgnEcr/pub" TargetMode="External"/><Relationship Id="rId4" Type="http://schemas.openxmlformats.org/officeDocument/2006/relationships/hyperlink" Target="https://docs.google.com/document/d/e/2PACX-1vRuMOMrBvk749Q0akw4N89PV8yetqUSHlZjHU2DkYDi6UG3LexRnOyLgJAXDi7wjIKqEselSEcRKWy0/pub"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kff.org/global-health-policy/kff-tracker-america-first-mou-bilateral-global-health-agreements/"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www.thinkglobalhealth.org/article/tracking-the-america-first-bilateral-health-agreement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resources.theglobalfund.org/en/updates/2026-04-13-operational-update-on-gc8-materials/"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hyperlink" Target="https://r4d.org/resources/sustainability-planning-hiv-aids-tuberculosis-malaria-programs-global-fund-guidance/"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hyperlink" Target="https://sustainability.unaids.org/country-profiles/"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www.unaids.org/sites/default/files/2025-11/Agenda%20item%203%20PCB57_Progress_update_on_sustainability_Unedited.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thelancet.com/journals/lanhiv/article/PIIS2352-3018(22)00159-X/fulltext"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s://pmc.ncbi.nlm.nih.gov/articles/PMC10523817/pdf/BLT.22.289580.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mc.ncbi.nlm.nih.gov/articles/PMC12162903/" TargetMode="External"/><Relationship Id="rId7"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s://link.springer.com/article/10.1186/s12913-025-12529-8" TargetMode="External"/><Relationship Id="rId5" Type="http://schemas.openxmlformats.org/officeDocument/2006/relationships/hyperlink" Target="https://www.mdpi.com/2227-9032/13/2/192" TargetMode="External"/><Relationship Id="rId4" Type="http://schemas.openxmlformats.org/officeDocument/2006/relationships/hyperlink" Target="https://journals.lww.com/annals-of-medicine-and-surgery/fulltext/2025/03000/shaping_sustainable_paths_for_hiv_aids_funding__a.45.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7.xml"/><Relationship Id="rId1" Type="http://schemas.openxmlformats.org/officeDocument/2006/relationships/slideLayout" Target="../slideLayouts/slideLayout3.xml"/><Relationship Id="rId5" Type="http://schemas.openxmlformats.org/officeDocument/2006/relationships/slide" Target="slide39.xml"/><Relationship Id="rId4" Type="http://schemas.openxmlformats.org/officeDocument/2006/relationships/slide" Target="slide3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slide" Target="slide39.xml"/><Relationship Id="rId2" Type="http://schemas.openxmlformats.org/officeDocument/2006/relationships/slide" Target="slide7.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slide" Target="slide32.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3" Type="http://schemas.openxmlformats.org/officeDocument/2006/relationships/hyperlink" Target="https://www.differentiatedservicedelivery.org/resources/paths-2026-planning-and-action-toolkit-for-hiv-sustainability-2026/#key-question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differentiatedservicedelivery.org/wp-content/uploads/1_Key-questions_Prioritization.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ifferentiatedservicedelivery.org/resources/the-paths-planning-and-action-toolbox-for-hiv-sustainabilit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GB" dirty="0"/>
              <a:t>PATHS 2026:</a:t>
            </a:r>
            <a:br>
              <a:rPr lang="en-GB" dirty="0"/>
            </a:br>
            <a:r>
              <a:rPr lang="en-GB" sz="5400" dirty="0">
                <a:solidFill>
                  <a:schemeClr val="tx1"/>
                </a:solidFill>
              </a:rPr>
              <a:t>P</a:t>
            </a:r>
            <a:r>
              <a:rPr lang="en-GB" sz="5400" b="0" dirty="0">
                <a:solidFill>
                  <a:schemeClr val="tx1"/>
                </a:solidFill>
              </a:rPr>
              <a:t>lanning and </a:t>
            </a:r>
            <a:r>
              <a:rPr lang="en-GB" sz="5400" dirty="0">
                <a:solidFill>
                  <a:schemeClr val="tx1"/>
                </a:solidFill>
              </a:rPr>
              <a:t>A</a:t>
            </a:r>
            <a:r>
              <a:rPr lang="en-GB" sz="5400" b="0" dirty="0">
                <a:solidFill>
                  <a:schemeClr val="tx1"/>
                </a:solidFill>
              </a:rPr>
              <a:t>ction </a:t>
            </a:r>
            <a:r>
              <a:rPr lang="en-GB" sz="5400" dirty="0">
                <a:solidFill>
                  <a:schemeClr val="tx1"/>
                </a:solidFill>
              </a:rPr>
              <a:t>T</a:t>
            </a:r>
            <a:r>
              <a:rPr lang="en-GB" sz="5400" b="0" dirty="0">
                <a:solidFill>
                  <a:schemeClr val="tx1"/>
                </a:solidFill>
              </a:rPr>
              <a:t>oolkit for </a:t>
            </a:r>
            <a:r>
              <a:rPr lang="en-GB" sz="5400" dirty="0">
                <a:solidFill>
                  <a:schemeClr val="tx1"/>
                </a:solidFill>
              </a:rPr>
              <a:t>H</a:t>
            </a:r>
            <a:r>
              <a:rPr lang="en-GB" sz="5400" b="0" dirty="0">
                <a:solidFill>
                  <a:schemeClr val="tx1"/>
                </a:solidFill>
              </a:rPr>
              <a:t>IV </a:t>
            </a:r>
            <a:r>
              <a:rPr lang="en-GB" sz="5400" dirty="0">
                <a:solidFill>
                  <a:schemeClr val="tx1"/>
                </a:solidFill>
              </a:rPr>
              <a:t>S</a:t>
            </a:r>
            <a:r>
              <a:rPr lang="en-GB" sz="5400" b="0" dirty="0">
                <a:solidFill>
                  <a:schemeClr val="tx1"/>
                </a:solidFill>
              </a:rPr>
              <a:t>ustainability </a:t>
            </a:r>
            <a:r>
              <a:rPr lang="en-GB" sz="5400" dirty="0">
                <a:solidFill>
                  <a:schemeClr val="tx1"/>
                </a:solidFill>
              </a:rPr>
              <a:t>2026</a:t>
            </a:r>
            <a:br>
              <a:rPr lang="en-GB" sz="5400" b="0" dirty="0">
                <a:solidFill>
                  <a:schemeClr val="tx1"/>
                </a:solidFill>
              </a:rPr>
            </a:br>
            <a:br>
              <a:rPr lang="en-GB" sz="4800" dirty="0"/>
            </a:br>
            <a:endParaRPr lang="en-GB" sz="4800" dirty="0"/>
          </a:p>
        </p:txBody>
      </p:sp>
      <p:sp>
        <p:nvSpPr>
          <p:cNvPr id="3" name="Text Placeholder 2">
            <a:extLst>
              <a:ext uri="{FF2B5EF4-FFF2-40B4-BE49-F238E27FC236}">
                <a16:creationId xmlns:a16="http://schemas.microsoft.com/office/drawing/2014/main" id="{611A494D-338A-48AA-A04E-4698EFFB4EF3}"/>
              </a:ext>
            </a:extLst>
          </p:cNvPr>
          <p:cNvSpPr>
            <a:spLocks noGrp="1"/>
          </p:cNvSpPr>
          <p:nvPr>
            <p:ph type="body" sz="quarter" idx="10"/>
          </p:nvPr>
        </p:nvSpPr>
        <p:spPr/>
        <p:txBody>
          <a:bodyPr/>
          <a:lstStyle/>
          <a:p>
            <a:r>
              <a:rPr lang="en-US" dirty="0"/>
              <a:t>Version 13 April 2026</a:t>
            </a:r>
          </a:p>
        </p:txBody>
      </p:sp>
    </p:spTree>
    <p:extLst>
      <p:ext uri="{BB962C8B-B14F-4D97-AF65-F5344CB8AC3E}">
        <p14:creationId xmlns:p14="http://schemas.microsoft.com/office/powerpoint/2010/main" val="2855171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49CB2-C437-8352-7A51-69621F2487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935B5-67F5-108E-B620-60844B226BC9}"/>
              </a:ext>
            </a:extLst>
          </p:cNvPr>
          <p:cNvSpPr>
            <a:spLocks noGrp="1"/>
          </p:cNvSpPr>
          <p:nvPr>
            <p:ph type="title"/>
          </p:nvPr>
        </p:nvSpPr>
        <p:spPr>
          <a:xfrm>
            <a:off x="442912" y="1401624"/>
            <a:ext cx="11355387" cy="1260000"/>
          </a:xfrm>
        </p:spPr>
        <p:txBody>
          <a:bodyPr anchor="t">
            <a:normAutofit/>
          </a:bodyPr>
          <a:lstStyle/>
          <a:p>
            <a:r>
              <a:rPr lang="en-US" dirty="0">
                <a:solidFill>
                  <a:schemeClr val="tx2"/>
                </a:solidFill>
              </a:rPr>
              <a:t>Section 1.2: Resources</a:t>
            </a:r>
          </a:p>
        </p:txBody>
      </p:sp>
      <p:sp>
        <p:nvSpPr>
          <p:cNvPr id="3" name="Content Placeholder 2">
            <a:extLst>
              <a:ext uri="{FF2B5EF4-FFF2-40B4-BE49-F238E27FC236}">
                <a16:creationId xmlns:a16="http://schemas.microsoft.com/office/drawing/2014/main" id="{BF7C4530-4024-98B0-AFCA-282EAD18EBF1}"/>
              </a:ext>
            </a:extLst>
          </p:cNvPr>
          <p:cNvSpPr>
            <a:spLocks noGrp="1"/>
          </p:cNvSpPr>
          <p:nvPr>
            <p:ph idx="1"/>
          </p:nvPr>
        </p:nvSpPr>
        <p:spPr>
          <a:xfrm>
            <a:off x="442912" y="2375858"/>
            <a:ext cx="9132639" cy="4089400"/>
          </a:xfrm>
        </p:spPr>
        <p:txBody>
          <a:bodyPr anchor="t">
            <a:normAutofit fontScale="92500" lnSpcReduction="20000"/>
          </a:bodyPr>
          <a:lstStyle/>
          <a:p>
            <a:pPr marL="0" indent="0">
              <a:buNone/>
            </a:pPr>
            <a:endParaRPr lang="en-ZA" dirty="0"/>
          </a:p>
          <a:p>
            <a:pPr marL="0" indent="0">
              <a:buNone/>
            </a:pPr>
            <a:r>
              <a:rPr lang="en-ZA" b="1" dirty="0">
                <a:hlinkClick r:id="rId3"/>
              </a:rPr>
              <a:t>TIER, IAS – the International AIDS Society, 2025</a:t>
            </a:r>
            <a:endParaRPr lang="en-ZA" b="1" dirty="0"/>
          </a:p>
          <a:p>
            <a:pPr marL="0" indent="0">
              <a:buNone/>
            </a:pPr>
            <a:r>
              <a:rPr lang="en-ZA" dirty="0"/>
              <a:t>For each scenario, a suggested prioritized list of interventions is provided across key programme areas.</a:t>
            </a:r>
          </a:p>
          <a:p>
            <a:pPr marL="0" indent="0">
              <a:buNone/>
            </a:pPr>
            <a:endParaRPr lang="en-ZA" dirty="0"/>
          </a:p>
          <a:p>
            <a:pPr marL="0" indent="0">
              <a:buNone/>
            </a:pPr>
            <a:r>
              <a:rPr lang="en-ZA" dirty="0"/>
              <a:t>Users can select the scenario most relevant to their context, and then adapt, review and adjust the priorities noting the rationale for the decisions made.</a:t>
            </a:r>
            <a:endParaRPr lang="en-GB" dirty="0"/>
          </a:p>
          <a:p>
            <a:pPr marL="0" indent="0">
              <a:buNone/>
            </a:pPr>
            <a:endParaRPr lang="en-ZA" dirty="0"/>
          </a:p>
          <a:p>
            <a:pPr marL="0" indent="0">
              <a:buNone/>
            </a:pPr>
            <a:r>
              <a:rPr lang="en-ZA" dirty="0"/>
              <a:t>Interventions are prioritized into three illustrative tiers:</a:t>
            </a:r>
            <a:endParaRPr lang="en-GB" dirty="0"/>
          </a:p>
          <a:p>
            <a:pPr lvl="0"/>
            <a:r>
              <a:rPr lang="en-ZA" b="1" dirty="0"/>
              <a:t>Minimum</a:t>
            </a:r>
            <a:r>
              <a:rPr lang="en-ZA" dirty="0"/>
              <a:t> - Services that are critical to maintain for continuity of care and health outcomes</a:t>
            </a:r>
            <a:endParaRPr lang="en-GB" dirty="0"/>
          </a:p>
          <a:p>
            <a:pPr lvl="0"/>
            <a:r>
              <a:rPr lang="en-ZA" b="1" dirty="0"/>
              <a:t>Standard</a:t>
            </a:r>
            <a:r>
              <a:rPr lang="en-ZA" dirty="0"/>
              <a:t> - Important to sustain; should be reassessed frequently for continuation as funding allows</a:t>
            </a:r>
            <a:endParaRPr lang="en-GB" dirty="0"/>
          </a:p>
          <a:p>
            <a:pPr lvl="0"/>
            <a:r>
              <a:rPr lang="en-ZA" b="1" dirty="0"/>
              <a:t>Optimal</a:t>
            </a:r>
            <a:r>
              <a:rPr lang="en-ZA" dirty="0"/>
              <a:t> - To be supported when additional resources are secured or efficiencies gained.</a:t>
            </a:r>
            <a:endParaRPr lang="en-GB" dirty="0"/>
          </a:p>
          <a:p>
            <a:pPr marL="0" indent="0">
              <a:spcAft>
                <a:spcPts val="600"/>
              </a:spcAft>
              <a:buNone/>
            </a:pPr>
            <a:r>
              <a:rPr lang="en-ZA" b="1" dirty="0"/>
              <a:t> </a:t>
            </a:r>
          </a:p>
        </p:txBody>
      </p:sp>
      <p:pic>
        <p:nvPicPr>
          <p:cNvPr id="4" name="Picture 2" descr="Excel Blue Icons – Free Download SVG, PNG, GIF">
            <a:extLst>
              <a:ext uri="{FF2B5EF4-FFF2-40B4-BE49-F238E27FC236}">
                <a16:creationId xmlns:a16="http://schemas.microsoft.com/office/drawing/2014/main" id="{8FB28279-344A-EEFE-A96A-CD649ADC3D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5551" y="2661624"/>
            <a:ext cx="2245447" cy="224544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D368DDE4-B055-1922-2B2E-182612394A45}"/>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7" name="Picture 6">
            <a:extLst>
              <a:ext uri="{FF2B5EF4-FFF2-40B4-BE49-F238E27FC236}">
                <a16:creationId xmlns:a16="http://schemas.microsoft.com/office/drawing/2014/main" id="{B1A9AE53-6FEF-92BE-7438-DC18A37EED9D}"/>
              </a:ext>
            </a:extLst>
          </p:cNvPr>
          <p:cNvPicPr>
            <a:picLocks noChangeAspect="1"/>
          </p:cNvPicPr>
          <p:nvPr/>
        </p:nvPicPr>
        <p:blipFill>
          <a:blip r:embed="rId5"/>
          <a:stretch>
            <a:fillRect/>
          </a:stretch>
        </p:blipFill>
        <p:spPr>
          <a:xfrm>
            <a:off x="9786789" y="341649"/>
            <a:ext cx="2034209" cy="2034209"/>
          </a:xfrm>
          <a:prstGeom prst="rect">
            <a:avLst/>
          </a:prstGeom>
        </p:spPr>
      </p:pic>
    </p:spTree>
    <p:extLst>
      <p:ext uri="{BB962C8B-B14F-4D97-AF65-F5344CB8AC3E}">
        <p14:creationId xmlns:p14="http://schemas.microsoft.com/office/powerpoint/2010/main" val="139847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0A7D-8368-F3B6-BF5B-2B3E45961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E92A0-2838-F206-8412-99483C4B4820}"/>
              </a:ext>
            </a:extLst>
          </p:cNvPr>
          <p:cNvSpPr>
            <a:spLocks noGrp="1"/>
          </p:cNvSpPr>
          <p:nvPr>
            <p:ph type="title"/>
          </p:nvPr>
        </p:nvSpPr>
        <p:spPr>
          <a:xfrm>
            <a:off x="393701" y="918854"/>
            <a:ext cx="10388599" cy="1260000"/>
          </a:xfrm>
        </p:spPr>
        <p:txBody>
          <a:bodyPr anchor="t">
            <a:normAutofit/>
          </a:bodyPr>
          <a:lstStyle/>
          <a:p>
            <a:r>
              <a:rPr lang="en-US" dirty="0">
                <a:solidFill>
                  <a:schemeClr val="tx2"/>
                </a:solidFill>
              </a:rPr>
              <a:t>Section 1.2: Resources</a:t>
            </a:r>
          </a:p>
        </p:txBody>
      </p:sp>
      <p:sp>
        <p:nvSpPr>
          <p:cNvPr id="3" name="Content Placeholder 2">
            <a:extLst>
              <a:ext uri="{FF2B5EF4-FFF2-40B4-BE49-F238E27FC236}">
                <a16:creationId xmlns:a16="http://schemas.microsoft.com/office/drawing/2014/main" id="{2CD5BF4E-ED61-A8CC-631B-79751ADD9592}"/>
              </a:ext>
            </a:extLst>
          </p:cNvPr>
          <p:cNvSpPr>
            <a:spLocks noGrp="1"/>
          </p:cNvSpPr>
          <p:nvPr>
            <p:ph idx="1"/>
          </p:nvPr>
        </p:nvSpPr>
        <p:spPr>
          <a:xfrm>
            <a:off x="442913" y="2273835"/>
            <a:ext cx="9234488" cy="4124424"/>
          </a:xfrm>
        </p:spPr>
        <p:txBody>
          <a:bodyPr anchor="t">
            <a:normAutofit fontScale="85000" lnSpcReduction="20000"/>
          </a:bodyPr>
          <a:lstStyle/>
          <a:p>
            <a:pPr marL="0" indent="0">
              <a:spcAft>
                <a:spcPts val="600"/>
              </a:spcAft>
              <a:buNone/>
            </a:pPr>
            <a:r>
              <a:rPr lang="en-ZA" b="1" i="1" dirty="0"/>
              <a:t>TIER-Plus coming soon 2026</a:t>
            </a:r>
          </a:p>
          <a:p>
            <a:pPr marL="0" indent="0">
              <a:spcAft>
                <a:spcPts val="600"/>
              </a:spcAft>
              <a:buNone/>
            </a:pPr>
            <a:r>
              <a:rPr lang="en-GB" dirty="0"/>
              <a:t>This updated tool will </a:t>
            </a:r>
            <a:r>
              <a:rPr lang="en-US" dirty="0"/>
              <a:t>enable stakeholders to compare outcome and cost trade-offs across HIV interventions through an accessible, interactive platform.</a:t>
            </a:r>
          </a:p>
          <a:p>
            <a:pPr marL="0" indent="0">
              <a:spcAft>
                <a:spcPts val="600"/>
              </a:spcAft>
              <a:buNone/>
            </a:pPr>
            <a:endParaRPr lang="en-GB" dirty="0"/>
          </a:p>
          <a:p>
            <a:pPr marL="0" indent="0">
              <a:spcAft>
                <a:spcPts val="600"/>
              </a:spcAft>
              <a:buNone/>
            </a:pPr>
            <a:r>
              <a:rPr lang="en-GB" dirty="0"/>
              <a:t>The tool will consider 30 core interventions across prevention, testing, and treatment and estimate costs and impact on six key outcomes for each intervention: </a:t>
            </a:r>
          </a:p>
          <a:p>
            <a:pPr lvl="2">
              <a:buFont typeface="Arial" panose="020B0604020202020204" pitchFamily="34" charset="0"/>
              <a:buChar char="•"/>
            </a:pPr>
            <a:r>
              <a:rPr lang="en-GB" dirty="0"/>
              <a:t>adult acquisitions, </a:t>
            </a:r>
          </a:p>
          <a:p>
            <a:pPr lvl="2">
              <a:buFont typeface="Arial" panose="020B0604020202020204" pitchFamily="34" charset="0"/>
              <a:buChar char="•"/>
            </a:pPr>
            <a:r>
              <a:rPr lang="en-GB" dirty="0"/>
              <a:t>infant acquisitions, </a:t>
            </a:r>
          </a:p>
          <a:p>
            <a:pPr lvl="2">
              <a:buFont typeface="Arial" panose="020B0604020202020204" pitchFamily="34" charset="0"/>
              <a:buChar char="•"/>
            </a:pPr>
            <a:r>
              <a:rPr lang="en-GB" dirty="0"/>
              <a:t>mortality, </a:t>
            </a:r>
          </a:p>
          <a:p>
            <a:pPr lvl="2">
              <a:buFont typeface="Arial" panose="020B0604020202020204" pitchFamily="34" charset="0"/>
              <a:buChar char="•"/>
            </a:pPr>
            <a:r>
              <a:rPr lang="en-GB" dirty="0"/>
              <a:t>and the three 95s (diagnosis, treatment, viral suppression)</a:t>
            </a:r>
          </a:p>
          <a:p>
            <a:pPr lvl="2">
              <a:buFont typeface="Arial" panose="020B0604020202020204" pitchFamily="34" charset="0"/>
              <a:buChar char="•"/>
            </a:pPr>
            <a:endParaRPr lang="en-GB" dirty="0"/>
          </a:p>
          <a:p>
            <a:pPr marL="7938" indent="0">
              <a:buNone/>
            </a:pPr>
            <a:r>
              <a:rPr lang="en-GB" dirty="0"/>
              <a:t>It will be an interactive platform enabling users to adjust coverage levels and visualize resulting effects on outcomes and costs.</a:t>
            </a:r>
          </a:p>
          <a:p>
            <a:pPr marL="220663" lvl="1" indent="0">
              <a:buNone/>
            </a:pPr>
            <a:endParaRPr lang="en-GB" dirty="0"/>
          </a:p>
          <a:p>
            <a:pPr marL="0" indent="-7937">
              <a:buNone/>
            </a:pPr>
            <a:r>
              <a:rPr lang="en-GB" dirty="0"/>
              <a:t>It will be able to demonstrate how indicators may change over a 1-year time horizon.</a:t>
            </a:r>
          </a:p>
          <a:p>
            <a:pPr marL="0" indent="0">
              <a:spcAft>
                <a:spcPts val="600"/>
              </a:spcAft>
              <a:buNone/>
            </a:pPr>
            <a:endParaRPr lang="en-ZA" b="1" dirty="0"/>
          </a:p>
          <a:p>
            <a:pPr marL="0" indent="0">
              <a:spcAft>
                <a:spcPts val="600"/>
              </a:spcAft>
              <a:buNone/>
            </a:pPr>
            <a:endParaRPr lang="en-ZA" b="1" dirty="0"/>
          </a:p>
        </p:txBody>
      </p:sp>
      <p:pic>
        <p:nvPicPr>
          <p:cNvPr id="4" name="Picture 2" descr="Excel Blue Icons – Free Download SVG, PNG, GIF">
            <a:extLst>
              <a:ext uri="{FF2B5EF4-FFF2-40B4-BE49-F238E27FC236}">
                <a16:creationId xmlns:a16="http://schemas.microsoft.com/office/drawing/2014/main" id="{306DF821-ECD3-8F80-60DA-4EF87F9A1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852" y="1592174"/>
            <a:ext cx="2245447" cy="2245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pgrade Glyph Button Icon 47502806 Vector Art at Vecteezy">
            <a:extLst>
              <a:ext uri="{FF2B5EF4-FFF2-40B4-BE49-F238E27FC236}">
                <a16:creationId xmlns:a16="http://schemas.microsoft.com/office/drawing/2014/main" id="{BDD857A8-F310-6BBF-3E74-EBFCF665E1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19552" y="3883368"/>
            <a:ext cx="2245447" cy="2245447"/>
          </a:xfrm>
          <a:prstGeom prst="rect">
            <a:avLst/>
          </a:prstGeom>
          <a:solidFill>
            <a:srgbClr val="FFFFFF"/>
          </a:solidFill>
        </p:spPr>
      </p:pic>
      <p:sp>
        <p:nvSpPr>
          <p:cNvPr id="7" name="Date Placeholder 3">
            <a:extLst>
              <a:ext uri="{FF2B5EF4-FFF2-40B4-BE49-F238E27FC236}">
                <a16:creationId xmlns:a16="http://schemas.microsoft.com/office/drawing/2014/main" id="{0AA9B714-83BE-3517-234C-59663F7532E7}"/>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8" name="Picture 7">
            <a:extLst>
              <a:ext uri="{FF2B5EF4-FFF2-40B4-BE49-F238E27FC236}">
                <a16:creationId xmlns:a16="http://schemas.microsoft.com/office/drawing/2014/main" id="{503E656A-2D75-49B3-72AF-1E202AAE7818}"/>
              </a:ext>
            </a:extLst>
          </p:cNvPr>
          <p:cNvPicPr>
            <a:picLocks noChangeAspect="1"/>
          </p:cNvPicPr>
          <p:nvPr/>
        </p:nvPicPr>
        <p:blipFill>
          <a:blip r:embed="rId5"/>
          <a:stretch>
            <a:fillRect/>
          </a:stretch>
        </p:blipFill>
        <p:spPr>
          <a:xfrm>
            <a:off x="10058535" y="195089"/>
            <a:ext cx="1447529" cy="1447529"/>
          </a:xfrm>
          <a:prstGeom prst="rect">
            <a:avLst/>
          </a:prstGeom>
        </p:spPr>
      </p:pic>
    </p:spTree>
    <p:extLst>
      <p:ext uri="{BB962C8B-B14F-4D97-AF65-F5344CB8AC3E}">
        <p14:creationId xmlns:p14="http://schemas.microsoft.com/office/powerpoint/2010/main" val="157486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6D865-6FA6-5CDA-5E0B-236C463FD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50CF5-A866-CDB0-6BED-3AF85B14AB33}"/>
              </a:ext>
            </a:extLst>
          </p:cNvPr>
          <p:cNvSpPr>
            <a:spLocks noGrp="1"/>
          </p:cNvSpPr>
          <p:nvPr>
            <p:ph type="title"/>
          </p:nvPr>
        </p:nvSpPr>
        <p:spPr>
          <a:xfrm>
            <a:off x="442912" y="800100"/>
            <a:ext cx="9031288" cy="1260000"/>
          </a:xfrm>
        </p:spPr>
        <p:txBody>
          <a:bodyPr anchor="t">
            <a:normAutofit/>
          </a:bodyPr>
          <a:lstStyle/>
          <a:p>
            <a:r>
              <a:rPr lang="en-US" dirty="0">
                <a:solidFill>
                  <a:schemeClr val="tx2"/>
                </a:solidFill>
              </a:rPr>
              <a:t>Section 1.2: Resources </a:t>
            </a:r>
            <a:endParaRPr lang="en-US" sz="3600" dirty="0">
              <a:solidFill>
                <a:schemeClr val="tx2"/>
              </a:solidFill>
            </a:endParaRPr>
          </a:p>
        </p:txBody>
      </p:sp>
      <p:sp>
        <p:nvSpPr>
          <p:cNvPr id="3" name="Content Placeholder 2">
            <a:extLst>
              <a:ext uri="{FF2B5EF4-FFF2-40B4-BE49-F238E27FC236}">
                <a16:creationId xmlns:a16="http://schemas.microsoft.com/office/drawing/2014/main" id="{C2929485-6E90-AEA8-6D42-9BE3C7B553AE}"/>
              </a:ext>
            </a:extLst>
          </p:cNvPr>
          <p:cNvSpPr>
            <a:spLocks noGrp="1"/>
          </p:cNvSpPr>
          <p:nvPr>
            <p:ph idx="1"/>
          </p:nvPr>
        </p:nvSpPr>
        <p:spPr>
          <a:xfrm>
            <a:off x="442912" y="2292550"/>
            <a:ext cx="7088187" cy="4099400"/>
          </a:xfrm>
        </p:spPr>
        <p:txBody>
          <a:bodyPr anchor="t">
            <a:normAutofit fontScale="77500" lnSpcReduction="20000"/>
          </a:bodyPr>
          <a:lstStyle/>
          <a:p>
            <a:pPr marL="0" indent="0">
              <a:spcAft>
                <a:spcPts val="600"/>
              </a:spcAft>
              <a:buNone/>
            </a:pPr>
            <a:r>
              <a:rPr lang="en-GB" b="1" dirty="0">
                <a:hlinkClick r:id="rId3"/>
              </a:rPr>
              <a:t>Sustaining priority HIV, viral hepatitis and STI services in a changing finding landscape: operational guidance</a:t>
            </a:r>
            <a:r>
              <a:rPr lang="en-GB" b="1" dirty="0"/>
              <a:t>, World Health Organization, 2025</a:t>
            </a:r>
          </a:p>
          <a:p>
            <a:pPr marL="0" indent="0">
              <a:spcAft>
                <a:spcPts val="600"/>
              </a:spcAft>
              <a:buNone/>
            </a:pPr>
            <a:r>
              <a:rPr lang="en-US" dirty="0"/>
              <a:t>The guidance introduces a step-wise priority-setting framework that organizes services into three tiers based on their contribution to achieving national and global health outcomes. </a:t>
            </a:r>
          </a:p>
          <a:p>
            <a:pPr marL="0" indent="0">
              <a:spcAft>
                <a:spcPts val="600"/>
              </a:spcAft>
              <a:buNone/>
            </a:pPr>
            <a:endParaRPr lang="en-US" dirty="0"/>
          </a:p>
          <a:p>
            <a:r>
              <a:rPr lang="en-GB" dirty="0"/>
              <a:t>The guidance also includes:</a:t>
            </a:r>
          </a:p>
          <a:p>
            <a:pPr lvl="0"/>
            <a:r>
              <a:rPr lang="en-GB" dirty="0"/>
              <a:t>key steps to assess and monitor service disruptions and health financing risks;</a:t>
            </a:r>
          </a:p>
          <a:p>
            <a:pPr lvl="0"/>
            <a:r>
              <a:rPr lang="en-GB" dirty="0"/>
              <a:t>a systematic process for setting priorities for services and interventions;</a:t>
            </a:r>
          </a:p>
          <a:p>
            <a:pPr lvl="0"/>
            <a:r>
              <a:rPr lang="en-GB" dirty="0"/>
              <a:t>cross-cutting enablers such as health workforce strategies, resilient supply chains, integrated data systems and inclusive governance;</a:t>
            </a:r>
          </a:p>
          <a:p>
            <a:pPr lvl="0"/>
            <a:r>
              <a:rPr lang="en-GB" dirty="0"/>
              <a:t>an emphasis on people-centred approaches and sustained community engagement to ensure that services remain accessible, acceptable and responsive to those most severely affected;</a:t>
            </a:r>
          </a:p>
          <a:p>
            <a:pPr marL="0" indent="0">
              <a:spcAft>
                <a:spcPts val="600"/>
              </a:spcAft>
              <a:buNone/>
            </a:pPr>
            <a:endParaRPr lang="en-US" dirty="0"/>
          </a:p>
          <a:p>
            <a:pPr marL="0" indent="0">
              <a:spcAft>
                <a:spcPts val="600"/>
              </a:spcAft>
              <a:buNone/>
            </a:pPr>
            <a:endParaRPr lang="en-ZA" b="1" dirty="0"/>
          </a:p>
        </p:txBody>
      </p:sp>
      <p:pic>
        <p:nvPicPr>
          <p:cNvPr id="9" name="Picture 8">
            <a:extLst>
              <a:ext uri="{FF2B5EF4-FFF2-40B4-BE49-F238E27FC236}">
                <a16:creationId xmlns:a16="http://schemas.microsoft.com/office/drawing/2014/main" id="{B4585585-A7E2-D4A6-A13E-C415394A95A5}"/>
              </a:ext>
            </a:extLst>
          </p:cNvPr>
          <p:cNvPicPr>
            <a:picLocks noChangeAspect="1"/>
          </p:cNvPicPr>
          <p:nvPr/>
        </p:nvPicPr>
        <p:blipFill>
          <a:blip r:embed="rId4"/>
          <a:stretch>
            <a:fillRect/>
          </a:stretch>
        </p:blipFill>
        <p:spPr>
          <a:xfrm>
            <a:off x="7812924" y="1595200"/>
            <a:ext cx="3936163" cy="5029200"/>
          </a:xfrm>
          <a:prstGeom prst="rect">
            <a:avLst/>
          </a:prstGeom>
        </p:spPr>
      </p:pic>
      <p:sp>
        <p:nvSpPr>
          <p:cNvPr id="5" name="Date Placeholder 3">
            <a:extLst>
              <a:ext uri="{FF2B5EF4-FFF2-40B4-BE49-F238E27FC236}">
                <a16:creationId xmlns:a16="http://schemas.microsoft.com/office/drawing/2014/main" id="{5E229857-CDD8-5104-86B3-BAB95332908B}"/>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6" name="Picture 5">
            <a:extLst>
              <a:ext uri="{FF2B5EF4-FFF2-40B4-BE49-F238E27FC236}">
                <a16:creationId xmlns:a16="http://schemas.microsoft.com/office/drawing/2014/main" id="{ACA09826-B5F7-BFF0-ABD1-96D6E7DAFF34}"/>
              </a:ext>
            </a:extLst>
          </p:cNvPr>
          <p:cNvPicPr>
            <a:picLocks noChangeAspect="1"/>
          </p:cNvPicPr>
          <p:nvPr/>
        </p:nvPicPr>
        <p:blipFill>
          <a:blip r:embed="rId5"/>
          <a:stretch>
            <a:fillRect/>
          </a:stretch>
        </p:blipFill>
        <p:spPr>
          <a:xfrm>
            <a:off x="10489087" y="233600"/>
            <a:ext cx="1260000" cy="1260000"/>
          </a:xfrm>
          <a:prstGeom prst="rect">
            <a:avLst/>
          </a:prstGeom>
        </p:spPr>
      </p:pic>
    </p:spTree>
    <p:extLst>
      <p:ext uri="{BB962C8B-B14F-4D97-AF65-F5344CB8AC3E}">
        <p14:creationId xmlns:p14="http://schemas.microsoft.com/office/powerpoint/2010/main" val="23647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D699-A0A2-6502-C06B-BAA3A2A3B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F80CA-B17B-8B37-1124-1D95B32B25AD}"/>
              </a:ext>
            </a:extLst>
          </p:cNvPr>
          <p:cNvSpPr>
            <a:spLocks noGrp="1"/>
          </p:cNvSpPr>
          <p:nvPr>
            <p:ph type="title"/>
          </p:nvPr>
        </p:nvSpPr>
        <p:spPr>
          <a:xfrm>
            <a:off x="442912" y="800100"/>
            <a:ext cx="9666288" cy="1260000"/>
          </a:xfrm>
        </p:spPr>
        <p:txBody>
          <a:bodyPr anchor="t">
            <a:normAutofit/>
          </a:bodyPr>
          <a:lstStyle/>
          <a:p>
            <a:r>
              <a:rPr lang="en-US" dirty="0">
                <a:solidFill>
                  <a:schemeClr val="tx2"/>
                </a:solidFill>
              </a:rPr>
              <a:t>Section 1.2: Resources</a:t>
            </a:r>
          </a:p>
        </p:txBody>
      </p:sp>
      <p:sp>
        <p:nvSpPr>
          <p:cNvPr id="3" name="Content Placeholder 2">
            <a:extLst>
              <a:ext uri="{FF2B5EF4-FFF2-40B4-BE49-F238E27FC236}">
                <a16:creationId xmlns:a16="http://schemas.microsoft.com/office/drawing/2014/main" id="{9A34E169-8B06-56FF-23B5-CDB74978C189}"/>
              </a:ext>
            </a:extLst>
          </p:cNvPr>
          <p:cNvSpPr>
            <a:spLocks noGrp="1"/>
          </p:cNvSpPr>
          <p:nvPr>
            <p:ph idx="1"/>
          </p:nvPr>
        </p:nvSpPr>
        <p:spPr>
          <a:xfrm>
            <a:off x="442912" y="2060100"/>
            <a:ext cx="11024410" cy="4099400"/>
          </a:xfrm>
        </p:spPr>
        <p:txBody>
          <a:bodyPr anchor="t">
            <a:normAutofit lnSpcReduction="10000"/>
          </a:bodyPr>
          <a:lstStyle/>
          <a:p>
            <a:pPr marL="0" indent="0">
              <a:spcAft>
                <a:spcPts val="600"/>
              </a:spcAft>
              <a:buNone/>
            </a:pPr>
            <a:r>
              <a:rPr lang="en-ZA" b="1" dirty="0"/>
              <a:t>Pooled procurement reference pricing from the Global Fund</a:t>
            </a:r>
          </a:p>
          <a:p>
            <a:pPr marL="0" indent="0">
              <a:spcAft>
                <a:spcPts val="600"/>
              </a:spcAft>
              <a:buNone/>
            </a:pPr>
            <a:endParaRPr lang="en-ZA" b="1" dirty="0"/>
          </a:p>
          <a:p>
            <a:r>
              <a:rPr lang="en-US" dirty="0"/>
              <a:t>The links below provide benchmark pricing of HIV diagnostics and medications procured through the Global Fund’s pooled procurement mechanism. </a:t>
            </a:r>
          </a:p>
          <a:p>
            <a:r>
              <a:rPr lang="en-US" dirty="0"/>
              <a:t>These reference prices can serve as target prices to inform national budget planning, prioritization and price negotiations in both national and regional procurement. </a:t>
            </a:r>
            <a:endParaRPr lang="en-GB" dirty="0"/>
          </a:p>
          <a:p>
            <a:pPr lvl="0"/>
            <a:r>
              <a:rPr lang="en-US" dirty="0"/>
              <a:t>The Global Fund, version March 2026, “</a:t>
            </a:r>
            <a:r>
              <a:rPr lang="en-US" b="1" u="sng" dirty="0">
                <a:hlinkClick r:id="rId3"/>
              </a:rPr>
              <a:t>Pooled Procurement Mechanism Reference Pricing: ARVs</a:t>
            </a:r>
            <a:r>
              <a:rPr lang="en-US" dirty="0"/>
              <a:t>”</a:t>
            </a:r>
            <a:endParaRPr lang="en-GB" dirty="0"/>
          </a:p>
          <a:p>
            <a:pPr lvl="0"/>
            <a:r>
              <a:rPr lang="en-US" dirty="0"/>
              <a:t>The Global Fund, version April 2026, “</a:t>
            </a:r>
            <a:r>
              <a:rPr lang="en-US" b="1" u="sng" dirty="0">
                <a:hlinkClick r:id="rId4"/>
              </a:rPr>
              <a:t>Pooled Procurement Mechanisms Reference Pricing: Strategic medicines used in HIV programs</a:t>
            </a:r>
            <a:r>
              <a:rPr lang="en-US" dirty="0"/>
              <a:t>”</a:t>
            </a:r>
            <a:endParaRPr lang="en-GB" dirty="0"/>
          </a:p>
          <a:p>
            <a:pPr lvl="0"/>
            <a:r>
              <a:rPr lang="en-US" dirty="0"/>
              <a:t>The Global Fund, version Q4 2025, “</a:t>
            </a:r>
            <a:r>
              <a:rPr lang="en-US" b="1" u="sng" dirty="0">
                <a:hlinkClick r:id="rId5"/>
              </a:rPr>
              <a:t>Pooled Procurement Mechanisms Reference Pricing: RDTs</a:t>
            </a:r>
            <a:r>
              <a:rPr lang="en-US" dirty="0"/>
              <a:t>”</a:t>
            </a:r>
            <a:endParaRPr lang="en-GB"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p:txBody>
      </p:sp>
      <p:sp>
        <p:nvSpPr>
          <p:cNvPr id="5" name="Date Placeholder 3">
            <a:extLst>
              <a:ext uri="{FF2B5EF4-FFF2-40B4-BE49-F238E27FC236}">
                <a16:creationId xmlns:a16="http://schemas.microsoft.com/office/drawing/2014/main" id="{853FE0CA-A258-EDF5-286B-8AA64629ACCD}"/>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6" name="Picture 5">
            <a:extLst>
              <a:ext uri="{FF2B5EF4-FFF2-40B4-BE49-F238E27FC236}">
                <a16:creationId xmlns:a16="http://schemas.microsoft.com/office/drawing/2014/main" id="{0663CD45-F184-5363-DB7C-0A022E9D910B}"/>
              </a:ext>
            </a:extLst>
          </p:cNvPr>
          <p:cNvPicPr>
            <a:picLocks noChangeAspect="1"/>
          </p:cNvPicPr>
          <p:nvPr/>
        </p:nvPicPr>
        <p:blipFill>
          <a:blip r:embed="rId6"/>
          <a:stretch>
            <a:fillRect/>
          </a:stretch>
        </p:blipFill>
        <p:spPr>
          <a:xfrm>
            <a:off x="10005964" y="425072"/>
            <a:ext cx="1635028" cy="1635028"/>
          </a:xfrm>
          <a:prstGeom prst="rect">
            <a:avLst/>
          </a:prstGeom>
        </p:spPr>
      </p:pic>
    </p:spTree>
    <p:extLst>
      <p:ext uri="{BB962C8B-B14F-4D97-AF65-F5344CB8AC3E}">
        <p14:creationId xmlns:p14="http://schemas.microsoft.com/office/powerpoint/2010/main" val="2320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80C8-7AF8-52DA-FC71-D35D00817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D2D7B-157C-C8B8-C5EA-500DEA34380A}"/>
              </a:ext>
            </a:extLst>
          </p:cNvPr>
          <p:cNvSpPr>
            <a:spLocks noGrp="1"/>
          </p:cNvSpPr>
          <p:nvPr>
            <p:ph type="title"/>
          </p:nvPr>
        </p:nvSpPr>
        <p:spPr>
          <a:xfrm>
            <a:off x="442912" y="800100"/>
            <a:ext cx="9628188" cy="1260000"/>
          </a:xfrm>
        </p:spPr>
        <p:txBody>
          <a:bodyPr anchor="t">
            <a:normAutofit/>
          </a:bodyPr>
          <a:lstStyle/>
          <a:p>
            <a:r>
              <a:rPr lang="en-US" dirty="0">
                <a:solidFill>
                  <a:schemeClr val="tx2"/>
                </a:solidFill>
              </a:rPr>
              <a:t>Section 1.2: Resources</a:t>
            </a:r>
          </a:p>
        </p:txBody>
      </p:sp>
      <p:sp>
        <p:nvSpPr>
          <p:cNvPr id="3" name="Content Placeholder 2">
            <a:extLst>
              <a:ext uri="{FF2B5EF4-FFF2-40B4-BE49-F238E27FC236}">
                <a16:creationId xmlns:a16="http://schemas.microsoft.com/office/drawing/2014/main" id="{2FE87428-7AB2-AE9F-8A67-DC504414929E}"/>
              </a:ext>
            </a:extLst>
          </p:cNvPr>
          <p:cNvSpPr>
            <a:spLocks noGrp="1"/>
          </p:cNvSpPr>
          <p:nvPr>
            <p:ph idx="1"/>
          </p:nvPr>
        </p:nvSpPr>
        <p:spPr>
          <a:xfrm>
            <a:off x="442912" y="2060100"/>
            <a:ext cx="11024410" cy="4099400"/>
          </a:xfrm>
        </p:spPr>
        <p:txBody>
          <a:bodyPr anchor="t">
            <a:normAutofit fontScale="92500" lnSpcReduction="20000"/>
          </a:bodyPr>
          <a:lstStyle/>
          <a:p>
            <a:pPr marL="0" indent="0">
              <a:spcAft>
                <a:spcPts val="600"/>
              </a:spcAft>
              <a:buNone/>
            </a:pPr>
            <a:r>
              <a:rPr lang="en-ZA" b="1" dirty="0"/>
              <a:t>Avenir</a:t>
            </a:r>
          </a:p>
          <a:p>
            <a:pPr marL="0" indent="0">
              <a:spcAft>
                <a:spcPts val="600"/>
              </a:spcAft>
              <a:buNone/>
            </a:pPr>
            <a:r>
              <a:rPr lang="en-ZA" b="1" dirty="0">
                <a:hlinkClick r:id="rId3"/>
              </a:rPr>
              <a:t>SPECTRUM</a:t>
            </a:r>
            <a:endParaRPr lang="en-ZA" b="1" dirty="0"/>
          </a:p>
          <a:p>
            <a:pPr marL="0" indent="0">
              <a:spcAft>
                <a:spcPts val="600"/>
              </a:spcAft>
              <a:buNone/>
            </a:pPr>
            <a:r>
              <a:rPr lang="en-ZA" dirty="0"/>
              <a:t>Suite of epidemiological tools to assess progress of HIV programme</a:t>
            </a:r>
          </a:p>
          <a:p>
            <a:pPr marL="0" indent="0">
              <a:spcAft>
                <a:spcPts val="600"/>
              </a:spcAft>
              <a:buNone/>
            </a:pPr>
            <a:endParaRPr lang="en-ZA" b="1" dirty="0"/>
          </a:p>
          <a:p>
            <a:pPr marL="0" indent="0">
              <a:spcAft>
                <a:spcPts val="600"/>
              </a:spcAft>
              <a:buNone/>
            </a:pPr>
            <a:r>
              <a:rPr lang="en-ZA" b="1" dirty="0">
                <a:hlinkClick r:id="rId4"/>
              </a:rPr>
              <a:t>Optimised Treatment Costing</a:t>
            </a:r>
            <a:r>
              <a:rPr lang="en-ZA" b="1" dirty="0"/>
              <a:t> </a:t>
            </a:r>
          </a:p>
          <a:p>
            <a:pPr>
              <a:spcAft>
                <a:spcPts val="600"/>
              </a:spcAft>
            </a:pPr>
            <a:r>
              <a:rPr lang="en-GB" dirty="0"/>
              <a:t>This tool calculates total and unit costs of providing ART to patients (adults/PMTCT/paediatric/key populations) by status (newly initiating/stable/unstable) for five years for several different user-defined scenarios. </a:t>
            </a:r>
          </a:p>
          <a:p>
            <a:pPr>
              <a:spcAft>
                <a:spcPts val="600"/>
              </a:spcAft>
            </a:pPr>
            <a:r>
              <a:rPr lang="en-GB" dirty="0"/>
              <a:t>It allows the user to first set up a "Current" scenario, and then 3 different "Optimized” scenarios for each of five different policy levers (Task allocation for provider visits at the facility level, Visits, Laboratory tests, Antiretroviral drugs, and Other commodities). </a:t>
            </a:r>
          </a:p>
          <a:p>
            <a:pPr>
              <a:spcAft>
                <a:spcPts val="600"/>
              </a:spcAft>
            </a:pPr>
            <a:r>
              <a:rPr lang="en-GB" dirty="0"/>
              <a:t>The user can then mix and match among the levers, allowing for many different combinations, to compare up to three "Optimized" scenarios with the "Current" scenario.</a:t>
            </a:r>
            <a:endParaRPr lang="en-ZA" b="1"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p:txBody>
      </p:sp>
      <p:sp>
        <p:nvSpPr>
          <p:cNvPr id="4" name="Date Placeholder 3">
            <a:extLst>
              <a:ext uri="{FF2B5EF4-FFF2-40B4-BE49-F238E27FC236}">
                <a16:creationId xmlns:a16="http://schemas.microsoft.com/office/drawing/2014/main" id="{FA5C01B5-472A-48CB-C0BC-2C8E15988B9C}"/>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5" name="Picture 4">
            <a:extLst>
              <a:ext uri="{FF2B5EF4-FFF2-40B4-BE49-F238E27FC236}">
                <a16:creationId xmlns:a16="http://schemas.microsoft.com/office/drawing/2014/main" id="{745E9C7A-55AD-5AC7-C78D-2A3C44C7F6A4}"/>
              </a:ext>
            </a:extLst>
          </p:cNvPr>
          <p:cNvPicPr>
            <a:picLocks noChangeAspect="1"/>
          </p:cNvPicPr>
          <p:nvPr/>
        </p:nvPicPr>
        <p:blipFill>
          <a:blip r:embed="rId5"/>
          <a:stretch>
            <a:fillRect/>
          </a:stretch>
        </p:blipFill>
        <p:spPr>
          <a:xfrm>
            <a:off x="10005964" y="425072"/>
            <a:ext cx="1635028" cy="1635028"/>
          </a:xfrm>
          <a:prstGeom prst="rect">
            <a:avLst/>
          </a:prstGeom>
        </p:spPr>
      </p:pic>
    </p:spTree>
    <p:extLst>
      <p:ext uri="{BB962C8B-B14F-4D97-AF65-F5344CB8AC3E}">
        <p14:creationId xmlns:p14="http://schemas.microsoft.com/office/powerpoint/2010/main" val="50692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BFD7-3C52-3E8F-6423-8527C98A29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401C4-2334-5E38-0390-732623AC6EF9}"/>
              </a:ext>
            </a:extLst>
          </p:cNvPr>
          <p:cNvSpPr>
            <a:spLocks noGrp="1"/>
          </p:cNvSpPr>
          <p:nvPr>
            <p:ph type="title"/>
          </p:nvPr>
        </p:nvSpPr>
        <p:spPr>
          <a:xfrm>
            <a:off x="442912" y="1401624"/>
            <a:ext cx="9678987" cy="1260000"/>
          </a:xfrm>
        </p:spPr>
        <p:txBody>
          <a:bodyPr anchor="t">
            <a:normAutofit/>
          </a:bodyPr>
          <a:lstStyle/>
          <a:p>
            <a:r>
              <a:rPr lang="en-US" dirty="0">
                <a:solidFill>
                  <a:schemeClr val="tx2"/>
                </a:solidFill>
              </a:rPr>
              <a:t>Section 1.3: Country experiences </a:t>
            </a:r>
          </a:p>
        </p:txBody>
      </p:sp>
      <p:sp>
        <p:nvSpPr>
          <p:cNvPr id="3" name="Content Placeholder 2">
            <a:extLst>
              <a:ext uri="{FF2B5EF4-FFF2-40B4-BE49-F238E27FC236}">
                <a16:creationId xmlns:a16="http://schemas.microsoft.com/office/drawing/2014/main" id="{6B91C75B-0345-2332-1DFB-4764441AEB8E}"/>
              </a:ext>
            </a:extLst>
          </p:cNvPr>
          <p:cNvSpPr>
            <a:spLocks noGrp="1"/>
          </p:cNvSpPr>
          <p:nvPr>
            <p:ph idx="1"/>
          </p:nvPr>
        </p:nvSpPr>
        <p:spPr>
          <a:xfrm>
            <a:off x="442913" y="2766059"/>
            <a:ext cx="10466387" cy="3291841"/>
          </a:xfrm>
        </p:spPr>
        <p:txBody>
          <a:bodyPr anchor="t">
            <a:normAutofit/>
          </a:bodyPr>
          <a:lstStyle/>
          <a:p>
            <a:pPr>
              <a:spcAft>
                <a:spcPts val="600"/>
              </a:spcAft>
            </a:pPr>
            <a:r>
              <a:rPr lang="en-ZA" dirty="0">
                <a:hlinkClick r:id="rId3"/>
              </a:rPr>
              <a:t>National strategy for prioritization: Mozambique and Ghana </a:t>
            </a:r>
            <a:endParaRPr lang="en-ZA" dirty="0"/>
          </a:p>
          <a:p>
            <a:pPr>
              <a:spcAft>
                <a:spcPts val="600"/>
              </a:spcAft>
            </a:pPr>
            <a:r>
              <a:rPr lang="en-ZA" dirty="0"/>
              <a:t>CQUIN use of adapted TIER tool</a:t>
            </a:r>
          </a:p>
          <a:p>
            <a:pPr lvl="1">
              <a:spcAft>
                <a:spcPts val="600"/>
              </a:spcAft>
            </a:pPr>
            <a:r>
              <a:rPr lang="en-ZA" dirty="0">
                <a:hlinkClick r:id="rId4"/>
              </a:rPr>
              <a:t>Country presentations</a:t>
            </a:r>
            <a:r>
              <a:rPr lang="en-ZA" dirty="0"/>
              <a:t> (November 2025)</a:t>
            </a:r>
          </a:p>
          <a:p>
            <a:pPr lvl="1">
              <a:spcAft>
                <a:spcPts val="600"/>
              </a:spcAft>
            </a:pPr>
            <a:r>
              <a:rPr lang="en-ZA" dirty="0">
                <a:hlinkClick r:id="rId5"/>
              </a:rPr>
              <a:t>Country posters</a:t>
            </a:r>
            <a:r>
              <a:rPr lang="en-ZA" dirty="0"/>
              <a:t> (November 2025)</a:t>
            </a:r>
          </a:p>
        </p:txBody>
      </p:sp>
      <p:sp>
        <p:nvSpPr>
          <p:cNvPr id="5" name="Date Placeholder 3">
            <a:extLst>
              <a:ext uri="{FF2B5EF4-FFF2-40B4-BE49-F238E27FC236}">
                <a16:creationId xmlns:a16="http://schemas.microsoft.com/office/drawing/2014/main" id="{F80D12FD-B960-AD3D-979B-BE4DC54B8C3A}"/>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6" name="Picture 5">
            <a:extLst>
              <a:ext uri="{FF2B5EF4-FFF2-40B4-BE49-F238E27FC236}">
                <a16:creationId xmlns:a16="http://schemas.microsoft.com/office/drawing/2014/main" id="{D81CAC57-2281-F7DD-8E4E-5EFDDF474E3C}"/>
              </a:ext>
            </a:extLst>
          </p:cNvPr>
          <p:cNvPicPr>
            <a:picLocks noChangeAspect="1"/>
          </p:cNvPicPr>
          <p:nvPr/>
        </p:nvPicPr>
        <p:blipFill>
          <a:blip r:embed="rId6"/>
          <a:stretch>
            <a:fillRect/>
          </a:stretch>
        </p:blipFill>
        <p:spPr>
          <a:xfrm>
            <a:off x="10005964" y="425072"/>
            <a:ext cx="1635028" cy="1635028"/>
          </a:xfrm>
          <a:prstGeom prst="rect">
            <a:avLst/>
          </a:prstGeom>
        </p:spPr>
      </p:pic>
    </p:spTree>
    <p:extLst>
      <p:ext uri="{BB962C8B-B14F-4D97-AF65-F5344CB8AC3E}">
        <p14:creationId xmlns:p14="http://schemas.microsoft.com/office/powerpoint/2010/main" val="155835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1A5BF-B49F-85EA-5838-97EAED98F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014EC-9D56-84CD-F5C7-D81E35E5F5BD}"/>
              </a:ext>
            </a:extLst>
          </p:cNvPr>
          <p:cNvSpPr>
            <a:spLocks noGrp="1"/>
          </p:cNvSpPr>
          <p:nvPr>
            <p:ph type="title"/>
          </p:nvPr>
        </p:nvSpPr>
        <p:spPr>
          <a:xfrm>
            <a:off x="442913" y="800100"/>
            <a:ext cx="6192838" cy="1861524"/>
          </a:xfrm>
        </p:spPr>
        <p:txBody>
          <a:bodyPr anchor="t">
            <a:normAutofit/>
          </a:bodyPr>
          <a:lstStyle/>
          <a:p>
            <a:r>
              <a:rPr lang="en-US" dirty="0">
                <a:solidFill>
                  <a:schemeClr val="accent2"/>
                </a:solidFill>
              </a:rPr>
              <a:t>SECTION 2: INTEGRATION SERVICE DELIVERY</a:t>
            </a:r>
          </a:p>
        </p:txBody>
      </p:sp>
      <p:sp>
        <p:nvSpPr>
          <p:cNvPr id="3" name="Content Placeholder 2">
            <a:extLst>
              <a:ext uri="{FF2B5EF4-FFF2-40B4-BE49-F238E27FC236}">
                <a16:creationId xmlns:a16="http://schemas.microsoft.com/office/drawing/2014/main" id="{98EB10B1-EB96-CE7E-F7DA-B0C60DF28802}"/>
              </a:ext>
            </a:extLst>
          </p:cNvPr>
          <p:cNvSpPr>
            <a:spLocks noGrp="1"/>
          </p:cNvSpPr>
          <p:nvPr>
            <p:ph idx="1"/>
          </p:nvPr>
        </p:nvSpPr>
        <p:spPr>
          <a:xfrm>
            <a:off x="442913" y="2766059"/>
            <a:ext cx="6192837" cy="3291841"/>
          </a:xfrm>
        </p:spPr>
        <p:txBody>
          <a:bodyPr anchor="t">
            <a:normAutofit fontScale="85000" lnSpcReduction="10000"/>
          </a:bodyPr>
          <a:lstStyle/>
          <a:p>
            <a:pPr marL="0" indent="0">
              <a:spcAft>
                <a:spcPts val="600"/>
              </a:spcAft>
              <a:buNone/>
            </a:pPr>
            <a:r>
              <a:rPr lang="en-ZA" b="1" dirty="0">
                <a:hlinkClick r:id="rId3" action="ppaction://hlinksldjump"/>
              </a:rPr>
              <a:t>2.1: HIV and NCD integration</a:t>
            </a:r>
            <a:endParaRPr lang="en-ZA" b="1" dirty="0"/>
          </a:p>
          <a:p>
            <a:pPr>
              <a:spcAft>
                <a:spcPts val="600"/>
              </a:spcAft>
            </a:pPr>
            <a:r>
              <a:rPr lang="en-ZA" dirty="0">
                <a:hlinkClick r:id="rId3" action="ppaction://hlinksldjump"/>
              </a:rPr>
              <a:t>2.1.1 Key questions </a:t>
            </a:r>
            <a:endParaRPr lang="en-ZA" dirty="0"/>
          </a:p>
          <a:p>
            <a:pPr>
              <a:spcAft>
                <a:spcPts val="600"/>
              </a:spcAft>
            </a:pPr>
            <a:r>
              <a:rPr lang="en-ZA" dirty="0">
                <a:hlinkClick r:id="rId4" action="ppaction://hlinksldjump"/>
              </a:rPr>
              <a:t>2.1.2 Resources </a:t>
            </a:r>
            <a:endParaRPr lang="en-ZA" dirty="0"/>
          </a:p>
          <a:p>
            <a:pPr>
              <a:spcAft>
                <a:spcPts val="600"/>
              </a:spcAft>
            </a:pPr>
            <a:r>
              <a:rPr lang="en-ZA" dirty="0">
                <a:hlinkClick r:id="rId5" action="ppaction://hlinksldjump"/>
              </a:rPr>
              <a:t>2.1.3 Key research</a:t>
            </a:r>
            <a:endParaRPr lang="en-ZA" dirty="0"/>
          </a:p>
          <a:p>
            <a:pPr>
              <a:spcAft>
                <a:spcPts val="600"/>
              </a:spcAft>
            </a:pPr>
            <a:r>
              <a:rPr lang="en-ZA" dirty="0">
                <a:hlinkClick r:id="rId6" action="ppaction://hlinksldjump"/>
              </a:rPr>
              <a:t>2.1.4 National guidance examples</a:t>
            </a:r>
            <a:endParaRPr lang="en-ZA" dirty="0"/>
          </a:p>
          <a:p>
            <a:pPr marL="0" indent="0">
              <a:spcAft>
                <a:spcPts val="600"/>
              </a:spcAft>
              <a:buNone/>
            </a:pPr>
            <a:r>
              <a:rPr lang="en-ZA" b="1" dirty="0">
                <a:hlinkClick r:id="rId7" action="ppaction://hlinksldjump"/>
              </a:rPr>
              <a:t>2.2: HIV and family planning/SRH integration</a:t>
            </a:r>
            <a:endParaRPr lang="en-ZA" b="1" dirty="0"/>
          </a:p>
          <a:p>
            <a:pPr>
              <a:spcAft>
                <a:spcPts val="600"/>
              </a:spcAft>
            </a:pPr>
            <a:r>
              <a:rPr lang="en-ZA" dirty="0">
                <a:hlinkClick r:id="rId7" action="ppaction://hlinksldjump"/>
              </a:rPr>
              <a:t>2.2.1 Key questions </a:t>
            </a:r>
            <a:endParaRPr lang="en-ZA" dirty="0"/>
          </a:p>
          <a:p>
            <a:pPr>
              <a:spcAft>
                <a:spcPts val="600"/>
              </a:spcAft>
            </a:pPr>
            <a:r>
              <a:rPr lang="en-ZA" dirty="0">
                <a:hlinkClick r:id="rId8" action="ppaction://hlinksldjump"/>
              </a:rPr>
              <a:t>2.2.2 Resources </a:t>
            </a:r>
            <a:endParaRPr lang="en-ZA" dirty="0"/>
          </a:p>
          <a:p>
            <a:pPr>
              <a:spcAft>
                <a:spcPts val="600"/>
              </a:spcAft>
            </a:pPr>
            <a:r>
              <a:rPr lang="en-ZA" dirty="0">
                <a:hlinkClick r:id="rId9" action="ppaction://hlinksldjump"/>
              </a:rPr>
              <a:t>2.2.3 Key research</a:t>
            </a:r>
            <a:endParaRPr lang="en-ZA" dirty="0"/>
          </a:p>
          <a:p>
            <a:pPr>
              <a:spcAft>
                <a:spcPts val="600"/>
              </a:spcAft>
            </a:pPr>
            <a:r>
              <a:rPr lang="en-ZA" dirty="0">
                <a:hlinkClick r:id="rId10" action="ppaction://hlinksldjump"/>
              </a:rPr>
              <a:t>2.2.4 National guidance examples</a:t>
            </a:r>
            <a:endParaRPr lang="en-ZA"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110B7B3B-C08F-BE9C-4913-B9396D2424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2304" r="11932"/>
          <a:stretch>
            <a:fillRect/>
          </a:stretch>
        </p:blipFill>
        <p:spPr bwMode="auto">
          <a:xfrm>
            <a:off x="7457840" y="729000"/>
            <a:ext cx="4091256" cy="5400000"/>
          </a:xfrm>
          <a:prstGeom prst="rect">
            <a:avLst/>
          </a:prstGeom>
          <a:solidFill>
            <a:srgbClr val="FFFFFF"/>
          </a:solidFill>
        </p:spPr>
      </p:pic>
      <p:sp>
        <p:nvSpPr>
          <p:cNvPr id="5" name="Date Placeholder 3">
            <a:extLst>
              <a:ext uri="{FF2B5EF4-FFF2-40B4-BE49-F238E27FC236}">
                <a16:creationId xmlns:a16="http://schemas.microsoft.com/office/drawing/2014/main" id="{6E3A45CC-FF09-EC42-E7DE-55B2DA556B30}"/>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272981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E379-74A3-DA50-293F-83DA06AC2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4AC2E-7B47-F2E7-B1BF-D229EA914FD8}"/>
              </a:ext>
            </a:extLst>
          </p:cNvPr>
          <p:cNvSpPr>
            <a:spLocks noGrp="1"/>
          </p:cNvSpPr>
          <p:nvPr>
            <p:ph type="title"/>
          </p:nvPr>
        </p:nvSpPr>
        <p:spPr>
          <a:xfrm>
            <a:off x="442912" y="1401624"/>
            <a:ext cx="9678987" cy="1260000"/>
          </a:xfrm>
        </p:spPr>
        <p:txBody>
          <a:bodyPr anchor="t">
            <a:normAutofit fontScale="90000"/>
          </a:bodyPr>
          <a:lstStyle/>
          <a:p>
            <a:r>
              <a:rPr lang="en-US" dirty="0">
                <a:solidFill>
                  <a:schemeClr val="accent2"/>
                </a:solidFill>
              </a:rPr>
              <a:t>Section 2.1: HIV and NCD integration – </a:t>
            </a:r>
            <a:r>
              <a:rPr lang="en-US" b="0" dirty="0">
                <a:solidFill>
                  <a:schemeClr val="accent2"/>
                </a:solidFill>
                <a:hlinkClick r:id="rId3"/>
              </a:rPr>
              <a:t>Key questions</a:t>
            </a:r>
            <a:br>
              <a:rPr lang="en-US" dirty="0"/>
            </a:br>
            <a:endParaRPr lang="en-US" dirty="0"/>
          </a:p>
        </p:txBody>
      </p:sp>
      <p:sp>
        <p:nvSpPr>
          <p:cNvPr id="3" name="Content Placeholder 2">
            <a:extLst>
              <a:ext uri="{FF2B5EF4-FFF2-40B4-BE49-F238E27FC236}">
                <a16:creationId xmlns:a16="http://schemas.microsoft.com/office/drawing/2014/main" id="{D7F1FAF8-20D5-0BB7-C78B-90C84C6A0D61}"/>
              </a:ext>
            </a:extLst>
          </p:cNvPr>
          <p:cNvSpPr>
            <a:spLocks noGrp="1"/>
          </p:cNvSpPr>
          <p:nvPr>
            <p:ph idx="1"/>
          </p:nvPr>
        </p:nvSpPr>
        <p:spPr>
          <a:xfrm>
            <a:off x="442913" y="2766059"/>
            <a:ext cx="10669587" cy="3291841"/>
          </a:xfrm>
        </p:spPr>
        <p:txBody>
          <a:bodyPr anchor="t">
            <a:normAutofit/>
          </a:bodyPr>
          <a:lstStyle/>
          <a:p>
            <a:pPr>
              <a:spcAft>
                <a:spcPts val="600"/>
              </a:spcAft>
            </a:pPr>
            <a:r>
              <a:rPr lang="en-ZA" dirty="0"/>
              <a:t>Cascade data across chronic conditions </a:t>
            </a:r>
          </a:p>
          <a:p>
            <a:pPr>
              <a:spcAft>
                <a:spcPts val="600"/>
              </a:spcAft>
            </a:pPr>
            <a:r>
              <a:rPr lang="en-ZA" dirty="0"/>
              <a:t>How are services currently delivered</a:t>
            </a:r>
          </a:p>
          <a:p>
            <a:pPr>
              <a:spcAft>
                <a:spcPts val="600"/>
              </a:spcAft>
            </a:pPr>
            <a:r>
              <a:rPr lang="en-ZA" dirty="0"/>
              <a:t>What model of integration to be adopted</a:t>
            </a:r>
          </a:p>
          <a:p>
            <a:pPr>
              <a:spcAft>
                <a:spcPts val="600"/>
              </a:spcAft>
            </a:pPr>
            <a:r>
              <a:rPr lang="en-ZA" dirty="0"/>
              <a:t>Where, who and when are HIV and chronic condition services delivered</a:t>
            </a:r>
          </a:p>
          <a:p>
            <a:pPr>
              <a:spcAft>
                <a:spcPts val="600"/>
              </a:spcAft>
            </a:pPr>
            <a:r>
              <a:rPr lang="en-ZA" dirty="0"/>
              <a:t>Are there differences in how patients access medicines and diagnostics across conditions? (What is included in national health insurance schemes?) </a:t>
            </a:r>
          </a:p>
          <a:p>
            <a:pPr marL="0" indent="0">
              <a:spcAft>
                <a:spcPts val="600"/>
              </a:spcAft>
              <a:buNone/>
            </a:pPr>
            <a:endParaRPr lang="en-ZA" dirty="0"/>
          </a:p>
          <a:p>
            <a:pPr marL="0" indent="0">
              <a:spcAft>
                <a:spcPts val="600"/>
              </a:spcAft>
              <a:buNone/>
            </a:pPr>
            <a:r>
              <a:rPr lang="en-ZA" dirty="0"/>
              <a:t>Download key questions </a:t>
            </a:r>
            <a:r>
              <a:rPr lang="en-ZA" dirty="0">
                <a:hlinkClick r:id="rId4"/>
              </a:rPr>
              <a:t>here</a:t>
            </a:r>
            <a:r>
              <a:rPr lang="en-ZA" dirty="0"/>
              <a:t>.</a:t>
            </a:r>
          </a:p>
          <a:p>
            <a:pPr marL="0" indent="0">
              <a:spcAft>
                <a:spcPts val="600"/>
              </a:spcAft>
              <a:buNone/>
            </a:pPr>
            <a:endParaRPr lang="en-GB" b="1"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0458C2A0-193B-157F-1067-BDE2176B51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36789DF5-62A9-814D-5A1A-7826B0E47497}"/>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20240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63D2-2AB7-5207-8E02-F3E2A0C9A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B1468-89B8-1F7F-B43D-452809CFDB0E}"/>
              </a:ext>
            </a:extLst>
          </p:cNvPr>
          <p:cNvSpPr>
            <a:spLocks noGrp="1"/>
          </p:cNvSpPr>
          <p:nvPr>
            <p:ph type="title"/>
          </p:nvPr>
        </p:nvSpPr>
        <p:spPr>
          <a:xfrm>
            <a:off x="442912" y="1401624"/>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Resources</a:t>
            </a:r>
          </a:p>
        </p:txBody>
      </p:sp>
      <p:sp>
        <p:nvSpPr>
          <p:cNvPr id="3" name="Content Placeholder 2">
            <a:extLst>
              <a:ext uri="{FF2B5EF4-FFF2-40B4-BE49-F238E27FC236}">
                <a16:creationId xmlns:a16="http://schemas.microsoft.com/office/drawing/2014/main" id="{3B6A76A8-91E8-DFDA-4B7B-3C670779A23A}"/>
              </a:ext>
            </a:extLst>
          </p:cNvPr>
          <p:cNvSpPr>
            <a:spLocks noGrp="1"/>
          </p:cNvSpPr>
          <p:nvPr>
            <p:ph idx="1"/>
          </p:nvPr>
        </p:nvSpPr>
        <p:spPr>
          <a:xfrm>
            <a:off x="442913" y="2766059"/>
            <a:ext cx="7189787" cy="3291841"/>
          </a:xfrm>
        </p:spPr>
        <p:txBody>
          <a:bodyPr anchor="t">
            <a:normAutofit/>
          </a:bodyPr>
          <a:lstStyle/>
          <a:p>
            <a:pPr marL="0" indent="0">
              <a:buNone/>
            </a:pPr>
            <a:r>
              <a:rPr lang="en-GB" b="1" dirty="0"/>
              <a:t>World Health Organization</a:t>
            </a:r>
            <a:endParaRPr lang="en-GB" b="1" dirty="0">
              <a:hlinkClick r:id="rId3">
                <a:extLst>
                  <a:ext uri="{A12FA001-AC4F-418D-AE19-62706E023703}">
                    <ahyp:hlinkClr xmlns:ahyp="http://schemas.microsoft.com/office/drawing/2018/hyperlinkcolor" val="tx"/>
                  </a:ext>
                </a:extLst>
              </a:hlinkClick>
            </a:endParaRPr>
          </a:p>
          <a:p>
            <a:r>
              <a:rPr lang="en-GB" b="1" dirty="0">
                <a:solidFill>
                  <a:srgbClr val="E0001B"/>
                </a:solidFill>
                <a:hlinkClick r:id="rId3">
                  <a:extLst>
                    <a:ext uri="{A12FA001-AC4F-418D-AE19-62706E023703}">
                      <ahyp:hlinkClr xmlns:ahyp="http://schemas.microsoft.com/office/drawing/2018/hyperlinkcolor" val="tx"/>
                    </a:ext>
                  </a:extLst>
                </a:hlinkClick>
              </a:rPr>
              <a:t>WHO recommendations for the integration of hypertension, diabetes and mental health with HIV services</a:t>
            </a:r>
            <a:r>
              <a:rPr lang="en-GB" b="1" dirty="0"/>
              <a:t>, 2025.</a:t>
            </a:r>
          </a:p>
          <a:p>
            <a:endParaRPr lang="en-GB" b="1" dirty="0"/>
          </a:p>
          <a:p>
            <a:r>
              <a:rPr lang="en-GB" dirty="0"/>
              <a:t>This 2025 update provides the new synthesis of evidence for the integration of hypertension, diabetes and mental health services with HIV care</a:t>
            </a:r>
          </a:p>
          <a:p>
            <a:pPr marL="0" indent="0">
              <a:spcAft>
                <a:spcPts val="600"/>
              </a:spcAft>
              <a:buNone/>
            </a:pPr>
            <a:endParaRPr lang="en-GB" b="1"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EACC8EAD-42BD-ECA8-A0FF-5A26B9381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6" name="Picture 5">
            <a:extLst>
              <a:ext uri="{FF2B5EF4-FFF2-40B4-BE49-F238E27FC236}">
                <a16:creationId xmlns:a16="http://schemas.microsoft.com/office/drawing/2014/main" id="{952635F6-6EB9-C24C-D435-A43918F6D828}"/>
              </a:ext>
            </a:extLst>
          </p:cNvPr>
          <p:cNvPicPr>
            <a:picLocks noChangeAspect="1"/>
          </p:cNvPicPr>
          <p:nvPr/>
        </p:nvPicPr>
        <p:blipFill>
          <a:blip r:embed="rId5"/>
          <a:stretch>
            <a:fillRect/>
          </a:stretch>
        </p:blipFill>
        <p:spPr>
          <a:xfrm>
            <a:off x="8238739" y="2200461"/>
            <a:ext cx="2872396" cy="3991831"/>
          </a:xfrm>
          <a:prstGeom prst="rect">
            <a:avLst/>
          </a:prstGeom>
        </p:spPr>
      </p:pic>
      <p:sp>
        <p:nvSpPr>
          <p:cNvPr id="5" name="Date Placeholder 3">
            <a:extLst>
              <a:ext uri="{FF2B5EF4-FFF2-40B4-BE49-F238E27FC236}">
                <a16:creationId xmlns:a16="http://schemas.microsoft.com/office/drawing/2014/main" id="{7F420098-4586-C8B1-B0E2-01D20461AB7E}"/>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4815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D2CCC-7F64-C964-59AC-049DC2243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560D8-F697-26C3-4707-F94CD2FC37E4}"/>
              </a:ext>
            </a:extLst>
          </p:cNvPr>
          <p:cNvSpPr>
            <a:spLocks noGrp="1"/>
          </p:cNvSpPr>
          <p:nvPr>
            <p:ph type="title"/>
          </p:nvPr>
        </p:nvSpPr>
        <p:spPr>
          <a:xfrm>
            <a:off x="442913" y="896798"/>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Resources</a:t>
            </a:r>
            <a:endParaRPr lang="en-US" dirty="0"/>
          </a:p>
        </p:txBody>
      </p:sp>
      <p:sp>
        <p:nvSpPr>
          <p:cNvPr id="3" name="Content Placeholder 2">
            <a:extLst>
              <a:ext uri="{FF2B5EF4-FFF2-40B4-BE49-F238E27FC236}">
                <a16:creationId xmlns:a16="http://schemas.microsoft.com/office/drawing/2014/main" id="{82FCA9B3-AFA7-54A1-62F3-E8BB2A6B17FC}"/>
              </a:ext>
            </a:extLst>
          </p:cNvPr>
          <p:cNvSpPr>
            <a:spLocks noGrp="1"/>
          </p:cNvSpPr>
          <p:nvPr>
            <p:ph idx="1"/>
          </p:nvPr>
        </p:nvSpPr>
        <p:spPr>
          <a:xfrm>
            <a:off x="442913" y="2766059"/>
            <a:ext cx="6884987" cy="3291841"/>
          </a:xfrm>
        </p:spPr>
        <p:txBody>
          <a:bodyPr anchor="t">
            <a:normAutofit fontScale="85000" lnSpcReduction="20000"/>
          </a:bodyPr>
          <a:lstStyle/>
          <a:p>
            <a:pPr marL="0" indent="0">
              <a:lnSpc>
                <a:spcPct val="120000"/>
              </a:lnSpc>
              <a:buNone/>
            </a:pPr>
            <a:r>
              <a:rPr lang="en-ZA" b="1" dirty="0"/>
              <a:t>IAS – the International AIDS Society</a:t>
            </a:r>
          </a:p>
          <a:p>
            <a:pPr>
              <a:lnSpc>
                <a:spcPct val="120000"/>
              </a:lnSpc>
            </a:pPr>
            <a:endParaRPr lang="en-GB" b="1" u="sng" dirty="0">
              <a:hlinkClick r:id="rId3"/>
            </a:endParaRPr>
          </a:p>
          <a:p>
            <a:pPr>
              <a:lnSpc>
                <a:spcPct val="120000"/>
              </a:lnSpc>
            </a:pPr>
            <a:r>
              <a:rPr lang="en-GB" b="1" u="sng" dirty="0">
                <a:hlinkClick r:id="rId3"/>
              </a:rPr>
              <a:t>DSD for chronic conditions. A supplement to A Decision Framework for antiretroviral therapy delivery</a:t>
            </a:r>
            <a:r>
              <a:rPr lang="en-GB" dirty="0"/>
              <a:t>, </a:t>
            </a:r>
            <a:r>
              <a:rPr lang="en-ZA" b="1" dirty="0"/>
              <a:t>2024. </a:t>
            </a:r>
          </a:p>
          <a:p>
            <a:pPr marL="0" indent="0">
              <a:lnSpc>
                <a:spcPct val="120000"/>
              </a:lnSpc>
              <a:buNone/>
            </a:pPr>
            <a:endParaRPr lang="en-GB" dirty="0"/>
          </a:p>
          <a:p>
            <a:pPr>
              <a:lnSpc>
                <a:spcPct val="120000"/>
              </a:lnSpc>
            </a:pPr>
            <a:r>
              <a:rPr lang="en-GB" dirty="0"/>
              <a:t>This framework outlines how the principles of DSD can be applied across chronic conditions. Key components include defining criteria for “established on treatment”, WHO guidance and evidence on the frequency of clinical visits, support for task-sharing and case examples of integration and chronic disease DSD models.</a:t>
            </a:r>
          </a:p>
        </p:txBody>
      </p:sp>
      <p:pic>
        <p:nvPicPr>
          <p:cNvPr id="4" name="Picture 6" descr="Line Icon Stock Illustration ...">
            <a:extLst>
              <a:ext uri="{FF2B5EF4-FFF2-40B4-BE49-F238E27FC236}">
                <a16:creationId xmlns:a16="http://schemas.microsoft.com/office/drawing/2014/main" id="{5E955E0D-5875-FAF4-A042-5A27022ACF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7" name="Picture 6">
            <a:extLst>
              <a:ext uri="{FF2B5EF4-FFF2-40B4-BE49-F238E27FC236}">
                <a16:creationId xmlns:a16="http://schemas.microsoft.com/office/drawing/2014/main" id="{A6976A7B-EB77-0F0A-8438-DC1C92083B8F}"/>
              </a:ext>
            </a:extLst>
          </p:cNvPr>
          <p:cNvPicPr>
            <a:picLocks noChangeAspect="1"/>
          </p:cNvPicPr>
          <p:nvPr/>
        </p:nvPicPr>
        <p:blipFill>
          <a:blip r:embed="rId5"/>
          <a:stretch>
            <a:fillRect/>
          </a:stretch>
        </p:blipFill>
        <p:spPr>
          <a:xfrm>
            <a:off x="8618222" y="2727130"/>
            <a:ext cx="2707002" cy="3793288"/>
          </a:xfrm>
          <a:prstGeom prst="rect">
            <a:avLst/>
          </a:prstGeom>
          <a:ln>
            <a:solidFill>
              <a:schemeClr val="tx1">
                <a:lumMod val="50000"/>
                <a:lumOff val="50000"/>
              </a:schemeClr>
            </a:solidFill>
          </a:ln>
        </p:spPr>
      </p:pic>
      <p:sp>
        <p:nvSpPr>
          <p:cNvPr id="5" name="Date Placeholder 3">
            <a:extLst>
              <a:ext uri="{FF2B5EF4-FFF2-40B4-BE49-F238E27FC236}">
                <a16:creationId xmlns:a16="http://schemas.microsoft.com/office/drawing/2014/main" id="{6B3BF932-D73A-3021-9D9B-0DF66FFDBCC6}"/>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160892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B2F75-38C9-1FD3-CB4C-BC919EBBEA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3A5A9-A405-BE15-7B67-253B95A2EC7D}"/>
              </a:ext>
            </a:extLst>
          </p:cNvPr>
          <p:cNvSpPr>
            <a:spLocks noGrp="1"/>
          </p:cNvSpPr>
          <p:nvPr>
            <p:ph type="title"/>
          </p:nvPr>
        </p:nvSpPr>
        <p:spPr>
          <a:xfrm>
            <a:off x="580564" y="860850"/>
            <a:ext cx="6192838" cy="1260000"/>
          </a:xfrm>
        </p:spPr>
        <p:txBody>
          <a:bodyPr/>
          <a:lstStyle/>
          <a:p>
            <a:r>
              <a:rPr lang="en-US" dirty="0"/>
              <a:t>Background (1/2)</a:t>
            </a:r>
          </a:p>
        </p:txBody>
      </p:sp>
      <p:sp>
        <p:nvSpPr>
          <p:cNvPr id="3" name="Content Placeholder 2">
            <a:extLst>
              <a:ext uri="{FF2B5EF4-FFF2-40B4-BE49-F238E27FC236}">
                <a16:creationId xmlns:a16="http://schemas.microsoft.com/office/drawing/2014/main" id="{878CF9AE-ACD4-8465-E8FC-B8A1AB1BD75C}"/>
              </a:ext>
            </a:extLst>
          </p:cNvPr>
          <p:cNvSpPr>
            <a:spLocks noGrp="1"/>
          </p:cNvSpPr>
          <p:nvPr>
            <p:ph idx="1"/>
          </p:nvPr>
        </p:nvSpPr>
        <p:spPr>
          <a:xfrm>
            <a:off x="580564" y="1834930"/>
            <a:ext cx="10855708" cy="3571679"/>
          </a:xfrm>
        </p:spPr>
        <p:txBody>
          <a:bodyPr/>
          <a:lstStyle/>
          <a:p>
            <a:r>
              <a:rPr lang="en-US" sz="1800" dirty="0"/>
              <a:t>Reductions in funding and changes in the global health architecture are making it imperative for countries to rethink how they deliver HIV and health services, </a:t>
            </a:r>
            <a:r>
              <a:rPr lang="en-US" sz="1800" b="1" dirty="0">
                <a:solidFill>
                  <a:schemeClr val="tx2"/>
                </a:solidFill>
              </a:rPr>
              <a:t>moving away from donor reliance.  </a:t>
            </a:r>
          </a:p>
          <a:p>
            <a:r>
              <a:rPr lang="en-US" sz="1800" dirty="0"/>
              <a:t>At the same time, many countries face </a:t>
            </a:r>
            <a:r>
              <a:rPr lang="en-US" sz="1800" b="1" dirty="0">
                <a:solidFill>
                  <a:schemeClr val="tx2"/>
                </a:solidFill>
              </a:rPr>
              <a:t>reductions in funding for other areas of health programming</a:t>
            </a:r>
            <a:r>
              <a:rPr lang="en-US" sz="1800" dirty="0"/>
              <a:t>, including tuberculosis (TB), malaria, sexual and reproductive health (SRH) and non-communicable diseases (NCDs).</a:t>
            </a:r>
            <a:endParaRPr lang="en-GB" sz="1800" dirty="0"/>
          </a:p>
          <a:p>
            <a:r>
              <a:rPr lang="en-US" sz="1800" dirty="0"/>
              <a:t>In 2024, UNAIDS supported countries to initiate sustainability planning through the development of </a:t>
            </a:r>
            <a:r>
              <a:rPr lang="en-US" sz="1800" b="1" dirty="0">
                <a:solidFill>
                  <a:schemeClr val="tx2"/>
                </a:solidFill>
              </a:rPr>
              <a:t>Sustainability Roadmaps</a:t>
            </a:r>
            <a:r>
              <a:rPr lang="en-US" sz="1800" dirty="0"/>
              <a:t>.  </a:t>
            </a:r>
          </a:p>
          <a:p>
            <a:r>
              <a:rPr lang="en-US" sz="1800" dirty="0"/>
              <a:t>Since then, an additional process to negotiate </a:t>
            </a:r>
            <a:r>
              <a:rPr lang="en-US" sz="1800" b="1" dirty="0">
                <a:solidFill>
                  <a:schemeClr val="tx2"/>
                </a:solidFill>
              </a:rPr>
              <a:t>bilateral agreements between the United States Government (USG) and country governments </a:t>
            </a:r>
            <a:r>
              <a:rPr lang="en-US" sz="1800" dirty="0"/>
              <a:t>has been implemented. </a:t>
            </a:r>
          </a:p>
          <a:p>
            <a:r>
              <a:rPr lang="en-US" sz="1800" dirty="0"/>
              <a:t>Countries have leveraged their sustainability roadmaps to inform these  bilateral agreements moving away from donor reliance.    </a:t>
            </a:r>
          </a:p>
          <a:p>
            <a:r>
              <a:rPr lang="en-US" sz="1800" dirty="0"/>
              <a:t>At the same time, countries are </a:t>
            </a:r>
            <a:r>
              <a:rPr lang="en-US" sz="1800" b="1" dirty="0">
                <a:solidFill>
                  <a:schemeClr val="tx2"/>
                </a:solidFill>
              </a:rPr>
              <a:t>preparing for Global Fund GC8, </a:t>
            </a:r>
            <a:r>
              <a:rPr lang="en-US" sz="1800" dirty="0"/>
              <a:t>which provides an opportunity for reassessment of programme priorities within the new funding context. </a:t>
            </a:r>
            <a:endParaRPr lang="en-GB" sz="1800" dirty="0"/>
          </a:p>
          <a:p>
            <a:r>
              <a:rPr lang="en-US" sz="1800" dirty="0"/>
              <a:t>With these major changes in funding, it is critical to identify areas of </a:t>
            </a:r>
            <a:r>
              <a:rPr lang="en-US" sz="1800" b="1" dirty="0">
                <a:solidFill>
                  <a:schemeClr val="tx2"/>
                </a:solidFill>
              </a:rPr>
              <a:t>priority, opportunity for innovation, integration and plans for strengthening across the entirety of the health architecture.   </a:t>
            </a:r>
            <a:endParaRPr lang="en-GB" sz="1800" b="1" dirty="0">
              <a:solidFill>
                <a:schemeClr val="tx2"/>
              </a:solidFill>
            </a:endParaRPr>
          </a:p>
          <a:p>
            <a:pPr marL="0" indent="0">
              <a:buNone/>
            </a:pPr>
            <a:endParaRPr lang="en-US" dirty="0"/>
          </a:p>
        </p:txBody>
      </p:sp>
      <p:pic>
        <p:nvPicPr>
          <p:cNvPr id="10242" name="Picture 2" descr="Context icon Vector Images &amp; Graphics for Commercial Use | VectorStock">
            <a:extLst>
              <a:ext uri="{FF2B5EF4-FFF2-40B4-BE49-F238E27FC236}">
                <a16:creationId xmlns:a16="http://schemas.microsoft.com/office/drawing/2014/main" id="{81DF3EA4-002A-18F8-A9AE-04E384D2E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117" y="362139"/>
            <a:ext cx="2358414" cy="132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7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13910-430F-91C4-FDA8-802EC3F91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1FC19-A94C-431D-1FD1-1AF73D6A08FA}"/>
              </a:ext>
            </a:extLst>
          </p:cNvPr>
          <p:cNvSpPr>
            <a:spLocks noGrp="1"/>
          </p:cNvSpPr>
          <p:nvPr>
            <p:ph type="title"/>
          </p:nvPr>
        </p:nvSpPr>
        <p:spPr>
          <a:xfrm>
            <a:off x="442913" y="917077"/>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Resources</a:t>
            </a:r>
            <a:endParaRPr lang="en-US" dirty="0"/>
          </a:p>
        </p:txBody>
      </p:sp>
      <p:sp>
        <p:nvSpPr>
          <p:cNvPr id="3" name="Content Placeholder 2">
            <a:extLst>
              <a:ext uri="{FF2B5EF4-FFF2-40B4-BE49-F238E27FC236}">
                <a16:creationId xmlns:a16="http://schemas.microsoft.com/office/drawing/2014/main" id="{C3FBDA0F-4A33-AA32-CD8B-B6C18EA30F37}"/>
              </a:ext>
            </a:extLst>
          </p:cNvPr>
          <p:cNvSpPr>
            <a:spLocks noGrp="1"/>
          </p:cNvSpPr>
          <p:nvPr>
            <p:ph idx="1"/>
          </p:nvPr>
        </p:nvSpPr>
        <p:spPr>
          <a:xfrm>
            <a:off x="442913" y="2766059"/>
            <a:ext cx="6884987" cy="3291841"/>
          </a:xfrm>
        </p:spPr>
        <p:txBody>
          <a:bodyPr anchor="t">
            <a:normAutofit fontScale="85000" lnSpcReduction="10000"/>
          </a:bodyPr>
          <a:lstStyle/>
          <a:p>
            <a:pPr marL="0" indent="0">
              <a:buNone/>
            </a:pPr>
            <a:r>
              <a:rPr lang="en-ZA" b="1" dirty="0"/>
              <a:t>Resolve to Save Lives</a:t>
            </a:r>
          </a:p>
          <a:p>
            <a:r>
              <a:rPr lang="en-GB" b="1" u="sng" dirty="0">
                <a:hlinkClick r:id="rId3"/>
              </a:rPr>
              <a:t>Integrating Hypertension and HIV Toolkit: A Practical Differentiated Service Delivery toolkit</a:t>
            </a:r>
            <a:r>
              <a:rPr lang="en-GB" dirty="0"/>
              <a:t>, 2023</a:t>
            </a:r>
          </a:p>
          <a:p>
            <a:r>
              <a:rPr lang="en-GB" dirty="0"/>
              <a:t>This practical toolkit demonstrates how DSD principles can be adapted for chronic diseases, particularly hypertension.  It includes example standard operating procedures (SOPs) for each of the four DSD models and tools and templates to support programme design and implementation.</a:t>
            </a:r>
          </a:p>
          <a:p>
            <a:endParaRPr lang="en-GB" dirty="0"/>
          </a:p>
          <a:p>
            <a:r>
              <a:rPr lang="en-GB" b="1" dirty="0">
                <a:hlinkClick r:id="rId4"/>
              </a:rPr>
              <a:t>Patient-Centered, Sustainable Hypertension Care: The Case for Adopting a Differentiated Service Delivery model for Hypertension in low- and middle-income countries</a:t>
            </a:r>
            <a:endParaRPr lang="en-GB" b="1"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4167A76A-7554-35A9-17F9-2A7BF9C37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6" name="Picture 5">
            <a:extLst>
              <a:ext uri="{FF2B5EF4-FFF2-40B4-BE49-F238E27FC236}">
                <a16:creationId xmlns:a16="http://schemas.microsoft.com/office/drawing/2014/main" id="{057683EC-D9D3-9930-DF92-14F87D3F44C8}"/>
              </a:ext>
            </a:extLst>
          </p:cNvPr>
          <p:cNvPicPr>
            <a:picLocks noChangeAspect="1"/>
          </p:cNvPicPr>
          <p:nvPr/>
        </p:nvPicPr>
        <p:blipFill>
          <a:blip r:embed="rId6"/>
          <a:stretch>
            <a:fillRect/>
          </a:stretch>
        </p:blipFill>
        <p:spPr>
          <a:xfrm>
            <a:off x="8877935" y="2923835"/>
            <a:ext cx="2243546" cy="3291841"/>
          </a:xfrm>
          <a:prstGeom prst="rect">
            <a:avLst/>
          </a:prstGeom>
        </p:spPr>
      </p:pic>
      <p:sp>
        <p:nvSpPr>
          <p:cNvPr id="5" name="Date Placeholder 3">
            <a:extLst>
              <a:ext uri="{FF2B5EF4-FFF2-40B4-BE49-F238E27FC236}">
                <a16:creationId xmlns:a16="http://schemas.microsoft.com/office/drawing/2014/main" id="{DFAC271D-EFA6-50FC-0D17-55614D2C3834}"/>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129477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0539-92CA-0616-D609-4D4736A7D6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F8E9A-4D9A-AA41-5894-1B796D95DBCE}"/>
              </a:ext>
            </a:extLst>
          </p:cNvPr>
          <p:cNvSpPr>
            <a:spLocks noGrp="1"/>
          </p:cNvSpPr>
          <p:nvPr>
            <p:ph type="title"/>
          </p:nvPr>
        </p:nvSpPr>
        <p:spPr>
          <a:xfrm>
            <a:off x="506413" y="1007924"/>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Resources</a:t>
            </a:r>
            <a:endParaRPr lang="en-US" dirty="0"/>
          </a:p>
        </p:txBody>
      </p:sp>
      <p:sp>
        <p:nvSpPr>
          <p:cNvPr id="3" name="Content Placeholder 2">
            <a:extLst>
              <a:ext uri="{FF2B5EF4-FFF2-40B4-BE49-F238E27FC236}">
                <a16:creationId xmlns:a16="http://schemas.microsoft.com/office/drawing/2014/main" id="{FD562689-3BDA-F04A-4F3E-D71917685908}"/>
              </a:ext>
            </a:extLst>
          </p:cNvPr>
          <p:cNvSpPr>
            <a:spLocks noGrp="1"/>
          </p:cNvSpPr>
          <p:nvPr>
            <p:ph idx="1"/>
          </p:nvPr>
        </p:nvSpPr>
        <p:spPr>
          <a:xfrm>
            <a:off x="442913" y="2766059"/>
            <a:ext cx="6884987" cy="3291841"/>
          </a:xfrm>
        </p:spPr>
        <p:txBody>
          <a:bodyPr anchor="t">
            <a:normAutofit fontScale="85000" lnSpcReduction="10000"/>
          </a:bodyPr>
          <a:lstStyle/>
          <a:p>
            <a:pPr marL="0" indent="0">
              <a:buNone/>
            </a:pPr>
            <a:r>
              <a:rPr lang="en-GB" b="1" dirty="0">
                <a:hlinkClick r:id="rId3"/>
              </a:rPr>
              <a:t>Genesis Analytics </a:t>
            </a:r>
          </a:p>
          <a:p>
            <a:r>
              <a:rPr lang="en-GB" b="1" u="sng" dirty="0">
                <a:hlinkClick r:id="rId3"/>
              </a:rPr>
              <a:t>Integrating HIV programmes into primary health care</a:t>
            </a:r>
            <a:r>
              <a:rPr lang="en-GB" dirty="0">
                <a:hlinkClick r:id="rId3"/>
              </a:rPr>
              <a:t>, 2024</a:t>
            </a:r>
            <a:r>
              <a:rPr lang="en-GB" b="1" u="sng" dirty="0">
                <a:hlinkClick r:id="rId3"/>
              </a:rPr>
              <a:t> </a:t>
            </a:r>
            <a:endParaRPr lang="en-GB" b="1" u="sng" dirty="0"/>
          </a:p>
          <a:p>
            <a:r>
              <a:rPr lang="en-US" dirty="0"/>
              <a:t>This document presents a flexible pathway for integrating HIV services into PHC systems – or integrating other health services into HIV </a:t>
            </a:r>
            <a:r>
              <a:rPr lang="en-US" dirty="0" err="1"/>
              <a:t>programmes</a:t>
            </a:r>
            <a:r>
              <a:rPr lang="en-US" dirty="0"/>
              <a:t>. It provides detailed step-by-step considerations to guide the Ministries of Health and Finance, HIV and PHC </a:t>
            </a:r>
            <a:r>
              <a:rPr lang="en-US" dirty="0" err="1"/>
              <a:t>programme</a:t>
            </a:r>
            <a:r>
              <a:rPr lang="en-US" dirty="0"/>
              <a:t> managers, implementing partners and donors. </a:t>
            </a:r>
          </a:p>
          <a:p>
            <a:r>
              <a:rPr lang="en-US" dirty="0"/>
              <a:t>The approach emphasizes the need for responsive, context-specific implementation strategies tailored to country-specific settings and addressing integration at service delivery, systems, financing and governance levels to underpin successful scale-up of integration efforts.</a:t>
            </a:r>
            <a:endParaRPr lang="en-GB"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D1AD21EE-C35D-B784-7218-EB1C6EDE6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7" name="Picture 6">
            <a:extLst>
              <a:ext uri="{FF2B5EF4-FFF2-40B4-BE49-F238E27FC236}">
                <a16:creationId xmlns:a16="http://schemas.microsoft.com/office/drawing/2014/main" id="{63B14675-6D65-85D9-E7E9-334BA7724FA1}"/>
              </a:ext>
            </a:extLst>
          </p:cNvPr>
          <p:cNvPicPr>
            <a:picLocks noChangeAspect="1"/>
          </p:cNvPicPr>
          <p:nvPr/>
        </p:nvPicPr>
        <p:blipFill>
          <a:blip r:embed="rId5"/>
          <a:stretch>
            <a:fillRect/>
          </a:stretch>
        </p:blipFill>
        <p:spPr>
          <a:xfrm>
            <a:off x="8027988" y="2031624"/>
            <a:ext cx="3304842" cy="4468812"/>
          </a:xfrm>
          <a:prstGeom prst="rect">
            <a:avLst/>
          </a:prstGeom>
          <a:ln>
            <a:solidFill>
              <a:schemeClr val="tx1">
                <a:lumMod val="50000"/>
                <a:lumOff val="50000"/>
              </a:schemeClr>
            </a:solidFill>
          </a:ln>
        </p:spPr>
      </p:pic>
      <p:sp>
        <p:nvSpPr>
          <p:cNvPr id="5" name="Date Placeholder 3">
            <a:extLst>
              <a:ext uri="{FF2B5EF4-FFF2-40B4-BE49-F238E27FC236}">
                <a16:creationId xmlns:a16="http://schemas.microsoft.com/office/drawing/2014/main" id="{AFEF7A3D-3884-9AE3-9304-B23531DF9E1C}"/>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392877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7F397-43E5-92FF-0FA7-7250972FED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58D33-2416-AFC9-1566-D9929B67436C}"/>
              </a:ext>
            </a:extLst>
          </p:cNvPr>
          <p:cNvSpPr>
            <a:spLocks noGrp="1"/>
          </p:cNvSpPr>
          <p:nvPr>
            <p:ph type="title"/>
          </p:nvPr>
        </p:nvSpPr>
        <p:spPr>
          <a:xfrm>
            <a:off x="582613" y="1079500"/>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Resources</a:t>
            </a:r>
            <a:endParaRPr lang="en-US" b="0" dirty="0"/>
          </a:p>
        </p:txBody>
      </p:sp>
      <p:sp>
        <p:nvSpPr>
          <p:cNvPr id="3" name="Content Placeholder 2">
            <a:extLst>
              <a:ext uri="{FF2B5EF4-FFF2-40B4-BE49-F238E27FC236}">
                <a16:creationId xmlns:a16="http://schemas.microsoft.com/office/drawing/2014/main" id="{0CD1BCD0-B2CF-4545-52F9-1DC9C1A0E9D7}"/>
              </a:ext>
            </a:extLst>
          </p:cNvPr>
          <p:cNvSpPr>
            <a:spLocks noGrp="1"/>
          </p:cNvSpPr>
          <p:nvPr>
            <p:ph idx="1"/>
          </p:nvPr>
        </p:nvSpPr>
        <p:spPr>
          <a:xfrm>
            <a:off x="442913" y="2766059"/>
            <a:ext cx="6884987" cy="3291841"/>
          </a:xfrm>
        </p:spPr>
        <p:txBody>
          <a:bodyPr anchor="t">
            <a:normAutofit fontScale="85000" lnSpcReduction="20000"/>
          </a:bodyPr>
          <a:lstStyle/>
          <a:p>
            <a:pPr marL="0" indent="0">
              <a:lnSpc>
                <a:spcPct val="120000"/>
              </a:lnSpc>
              <a:buNone/>
            </a:pPr>
            <a:r>
              <a:rPr lang="en-US" b="1" dirty="0"/>
              <a:t>PATH</a:t>
            </a:r>
            <a:endParaRPr lang="en-US" b="1" dirty="0">
              <a:hlinkClick r:id="rId3">
                <a:extLst>
                  <a:ext uri="{A12FA001-AC4F-418D-AE19-62706E023703}">
                    <ahyp:hlinkClr xmlns:ahyp="http://schemas.microsoft.com/office/drawing/2018/hyperlinkcolor" val="tx"/>
                  </a:ext>
                </a:extLst>
              </a:hlinkClick>
            </a:endParaRPr>
          </a:p>
          <a:p>
            <a:pPr>
              <a:lnSpc>
                <a:spcPct val="120000"/>
              </a:lnSpc>
            </a:pPr>
            <a:r>
              <a:rPr lang="en-US" b="1" u="sng" dirty="0">
                <a:solidFill>
                  <a:srgbClr val="E0001B"/>
                </a:solidFill>
                <a:hlinkClick r:id="rId3">
                  <a:extLst>
                    <a:ext uri="{A12FA001-AC4F-418D-AE19-62706E023703}">
                      <ahyp:hlinkClr xmlns:ahyp="http://schemas.microsoft.com/office/drawing/2018/hyperlinkcolor" val="tx"/>
                    </a:ext>
                  </a:extLst>
                </a:hlinkClick>
              </a:rPr>
              <a:t>Integration Primer – Pragmatic Considerations for Advancing Integrated Systems and Services for Strengthened Primary Health Care</a:t>
            </a:r>
            <a:r>
              <a:rPr lang="en-US" dirty="0"/>
              <a:t>, January 2026 (updated version)</a:t>
            </a:r>
            <a:endParaRPr lang="en-GB" dirty="0"/>
          </a:p>
          <a:p>
            <a:pPr>
              <a:lnSpc>
                <a:spcPct val="120000"/>
              </a:lnSpc>
            </a:pPr>
            <a:r>
              <a:rPr lang="en-US" dirty="0"/>
              <a:t>This refreshed primer aims to equip policymakers, health system planners, implementers, advocates, and donors with pragmatic guidance, learnings, and tools as they advance integrated systems and services to strengthen PHC.</a:t>
            </a:r>
          </a:p>
          <a:p>
            <a:pPr>
              <a:lnSpc>
                <a:spcPct val="120000"/>
              </a:lnSpc>
            </a:pPr>
            <a:r>
              <a:rPr lang="en-US" dirty="0"/>
              <a:t>The document includes The Readiness Assessment and Prioritization for Integration Decisions (RAPID) tool designed to support sub-national health manager and planners. </a:t>
            </a:r>
          </a:p>
        </p:txBody>
      </p:sp>
      <p:pic>
        <p:nvPicPr>
          <p:cNvPr id="4" name="Picture 6" descr="Line Icon Stock Illustration ...">
            <a:extLst>
              <a:ext uri="{FF2B5EF4-FFF2-40B4-BE49-F238E27FC236}">
                <a16:creationId xmlns:a16="http://schemas.microsoft.com/office/drawing/2014/main" id="{6C249BD3-27EA-E8FD-B339-0009DCE28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6" name="Picture 5">
            <a:extLst>
              <a:ext uri="{FF2B5EF4-FFF2-40B4-BE49-F238E27FC236}">
                <a16:creationId xmlns:a16="http://schemas.microsoft.com/office/drawing/2014/main" id="{C15707FF-3E83-4E0F-114A-B4377B617781}"/>
              </a:ext>
            </a:extLst>
          </p:cNvPr>
          <p:cNvPicPr>
            <a:picLocks noChangeAspect="1"/>
          </p:cNvPicPr>
          <p:nvPr/>
        </p:nvPicPr>
        <p:blipFill>
          <a:blip r:embed="rId5"/>
          <a:stretch>
            <a:fillRect/>
          </a:stretch>
        </p:blipFill>
        <p:spPr>
          <a:xfrm>
            <a:off x="8277513" y="2133600"/>
            <a:ext cx="2742395" cy="3644900"/>
          </a:xfrm>
          <a:prstGeom prst="rect">
            <a:avLst/>
          </a:prstGeom>
          <a:ln>
            <a:solidFill>
              <a:schemeClr val="tx1">
                <a:lumMod val="50000"/>
                <a:lumOff val="50000"/>
              </a:schemeClr>
            </a:solidFill>
          </a:ln>
        </p:spPr>
      </p:pic>
      <p:sp>
        <p:nvSpPr>
          <p:cNvPr id="5" name="Date Placeholder 3">
            <a:extLst>
              <a:ext uri="{FF2B5EF4-FFF2-40B4-BE49-F238E27FC236}">
                <a16:creationId xmlns:a16="http://schemas.microsoft.com/office/drawing/2014/main" id="{638A37B9-A5A3-AF87-2EAC-BA003043EBA8}"/>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150065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FF43F-7646-E149-0FF0-5D572AF34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A6801-E15E-B3DF-FA13-A0A40272C436}"/>
              </a:ext>
            </a:extLst>
          </p:cNvPr>
          <p:cNvSpPr>
            <a:spLocks noGrp="1"/>
          </p:cNvSpPr>
          <p:nvPr>
            <p:ph type="title"/>
          </p:nvPr>
        </p:nvSpPr>
        <p:spPr>
          <a:xfrm>
            <a:off x="442913" y="896798"/>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Research</a:t>
            </a:r>
            <a:endParaRPr lang="en-US" dirty="0"/>
          </a:p>
        </p:txBody>
      </p:sp>
      <p:sp>
        <p:nvSpPr>
          <p:cNvPr id="3" name="Content Placeholder 2">
            <a:extLst>
              <a:ext uri="{FF2B5EF4-FFF2-40B4-BE49-F238E27FC236}">
                <a16:creationId xmlns:a16="http://schemas.microsoft.com/office/drawing/2014/main" id="{F3CE50F4-4E21-9EE7-97E0-C9BDAD4C7772}"/>
              </a:ext>
            </a:extLst>
          </p:cNvPr>
          <p:cNvSpPr>
            <a:spLocks noGrp="1"/>
          </p:cNvSpPr>
          <p:nvPr>
            <p:ph idx="1"/>
          </p:nvPr>
        </p:nvSpPr>
        <p:spPr>
          <a:xfrm>
            <a:off x="442913" y="2418735"/>
            <a:ext cx="11088687" cy="3857366"/>
          </a:xfrm>
        </p:spPr>
        <p:txBody>
          <a:bodyPr anchor="t">
            <a:normAutofit fontScale="70000" lnSpcReduction="20000"/>
          </a:bodyPr>
          <a:lstStyle/>
          <a:p>
            <a:pPr marL="0" indent="0">
              <a:lnSpc>
                <a:spcPct val="120000"/>
              </a:lnSpc>
              <a:buNone/>
            </a:pPr>
            <a:r>
              <a:rPr lang="en-ZA" b="1" dirty="0">
                <a:hlinkClick r:id="rId3"/>
              </a:rPr>
              <a:t>INTE-AFRICA STUDY</a:t>
            </a:r>
            <a:endParaRPr lang="en-ZA" b="1" dirty="0"/>
          </a:p>
          <a:p>
            <a:pPr marL="0" indent="0">
              <a:lnSpc>
                <a:spcPct val="120000"/>
              </a:lnSpc>
              <a:buNone/>
            </a:pPr>
            <a:endParaRPr lang="en-GB" dirty="0"/>
          </a:p>
          <a:p>
            <a:pPr>
              <a:lnSpc>
                <a:spcPct val="120000"/>
              </a:lnSpc>
            </a:pPr>
            <a:r>
              <a:rPr lang="en-US" dirty="0"/>
              <a:t>The INTE-Africa study evaluated a fully integrated model of HIV, hypertension, and diabetes care in sub-Saharan Africa, including participants with chronic conditions who did not have HIV. This large, randomized study was conducted in two countries- Tanzania and Uganda- and followed more than 6,000 participants attending 32 health facilities for 12 months.</a:t>
            </a:r>
          </a:p>
          <a:p>
            <a:pPr marL="0" indent="0">
              <a:lnSpc>
                <a:spcPct val="120000"/>
              </a:lnSpc>
              <a:buNone/>
            </a:pPr>
            <a:r>
              <a:rPr lang="en-US" dirty="0"/>
              <a:t> </a:t>
            </a:r>
            <a:endParaRPr lang="en-GB" dirty="0"/>
          </a:p>
          <a:p>
            <a:pPr>
              <a:lnSpc>
                <a:spcPct val="120000"/>
              </a:lnSpc>
            </a:pPr>
            <a:r>
              <a:rPr lang="en-US" dirty="0"/>
              <a:t>The key findings were that integrated management resulted in high rates of retention in care for people with diabetes, hypertension, or both. Viral suppression rates were not adversely affected, and the integrated model was cost-saving for health services.</a:t>
            </a:r>
          </a:p>
          <a:p>
            <a:pPr>
              <a:lnSpc>
                <a:spcPct val="120000"/>
              </a:lnSpc>
            </a:pPr>
            <a:endParaRPr lang="en-GB" dirty="0"/>
          </a:p>
          <a:p>
            <a:pPr>
              <a:lnSpc>
                <a:spcPct val="120000"/>
              </a:lnSpc>
            </a:pPr>
            <a:r>
              <a:rPr lang="en-US" dirty="0"/>
              <a:t>The cost results showed the </a:t>
            </a:r>
            <a:r>
              <a:rPr lang="en-GB" dirty="0"/>
              <a:t>mean monthly service cost managing two conditions in a single individual was: $39.11 (95% confidence interval (CI): 33.99, 44.33) for HIV and diabetes, $32.18 (95% CI: 30.35,34.07) for HIV and hypertension and $22.65 (95% CI: 21.86, 23.43) for diabetes and hypertension. These costs were 34.4% (95% CI: 17.9%, 41.9%) lower than managing any two conditions separately in two different people. Managing all three conditions in a single individual was 48.8% (95% CI: 42.1%, 55.3%) cheaper than managing them separately. Out-of-pocket expenditure per participant per visit was $7.33 (95% CI: 3.70, 15.86), representing 23.4% (95% CI: 9.9, 54.3) of the total monthly service expenditure per participants and 11.7% (95% CI: 7.3, 22.1) of their individual total household income. </a:t>
            </a:r>
            <a:endParaRPr lang="en-ZA" b="1" dirty="0"/>
          </a:p>
        </p:txBody>
      </p:sp>
      <p:pic>
        <p:nvPicPr>
          <p:cNvPr id="4" name="Picture 6" descr="Line Icon Stock Illustration ...">
            <a:extLst>
              <a:ext uri="{FF2B5EF4-FFF2-40B4-BE49-F238E27FC236}">
                <a16:creationId xmlns:a16="http://schemas.microsoft.com/office/drawing/2014/main" id="{E7E7A950-64DC-37C7-1DF6-09F607875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DF366736-215F-CF80-6372-9F96B077BD95}"/>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261300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31D57-0081-BDDE-5CEF-DCDAC13E9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257BE-3CF4-59C8-1C39-06EC60BD3254}"/>
              </a:ext>
            </a:extLst>
          </p:cNvPr>
          <p:cNvSpPr>
            <a:spLocks noGrp="1"/>
          </p:cNvSpPr>
          <p:nvPr>
            <p:ph type="title"/>
          </p:nvPr>
        </p:nvSpPr>
        <p:spPr>
          <a:xfrm>
            <a:off x="442912" y="1401624"/>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Research</a:t>
            </a:r>
            <a:endParaRPr lang="en-US" dirty="0"/>
          </a:p>
        </p:txBody>
      </p:sp>
      <p:sp>
        <p:nvSpPr>
          <p:cNvPr id="3" name="Content Placeholder 2">
            <a:extLst>
              <a:ext uri="{FF2B5EF4-FFF2-40B4-BE49-F238E27FC236}">
                <a16:creationId xmlns:a16="http://schemas.microsoft.com/office/drawing/2014/main" id="{2EDA7E67-A1D0-57C0-8AF7-9DA3A1213C50}"/>
              </a:ext>
            </a:extLst>
          </p:cNvPr>
          <p:cNvSpPr>
            <a:spLocks noGrp="1"/>
          </p:cNvSpPr>
          <p:nvPr>
            <p:ph idx="1"/>
          </p:nvPr>
        </p:nvSpPr>
        <p:spPr>
          <a:xfrm>
            <a:off x="442913" y="2766059"/>
            <a:ext cx="11088687" cy="3291841"/>
          </a:xfrm>
        </p:spPr>
        <p:txBody>
          <a:bodyPr anchor="t">
            <a:normAutofit/>
          </a:bodyPr>
          <a:lstStyle/>
          <a:p>
            <a:pPr marL="0" indent="0">
              <a:buNone/>
            </a:pPr>
            <a:r>
              <a:rPr lang="en-GB" dirty="0"/>
              <a:t> </a:t>
            </a:r>
          </a:p>
          <a:p>
            <a:r>
              <a:rPr lang="en-ZA" b="1" dirty="0">
                <a:hlinkClick r:id="rId3"/>
              </a:rPr>
              <a:t>WHO systematic review</a:t>
            </a:r>
            <a:r>
              <a:rPr lang="en-ZA" b="1" dirty="0"/>
              <a:t> on integration of hypertension and diabetes and mental health</a:t>
            </a:r>
          </a:p>
          <a:p>
            <a:r>
              <a:rPr lang="en-US" b="1" u="sng" dirty="0">
                <a:hlinkClick r:id="rId4"/>
              </a:rPr>
              <a:t>Literature database for HIV service integration</a:t>
            </a:r>
            <a:r>
              <a:rPr lang="en-US" dirty="0"/>
              <a:t>, </a:t>
            </a:r>
            <a:r>
              <a:rPr lang="en-GB" dirty="0"/>
              <a:t>Genesis Analytics (Pty) Ltd, 2024. This user-friendly dashboard is a consolidated database of 170 studies examining pathways to HIV integration. The “consolidated database” sheet offers a collection of literature on HIV service integration. There are also specialized sections on “costing literature” and “cost effectiveness”.  </a:t>
            </a:r>
          </a:p>
          <a:p>
            <a:endParaRPr lang="en-ZA" b="1" dirty="0"/>
          </a:p>
          <a:p>
            <a:endParaRPr lang="en-GB" dirty="0"/>
          </a:p>
          <a:p>
            <a:pPr marL="0" indent="0">
              <a:buNone/>
            </a:pPr>
            <a:endParaRPr lang="en-ZA" b="1" dirty="0"/>
          </a:p>
          <a:p>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50DBC7F5-A04D-4658-CD12-B022ACC66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5C1B57CF-9549-1F79-9C72-5FBE5CB663B9}"/>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970600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4F35D-F5E6-3571-55AF-D2C052C55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B7588-E789-8D1F-EA1F-D9000C352391}"/>
              </a:ext>
            </a:extLst>
          </p:cNvPr>
          <p:cNvSpPr>
            <a:spLocks noGrp="1"/>
          </p:cNvSpPr>
          <p:nvPr>
            <p:ph type="title"/>
          </p:nvPr>
        </p:nvSpPr>
        <p:spPr>
          <a:xfrm>
            <a:off x="442913" y="1019828"/>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Research</a:t>
            </a:r>
            <a:endParaRPr lang="en-US" dirty="0"/>
          </a:p>
        </p:txBody>
      </p:sp>
      <p:sp>
        <p:nvSpPr>
          <p:cNvPr id="3" name="Content Placeholder 2">
            <a:extLst>
              <a:ext uri="{FF2B5EF4-FFF2-40B4-BE49-F238E27FC236}">
                <a16:creationId xmlns:a16="http://schemas.microsoft.com/office/drawing/2014/main" id="{B4BAE680-C043-DC8F-EAAE-C76C7BB94FF9}"/>
              </a:ext>
            </a:extLst>
          </p:cNvPr>
          <p:cNvSpPr>
            <a:spLocks noGrp="1"/>
          </p:cNvSpPr>
          <p:nvPr>
            <p:ph idx="1"/>
          </p:nvPr>
        </p:nvSpPr>
        <p:spPr>
          <a:xfrm>
            <a:off x="442913" y="2766059"/>
            <a:ext cx="11088687" cy="3291841"/>
          </a:xfrm>
        </p:spPr>
        <p:txBody>
          <a:bodyPr anchor="t">
            <a:normAutofit/>
          </a:bodyPr>
          <a:lstStyle/>
          <a:p>
            <a:endParaRPr lang="en-ZA" b="1" dirty="0"/>
          </a:p>
          <a:p>
            <a:r>
              <a:rPr lang="en-GB" b="1" dirty="0">
                <a:hlinkClick r:id="rId3"/>
              </a:rPr>
              <a:t>Early findings from the integration of hypertension care into differentiated service delivery models for HIV in Uganda: a mixed‐method study</a:t>
            </a:r>
            <a:r>
              <a:rPr lang="en-GB" dirty="0"/>
              <a:t>, 2025</a:t>
            </a:r>
            <a:endParaRPr lang="en-GB" b="1" dirty="0"/>
          </a:p>
          <a:p>
            <a:endParaRPr lang="en-GB" b="1" dirty="0"/>
          </a:p>
          <a:p>
            <a:r>
              <a:rPr lang="en-GB" b="1" dirty="0">
                <a:hlinkClick r:id="rId4"/>
              </a:rPr>
              <a:t>Aligning HIV treatment and hypertension clinic visits and dispensing as a first step towards service delivery integration in South Africa</a:t>
            </a:r>
            <a:r>
              <a:rPr lang="en-GB" dirty="0"/>
              <a:t>, 2025</a:t>
            </a:r>
            <a:endParaRPr lang="en-GB" b="1" dirty="0"/>
          </a:p>
          <a:p>
            <a:endParaRPr lang="en-ZA" b="1" dirty="0"/>
          </a:p>
          <a:p>
            <a:r>
              <a:rPr lang="en-ZA" b="1" i="1" dirty="0"/>
              <a:t>Ongoing research on integration of HIV with chronic disease services</a:t>
            </a:r>
          </a:p>
          <a:p>
            <a:pPr lvl="1"/>
            <a:r>
              <a:rPr lang="en-GB" b="1" dirty="0">
                <a:hlinkClick r:id="rId5"/>
              </a:rPr>
              <a:t>Christian Health Association: Evaluation of Integrated Services in Kenya</a:t>
            </a:r>
            <a:endParaRPr lang="en-GB" b="1" dirty="0"/>
          </a:p>
          <a:p>
            <a:pPr lvl="1"/>
            <a:endParaRPr lang="en-GB" b="1" dirty="0"/>
          </a:p>
          <a:p>
            <a:pPr lvl="1"/>
            <a:endParaRPr lang="en-ZA" b="1" dirty="0"/>
          </a:p>
          <a:p>
            <a:pPr lvl="1"/>
            <a:endParaRPr lang="en-ZA" b="1" dirty="0"/>
          </a:p>
          <a:p>
            <a:endParaRPr lang="en-ZA" b="1" dirty="0"/>
          </a:p>
        </p:txBody>
      </p:sp>
      <p:pic>
        <p:nvPicPr>
          <p:cNvPr id="4" name="Picture 6" descr="Line Icon Stock Illustration ...">
            <a:extLst>
              <a:ext uri="{FF2B5EF4-FFF2-40B4-BE49-F238E27FC236}">
                <a16:creationId xmlns:a16="http://schemas.microsoft.com/office/drawing/2014/main" id="{C08338F6-F64B-CC65-2C7D-6CB646556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EA163D62-3B17-A92F-DA6D-8A5AC7B6870A}"/>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239045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E46C-A5E7-A836-CBA8-12BF6AE5E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A3FF2-FE9A-5D99-B354-4D7B6CB04C90}"/>
              </a:ext>
            </a:extLst>
          </p:cNvPr>
          <p:cNvSpPr>
            <a:spLocks noGrp="1"/>
          </p:cNvSpPr>
          <p:nvPr>
            <p:ph type="title"/>
          </p:nvPr>
        </p:nvSpPr>
        <p:spPr>
          <a:xfrm>
            <a:off x="442913" y="1019828"/>
            <a:ext cx="9678987" cy="1260000"/>
          </a:xfrm>
        </p:spPr>
        <p:txBody>
          <a:bodyPr anchor="t">
            <a:normAutofit/>
          </a:bodyPr>
          <a:lstStyle/>
          <a:p>
            <a:r>
              <a:rPr lang="en-US" dirty="0">
                <a:solidFill>
                  <a:schemeClr val="accent2"/>
                </a:solidFill>
              </a:rPr>
              <a:t>Section 2.1. HIV &amp; NCD integration – </a:t>
            </a:r>
            <a:r>
              <a:rPr lang="en-US" b="0" dirty="0">
                <a:solidFill>
                  <a:schemeClr val="accent2"/>
                </a:solidFill>
              </a:rPr>
              <a:t>National guidance</a:t>
            </a:r>
            <a:endParaRPr lang="en-US" dirty="0"/>
          </a:p>
        </p:txBody>
      </p:sp>
      <p:sp>
        <p:nvSpPr>
          <p:cNvPr id="3" name="Content Placeholder 2">
            <a:extLst>
              <a:ext uri="{FF2B5EF4-FFF2-40B4-BE49-F238E27FC236}">
                <a16:creationId xmlns:a16="http://schemas.microsoft.com/office/drawing/2014/main" id="{E222FAE0-4DE2-03A3-9C84-6576B93BD1C9}"/>
              </a:ext>
            </a:extLst>
          </p:cNvPr>
          <p:cNvSpPr>
            <a:spLocks noGrp="1"/>
          </p:cNvSpPr>
          <p:nvPr>
            <p:ph idx="1"/>
          </p:nvPr>
        </p:nvSpPr>
        <p:spPr>
          <a:xfrm>
            <a:off x="442913" y="3106418"/>
            <a:ext cx="11088687" cy="3291841"/>
          </a:xfrm>
        </p:spPr>
        <p:txBody>
          <a:bodyPr anchor="t">
            <a:normAutofit/>
          </a:bodyPr>
          <a:lstStyle/>
          <a:p>
            <a:r>
              <a:rPr lang="en-ZA" b="1" dirty="0">
                <a:hlinkClick r:id="rId3"/>
              </a:rPr>
              <a:t>South Africa</a:t>
            </a:r>
            <a:r>
              <a:rPr lang="en-ZA" b="1" dirty="0"/>
              <a:t>: Adherence Guidelines for HIV, TB and NCDs </a:t>
            </a:r>
            <a:r>
              <a:rPr lang="en-ZA" dirty="0"/>
              <a:t>(Updated April 2023)</a:t>
            </a:r>
          </a:p>
          <a:p>
            <a:endParaRPr lang="en-ZA" b="1" dirty="0"/>
          </a:p>
          <a:p>
            <a:r>
              <a:rPr lang="en-ZA" b="1" dirty="0">
                <a:hlinkClick r:id="rId4"/>
              </a:rPr>
              <a:t>Kenya</a:t>
            </a:r>
            <a:r>
              <a:rPr lang="en-ZA" b="1" dirty="0"/>
              <a:t>: AIDS strategic integration framework 2025-2030</a:t>
            </a:r>
          </a:p>
          <a:p>
            <a:endParaRPr lang="en-ZA" b="1" dirty="0"/>
          </a:p>
        </p:txBody>
      </p:sp>
      <p:pic>
        <p:nvPicPr>
          <p:cNvPr id="4" name="Picture 6" descr="Line Icon Stock Illustration ...">
            <a:extLst>
              <a:ext uri="{FF2B5EF4-FFF2-40B4-BE49-F238E27FC236}">
                <a16:creationId xmlns:a16="http://schemas.microsoft.com/office/drawing/2014/main" id="{D435E594-6847-466D-71B4-DAFB2BA7D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47C2EAE1-9480-5834-40BC-2C6CD48E4053}"/>
              </a:ext>
            </a:extLst>
          </p:cNvPr>
          <p:cNvSpPr>
            <a:spLocks noGrp="1"/>
          </p:cNvSpPr>
          <p:nvPr>
            <p:ph type="dt" sz="half" idx="10"/>
          </p:nvPr>
        </p:nvSpPr>
        <p:spPr>
          <a:xfrm>
            <a:off x="442913" y="6276101"/>
            <a:ext cx="3130867" cy="244317"/>
          </a:xfrm>
        </p:spPr>
        <p:txBody>
          <a:bodyPr/>
          <a:lstStyle/>
          <a:p>
            <a:r>
              <a:rPr lang="en-GB" noProof="0"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66685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B689E-0CC9-3728-1613-A34956BF0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70854-A14A-33D7-8674-044EC2583F44}"/>
              </a:ext>
            </a:extLst>
          </p:cNvPr>
          <p:cNvSpPr>
            <a:spLocks noGrp="1"/>
          </p:cNvSpPr>
          <p:nvPr>
            <p:ph type="title"/>
          </p:nvPr>
        </p:nvSpPr>
        <p:spPr>
          <a:xfrm>
            <a:off x="442913" y="1401624"/>
            <a:ext cx="9634342" cy="1260000"/>
          </a:xfrm>
        </p:spPr>
        <p:txBody>
          <a:bodyPr anchor="t">
            <a:normAutofit fontScale="90000"/>
          </a:bodyPr>
          <a:lstStyle/>
          <a:p>
            <a:r>
              <a:rPr lang="en-US" dirty="0">
                <a:solidFill>
                  <a:schemeClr val="accent2"/>
                </a:solidFill>
              </a:rPr>
              <a:t>Section 2.2. HIV and family planning/SRH integration– </a:t>
            </a:r>
            <a:br>
              <a:rPr lang="en-US" dirty="0">
                <a:solidFill>
                  <a:schemeClr val="accent2"/>
                </a:solidFill>
              </a:rPr>
            </a:br>
            <a:r>
              <a:rPr lang="en-US" b="0" dirty="0">
                <a:solidFill>
                  <a:schemeClr val="accent2"/>
                </a:solidFill>
                <a:hlinkClick r:id="rId3"/>
              </a:rPr>
              <a:t>Key questions</a:t>
            </a:r>
            <a:endParaRPr lang="en-US" dirty="0"/>
          </a:p>
        </p:txBody>
      </p:sp>
      <p:sp>
        <p:nvSpPr>
          <p:cNvPr id="3" name="Content Placeholder 2">
            <a:extLst>
              <a:ext uri="{FF2B5EF4-FFF2-40B4-BE49-F238E27FC236}">
                <a16:creationId xmlns:a16="http://schemas.microsoft.com/office/drawing/2014/main" id="{DD98FF0F-699F-D47B-EF3C-BC18F9E039BD}"/>
              </a:ext>
            </a:extLst>
          </p:cNvPr>
          <p:cNvSpPr>
            <a:spLocks noGrp="1"/>
          </p:cNvSpPr>
          <p:nvPr>
            <p:ph idx="1"/>
          </p:nvPr>
        </p:nvSpPr>
        <p:spPr>
          <a:xfrm>
            <a:off x="442913" y="3258818"/>
            <a:ext cx="11088687" cy="3291841"/>
          </a:xfrm>
        </p:spPr>
        <p:txBody>
          <a:bodyPr anchor="t">
            <a:normAutofit/>
          </a:bodyPr>
          <a:lstStyle/>
          <a:p>
            <a:r>
              <a:rPr lang="en-GB" dirty="0"/>
              <a:t>What is the current epidemiological and service delivery context for HIV and family planning?</a:t>
            </a:r>
          </a:p>
          <a:p>
            <a:r>
              <a:rPr lang="en-GB" dirty="0"/>
              <a:t>How are HIV and family planning services currently delivered?</a:t>
            </a:r>
          </a:p>
          <a:p>
            <a:r>
              <a:rPr lang="en-GB" dirty="0"/>
              <a:t>What model of integration has been/will be adopted?</a:t>
            </a:r>
          </a:p>
          <a:p>
            <a:r>
              <a:rPr lang="en-GB" dirty="0"/>
              <a:t>Where, by who and when are family planning services provided in an integrated setting?</a:t>
            </a:r>
          </a:p>
          <a:p>
            <a:r>
              <a:rPr lang="en-GB" dirty="0"/>
              <a:t>What family planning methods are available and accessible in HIV service settings?</a:t>
            </a:r>
          </a:p>
          <a:p>
            <a:r>
              <a:rPr lang="en-GB" dirty="0"/>
              <a:t>Are monitoring, supply chain and data systems coordinated?</a:t>
            </a:r>
          </a:p>
          <a:p>
            <a:pPr marL="0" indent="0">
              <a:buNone/>
            </a:pPr>
            <a:endParaRPr lang="en-GB" dirty="0"/>
          </a:p>
          <a:p>
            <a:pPr marL="0" indent="0">
              <a:buNone/>
            </a:pPr>
            <a:r>
              <a:rPr lang="en-GB" dirty="0"/>
              <a:t>Download key questions </a:t>
            </a:r>
            <a:r>
              <a:rPr lang="en-GB" dirty="0">
                <a:hlinkClick r:id="rId4"/>
              </a:rPr>
              <a:t>here</a:t>
            </a:r>
            <a:r>
              <a:rPr lang="en-GB" dirty="0"/>
              <a:t>.</a:t>
            </a:r>
          </a:p>
          <a:p>
            <a:endParaRPr lang="en-GB" dirty="0"/>
          </a:p>
          <a:p>
            <a:endParaRPr lang="en-ZA" b="1" dirty="0"/>
          </a:p>
        </p:txBody>
      </p:sp>
      <p:pic>
        <p:nvPicPr>
          <p:cNvPr id="4" name="Picture 6" descr="Line Icon Stock Illustration ...">
            <a:extLst>
              <a:ext uri="{FF2B5EF4-FFF2-40B4-BE49-F238E27FC236}">
                <a16:creationId xmlns:a16="http://schemas.microsoft.com/office/drawing/2014/main" id="{B0EAC000-8B21-AA9D-E7D3-028D16389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5" name="Date Placeholder 3">
            <a:extLst>
              <a:ext uri="{FF2B5EF4-FFF2-40B4-BE49-F238E27FC236}">
                <a16:creationId xmlns:a16="http://schemas.microsoft.com/office/drawing/2014/main" id="{786C41D4-66F3-C9A3-6A0A-A733FB0F980C}"/>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accent2"/>
                </a:solidFill>
                <a:latin typeface="Verdana" panose="020B0604030504040204" pitchFamily="34" charset="0"/>
              </a:rPr>
              <a:t>SECTION 2: INTEGRATION SERVICE DELIVERY</a:t>
            </a:r>
            <a:endParaRPr lang="en-GB" dirty="0">
              <a:solidFill>
                <a:schemeClr val="accent2"/>
              </a:solidFill>
              <a:latin typeface="Verdana" panose="020B0604030504040204" pitchFamily="34" charset="0"/>
            </a:endParaRPr>
          </a:p>
        </p:txBody>
      </p:sp>
    </p:spTree>
    <p:extLst>
      <p:ext uri="{BB962C8B-B14F-4D97-AF65-F5344CB8AC3E}">
        <p14:creationId xmlns:p14="http://schemas.microsoft.com/office/powerpoint/2010/main" val="40732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2E04-4D63-9644-CE3A-93A2501700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72BCF5-80F5-FD17-E003-DEA98EBAD067}"/>
              </a:ext>
            </a:extLst>
          </p:cNvPr>
          <p:cNvSpPr>
            <a:spLocks noGrp="1"/>
          </p:cNvSpPr>
          <p:nvPr>
            <p:ph idx="1"/>
          </p:nvPr>
        </p:nvSpPr>
        <p:spPr>
          <a:xfrm>
            <a:off x="442913" y="2766059"/>
            <a:ext cx="6884987" cy="3291841"/>
          </a:xfrm>
        </p:spPr>
        <p:txBody>
          <a:bodyPr anchor="t">
            <a:normAutofit/>
          </a:bodyPr>
          <a:lstStyle/>
          <a:p>
            <a:pPr marL="0" indent="0">
              <a:buNone/>
            </a:pPr>
            <a:r>
              <a:rPr lang="en-ZA" b="1" dirty="0"/>
              <a:t>IAS </a:t>
            </a:r>
          </a:p>
          <a:p>
            <a:r>
              <a:rPr lang="en-ZA" b="1" dirty="0">
                <a:hlinkClick r:id="rId3"/>
              </a:rPr>
              <a:t>Differentiated service delivery for family planning services and contraceptive methods</a:t>
            </a:r>
            <a:r>
              <a:rPr lang="en-ZA" dirty="0"/>
              <a:t>, 2025</a:t>
            </a:r>
            <a:r>
              <a:rPr lang="en-ZA" b="1" dirty="0"/>
              <a:t> </a:t>
            </a:r>
          </a:p>
          <a:p>
            <a:r>
              <a:rPr lang="en-GB" dirty="0"/>
              <a:t>This framework provides an outline of how the principles of differentiated service delivery may be used across methods of contraception to provide integrated HIV and family planning services.</a:t>
            </a:r>
            <a:endParaRPr lang="en-ZA"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599CB357-C484-F5C4-6B39-EF2D8ADFF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7" name="Picture 6">
            <a:extLst>
              <a:ext uri="{FF2B5EF4-FFF2-40B4-BE49-F238E27FC236}">
                <a16:creationId xmlns:a16="http://schemas.microsoft.com/office/drawing/2014/main" id="{C20FB895-5ED0-828D-4C0A-31CC2B215A6E}"/>
              </a:ext>
            </a:extLst>
          </p:cNvPr>
          <p:cNvPicPr>
            <a:picLocks noChangeAspect="1"/>
          </p:cNvPicPr>
          <p:nvPr/>
        </p:nvPicPr>
        <p:blipFill>
          <a:blip r:embed="rId5"/>
          <a:stretch>
            <a:fillRect/>
          </a:stretch>
        </p:blipFill>
        <p:spPr>
          <a:xfrm>
            <a:off x="8489633" y="2041282"/>
            <a:ext cx="3130867" cy="4482369"/>
          </a:xfrm>
          <a:prstGeom prst="rect">
            <a:avLst/>
          </a:prstGeom>
          <a:ln>
            <a:solidFill>
              <a:schemeClr val="tx1">
                <a:lumMod val="50000"/>
                <a:lumOff val="50000"/>
              </a:schemeClr>
            </a:solidFill>
          </a:ln>
        </p:spPr>
      </p:pic>
      <p:sp>
        <p:nvSpPr>
          <p:cNvPr id="10" name="Title 1">
            <a:extLst>
              <a:ext uri="{FF2B5EF4-FFF2-40B4-BE49-F238E27FC236}">
                <a16:creationId xmlns:a16="http://schemas.microsoft.com/office/drawing/2014/main" id="{6EB18A17-ABC4-495B-38C6-BC80A074B9BC}"/>
              </a:ext>
            </a:extLst>
          </p:cNvPr>
          <p:cNvSpPr txBox="1">
            <a:spLocks/>
          </p:cNvSpPr>
          <p:nvPr/>
        </p:nvSpPr>
        <p:spPr bwMode="gray">
          <a:xfrm>
            <a:off x="442913" y="896798"/>
            <a:ext cx="9678987" cy="1554302"/>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dirty="0">
                <a:solidFill>
                  <a:schemeClr val="accent2"/>
                </a:solidFill>
              </a:rPr>
              <a:t>Section 2.2. HIV and family planning/SRH integration– </a:t>
            </a:r>
            <a:r>
              <a:rPr lang="en-US" b="0" dirty="0">
                <a:solidFill>
                  <a:schemeClr val="accent2"/>
                </a:solidFill>
              </a:rPr>
              <a:t>Resources</a:t>
            </a:r>
            <a:endParaRPr lang="en-US" dirty="0"/>
          </a:p>
        </p:txBody>
      </p:sp>
      <p:sp>
        <p:nvSpPr>
          <p:cNvPr id="2" name="Date Placeholder 3">
            <a:extLst>
              <a:ext uri="{FF2B5EF4-FFF2-40B4-BE49-F238E27FC236}">
                <a16:creationId xmlns:a16="http://schemas.microsoft.com/office/drawing/2014/main" id="{B3ECB6F0-6D32-ACCA-6973-D86A02174801}"/>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accent2"/>
                </a:solidFill>
                <a:latin typeface="Verdana" panose="020B0604030504040204" pitchFamily="34" charset="0"/>
              </a:rPr>
              <a:t>SECTION 2: INTEGRATION SERVICE DELIVERY</a:t>
            </a:r>
            <a:endParaRPr lang="en-GB" dirty="0">
              <a:solidFill>
                <a:schemeClr val="accent2"/>
              </a:solidFill>
              <a:latin typeface="Verdana" panose="020B0604030504040204" pitchFamily="34" charset="0"/>
            </a:endParaRPr>
          </a:p>
        </p:txBody>
      </p:sp>
    </p:spTree>
    <p:extLst>
      <p:ext uri="{BB962C8B-B14F-4D97-AF65-F5344CB8AC3E}">
        <p14:creationId xmlns:p14="http://schemas.microsoft.com/office/powerpoint/2010/main" val="314634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FBCAC-BC4B-C2D7-8F7F-8AA49AFA76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44E0F-986B-35AC-642C-DCC75444D945}"/>
              </a:ext>
            </a:extLst>
          </p:cNvPr>
          <p:cNvSpPr>
            <a:spLocks noGrp="1"/>
          </p:cNvSpPr>
          <p:nvPr>
            <p:ph idx="1"/>
          </p:nvPr>
        </p:nvSpPr>
        <p:spPr>
          <a:xfrm>
            <a:off x="442913" y="2766059"/>
            <a:ext cx="6884987" cy="3291841"/>
          </a:xfrm>
        </p:spPr>
        <p:txBody>
          <a:bodyPr anchor="t">
            <a:normAutofit fontScale="77500" lnSpcReduction="20000"/>
          </a:bodyPr>
          <a:lstStyle/>
          <a:p>
            <a:pPr marL="0" indent="0">
              <a:buNone/>
            </a:pPr>
            <a:r>
              <a:rPr lang="en-ZA" b="1" dirty="0"/>
              <a:t>WHO </a:t>
            </a:r>
            <a:endParaRPr lang="en-GB" dirty="0"/>
          </a:p>
          <a:p>
            <a:pPr lvl="0" fontAlgn="base"/>
            <a:r>
              <a:rPr lang="en-US" b="1" u="sng" dirty="0">
                <a:hlinkClick r:id="rId3"/>
              </a:rPr>
              <a:t>SRHR &amp; LINKAGES TOOLKIT</a:t>
            </a:r>
            <a:r>
              <a:rPr lang="en-US" b="1" dirty="0"/>
              <a:t> </a:t>
            </a:r>
          </a:p>
          <a:p>
            <a:pPr lvl="0" fontAlgn="base"/>
            <a:endParaRPr lang="en-GB" dirty="0"/>
          </a:p>
          <a:p>
            <a:pPr lvl="0" fontAlgn="base"/>
            <a:r>
              <a:rPr lang="en-US" b="1" u="sng" dirty="0">
                <a:hlinkClick r:id="rId4"/>
              </a:rPr>
              <a:t>Integration of HIV testing and linkage in family planning and contraception services: implementation brief</a:t>
            </a:r>
            <a:r>
              <a:rPr lang="en-US" dirty="0"/>
              <a:t>, 2021 </a:t>
            </a:r>
          </a:p>
          <a:p>
            <a:pPr lvl="0" fontAlgn="base"/>
            <a:endParaRPr lang="en-US" dirty="0"/>
          </a:p>
          <a:p>
            <a:pPr lvl="0" fontAlgn="base"/>
            <a:r>
              <a:rPr lang="en-GB" b="1" dirty="0">
                <a:hlinkClick r:id="rId5"/>
              </a:rPr>
              <a:t>Actions for improved clinical and prevention services and choices: preventing HIV and other sexually transmitted infections among women and girls using contraceptive services in contexts with high HIV incidence</a:t>
            </a:r>
            <a:r>
              <a:rPr lang="en-GB" b="1" dirty="0"/>
              <a:t>, </a:t>
            </a:r>
            <a:r>
              <a:rPr lang="en-US" dirty="0"/>
              <a:t>2020</a:t>
            </a:r>
          </a:p>
          <a:p>
            <a:pPr lvl="0" fontAlgn="base"/>
            <a:endParaRPr lang="en-US" dirty="0"/>
          </a:p>
          <a:p>
            <a:pPr lvl="0" fontAlgn="base"/>
            <a:r>
              <a:rPr lang="en-GB" b="1" dirty="0">
                <a:hlinkClick r:id="rId6"/>
              </a:rPr>
              <a:t>Operational considerations for increasing access to cervical cancer screening for women living with HIV </a:t>
            </a:r>
            <a:r>
              <a:rPr lang="en-GB" b="1" dirty="0"/>
              <a:t>, </a:t>
            </a:r>
            <a:r>
              <a:rPr lang="en-GB" dirty="0"/>
              <a:t>2023</a:t>
            </a:r>
          </a:p>
          <a:p>
            <a:endParaRPr lang="en-ZA" b="1" dirty="0"/>
          </a:p>
        </p:txBody>
      </p:sp>
      <p:pic>
        <p:nvPicPr>
          <p:cNvPr id="4" name="Picture 6" descr="Line Icon Stock Illustration ...">
            <a:extLst>
              <a:ext uri="{FF2B5EF4-FFF2-40B4-BE49-F238E27FC236}">
                <a16:creationId xmlns:a16="http://schemas.microsoft.com/office/drawing/2014/main" id="{BD5271C5-BD92-24CB-C029-8214B339C2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pic>
        <p:nvPicPr>
          <p:cNvPr id="6" name="Picture 5">
            <a:extLst>
              <a:ext uri="{FF2B5EF4-FFF2-40B4-BE49-F238E27FC236}">
                <a16:creationId xmlns:a16="http://schemas.microsoft.com/office/drawing/2014/main" id="{5BC9A88A-991F-30AD-10E3-77230AB76B94}"/>
              </a:ext>
            </a:extLst>
          </p:cNvPr>
          <p:cNvPicPr>
            <a:picLocks noChangeAspect="1"/>
          </p:cNvPicPr>
          <p:nvPr/>
        </p:nvPicPr>
        <p:blipFill>
          <a:blip r:embed="rId8"/>
          <a:stretch>
            <a:fillRect/>
          </a:stretch>
        </p:blipFill>
        <p:spPr>
          <a:xfrm>
            <a:off x="7487327" y="2664520"/>
            <a:ext cx="4517435" cy="2661624"/>
          </a:xfrm>
          <a:prstGeom prst="rect">
            <a:avLst/>
          </a:prstGeom>
        </p:spPr>
      </p:pic>
      <p:sp>
        <p:nvSpPr>
          <p:cNvPr id="10" name="Title 1">
            <a:extLst>
              <a:ext uri="{FF2B5EF4-FFF2-40B4-BE49-F238E27FC236}">
                <a16:creationId xmlns:a16="http://schemas.microsoft.com/office/drawing/2014/main" id="{04D20B40-5C94-4592-077F-6B44C37DBA1E}"/>
              </a:ext>
            </a:extLst>
          </p:cNvPr>
          <p:cNvSpPr txBox="1">
            <a:spLocks/>
          </p:cNvSpPr>
          <p:nvPr/>
        </p:nvSpPr>
        <p:spPr bwMode="gray">
          <a:xfrm>
            <a:off x="442913" y="896798"/>
            <a:ext cx="9678987" cy="1260000"/>
          </a:xfrm>
          <a:prstGeom prst="rect">
            <a:avLst/>
          </a:prstGeom>
        </p:spPr>
        <p:txBody>
          <a:bodyPr vert="horz" lIns="0" tIns="0" rIns="0" bIns="0" rtlCol="0" anchor="t" anchorCtr="0">
            <a:normAutofit fontScale="92500" lnSpcReduction="20000"/>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dirty="0">
                <a:solidFill>
                  <a:schemeClr val="accent2"/>
                </a:solidFill>
              </a:rPr>
              <a:t>Section 2.2. HIV and family planning/SRH integration– </a:t>
            </a:r>
            <a:r>
              <a:rPr lang="en-US" b="0" dirty="0">
                <a:solidFill>
                  <a:schemeClr val="accent2"/>
                </a:solidFill>
              </a:rPr>
              <a:t>Resources</a:t>
            </a:r>
            <a:endParaRPr lang="en-US" dirty="0"/>
          </a:p>
        </p:txBody>
      </p:sp>
      <p:sp>
        <p:nvSpPr>
          <p:cNvPr id="2" name="Date Placeholder 3">
            <a:extLst>
              <a:ext uri="{FF2B5EF4-FFF2-40B4-BE49-F238E27FC236}">
                <a16:creationId xmlns:a16="http://schemas.microsoft.com/office/drawing/2014/main" id="{83BB9807-8BED-4FDF-C92D-163C2F9E56DC}"/>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398202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536D-D298-9DF0-EBDA-D16EEEC6D9F5}"/>
              </a:ext>
            </a:extLst>
          </p:cNvPr>
          <p:cNvSpPr>
            <a:spLocks noGrp="1"/>
          </p:cNvSpPr>
          <p:nvPr>
            <p:ph type="title"/>
          </p:nvPr>
        </p:nvSpPr>
        <p:spPr/>
        <p:txBody>
          <a:bodyPr/>
          <a:lstStyle/>
          <a:p>
            <a:r>
              <a:rPr lang="en-US" dirty="0"/>
              <a:t>Background (2/2)</a:t>
            </a:r>
          </a:p>
        </p:txBody>
      </p:sp>
      <p:sp>
        <p:nvSpPr>
          <p:cNvPr id="3" name="Content Placeholder 2">
            <a:extLst>
              <a:ext uri="{FF2B5EF4-FFF2-40B4-BE49-F238E27FC236}">
                <a16:creationId xmlns:a16="http://schemas.microsoft.com/office/drawing/2014/main" id="{E631391A-85A1-D309-FFA1-C897329A4A03}"/>
              </a:ext>
            </a:extLst>
          </p:cNvPr>
          <p:cNvSpPr>
            <a:spLocks noGrp="1"/>
          </p:cNvSpPr>
          <p:nvPr>
            <p:ph idx="1"/>
          </p:nvPr>
        </p:nvSpPr>
        <p:spPr>
          <a:xfrm>
            <a:off x="442913" y="2766059"/>
            <a:ext cx="10855708" cy="3571679"/>
          </a:xfrm>
        </p:spPr>
        <p:txBody>
          <a:bodyPr/>
          <a:lstStyle/>
          <a:p>
            <a:pPr marL="0" indent="0">
              <a:buNone/>
            </a:pPr>
            <a:r>
              <a:rPr lang="en-ZA" sz="4800" dirty="0"/>
              <a:t>⚖️</a:t>
            </a:r>
            <a:r>
              <a:rPr lang="en-ZA" dirty="0"/>
              <a:t> </a:t>
            </a:r>
            <a:r>
              <a:rPr lang="en-US" dirty="0"/>
              <a:t>HIV financing landscape is rapidly shifting</a:t>
            </a:r>
          </a:p>
          <a:p>
            <a:endParaRPr lang="en-US" dirty="0"/>
          </a:p>
          <a:p>
            <a:pPr marL="0" indent="0">
              <a:buNone/>
            </a:pPr>
            <a:r>
              <a:rPr lang="en-ZA" sz="4800" dirty="0"/>
              <a:t>💰</a:t>
            </a:r>
            <a:r>
              <a:rPr lang="en-ZA" dirty="0"/>
              <a:t> </a:t>
            </a:r>
            <a:r>
              <a:rPr lang="en-US" dirty="0"/>
              <a:t>Countries must make trade-offs across prevention, testing and treatment, prioritize and integrate HIV with other health services</a:t>
            </a:r>
          </a:p>
          <a:p>
            <a:endParaRPr lang="en-US" dirty="0"/>
          </a:p>
          <a:p>
            <a:pPr marL="0" indent="0">
              <a:buNone/>
            </a:pPr>
            <a:r>
              <a:rPr lang="en-ZA" sz="4800" dirty="0"/>
              <a:t>⚒️</a:t>
            </a:r>
            <a:r>
              <a:rPr lang="en-US" dirty="0"/>
              <a:t>Many tools are available to support prioritization, integration and designing sustainable HIV </a:t>
            </a:r>
            <a:r>
              <a:rPr lang="en-US" dirty="0" err="1"/>
              <a:t>programmes</a:t>
            </a:r>
            <a:r>
              <a:rPr lang="en-US" dirty="0"/>
              <a:t> but are not always easy to find</a:t>
            </a:r>
          </a:p>
        </p:txBody>
      </p:sp>
      <p:pic>
        <p:nvPicPr>
          <p:cNvPr id="4" name="Picture 2" descr="Context icon Vector Images &amp; Graphics for Commercial Use | VectorStock">
            <a:extLst>
              <a:ext uri="{FF2B5EF4-FFF2-40B4-BE49-F238E27FC236}">
                <a16:creationId xmlns:a16="http://schemas.microsoft.com/office/drawing/2014/main" id="{B9873DF1-1297-B0D9-59B5-471276E35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3117" y="362139"/>
            <a:ext cx="2358414" cy="132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46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3E8C5-7FD9-911D-96B9-AB8B796478F0}"/>
            </a:ext>
          </a:extLst>
        </p:cNvPr>
        <p:cNvGrpSpPr/>
        <p:nvPr/>
      </p:nvGrpSpPr>
      <p:grpSpPr>
        <a:xfrm>
          <a:off x="0" y="0"/>
          <a:ext cx="0" cy="0"/>
          <a:chOff x="0" y="0"/>
          <a:chExt cx="0" cy="0"/>
        </a:xfrm>
      </p:grpSpPr>
      <p:pic>
        <p:nvPicPr>
          <p:cNvPr id="4" name="Picture 6" descr="Line Icon Stock Illustration ...">
            <a:extLst>
              <a:ext uri="{FF2B5EF4-FFF2-40B4-BE49-F238E27FC236}">
                <a16:creationId xmlns:a16="http://schemas.microsoft.com/office/drawing/2014/main" id="{2013B043-02A9-4767-98D4-52D77A941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10" name="Title 1">
            <a:extLst>
              <a:ext uri="{FF2B5EF4-FFF2-40B4-BE49-F238E27FC236}">
                <a16:creationId xmlns:a16="http://schemas.microsoft.com/office/drawing/2014/main" id="{F579371D-96B4-EFDA-9F60-1F10FFB9E761}"/>
              </a:ext>
            </a:extLst>
          </p:cNvPr>
          <p:cNvSpPr txBox="1">
            <a:spLocks/>
          </p:cNvSpPr>
          <p:nvPr/>
        </p:nvSpPr>
        <p:spPr bwMode="gray">
          <a:xfrm>
            <a:off x="442913" y="896798"/>
            <a:ext cx="9678987" cy="1260000"/>
          </a:xfrm>
          <a:prstGeom prst="rect">
            <a:avLst/>
          </a:prstGeom>
        </p:spPr>
        <p:txBody>
          <a:bodyPr vert="horz" lIns="0" tIns="0" rIns="0" bIns="0" rtlCol="0" anchor="t" anchorCtr="0">
            <a:normAutofit fontScale="92500" lnSpcReduction="20000"/>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dirty="0">
                <a:solidFill>
                  <a:schemeClr val="accent2"/>
                </a:solidFill>
              </a:rPr>
              <a:t>Section 2.2. HIV and family planning/SRH integration– </a:t>
            </a:r>
            <a:r>
              <a:rPr lang="en-US" b="0" dirty="0">
                <a:solidFill>
                  <a:schemeClr val="accent2"/>
                </a:solidFill>
              </a:rPr>
              <a:t>Research</a:t>
            </a:r>
            <a:endParaRPr lang="en-US" dirty="0"/>
          </a:p>
        </p:txBody>
      </p:sp>
      <p:sp>
        <p:nvSpPr>
          <p:cNvPr id="5" name="Content Placeholder 4">
            <a:extLst>
              <a:ext uri="{FF2B5EF4-FFF2-40B4-BE49-F238E27FC236}">
                <a16:creationId xmlns:a16="http://schemas.microsoft.com/office/drawing/2014/main" id="{7B650999-602D-B931-71BD-8EA981C05B05}"/>
              </a:ext>
            </a:extLst>
          </p:cNvPr>
          <p:cNvSpPr>
            <a:spLocks noGrp="1"/>
          </p:cNvSpPr>
          <p:nvPr>
            <p:ph idx="1"/>
          </p:nvPr>
        </p:nvSpPr>
        <p:spPr>
          <a:xfrm>
            <a:off x="442913" y="2766059"/>
            <a:ext cx="10466387" cy="3291841"/>
          </a:xfrm>
        </p:spPr>
        <p:txBody>
          <a:bodyPr/>
          <a:lstStyle/>
          <a:p>
            <a:r>
              <a:rPr lang="en-GB" dirty="0">
                <a:hlinkClick r:id="rId4"/>
              </a:rPr>
              <a:t>Integration of family planning services into antiretroviral for HIV in differentiated models of care in South Africa</a:t>
            </a:r>
            <a:r>
              <a:rPr lang="en-GB" dirty="0"/>
              <a:t>, 2026</a:t>
            </a:r>
          </a:p>
          <a:p>
            <a:pPr lvl="1"/>
            <a:r>
              <a:rPr lang="en-GB" dirty="0"/>
              <a:t>Only 21% of women collected family planning medications on the same day as ART</a:t>
            </a:r>
          </a:p>
        </p:txBody>
      </p:sp>
      <p:sp>
        <p:nvSpPr>
          <p:cNvPr id="2" name="Date Placeholder 3">
            <a:extLst>
              <a:ext uri="{FF2B5EF4-FFF2-40B4-BE49-F238E27FC236}">
                <a16:creationId xmlns:a16="http://schemas.microsoft.com/office/drawing/2014/main" id="{7254D112-54C4-21FF-32E8-B1D3B8E617F3}"/>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2814817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EEA6-ECB7-0040-0D87-D668F702D3A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91504-0DA7-8D2F-AB21-AE85BD5B5694}"/>
              </a:ext>
            </a:extLst>
          </p:cNvPr>
          <p:cNvSpPr>
            <a:spLocks noGrp="1"/>
          </p:cNvSpPr>
          <p:nvPr>
            <p:ph idx="1"/>
          </p:nvPr>
        </p:nvSpPr>
        <p:spPr>
          <a:xfrm>
            <a:off x="442913" y="2766059"/>
            <a:ext cx="11088687" cy="3291841"/>
          </a:xfrm>
        </p:spPr>
        <p:txBody>
          <a:bodyPr anchor="t">
            <a:normAutofit/>
          </a:bodyPr>
          <a:lstStyle/>
          <a:p>
            <a:r>
              <a:rPr lang="en-US" dirty="0">
                <a:hlinkClick r:id="rId3"/>
              </a:rPr>
              <a:t>Implementation Guide for the National Strategy for Integration of Sexual Reproductive Health and Rights and HIV/AIDS 2017 – 2021</a:t>
            </a:r>
            <a:r>
              <a:rPr lang="en-US" dirty="0"/>
              <a:t>, Uganda</a:t>
            </a:r>
            <a:endParaRPr lang="en-ZA" b="1" dirty="0"/>
          </a:p>
        </p:txBody>
      </p:sp>
      <p:pic>
        <p:nvPicPr>
          <p:cNvPr id="4" name="Picture 6" descr="Line Icon Stock Illustration ...">
            <a:extLst>
              <a:ext uri="{FF2B5EF4-FFF2-40B4-BE49-F238E27FC236}">
                <a16:creationId xmlns:a16="http://schemas.microsoft.com/office/drawing/2014/main" id="{C576CF17-6A05-6D5A-A1FF-7BEDA6929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04" r="11932"/>
          <a:stretch>
            <a:fillRect/>
          </a:stretch>
        </p:blipFill>
        <p:spPr bwMode="auto">
          <a:xfrm>
            <a:off x="10261600" y="0"/>
            <a:ext cx="1358900" cy="1793596"/>
          </a:xfrm>
          <a:prstGeom prst="rect">
            <a:avLst/>
          </a:prstGeom>
          <a:solidFill>
            <a:srgbClr val="FFFFFF"/>
          </a:solidFill>
        </p:spPr>
      </p:pic>
      <p:sp>
        <p:nvSpPr>
          <p:cNvPr id="7" name="Title 1">
            <a:extLst>
              <a:ext uri="{FF2B5EF4-FFF2-40B4-BE49-F238E27FC236}">
                <a16:creationId xmlns:a16="http://schemas.microsoft.com/office/drawing/2014/main" id="{DB4B2B1A-4066-93EB-44FA-938B213C5631}"/>
              </a:ext>
            </a:extLst>
          </p:cNvPr>
          <p:cNvSpPr txBox="1">
            <a:spLocks/>
          </p:cNvSpPr>
          <p:nvPr/>
        </p:nvSpPr>
        <p:spPr bwMode="gray">
          <a:xfrm>
            <a:off x="442913" y="896798"/>
            <a:ext cx="9678987" cy="1541602"/>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dirty="0">
                <a:solidFill>
                  <a:schemeClr val="accent2"/>
                </a:solidFill>
              </a:rPr>
              <a:t>Section 2.2. HIV and family planning/SRH integration– </a:t>
            </a:r>
            <a:r>
              <a:rPr lang="en-US" b="0" dirty="0">
                <a:solidFill>
                  <a:schemeClr val="accent2"/>
                </a:solidFill>
              </a:rPr>
              <a:t>National guidance</a:t>
            </a:r>
            <a:endParaRPr lang="en-US" dirty="0"/>
          </a:p>
        </p:txBody>
      </p:sp>
      <p:sp>
        <p:nvSpPr>
          <p:cNvPr id="2" name="Date Placeholder 3">
            <a:extLst>
              <a:ext uri="{FF2B5EF4-FFF2-40B4-BE49-F238E27FC236}">
                <a16:creationId xmlns:a16="http://schemas.microsoft.com/office/drawing/2014/main" id="{C34E309E-64AA-0234-553E-C3420CC0D29C}"/>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2: INTEGRATION SERVICE DELIVERY</a:t>
            </a:r>
          </a:p>
        </p:txBody>
      </p:sp>
    </p:spTree>
    <p:extLst>
      <p:ext uri="{BB962C8B-B14F-4D97-AF65-F5344CB8AC3E}">
        <p14:creationId xmlns:p14="http://schemas.microsoft.com/office/powerpoint/2010/main" val="181329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382F-5E76-952E-D7D3-C947A8880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6FC1C6-A110-73CE-BCA2-E2354D626360}"/>
              </a:ext>
            </a:extLst>
          </p:cNvPr>
          <p:cNvSpPr>
            <a:spLocks noGrp="1"/>
          </p:cNvSpPr>
          <p:nvPr>
            <p:ph type="title"/>
          </p:nvPr>
        </p:nvSpPr>
        <p:spPr>
          <a:xfrm>
            <a:off x="442913" y="800100"/>
            <a:ext cx="6192838" cy="1861524"/>
          </a:xfrm>
        </p:spPr>
        <p:txBody>
          <a:bodyPr anchor="t">
            <a:normAutofit/>
          </a:bodyPr>
          <a:lstStyle/>
          <a:p>
            <a:r>
              <a:rPr lang="en-US" dirty="0">
                <a:solidFill>
                  <a:schemeClr val="accent3"/>
                </a:solidFill>
              </a:rPr>
              <a:t>SECTION 3: INTEGRATION OF SYSTEMS</a:t>
            </a:r>
            <a:endParaRPr lang="en-US" dirty="0"/>
          </a:p>
        </p:txBody>
      </p:sp>
      <p:sp>
        <p:nvSpPr>
          <p:cNvPr id="3" name="Content Placeholder 2">
            <a:extLst>
              <a:ext uri="{FF2B5EF4-FFF2-40B4-BE49-F238E27FC236}">
                <a16:creationId xmlns:a16="http://schemas.microsoft.com/office/drawing/2014/main" id="{D5932622-61C8-64D1-3C9D-3BEDA493EBA4}"/>
              </a:ext>
            </a:extLst>
          </p:cNvPr>
          <p:cNvSpPr>
            <a:spLocks noGrp="1"/>
          </p:cNvSpPr>
          <p:nvPr>
            <p:ph idx="1"/>
          </p:nvPr>
        </p:nvSpPr>
        <p:spPr>
          <a:xfrm>
            <a:off x="442913" y="2766059"/>
            <a:ext cx="6192837" cy="3291841"/>
          </a:xfrm>
        </p:spPr>
        <p:txBody>
          <a:bodyPr anchor="t">
            <a:normAutofit/>
          </a:bodyPr>
          <a:lstStyle/>
          <a:p>
            <a:pPr marL="0" indent="0">
              <a:spcAft>
                <a:spcPts val="600"/>
              </a:spcAft>
              <a:buNone/>
            </a:pPr>
            <a:r>
              <a:rPr lang="en-ZA" dirty="0">
                <a:hlinkClick r:id="rId3" action="ppaction://hlinksldjump"/>
              </a:rPr>
              <a:t>3.1 Human resources</a:t>
            </a:r>
            <a:endParaRPr lang="en-ZA" dirty="0"/>
          </a:p>
          <a:p>
            <a:pPr marL="0" indent="0">
              <a:spcAft>
                <a:spcPts val="600"/>
              </a:spcAft>
              <a:buNone/>
            </a:pPr>
            <a:r>
              <a:rPr lang="en-ZA" dirty="0">
                <a:hlinkClick r:id="rId4" action="ppaction://hlinksldjump"/>
              </a:rPr>
              <a:t>3.2 Laboratory systems </a:t>
            </a:r>
            <a:endParaRPr lang="en-ZA" dirty="0"/>
          </a:p>
          <a:p>
            <a:pPr marL="0" indent="0">
              <a:spcAft>
                <a:spcPts val="600"/>
              </a:spcAft>
              <a:buNone/>
            </a:pPr>
            <a:r>
              <a:rPr lang="en-ZA" dirty="0">
                <a:hlinkClick r:id="rId5" action="ppaction://hlinksldjump"/>
              </a:rPr>
              <a:t>3.3 Supply chain</a:t>
            </a:r>
            <a:endParaRPr lang="en-ZA" dirty="0"/>
          </a:p>
          <a:p>
            <a:pPr marL="0" indent="0">
              <a:spcAft>
                <a:spcPts val="600"/>
              </a:spcAft>
              <a:buNone/>
            </a:pPr>
            <a:r>
              <a:rPr lang="en-ZA" dirty="0">
                <a:hlinkClick r:id="rId6" action="ppaction://hlinksldjump"/>
              </a:rPr>
              <a:t>3.4 Monitoring and evaluation </a:t>
            </a:r>
            <a:endParaRPr lang="en-ZA"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7805EC45-C1A0-F92D-9005-0011014594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304" r="11932"/>
          <a:stretch>
            <a:fillRect/>
          </a:stretch>
        </p:blipFill>
        <p:spPr bwMode="auto">
          <a:xfrm>
            <a:off x="6996113" y="10"/>
            <a:ext cx="5195887" cy="6857990"/>
          </a:xfrm>
          <a:prstGeom prst="rect">
            <a:avLst/>
          </a:prstGeom>
          <a:solidFill>
            <a:srgbClr val="FFFFFF"/>
          </a:solidFill>
        </p:spPr>
      </p:pic>
      <p:sp>
        <p:nvSpPr>
          <p:cNvPr id="5" name="Date Placeholder 3">
            <a:extLst>
              <a:ext uri="{FF2B5EF4-FFF2-40B4-BE49-F238E27FC236}">
                <a16:creationId xmlns:a16="http://schemas.microsoft.com/office/drawing/2014/main" id="{A04B0D9F-AA4A-044D-37E9-33100F48358B}"/>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218454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DAEB5-0A05-7F7B-3561-36360F862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335E43-1D5E-6026-1637-C3F36C83F443}"/>
              </a:ext>
            </a:extLst>
          </p:cNvPr>
          <p:cNvSpPr>
            <a:spLocks noGrp="1"/>
          </p:cNvSpPr>
          <p:nvPr>
            <p:ph type="title"/>
          </p:nvPr>
        </p:nvSpPr>
        <p:spPr>
          <a:xfrm>
            <a:off x="442913" y="800100"/>
            <a:ext cx="8880196" cy="1861524"/>
          </a:xfrm>
        </p:spPr>
        <p:txBody>
          <a:bodyPr anchor="t">
            <a:normAutofit/>
          </a:bodyPr>
          <a:lstStyle/>
          <a:p>
            <a:r>
              <a:rPr lang="en-US" dirty="0">
                <a:solidFill>
                  <a:schemeClr val="accent3"/>
                </a:solidFill>
              </a:rPr>
              <a:t>Section 3.1 Human resources </a:t>
            </a:r>
            <a:r>
              <a:rPr lang="en-US" b="0" dirty="0">
                <a:solidFill>
                  <a:schemeClr val="accent3"/>
                </a:solidFill>
              </a:rPr>
              <a:t> - </a:t>
            </a:r>
            <a:r>
              <a:rPr lang="en-US" b="0" dirty="0">
                <a:solidFill>
                  <a:schemeClr val="accent3"/>
                </a:solidFill>
                <a:hlinkClick r:id="rId3"/>
              </a:rPr>
              <a:t>Key questions </a:t>
            </a:r>
            <a:endParaRPr lang="en-US" dirty="0">
              <a:solidFill>
                <a:schemeClr val="accent3"/>
              </a:solidFill>
            </a:endParaRPr>
          </a:p>
        </p:txBody>
      </p:sp>
      <p:sp>
        <p:nvSpPr>
          <p:cNvPr id="3" name="Content Placeholder 2">
            <a:extLst>
              <a:ext uri="{FF2B5EF4-FFF2-40B4-BE49-F238E27FC236}">
                <a16:creationId xmlns:a16="http://schemas.microsoft.com/office/drawing/2014/main" id="{9A6C9553-1DE6-74CD-86FA-BE0535D85E1A}"/>
              </a:ext>
            </a:extLst>
          </p:cNvPr>
          <p:cNvSpPr>
            <a:spLocks noGrp="1"/>
          </p:cNvSpPr>
          <p:nvPr>
            <p:ph idx="1"/>
          </p:nvPr>
        </p:nvSpPr>
        <p:spPr>
          <a:xfrm>
            <a:off x="442913" y="2766059"/>
            <a:ext cx="6192837" cy="3291841"/>
          </a:xfrm>
        </p:spPr>
        <p:txBody>
          <a:bodyPr anchor="t">
            <a:normAutofit/>
          </a:bodyPr>
          <a:lstStyle/>
          <a:p>
            <a:pPr marL="0" indent="0">
              <a:spcAft>
                <a:spcPts val="600"/>
              </a:spcAft>
              <a:buNone/>
            </a:pPr>
            <a:r>
              <a:rPr lang="en-ZA" dirty="0"/>
              <a:t>Download key questions </a:t>
            </a:r>
            <a:r>
              <a:rPr lang="en-ZA" dirty="0">
                <a:hlinkClick r:id="rId4"/>
              </a:rPr>
              <a:t>here</a:t>
            </a:r>
            <a:r>
              <a:rPr lang="en-ZA" dirty="0"/>
              <a:t>.</a:t>
            </a:r>
          </a:p>
          <a:p>
            <a:pPr marL="0" indent="0">
              <a:spcAft>
                <a:spcPts val="600"/>
              </a:spcAft>
              <a:buNone/>
            </a:pPr>
            <a:r>
              <a:rPr lang="en-ZA" dirty="0"/>
              <a:t> </a:t>
            </a:r>
          </a:p>
          <a:p>
            <a:pPr marL="0" indent="0">
              <a:spcAft>
                <a:spcPts val="600"/>
              </a:spcAft>
              <a:buNone/>
            </a:pPr>
            <a:endParaRPr lang="en-ZA" dirty="0"/>
          </a:p>
        </p:txBody>
      </p:sp>
      <p:pic>
        <p:nvPicPr>
          <p:cNvPr id="4" name="Picture 6" descr="Line Icon Stock Illustration ...">
            <a:extLst>
              <a:ext uri="{FF2B5EF4-FFF2-40B4-BE49-F238E27FC236}">
                <a16:creationId xmlns:a16="http://schemas.microsoft.com/office/drawing/2014/main" id="{9BA9EA75-D90A-AB45-0F4E-59015B48F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234574" y="190510"/>
            <a:ext cx="1106526" cy="1460490"/>
          </a:xfrm>
          <a:prstGeom prst="rect">
            <a:avLst/>
          </a:prstGeom>
          <a:solidFill>
            <a:srgbClr val="FFFFFF"/>
          </a:solidFill>
        </p:spPr>
      </p:pic>
      <p:sp>
        <p:nvSpPr>
          <p:cNvPr id="7" name="Date Placeholder 3">
            <a:extLst>
              <a:ext uri="{FF2B5EF4-FFF2-40B4-BE49-F238E27FC236}">
                <a16:creationId xmlns:a16="http://schemas.microsoft.com/office/drawing/2014/main" id="{F949FCCE-4F26-29FA-09D3-1B4D6424F8A6}"/>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2265365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30043-804E-52D0-FFEE-9C68442897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325C39-693C-890C-9BF8-5772F7EDB681}"/>
              </a:ext>
            </a:extLst>
          </p:cNvPr>
          <p:cNvSpPr>
            <a:spLocks noGrp="1"/>
          </p:cNvSpPr>
          <p:nvPr>
            <p:ph type="title"/>
          </p:nvPr>
        </p:nvSpPr>
        <p:spPr>
          <a:xfrm>
            <a:off x="442913" y="800100"/>
            <a:ext cx="7643812" cy="1861524"/>
          </a:xfrm>
        </p:spPr>
        <p:txBody>
          <a:bodyPr anchor="t">
            <a:normAutofit/>
          </a:bodyPr>
          <a:lstStyle/>
          <a:p>
            <a:r>
              <a:rPr lang="en-US" dirty="0">
                <a:solidFill>
                  <a:schemeClr val="accent3"/>
                </a:solidFill>
              </a:rPr>
              <a:t>Section 3.2: Laboratory</a:t>
            </a:r>
            <a:br>
              <a:rPr lang="en-US" dirty="0"/>
            </a:br>
            <a:endParaRPr lang="en-US" dirty="0"/>
          </a:p>
        </p:txBody>
      </p:sp>
      <p:sp>
        <p:nvSpPr>
          <p:cNvPr id="3" name="Content Placeholder 2">
            <a:extLst>
              <a:ext uri="{FF2B5EF4-FFF2-40B4-BE49-F238E27FC236}">
                <a16:creationId xmlns:a16="http://schemas.microsoft.com/office/drawing/2014/main" id="{890F69AF-B0DF-DABF-63F6-9E603A0187C3}"/>
              </a:ext>
            </a:extLst>
          </p:cNvPr>
          <p:cNvSpPr>
            <a:spLocks noGrp="1"/>
          </p:cNvSpPr>
          <p:nvPr>
            <p:ph idx="1"/>
          </p:nvPr>
        </p:nvSpPr>
        <p:spPr>
          <a:xfrm>
            <a:off x="442913" y="2661623"/>
            <a:ext cx="10415587" cy="3523277"/>
          </a:xfrm>
        </p:spPr>
        <p:txBody>
          <a:bodyPr anchor="t">
            <a:normAutofit fontScale="62500" lnSpcReduction="20000"/>
          </a:bodyPr>
          <a:lstStyle/>
          <a:p>
            <a:pPr>
              <a:spcAft>
                <a:spcPts val="600"/>
              </a:spcAft>
            </a:pPr>
            <a:r>
              <a:rPr lang="en-ZA" sz="2900" b="1" dirty="0"/>
              <a:t>Key questions</a:t>
            </a:r>
          </a:p>
          <a:p>
            <a:pPr lvl="1">
              <a:spcAft>
                <a:spcPts val="600"/>
              </a:spcAft>
            </a:pPr>
            <a:r>
              <a:rPr lang="en-ZA" sz="2900" dirty="0"/>
              <a:t>Download key questions </a:t>
            </a:r>
            <a:r>
              <a:rPr lang="en-ZA" sz="2900" dirty="0">
                <a:hlinkClick r:id="rId3"/>
              </a:rPr>
              <a:t>here</a:t>
            </a:r>
            <a:r>
              <a:rPr lang="en-ZA" sz="2900" dirty="0"/>
              <a:t>.</a:t>
            </a:r>
          </a:p>
          <a:p>
            <a:pPr lvl="0"/>
            <a:r>
              <a:rPr lang="en-US" sz="2900" b="1" dirty="0"/>
              <a:t>Resource</a:t>
            </a:r>
          </a:p>
          <a:p>
            <a:pPr lvl="1"/>
            <a:r>
              <a:rPr lang="en-US" sz="2900" dirty="0"/>
              <a:t>African Society of Laboratory Medicine</a:t>
            </a:r>
          </a:p>
          <a:p>
            <a:pPr lvl="2"/>
            <a:r>
              <a:rPr lang="en-US" sz="2900" u="sng" dirty="0">
                <a:hlinkClick r:id="rId4"/>
              </a:rPr>
              <a:t>LabCoP Cookbook of best practices: Recipe #1: Sample transport system</a:t>
            </a:r>
            <a:r>
              <a:rPr lang="en-US" sz="2900" dirty="0"/>
              <a:t>, 2019.</a:t>
            </a:r>
          </a:p>
          <a:p>
            <a:pPr marL="220663" lvl="1" indent="0">
              <a:buNone/>
            </a:pPr>
            <a:endParaRPr lang="en-GB" sz="2900" b="1" dirty="0"/>
          </a:p>
          <a:p>
            <a:pPr lvl="0"/>
            <a:r>
              <a:rPr lang="en-US" sz="2900" b="1" dirty="0"/>
              <a:t>Country example</a:t>
            </a:r>
          </a:p>
          <a:p>
            <a:pPr lvl="1"/>
            <a:r>
              <a:rPr lang="en-US" sz="2900" dirty="0"/>
              <a:t>Zimbabwe Ministry of Health and Child Care </a:t>
            </a:r>
          </a:p>
          <a:p>
            <a:pPr lvl="2"/>
            <a:r>
              <a:rPr lang="en-US" sz="2900" u="sng" dirty="0">
                <a:hlinkClick r:id="rId5"/>
              </a:rPr>
              <a:t>Integrated sample transportation system (IST) concept note</a:t>
            </a:r>
            <a:r>
              <a:rPr lang="en-US" sz="2900" dirty="0"/>
              <a:t>.</a:t>
            </a:r>
            <a:endParaRPr lang="en-GB" sz="2900" dirty="0"/>
          </a:p>
          <a:p>
            <a:pPr lvl="0"/>
            <a:endParaRPr lang="en-US" sz="2900" u="sng" dirty="0">
              <a:hlinkClick r:id="rId6"/>
            </a:endParaRPr>
          </a:p>
          <a:p>
            <a:pPr lvl="0"/>
            <a:r>
              <a:rPr lang="en-US" sz="2900" b="1" dirty="0"/>
              <a:t>Research</a:t>
            </a:r>
            <a:endParaRPr lang="en-US" sz="2900" b="1" u="sng" dirty="0">
              <a:hlinkClick r:id="rId6"/>
            </a:endParaRPr>
          </a:p>
          <a:p>
            <a:pPr lvl="1"/>
            <a:r>
              <a:rPr lang="en-US" sz="2900" u="sng" dirty="0">
                <a:hlinkClick r:id="rId6"/>
              </a:rPr>
              <a:t>Leveraging private sector transportation/logistics services to improve the National Integrated Specimen Referral Network in Nigeria</a:t>
            </a:r>
            <a:r>
              <a:rPr lang="en-US" sz="2900" dirty="0"/>
              <a:t>, 2019.</a:t>
            </a:r>
            <a:endParaRPr lang="en-GB" sz="2900"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A12136E3-9F76-EF9B-4102-FCA82158C2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304" r="11932"/>
          <a:stretch>
            <a:fillRect/>
          </a:stretch>
        </p:blipFill>
        <p:spPr bwMode="auto">
          <a:xfrm>
            <a:off x="10134600" y="317510"/>
            <a:ext cx="1422400" cy="1877409"/>
          </a:xfrm>
          <a:prstGeom prst="rect">
            <a:avLst/>
          </a:prstGeom>
          <a:solidFill>
            <a:srgbClr val="FFFFFF"/>
          </a:solidFill>
        </p:spPr>
      </p:pic>
      <p:sp>
        <p:nvSpPr>
          <p:cNvPr id="5" name="Date Placeholder 3">
            <a:extLst>
              <a:ext uri="{FF2B5EF4-FFF2-40B4-BE49-F238E27FC236}">
                <a16:creationId xmlns:a16="http://schemas.microsoft.com/office/drawing/2014/main" id="{81D3B2B3-C1DA-6C80-54DD-DE8E798FA547}"/>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3008185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271AA-1C4A-B21D-2208-8F9969C95F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8139A-92A7-A9C1-DECD-45C616C0DA18}"/>
              </a:ext>
            </a:extLst>
          </p:cNvPr>
          <p:cNvSpPr>
            <a:spLocks noGrp="1"/>
          </p:cNvSpPr>
          <p:nvPr>
            <p:ph type="title"/>
          </p:nvPr>
        </p:nvSpPr>
        <p:spPr>
          <a:xfrm>
            <a:off x="442912" y="800100"/>
            <a:ext cx="7215187" cy="1284339"/>
          </a:xfrm>
        </p:spPr>
        <p:txBody>
          <a:bodyPr anchor="t">
            <a:normAutofit fontScale="90000"/>
          </a:bodyPr>
          <a:lstStyle/>
          <a:p>
            <a:r>
              <a:rPr lang="en-US" dirty="0">
                <a:solidFill>
                  <a:schemeClr val="accent3"/>
                </a:solidFill>
              </a:rPr>
              <a:t>Section 3.2: Supply chain</a:t>
            </a:r>
            <a:br>
              <a:rPr lang="en-US" dirty="0">
                <a:solidFill>
                  <a:schemeClr val="accent3"/>
                </a:solidFill>
              </a:rPr>
            </a:br>
            <a:br>
              <a:rPr lang="en-US" dirty="0"/>
            </a:br>
            <a:endParaRPr lang="en-US" dirty="0"/>
          </a:p>
        </p:txBody>
      </p:sp>
      <p:sp>
        <p:nvSpPr>
          <p:cNvPr id="3" name="Content Placeholder 2">
            <a:extLst>
              <a:ext uri="{FF2B5EF4-FFF2-40B4-BE49-F238E27FC236}">
                <a16:creationId xmlns:a16="http://schemas.microsoft.com/office/drawing/2014/main" id="{DCBE157C-8127-E93E-BDF3-3958713D5F9D}"/>
              </a:ext>
            </a:extLst>
          </p:cNvPr>
          <p:cNvSpPr>
            <a:spLocks noGrp="1"/>
          </p:cNvSpPr>
          <p:nvPr>
            <p:ph idx="1"/>
          </p:nvPr>
        </p:nvSpPr>
        <p:spPr>
          <a:xfrm>
            <a:off x="442912" y="2417307"/>
            <a:ext cx="10415587" cy="3766878"/>
          </a:xfrm>
        </p:spPr>
        <p:txBody>
          <a:bodyPr anchor="t">
            <a:normAutofit/>
          </a:bodyPr>
          <a:lstStyle/>
          <a:p>
            <a:pPr>
              <a:spcAft>
                <a:spcPts val="600"/>
              </a:spcAft>
            </a:pPr>
            <a:r>
              <a:rPr lang="en-ZA" b="1" dirty="0"/>
              <a:t>Key questions</a:t>
            </a:r>
          </a:p>
          <a:p>
            <a:pPr lvl="1">
              <a:spcAft>
                <a:spcPts val="600"/>
              </a:spcAft>
            </a:pPr>
            <a:r>
              <a:rPr lang="en-ZA" dirty="0"/>
              <a:t>Download key questions </a:t>
            </a:r>
            <a:r>
              <a:rPr lang="en-ZA" dirty="0">
                <a:hlinkClick r:id="rId3"/>
              </a:rPr>
              <a:t>here</a:t>
            </a:r>
            <a:r>
              <a:rPr lang="en-ZA" dirty="0"/>
              <a:t>.</a:t>
            </a:r>
          </a:p>
          <a:p>
            <a:pPr>
              <a:spcAft>
                <a:spcPts val="600"/>
              </a:spcAft>
            </a:pPr>
            <a:r>
              <a:rPr lang="en-ZA" b="1" dirty="0"/>
              <a:t>Country example: Ghana</a:t>
            </a:r>
          </a:p>
          <a:p>
            <a:pPr lvl="1">
              <a:spcAft>
                <a:spcPts val="600"/>
              </a:spcAft>
            </a:pPr>
            <a:r>
              <a:rPr lang="en-US" b="1" u="sng" dirty="0">
                <a:hlinkClick r:id="rId4"/>
              </a:rPr>
              <a:t>Ghana health supply chain master plan 2025-2029</a:t>
            </a:r>
            <a:r>
              <a:rPr lang="en-US" dirty="0"/>
              <a:t>, Ghana Ministry of Health.</a:t>
            </a:r>
            <a:endParaRPr lang="en-GB" dirty="0"/>
          </a:p>
          <a:p>
            <a:pPr lvl="1"/>
            <a:r>
              <a:rPr lang="en-US" dirty="0"/>
              <a:t>The Ghana Health Supply Chain Master Plan describes the development of an integrated supply chain system aligned with the goal of achieving Universal Health Coverage. The domains considered in the plan include strategic planning and management, forecasting and supply planning, procurement and customs clearance, distribution, quality and pharmacovigilance and healthcare waste management.</a:t>
            </a:r>
            <a:endParaRPr lang="en-ZA" b="1" dirty="0"/>
          </a:p>
          <a:p>
            <a:pPr marL="0" indent="0">
              <a:spcAft>
                <a:spcPts val="600"/>
              </a:spcAft>
              <a:buNone/>
            </a:pPr>
            <a:endParaRPr lang="en-ZA" b="1" dirty="0"/>
          </a:p>
          <a:p>
            <a:pPr marL="0" indent="0">
              <a:spcAft>
                <a:spcPts val="600"/>
              </a:spcAft>
              <a:buNone/>
            </a:pPr>
            <a:endParaRPr lang="en-ZA" b="1" dirty="0"/>
          </a:p>
          <a:p>
            <a:pPr marL="0" indent="0">
              <a:spcAft>
                <a:spcPts val="600"/>
              </a:spcAft>
              <a:buNone/>
            </a:pPr>
            <a:endParaRPr lang="en-ZA" b="1" dirty="0"/>
          </a:p>
        </p:txBody>
      </p:sp>
      <p:pic>
        <p:nvPicPr>
          <p:cNvPr id="4" name="Picture 6" descr="Line Icon Stock Illustration ...">
            <a:extLst>
              <a:ext uri="{FF2B5EF4-FFF2-40B4-BE49-F238E27FC236}">
                <a16:creationId xmlns:a16="http://schemas.microsoft.com/office/drawing/2014/main" id="{F01C0310-DD2C-DE4A-06C4-1C5E5FE78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134600" y="317510"/>
            <a:ext cx="1422400" cy="1877409"/>
          </a:xfrm>
          <a:prstGeom prst="rect">
            <a:avLst/>
          </a:prstGeom>
          <a:solidFill>
            <a:srgbClr val="FFFFFF"/>
          </a:solidFill>
        </p:spPr>
      </p:pic>
      <p:sp>
        <p:nvSpPr>
          <p:cNvPr id="5" name="Date Placeholder 3">
            <a:extLst>
              <a:ext uri="{FF2B5EF4-FFF2-40B4-BE49-F238E27FC236}">
                <a16:creationId xmlns:a16="http://schemas.microsoft.com/office/drawing/2014/main" id="{C4469E57-F52A-25E5-D8AB-B2FA2C6AE965}"/>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68372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B690-D0AF-A2D3-8441-7D1AB3CE7E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9D281-7A62-1685-3DDF-2DB62E6B203C}"/>
              </a:ext>
            </a:extLst>
          </p:cNvPr>
          <p:cNvSpPr>
            <a:spLocks noGrp="1"/>
          </p:cNvSpPr>
          <p:nvPr>
            <p:ph type="title"/>
          </p:nvPr>
        </p:nvSpPr>
        <p:spPr>
          <a:xfrm>
            <a:off x="442912" y="800100"/>
            <a:ext cx="8764587" cy="1861524"/>
          </a:xfrm>
        </p:spPr>
        <p:txBody>
          <a:bodyPr anchor="t">
            <a:normAutofit/>
          </a:bodyPr>
          <a:lstStyle/>
          <a:p>
            <a:r>
              <a:rPr lang="en-US" dirty="0">
                <a:solidFill>
                  <a:schemeClr val="accent3"/>
                </a:solidFill>
              </a:rPr>
              <a:t>Section 3.4: </a:t>
            </a:r>
            <a:br>
              <a:rPr lang="en-US" dirty="0">
                <a:solidFill>
                  <a:schemeClr val="accent3"/>
                </a:solidFill>
              </a:rPr>
            </a:br>
            <a:r>
              <a:rPr lang="en-US" dirty="0">
                <a:solidFill>
                  <a:schemeClr val="accent3"/>
                </a:solidFill>
              </a:rPr>
              <a:t>Monitoring and evaluation</a:t>
            </a:r>
          </a:p>
        </p:txBody>
      </p:sp>
      <p:sp>
        <p:nvSpPr>
          <p:cNvPr id="3" name="Content Placeholder 2">
            <a:extLst>
              <a:ext uri="{FF2B5EF4-FFF2-40B4-BE49-F238E27FC236}">
                <a16:creationId xmlns:a16="http://schemas.microsoft.com/office/drawing/2014/main" id="{DB32F9BC-CEE1-A9B6-BBFF-807397811CD1}"/>
              </a:ext>
            </a:extLst>
          </p:cNvPr>
          <p:cNvSpPr>
            <a:spLocks noGrp="1"/>
          </p:cNvSpPr>
          <p:nvPr>
            <p:ph idx="1"/>
          </p:nvPr>
        </p:nvSpPr>
        <p:spPr>
          <a:xfrm>
            <a:off x="557213" y="2661624"/>
            <a:ext cx="10415587" cy="3766877"/>
          </a:xfrm>
        </p:spPr>
        <p:txBody>
          <a:bodyPr anchor="t">
            <a:normAutofit/>
          </a:bodyPr>
          <a:lstStyle/>
          <a:p>
            <a:pPr marL="0" indent="0">
              <a:spcAft>
                <a:spcPts val="600"/>
              </a:spcAft>
              <a:buNone/>
            </a:pPr>
            <a:r>
              <a:rPr lang="en-ZA" b="1" dirty="0"/>
              <a:t>Key questions</a:t>
            </a:r>
          </a:p>
          <a:p>
            <a:pPr>
              <a:spcAft>
                <a:spcPts val="600"/>
              </a:spcAft>
            </a:pPr>
            <a:r>
              <a:rPr lang="en-ZA" dirty="0"/>
              <a:t>Download key questions </a:t>
            </a:r>
            <a:r>
              <a:rPr lang="en-ZA" dirty="0">
                <a:hlinkClick r:id="rId3"/>
              </a:rPr>
              <a:t>here</a:t>
            </a:r>
            <a:r>
              <a:rPr lang="en-ZA" dirty="0"/>
              <a:t>.</a:t>
            </a:r>
          </a:p>
          <a:p>
            <a:pPr marL="0" indent="0">
              <a:spcAft>
                <a:spcPts val="600"/>
              </a:spcAft>
              <a:buNone/>
            </a:pPr>
            <a:r>
              <a:rPr lang="en-ZA" b="1" dirty="0"/>
              <a:t>Resource</a:t>
            </a:r>
          </a:p>
          <a:p>
            <a:r>
              <a:rPr lang="en-GB" b="1" dirty="0">
                <a:hlinkClick r:id="rId4"/>
              </a:rPr>
              <a:t>Data decision making tool</a:t>
            </a:r>
            <a:r>
              <a:rPr lang="en-US" b="1" dirty="0"/>
              <a:t>: </a:t>
            </a:r>
            <a:r>
              <a:rPr lang="en-US" dirty="0"/>
              <a:t>The slides in this tool provide a go-to hub for exploring essential datasets, practical tools, and best practices for planning, monitoring, and evaluating HIV programmes. Through its intuitive structure, this guide equips you to:</a:t>
            </a:r>
            <a:endParaRPr lang="en-GB" dirty="0"/>
          </a:p>
          <a:p>
            <a:pPr lvl="1"/>
            <a:r>
              <a:rPr lang="en-US" dirty="0"/>
              <a:t>Navigate diverse data resources tailored to your </a:t>
            </a:r>
            <a:r>
              <a:rPr lang="en-US" dirty="0" err="1"/>
              <a:t>programme's</a:t>
            </a:r>
            <a:r>
              <a:rPr lang="en-US" dirty="0"/>
              <a:t> needs,</a:t>
            </a:r>
            <a:endParaRPr lang="en-GB" dirty="0"/>
          </a:p>
          <a:p>
            <a:pPr lvl="1"/>
            <a:r>
              <a:rPr lang="en-US" dirty="0"/>
              <a:t>Understand when and how to collect and use data</a:t>
            </a:r>
            <a:endParaRPr lang="en-GB" dirty="0"/>
          </a:p>
          <a:p>
            <a:pPr lvl="1"/>
            <a:r>
              <a:rPr lang="en-US" dirty="0"/>
              <a:t>Assess the real-world impact of HIV interventions. </a:t>
            </a:r>
          </a:p>
        </p:txBody>
      </p:sp>
      <p:pic>
        <p:nvPicPr>
          <p:cNvPr id="4" name="Picture 6" descr="Line Icon Stock Illustration ...">
            <a:extLst>
              <a:ext uri="{FF2B5EF4-FFF2-40B4-BE49-F238E27FC236}">
                <a16:creationId xmlns:a16="http://schemas.microsoft.com/office/drawing/2014/main" id="{443D4932-7321-145F-4639-A87744BAC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04" r="11932"/>
          <a:stretch>
            <a:fillRect/>
          </a:stretch>
        </p:blipFill>
        <p:spPr bwMode="auto">
          <a:xfrm>
            <a:off x="10134600" y="317510"/>
            <a:ext cx="1422400" cy="1877409"/>
          </a:xfrm>
          <a:prstGeom prst="rect">
            <a:avLst/>
          </a:prstGeom>
          <a:solidFill>
            <a:srgbClr val="FFFFFF"/>
          </a:solidFill>
        </p:spPr>
      </p:pic>
      <p:sp>
        <p:nvSpPr>
          <p:cNvPr id="5" name="Date Placeholder 3">
            <a:extLst>
              <a:ext uri="{FF2B5EF4-FFF2-40B4-BE49-F238E27FC236}">
                <a16:creationId xmlns:a16="http://schemas.microsoft.com/office/drawing/2014/main" id="{ABD9F8F7-78D5-4721-844B-A830186100D7}"/>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798705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C155-4109-5976-F985-CEE8D3FD2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9C2C3-1114-4CF9-7F99-AE9A35B58BFC}"/>
              </a:ext>
            </a:extLst>
          </p:cNvPr>
          <p:cNvSpPr>
            <a:spLocks noGrp="1"/>
          </p:cNvSpPr>
          <p:nvPr>
            <p:ph type="title"/>
          </p:nvPr>
        </p:nvSpPr>
        <p:spPr>
          <a:xfrm>
            <a:off x="442913" y="1401624"/>
            <a:ext cx="8845466" cy="1260000"/>
          </a:xfrm>
        </p:spPr>
        <p:txBody>
          <a:bodyPr anchor="t">
            <a:normAutofit fontScale="90000"/>
          </a:bodyPr>
          <a:lstStyle/>
          <a:p>
            <a:r>
              <a:rPr lang="en-US" dirty="0">
                <a:solidFill>
                  <a:schemeClr val="accent3"/>
                </a:solidFill>
              </a:rPr>
              <a:t>Section 3.4 </a:t>
            </a:r>
            <a:br>
              <a:rPr lang="en-US" dirty="0">
                <a:solidFill>
                  <a:schemeClr val="accent3"/>
                </a:solidFill>
              </a:rPr>
            </a:br>
            <a:r>
              <a:rPr lang="en-US" dirty="0">
                <a:solidFill>
                  <a:schemeClr val="accent3"/>
                </a:solidFill>
              </a:rPr>
              <a:t>Monitoring and evaluation</a:t>
            </a:r>
            <a:br>
              <a:rPr lang="en-US" dirty="0">
                <a:solidFill>
                  <a:schemeClr val="accent3"/>
                </a:solidFill>
              </a:rPr>
            </a:br>
            <a:r>
              <a:rPr lang="en-US" b="0" dirty="0">
                <a:solidFill>
                  <a:schemeClr val="accent3"/>
                </a:solidFill>
              </a:rPr>
              <a:t>Resources</a:t>
            </a:r>
            <a:endParaRPr lang="en-US" dirty="0">
              <a:solidFill>
                <a:schemeClr val="accent3"/>
              </a:solidFill>
            </a:endParaRPr>
          </a:p>
        </p:txBody>
      </p:sp>
      <p:sp>
        <p:nvSpPr>
          <p:cNvPr id="3" name="Content Placeholder 2">
            <a:extLst>
              <a:ext uri="{FF2B5EF4-FFF2-40B4-BE49-F238E27FC236}">
                <a16:creationId xmlns:a16="http://schemas.microsoft.com/office/drawing/2014/main" id="{D135B4B2-7116-0E3B-4DFB-26AE188F3DD9}"/>
              </a:ext>
            </a:extLst>
          </p:cNvPr>
          <p:cNvSpPr>
            <a:spLocks noGrp="1"/>
          </p:cNvSpPr>
          <p:nvPr>
            <p:ph idx="1"/>
          </p:nvPr>
        </p:nvSpPr>
        <p:spPr>
          <a:xfrm>
            <a:off x="442913" y="3017161"/>
            <a:ext cx="11261407" cy="3291841"/>
          </a:xfrm>
        </p:spPr>
        <p:txBody>
          <a:bodyPr anchor="t">
            <a:noAutofit/>
          </a:bodyPr>
          <a:lstStyle/>
          <a:p>
            <a:pPr marL="9525" lvl="1" indent="0">
              <a:lnSpc>
                <a:spcPct val="120000"/>
              </a:lnSpc>
              <a:buNone/>
            </a:pPr>
            <a:r>
              <a:rPr lang="en-US" sz="1600" b="1" dirty="0"/>
              <a:t>Genesis Analytics</a:t>
            </a:r>
          </a:p>
          <a:p>
            <a:pPr marL="9525" lvl="1" indent="0">
              <a:lnSpc>
                <a:spcPct val="120000"/>
              </a:lnSpc>
              <a:buNone/>
            </a:pPr>
            <a:endParaRPr lang="en-US" sz="1000" b="1" u="sng" dirty="0">
              <a:hlinkClick r:id="rId3"/>
            </a:endParaRPr>
          </a:p>
          <a:p>
            <a:pPr marL="314325" lvl="1" indent="-314325">
              <a:lnSpc>
                <a:spcPct val="120000"/>
              </a:lnSpc>
            </a:pPr>
            <a:r>
              <a:rPr lang="en-GB" sz="1600" b="1" u="sng" dirty="0">
                <a:hlinkClick r:id="rId4"/>
              </a:rPr>
              <a:t>Selecting Health Systems Metrics for HIV Response Sustainability Planning</a:t>
            </a:r>
            <a:r>
              <a:rPr lang="en-GB" sz="1600" dirty="0"/>
              <a:t>, 2024</a:t>
            </a:r>
          </a:p>
          <a:p>
            <a:pPr marL="314325" lvl="1" indent="-314325">
              <a:lnSpc>
                <a:spcPct val="120000"/>
              </a:lnSpc>
            </a:pPr>
            <a:r>
              <a:rPr lang="en-GB" sz="1600" b="1" u="sng" dirty="0">
                <a:hlinkClick r:id="rId5"/>
              </a:rPr>
              <a:t>Health Metrics Database for Sustainability Planning</a:t>
            </a:r>
            <a:r>
              <a:rPr lang="en-GB" sz="1600" dirty="0"/>
              <a:t>, 2023</a:t>
            </a:r>
          </a:p>
          <a:p>
            <a:pPr marL="314325" lvl="1" indent="-314325">
              <a:lnSpc>
                <a:spcPct val="120000"/>
              </a:lnSpc>
            </a:pPr>
            <a:r>
              <a:rPr lang="en-US" sz="1600" dirty="0"/>
              <a:t>The tools recommend a </a:t>
            </a:r>
            <a:r>
              <a:rPr lang="en-US" sz="1600" b="1" dirty="0"/>
              <a:t>limited set of the most suitable and high-quality indicators</a:t>
            </a:r>
            <a:r>
              <a:rPr lang="en-US" sz="1600" dirty="0"/>
              <a:t> that can be used to track progress towards goals. The recommended indicators are framed within an </a:t>
            </a:r>
            <a:r>
              <a:rPr lang="en-US" sz="1600" b="1" dirty="0"/>
              <a:t>easy-to-use typology that organizes the indicators by health system sub-domain</a:t>
            </a:r>
            <a:r>
              <a:rPr lang="en-US" sz="1600" dirty="0"/>
              <a:t> and by generic sustainability goal statements for those sub-domains.</a:t>
            </a:r>
          </a:p>
          <a:p>
            <a:pPr marL="314325" lvl="1" indent="-314325">
              <a:lnSpc>
                <a:spcPct val="120000"/>
              </a:lnSpc>
            </a:pPr>
            <a:r>
              <a:rPr lang="en-US" sz="1600" dirty="0"/>
              <a:t>Stakeholders are encouraged to consider the array of recommended health systems indicators in this reference and select the most appropriate indicators to suit their country's context. </a:t>
            </a:r>
            <a:endParaRPr lang="en-GB" sz="1600" dirty="0"/>
          </a:p>
          <a:p>
            <a:pPr marL="314325" lvl="1" indent="-314325">
              <a:lnSpc>
                <a:spcPct val="120000"/>
              </a:lnSpc>
            </a:pPr>
            <a:r>
              <a:rPr lang="en-US" sz="1600" dirty="0"/>
              <a:t>For each indicator, a brief rationale is provided to assist with the selection process. The suitability of each indicator for various country contexts is also provided, again to support stakeholders with selection.</a:t>
            </a:r>
            <a:endParaRPr lang="en-GB" sz="1600" dirty="0"/>
          </a:p>
          <a:p>
            <a:pPr>
              <a:lnSpc>
                <a:spcPct val="120000"/>
              </a:lnSpc>
            </a:pPr>
            <a:endParaRPr lang="en-GB" sz="400" dirty="0"/>
          </a:p>
          <a:p>
            <a:pPr>
              <a:lnSpc>
                <a:spcPct val="120000"/>
              </a:lnSpc>
            </a:pPr>
            <a:endParaRPr lang="en-GB" sz="400" dirty="0"/>
          </a:p>
          <a:p>
            <a:pPr>
              <a:lnSpc>
                <a:spcPct val="120000"/>
              </a:lnSpc>
            </a:pPr>
            <a:endParaRPr lang="en-GB" sz="400" b="1" dirty="0"/>
          </a:p>
          <a:p>
            <a:pPr>
              <a:lnSpc>
                <a:spcPct val="120000"/>
              </a:lnSpc>
            </a:pPr>
            <a:endParaRPr lang="en-GB" sz="400" dirty="0"/>
          </a:p>
          <a:p>
            <a:pPr marL="0" indent="0">
              <a:lnSpc>
                <a:spcPct val="120000"/>
              </a:lnSpc>
              <a:spcAft>
                <a:spcPts val="600"/>
              </a:spcAft>
              <a:buNone/>
            </a:pPr>
            <a:endParaRPr lang="en-ZA" sz="400" b="1" dirty="0"/>
          </a:p>
          <a:p>
            <a:pPr marL="0" indent="0">
              <a:lnSpc>
                <a:spcPct val="120000"/>
              </a:lnSpc>
              <a:spcAft>
                <a:spcPts val="600"/>
              </a:spcAft>
              <a:buNone/>
            </a:pPr>
            <a:endParaRPr lang="en-ZA" sz="400" b="1" dirty="0"/>
          </a:p>
          <a:p>
            <a:pPr marL="0" indent="0">
              <a:lnSpc>
                <a:spcPct val="120000"/>
              </a:lnSpc>
              <a:spcAft>
                <a:spcPts val="600"/>
              </a:spcAft>
              <a:buNone/>
            </a:pPr>
            <a:endParaRPr lang="en-ZA" sz="400" b="1" dirty="0"/>
          </a:p>
          <a:p>
            <a:pPr marL="0" indent="0">
              <a:lnSpc>
                <a:spcPct val="120000"/>
              </a:lnSpc>
              <a:spcAft>
                <a:spcPts val="600"/>
              </a:spcAft>
              <a:buNone/>
            </a:pPr>
            <a:r>
              <a:rPr lang="en-ZA" sz="400" b="1" dirty="0"/>
              <a:t> </a:t>
            </a:r>
          </a:p>
          <a:p>
            <a:pPr marL="0" indent="0">
              <a:lnSpc>
                <a:spcPct val="120000"/>
              </a:lnSpc>
              <a:spcAft>
                <a:spcPts val="600"/>
              </a:spcAft>
              <a:buNone/>
            </a:pPr>
            <a:endParaRPr lang="en-ZA" sz="400" b="1" dirty="0"/>
          </a:p>
        </p:txBody>
      </p:sp>
      <p:pic>
        <p:nvPicPr>
          <p:cNvPr id="4" name="Picture 6" descr="Line Icon Stock Illustration ...">
            <a:extLst>
              <a:ext uri="{FF2B5EF4-FFF2-40B4-BE49-F238E27FC236}">
                <a16:creationId xmlns:a16="http://schemas.microsoft.com/office/drawing/2014/main" id="{E307F434-23D9-0994-69C0-94B3822E40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304" r="11932"/>
          <a:stretch>
            <a:fillRect/>
          </a:stretch>
        </p:blipFill>
        <p:spPr bwMode="auto">
          <a:xfrm>
            <a:off x="10134600" y="317510"/>
            <a:ext cx="1422400" cy="1877409"/>
          </a:xfrm>
          <a:prstGeom prst="rect">
            <a:avLst/>
          </a:prstGeom>
          <a:solidFill>
            <a:srgbClr val="FFFFFF"/>
          </a:solidFill>
        </p:spPr>
      </p:pic>
      <p:sp>
        <p:nvSpPr>
          <p:cNvPr id="5" name="Date Placeholder 3">
            <a:extLst>
              <a:ext uri="{FF2B5EF4-FFF2-40B4-BE49-F238E27FC236}">
                <a16:creationId xmlns:a16="http://schemas.microsoft.com/office/drawing/2014/main" id="{A2C0CDB7-B541-CAFF-A9E8-930532093A17}"/>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178223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FEDC-0B23-F934-67C7-5FABC8F2B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90DCE-40E3-A028-2611-94D2FB532A49}"/>
              </a:ext>
            </a:extLst>
          </p:cNvPr>
          <p:cNvSpPr>
            <a:spLocks noGrp="1"/>
          </p:cNvSpPr>
          <p:nvPr>
            <p:ph type="title"/>
          </p:nvPr>
        </p:nvSpPr>
        <p:spPr>
          <a:xfrm>
            <a:off x="442913" y="1401624"/>
            <a:ext cx="9153574" cy="1260000"/>
          </a:xfrm>
        </p:spPr>
        <p:txBody>
          <a:bodyPr anchor="t">
            <a:normAutofit fontScale="90000"/>
          </a:bodyPr>
          <a:lstStyle/>
          <a:p>
            <a:r>
              <a:rPr lang="en-US" dirty="0">
                <a:solidFill>
                  <a:schemeClr val="accent3"/>
                </a:solidFill>
              </a:rPr>
              <a:t>Section 3.4 Monitoring and evaluation</a:t>
            </a:r>
            <a:br>
              <a:rPr lang="en-US" b="0" dirty="0">
                <a:solidFill>
                  <a:schemeClr val="accent3"/>
                </a:solidFill>
              </a:rPr>
            </a:br>
            <a:r>
              <a:rPr lang="en-US" b="0" dirty="0">
                <a:solidFill>
                  <a:schemeClr val="accent3"/>
                </a:solidFill>
              </a:rPr>
              <a:t>Resources &amp; country experience</a:t>
            </a:r>
            <a:endParaRPr lang="en-US" dirty="0">
              <a:solidFill>
                <a:schemeClr val="accent3"/>
              </a:solidFill>
            </a:endParaRPr>
          </a:p>
        </p:txBody>
      </p:sp>
      <p:sp>
        <p:nvSpPr>
          <p:cNvPr id="3" name="Content Placeholder 2">
            <a:extLst>
              <a:ext uri="{FF2B5EF4-FFF2-40B4-BE49-F238E27FC236}">
                <a16:creationId xmlns:a16="http://schemas.microsoft.com/office/drawing/2014/main" id="{DC0229E8-C655-4753-AC6D-BC4881F5411C}"/>
              </a:ext>
            </a:extLst>
          </p:cNvPr>
          <p:cNvSpPr>
            <a:spLocks noGrp="1"/>
          </p:cNvSpPr>
          <p:nvPr>
            <p:ph idx="1"/>
          </p:nvPr>
        </p:nvSpPr>
        <p:spPr>
          <a:xfrm>
            <a:off x="442913" y="3268428"/>
            <a:ext cx="10529887" cy="2994189"/>
          </a:xfrm>
        </p:spPr>
        <p:txBody>
          <a:bodyPr anchor="t">
            <a:normAutofit/>
          </a:bodyPr>
          <a:lstStyle/>
          <a:p>
            <a:r>
              <a:rPr lang="en-GB" sz="1800" dirty="0"/>
              <a:t>CQUIN prioritization of M&amp;E indicators </a:t>
            </a:r>
          </a:p>
          <a:p>
            <a:r>
              <a:rPr lang="en-GB" sz="1800" dirty="0"/>
              <a:t>CQUIN national M&amp;E vulnerability assessment tool and </a:t>
            </a:r>
            <a:r>
              <a:rPr lang="en-GB" sz="1800" dirty="0">
                <a:hlinkClick r:id="rId3"/>
              </a:rPr>
              <a:t>webinar</a:t>
            </a:r>
            <a:endParaRPr lang="en-GB" sz="1800" dirty="0"/>
          </a:p>
          <a:p>
            <a:pPr lvl="1"/>
            <a:r>
              <a:rPr lang="en-GB" sz="1800" dirty="0"/>
              <a:t>The tool assesses the impact of funding shifts on the ability to continue collecting defined indicators and the use of specific M&amp;E tools </a:t>
            </a:r>
          </a:p>
          <a:p>
            <a:pPr>
              <a:spcAft>
                <a:spcPts val="600"/>
              </a:spcAft>
            </a:pPr>
            <a:endParaRPr lang="en-GB" sz="1800" dirty="0"/>
          </a:p>
          <a:p>
            <a:r>
              <a:rPr lang="en-GB" sz="1800" b="1" dirty="0">
                <a:hlinkClick r:id="rId4"/>
              </a:rPr>
              <a:t>Kenya</a:t>
            </a:r>
            <a:r>
              <a:rPr lang="en-GB" sz="1800" b="1" dirty="0"/>
              <a:t>: Moving towards an integrated strategic information system for chronic conditions</a:t>
            </a:r>
          </a:p>
          <a:p>
            <a:endParaRPr lang="en-GB" sz="1800" b="1" dirty="0"/>
          </a:p>
          <a:p>
            <a:r>
              <a:rPr lang="en-GB" sz="1800" b="1" dirty="0">
                <a:hlinkClick r:id="rId5"/>
              </a:rPr>
              <a:t>Uganda</a:t>
            </a:r>
            <a:r>
              <a:rPr lang="en-GB" sz="1800" b="1" dirty="0"/>
              <a:t> experience of developing an integrated approach to M&amp;E </a:t>
            </a:r>
          </a:p>
          <a:p>
            <a:pPr marL="0" indent="0">
              <a:buNone/>
            </a:pPr>
            <a:endParaRPr lang="en-GB" sz="1800" b="1" dirty="0"/>
          </a:p>
        </p:txBody>
      </p:sp>
      <p:pic>
        <p:nvPicPr>
          <p:cNvPr id="4" name="Picture 6" descr="Line Icon Stock Illustration ...">
            <a:extLst>
              <a:ext uri="{FF2B5EF4-FFF2-40B4-BE49-F238E27FC236}">
                <a16:creationId xmlns:a16="http://schemas.microsoft.com/office/drawing/2014/main" id="{93BDDACD-6D8C-C90E-95C5-3C60702CE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304" r="11932"/>
          <a:stretch>
            <a:fillRect/>
          </a:stretch>
        </p:blipFill>
        <p:spPr bwMode="auto">
          <a:xfrm>
            <a:off x="10134600" y="317510"/>
            <a:ext cx="1422400" cy="1877409"/>
          </a:xfrm>
          <a:prstGeom prst="rect">
            <a:avLst/>
          </a:prstGeom>
          <a:solidFill>
            <a:srgbClr val="FFFFFF"/>
          </a:solidFill>
        </p:spPr>
      </p:pic>
      <p:sp>
        <p:nvSpPr>
          <p:cNvPr id="5" name="Date Placeholder 3">
            <a:extLst>
              <a:ext uri="{FF2B5EF4-FFF2-40B4-BE49-F238E27FC236}">
                <a16:creationId xmlns:a16="http://schemas.microsoft.com/office/drawing/2014/main" id="{57E5D455-98C4-8953-0B6B-6BDAB2FC1DBA}"/>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3"/>
                </a:solidFill>
                <a:latin typeface="Verdana" panose="020B0604030504040204" pitchFamily="34" charset="0"/>
              </a:rPr>
              <a:t>SECTION 3: INTEGRATION SYSTEMS</a:t>
            </a:r>
          </a:p>
        </p:txBody>
      </p:sp>
    </p:spTree>
    <p:extLst>
      <p:ext uri="{BB962C8B-B14F-4D97-AF65-F5344CB8AC3E}">
        <p14:creationId xmlns:p14="http://schemas.microsoft.com/office/powerpoint/2010/main" val="1986180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4EA5-B511-1147-AA28-F20034FE110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AE8DB-CC9F-EF01-CDD7-32E964F3A88C}"/>
              </a:ext>
            </a:extLst>
          </p:cNvPr>
          <p:cNvSpPr>
            <a:spLocks noGrp="1"/>
          </p:cNvSpPr>
          <p:nvPr>
            <p:ph idx="1"/>
          </p:nvPr>
        </p:nvSpPr>
        <p:spPr>
          <a:xfrm>
            <a:off x="442913" y="2766059"/>
            <a:ext cx="6192837" cy="3291841"/>
          </a:xfrm>
        </p:spPr>
        <p:txBody>
          <a:bodyPr anchor="t">
            <a:normAutofit/>
          </a:bodyPr>
          <a:lstStyle/>
          <a:p>
            <a:pPr marL="0" indent="0">
              <a:spcAft>
                <a:spcPts val="600"/>
              </a:spcAft>
              <a:buNone/>
            </a:pPr>
            <a:r>
              <a:rPr lang="en-ZA" dirty="0">
                <a:hlinkClick r:id="rId3" action="ppaction://hlinksldjump"/>
              </a:rPr>
              <a:t>4.1 Memorandums of Understanding (MOUs) with the U.S. government (USG)</a:t>
            </a:r>
            <a:endParaRPr lang="en-ZA" dirty="0"/>
          </a:p>
          <a:p>
            <a:pPr marL="0" indent="0">
              <a:spcAft>
                <a:spcPts val="600"/>
              </a:spcAft>
              <a:buNone/>
            </a:pPr>
            <a:r>
              <a:rPr lang="en-ZA" dirty="0">
                <a:hlinkClick r:id="rId4" action="ppaction://hlinksldjump"/>
              </a:rPr>
              <a:t>4.2 Global Fund (GF) Grant Cycle (GC) 8</a:t>
            </a:r>
            <a:endParaRPr lang="en-ZA" dirty="0"/>
          </a:p>
          <a:p>
            <a:pPr marL="0" indent="0">
              <a:spcAft>
                <a:spcPts val="600"/>
              </a:spcAft>
              <a:buNone/>
            </a:pPr>
            <a:r>
              <a:rPr lang="en-ZA" dirty="0">
                <a:hlinkClick r:id="rId5" action="ppaction://hlinksldjump"/>
              </a:rPr>
              <a:t>4.3 UNAIDS sustainability approach</a:t>
            </a:r>
            <a:endParaRPr lang="en-ZA" dirty="0"/>
          </a:p>
          <a:p>
            <a:pPr marL="0" indent="0">
              <a:spcAft>
                <a:spcPts val="600"/>
              </a:spcAft>
              <a:buNone/>
            </a:pPr>
            <a:r>
              <a:rPr lang="en-ZA" dirty="0">
                <a:hlinkClick r:id="rId6" action="ppaction://hlinksldjump"/>
              </a:rPr>
              <a:t>4.4 Publications</a:t>
            </a:r>
            <a:endParaRPr lang="en-ZA" dirty="0"/>
          </a:p>
          <a:p>
            <a:pPr marL="0" indent="0">
              <a:spcAft>
                <a:spcPts val="600"/>
              </a:spcAft>
              <a:buNone/>
            </a:pPr>
            <a:endParaRPr lang="en-ZA" b="1" dirty="0"/>
          </a:p>
        </p:txBody>
      </p:sp>
      <p:pic>
        <p:nvPicPr>
          <p:cNvPr id="5" name="Picture 12" descr="Government Finance Stock Illustrations ...">
            <a:extLst>
              <a:ext uri="{FF2B5EF4-FFF2-40B4-BE49-F238E27FC236}">
                <a16:creationId xmlns:a16="http://schemas.microsoft.com/office/drawing/2014/main" id="{BA59B4D0-BD59-A909-436F-3556E7948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3320" y="1686868"/>
            <a:ext cx="4164121" cy="348426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A2AA6D84-FB36-1B34-2C5D-F42E4B8A257F}"/>
              </a:ext>
            </a:extLst>
          </p:cNvPr>
          <p:cNvSpPr txBox="1">
            <a:spLocks/>
          </p:cNvSpPr>
          <p:nvPr/>
        </p:nvSpPr>
        <p:spPr bwMode="gray">
          <a:xfrm>
            <a:off x="442913" y="800100"/>
            <a:ext cx="6192838" cy="186152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a:lstStyle>
          <a:p>
            <a:r>
              <a:rPr lang="en-US" dirty="0">
                <a:solidFill>
                  <a:schemeClr val="accent2"/>
                </a:solidFill>
              </a:rPr>
              <a:t>SECTION 4: TRANSITION AND SUSTAINABILITY</a:t>
            </a:r>
          </a:p>
        </p:txBody>
      </p:sp>
      <p:sp>
        <p:nvSpPr>
          <p:cNvPr id="2" name="Date Placeholder 3">
            <a:extLst>
              <a:ext uri="{FF2B5EF4-FFF2-40B4-BE49-F238E27FC236}">
                <a16:creationId xmlns:a16="http://schemas.microsoft.com/office/drawing/2014/main" id="{A9355A97-5160-3961-EEBC-950C1555FEDA}"/>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19965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EFDD-DDB6-6212-885E-7CF60EE72582}"/>
              </a:ext>
            </a:extLst>
          </p:cNvPr>
          <p:cNvSpPr>
            <a:spLocks noGrp="1"/>
          </p:cNvSpPr>
          <p:nvPr>
            <p:ph type="title"/>
          </p:nvPr>
        </p:nvSpPr>
        <p:spPr/>
        <p:txBody>
          <a:bodyPr/>
          <a:lstStyle/>
          <a:p>
            <a:r>
              <a:rPr lang="en-US" dirty="0"/>
              <a:t>In response, the IAS developed:</a:t>
            </a:r>
          </a:p>
        </p:txBody>
      </p:sp>
      <p:sp>
        <p:nvSpPr>
          <p:cNvPr id="3" name="Content Placeholder 2">
            <a:extLst>
              <a:ext uri="{FF2B5EF4-FFF2-40B4-BE49-F238E27FC236}">
                <a16:creationId xmlns:a16="http://schemas.microsoft.com/office/drawing/2014/main" id="{1CFD24C1-E8F1-2DCC-9C3E-0F7D84B1BAAA}"/>
              </a:ext>
            </a:extLst>
          </p:cNvPr>
          <p:cNvSpPr>
            <a:spLocks noGrp="1"/>
          </p:cNvSpPr>
          <p:nvPr>
            <p:ph idx="1"/>
          </p:nvPr>
        </p:nvSpPr>
        <p:spPr>
          <a:xfrm>
            <a:off x="442913" y="2766059"/>
            <a:ext cx="6808787" cy="3291841"/>
          </a:xfrm>
        </p:spPr>
        <p:txBody>
          <a:bodyPr/>
          <a:lstStyle/>
          <a:p>
            <a:pPr marL="0" indent="0">
              <a:buNone/>
            </a:pPr>
            <a:r>
              <a:rPr lang="en-ZA" b="1" dirty="0">
                <a:solidFill>
                  <a:schemeClr val="tx2"/>
                </a:solidFill>
                <a:hlinkClick r:id="rId3" tooltip="Original URL:&#10;https://www.differentiatedservicedelivery.org/resources/the-paths-planning-and-action-toolbox-for-hiv-sustainability/&#10;&#10;Click to follow link.">
                  <a:extLst>
                    <a:ext uri="{A12FA001-AC4F-418D-AE19-62706E023703}">
                      <ahyp:hlinkClr xmlns:ahyp="http://schemas.microsoft.com/office/drawing/2018/hyperlinkcolor" val="tx"/>
                    </a:ext>
                  </a:extLst>
                </a:hlinkClick>
              </a:rPr>
              <a:t>PATHS 2026 – Planning and Action Toolbox for HIV Sustainability</a:t>
            </a:r>
            <a:endParaRPr lang="en-ZA" dirty="0"/>
          </a:p>
          <a:p>
            <a:r>
              <a:rPr lang="en-ZA" dirty="0"/>
              <a:t>A PowerPoint and online </a:t>
            </a:r>
            <a:r>
              <a:rPr lang="en-ZA" b="1" dirty="0"/>
              <a:t>toolbox</a:t>
            </a:r>
            <a:r>
              <a:rPr lang="en-ZA" dirty="0"/>
              <a:t> linking users to existing tools  and resources from multiple sources to support prioritisation, integration and the transition to more sustainable national HIV </a:t>
            </a:r>
            <a:r>
              <a:rPr lang="en-ZA" dirty="0" err="1"/>
              <a:t>progammes</a:t>
            </a:r>
            <a:r>
              <a:rPr lang="en-ZA" dirty="0"/>
              <a:t>. </a:t>
            </a:r>
          </a:p>
          <a:p>
            <a:endParaRPr lang="en-ZA" dirty="0"/>
          </a:p>
          <a:p>
            <a:endParaRPr lang="en-US" i="1" dirty="0">
              <a:solidFill>
                <a:srgbClr val="E92222"/>
              </a:solidFill>
            </a:endParaRPr>
          </a:p>
        </p:txBody>
      </p:sp>
      <p:pic>
        <p:nvPicPr>
          <p:cNvPr id="4" name="Picture 2" descr="Toolbox - Free Tools and utensils icons">
            <a:extLst>
              <a:ext uri="{FF2B5EF4-FFF2-40B4-BE49-F238E27FC236}">
                <a16:creationId xmlns:a16="http://schemas.microsoft.com/office/drawing/2014/main" id="{071447F3-7FF9-C891-D679-F680CE7D2B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801" y="2164827"/>
            <a:ext cx="3153407" cy="315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26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A039-E36C-B51F-C7E0-DE5247850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0354B-3DB9-0505-8473-06EB913A93DE}"/>
              </a:ext>
            </a:extLst>
          </p:cNvPr>
          <p:cNvSpPr>
            <a:spLocks noGrp="1"/>
          </p:cNvSpPr>
          <p:nvPr>
            <p:ph type="title"/>
          </p:nvPr>
        </p:nvSpPr>
        <p:spPr>
          <a:xfrm>
            <a:off x="442913" y="800100"/>
            <a:ext cx="6192838" cy="1861524"/>
          </a:xfrm>
        </p:spPr>
        <p:txBody>
          <a:bodyPr anchor="t">
            <a:normAutofit/>
          </a:bodyPr>
          <a:lstStyle/>
          <a:p>
            <a:r>
              <a:rPr lang="en-US" dirty="0">
                <a:solidFill>
                  <a:schemeClr val="accent2"/>
                </a:solidFill>
              </a:rPr>
              <a:t>Section 4.1: MOUs with the USG</a:t>
            </a:r>
          </a:p>
        </p:txBody>
      </p:sp>
      <p:sp>
        <p:nvSpPr>
          <p:cNvPr id="3" name="Content Placeholder 2">
            <a:extLst>
              <a:ext uri="{FF2B5EF4-FFF2-40B4-BE49-F238E27FC236}">
                <a16:creationId xmlns:a16="http://schemas.microsoft.com/office/drawing/2014/main" id="{E21CB18A-33A4-471B-8DDF-1100B2950B33}"/>
              </a:ext>
            </a:extLst>
          </p:cNvPr>
          <p:cNvSpPr>
            <a:spLocks noGrp="1"/>
          </p:cNvSpPr>
          <p:nvPr>
            <p:ph idx="1"/>
          </p:nvPr>
        </p:nvSpPr>
        <p:spPr>
          <a:xfrm>
            <a:off x="442913" y="2766059"/>
            <a:ext cx="10987087" cy="3291841"/>
          </a:xfrm>
        </p:spPr>
        <p:txBody>
          <a:bodyPr anchor="t">
            <a:normAutofit/>
          </a:bodyPr>
          <a:lstStyle/>
          <a:p>
            <a:pPr marL="0" indent="0">
              <a:spcAft>
                <a:spcPts val="600"/>
              </a:spcAft>
              <a:buNone/>
            </a:pPr>
            <a:r>
              <a:rPr lang="en-ZA" b="1" dirty="0">
                <a:hlinkClick r:id="rId3"/>
              </a:rPr>
              <a:t>Memorandums of Understanding</a:t>
            </a:r>
            <a:r>
              <a:rPr lang="en-ZA" b="1" dirty="0"/>
              <a:t> with U.S. government</a:t>
            </a:r>
          </a:p>
          <a:p>
            <a:pPr lvl="0"/>
            <a:r>
              <a:rPr lang="en-US" dirty="0">
                <a:hlinkClick r:id="rId4"/>
              </a:rPr>
              <a:t>Draft template</a:t>
            </a:r>
            <a:endParaRPr lang="en-GB" dirty="0"/>
          </a:p>
          <a:p>
            <a:pPr lvl="0"/>
            <a:r>
              <a:rPr lang="en-US" dirty="0">
                <a:hlinkClick r:id="rId5"/>
              </a:rPr>
              <a:t>Technical guidance for completion of the draft template</a:t>
            </a:r>
            <a:endParaRPr lang="en-GB" dirty="0"/>
          </a:p>
          <a:p>
            <a:pPr lvl="0"/>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AA34EA38-6EA5-3CBA-A807-9A90C98418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39AAF2B-DFA8-D00F-3246-3E26E3AD0B32}"/>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2847745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C9DC-4506-1287-DEB8-60D7D6200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04581-C46B-CEF2-1243-BBD1FD73CB48}"/>
              </a:ext>
            </a:extLst>
          </p:cNvPr>
          <p:cNvSpPr>
            <a:spLocks noGrp="1"/>
          </p:cNvSpPr>
          <p:nvPr>
            <p:ph type="title"/>
          </p:nvPr>
        </p:nvSpPr>
        <p:spPr>
          <a:xfrm>
            <a:off x="442913" y="800100"/>
            <a:ext cx="6192838" cy="1861524"/>
          </a:xfrm>
        </p:spPr>
        <p:txBody>
          <a:bodyPr anchor="t">
            <a:normAutofit/>
          </a:bodyPr>
          <a:lstStyle/>
          <a:p>
            <a:r>
              <a:rPr lang="en-US" dirty="0">
                <a:solidFill>
                  <a:schemeClr val="accent2"/>
                </a:solidFill>
              </a:rPr>
              <a:t>Section 4.1: MOUs with the USG</a:t>
            </a:r>
            <a:endParaRPr lang="en-US" dirty="0"/>
          </a:p>
        </p:txBody>
      </p:sp>
      <p:sp>
        <p:nvSpPr>
          <p:cNvPr id="3" name="Content Placeholder 2">
            <a:extLst>
              <a:ext uri="{FF2B5EF4-FFF2-40B4-BE49-F238E27FC236}">
                <a16:creationId xmlns:a16="http://schemas.microsoft.com/office/drawing/2014/main" id="{D0B641E9-4899-A5FE-1537-310CAE5E9276}"/>
              </a:ext>
            </a:extLst>
          </p:cNvPr>
          <p:cNvSpPr>
            <a:spLocks noGrp="1"/>
          </p:cNvSpPr>
          <p:nvPr>
            <p:ph idx="1"/>
          </p:nvPr>
        </p:nvSpPr>
        <p:spPr>
          <a:xfrm>
            <a:off x="442913" y="2766059"/>
            <a:ext cx="10987087" cy="3291841"/>
          </a:xfrm>
        </p:spPr>
        <p:txBody>
          <a:bodyPr anchor="t">
            <a:normAutofit/>
          </a:bodyPr>
          <a:lstStyle/>
          <a:p>
            <a:r>
              <a:rPr lang="en-GB" dirty="0"/>
              <a:t>The following links provide access to available </a:t>
            </a:r>
            <a:r>
              <a:rPr lang="en-GB" dirty="0" err="1"/>
              <a:t>MoUs</a:t>
            </a:r>
            <a:r>
              <a:rPr lang="en-GB" dirty="0"/>
              <a:t> and track available information on the progress and barriers to agreements being signed:</a:t>
            </a:r>
          </a:p>
          <a:p>
            <a:endParaRPr lang="en-GB" dirty="0"/>
          </a:p>
          <a:p>
            <a:pPr lvl="1"/>
            <a:r>
              <a:rPr lang="en-GB" dirty="0">
                <a:hlinkClick r:id="rId3"/>
              </a:rPr>
              <a:t>KFF Tracker: American First MOU Bilateral Global Health Agreements</a:t>
            </a:r>
            <a:r>
              <a:rPr lang="en-GB" dirty="0"/>
              <a:t>, KFF, March 2026</a:t>
            </a:r>
          </a:p>
          <a:p>
            <a:pPr lvl="1"/>
            <a:r>
              <a:rPr lang="en-GB" dirty="0">
                <a:hlinkClick r:id="rId4"/>
              </a:rPr>
              <a:t>Tracking the “American First” Bilateral Health Agreements</a:t>
            </a:r>
            <a:r>
              <a:rPr lang="en-GB" dirty="0"/>
              <a:t>, Think Global Health, March 2026</a:t>
            </a:r>
          </a:p>
          <a:p>
            <a:pPr lvl="0"/>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A1C3E86A-3990-9EC7-5C3B-4E9CD9E92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A6E01D30-618C-4090-1C3B-36572BA36AF0}"/>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3786836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F36C-9E97-9BAE-8B82-FD3188460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5FB76B-9897-CF6C-A4D7-17DFB1B5443C}"/>
              </a:ext>
            </a:extLst>
          </p:cNvPr>
          <p:cNvSpPr>
            <a:spLocks noGrp="1"/>
          </p:cNvSpPr>
          <p:nvPr>
            <p:ph type="title"/>
          </p:nvPr>
        </p:nvSpPr>
        <p:spPr>
          <a:xfrm>
            <a:off x="442913" y="800100"/>
            <a:ext cx="6192838" cy="1861524"/>
          </a:xfrm>
        </p:spPr>
        <p:txBody>
          <a:bodyPr anchor="t">
            <a:normAutofit/>
          </a:bodyPr>
          <a:lstStyle/>
          <a:p>
            <a:r>
              <a:rPr lang="en-US" dirty="0">
                <a:solidFill>
                  <a:schemeClr val="accent2"/>
                </a:solidFill>
              </a:rPr>
              <a:t>Section 4.2: GF GC8</a:t>
            </a:r>
            <a:br>
              <a:rPr lang="en-US" dirty="0">
                <a:solidFill>
                  <a:schemeClr val="accent2"/>
                </a:solidFill>
              </a:rPr>
            </a:br>
            <a:r>
              <a:rPr lang="en-US" b="0" dirty="0">
                <a:solidFill>
                  <a:schemeClr val="accent2"/>
                </a:solidFill>
              </a:rPr>
              <a:t>Technical guidance</a:t>
            </a:r>
            <a:r>
              <a:rPr lang="en-US" dirty="0">
                <a:solidFill>
                  <a:schemeClr val="accent2"/>
                </a:solidFill>
              </a:rPr>
              <a:t> </a:t>
            </a:r>
          </a:p>
        </p:txBody>
      </p:sp>
      <p:sp>
        <p:nvSpPr>
          <p:cNvPr id="3" name="Content Placeholder 2">
            <a:extLst>
              <a:ext uri="{FF2B5EF4-FFF2-40B4-BE49-F238E27FC236}">
                <a16:creationId xmlns:a16="http://schemas.microsoft.com/office/drawing/2014/main" id="{2E1CEDA8-079B-2760-241A-F4ECDF6C3415}"/>
              </a:ext>
            </a:extLst>
          </p:cNvPr>
          <p:cNvSpPr>
            <a:spLocks noGrp="1"/>
          </p:cNvSpPr>
          <p:nvPr>
            <p:ph idx="1"/>
          </p:nvPr>
        </p:nvSpPr>
        <p:spPr>
          <a:xfrm>
            <a:off x="442913" y="2766059"/>
            <a:ext cx="10987087" cy="3291841"/>
          </a:xfrm>
        </p:spPr>
        <p:txBody>
          <a:bodyPr anchor="t">
            <a:normAutofit fontScale="85000" lnSpcReduction="10000"/>
          </a:bodyPr>
          <a:lstStyle/>
          <a:p>
            <a:r>
              <a:rPr lang="en-GB" dirty="0"/>
              <a:t>Key focus areas in the applicant guidance include:</a:t>
            </a:r>
          </a:p>
          <a:p>
            <a:pPr lvl="1"/>
            <a:r>
              <a:rPr lang="en-GB" b="1" dirty="0"/>
              <a:t>Prioritization:</a:t>
            </a:r>
            <a:r>
              <a:rPr lang="en-GB" dirty="0"/>
              <a:t> ensuring rigorous optimization of interventions, including considerations of </a:t>
            </a:r>
            <a:r>
              <a:rPr lang="en-GB" u="sng" dirty="0"/>
              <a:t>value for money</a:t>
            </a:r>
            <a:r>
              <a:rPr lang="en-GB" dirty="0"/>
              <a:t> in investments </a:t>
            </a:r>
          </a:p>
          <a:p>
            <a:pPr lvl="1"/>
            <a:r>
              <a:rPr lang="en-GB" b="1" dirty="0"/>
              <a:t>Integration:</a:t>
            </a:r>
            <a:r>
              <a:rPr lang="en-GB" dirty="0"/>
              <a:t> integration of services and systems across diseases and into primary health care will be essential in GC8, not just as an aspect of implementation efficiency and value for money, but as an opportunity to deliver greater impact with the funds available. </a:t>
            </a:r>
          </a:p>
          <a:p>
            <a:pPr lvl="1"/>
            <a:r>
              <a:rPr lang="en-GB" b="1" dirty="0"/>
              <a:t>Increasing self-reliance over time:</a:t>
            </a:r>
            <a:r>
              <a:rPr lang="en-GB" dirty="0"/>
              <a:t> investments from the Global Fund in GC8 should support countries to follow pathways to effective transition from Global Fund financing, with co-financing as a key tool along the way. </a:t>
            </a:r>
          </a:p>
          <a:p>
            <a:pPr lvl="1"/>
            <a:r>
              <a:rPr lang="en-GB" b="1" dirty="0"/>
              <a:t>Expediting access to innovations:</a:t>
            </a:r>
            <a:r>
              <a:rPr lang="en-GB" dirty="0"/>
              <a:t> ensuring timely access to innovations can help drive down the disease burden more effectively, to make health investments go further.</a:t>
            </a:r>
          </a:p>
          <a:p>
            <a:pPr marL="0" lvl="0" indent="0">
              <a:buNone/>
            </a:pPr>
            <a:endParaRPr lang="en-GB" dirty="0"/>
          </a:p>
          <a:p>
            <a:r>
              <a:rPr lang="en-US" b="1" dirty="0">
                <a:hlinkClick r:id="rId3"/>
              </a:rPr>
              <a:t>Operational Update on GC8 Materials</a:t>
            </a:r>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1E9FAB2D-8DFB-675C-5A3E-0F987D1DF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718C96FA-B0D2-6747-40D3-6D9C37E50884}"/>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1020754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B7A0E-6AB1-0E71-B39E-EEA2CA0E1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FC7D8-AA03-F5F3-8A13-2FA3BC7635A6}"/>
              </a:ext>
            </a:extLst>
          </p:cNvPr>
          <p:cNvSpPr>
            <a:spLocks noGrp="1"/>
          </p:cNvSpPr>
          <p:nvPr>
            <p:ph type="title"/>
          </p:nvPr>
        </p:nvSpPr>
        <p:spPr>
          <a:xfrm>
            <a:off x="442913" y="800100"/>
            <a:ext cx="5948262" cy="1861524"/>
          </a:xfrm>
        </p:spPr>
        <p:txBody>
          <a:bodyPr anchor="t">
            <a:normAutofit/>
          </a:bodyPr>
          <a:lstStyle/>
          <a:p>
            <a:r>
              <a:rPr lang="en-US" dirty="0">
                <a:solidFill>
                  <a:schemeClr val="accent2"/>
                </a:solidFill>
              </a:rPr>
              <a:t>Section 4.2: GF GC8</a:t>
            </a:r>
            <a:br>
              <a:rPr lang="en-US" dirty="0">
                <a:solidFill>
                  <a:schemeClr val="accent2"/>
                </a:solidFill>
              </a:rPr>
            </a:br>
            <a:r>
              <a:rPr lang="en-US" b="0" dirty="0">
                <a:solidFill>
                  <a:schemeClr val="accent2"/>
                </a:solidFill>
              </a:rPr>
              <a:t>Resources</a:t>
            </a:r>
            <a:br>
              <a:rPr lang="en-US" dirty="0">
                <a:solidFill>
                  <a:schemeClr val="accent2"/>
                </a:solidFill>
              </a:rPr>
            </a:br>
            <a:endParaRPr lang="en-US" dirty="0"/>
          </a:p>
        </p:txBody>
      </p:sp>
      <p:sp>
        <p:nvSpPr>
          <p:cNvPr id="3" name="Content Placeholder 2">
            <a:extLst>
              <a:ext uri="{FF2B5EF4-FFF2-40B4-BE49-F238E27FC236}">
                <a16:creationId xmlns:a16="http://schemas.microsoft.com/office/drawing/2014/main" id="{32FA3843-D419-8D65-CFF4-70899C3B27BA}"/>
              </a:ext>
            </a:extLst>
          </p:cNvPr>
          <p:cNvSpPr>
            <a:spLocks noGrp="1"/>
          </p:cNvSpPr>
          <p:nvPr>
            <p:ph idx="1"/>
          </p:nvPr>
        </p:nvSpPr>
        <p:spPr>
          <a:xfrm>
            <a:off x="442913" y="2766059"/>
            <a:ext cx="10987087" cy="3291841"/>
          </a:xfrm>
        </p:spPr>
        <p:txBody>
          <a:bodyPr anchor="t">
            <a:normAutofit fontScale="92500" lnSpcReduction="10000"/>
          </a:bodyPr>
          <a:lstStyle/>
          <a:p>
            <a:pPr marL="0" indent="0">
              <a:spcAft>
                <a:spcPts val="600"/>
              </a:spcAft>
              <a:buNone/>
            </a:pPr>
            <a:r>
              <a:rPr lang="en-ZA" b="1" dirty="0"/>
              <a:t>Results for Development</a:t>
            </a:r>
          </a:p>
          <a:p>
            <a:pPr marL="0" indent="0">
              <a:spcAft>
                <a:spcPts val="600"/>
              </a:spcAft>
              <a:buNone/>
            </a:pPr>
            <a:r>
              <a:rPr lang="en-GB" b="1" dirty="0">
                <a:hlinkClick r:id="rId3"/>
              </a:rPr>
              <a:t>Sustainability Planning for HIV/AIDS, Tuberculosis and Malaria Programs in High Impact Africa Countries: Guidance for the Global Fund on How to Support a Successful Transition to Domestic Financing</a:t>
            </a:r>
            <a:r>
              <a:rPr lang="en-GB" dirty="0"/>
              <a:t>, 2024</a:t>
            </a:r>
            <a:endParaRPr lang="en-GB" b="1" dirty="0"/>
          </a:p>
          <a:p>
            <a:pPr>
              <a:spcAft>
                <a:spcPts val="600"/>
              </a:spcAft>
            </a:pPr>
            <a:r>
              <a:rPr lang="en-GB" dirty="0"/>
              <a:t>This guide provides suggested approaches and analytical tools for implementing the Global Fund’s Sustainability, Transition and Co-Financing (STC) Policy in High Impact Africa countries. </a:t>
            </a:r>
          </a:p>
          <a:p>
            <a:pPr>
              <a:spcAft>
                <a:spcPts val="600"/>
              </a:spcAft>
            </a:pPr>
            <a:r>
              <a:rPr lang="en-GB" dirty="0"/>
              <a:t>It is meant to support structured dialogue to inform policy decisions that can help sustain progress on programs that address HIV/AIDS, tuberculosis and malaria as donor funding declines or ends, given the context of a country’s health financing system and reform plans.</a:t>
            </a:r>
            <a:endParaRPr lang="en-GB" b="1" dirty="0"/>
          </a:p>
          <a:p>
            <a:pPr marL="0" indent="0">
              <a:spcAft>
                <a:spcPts val="600"/>
              </a:spcAft>
              <a:buNone/>
            </a:pPr>
            <a:endParaRPr lang="en-GB" b="1" dirty="0"/>
          </a:p>
          <a:p>
            <a:pPr marL="0" indent="0">
              <a:spcAft>
                <a:spcPts val="600"/>
              </a:spcAft>
              <a:buNone/>
            </a:pPr>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BA48C85C-3703-8DFB-F82F-2C9DC7C83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8D6BF48-F353-0BC6-B9C6-A02F55F8854B}"/>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316137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896BA-5413-14CC-3EC1-DCC1498D31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DB6A9-6435-D544-81DC-CE296AA758B3}"/>
              </a:ext>
            </a:extLst>
          </p:cNvPr>
          <p:cNvSpPr>
            <a:spLocks noGrp="1"/>
          </p:cNvSpPr>
          <p:nvPr>
            <p:ph type="title"/>
          </p:nvPr>
        </p:nvSpPr>
        <p:spPr>
          <a:xfrm>
            <a:off x="442912" y="800100"/>
            <a:ext cx="7090001" cy="1861524"/>
          </a:xfrm>
        </p:spPr>
        <p:txBody>
          <a:bodyPr anchor="t">
            <a:normAutofit/>
          </a:bodyPr>
          <a:lstStyle/>
          <a:p>
            <a:r>
              <a:rPr lang="en-US" dirty="0">
                <a:solidFill>
                  <a:schemeClr val="accent2"/>
                </a:solidFill>
              </a:rPr>
              <a:t>Section 4.3 </a:t>
            </a:r>
            <a:br>
              <a:rPr lang="en-US" dirty="0">
                <a:solidFill>
                  <a:schemeClr val="accent2"/>
                </a:solidFill>
              </a:rPr>
            </a:br>
            <a:r>
              <a:rPr lang="en-US" dirty="0">
                <a:solidFill>
                  <a:schemeClr val="accent2"/>
                </a:solidFill>
              </a:rPr>
              <a:t>UNAIDS sustainability approach</a:t>
            </a:r>
          </a:p>
        </p:txBody>
      </p:sp>
      <p:sp>
        <p:nvSpPr>
          <p:cNvPr id="3" name="Content Placeholder 2">
            <a:extLst>
              <a:ext uri="{FF2B5EF4-FFF2-40B4-BE49-F238E27FC236}">
                <a16:creationId xmlns:a16="http://schemas.microsoft.com/office/drawing/2014/main" id="{D22C8220-EDD4-BD94-A328-159353976B5F}"/>
              </a:ext>
            </a:extLst>
          </p:cNvPr>
          <p:cNvSpPr>
            <a:spLocks noGrp="1"/>
          </p:cNvSpPr>
          <p:nvPr>
            <p:ph idx="1"/>
          </p:nvPr>
        </p:nvSpPr>
        <p:spPr>
          <a:xfrm>
            <a:off x="442913" y="2766059"/>
            <a:ext cx="10987087" cy="3291841"/>
          </a:xfrm>
        </p:spPr>
        <p:txBody>
          <a:bodyPr anchor="t">
            <a:normAutofit lnSpcReduction="10000"/>
          </a:bodyPr>
          <a:lstStyle/>
          <a:p>
            <a:pPr marL="0" indent="0">
              <a:spcAft>
                <a:spcPts val="600"/>
              </a:spcAft>
              <a:buNone/>
            </a:pPr>
            <a:r>
              <a:rPr lang="en-ZA" b="1" dirty="0">
                <a:hlinkClick r:id="rId3"/>
              </a:rPr>
              <a:t>UNAIDS sustainability webpage</a:t>
            </a:r>
            <a:endParaRPr lang="en-ZA" b="1" dirty="0"/>
          </a:p>
          <a:p>
            <a:pPr marL="0" indent="0">
              <a:buNone/>
            </a:pPr>
            <a:r>
              <a:rPr lang="en-US" dirty="0"/>
              <a:t>UNAIDS has developed a range of supporting documents to assist governments in the development of their sustainability roadmaps. The tools and guidance include information on: Key strategic priorities</a:t>
            </a:r>
            <a:endParaRPr lang="en-GB" dirty="0"/>
          </a:p>
          <a:p>
            <a:pPr lvl="1"/>
            <a:r>
              <a:rPr lang="en-US" dirty="0"/>
              <a:t>Estimated costs</a:t>
            </a:r>
            <a:endParaRPr lang="en-GB" dirty="0"/>
          </a:p>
          <a:p>
            <a:pPr lvl="1"/>
            <a:r>
              <a:rPr lang="en-US" dirty="0"/>
              <a:t>Monitoring and evaluation (M&amp;E) plan</a:t>
            </a:r>
            <a:endParaRPr lang="en-GB" dirty="0"/>
          </a:p>
          <a:p>
            <a:pPr lvl="1"/>
            <a:r>
              <a:rPr lang="en-US" dirty="0"/>
              <a:t>Quality management plan</a:t>
            </a:r>
            <a:endParaRPr lang="en-GB" dirty="0"/>
          </a:p>
          <a:p>
            <a:pPr lvl="1"/>
            <a:r>
              <a:rPr lang="en-US" dirty="0"/>
              <a:t>Defined timelines and responsibilities</a:t>
            </a:r>
            <a:endParaRPr lang="en-GB" dirty="0"/>
          </a:p>
          <a:p>
            <a:pPr lvl="1"/>
            <a:r>
              <a:rPr lang="en-US" dirty="0"/>
              <a:t>Risk mitigation strategies</a:t>
            </a:r>
            <a:endParaRPr lang="en-GB" dirty="0"/>
          </a:p>
          <a:p>
            <a:pPr lvl="1"/>
            <a:r>
              <a:rPr lang="en-US" dirty="0"/>
              <a:t>Monitoring and oversight of sustainability roadmaps</a:t>
            </a:r>
          </a:p>
          <a:p>
            <a:pPr lvl="1"/>
            <a:r>
              <a:rPr lang="en-GB" dirty="0">
                <a:hlinkClick r:id="rId4"/>
              </a:rPr>
              <a:t>Progress update</a:t>
            </a:r>
            <a:endParaRPr lang="en-GB" dirty="0"/>
          </a:p>
          <a:p>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88B50753-9DA2-A0E2-15DB-BF621964A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3">
            <a:extLst>
              <a:ext uri="{FF2B5EF4-FFF2-40B4-BE49-F238E27FC236}">
                <a16:creationId xmlns:a16="http://schemas.microsoft.com/office/drawing/2014/main" id="{C18213E6-9309-32D3-9FA3-BB2D5D825E8E}"/>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3564395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1CD4-A0E8-8136-CEFF-13DE38835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51E4A-C1FE-6071-0E60-96F6EFBE0C56}"/>
              </a:ext>
            </a:extLst>
          </p:cNvPr>
          <p:cNvSpPr>
            <a:spLocks noGrp="1"/>
          </p:cNvSpPr>
          <p:nvPr>
            <p:ph type="title"/>
          </p:nvPr>
        </p:nvSpPr>
        <p:spPr>
          <a:xfrm>
            <a:off x="442913" y="800100"/>
            <a:ext cx="5538788" cy="1861524"/>
          </a:xfrm>
        </p:spPr>
        <p:txBody>
          <a:bodyPr anchor="t">
            <a:normAutofit/>
          </a:bodyPr>
          <a:lstStyle/>
          <a:p>
            <a:r>
              <a:rPr lang="en-US" dirty="0">
                <a:solidFill>
                  <a:schemeClr val="accent2"/>
                </a:solidFill>
              </a:rPr>
              <a:t>Section 4.4: </a:t>
            </a:r>
            <a:r>
              <a:rPr lang="en-ZA" dirty="0">
                <a:solidFill>
                  <a:schemeClr val="accent2"/>
                </a:solidFill>
              </a:rPr>
              <a:t>Publications </a:t>
            </a:r>
            <a:endParaRPr lang="en-US" dirty="0"/>
          </a:p>
        </p:txBody>
      </p:sp>
      <p:sp>
        <p:nvSpPr>
          <p:cNvPr id="3" name="Content Placeholder 2">
            <a:extLst>
              <a:ext uri="{FF2B5EF4-FFF2-40B4-BE49-F238E27FC236}">
                <a16:creationId xmlns:a16="http://schemas.microsoft.com/office/drawing/2014/main" id="{EBA9988C-3B5A-603F-35B7-D9FF99AAE7D6}"/>
              </a:ext>
            </a:extLst>
          </p:cNvPr>
          <p:cNvSpPr>
            <a:spLocks noGrp="1"/>
          </p:cNvSpPr>
          <p:nvPr>
            <p:ph idx="1"/>
          </p:nvPr>
        </p:nvSpPr>
        <p:spPr>
          <a:xfrm>
            <a:off x="442913" y="2766059"/>
            <a:ext cx="10987087" cy="3291841"/>
          </a:xfrm>
        </p:spPr>
        <p:txBody>
          <a:bodyPr anchor="t">
            <a:normAutofit/>
          </a:bodyPr>
          <a:lstStyle/>
          <a:p>
            <a:pPr marL="0" indent="0">
              <a:spcAft>
                <a:spcPts val="600"/>
              </a:spcAft>
              <a:buNone/>
            </a:pPr>
            <a:r>
              <a:rPr lang="en-GB" b="1" dirty="0">
                <a:hlinkClick r:id="rId3"/>
              </a:rPr>
              <a:t>Time driven activity-based costing</a:t>
            </a:r>
            <a:r>
              <a:rPr lang="en-GB" b="1" dirty="0"/>
              <a:t> (TDABC), 2022</a:t>
            </a:r>
          </a:p>
          <a:p>
            <a:r>
              <a:rPr lang="en-GB" dirty="0"/>
              <a:t>The principle of TDABC is to measure the costs of all resources used to care for patients as they move through the health system and use time as the measurement unit for assigning costs to resources. </a:t>
            </a:r>
          </a:p>
          <a:p>
            <a:r>
              <a:rPr lang="en-GB" dirty="0"/>
              <a:t>This methodology is being used by ministries of health in Uganda, Kenya and Tanzania as they move from vertical HIV services to integrated care pathways.</a:t>
            </a:r>
          </a:p>
          <a:p>
            <a:pPr marL="0" indent="0">
              <a:buNone/>
            </a:pPr>
            <a:endParaRPr lang="en-GB" b="1" dirty="0">
              <a:hlinkClick r:id="rId4"/>
            </a:endParaRPr>
          </a:p>
          <a:p>
            <a:pPr marL="0" indent="0">
              <a:buNone/>
            </a:pPr>
            <a:r>
              <a:rPr lang="en-GB" b="1" dirty="0">
                <a:hlinkClick r:id="rId4"/>
              </a:rPr>
              <a:t>Costing of HIV services in Uganda and Tanzania</a:t>
            </a:r>
            <a:r>
              <a:rPr lang="en-GB" b="1" dirty="0"/>
              <a:t> </a:t>
            </a:r>
          </a:p>
          <a:p>
            <a:pPr marL="0" indent="0">
              <a:buNone/>
            </a:pPr>
            <a:endParaRPr lang="en-GB" b="1" dirty="0"/>
          </a:p>
          <a:p>
            <a:pPr marL="0" indent="0">
              <a:spcAft>
                <a:spcPts val="600"/>
              </a:spcAft>
              <a:buNone/>
            </a:pPr>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92C7FFDF-3B56-6F5C-F24F-09CA87A3FA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7778D22-AB6B-E128-E952-C438DC734DE2}"/>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2709756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6A0F5-D8F2-C731-FA05-C36A8AB4E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5FF8D-2096-3E83-70A3-C512134E2428}"/>
              </a:ext>
            </a:extLst>
          </p:cNvPr>
          <p:cNvSpPr>
            <a:spLocks noGrp="1"/>
          </p:cNvSpPr>
          <p:nvPr>
            <p:ph type="title"/>
          </p:nvPr>
        </p:nvSpPr>
        <p:spPr>
          <a:xfrm>
            <a:off x="442913" y="800100"/>
            <a:ext cx="5538788" cy="1861524"/>
          </a:xfrm>
        </p:spPr>
        <p:txBody>
          <a:bodyPr anchor="t">
            <a:normAutofit/>
          </a:bodyPr>
          <a:lstStyle/>
          <a:p>
            <a:r>
              <a:rPr lang="en-US" dirty="0">
                <a:solidFill>
                  <a:schemeClr val="accent2"/>
                </a:solidFill>
              </a:rPr>
              <a:t>Section 4.4: </a:t>
            </a:r>
            <a:r>
              <a:rPr lang="en-ZA" dirty="0">
                <a:solidFill>
                  <a:schemeClr val="accent2"/>
                </a:solidFill>
              </a:rPr>
              <a:t>Publications </a:t>
            </a:r>
            <a:endParaRPr lang="en-US" dirty="0"/>
          </a:p>
        </p:txBody>
      </p:sp>
      <p:sp>
        <p:nvSpPr>
          <p:cNvPr id="3" name="Content Placeholder 2">
            <a:extLst>
              <a:ext uri="{FF2B5EF4-FFF2-40B4-BE49-F238E27FC236}">
                <a16:creationId xmlns:a16="http://schemas.microsoft.com/office/drawing/2014/main" id="{84085376-C293-1CA7-3212-7A6006BB562E}"/>
              </a:ext>
            </a:extLst>
          </p:cNvPr>
          <p:cNvSpPr>
            <a:spLocks noGrp="1"/>
          </p:cNvSpPr>
          <p:nvPr>
            <p:ph idx="1"/>
          </p:nvPr>
        </p:nvSpPr>
        <p:spPr>
          <a:xfrm>
            <a:off x="442913" y="2766059"/>
            <a:ext cx="10987087" cy="3291841"/>
          </a:xfrm>
        </p:spPr>
        <p:txBody>
          <a:bodyPr anchor="t">
            <a:normAutofit/>
          </a:bodyPr>
          <a:lstStyle/>
          <a:p>
            <a:pPr>
              <a:spcAft>
                <a:spcPts val="600"/>
              </a:spcAft>
            </a:pPr>
            <a:r>
              <a:rPr lang="en-GB" b="1" dirty="0">
                <a:hlinkClick r:id="rId3"/>
              </a:rPr>
              <a:t>Towards a sustainable HIV response: strengthening Zimbabwe's domestic financing for HIV programs amid declining donor support</a:t>
            </a:r>
            <a:r>
              <a:rPr lang="en-GB" dirty="0"/>
              <a:t>, 2025</a:t>
            </a:r>
            <a:endParaRPr lang="en-GB" b="1" dirty="0"/>
          </a:p>
          <a:p>
            <a:pPr>
              <a:spcAft>
                <a:spcPts val="600"/>
              </a:spcAft>
            </a:pPr>
            <a:r>
              <a:rPr lang="en-GB" b="1" dirty="0">
                <a:hlinkClick r:id="rId4"/>
              </a:rPr>
              <a:t>Shaping sustainable paths for HIV/AIDS funding: a review and reminder</a:t>
            </a:r>
            <a:r>
              <a:rPr lang="en-GB" dirty="0"/>
              <a:t>, 2025</a:t>
            </a:r>
            <a:endParaRPr lang="en-GB" b="1" dirty="0"/>
          </a:p>
          <a:p>
            <a:pPr>
              <a:spcAft>
                <a:spcPts val="600"/>
              </a:spcAft>
            </a:pPr>
            <a:r>
              <a:rPr lang="en-GB" b="1" dirty="0">
                <a:hlinkClick r:id="rId5"/>
              </a:rPr>
              <a:t>Advancing Sustainable HIV Services Through Integration in Primary Healthcare In Sub-Saharan Africa: A Perspective on Practical Recommendations</a:t>
            </a:r>
            <a:r>
              <a:rPr lang="en-GB" dirty="0"/>
              <a:t>, 2025</a:t>
            </a:r>
            <a:endParaRPr lang="en-GB" b="1" dirty="0"/>
          </a:p>
          <a:p>
            <a:pPr>
              <a:spcAft>
                <a:spcPts val="600"/>
              </a:spcAft>
            </a:pPr>
            <a:r>
              <a:rPr lang="en-GB" b="1" dirty="0">
                <a:hlinkClick r:id="rId6"/>
              </a:rPr>
              <a:t>Innovative approaches to HIV/AIDS financing: lessons learned from the Sustainable Financing Initiative (SFI)</a:t>
            </a:r>
            <a:r>
              <a:rPr lang="en-GB" dirty="0"/>
              <a:t>, 2025</a:t>
            </a:r>
            <a:endParaRPr lang="en-GB" b="1" dirty="0"/>
          </a:p>
          <a:p>
            <a:pPr>
              <a:spcAft>
                <a:spcPts val="600"/>
              </a:spcAft>
            </a:pPr>
            <a:endParaRPr lang="en-GB" b="1" dirty="0"/>
          </a:p>
          <a:p>
            <a:pPr marL="0" indent="0">
              <a:spcAft>
                <a:spcPts val="600"/>
              </a:spcAft>
              <a:buNone/>
            </a:pPr>
            <a:endParaRPr lang="en-GB" dirty="0"/>
          </a:p>
          <a:p>
            <a:pPr lvl="0"/>
            <a:endParaRPr lang="en-GB" dirty="0"/>
          </a:p>
          <a:p>
            <a:pPr>
              <a:spcAft>
                <a:spcPts val="600"/>
              </a:spcAft>
            </a:pPr>
            <a:endParaRPr lang="en-ZA" b="1" dirty="0"/>
          </a:p>
        </p:txBody>
      </p:sp>
      <p:pic>
        <p:nvPicPr>
          <p:cNvPr id="5" name="Picture 12" descr="Government Finance Stock Illustrations ...">
            <a:extLst>
              <a:ext uri="{FF2B5EF4-FFF2-40B4-BE49-F238E27FC236}">
                <a16:creationId xmlns:a16="http://schemas.microsoft.com/office/drawing/2014/main" id="{783B2671-1C2F-0678-E2D1-3E659724D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6900" y="400050"/>
            <a:ext cx="2074281" cy="173562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1E8809C8-AA67-99D8-DCA6-5334629D503F}"/>
              </a:ext>
            </a:extLst>
          </p:cNvPr>
          <p:cNvSpPr txBox="1">
            <a:spLocks/>
          </p:cNvSpPr>
          <p:nvPr/>
        </p:nvSpPr>
        <p:spPr bwMode="gray">
          <a:xfrm>
            <a:off x="595313" y="6428501"/>
            <a:ext cx="3130867" cy="244317"/>
          </a:xfrm>
          <a:prstGeom prst="rect">
            <a:avLst/>
          </a:prstGeom>
        </p:spPr>
        <p:txBody>
          <a:bodyPr vert="horz" lIns="0" tIns="0" rIns="0" bIns="0" rtlCol="0" anchor="t" anchorCtr="0">
            <a:noAutofit/>
          </a:bodyPr>
          <a:lstStyle>
            <a:defPPr>
              <a:defRPr lang="de-DE"/>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accent2"/>
                </a:solidFill>
                <a:latin typeface="Verdana" panose="020B0604030504040204" pitchFamily="34" charset="0"/>
              </a:rPr>
              <a:t>SECTION 4: TRANSITION AND SUSTAINABILITY</a:t>
            </a:r>
          </a:p>
        </p:txBody>
      </p:sp>
    </p:spTree>
    <p:extLst>
      <p:ext uri="{BB962C8B-B14F-4D97-AF65-F5344CB8AC3E}">
        <p14:creationId xmlns:p14="http://schemas.microsoft.com/office/powerpoint/2010/main" val="4290311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76E6E-64BF-2FF8-E219-0B7E1E1B73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65A68D-5E16-666C-C51D-AFBA5EB1EC4C}"/>
              </a:ext>
            </a:extLst>
          </p:cNvPr>
          <p:cNvSpPr>
            <a:spLocks noGrp="1"/>
          </p:cNvSpPr>
          <p:nvPr>
            <p:ph type="title"/>
          </p:nvPr>
        </p:nvSpPr>
        <p:spPr>
          <a:xfrm>
            <a:off x="464224" y="1316715"/>
            <a:ext cx="11109786" cy="4762956"/>
          </a:xfrm>
        </p:spPr>
        <p:txBody>
          <a:bodyPr/>
          <a:lstStyle/>
          <a:p>
            <a:br>
              <a:rPr lang="en-GB" sz="4000" dirty="0"/>
            </a:br>
            <a:r>
              <a:rPr lang="en-GB" sz="4000" b="0" dirty="0">
                <a:solidFill>
                  <a:schemeClr val="tx1"/>
                </a:solidFill>
                <a:latin typeface="+mn-lt"/>
              </a:rPr>
              <a:t>For further information, any questions, or if you have resources you would like to contribute to the PATHS 2026 toolbox, please contact:</a:t>
            </a:r>
            <a:br>
              <a:rPr lang="en-GB" sz="4000" b="0" dirty="0">
                <a:latin typeface="+mn-lt"/>
              </a:rPr>
            </a:br>
            <a:br>
              <a:rPr lang="en-GB" sz="4000" b="0" dirty="0">
                <a:latin typeface="+mn-lt"/>
              </a:rPr>
            </a:br>
            <a:r>
              <a:rPr lang="en-GB" sz="4000" b="0" dirty="0">
                <a:latin typeface="+mn-lt"/>
              </a:rPr>
              <a:t>dsd@iasociety.org</a:t>
            </a:r>
          </a:p>
        </p:txBody>
      </p:sp>
    </p:spTree>
    <p:extLst>
      <p:ext uri="{BB962C8B-B14F-4D97-AF65-F5344CB8AC3E}">
        <p14:creationId xmlns:p14="http://schemas.microsoft.com/office/powerpoint/2010/main" val="13319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71ABC-726A-1A29-0AA1-75A5EA2F4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7C0CCF-45F7-2681-A72E-12DC9602B892}"/>
              </a:ext>
            </a:extLst>
          </p:cNvPr>
          <p:cNvSpPr>
            <a:spLocks noGrp="1"/>
          </p:cNvSpPr>
          <p:nvPr>
            <p:ph type="title"/>
          </p:nvPr>
        </p:nvSpPr>
        <p:spPr>
          <a:xfrm>
            <a:off x="442913" y="1401624"/>
            <a:ext cx="10905272" cy="1260000"/>
          </a:xfrm>
        </p:spPr>
        <p:txBody>
          <a:bodyPr/>
          <a:lstStyle/>
          <a:p>
            <a:r>
              <a:rPr lang="en-US" dirty="0"/>
              <a:t>Table of contents</a:t>
            </a:r>
          </a:p>
        </p:txBody>
      </p:sp>
      <p:sp>
        <p:nvSpPr>
          <p:cNvPr id="3" name="Content Placeholder 2">
            <a:extLst>
              <a:ext uri="{FF2B5EF4-FFF2-40B4-BE49-F238E27FC236}">
                <a16:creationId xmlns:a16="http://schemas.microsoft.com/office/drawing/2014/main" id="{BF2D75AB-B1F1-B0A0-FFF3-843CA7AA202E}"/>
              </a:ext>
            </a:extLst>
          </p:cNvPr>
          <p:cNvSpPr>
            <a:spLocks noGrp="1"/>
          </p:cNvSpPr>
          <p:nvPr>
            <p:ph idx="1"/>
          </p:nvPr>
        </p:nvSpPr>
        <p:spPr>
          <a:xfrm>
            <a:off x="442913" y="2766059"/>
            <a:ext cx="7459428" cy="3291841"/>
          </a:xfrm>
        </p:spPr>
        <p:txBody>
          <a:bodyPr/>
          <a:lstStyle/>
          <a:p>
            <a:pPr marL="0" indent="0">
              <a:buNone/>
            </a:pPr>
            <a:r>
              <a:rPr lang="en-US" dirty="0">
                <a:hlinkClick r:id="rId2" action="ppaction://hlinksldjump"/>
              </a:rPr>
              <a:t>SECTION 1: PRIORIZATION</a:t>
            </a:r>
            <a:endParaRPr lang="en-US" dirty="0"/>
          </a:p>
          <a:p>
            <a:pPr marL="0" indent="0">
              <a:buNone/>
            </a:pPr>
            <a:endParaRPr lang="en-US" dirty="0"/>
          </a:p>
          <a:p>
            <a:pPr marL="0" indent="0">
              <a:buNone/>
            </a:pPr>
            <a:r>
              <a:rPr lang="en-US" dirty="0">
                <a:hlinkClick r:id="rId3" action="ppaction://hlinksldjump"/>
              </a:rPr>
              <a:t>SECTION 2: INTEGRATION OF SERVICE DELIVERY</a:t>
            </a:r>
            <a:endParaRPr lang="en-US" dirty="0"/>
          </a:p>
          <a:p>
            <a:pPr marL="0" indent="0">
              <a:buNone/>
            </a:pPr>
            <a:endParaRPr lang="en-US" dirty="0"/>
          </a:p>
          <a:p>
            <a:pPr marL="0" indent="0">
              <a:buNone/>
            </a:pPr>
            <a:r>
              <a:rPr lang="en-US" dirty="0">
                <a:hlinkClick r:id="rId4" action="ppaction://hlinksldjump"/>
              </a:rPr>
              <a:t>SECTION 3: INTEGRATION OF SYSTEMS</a:t>
            </a:r>
            <a:endParaRPr lang="en-US" dirty="0"/>
          </a:p>
          <a:p>
            <a:pPr marL="0" indent="0">
              <a:buNone/>
            </a:pPr>
            <a:endParaRPr lang="en-US" dirty="0"/>
          </a:p>
          <a:p>
            <a:pPr marL="0" indent="0">
              <a:buNone/>
            </a:pPr>
            <a:r>
              <a:rPr lang="en-US" dirty="0">
                <a:hlinkClick r:id="rId5" action="ppaction://hlinksldjump"/>
              </a:rPr>
              <a:t>SECTION 4: TRANSITION AND SUSTAINABILITY</a:t>
            </a:r>
            <a:endParaRPr lang="en-US" dirty="0"/>
          </a:p>
        </p:txBody>
      </p:sp>
    </p:spTree>
    <p:extLst>
      <p:ext uri="{BB962C8B-B14F-4D97-AF65-F5344CB8AC3E}">
        <p14:creationId xmlns:p14="http://schemas.microsoft.com/office/powerpoint/2010/main" val="206502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02982-F02B-9A9A-2322-D8C6510B5D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8F86A-F47E-30AF-AB8D-AF4C4E6BD94A}"/>
              </a:ext>
            </a:extLst>
          </p:cNvPr>
          <p:cNvSpPr>
            <a:spLocks noGrp="1"/>
          </p:cNvSpPr>
          <p:nvPr>
            <p:ph type="title"/>
          </p:nvPr>
        </p:nvSpPr>
        <p:spPr>
          <a:xfrm>
            <a:off x="489223" y="1021138"/>
            <a:ext cx="10319680" cy="1260000"/>
          </a:xfrm>
        </p:spPr>
        <p:txBody>
          <a:bodyPr/>
          <a:lstStyle/>
          <a:p>
            <a:r>
              <a:rPr lang="en-US" dirty="0"/>
              <a:t>PATHS 2026 provides links to tools that support:</a:t>
            </a:r>
          </a:p>
        </p:txBody>
      </p:sp>
      <p:sp>
        <p:nvSpPr>
          <p:cNvPr id="7" name="Rectangle 6">
            <a:extLst>
              <a:ext uri="{FF2B5EF4-FFF2-40B4-BE49-F238E27FC236}">
                <a16:creationId xmlns:a16="http://schemas.microsoft.com/office/drawing/2014/main" id="{5B49A083-C499-BD34-1682-E8B8BF589B2C}"/>
              </a:ext>
            </a:extLst>
          </p:cNvPr>
          <p:cNvSpPr/>
          <p:nvPr/>
        </p:nvSpPr>
        <p:spPr>
          <a:xfrm>
            <a:off x="696865" y="5457882"/>
            <a:ext cx="2343807" cy="1092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hlinkClick r:id="rId2" action="ppaction://hlinksldjump">
                  <a:extLst>
                    <a:ext uri="{A12FA001-AC4F-418D-AE19-62706E023703}">
                      <ahyp:hlinkClr xmlns:ahyp="http://schemas.microsoft.com/office/drawing/2018/hyperlinkcolor" val="tx"/>
                    </a:ext>
                  </a:extLst>
                </a:hlinkClick>
              </a:rPr>
              <a:t>SECTION 1: </a:t>
            </a:r>
            <a:r>
              <a:rPr lang="en-GB" dirty="0">
                <a:solidFill>
                  <a:schemeClr val="bg1"/>
                </a:solidFill>
                <a:hlinkClick r:id="rId2" action="ppaction://hlinksldjump">
                  <a:extLst>
                    <a:ext uri="{A12FA001-AC4F-418D-AE19-62706E023703}">
                      <ahyp:hlinkClr xmlns:ahyp="http://schemas.microsoft.com/office/drawing/2018/hyperlinkcolor" val="tx"/>
                    </a:ext>
                  </a:extLst>
                </a:hlinkClick>
              </a:rPr>
              <a:t>PRIORITIZATION</a:t>
            </a:r>
            <a:endParaRPr lang="en-GB" dirty="0">
              <a:solidFill>
                <a:schemeClr val="bg1"/>
              </a:solidFill>
            </a:endParaRPr>
          </a:p>
        </p:txBody>
      </p:sp>
      <p:pic>
        <p:nvPicPr>
          <p:cNvPr id="1030" name="Picture 6" descr="Line Icon Stock Illustration ...">
            <a:extLst>
              <a:ext uri="{FF2B5EF4-FFF2-40B4-BE49-F238E27FC236}">
                <a16:creationId xmlns:a16="http://schemas.microsoft.com/office/drawing/2014/main" id="{6C97F066-3C51-B228-713B-C0C451D00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496" y="267307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32D47ED-E8C2-BDB0-12A6-66303EAB6298}"/>
              </a:ext>
            </a:extLst>
          </p:cNvPr>
          <p:cNvSpPr/>
          <p:nvPr/>
        </p:nvSpPr>
        <p:spPr>
          <a:xfrm>
            <a:off x="3554748" y="5457882"/>
            <a:ext cx="2601311" cy="10953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hlinkClick r:id="rId4" action="ppaction://hlinksldjump">
                  <a:extLst>
                    <a:ext uri="{A12FA001-AC4F-418D-AE19-62706E023703}">
                      <ahyp:hlinkClr xmlns:ahyp="http://schemas.microsoft.com/office/drawing/2018/hyperlinkcolor" val="tx"/>
                    </a:ext>
                  </a:extLst>
                </a:hlinkClick>
              </a:rPr>
              <a:t>SECTION 2: </a:t>
            </a:r>
          </a:p>
          <a:p>
            <a:pPr algn="ctr"/>
            <a:r>
              <a:rPr lang="en-GB" dirty="0">
                <a:solidFill>
                  <a:schemeClr val="bg1"/>
                </a:solidFill>
                <a:hlinkClick r:id="rId4" action="ppaction://hlinksldjump">
                  <a:extLst>
                    <a:ext uri="{A12FA001-AC4F-418D-AE19-62706E023703}">
                      <ahyp:hlinkClr xmlns:ahyp="http://schemas.microsoft.com/office/drawing/2018/hyperlinkcolor" val="tx"/>
                    </a:ext>
                  </a:extLst>
                </a:hlinkClick>
              </a:rPr>
              <a:t>INTEGRATION OF SERVICE DELIVERY </a:t>
            </a:r>
            <a:endParaRPr lang="en-GB" dirty="0">
              <a:solidFill>
                <a:schemeClr val="bg1"/>
              </a:solidFill>
            </a:endParaRPr>
          </a:p>
        </p:txBody>
      </p:sp>
      <p:sp>
        <p:nvSpPr>
          <p:cNvPr id="9" name="Rectangle 8">
            <a:extLst>
              <a:ext uri="{FF2B5EF4-FFF2-40B4-BE49-F238E27FC236}">
                <a16:creationId xmlns:a16="http://schemas.microsoft.com/office/drawing/2014/main" id="{5E8EA7A0-79A8-3D3F-3866-3D3082E2709A}"/>
              </a:ext>
            </a:extLst>
          </p:cNvPr>
          <p:cNvSpPr/>
          <p:nvPr/>
        </p:nvSpPr>
        <p:spPr>
          <a:xfrm>
            <a:off x="6254159" y="5454867"/>
            <a:ext cx="2508842" cy="1095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hlinkClick r:id="rId5" action="ppaction://hlinksldjump">
                  <a:extLst>
                    <a:ext uri="{A12FA001-AC4F-418D-AE19-62706E023703}">
                      <ahyp:hlinkClr xmlns:ahyp="http://schemas.microsoft.com/office/drawing/2018/hyperlinkcolor" val="tx"/>
                    </a:ext>
                  </a:extLst>
                </a:hlinkClick>
              </a:rPr>
              <a:t>SECTION 3:</a:t>
            </a:r>
          </a:p>
          <a:p>
            <a:pPr algn="ctr"/>
            <a:r>
              <a:rPr lang="en-GB" dirty="0">
                <a:solidFill>
                  <a:schemeClr val="bg1"/>
                </a:solidFill>
                <a:hlinkClick r:id="rId5" action="ppaction://hlinksldjump">
                  <a:extLst>
                    <a:ext uri="{A12FA001-AC4F-418D-AE19-62706E023703}">
                      <ahyp:hlinkClr xmlns:ahyp="http://schemas.microsoft.com/office/drawing/2018/hyperlinkcolor" val="tx"/>
                    </a:ext>
                  </a:extLst>
                </a:hlinkClick>
              </a:rPr>
              <a:t>INTEGRATION OF  SYSTEMS </a:t>
            </a:r>
            <a:endParaRPr lang="en-GB" dirty="0">
              <a:solidFill>
                <a:schemeClr val="bg1"/>
              </a:solidFill>
            </a:endParaRPr>
          </a:p>
        </p:txBody>
      </p:sp>
      <p:pic>
        <p:nvPicPr>
          <p:cNvPr id="1036" name="Picture 12" descr="Government Finance Stock Illustrations ...">
            <a:extLst>
              <a:ext uri="{FF2B5EF4-FFF2-40B4-BE49-F238E27FC236}">
                <a16:creationId xmlns:a16="http://schemas.microsoft.com/office/drawing/2014/main" id="{7779E462-D84D-64F8-A533-DD9AD2885F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7575" y="2727528"/>
            <a:ext cx="2333625" cy="19526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B3485D2-FB99-D4F8-72F2-69025D09EA43}"/>
              </a:ext>
            </a:extLst>
          </p:cNvPr>
          <p:cNvSpPr/>
          <p:nvPr/>
        </p:nvSpPr>
        <p:spPr>
          <a:xfrm>
            <a:off x="9122485" y="5454867"/>
            <a:ext cx="2343807" cy="10953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bg1"/>
                </a:solidFill>
                <a:hlinkClick r:id="rId7" action="ppaction://hlinksldjump">
                  <a:extLst>
                    <a:ext uri="{A12FA001-AC4F-418D-AE19-62706E023703}">
                      <ahyp:hlinkClr xmlns:ahyp="http://schemas.microsoft.com/office/drawing/2018/hyperlinkcolor" val="tx"/>
                    </a:ext>
                  </a:extLst>
                </a:hlinkClick>
              </a:rPr>
              <a:t>SECTION 4: </a:t>
            </a:r>
            <a:r>
              <a:rPr lang="en-GB" dirty="0">
                <a:solidFill>
                  <a:schemeClr val="bg1"/>
                </a:solidFill>
                <a:hlinkClick r:id="rId7" action="ppaction://hlinksldjump">
                  <a:extLst>
                    <a:ext uri="{A12FA001-AC4F-418D-AE19-62706E023703}">
                      <ahyp:hlinkClr xmlns:ahyp="http://schemas.microsoft.com/office/drawing/2018/hyperlinkcolor" val="tx"/>
                    </a:ext>
                  </a:extLst>
                </a:hlinkClick>
              </a:rPr>
              <a:t>TRANSITION AND SUSTAINABILITY</a:t>
            </a:r>
            <a:endParaRPr lang="en-GB" dirty="0">
              <a:solidFill>
                <a:schemeClr val="bg1"/>
              </a:solidFill>
            </a:endParaRPr>
          </a:p>
        </p:txBody>
      </p:sp>
      <p:pic>
        <p:nvPicPr>
          <p:cNvPr id="5" name="Picture 4">
            <a:extLst>
              <a:ext uri="{FF2B5EF4-FFF2-40B4-BE49-F238E27FC236}">
                <a16:creationId xmlns:a16="http://schemas.microsoft.com/office/drawing/2014/main" id="{5CB01B62-AEC8-7B9B-C1C0-AAA0209BEE75}"/>
              </a:ext>
            </a:extLst>
          </p:cNvPr>
          <p:cNvPicPr>
            <a:picLocks noChangeAspect="1"/>
          </p:cNvPicPr>
          <p:nvPr/>
        </p:nvPicPr>
        <p:blipFill>
          <a:blip r:embed="rId8"/>
          <a:stretch>
            <a:fillRect/>
          </a:stretch>
        </p:blipFill>
        <p:spPr>
          <a:xfrm>
            <a:off x="851663" y="2727528"/>
            <a:ext cx="2034209" cy="2034209"/>
          </a:xfrm>
          <a:prstGeom prst="rect">
            <a:avLst/>
          </a:prstGeom>
        </p:spPr>
      </p:pic>
    </p:spTree>
    <p:extLst>
      <p:ext uri="{BB962C8B-B14F-4D97-AF65-F5344CB8AC3E}">
        <p14:creationId xmlns:p14="http://schemas.microsoft.com/office/powerpoint/2010/main" val="50753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B2DE3-671C-D123-5FB0-9CF5D307B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B3A93-622E-7EEA-1D00-525DDE0B7E4F}"/>
              </a:ext>
            </a:extLst>
          </p:cNvPr>
          <p:cNvSpPr>
            <a:spLocks noGrp="1"/>
          </p:cNvSpPr>
          <p:nvPr>
            <p:ph type="title"/>
          </p:nvPr>
        </p:nvSpPr>
        <p:spPr>
          <a:xfrm>
            <a:off x="442913" y="1401624"/>
            <a:ext cx="6192838" cy="1260000"/>
          </a:xfrm>
        </p:spPr>
        <p:txBody>
          <a:bodyPr anchor="t">
            <a:normAutofit/>
          </a:bodyPr>
          <a:lstStyle/>
          <a:p>
            <a:r>
              <a:rPr lang="en-US" sz="2900"/>
              <a:t>SECTION 1:</a:t>
            </a:r>
            <a:br>
              <a:rPr lang="en-US" sz="2900"/>
            </a:br>
            <a:r>
              <a:rPr lang="en-US" sz="2900"/>
              <a:t>PRIOITIZATION</a:t>
            </a:r>
            <a:br>
              <a:rPr lang="en-US" sz="2900"/>
            </a:br>
            <a:endParaRPr lang="en-US" sz="2900" b="0"/>
          </a:p>
        </p:txBody>
      </p:sp>
      <p:sp>
        <p:nvSpPr>
          <p:cNvPr id="3" name="Content Placeholder 2">
            <a:extLst>
              <a:ext uri="{FF2B5EF4-FFF2-40B4-BE49-F238E27FC236}">
                <a16:creationId xmlns:a16="http://schemas.microsoft.com/office/drawing/2014/main" id="{416CAB4F-ECCF-1AB9-3438-2BD28F2244E6}"/>
              </a:ext>
            </a:extLst>
          </p:cNvPr>
          <p:cNvSpPr>
            <a:spLocks noGrp="1"/>
          </p:cNvSpPr>
          <p:nvPr>
            <p:ph idx="1"/>
          </p:nvPr>
        </p:nvSpPr>
        <p:spPr>
          <a:xfrm>
            <a:off x="442913" y="2766059"/>
            <a:ext cx="6192837" cy="3291841"/>
          </a:xfrm>
        </p:spPr>
        <p:txBody>
          <a:bodyPr anchor="t">
            <a:normAutofit/>
          </a:bodyPr>
          <a:lstStyle/>
          <a:p>
            <a:pPr marL="0" indent="0">
              <a:spcAft>
                <a:spcPts val="600"/>
              </a:spcAft>
              <a:buNone/>
            </a:pPr>
            <a:r>
              <a:rPr lang="en-ZA" b="1" dirty="0">
                <a:hlinkClick r:id="rId3" action="ppaction://hlinksldjump"/>
              </a:rPr>
              <a:t>1.1 Key questions</a:t>
            </a:r>
            <a:endParaRPr lang="en-ZA" b="1" dirty="0"/>
          </a:p>
          <a:p>
            <a:pPr marL="0" indent="0">
              <a:spcAft>
                <a:spcPts val="600"/>
              </a:spcAft>
              <a:buNone/>
            </a:pPr>
            <a:r>
              <a:rPr lang="en-ZA" b="1" dirty="0">
                <a:hlinkClick r:id="rId4" action="ppaction://hlinksldjump"/>
              </a:rPr>
              <a:t>1.2 Resources</a:t>
            </a:r>
            <a:endParaRPr lang="en-ZA" b="1" dirty="0"/>
          </a:p>
          <a:p>
            <a:pPr marL="571500" lvl="1" indent="-342900">
              <a:spcAft>
                <a:spcPts val="600"/>
              </a:spcAft>
            </a:pPr>
            <a:r>
              <a:rPr lang="en-ZA" dirty="0"/>
              <a:t>TIER &amp; TIER-Plus</a:t>
            </a:r>
          </a:p>
          <a:p>
            <a:pPr marL="571500" lvl="1" indent="-342900">
              <a:spcAft>
                <a:spcPts val="600"/>
              </a:spcAft>
            </a:pPr>
            <a:r>
              <a:rPr lang="en-ZA" dirty="0"/>
              <a:t>From WHO </a:t>
            </a:r>
          </a:p>
          <a:p>
            <a:pPr marL="571500" lvl="1" indent="-342900">
              <a:spcAft>
                <a:spcPts val="600"/>
              </a:spcAft>
            </a:pPr>
            <a:r>
              <a:rPr lang="en-ZA" dirty="0"/>
              <a:t>From the Global Fund </a:t>
            </a:r>
          </a:p>
          <a:p>
            <a:pPr marL="571500" lvl="1" indent="-342900">
              <a:spcAft>
                <a:spcPts val="600"/>
              </a:spcAft>
            </a:pPr>
            <a:r>
              <a:rPr lang="en-ZA" dirty="0"/>
              <a:t>From Avenir </a:t>
            </a:r>
          </a:p>
          <a:p>
            <a:pPr marL="0" indent="0">
              <a:spcAft>
                <a:spcPts val="600"/>
              </a:spcAft>
              <a:buNone/>
            </a:pPr>
            <a:r>
              <a:rPr lang="en-ZA" b="1" dirty="0">
                <a:hlinkClick r:id="rId5" action="ppaction://hlinksldjump"/>
              </a:rPr>
              <a:t>1.3 Country experiences</a:t>
            </a:r>
            <a:endParaRPr lang="en-ZA" b="1" dirty="0"/>
          </a:p>
          <a:p>
            <a:pPr marL="0" indent="0">
              <a:spcAft>
                <a:spcPts val="600"/>
              </a:spcAft>
              <a:buNone/>
            </a:pPr>
            <a:endParaRPr lang="en-GB" b="1" dirty="0"/>
          </a:p>
          <a:p>
            <a:pPr marL="0" indent="0">
              <a:spcAft>
                <a:spcPts val="600"/>
              </a:spcAft>
              <a:buNone/>
            </a:pPr>
            <a:endParaRPr lang="en-ZA" b="1" dirty="0"/>
          </a:p>
          <a:p>
            <a:pPr marL="0" indent="0">
              <a:spcAft>
                <a:spcPts val="600"/>
              </a:spcAft>
              <a:buNone/>
            </a:pPr>
            <a:endParaRPr lang="en-ZA" b="1" dirty="0"/>
          </a:p>
        </p:txBody>
      </p:sp>
      <p:sp>
        <p:nvSpPr>
          <p:cNvPr id="4" name="Date Placeholder 3">
            <a:extLst>
              <a:ext uri="{FF2B5EF4-FFF2-40B4-BE49-F238E27FC236}">
                <a16:creationId xmlns:a16="http://schemas.microsoft.com/office/drawing/2014/main" id="{2334082C-53C8-80B8-9DCA-DC3AF2B77C59}"/>
              </a:ext>
            </a:extLst>
          </p:cNvPr>
          <p:cNvSpPr>
            <a:spLocks noGrp="1"/>
          </p:cNvSpPr>
          <p:nvPr>
            <p:ph type="dt" sz="half" idx="10"/>
          </p:nvPr>
        </p:nvSpPr>
        <p:spPr>
          <a:xfrm>
            <a:off x="442913" y="6276101"/>
            <a:ext cx="3130867" cy="244317"/>
          </a:xfrm>
        </p:spPr>
        <p:txBody>
          <a:bodyPr anchor="t">
            <a:normAutofit/>
          </a:bodyPr>
          <a:lstStyle/>
          <a:p>
            <a:pPr>
              <a:spcAft>
                <a:spcPts val="600"/>
              </a:spcAft>
            </a:pPr>
            <a:r>
              <a:rPr lang="en-GB" noProof="0"/>
              <a:t>SECTION 1: PRIOIRTIZATION</a:t>
            </a:r>
          </a:p>
        </p:txBody>
      </p:sp>
      <p:pic>
        <p:nvPicPr>
          <p:cNvPr id="5" name="Picture 4">
            <a:extLst>
              <a:ext uri="{FF2B5EF4-FFF2-40B4-BE49-F238E27FC236}">
                <a16:creationId xmlns:a16="http://schemas.microsoft.com/office/drawing/2014/main" id="{359DCB54-B49C-C6B5-1A60-04EA5DBE9FA8}"/>
              </a:ext>
            </a:extLst>
          </p:cNvPr>
          <p:cNvPicPr>
            <a:picLocks noChangeAspect="1"/>
          </p:cNvPicPr>
          <p:nvPr/>
        </p:nvPicPr>
        <p:blipFill>
          <a:blip r:embed="rId6"/>
          <a:srcRect l="13453" r="10783"/>
          <a:stretch>
            <a:fillRect/>
          </a:stretch>
        </p:blipFill>
        <p:spPr>
          <a:xfrm>
            <a:off x="6996113" y="10"/>
            <a:ext cx="5195887" cy="6857990"/>
          </a:xfrm>
          <a:prstGeom prst="rect">
            <a:avLst/>
          </a:prstGeom>
          <a:noFill/>
        </p:spPr>
      </p:pic>
    </p:spTree>
    <p:extLst>
      <p:ext uri="{BB962C8B-B14F-4D97-AF65-F5344CB8AC3E}">
        <p14:creationId xmlns:p14="http://schemas.microsoft.com/office/powerpoint/2010/main" val="301877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CFB3-5E57-41D5-C9F3-0B28CE7F55C1}"/>
              </a:ext>
            </a:extLst>
          </p:cNvPr>
          <p:cNvSpPr>
            <a:spLocks noGrp="1"/>
          </p:cNvSpPr>
          <p:nvPr>
            <p:ph type="title"/>
          </p:nvPr>
        </p:nvSpPr>
        <p:spPr>
          <a:xfrm>
            <a:off x="442913" y="1401624"/>
            <a:ext cx="6192838" cy="1260000"/>
          </a:xfrm>
        </p:spPr>
        <p:txBody>
          <a:bodyPr anchor="t">
            <a:normAutofit/>
          </a:bodyPr>
          <a:lstStyle/>
          <a:p>
            <a:r>
              <a:rPr lang="en-US" dirty="0"/>
              <a:t>Section 1.1: </a:t>
            </a:r>
            <a:br>
              <a:rPr lang="en-US" dirty="0"/>
            </a:br>
            <a:r>
              <a:rPr lang="en-US" dirty="0">
                <a:hlinkClick r:id="rId3"/>
              </a:rPr>
              <a:t>Key questions </a:t>
            </a:r>
            <a:endParaRPr lang="en-US" dirty="0"/>
          </a:p>
        </p:txBody>
      </p:sp>
      <p:sp>
        <p:nvSpPr>
          <p:cNvPr id="3" name="Content Placeholder 2">
            <a:extLst>
              <a:ext uri="{FF2B5EF4-FFF2-40B4-BE49-F238E27FC236}">
                <a16:creationId xmlns:a16="http://schemas.microsoft.com/office/drawing/2014/main" id="{2E8342F1-0E88-5820-98A0-426950035280}"/>
              </a:ext>
            </a:extLst>
          </p:cNvPr>
          <p:cNvSpPr>
            <a:spLocks noGrp="1"/>
          </p:cNvSpPr>
          <p:nvPr>
            <p:ph idx="1"/>
          </p:nvPr>
        </p:nvSpPr>
        <p:spPr>
          <a:xfrm>
            <a:off x="442913" y="2766059"/>
            <a:ext cx="6192837" cy="3291841"/>
          </a:xfrm>
        </p:spPr>
        <p:txBody>
          <a:bodyPr anchor="t">
            <a:normAutofit/>
          </a:bodyPr>
          <a:lstStyle/>
          <a:p>
            <a:pPr>
              <a:spcAft>
                <a:spcPts val="600"/>
              </a:spcAft>
            </a:pPr>
            <a:r>
              <a:rPr lang="en-ZA" dirty="0"/>
              <a:t>Who to engage</a:t>
            </a:r>
          </a:p>
          <a:p>
            <a:pPr>
              <a:spcAft>
                <a:spcPts val="600"/>
              </a:spcAft>
            </a:pPr>
            <a:r>
              <a:rPr lang="en-ZA" dirty="0"/>
              <a:t>Situation analysis</a:t>
            </a:r>
          </a:p>
          <a:p>
            <a:pPr>
              <a:spcAft>
                <a:spcPts val="600"/>
              </a:spcAft>
            </a:pPr>
            <a:r>
              <a:rPr lang="en-ZA" dirty="0"/>
              <a:t>Domains to consider </a:t>
            </a:r>
          </a:p>
          <a:p>
            <a:pPr>
              <a:spcAft>
                <a:spcPts val="600"/>
              </a:spcAft>
            </a:pPr>
            <a:r>
              <a:rPr lang="en-ZA" dirty="0"/>
              <a:t>Model of prioritization</a:t>
            </a:r>
          </a:p>
          <a:p>
            <a:pPr>
              <a:spcAft>
                <a:spcPts val="600"/>
              </a:spcAft>
            </a:pPr>
            <a:r>
              <a:rPr lang="en-ZA" dirty="0"/>
              <a:t>Use of modelling or TIER 2.0</a:t>
            </a:r>
          </a:p>
          <a:p>
            <a:pPr>
              <a:spcAft>
                <a:spcPts val="600"/>
              </a:spcAft>
            </a:pPr>
            <a:r>
              <a:rPr lang="en-ZA" dirty="0"/>
              <a:t>Communication plans </a:t>
            </a:r>
          </a:p>
          <a:p>
            <a:pPr>
              <a:spcAft>
                <a:spcPts val="600"/>
              </a:spcAft>
            </a:pPr>
            <a:endParaRPr lang="en-ZA" dirty="0"/>
          </a:p>
          <a:p>
            <a:pPr marL="0" indent="0">
              <a:spcAft>
                <a:spcPts val="600"/>
              </a:spcAft>
              <a:buNone/>
            </a:pPr>
            <a:r>
              <a:rPr lang="en-ZA" dirty="0"/>
              <a:t>Download key questions </a:t>
            </a:r>
            <a:r>
              <a:rPr lang="en-ZA" dirty="0">
                <a:hlinkClick r:id="rId4"/>
              </a:rPr>
              <a:t>here</a:t>
            </a:r>
            <a:r>
              <a:rPr lang="en-ZA" dirty="0"/>
              <a:t>.</a:t>
            </a:r>
          </a:p>
        </p:txBody>
      </p:sp>
      <p:sp>
        <p:nvSpPr>
          <p:cNvPr id="4" name="Date Placeholder 3">
            <a:extLst>
              <a:ext uri="{FF2B5EF4-FFF2-40B4-BE49-F238E27FC236}">
                <a16:creationId xmlns:a16="http://schemas.microsoft.com/office/drawing/2014/main" id="{A6A21B0C-850C-1817-75D0-A6FB0803EE42}"/>
              </a:ext>
            </a:extLst>
          </p:cNvPr>
          <p:cNvSpPr>
            <a:spLocks noGrp="1"/>
          </p:cNvSpPr>
          <p:nvPr>
            <p:ph type="dt" sz="half" idx="10"/>
          </p:nvPr>
        </p:nvSpPr>
        <p:spPr>
          <a:xfrm>
            <a:off x="442913" y="6276101"/>
            <a:ext cx="3130867" cy="244317"/>
          </a:xfrm>
        </p:spPr>
        <p:txBody>
          <a:bodyPr anchor="t">
            <a:normAutofit/>
          </a:bodyPr>
          <a:lstStyle/>
          <a:p>
            <a:pPr>
              <a:spcAft>
                <a:spcPts val="600"/>
              </a:spcAft>
            </a:pPr>
            <a:r>
              <a:rPr lang="en-GB" noProof="0"/>
              <a:t>SECTION 1: PRIOIRTIZATION</a:t>
            </a:r>
          </a:p>
        </p:txBody>
      </p:sp>
      <p:pic>
        <p:nvPicPr>
          <p:cNvPr id="5" name="Picture 4">
            <a:extLst>
              <a:ext uri="{FF2B5EF4-FFF2-40B4-BE49-F238E27FC236}">
                <a16:creationId xmlns:a16="http://schemas.microsoft.com/office/drawing/2014/main" id="{3F6CEEC1-B4C1-9DE3-AE70-B53CC50215C4}"/>
              </a:ext>
            </a:extLst>
          </p:cNvPr>
          <p:cNvPicPr>
            <a:picLocks noChangeAspect="1"/>
          </p:cNvPicPr>
          <p:nvPr/>
        </p:nvPicPr>
        <p:blipFill>
          <a:blip r:embed="rId5"/>
          <a:stretch>
            <a:fillRect/>
          </a:stretch>
        </p:blipFill>
        <p:spPr>
          <a:xfrm>
            <a:off x="6996113" y="831056"/>
            <a:ext cx="5195887" cy="5195887"/>
          </a:xfrm>
          <a:prstGeom prst="rect">
            <a:avLst/>
          </a:prstGeom>
          <a:noFill/>
        </p:spPr>
      </p:pic>
    </p:spTree>
    <p:extLst>
      <p:ext uri="{BB962C8B-B14F-4D97-AF65-F5344CB8AC3E}">
        <p14:creationId xmlns:p14="http://schemas.microsoft.com/office/powerpoint/2010/main" val="240700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C9F5A-415B-012C-6B43-A852B7F4B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34C21-C9C4-55F7-B6EE-362B33FD8E6C}"/>
              </a:ext>
            </a:extLst>
          </p:cNvPr>
          <p:cNvSpPr>
            <a:spLocks noGrp="1"/>
          </p:cNvSpPr>
          <p:nvPr>
            <p:ph type="title"/>
          </p:nvPr>
        </p:nvSpPr>
        <p:spPr>
          <a:xfrm>
            <a:off x="442912" y="1401624"/>
            <a:ext cx="11355387" cy="1260000"/>
          </a:xfrm>
        </p:spPr>
        <p:txBody>
          <a:bodyPr anchor="t">
            <a:normAutofit/>
          </a:bodyPr>
          <a:lstStyle/>
          <a:p>
            <a:r>
              <a:rPr lang="en-US" dirty="0">
                <a:solidFill>
                  <a:schemeClr val="tx2"/>
                </a:solidFill>
              </a:rPr>
              <a:t>Section 1.2: Resources</a:t>
            </a:r>
          </a:p>
        </p:txBody>
      </p:sp>
      <p:sp>
        <p:nvSpPr>
          <p:cNvPr id="3" name="Content Placeholder 2">
            <a:extLst>
              <a:ext uri="{FF2B5EF4-FFF2-40B4-BE49-F238E27FC236}">
                <a16:creationId xmlns:a16="http://schemas.microsoft.com/office/drawing/2014/main" id="{5A41BC50-0D0B-B2A6-FF03-93BF1C2BABD9}"/>
              </a:ext>
            </a:extLst>
          </p:cNvPr>
          <p:cNvSpPr>
            <a:spLocks noGrp="1"/>
          </p:cNvSpPr>
          <p:nvPr>
            <p:ph idx="1"/>
          </p:nvPr>
        </p:nvSpPr>
        <p:spPr>
          <a:xfrm>
            <a:off x="442912" y="2330978"/>
            <a:ext cx="8812717" cy="4089400"/>
          </a:xfrm>
        </p:spPr>
        <p:txBody>
          <a:bodyPr anchor="t">
            <a:normAutofit fontScale="85000" lnSpcReduction="10000"/>
          </a:bodyPr>
          <a:lstStyle/>
          <a:p>
            <a:pPr marL="0" indent="0">
              <a:spcAft>
                <a:spcPts val="600"/>
              </a:spcAft>
              <a:buNone/>
            </a:pPr>
            <a:r>
              <a:rPr lang="en-ZA" b="1" dirty="0">
                <a:hlinkClick r:id="rId3"/>
              </a:rPr>
              <a:t>TIER, IAS – the International AIDS Society, 2025</a:t>
            </a:r>
            <a:endParaRPr lang="en-ZA" b="1" dirty="0"/>
          </a:p>
          <a:p>
            <a:pPr marL="0" indent="0">
              <a:buNone/>
            </a:pPr>
            <a:r>
              <a:rPr lang="en-US" dirty="0"/>
              <a:t>This tool is designed to support countries in their planning and prioritization of HIV </a:t>
            </a:r>
            <a:r>
              <a:rPr lang="en-US" dirty="0" err="1"/>
              <a:t>programme</a:t>
            </a:r>
            <a:r>
              <a:rPr lang="en-US" dirty="0"/>
              <a:t> elements in the context of funding shifts. It provides a structured framework to prioritize HIV </a:t>
            </a:r>
            <a:r>
              <a:rPr lang="en-US" dirty="0" err="1"/>
              <a:t>programme</a:t>
            </a:r>
            <a:r>
              <a:rPr lang="en-US" dirty="0"/>
              <a:t> components – across testing, treatment, and prevention – based on epidemiological context and progress towards the 95-95-95 targets. </a:t>
            </a:r>
            <a:endParaRPr lang="en-GB" dirty="0"/>
          </a:p>
          <a:p>
            <a:pPr marL="0" indent="0">
              <a:buNone/>
            </a:pPr>
            <a:endParaRPr lang="en-ZA" dirty="0"/>
          </a:p>
          <a:p>
            <a:pPr marL="0" indent="0">
              <a:buNone/>
            </a:pPr>
            <a:r>
              <a:rPr lang="en-ZA" dirty="0"/>
              <a:t>The tool uses illustrative examples of prioritization across four scenarios:</a:t>
            </a:r>
            <a:endParaRPr lang="en-GB" dirty="0"/>
          </a:p>
          <a:p>
            <a:pPr lvl="1"/>
            <a:r>
              <a:rPr lang="en-ZA" dirty="0"/>
              <a:t>A high-burden country achieving 95-95-95 targets across all populations,</a:t>
            </a:r>
            <a:endParaRPr lang="en-GB" dirty="0"/>
          </a:p>
          <a:p>
            <a:pPr lvl="1"/>
            <a:r>
              <a:rPr lang="en-ZA" dirty="0"/>
              <a:t>A high-burden country achieving the targets but not across all populations,</a:t>
            </a:r>
            <a:endParaRPr lang="en-GB" dirty="0"/>
          </a:p>
          <a:p>
            <a:pPr lvl="1"/>
            <a:r>
              <a:rPr lang="en-ZA" dirty="0"/>
              <a:t>A high-burden country not yet achieving one or more of the 95-95-95 targets, and</a:t>
            </a:r>
            <a:endParaRPr lang="en-GB" dirty="0"/>
          </a:p>
          <a:p>
            <a:pPr lvl="1"/>
            <a:r>
              <a:rPr lang="en-ZA" dirty="0"/>
              <a:t>A low-burden country not yet achieving one or more of the 95-95-95 targets.</a:t>
            </a:r>
            <a:endParaRPr lang="en-GB" dirty="0"/>
          </a:p>
          <a:p>
            <a:pPr marL="0" indent="0">
              <a:buNone/>
            </a:pPr>
            <a:endParaRPr lang="en-ZA" dirty="0"/>
          </a:p>
          <a:p>
            <a:pPr marL="0" indent="0">
              <a:spcAft>
                <a:spcPts val="600"/>
              </a:spcAft>
              <a:buNone/>
            </a:pPr>
            <a:r>
              <a:rPr lang="en-ZA" b="1" dirty="0"/>
              <a:t> </a:t>
            </a:r>
            <a:r>
              <a:rPr lang="en-ZA" i="1" dirty="0"/>
              <a:t>Also available in Spanish, Portuguese and French</a:t>
            </a:r>
          </a:p>
        </p:txBody>
      </p:sp>
      <p:pic>
        <p:nvPicPr>
          <p:cNvPr id="4" name="Picture 2" descr="Excel Blue Icons – Free Download SVG, PNG, GIF">
            <a:extLst>
              <a:ext uri="{FF2B5EF4-FFF2-40B4-BE49-F238E27FC236}">
                <a16:creationId xmlns:a16="http://schemas.microsoft.com/office/drawing/2014/main" id="{4990F83A-C7AA-C9AC-E0A5-9DCC8E08D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5551" y="2661624"/>
            <a:ext cx="2245447" cy="224544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3">
            <a:extLst>
              <a:ext uri="{FF2B5EF4-FFF2-40B4-BE49-F238E27FC236}">
                <a16:creationId xmlns:a16="http://schemas.microsoft.com/office/drawing/2014/main" id="{B1A6C32C-1F4D-E722-6797-9B8EE75E166D}"/>
              </a:ext>
            </a:extLst>
          </p:cNvPr>
          <p:cNvSpPr>
            <a:spLocks noGrp="1"/>
          </p:cNvSpPr>
          <p:nvPr>
            <p:ph type="dt" sz="half" idx="10"/>
          </p:nvPr>
        </p:nvSpPr>
        <p:spPr>
          <a:xfrm>
            <a:off x="442913" y="6276101"/>
            <a:ext cx="3130867" cy="244317"/>
          </a:xfrm>
        </p:spPr>
        <p:txBody>
          <a:bodyPr/>
          <a:lstStyle/>
          <a:p>
            <a:r>
              <a:rPr lang="en-GB" noProof="0" dirty="0">
                <a:solidFill>
                  <a:schemeClr val="tx2"/>
                </a:solidFill>
                <a:latin typeface="Verdana" panose="020B0604030504040204" pitchFamily="34" charset="0"/>
              </a:rPr>
              <a:t>SECTION 1: PRIOIRTIZATION</a:t>
            </a:r>
          </a:p>
        </p:txBody>
      </p:sp>
      <p:pic>
        <p:nvPicPr>
          <p:cNvPr id="7" name="Picture 6">
            <a:extLst>
              <a:ext uri="{FF2B5EF4-FFF2-40B4-BE49-F238E27FC236}">
                <a16:creationId xmlns:a16="http://schemas.microsoft.com/office/drawing/2014/main" id="{DDB9F340-2BE2-AC10-E575-8B9718012E63}"/>
              </a:ext>
            </a:extLst>
          </p:cNvPr>
          <p:cNvPicPr>
            <a:picLocks noChangeAspect="1"/>
          </p:cNvPicPr>
          <p:nvPr/>
        </p:nvPicPr>
        <p:blipFill>
          <a:blip r:embed="rId5"/>
          <a:stretch>
            <a:fillRect/>
          </a:stretch>
        </p:blipFill>
        <p:spPr>
          <a:xfrm>
            <a:off x="9786789" y="296769"/>
            <a:ext cx="2034209" cy="2034209"/>
          </a:xfrm>
          <a:prstGeom prst="rect">
            <a:avLst/>
          </a:prstGeom>
        </p:spPr>
      </p:pic>
    </p:spTree>
    <p:extLst>
      <p:ext uri="{BB962C8B-B14F-4D97-AF65-F5344CB8AC3E}">
        <p14:creationId xmlns:p14="http://schemas.microsoft.com/office/powerpoint/2010/main" val="531333486"/>
      </p:ext>
    </p:extLst>
  </p:cSld>
  <p:clrMapOvr>
    <a:masterClrMapping/>
  </p:clrMapOvr>
</p:sld>
</file>

<file path=ppt/theme/theme1.xml><?xml version="1.0" encoding="utf-8"?>
<a:theme xmlns:a="http://schemas.openxmlformats.org/drawingml/2006/main" name="IAS">
  <a:themeElements>
    <a:clrScheme name="IAS - International AIDS Society">
      <a:dk1>
        <a:srgbClr val="000000"/>
      </a:dk1>
      <a:lt1>
        <a:srgbClr val="FFFFFF"/>
      </a:lt1>
      <a:dk2>
        <a:srgbClr val="E0001B"/>
      </a:dk2>
      <a:lt2>
        <a:srgbClr val="FFFFFF"/>
      </a:lt2>
      <a:accent1>
        <a:srgbClr val="E0001B"/>
      </a:accent1>
      <a:accent2>
        <a:srgbClr val="08BDBA"/>
      </a:accent2>
      <a:accent3>
        <a:srgbClr val="8A3FFC"/>
      </a:accent3>
      <a:accent4>
        <a:srgbClr val="FF8D00"/>
      </a:accent4>
      <a:accent5>
        <a:srgbClr val="346CFF"/>
      </a:accent5>
      <a:accent6>
        <a:srgbClr val="013B4F"/>
      </a:accent6>
      <a:hlink>
        <a:srgbClr val="E0001B"/>
      </a:hlink>
      <a:folHlink>
        <a:srgbClr val="E0001B"/>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1" id="{B7122313-3836-DE43-A8CA-F94C7871EAAF}" vid="{EE3C61A2-369B-EA4A-A215-CFA9BD4571ED}"/>
    </a:ext>
  </a:extLst>
</a:theme>
</file>

<file path=ppt/theme/theme2.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183">
      <a:majorFont>
        <a:latin typeface="Ping LCG Medium"/>
        <a:ea typeface=""/>
        <a:cs typeface=""/>
      </a:majorFont>
      <a:minorFont>
        <a:latin typeface="Ping LCG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EDCEEC58F924B8688429696C030D2" ma:contentTypeVersion="19" ma:contentTypeDescription="Create a new document." ma:contentTypeScope="" ma:versionID="b4d8bdf56c9ebdc58dfe75d904c50a7a">
  <xsd:schema xmlns:xsd="http://www.w3.org/2001/XMLSchema" xmlns:xs="http://www.w3.org/2001/XMLSchema" xmlns:p="http://schemas.microsoft.com/office/2006/metadata/properties" xmlns:ns2="e236f8d0-c4c0-4f47-ae05-f87aea30adc7" xmlns:ns3="73ce610f-b889-47d4-8ab5-c38f623799c9" targetNamespace="http://schemas.microsoft.com/office/2006/metadata/properties" ma:root="true" ma:fieldsID="6eb87eb5e6ae4b3023b2eee28dfdb8f0" ns2:_="" ns3:_="">
    <xsd:import namespace="e236f8d0-c4c0-4f47-ae05-f87aea30adc7"/>
    <xsd:import namespace="73ce610f-b889-47d4-8ab5-c38f62379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36f8d0-c4c0-4f47-ae05-f87aea30a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ce610f-b889-47d4-8ab5-c38f623799c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c0bfebf-baa6-4c8c-8536-352a9d7474a2}" ma:internalName="TaxCatchAll" ma:showField="CatchAllData" ma:web="73ce610f-b889-47d4-8ab5-c38f62379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3ce610f-b889-47d4-8ab5-c38f623799c9" xsi:nil="true"/>
    <lcf76f155ced4ddcb4097134ff3c332f xmlns="e236f8d0-c4c0-4f47-ae05-f87aea30adc7">
      <Terms xmlns="http://schemas.microsoft.com/office/infopath/2007/PartnerControls"/>
    </lcf76f155ced4ddcb4097134ff3c332f>
    <SharedWithUsers xmlns="73ce610f-b889-47d4-8ab5-c38f623799c9">
      <UserInfo>
        <DisplayName>Million Mekuria</DisplayName>
        <AccountId>36808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7DBE8-1F03-4C05-8933-B02214EFF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36f8d0-c4c0-4f47-ae05-f87aea30adc7"/>
    <ds:schemaRef ds:uri="73ce610f-b889-47d4-8ab5-c38f623799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06F776-15E1-4608-A05B-E8CEEC2417C7}">
  <ds:schemaRefs>
    <ds:schemaRef ds:uri="http://www.w3.org/XML/1998/namespace"/>
    <ds:schemaRef ds:uri="13e8b2ee-5879-451f-8f8a-6daad93a6a44"/>
    <ds:schemaRef ds:uri="http://schemas.microsoft.com/office/2006/metadata/propertie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6f970c4-7720-43c0-9b79-4ca0bf225e0b"/>
    <ds:schemaRef ds:uri="http://purl.org/dc/terms/"/>
    <ds:schemaRef ds:uri="73ce610f-b889-47d4-8ab5-c38f623799c9"/>
    <ds:schemaRef ds:uri="e236f8d0-c4c0-4f47-ae05-f87aea30adc7"/>
  </ds:schemaRefs>
</ds:datastoreItem>
</file>

<file path=customXml/itemProps3.xml><?xml version="1.0" encoding="utf-8"?>
<ds:datastoreItem xmlns:ds="http://schemas.openxmlformats.org/officeDocument/2006/customXml" ds:itemID="{3B18B9A9-589C-4AB1-A77F-C0696A20FD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385</TotalTime>
  <Words>3980</Words>
  <Application>Microsoft Office PowerPoint</Application>
  <PresentationFormat>Widescreen</PresentationFormat>
  <Paragraphs>433</Paragraphs>
  <Slides>47</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Ping LCG Light</vt:lpstr>
      <vt:lpstr>Verdana</vt:lpstr>
      <vt:lpstr>IAS</vt:lpstr>
      <vt:lpstr>PATHS 2026: Planning and Action Toolkit for HIV Sustainability 2026  </vt:lpstr>
      <vt:lpstr>Background (1/2)</vt:lpstr>
      <vt:lpstr>Background (2/2)</vt:lpstr>
      <vt:lpstr>In response, the IAS developed:</vt:lpstr>
      <vt:lpstr>Table of contents</vt:lpstr>
      <vt:lpstr>PATHS 2026 provides links to tools that support:</vt:lpstr>
      <vt:lpstr>SECTION 1: PRIOITIZATION </vt:lpstr>
      <vt:lpstr>Section 1.1:  Key questions </vt:lpstr>
      <vt:lpstr>Section 1.2: Resources</vt:lpstr>
      <vt:lpstr>Section 1.2: Resources</vt:lpstr>
      <vt:lpstr>Section 1.2: Resources</vt:lpstr>
      <vt:lpstr>Section 1.2: Resources </vt:lpstr>
      <vt:lpstr>Section 1.2: Resources</vt:lpstr>
      <vt:lpstr>Section 1.2: Resources</vt:lpstr>
      <vt:lpstr>Section 1.3: Country experiences </vt:lpstr>
      <vt:lpstr>SECTION 2: INTEGRATION SERVICE DELIVERY</vt:lpstr>
      <vt:lpstr>Section 2.1: HIV and NCD integration – Key questions </vt:lpstr>
      <vt:lpstr>Section 2.1. HIV &amp; NCD integration - Resources</vt:lpstr>
      <vt:lpstr>Section 2.1. HIV &amp; NCD integration - Resources</vt:lpstr>
      <vt:lpstr>Section 2.1. HIV &amp; NCD integration - Resources</vt:lpstr>
      <vt:lpstr>Section 2.1. HIV &amp; NCD integration - Resources</vt:lpstr>
      <vt:lpstr>Section 2.1. HIV &amp; NCD integration - Resources</vt:lpstr>
      <vt:lpstr>Section 2.1. HIV &amp; NCD integration - Research</vt:lpstr>
      <vt:lpstr>Section 2.1. HIV &amp; NCD integration - Research</vt:lpstr>
      <vt:lpstr>Section 2.1. HIV &amp; NCD integration - Research</vt:lpstr>
      <vt:lpstr>Section 2.1. HIV &amp; NCD integration – National guidance</vt:lpstr>
      <vt:lpstr>Section 2.2. HIV and family planning/SRH integration–  Key questions</vt:lpstr>
      <vt:lpstr>PowerPoint Presentation</vt:lpstr>
      <vt:lpstr>PowerPoint Presentation</vt:lpstr>
      <vt:lpstr>PowerPoint Presentation</vt:lpstr>
      <vt:lpstr>PowerPoint Presentation</vt:lpstr>
      <vt:lpstr>SECTION 3: INTEGRATION OF SYSTEMS</vt:lpstr>
      <vt:lpstr>Section 3.1 Human resources  - Key questions </vt:lpstr>
      <vt:lpstr>Section 3.2: Laboratory </vt:lpstr>
      <vt:lpstr>Section 3.2: Supply chain  </vt:lpstr>
      <vt:lpstr>Section 3.4:  Monitoring and evaluation</vt:lpstr>
      <vt:lpstr>Section 3.4  Monitoring and evaluation Resources</vt:lpstr>
      <vt:lpstr>Section 3.4 Monitoring and evaluation Resources &amp; country experience</vt:lpstr>
      <vt:lpstr>PowerPoint Presentation</vt:lpstr>
      <vt:lpstr>Section 4.1: MOUs with the USG</vt:lpstr>
      <vt:lpstr>Section 4.1: MOUs with the USG</vt:lpstr>
      <vt:lpstr>Section 4.2: GF GC8 Technical guidance </vt:lpstr>
      <vt:lpstr>Section 4.2: GF GC8 Resources </vt:lpstr>
      <vt:lpstr>Section 4.3  UNAIDS sustainability approach</vt:lpstr>
      <vt:lpstr>Section 4.4: Publications </vt:lpstr>
      <vt:lpstr>Section 4.4: Publications </vt:lpstr>
      <vt:lpstr> For further information, any questions, or if you have resources you would like to contribute to the PATHS 2026 toolbox, please contact:  dsd@iasociety.org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short headline Lorem ipsum  sit dolor</dc:title>
  <dc:creator>Cai Morris</dc:creator>
  <cp:lastModifiedBy>Maëva Villard</cp:lastModifiedBy>
  <cp:revision>8</cp:revision>
  <dcterms:created xsi:type="dcterms:W3CDTF">2022-08-18T08:45:58Z</dcterms:created>
  <dcterms:modified xsi:type="dcterms:W3CDTF">2026-04-22T14:08:55Z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0x010100814EDCEEC58F924B8688429696C030D2</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SharedWithUsers">
    <vt:lpwstr>36808;#Million Mekuria</vt:lpwstr>
  </property>
</Properties>
</file>