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9" r:id="rId2"/>
    <p:sldId id="270" r:id="rId3"/>
    <p:sldId id="271" r:id="rId4"/>
    <p:sldId id="272"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6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43"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D5828-D07C-44C6-A379-D095A9D3C886}" type="datetimeFigureOut">
              <a:rPr lang="en-US" smtClean="0"/>
              <a:t>10/8/2022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21CEE-4BC2-4F1B-A702-821B74BAC0D3}" type="slidenum">
              <a:rPr lang="en-US" smtClean="0"/>
              <a:t>‹#›</a:t>
            </a:fld>
            <a:endParaRPr lang="en-US"/>
          </a:p>
        </p:txBody>
      </p:sp>
    </p:spTree>
    <p:extLst>
      <p:ext uri="{BB962C8B-B14F-4D97-AF65-F5344CB8AC3E}">
        <p14:creationId xmlns:p14="http://schemas.microsoft.com/office/powerpoint/2010/main" val="267652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AB222FF-92D1-4136-AD76-BADB0E88879F}"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266590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Several studies, including three trials, have shown </a:t>
            </a:r>
            <a:r>
              <a:rPr lang="en-US" sz="1200" b="1" kern="1200" dirty="0" smtClean="0">
                <a:solidFill>
                  <a:schemeClr val="tx1"/>
                </a:solidFill>
                <a:effectLst/>
                <a:latin typeface="+mn-lt"/>
                <a:ea typeface="+mn-ea"/>
                <a:cs typeface="+mn-cs"/>
              </a:rPr>
              <a:t>assisted partner notification</a:t>
            </a:r>
            <a:r>
              <a:rPr lang="en-US" sz="1200" kern="1200" dirty="0" smtClean="0">
                <a:solidFill>
                  <a:schemeClr val="tx1"/>
                </a:solidFill>
                <a:effectLst/>
                <a:latin typeface="+mn-lt"/>
                <a:ea typeface="+mn-ea"/>
                <a:cs typeface="+mn-cs"/>
              </a:rPr>
              <a:t> services, using provider and/or “contract referral”, is a particularly effective strategy for increasing uptake of partner testing and identifying and treating new HIV-cases.</a:t>
            </a:r>
            <a:r>
              <a:rPr lang="en-US" sz="1200" kern="1200" baseline="0" dirty="0" smtClean="0">
                <a:solidFill>
                  <a:schemeClr val="tx1"/>
                </a:solidFill>
                <a:effectLst/>
                <a:latin typeface="+mn-lt"/>
                <a:ea typeface="+mn-ea"/>
                <a:cs typeface="+mn-cs"/>
              </a:rPr>
              <a:t> But results from Tanzania suggest that giving options between passive, contract and provider referral can also increase uptake. </a:t>
            </a:r>
            <a:endParaRPr lang="en-US"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D5D3D95-B9CD-42B7-90DC-12A1F9216975}"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793150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Household testing: </a:t>
            </a:r>
          </a:p>
          <a:p>
            <a:pPr marL="171450" indent="-171450">
              <a:buFont typeface="Arial" panose="020B0604020202020204" pitchFamily="34" charset="0"/>
              <a:buChar char="•"/>
            </a:pPr>
            <a:r>
              <a:rPr lang="en-US" dirty="0" smtClean="0"/>
              <a:t>If index client is not comfortable with previous methods for partner notification, provider may offer to take voluntary HTS services to the neighborhood where the partner(s) live.</a:t>
            </a:r>
          </a:p>
          <a:p>
            <a:pPr marL="171450" indent="-171450">
              <a:buFont typeface="Arial" panose="020B0604020202020204" pitchFamily="34" charset="0"/>
              <a:buChar char="•"/>
            </a:pPr>
            <a:r>
              <a:rPr lang="en-US" dirty="0" smtClean="0"/>
              <a:t>Aim  is to offer voluntary HTS to the partner(s).</a:t>
            </a:r>
          </a:p>
          <a:p>
            <a:pPr marL="171450" indent="-171450">
              <a:buFont typeface="Arial" panose="020B0604020202020204" pitchFamily="34" charset="0"/>
              <a:buChar char="•"/>
            </a:pPr>
            <a:r>
              <a:rPr lang="en-US" dirty="0" smtClean="0"/>
              <a:t>May also offer testing for others who live nearby, to reduce stigma.</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Hotspot</a:t>
            </a:r>
            <a:r>
              <a:rPr lang="en-US" baseline="0" dirty="0" smtClean="0"/>
              <a:t> testing: </a:t>
            </a:r>
          </a:p>
          <a:p>
            <a:pPr marL="171450" indent="-171450">
              <a:buFont typeface="Arial" panose="020B0604020202020204" pitchFamily="34" charset="0"/>
              <a:buChar char="•"/>
            </a:pPr>
            <a:r>
              <a:rPr lang="en-US" baseline="0" dirty="0" smtClean="0"/>
              <a:t>Programs working with KPs bring HIV testing services to places where KPs and their partners congregate</a:t>
            </a:r>
          </a:p>
          <a:p>
            <a:pPr marL="171450" indent="-171450">
              <a:buFont typeface="Arial" panose="020B0604020202020204" pitchFamily="34" charset="0"/>
              <a:buChar char="•"/>
            </a:pPr>
            <a:r>
              <a:rPr lang="en-US" baseline="0" dirty="0" smtClean="0"/>
              <a:t>Aim to reach SWs and their clients, MSM and their partners</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Couples HIV Testing and Counseling</a:t>
            </a:r>
          </a:p>
          <a:p>
            <a:pPr marL="171450" indent="-171450">
              <a:buFont typeface="Arial" panose="020B0604020202020204" pitchFamily="34" charset="0"/>
              <a:buChar char="•"/>
            </a:pPr>
            <a:r>
              <a:rPr lang="en-US" dirty="0" smtClean="0"/>
              <a:t>Couples HIV testing and counseling (CHTC) is typically offered to two clients who are learning their status together for the first time.</a:t>
            </a:r>
          </a:p>
          <a:p>
            <a:pPr marL="171450" indent="-171450">
              <a:buFont typeface="Arial" panose="020B0604020202020204" pitchFamily="34" charset="0"/>
              <a:buChar char="•"/>
            </a:pPr>
            <a:r>
              <a:rPr lang="en-US" dirty="0" smtClean="0"/>
              <a:t>Some index clients who already know their HIV status may feel that re-testing together with their partners is the most acceptable way of getting their partner tested and discussing their results together. </a:t>
            </a:r>
          </a:p>
          <a:p>
            <a:pPr marL="171450" indent="-171450">
              <a:buFont typeface="Arial" panose="020B0604020202020204" pitchFamily="34" charset="0"/>
              <a:buChar char="•"/>
            </a:pPr>
            <a:endParaRPr lang="en-US" dirty="0" smtClean="0">
              <a:solidFill>
                <a:schemeClr val="tx2">
                  <a:lumMod val="60000"/>
                  <a:lumOff val="40000"/>
                </a:schemeClr>
              </a:solidFill>
            </a:endParaRPr>
          </a:p>
          <a:p>
            <a:pPr marL="0" indent="0">
              <a:buFont typeface="Arial" panose="020B0604020202020204" pitchFamily="34" charset="0"/>
              <a:buNone/>
            </a:pPr>
            <a:r>
              <a:rPr lang="en-US" dirty="0" smtClean="0">
                <a:solidFill>
                  <a:schemeClr val="tx2">
                    <a:lumMod val="60000"/>
                    <a:lumOff val="40000"/>
                  </a:schemeClr>
                </a:solidFill>
              </a:rPr>
              <a:t>Incentivized Social/Sexual Network Testing</a:t>
            </a:r>
          </a:p>
          <a:p>
            <a:pPr marL="171450" indent="-171450">
              <a:buFont typeface="Arial" panose="020B0604020202020204" pitchFamily="34" charset="0"/>
              <a:buChar char="•"/>
            </a:pPr>
            <a:r>
              <a:rPr lang="en-US" dirty="0" smtClean="0"/>
              <a:t>Key populations are enlisted as </a:t>
            </a:r>
            <a:r>
              <a:rPr lang="en-US" i="1" dirty="0" smtClean="0"/>
              <a:t>seeds</a:t>
            </a:r>
            <a:r>
              <a:rPr lang="en-US" dirty="0" smtClean="0"/>
              <a:t> who recruit persons from their social or sexual networks to come for HIV testing. </a:t>
            </a:r>
          </a:p>
          <a:p>
            <a:pPr marL="171450" indent="-171450">
              <a:buFont typeface="Arial" panose="020B0604020202020204" pitchFamily="34" charset="0"/>
              <a:buChar char="•"/>
            </a:pPr>
            <a:r>
              <a:rPr lang="en-US" dirty="0" smtClean="0"/>
              <a:t>Seeds are coached on how to deliver messages about HIV testing and who should be recruited </a:t>
            </a:r>
          </a:p>
          <a:p>
            <a:pPr marL="171450" indent="-171450">
              <a:buFont typeface="Arial" panose="020B0604020202020204" pitchFamily="34" charset="0"/>
              <a:buChar char="•"/>
            </a:pPr>
            <a:r>
              <a:rPr lang="en-US" dirty="0" smtClean="0"/>
              <a:t>Seeds are given 5 </a:t>
            </a:r>
            <a:r>
              <a:rPr lang="en-US" i="1" dirty="0" smtClean="0"/>
              <a:t>vouchers</a:t>
            </a:r>
            <a:r>
              <a:rPr lang="en-US" dirty="0" smtClean="0"/>
              <a:t> or coupons to distribute to their contacts, with instructions on where to access HIV testing</a:t>
            </a:r>
          </a:p>
          <a:p>
            <a:pPr marL="171450" indent="-171450">
              <a:buFont typeface="Arial" panose="020B0604020202020204" pitchFamily="34" charset="0"/>
              <a:buChar char="•"/>
            </a:pPr>
            <a:r>
              <a:rPr lang="en-US" dirty="0" smtClean="0"/>
              <a:t>When the contacts come to the site for testing, the seed is given a small incentive</a:t>
            </a:r>
          </a:p>
          <a:p>
            <a:pPr marL="0" indent="0">
              <a:buFont typeface="Arial" panose="020B0604020202020204" pitchFamily="34" charset="0"/>
              <a:buNone/>
            </a:pPr>
            <a:endParaRPr lang="en-US" dirty="0" smtClean="0">
              <a:solidFill>
                <a:schemeClr val="tx2">
                  <a:lumMod val="60000"/>
                  <a:lumOff val="40000"/>
                </a:schemeClr>
              </a:solidFill>
            </a:endParaRPr>
          </a:p>
          <a:p>
            <a:pPr marL="0" indent="0">
              <a:buFont typeface="Arial" panose="020B0604020202020204" pitchFamily="34" charset="0"/>
              <a:buNone/>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AB222FF-92D1-4136-AD76-BADB0E88879F}"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430307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Previous approaches include: </a:t>
            </a:r>
          </a:p>
          <a:p>
            <a:pPr marL="628650" lvl="1" indent="-171450">
              <a:buFont typeface="Arial" panose="020B0604020202020204" pitchFamily="34" charset="0"/>
              <a:buChar char="•"/>
            </a:pPr>
            <a:r>
              <a:rPr lang="en-US" dirty="0" smtClean="0"/>
              <a:t>Couples HIV testing and counseling (CHTC)</a:t>
            </a:r>
          </a:p>
          <a:p>
            <a:pPr marL="628650" lvl="1" indent="-171450">
              <a:buFont typeface="Arial" panose="020B0604020202020204" pitchFamily="34" charset="0"/>
              <a:buChar char="•"/>
            </a:pPr>
            <a:r>
              <a:rPr lang="en-US" dirty="0" smtClean="0"/>
              <a:t>Home-based testing for partners and family members </a:t>
            </a:r>
          </a:p>
          <a:p>
            <a:pPr marL="628650" lvl="1" indent="-171450">
              <a:buFont typeface="Arial" panose="020B0604020202020204" pitchFamily="34" charset="0"/>
              <a:buChar char="•"/>
            </a:pPr>
            <a:r>
              <a:rPr lang="en-US" dirty="0" smtClean="0"/>
              <a:t>Love letters to male partners of pregnant women in ANC</a:t>
            </a:r>
          </a:p>
          <a:p>
            <a:pPr marL="628650" lvl="1" indent="-171450">
              <a:buFont typeface="Arial" panose="020B0604020202020204" pitchFamily="34" charset="0"/>
              <a:buChar char="•"/>
            </a:pPr>
            <a:r>
              <a:rPr lang="en-US" dirty="0" smtClean="0"/>
              <a:t>Testing in settings that reach FSW and their clients</a:t>
            </a:r>
          </a:p>
          <a:p>
            <a:endParaRPr lang="en-US" dirty="0"/>
          </a:p>
        </p:txBody>
      </p:sp>
      <p:sp>
        <p:nvSpPr>
          <p:cNvPr id="4" name="Slide Number Placeholder 3"/>
          <p:cNvSpPr>
            <a:spLocks noGrp="1"/>
          </p:cNvSpPr>
          <p:nvPr>
            <p:ph type="sldNum" sz="quarter" idx="10"/>
          </p:nvPr>
        </p:nvSpPr>
        <p:spPr/>
        <p:txBody>
          <a:bodyPr/>
          <a:lstStyle/>
          <a:p>
            <a:pPr>
              <a:defRPr/>
            </a:pPr>
            <a:fld id="{5AB222FF-92D1-4136-AD76-BADB0E88879F}"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205117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3B69AA9-1DE1-4FD7-BBDD-56648CE4D8AE}"/>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5" name="Footer Placeholder 4">
            <a:extLst>
              <a:ext uri="{FF2B5EF4-FFF2-40B4-BE49-F238E27FC236}">
                <a16:creationId xmlns:a16="http://schemas.microsoft.com/office/drawing/2014/main" id="{E67FE6C8-A9E9-4905-B62C-36EB1EEE1516}"/>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7512F1E5-926B-4AC0-B04C-5A33CE26038D}"/>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188164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0B2545-1A80-40FB-9E19-411FD03988F8}"/>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5" name="Footer Placeholder 4">
            <a:extLst>
              <a:ext uri="{FF2B5EF4-FFF2-40B4-BE49-F238E27FC236}">
                <a16:creationId xmlns:a16="http://schemas.microsoft.com/office/drawing/2014/main" id="{11BBC762-7314-4388-B549-ECA21C0046B8}"/>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02C3E2C3-637C-424A-8F81-BEFAAE5A0ABE}"/>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879370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2D33CE-94A4-4924-B7FD-3FF06B82B155}"/>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5" name="Footer Placeholder 4">
            <a:extLst>
              <a:ext uri="{FF2B5EF4-FFF2-40B4-BE49-F238E27FC236}">
                <a16:creationId xmlns:a16="http://schemas.microsoft.com/office/drawing/2014/main" id="{5D94D674-892F-487C-86C9-2C55C49E64F2}"/>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1E478F58-0310-4488-BAC3-8695CE428AC8}"/>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290692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46C4E3-1D50-4707-B055-5B5EAEB53BFA}"/>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5" name="Footer Placeholder 4">
            <a:extLst>
              <a:ext uri="{FF2B5EF4-FFF2-40B4-BE49-F238E27FC236}">
                <a16:creationId xmlns:a16="http://schemas.microsoft.com/office/drawing/2014/main" id="{BBD529D5-74C2-4B10-B4A7-25FE7763D205}"/>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8D72448A-AA78-4849-9DCC-A931E98A6A42}"/>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982103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568978-B4C7-4E8B-B052-11DD38B4E939}"/>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5" name="Footer Placeholder 4">
            <a:extLst>
              <a:ext uri="{FF2B5EF4-FFF2-40B4-BE49-F238E27FC236}">
                <a16:creationId xmlns:a16="http://schemas.microsoft.com/office/drawing/2014/main" id="{2B01FDE3-9696-4D75-8DCB-247A271E942F}"/>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6" name="Slide Number Placeholder 5">
            <a:extLst>
              <a:ext uri="{FF2B5EF4-FFF2-40B4-BE49-F238E27FC236}">
                <a16:creationId xmlns:a16="http://schemas.microsoft.com/office/drawing/2014/main" id="{970DE978-149A-436A-873F-DE2F696FC37A}"/>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45425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F762B5-780B-4F4B-8D26-ADD8C42AA538}"/>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6" name="Footer Placeholder 5">
            <a:extLst>
              <a:ext uri="{FF2B5EF4-FFF2-40B4-BE49-F238E27FC236}">
                <a16:creationId xmlns:a16="http://schemas.microsoft.com/office/drawing/2014/main" id="{486D6E71-5A2E-4FC9-90D3-2D7706AD7E78}"/>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38CB0056-1E37-4849-A074-514AF344358B}"/>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982489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D279C2-84A7-4FE4-9EF1-847494F8648F}"/>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8" name="Footer Placeholder 7">
            <a:extLst>
              <a:ext uri="{FF2B5EF4-FFF2-40B4-BE49-F238E27FC236}">
                <a16:creationId xmlns:a16="http://schemas.microsoft.com/office/drawing/2014/main" id="{A48D7EBD-8DB9-46AC-AA22-2D53586E75C2}"/>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9" name="Slide Number Placeholder 8">
            <a:extLst>
              <a:ext uri="{FF2B5EF4-FFF2-40B4-BE49-F238E27FC236}">
                <a16:creationId xmlns:a16="http://schemas.microsoft.com/office/drawing/2014/main" id="{DE1528A2-FD96-4D82-89CD-FC8D4C12C422}"/>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33622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DCB4B2-8601-4E4A-8F77-61E4113F8ABC}"/>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4" name="Footer Placeholder 3">
            <a:extLst>
              <a:ext uri="{FF2B5EF4-FFF2-40B4-BE49-F238E27FC236}">
                <a16:creationId xmlns:a16="http://schemas.microsoft.com/office/drawing/2014/main" id="{2BCEC2DC-7D85-49F3-88A2-FB2288A691C2}"/>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5" name="Slide Number Placeholder 4">
            <a:extLst>
              <a:ext uri="{FF2B5EF4-FFF2-40B4-BE49-F238E27FC236}">
                <a16:creationId xmlns:a16="http://schemas.microsoft.com/office/drawing/2014/main" id="{DA359689-C8F0-40C8-98C6-9466CBCA5B02}"/>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937711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57BE75-5D85-4843-872C-81A7914C6CCB}"/>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3" name="Footer Placeholder 2">
            <a:extLst>
              <a:ext uri="{FF2B5EF4-FFF2-40B4-BE49-F238E27FC236}">
                <a16:creationId xmlns:a16="http://schemas.microsoft.com/office/drawing/2014/main" id="{CA811D6A-01B4-4707-BCB6-A7C712531E25}"/>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4" name="Slide Number Placeholder 3">
            <a:extLst>
              <a:ext uri="{FF2B5EF4-FFF2-40B4-BE49-F238E27FC236}">
                <a16:creationId xmlns:a16="http://schemas.microsoft.com/office/drawing/2014/main" id="{E9389A30-89CC-4E8A-9F19-DAA7A003711B}"/>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555560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F814ADFE-0DFC-4FF4-95FF-54C00BD63A1D}"/>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6" name="Footer Placeholder 5">
            <a:extLst>
              <a:ext uri="{FF2B5EF4-FFF2-40B4-BE49-F238E27FC236}">
                <a16:creationId xmlns:a16="http://schemas.microsoft.com/office/drawing/2014/main" id="{86DEB0D8-E7C2-473F-B2DC-CDF9F93DBE86}"/>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32414FDE-5C07-439F-8C34-0F06A3573D93}"/>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77828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a:extLst>
              <a:ext uri="{FF2B5EF4-FFF2-40B4-BE49-F238E27FC236}">
                <a16:creationId xmlns:a16="http://schemas.microsoft.com/office/drawing/2014/main" id="{085494D7-CDB3-4465-8112-D6A662B80DC4}"/>
              </a:ext>
            </a:extLst>
          </p:cNvPr>
          <p:cNvSpPr>
            <a:spLocks noGrp="1"/>
          </p:cNvSpPr>
          <p:nvPr>
            <p:ph type="dt" sz="half" idx="10"/>
          </p:nvPr>
        </p:nvSpPr>
        <p:spPr>
          <a:xfrm>
            <a:off x="609600" y="6356351"/>
            <a:ext cx="2844800" cy="365125"/>
          </a:xfrm>
          <a:prstGeom prst="rect">
            <a:avLst/>
          </a:prstGeom>
        </p:spPr>
        <p:txBody>
          <a:bodyPr/>
          <a:lstStyle>
            <a:lvl1pPr>
              <a:defRPr/>
            </a:lvl1pPr>
          </a:lstStyle>
          <a:p>
            <a:fld id="{7B77ED8D-2B91-4430-A2DC-A4FFB8622C85}" type="datetimeFigureOut">
              <a:rPr lang="en-US" smtClean="0"/>
              <a:t>10/8/2022</a:t>
            </a:fld>
            <a:endParaRPr lang="en-US"/>
          </a:p>
        </p:txBody>
      </p:sp>
      <p:sp>
        <p:nvSpPr>
          <p:cNvPr id="6" name="Footer Placeholder 5">
            <a:extLst>
              <a:ext uri="{FF2B5EF4-FFF2-40B4-BE49-F238E27FC236}">
                <a16:creationId xmlns:a16="http://schemas.microsoft.com/office/drawing/2014/main" id="{71D75EE3-DB36-430C-9CE5-C5216B37419A}"/>
              </a:ext>
            </a:extLst>
          </p:cNvPr>
          <p:cNvSpPr>
            <a:spLocks noGrp="1"/>
          </p:cNvSpPr>
          <p:nvPr>
            <p:ph type="ftr" sz="quarter" idx="11"/>
          </p:nvPr>
        </p:nvSpPr>
        <p:spPr>
          <a:xfrm>
            <a:off x="1007534" y="6356351"/>
            <a:ext cx="8257117" cy="365125"/>
          </a:xfrm>
          <a:prstGeom prst="rect">
            <a:avLst/>
          </a:prstGeom>
        </p:spPr>
        <p:txBody>
          <a:bodyPr/>
          <a:lstStyle>
            <a:lvl1pPr>
              <a:defRPr/>
            </a:lvl1pPr>
          </a:lstStyle>
          <a:p>
            <a:endParaRPr lang="en-US"/>
          </a:p>
        </p:txBody>
      </p:sp>
      <p:sp>
        <p:nvSpPr>
          <p:cNvPr id="7" name="Slide Number Placeholder 6">
            <a:extLst>
              <a:ext uri="{FF2B5EF4-FFF2-40B4-BE49-F238E27FC236}">
                <a16:creationId xmlns:a16="http://schemas.microsoft.com/office/drawing/2014/main" id="{4EC33DB7-9E73-4D91-8B9F-6F6B3451A124}"/>
              </a:ext>
            </a:extLst>
          </p:cNvPr>
          <p:cNvSpPr>
            <a:spLocks noGrp="1"/>
          </p:cNvSpPr>
          <p:nvPr>
            <p:ph type="sldNum" sz="quarter" idx="12"/>
          </p:nvPr>
        </p:nvSpPr>
        <p:spPr/>
        <p:txBody>
          <a:bodyPr/>
          <a:lstStyle>
            <a:lvl1pPr>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3467982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F9DAF2F-2224-4E55-B1BB-2B3F5BE665B5}"/>
              </a:ext>
            </a:extLst>
          </p:cNvPr>
          <p:cNvSpPr>
            <a:spLocks noGrp="1"/>
          </p:cNvSpPr>
          <p:nvPr>
            <p:ph type="title"/>
          </p:nvPr>
        </p:nvSpPr>
        <p:spPr bwMode="auto">
          <a:xfrm>
            <a:off x="1200152" y="274638"/>
            <a:ext cx="103822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 name="Rectangle 19">
            <a:extLst>
              <a:ext uri="{FF2B5EF4-FFF2-40B4-BE49-F238E27FC236}">
                <a16:creationId xmlns:a16="http://schemas.microsoft.com/office/drawing/2014/main" id="{C2B0591B-C52B-4757-A1A5-AF09BC7983D4}"/>
              </a:ext>
            </a:extLst>
          </p:cNvPr>
          <p:cNvSpPr/>
          <p:nvPr/>
        </p:nvSpPr>
        <p:spPr>
          <a:xfrm>
            <a:off x="945291" y="6584652"/>
            <a:ext cx="11246709" cy="292388"/>
          </a:xfrm>
          <a:prstGeom prst="rect">
            <a:avLst/>
          </a:prstGeom>
          <a:solidFill>
            <a:srgbClr val="BCE292"/>
          </a:solidFill>
        </p:spPr>
        <p:txBody>
          <a:bodyPr>
            <a:spAutoFit/>
          </a:bodyPr>
          <a:lstStyle/>
          <a:p>
            <a:pPr>
              <a:defRPr/>
            </a:pPr>
            <a:r>
              <a:rPr lang="en-US" sz="1300" b="1" spc="200" dirty="0">
                <a:ln w="29210">
                  <a:solidFill>
                    <a:schemeClr val="accent3">
                      <a:tint val="10000"/>
                    </a:schemeClr>
                  </a:solidFill>
                </a:ln>
                <a:blipFill>
                  <a:blip r:embed="rId13"/>
                  <a:tile tx="0" ty="0" sx="100000" sy="100000" flip="none" algn="tl"/>
                </a:blipFill>
                <a:effectLst>
                  <a:innerShdw blurRad="50800" dist="50800" dir="8100000">
                    <a:srgbClr val="7D7D7D">
                      <a:alpha val="73000"/>
                    </a:srgbClr>
                  </a:innerShdw>
                </a:effectLst>
              </a:rPr>
              <a:t>NATIONAL AIDS &amp; STI CONTROL PROGRAMME (NASCP) </a:t>
            </a:r>
            <a:r>
              <a:rPr lang="en-US" sz="1300" b="1" spc="200" dirty="0">
                <a:ln w="29210">
                  <a:solidFill>
                    <a:schemeClr val="accent3">
                      <a:tint val="10000"/>
                    </a:schemeClr>
                  </a:solidFill>
                </a:ln>
                <a:solidFill>
                  <a:srgbClr val="00B050"/>
                </a:solidFill>
                <a:effectLst>
                  <a:innerShdw blurRad="50800" dist="50800" dir="8100000">
                    <a:srgbClr val="7D7D7D">
                      <a:alpha val="73000"/>
                    </a:srgbClr>
                  </a:innerShdw>
                </a:effectLst>
              </a:rPr>
              <a:t>- FEDERAL MINISTRY OF HEALTH</a:t>
            </a:r>
            <a:endParaRPr lang="en-GB" sz="1300" b="1" spc="200" dirty="0">
              <a:ln w="29210">
                <a:solidFill>
                  <a:schemeClr val="accent3">
                    <a:tint val="10000"/>
                  </a:schemeClr>
                </a:solidFill>
              </a:ln>
              <a:solidFill>
                <a:srgbClr val="00B050"/>
              </a:solidFill>
              <a:effectLst>
                <a:innerShdw blurRad="50800" dist="50800" dir="8100000">
                  <a:srgbClr val="7D7D7D">
                    <a:alpha val="73000"/>
                  </a:srgbClr>
                </a:innerShdw>
              </a:effectLst>
            </a:endParaRPr>
          </a:p>
        </p:txBody>
      </p:sp>
      <p:grpSp>
        <p:nvGrpSpPr>
          <p:cNvPr id="1028" name="Group 20">
            <a:extLst>
              <a:ext uri="{FF2B5EF4-FFF2-40B4-BE49-F238E27FC236}">
                <a16:creationId xmlns:a16="http://schemas.microsoft.com/office/drawing/2014/main" id="{8CA4C648-4E7F-48ED-B4F1-B2FCE29D90E1}"/>
              </a:ext>
            </a:extLst>
          </p:cNvPr>
          <p:cNvGrpSpPr>
            <a:grpSpLocks/>
          </p:cNvGrpSpPr>
          <p:nvPr/>
        </p:nvGrpSpPr>
        <p:grpSpPr bwMode="auto">
          <a:xfrm>
            <a:off x="-33867" y="-1588"/>
            <a:ext cx="1041400" cy="6859588"/>
            <a:chOff x="-26126" y="-1258"/>
            <a:chExt cx="781702" cy="6859258"/>
          </a:xfrm>
        </p:grpSpPr>
        <p:sp>
          <p:nvSpPr>
            <p:cNvPr id="8" name="Rectangle 7">
              <a:extLst>
                <a:ext uri="{FF2B5EF4-FFF2-40B4-BE49-F238E27FC236}">
                  <a16:creationId xmlns:a16="http://schemas.microsoft.com/office/drawing/2014/main" id="{80E091F0-FC3E-432F-A6BB-3EEAF4485103}"/>
                </a:ext>
              </a:extLst>
            </p:cNvPr>
            <p:cNvSpPr/>
            <p:nvPr/>
          </p:nvSpPr>
          <p:spPr>
            <a:xfrm>
              <a:off x="-2294" y="330"/>
              <a:ext cx="255801" cy="685767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9" name="Rectangle 8">
              <a:extLst>
                <a:ext uri="{FF2B5EF4-FFF2-40B4-BE49-F238E27FC236}">
                  <a16:creationId xmlns:a16="http://schemas.microsoft.com/office/drawing/2014/main" id="{365196B5-5C36-4C7E-9480-1D64CAE87E9E}"/>
                </a:ext>
              </a:extLst>
            </p:cNvPr>
            <p:cNvSpPr/>
            <p:nvPr/>
          </p:nvSpPr>
          <p:spPr>
            <a:xfrm>
              <a:off x="251919" y="-1258"/>
              <a:ext cx="254212" cy="6857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10" name="Rectangle 9">
              <a:extLst>
                <a:ext uri="{FF2B5EF4-FFF2-40B4-BE49-F238E27FC236}">
                  <a16:creationId xmlns:a16="http://schemas.microsoft.com/office/drawing/2014/main" id="{54921708-FC17-4C1C-A948-FAF6FE472402}"/>
                </a:ext>
              </a:extLst>
            </p:cNvPr>
            <p:cNvSpPr/>
            <p:nvPr/>
          </p:nvSpPr>
          <p:spPr>
            <a:xfrm>
              <a:off x="455289" y="-1258"/>
              <a:ext cx="255800" cy="685767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sp>
          <p:nvSpPr>
            <p:cNvPr id="11" name="Oval 10">
              <a:extLst>
                <a:ext uri="{FF2B5EF4-FFF2-40B4-BE49-F238E27FC236}">
                  <a16:creationId xmlns:a16="http://schemas.microsoft.com/office/drawing/2014/main" id="{CA186C83-CD43-4CEB-99D5-09302C970797}"/>
                </a:ext>
              </a:extLst>
            </p:cNvPr>
            <p:cNvSpPr/>
            <p:nvPr/>
          </p:nvSpPr>
          <p:spPr>
            <a:xfrm>
              <a:off x="-2294" y="2708475"/>
              <a:ext cx="662541" cy="100801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800" dirty="0"/>
            </a:p>
          </p:txBody>
        </p:sp>
        <p:pic>
          <p:nvPicPr>
            <p:cNvPr id="1036" name="Picture 2" descr="wpe4.jpg (11246 bytes)">
              <a:extLst>
                <a:ext uri="{FF2B5EF4-FFF2-40B4-BE49-F238E27FC236}">
                  <a16:creationId xmlns:a16="http://schemas.microsoft.com/office/drawing/2014/main" id="{022F5796-E609-44CE-B456-B9E1C8E3B2C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126" y="2932720"/>
              <a:ext cx="781702" cy="565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27" name="Picture 3" descr="C:\Users\Morka Mercy\Pictures\hiv PICTURE 1.png">
            <a:extLst>
              <a:ext uri="{FF2B5EF4-FFF2-40B4-BE49-F238E27FC236}">
                <a16:creationId xmlns:a16="http://schemas.microsoft.com/office/drawing/2014/main" id="{FC8FD096-064A-447F-9806-47B51ED54690}"/>
              </a:ext>
            </a:extLst>
          </p:cNvPr>
          <p:cNvPicPr>
            <a:picLocks noChangeAspect="1" noChangeArrowheads="1"/>
          </p:cNvPicPr>
          <p:nvPr/>
        </p:nvPicPr>
        <p:blipFill>
          <a:blip r:embed="rId15" cstate="print">
            <a:lum bright="93000"/>
          </a:blip>
          <a:srcRect/>
          <a:stretch>
            <a:fillRect/>
          </a:stretch>
        </p:blipFill>
        <p:spPr bwMode="auto">
          <a:xfrm rot="21396020">
            <a:off x="4762477" y="1196752"/>
            <a:ext cx="3733791" cy="5125147"/>
          </a:xfrm>
          <a:prstGeom prst="rect">
            <a:avLst/>
          </a:prstGeom>
          <a:noFill/>
          <a:effectLst>
            <a:softEdge rad="31750"/>
          </a:effectLst>
        </p:spPr>
      </p:pic>
      <p:sp>
        <p:nvSpPr>
          <p:cNvPr id="1030" name="Text Placeholder 2">
            <a:extLst>
              <a:ext uri="{FF2B5EF4-FFF2-40B4-BE49-F238E27FC236}">
                <a16:creationId xmlns:a16="http://schemas.microsoft.com/office/drawing/2014/main" id="{7B0DC457-B917-47DD-BFE7-DCF1011F3995}"/>
              </a:ext>
            </a:extLst>
          </p:cNvPr>
          <p:cNvSpPr>
            <a:spLocks noGrp="1"/>
          </p:cNvSpPr>
          <p:nvPr>
            <p:ph type="body" idx="1"/>
          </p:nvPr>
        </p:nvSpPr>
        <p:spPr bwMode="auto">
          <a:xfrm>
            <a:off x="1200152" y="1600201"/>
            <a:ext cx="10382249"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6" name="Slide Number Placeholder 5">
            <a:extLst>
              <a:ext uri="{FF2B5EF4-FFF2-40B4-BE49-F238E27FC236}">
                <a16:creationId xmlns:a16="http://schemas.microsoft.com/office/drawing/2014/main" id="{B7A0CB6F-2457-4B22-86D0-FB9EDFAE6D15}"/>
              </a:ext>
            </a:extLst>
          </p:cNvPr>
          <p:cNvSpPr>
            <a:spLocks noGrp="1"/>
          </p:cNvSpPr>
          <p:nvPr>
            <p:ph type="sldNum" sz="quarter" idx="4"/>
          </p:nvPr>
        </p:nvSpPr>
        <p:spPr>
          <a:xfrm>
            <a:off x="11410952" y="6524626"/>
            <a:ext cx="781049" cy="33337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fld id="{0BB9D7F3-FFE0-4A78-B0C2-DC49F27F3AB6}" type="slidenum">
              <a:rPr lang="en-US" smtClean="0"/>
              <a:t>‹#›</a:t>
            </a:fld>
            <a:endParaRPr lang="en-US"/>
          </a:p>
        </p:txBody>
      </p:sp>
    </p:spTree>
    <p:extLst>
      <p:ext uri="{BB962C8B-B14F-4D97-AF65-F5344CB8AC3E}">
        <p14:creationId xmlns:p14="http://schemas.microsoft.com/office/powerpoint/2010/main" val="1052613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Partner Notification? </a:t>
            </a:r>
            <a:endParaRPr lang="en-US" dirty="0"/>
          </a:p>
        </p:txBody>
      </p:sp>
      <p:sp>
        <p:nvSpPr>
          <p:cNvPr id="3" name="Content Placeholder 2"/>
          <p:cNvSpPr>
            <a:spLocks noGrp="1"/>
          </p:cNvSpPr>
          <p:nvPr>
            <p:ph idx="1"/>
          </p:nvPr>
        </p:nvSpPr>
        <p:spPr/>
        <p:txBody>
          <a:bodyPr>
            <a:normAutofit/>
          </a:bodyPr>
          <a:lstStyle/>
          <a:p>
            <a:r>
              <a:rPr lang="en-US" dirty="0">
                <a:solidFill>
                  <a:srgbClr val="333333"/>
                </a:solidFill>
                <a:latin typeface="Gill Sans MT" panose="020B0502020104020203" pitchFamily="34" charset="0"/>
              </a:rPr>
              <a:t>Partner notification services (PNS) is a </a:t>
            </a:r>
            <a:r>
              <a:rPr lang="en-US" u="sng" dirty="0">
                <a:solidFill>
                  <a:srgbClr val="333333"/>
                </a:solidFill>
                <a:latin typeface="Gill Sans MT" panose="020B0502020104020203" pitchFamily="34" charset="0"/>
              </a:rPr>
              <a:t>voluntary</a:t>
            </a:r>
            <a:r>
              <a:rPr lang="en-US" dirty="0">
                <a:solidFill>
                  <a:srgbClr val="333333"/>
                </a:solidFill>
                <a:latin typeface="Gill Sans MT" panose="020B0502020104020203" pitchFamily="34" charset="0"/>
              </a:rPr>
              <a:t> process whereby a trained provider asks people diagnosed with HIV (index clients) about their sexual partners and then, with the consent of the index client, each listed partner is: (1) contacted, (2) informed that they have been exposed to HIV, and (3) offered voluntary HIV testing services (HTS)</a:t>
            </a:r>
          </a:p>
        </p:txBody>
      </p:sp>
      <p:sp>
        <p:nvSpPr>
          <p:cNvPr id="4" name="TextBox 3"/>
          <p:cNvSpPr txBox="1"/>
          <p:nvPr/>
        </p:nvSpPr>
        <p:spPr>
          <a:xfrm>
            <a:off x="2838450" y="6428604"/>
            <a:ext cx="1771650" cy="461665"/>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WHO 2016; CDC 2016</a:t>
            </a:r>
          </a:p>
        </p:txBody>
      </p:sp>
      <p:sp>
        <p:nvSpPr>
          <p:cNvPr id="5" name="Slide Number Placeholder 4"/>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a:t>
            </a:fld>
            <a:endParaRPr lang="en-US" dirty="0">
              <a:solidFill>
                <a:srgbClr val="002A6C"/>
              </a:solidFill>
            </a:endParaRPr>
          </a:p>
        </p:txBody>
      </p:sp>
    </p:spTree>
    <p:extLst>
      <p:ext uri="{BB962C8B-B14F-4D97-AF65-F5344CB8AC3E}">
        <p14:creationId xmlns:p14="http://schemas.microsoft.com/office/powerpoint/2010/main" val="208536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Additional Considerations for </a:t>
            </a:r>
            <a:r>
              <a:rPr lang="en-US" dirty="0" smtClean="0"/>
              <a:t>PNS</a:t>
            </a:r>
            <a:endParaRPr lang="en-US" dirty="0"/>
          </a:p>
        </p:txBody>
      </p:sp>
      <p:sp>
        <p:nvSpPr>
          <p:cNvPr id="3" name="Content Placeholder 2"/>
          <p:cNvSpPr>
            <a:spLocks noGrp="1"/>
          </p:cNvSpPr>
          <p:nvPr>
            <p:ph idx="1"/>
          </p:nvPr>
        </p:nvSpPr>
        <p:spPr/>
        <p:txBody>
          <a:bodyPr>
            <a:noAutofit/>
          </a:bodyPr>
          <a:lstStyle/>
          <a:p>
            <a:r>
              <a:rPr lang="en-US" b="0" dirty="0">
                <a:latin typeface="Gill Sans MT" panose="020B0502020104020203" pitchFamily="34" charset="0"/>
              </a:rPr>
              <a:t>Appropriate security and confidentiality procedures should be put in place BEFORE starting partner notification services to protect the safety of both the index client and all named partners</a:t>
            </a:r>
            <a:r>
              <a:rPr lang="en-US" b="0" dirty="0" smtClean="0">
                <a:latin typeface="Gill Sans MT" panose="020B0502020104020203" pitchFamily="34" charset="0"/>
              </a:rPr>
              <a:t>. (our Book keeping)</a:t>
            </a:r>
            <a:endParaRPr lang="en-US" b="0" dirty="0">
              <a:latin typeface="Gill Sans MT" panose="020B0502020104020203" pitchFamily="34" charset="0"/>
            </a:endParaRPr>
          </a:p>
          <a:p>
            <a:r>
              <a:rPr lang="en-US" b="0" dirty="0" smtClean="0">
                <a:latin typeface="Gill Sans MT" panose="020B0502020104020203" pitchFamily="34" charset="0"/>
              </a:rPr>
              <a:t>When </a:t>
            </a:r>
            <a:r>
              <a:rPr lang="en-US" b="0" dirty="0">
                <a:latin typeface="Gill Sans MT" panose="020B0502020104020203" pitchFamily="34" charset="0"/>
              </a:rPr>
              <a:t>a partner tests HIV-positive, he/she becomes a new index patient, and the PNS process starts over from the beginning.</a:t>
            </a:r>
          </a:p>
          <a:p>
            <a:endParaRPr lang="en-US" sz="4000" dirty="0">
              <a:latin typeface="Gill Sans MT" panose="020B0502020104020203" pitchFamily="34" charset="0"/>
            </a:endParaRP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10</a:t>
            </a:fld>
            <a:endParaRPr lang="en-US" dirty="0">
              <a:solidFill>
                <a:srgbClr val="002A6C"/>
              </a:solidFill>
            </a:endParaRPr>
          </a:p>
        </p:txBody>
      </p:sp>
      <p:sp>
        <p:nvSpPr>
          <p:cNvPr id="5" name="TextBox 4"/>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CDC 2016</a:t>
            </a:r>
          </a:p>
        </p:txBody>
      </p:sp>
    </p:spTree>
    <p:extLst>
      <p:ext uri="{BB962C8B-B14F-4D97-AF65-F5344CB8AC3E}">
        <p14:creationId xmlns:p14="http://schemas.microsoft.com/office/powerpoint/2010/main" val="2989233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Partner Notification uses </a:t>
            </a:r>
            <a:br>
              <a:rPr lang="en-US" dirty="0" smtClean="0"/>
            </a:br>
            <a:r>
              <a:rPr lang="en-US" dirty="0" smtClean="0"/>
              <a:t>Passive or Assisted Approaches</a:t>
            </a:r>
            <a:endParaRPr lang="en-US" dirty="0"/>
          </a:p>
        </p:txBody>
      </p:sp>
      <p:sp>
        <p:nvSpPr>
          <p:cNvPr id="3" name="Content Placeholder 2"/>
          <p:cNvSpPr>
            <a:spLocks noGrp="1"/>
          </p:cNvSpPr>
          <p:nvPr>
            <p:ph sz="half" idx="1"/>
          </p:nvPr>
        </p:nvSpPr>
        <p:spPr>
          <a:xfrm>
            <a:off x="2068535" y="1333433"/>
            <a:ext cx="3712152" cy="4724398"/>
          </a:xfrm>
        </p:spPr>
        <p:txBody>
          <a:bodyPr>
            <a:noAutofit/>
          </a:bodyPr>
          <a:lstStyle/>
          <a:p>
            <a:r>
              <a:rPr lang="en-US" altLang="en-US" sz="2400" dirty="0">
                <a:solidFill>
                  <a:srgbClr val="FF0000"/>
                </a:solidFill>
                <a:latin typeface="Gill Sans MT" panose="020B0502020104020203" pitchFamily="34" charset="0"/>
              </a:rPr>
              <a:t>Passive partner notification </a:t>
            </a:r>
            <a:r>
              <a:rPr lang="en-US" altLang="en-US" sz="2400" dirty="0">
                <a:latin typeface="Gill Sans MT" panose="020B0502020104020203" pitchFamily="34" charset="0"/>
              </a:rPr>
              <a:t>is also referred to as </a:t>
            </a:r>
            <a:r>
              <a:rPr lang="en-US" altLang="en-US" sz="2400" dirty="0">
                <a:solidFill>
                  <a:schemeClr val="tx2">
                    <a:lumMod val="60000"/>
                    <a:lumOff val="40000"/>
                  </a:schemeClr>
                </a:solidFill>
                <a:latin typeface="Gill Sans MT" panose="020B0502020104020203" pitchFamily="34" charset="0"/>
              </a:rPr>
              <a:t>client self-referral</a:t>
            </a:r>
            <a:r>
              <a:rPr lang="en-US" altLang="en-US" sz="2400" dirty="0">
                <a:latin typeface="Gill Sans MT" panose="020B0502020104020203" pitchFamily="34" charset="0"/>
              </a:rPr>
              <a:t>. It occurs when HIV-positive clients are encouraged by a trained provider to disclose their status to their sexual and/ or drug injecting partners </a:t>
            </a:r>
            <a:r>
              <a:rPr lang="en-US" altLang="en-US" sz="2400" u="sng" dirty="0">
                <a:latin typeface="Gill Sans MT" panose="020B0502020104020203" pitchFamily="34" charset="0"/>
              </a:rPr>
              <a:t>by themselves</a:t>
            </a:r>
            <a:r>
              <a:rPr lang="en-US" altLang="en-US" sz="2400" dirty="0">
                <a:latin typeface="Gill Sans MT" panose="020B0502020104020203" pitchFamily="34" charset="0"/>
              </a:rPr>
              <a:t>, and to also suggest HTS to the partner(s) given their potential exposure to HIV infection. </a:t>
            </a:r>
            <a:endParaRPr lang="en-US" sz="2400" dirty="0">
              <a:latin typeface="Gill Sans MT" panose="020B0502020104020203" pitchFamily="34" charset="0"/>
            </a:endParaRPr>
          </a:p>
        </p:txBody>
      </p:sp>
      <p:sp>
        <p:nvSpPr>
          <p:cNvPr id="4" name="Content Placeholder 3"/>
          <p:cNvSpPr>
            <a:spLocks noGrp="1"/>
          </p:cNvSpPr>
          <p:nvPr>
            <p:ph sz="half" idx="2"/>
          </p:nvPr>
        </p:nvSpPr>
        <p:spPr>
          <a:xfrm>
            <a:off x="6077817" y="1325342"/>
            <a:ext cx="4244687" cy="4724398"/>
          </a:xfrm>
        </p:spPr>
        <p:txBody>
          <a:bodyPr>
            <a:noAutofit/>
          </a:bodyPr>
          <a:lstStyle/>
          <a:p>
            <a:r>
              <a:rPr lang="en-US" altLang="en-US" sz="2400" dirty="0">
                <a:solidFill>
                  <a:srgbClr val="FF0000"/>
                </a:solidFill>
                <a:latin typeface="Gill Sans MT" panose="020B0502020104020203" pitchFamily="34" charset="0"/>
              </a:rPr>
              <a:t>Assisted partner notification </a:t>
            </a:r>
            <a:r>
              <a:rPr lang="en-US" altLang="en-US" sz="2400" dirty="0">
                <a:latin typeface="Gill Sans MT" panose="020B0502020104020203" pitchFamily="34" charset="0"/>
              </a:rPr>
              <a:t>is when consenting HIV-positive clients are assisted </a:t>
            </a:r>
            <a:r>
              <a:rPr lang="en-US" altLang="en-US" sz="2400" u="sng" dirty="0">
                <a:latin typeface="Gill Sans MT" panose="020B0502020104020203" pitchFamily="34" charset="0"/>
              </a:rPr>
              <a:t>by a trained provider</a:t>
            </a:r>
            <a:r>
              <a:rPr lang="en-US" altLang="en-US" sz="2400" dirty="0">
                <a:latin typeface="Gill Sans MT" panose="020B0502020104020203" pitchFamily="34" charset="0"/>
              </a:rPr>
              <a:t> to disclose their status or to anonymously notify their sexual and/or drug injecting partner(s) of their potential exposure to HIV infection. The provider then offers HIV testing to these partner(s). Assisted partner notification is done using </a:t>
            </a:r>
            <a:r>
              <a:rPr lang="en-US" altLang="en-US" sz="2000" dirty="0">
                <a:solidFill>
                  <a:schemeClr val="tx2">
                    <a:lumMod val="60000"/>
                    <a:lumOff val="40000"/>
                  </a:schemeClr>
                </a:solidFill>
                <a:latin typeface="Gill Sans MT" panose="020B0502020104020203" pitchFamily="34" charset="0"/>
              </a:rPr>
              <a:t>(1) contract referral, (2) provider referral, or (3) dual referral</a:t>
            </a:r>
            <a:r>
              <a:rPr lang="en-US" altLang="en-US" sz="2000" dirty="0">
                <a:latin typeface="Gill Sans MT" panose="020B0502020104020203" pitchFamily="34" charset="0"/>
              </a:rPr>
              <a:t> approaches.</a:t>
            </a:r>
            <a:endParaRPr lang="en-US" sz="2000" dirty="0">
              <a:latin typeface="Gill Sans MT" panose="020B0502020104020203" pitchFamily="34" charset="0"/>
            </a:endParaRPr>
          </a:p>
        </p:txBody>
      </p:sp>
      <p:sp>
        <p:nvSpPr>
          <p:cNvPr id="6" name="Slide Number Placeholder 5"/>
          <p:cNvSpPr>
            <a:spLocks noGrp="1"/>
          </p:cNvSpPr>
          <p:nvPr>
            <p:ph type="sldNum" sz="quarter" idx="10"/>
          </p:nvPr>
        </p:nvSpPr>
        <p:spPr/>
        <p:txBody>
          <a:bodyPr/>
          <a:lstStyle/>
          <a:p>
            <a:pPr>
              <a:defRPr/>
            </a:pPr>
            <a:fld id="{3D5D850E-1C30-4D87-8E65-6E186B96877A}" type="slidenum">
              <a:rPr lang="en-US" smtClean="0">
                <a:solidFill>
                  <a:srgbClr val="002A6C"/>
                </a:solidFill>
              </a:rPr>
              <a:pPr>
                <a:defRPr/>
              </a:pPr>
              <a:t>11</a:t>
            </a:fld>
            <a:endParaRPr lang="en-US" dirty="0">
              <a:solidFill>
                <a:srgbClr val="002A6C"/>
              </a:solidFill>
            </a:endParaRPr>
          </a:p>
        </p:txBody>
      </p:sp>
      <p:sp>
        <p:nvSpPr>
          <p:cNvPr id="7" name="TextBox 6"/>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WHO 2016</a:t>
            </a:r>
          </a:p>
        </p:txBody>
      </p:sp>
    </p:spTree>
    <p:extLst>
      <p:ext uri="{BB962C8B-B14F-4D97-AF65-F5344CB8AC3E}">
        <p14:creationId xmlns:p14="http://schemas.microsoft.com/office/powerpoint/2010/main" val="101377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Assisted PNS Approaches: </a:t>
            </a:r>
            <a:endParaRPr lang="en-US" dirty="0"/>
          </a:p>
        </p:txBody>
      </p:sp>
      <p:sp>
        <p:nvSpPr>
          <p:cNvPr id="3" name="Content Placeholder 2"/>
          <p:cNvSpPr>
            <a:spLocks noGrp="1"/>
          </p:cNvSpPr>
          <p:nvPr>
            <p:ph idx="1"/>
          </p:nvPr>
        </p:nvSpPr>
        <p:spPr>
          <a:xfrm>
            <a:off x="1981200" y="1143001"/>
            <a:ext cx="8229600" cy="4525963"/>
          </a:xfrm>
        </p:spPr>
        <p:txBody>
          <a:bodyPr>
            <a:noAutofit/>
          </a:bodyPr>
          <a:lstStyle/>
          <a:p>
            <a:r>
              <a:rPr lang="en-US" u="sng" dirty="0">
                <a:solidFill>
                  <a:schemeClr val="tx2">
                    <a:lumMod val="60000"/>
                    <a:lumOff val="40000"/>
                  </a:schemeClr>
                </a:solidFill>
                <a:latin typeface="Gill Sans MT" panose="020B0502020104020203" pitchFamily="34" charset="0"/>
              </a:rPr>
              <a:t>Contract referral</a:t>
            </a:r>
            <a:r>
              <a:rPr lang="en-US" dirty="0">
                <a:latin typeface="Gill Sans MT" panose="020B0502020104020203" pitchFamily="34" charset="0"/>
              </a:rPr>
              <a:t>: Index clients enter into a “contract” with a trained provider and agree to disclose their status and the potential HIV exposure to their partner(s) by themselves and refer their partner(s) to HTS within a </a:t>
            </a:r>
            <a:r>
              <a:rPr lang="en-US" u="sng" dirty="0">
                <a:latin typeface="Gill Sans MT" panose="020B0502020104020203" pitchFamily="34" charset="0"/>
              </a:rPr>
              <a:t>specific time </a:t>
            </a:r>
            <a:r>
              <a:rPr lang="en-US" dirty="0">
                <a:latin typeface="Gill Sans MT" panose="020B0502020104020203" pitchFamily="34" charset="0"/>
              </a:rPr>
              <a:t>period. If the partner(s) do not access HTS or contact the health provider within the agreed time period, then—with the permission of the index client—the provider will contact the partner(s) directly and offer voluntary HTS.</a:t>
            </a:r>
          </a:p>
        </p:txBody>
      </p:sp>
      <p:sp>
        <p:nvSpPr>
          <p:cNvPr id="5" name="Slide Number Placeholder 4"/>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12</a:t>
            </a:fld>
            <a:endParaRPr lang="en-US" dirty="0">
              <a:solidFill>
                <a:srgbClr val="002A6C"/>
              </a:solidFill>
            </a:endParaRPr>
          </a:p>
        </p:txBody>
      </p:sp>
      <p:sp>
        <p:nvSpPr>
          <p:cNvPr id="6" name="TextBox 5"/>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WHO 2016</a:t>
            </a:r>
          </a:p>
        </p:txBody>
      </p:sp>
    </p:spTree>
    <p:extLst>
      <p:ext uri="{BB962C8B-B14F-4D97-AF65-F5344CB8AC3E}">
        <p14:creationId xmlns:p14="http://schemas.microsoft.com/office/powerpoint/2010/main" val="2454953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Assisted PNS Approaches: </a:t>
            </a:r>
            <a:endParaRPr lang="en-US" dirty="0"/>
          </a:p>
        </p:txBody>
      </p:sp>
      <p:sp>
        <p:nvSpPr>
          <p:cNvPr id="3" name="Content Placeholder 2"/>
          <p:cNvSpPr>
            <a:spLocks noGrp="1"/>
          </p:cNvSpPr>
          <p:nvPr>
            <p:ph idx="1"/>
          </p:nvPr>
        </p:nvSpPr>
        <p:spPr/>
        <p:txBody>
          <a:bodyPr>
            <a:noAutofit/>
          </a:bodyPr>
          <a:lstStyle/>
          <a:p>
            <a:r>
              <a:rPr lang="en-US" sz="2800" u="sng" dirty="0">
                <a:solidFill>
                  <a:schemeClr val="accent1">
                    <a:lumMod val="75000"/>
                  </a:schemeClr>
                </a:solidFill>
                <a:latin typeface="Gill Sans MT" panose="020B0502020104020203" pitchFamily="34" charset="0"/>
              </a:rPr>
              <a:t>Provider Referral</a:t>
            </a:r>
            <a:r>
              <a:rPr lang="en-US" sz="2800" dirty="0">
                <a:solidFill>
                  <a:schemeClr val="accent1">
                    <a:lumMod val="75000"/>
                  </a:schemeClr>
                </a:solidFill>
                <a:latin typeface="Gill Sans MT" panose="020B0502020104020203" pitchFamily="34" charset="0"/>
              </a:rPr>
              <a:t>: </a:t>
            </a:r>
            <a:r>
              <a:rPr lang="en-US" sz="2800" dirty="0">
                <a:latin typeface="Gill Sans MT" panose="020B0502020104020203" pitchFamily="34" charset="0"/>
              </a:rPr>
              <a:t>With the consent of the HIV-positive index client, the counsellor/provider directly contacts the client’s partner(s), informs them that they have been exposed to HIV, and offers them voluntary HTS while maintaining the confidentiality of the index client. </a:t>
            </a:r>
          </a:p>
          <a:p>
            <a:r>
              <a:rPr lang="en-US" sz="2800" u="sng" dirty="0">
                <a:solidFill>
                  <a:schemeClr val="tx2">
                    <a:lumMod val="60000"/>
                    <a:lumOff val="40000"/>
                  </a:schemeClr>
                </a:solidFill>
                <a:latin typeface="Gill Sans MT" panose="020B0502020104020203" pitchFamily="34" charset="0"/>
              </a:rPr>
              <a:t>Dual referral</a:t>
            </a:r>
            <a:r>
              <a:rPr lang="en-US" sz="2800" dirty="0">
                <a:latin typeface="Gill Sans MT" panose="020B0502020104020203" pitchFamily="34" charset="0"/>
              </a:rPr>
              <a:t>: A trained provider accompanies and provides support to HIV-positive index clients when they disclose their status and the potential HIV exposure to their partner(s). The provider also offers voluntary HTS to the partner(s)</a:t>
            </a:r>
          </a:p>
        </p:txBody>
      </p:sp>
      <p:sp>
        <p:nvSpPr>
          <p:cNvPr id="5" name="Slide Number Placeholder 4"/>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13</a:t>
            </a:fld>
            <a:endParaRPr lang="en-US" dirty="0">
              <a:solidFill>
                <a:srgbClr val="002A6C"/>
              </a:solidFill>
            </a:endParaRPr>
          </a:p>
        </p:txBody>
      </p:sp>
      <p:sp>
        <p:nvSpPr>
          <p:cNvPr id="6" name="TextBox 5"/>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WHO 2016</a:t>
            </a:r>
          </a:p>
        </p:txBody>
      </p:sp>
    </p:spTree>
    <p:extLst>
      <p:ext uri="{BB962C8B-B14F-4D97-AF65-F5344CB8AC3E}">
        <p14:creationId xmlns:p14="http://schemas.microsoft.com/office/powerpoint/2010/main" val="2726102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Approaches to Partner Testing</a:t>
            </a:r>
            <a:endParaRPr lang="en-US" dirty="0"/>
          </a:p>
        </p:txBody>
      </p:sp>
      <p:sp>
        <p:nvSpPr>
          <p:cNvPr id="3" name="Content Placeholder 2"/>
          <p:cNvSpPr>
            <a:spLocks noGrp="1"/>
          </p:cNvSpPr>
          <p:nvPr>
            <p:ph idx="1"/>
          </p:nvPr>
        </p:nvSpPr>
        <p:spPr/>
        <p:txBody>
          <a:bodyPr>
            <a:normAutofit/>
          </a:bodyPr>
          <a:lstStyle/>
          <a:p>
            <a:r>
              <a:rPr lang="en-US" sz="2800" dirty="0">
                <a:latin typeface="Gill Sans MT" panose="020B0502020104020203" pitchFamily="34" charset="0"/>
              </a:rPr>
              <a:t>All HTS should be targeted to maximize outcomes, reaching partners is a key targeting strategy</a:t>
            </a:r>
          </a:p>
          <a:p>
            <a:r>
              <a:rPr lang="en-US" sz="2800" dirty="0">
                <a:latin typeface="Gill Sans MT" panose="020B0502020104020203" pitchFamily="34" charset="0"/>
              </a:rPr>
              <a:t>Alternative approaches may also be offered to reach partners</a:t>
            </a:r>
          </a:p>
          <a:p>
            <a:pPr lvl="1"/>
            <a:r>
              <a:rPr lang="en-US" dirty="0">
                <a:latin typeface="Gill Sans MT" panose="020B0502020104020203" pitchFamily="34" charset="0"/>
              </a:rPr>
              <a:t>Household Testing</a:t>
            </a:r>
          </a:p>
          <a:p>
            <a:pPr lvl="1"/>
            <a:r>
              <a:rPr lang="en-US" dirty="0">
                <a:latin typeface="Gill Sans MT" panose="020B0502020104020203" pitchFamily="34" charset="0"/>
              </a:rPr>
              <a:t>Hotspot Testing</a:t>
            </a:r>
          </a:p>
          <a:p>
            <a:pPr lvl="1"/>
            <a:r>
              <a:rPr lang="en-US" dirty="0">
                <a:latin typeface="Gill Sans MT" panose="020B0502020104020203" pitchFamily="34" charset="0"/>
              </a:rPr>
              <a:t>Couples HIV Testing and Counseling</a:t>
            </a:r>
          </a:p>
          <a:p>
            <a:pPr lvl="1"/>
            <a:r>
              <a:rPr lang="en-US" dirty="0">
                <a:latin typeface="Gill Sans MT" panose="020B0502020104020203" pitchFamily="34" charset="0"/>
              </a:rPr>
              <a:t>Incentivized Social/Sexual Network Testing  (-Targeted at Key Population)</a:t>
            </a:r>
          </a:p>
          <a:p>
            <a:pPr lvl="1"/>
            <a:endParaRPr lang="en-US" dirty="0"/>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14</a:t>
            </a:fld>
            <a:endParaRPr lang="en-US" dirty="0">
              <a:solidFill>
                <a:srgbClr val="002A6C"/>
              </a:solidFill>
            </a:endParaRPr>
          </a:p>
        </p:txBody>
      </p:sp>
    </p:spTree>
    <p:extLst>
      <p:ext uri="{BB962C8B-B14F-4D97-AF65-F5344CB8AC3E}">
        <p14:creationId xmlns:p14="http://schemas.microsoft.com/office/powerpoint/2010/main" val="2509405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Partner Testing is a Standard of Care</a:t>
            </a:r>
            <a:endParaRPr lang="en-US" dirty="0"/>
          </a:p>
        </p:txBody>
      </p:sp>
      <p:sp>
        <p:nvSpPr>
          <p:cNvPr id="3" name="Content Placeholder 2"/>
          <p:cNvSpPr>
            <a:spLocks noGrp="1"/>
          </p:cNvSpPr>
          <p:nvPr>
            <p:ph idx="1"/>
          </p:nvPr>
        </p:nvSpPr>
        <p:spPr>
          <a:xfrm>
            <a:off x="2022764" y="1600200"/>
            <a:ext cx="7878907" cy="4648200"/>
          </a:xfrm>
        </p:spPr>
        <p:txBody>
          <a:bodyPr>
            <a:normAutofit/>
          </a:bodyPr>
          <a:lstStyle/>
          <a:p>
            <a:r>
              <a:rPr lang="en-US" sz="2800" dirty="0">
                <a:latin typeface="Gill Sans MT" panose="020B0502020104020203" pitchFamily="34" charset="0"/>
              </a:rPr>
              <a:t>Testing partners of people living with HIV (PLHIV) has long been a standard of care for HIV testing service (HTS) delivery in both facility and community-based HTS approaches</a:t>
            </a:r>
          </a:p>
          <a:p>
            <a:pPr lvl="1"/>
            <a:r>
              <a:rPr lang="en-US" dirty="0">
                <a:latin typeface="Gill Sans MT" panose="020B0502020104020203" pitchFamily="34" charset="0"/>
              </a:rPr>
              <a:t>HIV-positive partners can benefit from life-saving treatment, and inform any other partners they may have</a:t>
            </a:r>
          </a:p>
          <a:p>
            <a:pPr lvl="1"/>
            <a:r>
              <a:rPr lang="en-US" dirty="0">
                <a:latin typeface="Gill Sans MT" panose="020B0502020104020203" pitchFamily="34" charset="0"/>
              </a:rPr>
              <a:t>HIV-negative partners can make informed decisions about protecting themselves from HIV</a:t>
            </a:r>
          </a:p>
          <a:p>
            <a:endParaRPr lang="en-US" dirty="0"/>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15</a:t>
            </a:fld>
            <a:endParaRPr lang="en-US" dirty="0">
              <a:solidFill>
                <a:srgbClr val="002A6C"/>
              </a:solidFill>
            </a:endParaRPr>
          </a:p>
        </p:txBody>
      </p:sp>
    </p:spTree>
    <p:extLst>
      <p:ext uri="{BB962C8B-B14F-4D97-AF65-F5344CB8AC3E}">
        <p14:creationId xmlns:p14="http://schemas.microsoft.com/office/powerpoint/2010/main" val="3176351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Gill Sans MT" panose="020B0502020104020203" pitchFamily="34" charset="0"/>
              </a:rPr>
              <a:t>How’s PNS Different </a:t>
            </a:r>
            <a:r>
              <a:rPr lang="en-US" sz="2800">
                <a:latin typeface="Gill Sans MT" panose="020B0502020104020203" pitchFamily="34" charset="0"/>
              </a:rPr>
              <a:t>from Previous A</a:t>
            </a:r>
            <a:endParaRPr lang="en-US" sz="2800" dirty="0">
              <a:latin typeface="Gill Sans MT" panose="020B0502020104020203" pitchFamily="34" charset="0"/>
            </a:endParaRPr>
          </a:p>
        </p:txBody>
      </p:sp>
      <p:sp>
        <p:nvSpPr>
          <p:cNvPr id="3" name="Content Placeholder 2"/>
          <p:cNvSpPr>
            <a:spLocks noGrp="1"/>
          </p:cNvSpPr>
          <p:nvPr>
            <p:ph idx="1"/>
          </p:nvPr>
        </p:nvSpPr>
        <p:spPr/>
        <p:txBody>
          <a:bodyPr>
            <a:noAutofit/>
          </a:bodyPr>
          <a:lstStyle/>
          <a:p>
            <a:r>
              <a:rPr lang="en-US" sz="3600" dirty="0">
                <a:latin typeface="Gill Sans MT" panose="020B0502020104020203" pitchFamily="34" charset="0"/>
              </a:rPr>
              <a:t>Previous (passive) approaches did not result in high numbers of partners testing, except in certain settings</a:t>
            </a:r>
          </a:p>
          <a:p>
            <a:r>
              <a:rPr lang="en-US" sz="3600" dirty="0">
                <a:latin typeface="Gill Sans MT" panose="020B0502020104020203" pitchFamily="34" charset="0"/>
              </a:rPr>
              <a:t>PNS </a:t>
            </a:r>
            <a:r>
              <a:rPr lang="en-US" sz="3600" i="1" dirty="0">
                <a:solidFill>
                  <a:schemeClr val="tx2">
                    <a:lumMod val="60000"/>
                    <a:lumOff val="40000"/>
                  </a:schemeClr>
                </a:solidFill>
                <a:latin typeface="Gill Sans MT" panose="020B0502020104020203" pitchFamily="34" charset="0"/>
              </a:rPr>
              <a:t>empowers providers </a:t>
            </a:r>
            <a:r>
              <a:rPr lang="en-US" sz="3600" dirty="0">
                <a:latin typeface="Gill Sans MT" panose="020B0502020104020203" pitchFamily="34" charset="0"/>
              </a:rPr>
              <a:t>to take a more </a:t>
            </a:r>
            <a:r>
              <a:rPr lang="en-US" sz="3600" i="1" dirty="0">
                <a:solidFill>
                  <a:schemeClr val="tx2">
                    <a:lumMod val="60000"/>
                    <a:lumOff val="40000"/>
                  </a:schemeClr>
                </a:solidFill>
                <a:latin typeface="Gill Sans MT" panose="020B0502020104020203" pitchFamily="34" charset="0"/>
              </a:rPr>
              <a:t>active role </a:t>
            </a:r>
            <a:r>
              <a:rPr lang="en-US" sz="3600" dirty="0">
                <a:latin typeface="Gill Sans MT" panose="020B0502020104020203" pitchFamily="34" charset="0"/>
              </a:rPr>
              <a:t>in reaching partners of PLHIV</a:t>
            </a:r>
          </a:p>
          <a:p>
            <a:pPr lvl="1"/>
            <a:r>
              <a:rPr lang="en-US" sz="3600" dirty="0">
                <a:latin typeface="Gill Sans MT" panose="020B0502020104020203" pitchFamily="34" charset="0"/>
              </a:rPr>
              <a:t>Shown to result in a high number of partners testing HIV-positive</a:t>
            </a: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16</a:t>
            </a:fld>
            <a:endParaRPr lang="en-US" dirty="0">
              <a:solidFill>
                <a:srgbClr val="002A6C"/>
              </a:solidFill>
            </a:endParaRPr>
          </a:p>
        </p:txBody>
      </p:sp>
    </p:spTree>
    <p:extLst>
      <p:ext uri="{BB962C8B-B14F-4D97-AF65-F5344CB8AC3E}">
        <p14:creationId xmlns:p14="http://schemas.microsoft.com/office/powerpoint/2010/main" val="106992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a:bodyPr>
          <a:lstStyle/>
          <a:p>
            <a:r>
              <a:rPr lang="en-US" sz="4400" dirty="0">
                <a:latin typeface="Gill Sans MT" panose="020B0502020104020203" pitchFamily="34" charset="0"/>
              </a:rPr>
              <a:t>How is PNS similar to previous approaches to partner testing? </a:t>
            </a:r>
          </a:p>
          <a:p>
            <a:r>
              <a:rPr lang="en-US" sz="4400" dirty="0">
                <a:latin typeface="Gill Sans MT" panose="020B0502020104020203" pitchFamily="34" charset="0"/>
              </a:rPr>
              <a:t>How is PNS different from previous approaches to partner testing? </a:t>
            </a: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17</a:t>
            </a:fld>
            <a:endParaRPr lang="en-US" dirty="0">
              <a:solidFill>
                <a:srgbClr val="002A6C"/>
              </a:solidFill>
            </a:endParaRPr>
          </a:p>
        </p:txBody>
      </p:sp>
    </p:spTree>
    <p:extLst>
      <p:ext uri="{BB962C8B-B14F-4D97-AF65-F5344CB8AC3E}">
        <p14:creationId xmlns:p14="http://schemas.microsoft.com/office/powerpoint/2010/main" val="3386851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Challenges and Fears</a:t>
            </a:r>
            <a:endParaRPr lang="en-US" dirty="0"/>
          </a:p>
        </p:txBody>
      </p:sp>
      <p:sp>
        <p:nvSpPr>
          <p:cNvPr id="3" name="Content Placeholder 2"/>
          <p:cNvSpPr>
            <a:spLocks noGrp="1"/>
          </p:cNvSpPr>
          <p:nvPr>
            <p:ph idx="1"/>
          </p:nvPr>
        </p:nvSpPr>
        <p:spPr>
          <a:xfrm>
            <a:off x="1981200" y="1143001"/>
            <a:ext cx="8229600" cy="4525963"/>
          </a:xfrm>
        </p:spPr>
        <p:txBody>
          <a:bodyPr>
            <a:noAutofit/>
          </a:bodyPr>
          <a:lstStyle/>
          <a:p>
            <a:r>
              <a:rPr lang="en-US" dirty="0">
                <a:latin typeface="Gill Sans MT" panose="020B0502020104020203" pitchFamily="34" charset="0"/>
              </a:rPr>
              <a:t>Despite the benefits of PNS, some providers might be hesitant to deliver PNS. What are some of the reasons why providers might find it difficult? </a:t>
            </a:r>
          </a:p>
          <a:p>
            <a:r>
              <a:rPr lang="en-US" dirty="0">
                <a:latin typeface="Gill Sans MT" panose="020B0502020104020203" pitchFamily="34" charset="0"/>
              </a:rPr>
              <a:t>Likewise, some clients will have a hard time accepting the service. What are some of the reasons why clients might find it hard to accept? </a:t>
            </a:r>
          </a:p>
          <a:p>
            <a:r>
              <a:rPr lang="en-US" dirty="0">
                <a:latin typeface="Gill Sans MT" panose="020B0502020104020203" pitchFamily="34" charset="0"/>
              </a:rPr>
              <a:t>Finally, it might also be hard for partners to accept PNS. What are some of the reasons this might be difficult for partners? </a:t>
            </a:r>
          </a:p>
          <a:p>
            <a:endParaRPr lang="en-US" dirty="0">
              <a:latin typeface="Gill Sans MT" panose="020B0502020104020203" pitchFamily="34" charset="0"/>
            </a:endParaRPr>
          </a:p>
          <a:p>
            <a:endParaRPr lang="en-US" dirty="0">
              <a:latin typeface="Gill Sans MT" panose="020B0502020104020203" pitchFamily="34" charset="0"/>
            </a:endParaRP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18</a:t>
            </a:fld>
            <a:endParaRPr lang="en-US" dirty="0">
              <a:solidFill>
                <a:srgbClr val="002A6C"/>
              </a:solidFill>
            </a:endParaRPr>
          </a:p>
        </p:txBody>
      </p:sp>
    </p:spTree>
    <p:extLst>
      <p:ext uri="{BB962C8B-B14F-4D97-AF65-F5344CB8AC3E}">
        <p14:creationId xmlns:p14="http://schemas.microsoft.com/office/powerpoint/2010/main" val="77188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Activity: Addressing Fears and Concerns</a:t>
            </a:r>
            <a:endParaRPr lang="en-US" dirty="0"/>
          </a:p>
        </p:txBody>
      </p:sp>
      <p:sp>
        <p:nvSpPr>
          <p:cNvPr id="3" name="Content Placeholder 2"/>
          <p:cNvSpPr>
            <a:spLocks noGrp="1"/>
          </p:cNvSpPr>
          <p:nvPr>
            <p:ph idx="1"/>
          </p:nvPr>
        </p:nvSpPr>
        <p:spPr/>
        <p:txBody>
          <a:bodyPr>
            <a:normAutofit/>
          </a:bodyPr>
          <a:lstStyle/>
          <a:p>
            <a:r>
              <a:rPr lang="en-US" dirty="0" smtClean="0"/>
              <a:t>See Activity 1-1.</a:t>
            </a: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19</a:t>
            </a:fld>
            <a:endParaRPr lang="en-US" dirty="0">
              <a:solidFill>
                <a:srgbClr val="002A6C"/>
              </a:solidFill>
            </a:endParaRPr>
          </a:p>
        </p:txBody>
      </p:sp>
    </p:spTree>
    <p:extLst>
      <p:ext uri="{BB962C8B-B14F-4D97-AF65-F5344CB8AC3E}">
        <p14:creationId xmlns:p14="http://schemas.microsoft.com/office/powerpoint/2010/main" val="1961320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2116" y="370183"/>
            <a:ext cx="8367142" cy="597525"/>
          </a:xfrm>
        </p:spPr>
        <p:txBody>
          <a:bodyPr>
            <a:normAutofit fontScale="90000"/>
          </a:bodyPr>
          <a:lstStyle/>
          <a:p>
            <a:r>
              <a:rPr lang="en-US" dirty="0" smtClean="0"/>
              <a:t>Goal of Partner Notification</a:t>
            </a:r>
            <a:endParaRPr lang="en-US" dirty="0"/>
          </a:p>
        </p:txBody>
      </p:sp>
      <p:sp>
        <p:nvSpPr>
          <p:cNvPr id="3" name="Content Placeholder 2"/>
          <p:cNvSpPr>
            <a:spLocks noGrp="1"/>
          </p:cNvSpPr>
          <p:nvPr>
            <p:ph idx="1"/>
          </p:nvPr>
        </p:nvSpPr>
        <p:spPr>
          <a:xfrm>
            <a:off x="2086137" y="967708"/>
            <a:ext cx="7200386" cy="4747293"/>
          </a:xfrm>
        </p:spPr>
        <p:txBody>
          <a:bodyPr>
            <a:noAutofit/>
          </a:bodyPr>
          <a:lstStyle/>
          <a:p>
            <a:pPr marL="0" indent="0">
              <a:buNone/>
            </a:pPr>
            <a:r>
              <a:rPr lang="en-US" sz="2800" dirty="0">
                <a:latin typeface="Gill Sans MT" panose="020B0502020104020203" pitchFamily="34" charset="0"/>
              </a:rPr>
              <a:t>Goal of partner notification services (PNS) is to break the chain of HIV transmission by identifying people at high risk for HIV, offering them HTS, and linking them to HIV treatment, care, prevention, and support services</a:t>
            </a:r>
          </a:p>
          <a:p>
            <a:pPr lvl="1"/>
            <a:r>
              <a:rPr lang="en-US" dirty="0" smtClean="0">
                <a:latin typeface="Gill Sans MT" panose="020B0502020104020203" pitchFamily="34" charset="0"/>
              </a:rPr>
              <a:t>Also </a:t>
            </a:r>
            <a:r>
              <a:rPr lang="en-US" dirty="0">
                <a:latin typeface="Gill Sans MT" panose="020B0502020104020203" pitchFamily="34" charset="0"/>
              </a:rPr>
              <a:t>referred to as contact tracing or index partner testing</a:t>
            </a:r>
          </a:p>
          <a:p>
            <a:pPr lvl="1"/>
            <a:r>
              <a:rPr lang="en-US" dirty="0">
                <a:latin typeface="Gill Sans MT" panose="020B0502020104020203" pitchFamily="34" charset="0"/>
              </a:rPr>
              <a:t>May also be done for injecting drug use </a:t>
            </a:r>
            <a:r>
              <a:rPr lang="en-US" dirty="0" smtClean="0">
                <a:latin typeface="Gill Sans MT" panose="020B0502020104020203" pitchFamily="34" charset="0"/>
              </a:rPr>
              <a:t>partners</a:t>
            </a:r>
          </a:p>
          <a:p>
            <a:pPr lvl="1"/>
            <a:r>
              <a:rPr lang="en-US" dirty="0">
                <a:latin typeface="Gill Sans MT" panose="020B0502020104020203" pitchFamily="34" charset="0"/>
              </a:rPr>
              <a:t>Disclosure of index client’s status may or may not </a:t>
            </a:r>
            <a:r>
              <a:rPr lang="en-US" dirty="0" smtClean="0">
                <a:latin typeface="Gill Sans MT" panose="020B0502020104020203" pitchFamily="34" charset="0"/>
              </a:rPr>
              <a:t>occur</a:t>
            </a:r>
            <a:endParaRPr lang="en-US" dirty="0">
              <a:latin typeface="Gill Sans MT" panose="020B0502020104020203" pitchFamily="34" charset="0"/>
            </a:endParaRP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2</a:t>
            </a:fld>
            <a:endParaRPr lang="en-US" dirty="0">
              <a:solidFill>
                <a:srgbClr val="002A6C"/>
              </a:solidFill>
            </a:endParaRPr>
          </a:p>
        </p:txBody>
      </p:sp>
      <p:sp>
        <p:nvSpPr>
          <p:cNvPr id="5" name="TextBox 4"/>
          <p:cNvSpPr txBox="1"/>
          <p:nvPr/>
        </p:nvSpPr>
        <p:spPr>
          <a:xfrm>
            <a:off x="2895600" y="6336270"/>
            <a:ext cx="1771650" cy="523220"/>
          </a:xfrm>
          <a:prstGeom prst="rect">
            <a:avLst/>
          </a:prstGeom>
          <a:noFill/>
        </p:spPr>
        <p:txBody>
          <a:bodyPr wrap="square" rtlCol="0">
            <a:spAutoFit/>
          </a:bodyPr>
          <a:lstStyle/>
          <a:p>
            <a:pPr fontAlgn="base">
              <a:spcBef>
                <a:spcPct val="0"/>
              </a:spcBef>
              <a:spcAft>
                <a:spcPct val="0"/>
              </a:spcAft>
            </a:pPr>
            <a:r>
              <a:rPr lang="en-US" sz="1400" dirty="0">
                <a:solidFill>
                  <a:srgbClr val="000000">
                    <a:lumMod val="65000"/>
                    <a:lumOff val="35000"/>
                  </a:srgbClr>
                </a:solidFill>
                <a:cs typeface="Arial" charset="0"/>
              </a:rPr>
              <a:t>Source: CDC 2016</a:t>
            </a:r>
          </a:p>
        </p:txBody>
      </p:sp>
    </p:spTree>
    <p:extLst>
      <p:ext uri="{BB962C8B-B14F-4D97-AF65-F5344CB8AC3E}">
        <p14:creationId xmlns:p14="http://schemas.microsoft.com/office/powerpoint/2010/main" val="2874008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a:bodyPr>
          <a:lstStyle/>
          <a:p>
            <a:r>
              <a:rPr lang="en-US" sz="4000" dirty="0">
                <a:latin typeface="Gill Sans MT" panose="020B0502020104020203" pitchFamily="34" charset="0"/>
              </a:rPr>
              <a:t>How do we present PNS to clients in a way that acknowledges their fears and concerns, but also challenges them to notify their partners and encourage them to test? </a:t>
            </a:r>
          </a:p>
          <a:p>
            <a:pPr lvl="1"/>
            <a:endParaRPr lang="en-US" sz="4000" dirty="0">
              <a:latin typeface="Gill Sans MT" panose="020B0502020104020203" pitchFamily="34" charset="0"/>
            </a:endParaRP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20</a:t>
            </a:fld>
            <a:endParaRPr lang="en-US" dirty="0">
              <a:solidFill>
                <a:srgbClr val="002A6C"/>
              </a:solidFill>
            </a:endParaRPr>
          </a:p>
        </p:txBody>
      </p:sp>
    </p:spTree>
    <p:extLst>
      <p:ext uri="{BB962C8B-B14F-4D97-AF65-F5344CB8AC3E}">
        <p14:creationId xmlns:p14="http://schemas.microsoft.com/office/powerpoint/2010/main" val="211535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Play</a:t>
            </a:r>
            <a:endParaRPr lang="en-US" dirty="0"/>
          </a:p>
        </p:txBody>
      </p:sp>
      <p:sp>
        <p:nvSpPr>
          <p:cNvPr id="3" name="Content Placeholder 2"/>
          <p:cNvSpPr>
            <a:spLocks noGrp="1"/>
          </p:cNvSpPr>
          <p:nvPr>
            <p:ph idx="1"/>
          </p:nvPr>
        </p:nvSpPr>
        <p:spPr>
          <a:xfrm>
            <a:off x="3009900" y="1600202"/>
            <a:ext cx="6172200" cy="4756150"/>
          </a:xfrm>
        </p:spPr>
        <p:txBody>
          <a:bodyPr>
            <a:normAutofit fontScale="85000" lnSpcReduction="10000"/>
          </a:bodyPr>
          <a:lstStyle/>
          <a:p>
            <a:r>
              <a:rPr lang="en-US" dirty="0" smtClean="0"/>
              <a:t>Groups of three</a:t>
            </a:r>
          </a:p>
          <a:p>
            <a:pPr lvl="1"/>
            <a:r>
              <a:rPr lang="en-US" dirty="0" smtClean="0"/>
              <a:t>Provider</a:t>
            </a:r>
          </a:p>
          <a:p>
            <a:pPr lvl="1"/>
            <a:r>
              <a:rPr lang="en-US" dirty="0" smtClean="0"/>
              <a:t>Index Client</a:t>
            </a:r>
          </a:p>
          <a:p>
            <a:pPr lvl="1"/>
            <a:r>
              <a:rPr lang="en-US" dirty="0" smtClean="0"/>
              <a:t>Observer</a:t>
            </a:r>
          </a:p>
          <a:p>
            <a:r>
              <a:rPr lang="en-US" dirty="0" smtClean="0"/>
              <a:t>Provider introduce PNS to the index client and support them to accept the service</a:t>
            </a:r>
          </a:p>
          <a:p>
            <a:r>
              <a:rPr lang="en-US" dirty="0" smtClean="0"/>
              <a:t>Observer pay attention to: </a:t>
            </a:r>
          </a:p>
          <a:p>
            <a:pPr lvl="1"/>
            <a:r>
              <a:rPr lang="en-US" dirty="0" smtClean="0"/>
              <a:t>Body language</a:t>
            </a:r>
          </a:p>
          <a:p>
            <a:pPr lvl="1"/>
            <a:r>
              <a:rPr lang="en-US" dirty="0" smtClean="0"/>
              <a:t>Language used to introduce the service</a:t>
            </a:r>
          </a:p>
          <a:p>
            <a:pPr lvl="1"/>
            <a:r>
              <a:rPr lang="en-US" dirty="0" smtClean="0"/>
              <a:t>Skills the provider used</a:t>
            </a:r>
          </a:p>
          <a:p>
            <a:pPr lvl="1"/>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21</a:t>
            </a:fld>
            <a:endParaRPr lang="en-US" dirty="0">
              <a:solidFill>
                <a:srgbClr val="002A6C"/>
              </a:solidFill>
            </a:endParaRPr>
          </a:p>
        </p:txBody>
      </p:sp>
    </p:spTree>
    <p:extLst>
      <p:ext uri="{BB962C8B-B14F-4D97-AF65-F5344CB8AC3E}">
        <p14:creationId xmlns:p14="http://schemas.microsoft.com/office/powerpoint/2010/main" val="3158983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dirty="0">
                <a:latin typeface="Gill Sans MT" panose="020B0502020104020203" pitchFamily="34" charset="0"/>
              </a:rPr>
              <a:t>Thank you</a:t>
            </a:r>
          </a:p>
        </p:txBody>
      </p:sp>
      <p:sp>
        <p:nvSpPr>
          <p:cNvPr id="4" name="Slide Number Placeholder 3"/>
          <p:cNvSpPr>
            <a:spLocks noGrp="1"/>
          </p:cNvSpPr>
          <p:nvPr>
            <p:ph type="sldNum" sz="quarter" idx="12"/>
          </p:nvPr>
        </p:nvSpPr>
        <p:spPr/>
        <p:txBody>
          <a:bodyPr/>
          <a:lstStyle/>
          <a:p>
            <a:fld id="{DA8D4130-3BE6-4EBF-8FED-FF119D05D6F0}" type="slidenum">
              <a:rPr lang="en-US" smtClean="0">
                <a:solidFill>
                  <a:prstClr val="black">
                    <a:lumMod val="65000"/>
                    <a:lumOff val="35000"/>
                  </a:prstClr>
                </a:solidFill>
              </a:rPr>
              <a:pPr/>
              <a:t>22</a:t>
            </a:fld>
            <a:endParaRPr lang="en-US">
              <a:solidFill>
                <a:prstClr val="black">
                  <a:lumMod val="65000"/>
                  <a:lumOff val="35000"/>
                </a:prstClr>
              </a:solidFill>
            </a:endParaRPr>
          </a:p>
        </p:txBody>
      </p:sp>
    </p:spTree>
    <p:extLst>
      <p:ext uri="{BB962C8B-B14F-4D97-AF65-F5344CB8AC3E}">
        <p14:creationId xmlns:p14="http://schemas.microsoft.com/office/powerpoint/2010/main" val="1496244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1425" y="1063239"/>
            <a:ext cx="4629150" cy="620414"/>
          </a:xfrm>
        </p:spPr>
        <p:txBody>
          <a:bodyPr>
            <a:normAutofit fontScale="90000"/>
          </a:bodyPr>
          <a:lstStyle/>
          <a:p>
            <a:r>
              <a:rPr lang="en-GB" dirty="0" smtClean="0"/>
              <a:t> </a:t>
            </a:r>
            <a:endParaRPr lang="en-GB" dirty="0"/>
          </a:p>
        </p:txBody>
      </p:sp>
      <p:sp>
        <p:nvSpPr>
          <p:cNvPr id="3" name="Content Placeholder 2"/>
          <p:cNvSpPr>
            <a:spLocks noGrp="1"/>
          </p:cNvSpPr>
          <p:nvPr>
            <p:ph idx="1"/>
          </p:nvPr>
        </p:nvSpPr>
        <p:spPr>
          <a:xfrm>
            <a:off x="3382148" y="1475750"/>
            <a:ext cx="5825178" cy="581650"/>
          </a:xfrm>
        </p:spPr>
        <p:txBody>
          <a:bodyPr>
            <a:noAutofit/>
          </a:bodyPr>
          <a:lstStyle/>
          <a:p>
            <a:pPr marL="0" indent="0">
              <a:buNone/>
            </a:pPr>
            <a:r>
              <a:rPr lang="en-US" dirty="0">
                <a:latin typeface="Gill Sans MT" panose="020B0502020104020203" pitchFamily="34" charset="0"/>
              </a:rPr>
              <a:t>Several trials have demonstrated that partner notification can: (1) increase uptake of HTS and (2) identify partners with undiagnosed infection (yield ranges from 35-62%), with no reports of serious intimate partner violence (IPV).</a:t>
            </a:r>
            <a:endParaRPr lang="en-GB" dirty="0">
              <a:latin typeface="Gill Sans MT" panose="020B0502020104020203" pitchFamily="34" charset="0"/>
            </a:endParaRPr>
          </a:p>
        </p:txBody>
      </p:sp>
      <p:sp>
        <p:nvSpPr>
          <p:cNvPr id="8" name="Right Arrow 7"/>
          <p:cNvSpPr/>
          <p:nvPr/>
        </p:nvSpPr>
        <p:spPr>
          <a:xfrm>
            <a:off x="2838452" y="1476880"/>
            <a:ext cx="554957" cy="35192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5" name="Group 4"/>
          <p:cNvGrpSpPr/>
          <p:nvPr/>
        </p:nvGrpSpPr>
        <p:grpSpPr>
          <a:xfrm>
            <a:off x="2794443" y="2504912"/>
            <a:ext cx="6616259" cy="3395983"/>
            <a:chOff x="169921" y="2854723"/>
            <a:chExt cx="8821679" cy="3115083"/>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249784"/>
              <a:ext cx="2540274" cy="190014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21" y="5267973"/>
              <a:ext cx="4079988" cy="70183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5"/>
            <p:cNvPicPr>
              <a:picLocks noChangeAspect="1"/>
            </p:cNvPicPr>
            <p:nvPr/>
          </p:nvPicPr>
          <p:blipFill>
            <a:blip r:embed="rId5"/>
            <a:stretch>
              <a:fillRect/>
            </a:stretch>
          </p:blipFill>
          <p:spPr>
            <a:xfrm>
              <a:off x="1828800" y="2854723"/>
              <a:ext cx="7046283" cy="648737"/>
            </a:xfrm>
            <a:prstGeom prst="rect">
              <a:avLst/>
            </a:prstGeom>
            <a:noFill/>
            <a:ln>
              <a:solidFill>
                <a:schemeClr val="tx1"/>
              </a:solidFill>
            </a:ln>
          </p:spPr>
        </p:pic>
        <p:pic>
          <p:nvPicPr>
            <p:cNvPr id="7" name="Picture 6"/>
            <p:cNvPicPr>
              <a:picLocks noChangeAspect="1"/>
            </p:cNvPicPr>
            <p:nvPr/>
          </p:nvPicPr>
          <p:blipFill>
            <a:blip r:embed="rId6"/>
            <a:stretch>
              <a:fillRect/>
            </a:stretch>
          </p:blipFill>
          <p:spPr>
            <a:xfrm>
              <a:off x="3505200" y="3609628"/>
              <a:ext cx="3825034" cy="1035947"/>
            </a:xfrm>
            <a:prstGeom prst="rect">
              <a:avLst/>
            </a:prstGeom>
            <a:ln>
              <a:solidFill>
                <a:schemeClr val="tx1"/>
              </a:solidFill>
            </a:ln>
          </p:spPr>
        </p:pic>
        <p:pic>
          <p:nvPicPr>
            <p:cNvPr id="9" name="Picture 8"/>
            <p:cNvPicPr>
              <a:picLocks noChangeAspect="1"/>
            </p:cNvPicPr>
            <p:nvPr/>
          </p:nvPicPr>
          <p:blipFill>
            <a:blip r:embed="rId7"/>
            <a:stretch>
              <a:fillRect/>
            </a:stretch>
          </p:blipFill>
          <p:spPr>
            <a:xfrm>
              <a:off x="4235931" y="4766615"/>
              <a:ext cx="4755669" cy="1102571"/>
            </a:xfrm>
            <a:prstGeom prst="rect">
              <a:avLst/>
            </a:prstGeom>
            <a:ln>
              <a:solidFill>
                <a:schemeClr val="tx1"/>
              </a:solidFill>
            </a:ln>
          </p:spPr>
        </p:pic>
      </p:grpSp>
      <p:sp>
        <p:nvSpPr>
          <p:cNvPr id="14" name="Title 1"/>
          <p:cNvSpPr txBox="1">
            <a:spLocks/>
          </p:cNvSpPr>
          <p:nvPr/>
        </p:nvSpPr>
        <p:spPr bwMode="auto">
          <a:xfrm>
            <a:off x="3009900" y="274638"/>
            <a:ext cx="6172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ctr" rtl="0" eaLnBrk="1" fontAlgn="base" hangingPunct="1">
              <a:spcBef>
                <a:spcPct val="0"/>
              </a:spcBef>
              <a:spcAft>
                <a:spcPct val="0"/>
              </a:spcAft>
              <a:defRPr sz="3500" kern="1200">
                <a:solidFill>
                  <a:srgbClr val="002A6C"/>
                </a:solidFill>
                <a:latin typeface="Gill Sans MT" panose="020B0502020104020203" pitchFamily="34" charset="0"/>
                <a:ea typeface="+mj-ea"/>
                <a:cs typeface="Arial" panose="020B0604020202020204" pitchFamily="34" charset="0"/>
              </a:defRPr>
            </a:lvl1pPr>
            <a:lvl2pPr algn="ctr" rtl="0" eaLnBrk="1" fontAlgn="base" hangingPunct="1">
              <a:spcBef>
                <a:spcPct val="0"/>
              </a:spcBef>
              <a:spcAft>
                <a:spcPct val="0"/>
              </a:spcAft>
              <a:defRPr sz="3500">
                <a:solidFill>
                  <a:srgbClr val="002A6C"/>
                </a:solidFill>
                <a:latin typeface="Gill Sans MT" pitchFamily="34" charset="0"/>
                <a:cs typeface="Arial" charset="0"/>
              </a:defRPr>
            </a:lvl2pPr>
            <a:lvl3pPr algn="ctr" rtl="0" eaLnBrk="1" fontAlgn="base" hangingPunct="1">
              <a:spcBef>
                <a:spcPct val="0"/>
              </a:spcBef>
              <a:spcAft>
                <a:spcPct val="0"/>
              </a:spcAft>
              <a:defRPr sz="3500">
                <a:solidFill>
                  <a:srgbClr val="002A6C"/>
                </a:solidFill>
                <a:latin typeface="Gill Sans MT" pitchFamily="34" charset="0"/>
                <a:cs typeface="Arial" charset="0"/>
              </a:defRPr>
            </a:lvl3pPr>
            <a:lvl4pPr algn="ctr" rtl="0" eaLnBrk="1" fontAlgn="base" hangingPunct="1">
              <a:spcBef>
                <a:spcPct val="0"/>
              </a:spcBef>
              <a:spcAft>
                <a:spcPct val="0"/>
              </a:spcAft>
              <a:defRPr sz="3500">
                <a:solidFill>
                  <a:srgbClr val="002A6C"/>
                </a:solidFill>
                <a:latin typeface="Gill Sans MT" pitchFamily="34" charset="0"/>
                <a:cs typeface="Arial" charset="0"/>
              </a:defRPr>
            </a:lvl4pPr>
            <a:lvl5pPr algn="ctr" rtl="0" eaLnBrk="1" fontAlgn="base" hangingPunct="1">
              <a:spcBef>
                <a:spcPct val="0"/>
              </a:spcBef>
              <a:spcAft>
                <a:spcPct val="0"/>
              </a:spcAft>
              <a:defRPr sz="3500">
                <a:solidFill>
                  <a:srgbClr val="002A6C"/>
                </a:solidFill>
                <a:latin typeface="Gill Sans MT" pitchFamily="34" charset="0"/>
                <a:cs typeface="Arial" charset="0"/>
              </a:defRPr>
            </a:lvl5pPr>
            <a:lvl6pPr marL="457200" algn="ctr" rtl="0" eaLnBrk="1" fontAlgn="base" hangingPunct="1">
              <a:spcBef>
                <a:spcPct val="0"/>
              </a:spcBef>
              <a:spcAft>
                <a:spcPct val="0"/>
              </a:spcAft>
              <a:defRPr sz="3500">
                <a:solidFill>
                  <a:srgbClr val="002A6C"/>
                </a:solidFill>
                <a:latin typeface="Gill Sans MT" pitchFamily="34" charset="0"/>
                <a:cs typeface="Arial" charset="0"/>
              </a:defRPr>
            </a:lvl6pPr>
            <a:lvl7pPr marL="914400" algn="ctr" rtl="0" eaLnBrk="1" fontAlgn="base" hangingPunct="1">
              <a:spcBef>
                <a:spcPct val="0"/>
              </a:spcBef>
              <a:spcAft>
                <a:spcPct val="0"/>
              </a:spcAft>
              <a:defRPr sz="3500">
                <a:solidFill>
                  <a:srgbClr val="002A6C"/>
                </a:solidFill>
                <a:latin typeface="Gill Sans MT" pitchFamily="34" charset="0"/>
                <a:cs typeface="Arial" charset="0"/>
              </a:defRPr>
            </a:lvl7pPr>
            <a:lvl8pPr marL="1371600" algn="ctr" rtl="0" eaLnBrk="1" fontAlgn="base" hangingPunct="1">
              <a:spcBef>
                <a:spcPct val="0"/>
              </a:spcBef>
              <a:spcAft>
                <a:spcPct val="0"/>
              </a:spcAft>
              <a:defRPr sz="3500">
                <a:solidFill>
                  <a:srgbClr val="002A6C"/>
                </a:solidFill>
                <a:latin typeface="Gill Sans MT" pitchFamily="34" charset="0"/>
                <a:cs typeface="Arial" charset="0"/>
              </a:defRPr>
            </a:lvl8pPr>
            <a:lvl9pPr marL="1828800" algn="ctr" rtl="0" eaLnBrk="1" fontAlgn="base" hangingPunct="1">
              <a:spcBef>
                <a:spcPct val="0"/>
              </a:spcBef>
              <a:spcAft>
                <a:spcPct val="0"/>
              </a:spcAft>
              <a:defRPr sz="3500">
                <a:solidFill>
                  <a:srgbClr val="002A6C"/>
                </a:solidFill>
                <a:latin typeface="Gill Sans MT" pitchFamily="34" charset="0"/>
                <a:cs typeface="Arial" charset="0"/>
              </a:defRPr>
            </a:lvl9pPr>
          </a:lstStyle>
          <a:p>
            <a:pPr>
              <a:defRPr/>
            </a:pPr>
            <a:r>
              <a:rPr lang="en-US" dirty="0"/>
              <a:t>Partner Notification: An Effective Case Finding Strategy</a:t>
            </a:r>
          </a:p>
        </p:txBody>
      </p:sp>
      <p:sp>
        <p:nvSpPr>
          <p:cNvPr id="4" name="Slide Number Placeholder 3"/>
          <p:cNvSpPr>
            <a:spLocks noGrp="1"/>
          </p:cNvSpPr>
          <p:nvPr>
            <p:ph type="sldNum" sz="quarter" idx="12"/>
          </p:nvPr>
        </p:nvSpPr>
        <p:spPr>
          <a:xfrm>
            <a:off x="7596709" y="6181216"/>
            <a:ext cx="1645920" cy="371987"/>
          </a:xfrm>
        </p:spPr>
        <p:txBody>
          <a:bodyPr/>
          <a:lstStyle/>
          <a:p>
            <a:fld id="{C3F8D0F3-F0FA-40B5-B896-6D42FDA58E65}" type="slidenum">
              <a:rPr lang="en-US">
                <a:solidFill>
                  <a:prstClr val="black">
                    <a:alpha val="25000"/>
                  </a:prstClr>
                </a:solidFill>
                <a:latin typeface="Calibri" panose="020F0502020204030204" pitchFamily="34" charset="0"/>
              </a:rPr>
              <a:pPr/>
              <a:t>3</a:t>
            </a:fld>
            <a:endParaRPr lang="en-US" dirty="0">
              <a:solidFill>
                <a:prstClr val="black">
                  <a:alpha val="25000"/>
                </a:prstClr>
              </a:solidFill>
              <a:latin typeface="Calibri" panose="020F0502020204030204" pitchFamily="34" charset="0"/>
            </a:endParaRPr>
          </a:p>
        </p:txBody>
      </p:sp>
      <p:sp>
        <p:nvSpPr>
          <p:cNvPr id="13" name="TextBox 12"/>
          <p:cNvSpPr txBox="1"/>
          <p:nvPr/>
        </p:nvSpPr>
        <p:spPr>
          <a:xfrm>
            <a:off x="2895600" y="6336271"/>
            <a:ext cx="1771650" cy="276999"/>
          </a:xfrm>
          <a:prstGeom prst="rect">
            <a:avLst/>
          </a:prstGeom>
          <a:noFill/>
        </p:spPr>
        <p:txBody>
          <a:bodyPr wrap="square" rtlCol="0">
            <a:spAutoFit/>
          </a:bodyPr>
          <a:lstStyle/>
          <a:p>
            <a:pPr fontAlgn="base">
              <a:spcBef>
                <a:spcPct val="0"/>
              </a:spcBef>
              <a:spcAft>
                <a:spcPct val="0"/>
              </a:spcAft>
            </a:pPr>
            <a:r>
              <a:rPr lang="en-US" sz="1200" dirty="0">
                <a:solidFill>
                  <a:prstClr val="black">
                    <a:lumMod val="65000"/>
                    <a:lumOff val="35000"/>
                  </a:prstClr>
                </a:solidFill>
                <a:latin typeface="Calibri" pitchFamily="34" charset="0"/>
                <a:cs typeface="Arial" charset="0"/>
              </a:rPr>
              <a:t>Source: CDC 2016</a:t>
            </a:r>
          </a:p>
        </p:txBody>
      </p:sp>
    </p:spTree>
    <p:extLst>
      <p:ext uri="{BB962C8B-B14F-4D97-AF65-F5344CB8AC3E}">
        <p14:creationId xmlns:p14="http://schemas.microsoft.com/office/powerpoint/2010/main" val="404247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Sub-Saharan Africa Studies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Studies conducted in Malawi, Kenya, Mozambique, Cameroon and Tanzania</a:t>
            </a:r>
          </a:p>
          <a:p>
            <a:pPr lvl="1"/>
            <a:r>
              <a:rPr lang="en-US" dirty="0" smtClean="0"/>
              <a:t>All studies concluded that partner notification was acceptable, feasible and effective in identifying persons with HIV and linking them to care.</a:t>
            </a:r>
          </a:p>
          <a:p>
            <a:pPr lvl="1"/>
            <a:r>
              <a:rPr lang="en-US" dirty="0" smtClean="0"/>
              <a:t>Women and married individuals comprised over half of the index patients in every study</a:t>
            </a:r>
          </a:p>
          <a:p>
            <a:pPr lvl="1"/>
            <a:r>
              <a:rPr lang="en-US" dirty="0" smtClean="0"/>
              <a:t>Over half of the partners tested in each study were found to be HIV positive</a:t>
            </a:r>
          </a:p>
          <a:p>
            <a:pPr lvl="1"/>
            <a:r>
              <a:rPr lang="en-US" dirty="0" smtClean="0"/>
              <a:t>Four of these studies found that Assisted Partner Services resulted in more partners tested</a:t>
            </a:r>
          </a:p>
          <a:p>
            <a:pPr lvl="1"/>
            <a:r>
              <a:rPr lang="en-US" dirty="0" smtClean="0"/>
              <a:t>Most of the studies stated that partner notification is an important method to increase testing among HIV positive male </a:t>
            </a:r>
            <a:endParaRPr lang="en-US" dirty="0"/>
          </a:p>
        </p:txBody>
      </p:sp>
      <p:sp>
        <p:nvSpPr>
          <p:cNvPr id="4" name="Slide Number Placeholder 3"/>
          <p:cNvSpPr>
            <a:spLocks noGrp="1"/>
          </p:cNvSpPr>
          <p:nvPr>
            <p:ph type="sldNum" sz="quarter" idx="12"/>
          </p:nvPr>
        </p:nvSpPr>
        <p:spPr/>
        <p:txBody>
          <a:bodyPr/>
          <a:lstStyle/>
          <a:p>
            <a:fld id="{DA8D4130-3BE6-4EBF-8FED-FF119D05D6F0}" type="slidenum">
              <a:rPr lang="en-US" smtClean="0">
                <a:solidFill>
                  <a:prstClr val="black">
                    <a:lumMod val="65000"/>
                    <a:lumOff val="35000"/>
                  </a:prstClr>
                </a:solidFill>
              </a:rPr>
              <a:pPr/>
              <a:t>4</a:t>
            </a:fld>
            <a:endParaRPr lang="en-US">
              <a:solidFill>
                <a:prstClr val="black">
                  <a:lumMod val="65000"/>
                  <a:lumOff val="35000"/>
                </a:prstClr>
              </a:solidFill>
            </a:endParaRPr>
          </a:p>
        </p:txBody>
      </p:sp>
    </p:spTree>
    <p:extLst>
      <p:ext uri="{BB962C8B-B14F-4D97-AF65-F5344CB8AC3E}">
        <p14:creationId xmlns:p14="http://schemas.microsoft.com/office/powerpoint/2010/main" val="2733300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Gill Sans MT" panose="020B0502020104020203" pitchFamily="34" charset="0"/>
              </a:rPr>
              <a:t>Benefits of PNS</a:t>
            </a:r>
          </a:p>
        </p:txBody>
      </p:sp>
      <p:sp>
        <p:nvSpPr>
          <p:cNvPr id="3" name="Content Placeholder 2"/>
          <p:cNvSpPr>
            <a:spLocks noGrp="1"/>
          </p:cNvSpPr>
          <p:nvPr>
            <p:ph idx="1"/>
          </p:nvPr>
        </p:nvSpPr>
        <p:spPr>
          <a:xfrm>
            <a:off x="1905000" y="1066801"/>
            <a:ext cx="8229600" cy="4525963"/>
          </a:xfrm>
        </p:spPr>
        <p:txBody>
          <a:bodyPr>
            <a:noAutofit/>
          </a:bodyPr>
          <a:lstStyle/>
          <a:p>
            <a:r>
              <a:rPr lang="en-US" sz="2800" dirty="0">
                <a:latin typeface="Gill Sans MT" panose="020B0502020104020203" pitchFamily="34" charset="0"/>
              </a:rPr>
              <a:t>Benefits to couples/partners:</a:t>
            </a:r>
          </a:p>
          <a:p>
            <a:pPr lvl="1"/>
            <a:r>
              <a:rPr lang="en-US" dirty="0">
                <a:latin typeface="Gill Sans MT" panose="020B0502020104020203" pitchFamily="34" charset="0"/>
              </a:rPr>
              <a:t>Mutual support to access HIV prevention, treatment and care services </a:t>
            </a:r>
          </a:p>
          <a:p>
            <a:pPr lvl="1"/>
            <a:r>
              <a:rPr lang="en-US" dirty="0">
                <a:latin typeface="Gill Sans MT" panose="020B0502020104020203" pitchFamily="34" charset="0"/>
              </a:rPr>
              <a:t>Improved adherence and retention on treatment </a:t>
            </a:r>
          </a:p>
          <a:p>
            <a:pPr lvl="1"/>
            <a:r>
              <a:rPr lang="en-US" dirty="0">
                <a:latin typeface="Gill Sans MT" panose="020B0502020104020203" pitchFamily="34" charset="0"/>
              </a:rPr>
              <a:t>Increased support for the prevention of mother-to-child transmission </a:t>
            </a:r>
          </a:p>
          <a:p>
            <a:pPr lvl="1"/>
            <a:r>
              <a:rPr lang="en-US" dirty="0">
                <a:latin typeface="Gill Sans MT" panose="020B0502020104020203" pitchFamily="34" charset="0"/>
              </a:rPr>
              <a:t>Prioritization of effective HIV prevention for discordant couples</a:t>
            </a:r>
          </a:p>
          <a:p>
            <a:pPr lvl="2"/>
            <a:r>
              <a:rPr lang="en-US" sz="2800" dirty="0">
                <a:latin typeface="Gill Sans MT" panose="020B0502020104020203" pitchFamily="34" charset="0"/>
              </a:rPr>
              <a:t>Condoms</a:t>
            </a:r>
          </a:p>
          <a:p>
            <a:pPr lvl="2"/>
            <a:r>
              <a:rPr lang="en-US" sz="2800" dirty="0">
                <a:latin typeface="Gill Sans MT" panose="020B0502020104020203" pitchFamily="34" charset="0"/>
              </a:rPr>
              <a:t>Antiretroviral therapy (ART)</a:t>
            </a:r>
          </a:p>
          <a:p>
            <a:pPr lvl="2"/>
            <a:r>
              <a:rPr lang="en-US" sz="2800" dirty="0">
                <a:latin typeface="Gill Sans MT" panose="020B0502020104020203" pitchFamily="34" charset="0"/>
              </a:rPr>
              <a:t>Pre-exposure prophylaxis (</a:t>
            </a:r>
            <a:r>
              <a:rPr lang="en-US" sz="2800" dirty="0" err="1">
                <a:latin typeface="Gill Sans MT" panose="020B0502020104020203" pitchFamily="34" charset="0"/>
              </a:rPr>
              <a:t>PrEP</a:t>
            </a:r>
            <a:r>
              <a:rPr lang="en-US" sz="2800" dirty="0">
                <a:latin typeface="Gill Sans MT" panose="020B0502020104020203" pitchFamily="34" charset="0"/>
              </a:rPr>
              <a:t>) for HIV-negative partners </a:t>
            </a:r>
          </a:p>
          <a:p>
            <a:endParaRPr lang="en-US" sz="2800" dirty="0">
              <a:latin typeface="Gill Sans MT" panose="020B0502020104020203" pitchFamily="34" charset="0"/>
            </a:endParaRP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5</a:t>
            </a:fld>
            <a:endParaRPr lang="en-US" dirty="0">
              <a:solidFill>
                <a:srgbClr val="002A6C"/>
              </a:solidFill>
            </a:endParaRPr>
          </a:p>
        </p:txBody>
      </p:sp>
      <p:sp>
        <p:nvSpPr>
          <p:cNvPr id="6" name="TextBox 5"/>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WHO 2016</a:t>
            </a:r>
          </a:p>
        </p:txBody>
      </p:sp>
    </p:spTree>
    <p:extLst>
      <p:ext uri="{BB962C8B-B14F-4D97-AF65-F5344CB8AC3E}">
        <p14:creationId xmlns:p14="http://schemas.microsoft.com/office/powerpoint/2010/main" val="3131122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PNS</a:t>
            </a:r>
            <a:endParaRPr lang="en-US" dirty="0"/>
          </a:p>
        </p:txBody>
      </p:sp>
      <p:sp>
        <p:nvSpPr>
          <p:cNvPr id="3" name="Content Placeholder 2"/>
          <p:cNvSpPr>
            <a:spLocks noGrp="1"/>
          </p:cNvSpPr>
          <p:nvPr>
            <p:ph idx="1"/>
          </p:nvPr>
        </p:nvSpPr>
        <p:spPr>
          <a:xfrm>
            <a:off x="2022765" y="1226128"/>
            <a:ext cx="7159337" cy="5130225"/>
          </a:xfrm>
        </p:spPr>
        <p:txBody>
          <a:bodyPr>
            <a:normAutofit fontScale="92500"/>
          </a:bodyPr>
          <a:lstStyle/>
          <a:p>
            <a:r>
              <a:rPr lang="en-US" sz="2800" dirty="0">
                <a:latin typeface="Gill Sans MT" panose="020B0502020104020203" pitchFamily="34" charset="0"/>
              </a:rPr>
              <a:t>Client centered : focus on the needs and safety of the index client and his or her partner(s). Deliver services in a non-judgmental manner.</a:t>
            </a:r>
          </a:p>
          <a:p>
            <a:r>
              <a:rPr lang="en-US" sz="2800" dirty="0">
                <a:latin typeface="Gill Sans MT" panose="020B0502020104020203" pitchFamily="34" charset="0"/>
              </a:rPr>
              <a:t>Confidential : maintain confidentiality of the index client and all named partners; the identity of the index client should not be revealed and no information about partners should be conveyed back to the index client (unless explicit consent from all parties is obtained).</a:t>
            </a:r>
          </a:p>
          <a:p>
            <a:r>
              <a:rPr lang="en-US" sz="2800" dirty="0">
                <a:latin typeface="Gill Sans MT" panose="020B0502020104020203" pitchFamily="34" charset="0"/>
              </a:rPr>
              <a:t>Voluntary and non-coercive : participation should be voluntary for both the index client and his or her partner(s)</a:t>
            </a: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6</a:t>
            </a:fld>
            <a:endParaRPr lang="en-US" dirty="0">
              <a:solidFill>
                <a:srgbClr val="002A6C"/>
              </a:solidFill>
            </a:endParaRPr>
          </a:p>
        </p:txBody>
      </p:sp>
      <p:sp>
        <p:nvSpPr>
          <p:cNvPr id="5" name="TextBox 4"/>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CDC 2016</a:t>
            </a:r>
          </a:p>
        </p:txBody>
      </p:sp>
    </p:spTree>
    <p:extLst>
      <p:ext uri="{BB962C8B-B14F-4D97-AF65-F5344CB8AC3E}">
        <p14:creationId xmlns:p14="http://schemas.microsoft.com/office/powerpoint/2010/main" val="4253695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PNS</a:t>
            </a:r>
            <a:endParaRPr lang="en-US" dirty="0"/>
          </a:p>
        </p:txBody>
      </p:sp>
      <p:sp>
        <p:nvSpPr>
          <p:cNvPr id="3" name="Content Placeholder 2"/>
          <p:cNvSpPr>
            <a:spLocks noGrp="1"/>
          </p:cNvSpPr>
          <p:nvPr>
            <p:ph idx="1"/>
          </p:nvPr>
        </p:nvSpPr>
        <p:spPr>
          <a:xfrm>
            <a:off x="2022765" y="1226128"/>
            <a:ext cx="7159337" cy="5130225"/>
          </a:xfrm>
        </p:spPr>
        <p:txBody>
          <a:bodyPr>
            <a:normAutofit/>
          </a:bodyPr>
          <a:lstStyle/>
          <a:p>
            <a:r>
              <a:rPr lang="en-US" dirty="0">
                <a:latin typeface="Gill Sans MT" panose="020B0502020104020203" pitchFamily="34" charset="0"/>
              </a:rPr>
              <a:t>Accessible and available to all : should be available to all index clients regardless of where they are diagnosed. Partner services should be offered immediately after diagnosis and at least annually as part of HIV treatment services.</a:t>
            </a:r>
          </a:p>
          <a:p>
            <a:r>
              <a:rPr lang="en-US" dirty="0">
                <a:latin typeface="Gill Sans MT" panose="020B0502020104020203" pitchFamily="34" charset="0"/>
              </a:rPr>
              <a:t>Comprehensive and integrative : include strong referral and linkages to HIV treatment and prevention services.</a:t>
            </a:r>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7</a:t>
            </a:fld>
            <a:endParaRPr lang="en-US" dirty="0">
              <a:solidFill>
                <a:srgbClr val="002A6C"/>
              </a:solidFill>
            </a:endParaRPr>
          </a:p>
        </p:txBody>
      </p:sp>
      <p:sp>
        <p:nvSpPr>
          <p:cNvPr id="5" name="TextBox 4"/>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CDC 2016</a:t>
            </a:r>
          </a:p>
        </p:txBody>
      </p:sp>
    </p:spTree>
    <p:extLst>
      <p:ext uri="{BB962C8B-B14F-4D97-AF65-F5344CB8AC3E}">
        <p14:creationId xmlns:p14="http://schemas.microsoft.com/office/powerpoint/2010/main" val="1826919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000" dirty="0">
                <a:latin typeface="Arial" panose="020B0604020202020204" pitchFamily="34" charset="0"/>
                <a:cs typeface="Arial" panose="020B0604020202020204" pitchFamily="34" charset="0"/>
              </a:rPr>
              <a:t>Consideration/ Approaches to Partner Notification Services</a:t>
            </a:r>
            <a:endParaRPr lang="en-US" sz="6000" dirty="0"/>
          </a:p>
        </p:txBody>
      </p:sp>
      <p:sp>
        <p:nvSpPr>
          <p:cNvPr id="3" name="Subtitle 2"/>
          <p:cNvSpPr>
            <a:spLocks noGrp="1"/>
          </p:cNvSpPr>
          <p:nvPr>
            <p:ph type="subTitle" idx="1"/>
          </p:nvPr>
        </p:nvSpPr>
        <p:spPr/>
        <p:txBody>
          <a:bodyPr/>
          <a:lstStyle/>
          <a:p>
            <a:endParaRPr lang="en-US" dirty="0">
              <a:latin typeface="Calibri" panose="020F0502020204030204" pitchFamily="34" charset="0"/>
            </a:endParaRPr>
          </a:p>
        </p:txBody>
      </p:sp>
    </p:spTree>
    <p:extLst>
      <p:ext uri="{BB962C8B-B14F-4D97-AF65-F5344CB8AC3E}">
        <p14:creationId xmlns:p14="http://schemas.microsoft.com/office/powerpoint/2010/main" val="2845734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Considerations for </a:t>
            </a:r>
            <a:r>
              <a:rPr lang="en-US" dirty="0" smtClean="0"/>
              <a:t>Offering PNS</a:t>
            </a:r>
            <a:endParaRPr lang="en-US" dirty="0"/>
          </a:p>
        </p:txBody>
      </p:sp>
      <p:sp>
        <p:nvSpPr>
          <p:cNvPr id="3" name="Content Placeholder 2"/>
          <p:cNvSpPr>
            <a:spLocks noGrp="1"/>
          </p:cNvSpPr>
          <p:nvPr>
            <p:ph idx="1"/>
          </p:nvPr>
        </p:nvSpPr>
        <p:spPr>
          <a:xfrm>
            <a:off x="2022763" y="1374509"/>
            <a:ext cx="7567180" cy="4756150"/>
          </a:xfrm>
        </p:spPr>
        <p:txBody>
          <a:bodyPr>
            <a:normAutofit lnSpcReduction="10000"/>
          </a:bodyPr>
          <a:lstStyle/>
          <a:p>
            <a:r>
              <a:rPr lang="en-US" sz="2400" dirty="0">
                <a:latin typeface="Gill Sans MT" panose="020B0502020104020203" pitchFamily="34" charset="0"/>
              </a:rPr>
              <a:t>Partner notification services are NOT a one time event but should be offered continually:</a:t>
            </a:r>
          </a:p>
          <a:p>
            <a:pPr lvl="1"/>
            <a:r>
              <a:rPr lang="en-US" sz="2400" dirty="0">
                <a:latin typeface="Gill Sans MT" panose="020B0502020104020203" pitchFamily="34" charset="0"/>
              </a:rPr>
              <a:t>Immediately after HIV diagnosis </a:t>
            </a:r>
          </a:p>
          <a:p>
            <a:pPr lvl="1"/>
            <a:r>
              <a:rPr lang="en-US" sz="2400" dirty="0">
                <a:latin typeface="Gill Sans MT" panose="020B0502020104020203" pitchFamily="34" charset="0"/>
              </a:rPr>
              <a:t>At least annually as part of HIV treatment services</a:t>
            </a:r>
          </a:p>
          <a:p>
            <a:pPr lvl="1"/>
            <a:r>
              <a:rPr lang="en-US" sz="2400" dirty="0">
                <a:latin typeface="Gill Sans MT" panose="020B0502020104020203" pitchFamily="34" charset="0"/>
              </a:rPr>
              <a:t>After a change in relationship status </a:t>
            </a:r>
          </a:p>
          <a:p>
            <a:r>
              <a:rPr lang="en-US" sz="2400" dirty="0">
                <a:latin typeface="Gill Sans MT" panose="020B0502020104020203" pitchFamily="34" charset="0"/>
              </a:rPr>
              <a:t>As with all HIV testing services, partner notification programs should create strong referral linkages with:</a:t>
            </a:r>
          </a:p>
          <a:p>
            <a:pPr lvl="1"/>
            <a:r>
              <a:rPr lang="en-US" sz="2400" dirty="0">
                <a:latin typeface="Gill Sans MT" panose="020B0502020104020203" pitchFamily="34" charset="0"/>
              </a:rPr>
              <a:t>HIV treatment programs for individuals testing HIV-positive.</a:t>
            </a:r>
          </a:p>
          <a:p>
            <a:pPr lvl="1"/>
            <a:r>
              <a:rPr lang="en-US" sz="2400" dirty="0">
                <a:latin typeface="Gill Sans MT" panose="020B0502020104020203" pitchFamily="34" charset="0"/>
              </a:rPr>
              <a:t>HIV prevention services (including condoms and  pre-exposure prophylaxis) for individuals testing HIV-negative.</a:t>
            </a:r>
          </a:p>
          <a:p>
            <a:endParaRPr lang="en-US" dirty="0"/>
          </a:p>
        </p:txBody>
      </p:sp>
      <p:sp>
        <p:nvSpPr>
          <p:cNvPr id="4" name="Slide Number Placeholder 3"/>
          <p:cNvSpPr>
            <a:spLocks noGrp="1"/>
          </p:cNvSpPr>
          <p:nvPr>
            <p:ph type="sldNum" sz="quarter" idx="10"/>
          </p:nvPr>
        </p:nvSpPr>
        <p:spPr/>
        <p:txBody>
          <a:bodyPr/>
          <a:lstStyle/>
          <a:p>
            <a:pPr>
              <a:defRPr/>
            </a:pPr>
            <a:fld id="{EA0222A4-8AC8-48A7-9C6E-F978AD53429A}" type="slidenum">
              <a:rPr lang="en-US" smtClean="0">
                <a:solidFill>
                  <a:srgbClr val="002A6C"/>
                </a:solidFill>
              </a:rPr>
              <a:pPr>
                <a:defRPr/>
              </a:pPr>
              <a:t>9</a:t>
            </a:fld>
            <a:endParaRPr lang="en-US" dirty="0">
              <a:solidFill>
                <a:srgbClr val="002A6C"/>
              </a:solidFill>
            </a:endParaRPr>
          </a:p>
        </p:txBody>
      </p:sp>
      <p:sp>
        <p:nvSpPr>
          <p:cNvPr id="5" name="TextBox 4"/>
          <p:cNvSpPr txBox="1"/>
          <p:nvPr/>
        </p:nvSpPr>
        <p:spPr>
          <a:xfrm>
            <a:off x="2838450" y="6428604"/>
            <a:ext cx="1771650" cy="276999"/>
          </a:xfrm>
          <a:prstGeom prst="rect">
            <a:avLst/>
          </a:prstGeom>
          <a:noFill/>
        </p:spPr>
        <p:txBody>
          <a:bodyPr wrap="square" rtlCol="0">
            <a:spAutoFit/>
          </a:bodyPr>
          <a:lstStyle/>
          <a:p>
            <a:pPr fontAlgn="base">
              <a:spcBef>
                <a:spcPct val="0"/>
              </a:spcBef>
              <a:spcAft>
                <a:spcPct val="0"/>
              </a:spcAft>
            </a:pPr>
            <a:r>
              <a:rPr lang="en-US" sz="1200" dirty="0">
                <a:solidFill>
                  <a:srgbClr val="000000">
                    <a:lumMod val="65000"/>
                    <a:lumOff val="35000"/>
                  </a:srgbClr>
                </a:solidFill>
                <a:cs typeface="Arial" charset="0"/>
              </a:rPr>
              <a:t>Source: CDC 2016</a:t>
            </a:r>
          </a:p>
        </p:txBody>
      </p:sp>
    </p:spTree>
    <p:extLst>
      <p:ext uri="{BB962C8B-B14F-4D97-AF65-F5344CB8AC3E}">
        <p14:creationId xmlns:p14="http://schemas.microsoft.com/office/powerpoint/2010/main" val="330769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NASC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ASCP" id="{999679D7-29E2-4263-A303-AD3ED09FB68E}" vid="{363D815C-42E1-4426-8C54-588D226EE51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NASCP</Template>
  <TotalTime>34</TotalTime>
  <Words>1726</Words>
  <Application>Microsoft Office PowerPoint</Application>
  <PresentationFormat>Widescreen</PresentationFormat>
  <Paragraphs>151</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Gill Sans MT</vt:lpstr>
      <vt:lpstr>Verdana</vt:lpstr>
      <vt:lpstr>NASCP</vt:lpstr>
      <vt:lpstr>What is Partner Notification? </vt:lpstr>
      <vt:lpstr>Goal of Partner Notification</vt:lpstr>
      <vt:lpstr> </vt:lpstr>
      <vt:lpstr>Sub-Saharan Africa Studies</vt:lpstr>
      <vt:lpstr>Benefits of PNS</vt:lpstr>
      <vt:lpstr>Principles of PNS</vt:lpstr>
      <vt:lpstr>Principles of PNS</vt:lpstr>
      <vt:lpstr>Consideration/ Approaches to Partner Notification Services</vt:lpstr>
      <vt:lpstr>Considerations for Offering PNS</vt:lpstr>
      <vt:lpstr>Additional Considerations for PNS</vt:lpstr>
      <vt:lpstr>Partner Notification uses  Passive or Assisted Approaches</vt:lpstr>
      <vt:lpstr>Types of Assisted PNS Approaches: </vt:lpstr>
      <vt:lpstr>Types of Assisted PNS Approaches: </vt:lpstr>
      <vt:lpstr>Other Approaches to Partner Testing</vt:lpstr>
      <vt:lpstr>Partner Testing is a Standard of Care</vt:lpstr>
      <vt:lpstr>How’s PNS Different from Previous A</vt:lpstr>
      <vt:lpstr>Discussion</vt:lpstr>
      <vt:lpstr>Addressing Challenges and Fears</vt:lpstr>
      <vt:lpstr>Activity: Addressing Fears and Concerns</vt:lpstr>
      <vt:lpstr>Question</vt:lpstr>
      <vt:lpstr>Role Play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SABINA AIKI</dc:creator>
  <cp:lastModifiedBy>DELL</cp:lastModifiedBy>
  <cp:revision>6</cp:revision>
  <dcterms:created xsi:type="dcterms:W3CDTF">2018-02-23T12:35:59Z</dcterms:created>
  <dcterms:modified xsi:type="dcterms:W3CDTF">2022-10-08T06:44:45Z</dcterms:modified>
</cp:coreProperties>
</file>