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8" r:id="rId2"/>
    <p:sldId id="269" r:id="rId3"/>
    <p:sldId id="270" r:id="rId4"/>
    <p:sldId id="312" r:id="rId5"/>
    <p:sldId id="310" r:id="rId6"/>
    <p:sldId id="31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308" r:id="rId21"/>
    <p:sldId id="309" r:id="rId22"/>
    <p:sldId id="313" r:id="rId23"/>
    <p:sldId id="327" r:id="rId24"/>
    <p:sldId id="328"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293"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749999999999996E-2"/>
          <c:y val="6.1181240210080201E-2"/>
          <c:w val="0.88300925925925899"/>
          <c:h val="0.61020915875794701"/>
        </c:manualLayout>
      </c:layout>
      <c:barChart>
        <c:barDir val="col"/>
        <c:grouping val="stacked"/>
        <c:varyColors val="0"/>
        <c:ser>
          <c:idx val="0"/>
          <c:order val="0"/>
          <c:tx>
            <c:strRef>
              <c:f>'Preliminary cascade'!$C$2</c:f>
              <c:strCache>
                <c:ptCount val="1"/>
                <c:pt idx="0">
                  <c:v>National 95-95-95 Cascade </c:v>
                </c:pt>
              </c:strCache>
            </c:strRef>
          </c:tx>
          <c:spPr>
            <a:solidFill>
              <a:srgbClr val="FF0000"/>
            </a:solidFill>
            <a:ln>
              <a:noFill/>
            </a:ln>
            <a:effectLst/>
          </c:spPr>
          <c:invertIfNegative val="0"/>
          <c:dLbls>
            <c:dLbl>
              <c:idx val="0"/>
              <c:spPr>
                <a:noFill/>
                <a:ln>
                  <a:noFill/>
                </a:ln>
                <a:effectLst/>
              </c:spPr>
              <c:txPr>
                <a:bodyPr rot="-5400000" spcFirstLastPara="1" vertOverflow="ellipsis" wrap="square" lIns="38100" tIns="19050" rIns="38100" bIns="19050" anchor="ctr" anchorCtr="1"/>
                <a:lstStyle/>
                <a:p>
                  <a:pPr>
                    <a:defRPr lang="en-US" sz="2000" b="0" i="0" u="none" strike="noStrike" kern="1200" baseline="0">
                      <a:solidFill>
                        <a:srgbClr val="FFFF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2665-4E05-9C0C-383EBAA49B05}"/>
                </c:ext>
              </c:extLst>
            </c:dLbl>
            <c:dLbl>
              <c:idx val="1"/>
              <c:spPr>
                <a:noFill/>
                <a:ln>
                  <a:noFill/>
                </a:ln>
                <a:effectLst/>
              </c:spPr>
              <c:txPr>
                <a:bodyPr rot="-5400000" spcFirstLastPara="1" vertOverflow="ellipsis" wrap="square" lIns="38100" tIns="19050" rIns="38100" bIns="19050" anchor="ctr" anchorCtr="1"/>
                <a:lstStyle/>
                <a:p>
                  <a:pPr>
                    <a:defRPr lang="en-US" sz="2000" b="0" i="0" u="none" strike="noStrike" kern="1200" baseline="0">
                      <a:solidFill>
                        <a:srgbClr val="FFFF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2665-4E05-9C0C-383EBAA49B05}"/>
                </c:ext>
              </c:extLst>
            </c:dLbl>
            <c:dLbl>
              <c:idx val="2"/>
              <c:spPr>
                <a:noFill/>
                <a:ln>
                  <a:noFill/>
                </a:ln>
                <a:effectLst/>
              </c:spPr>
              <c:txPr>
                <a:bodyPr rot="-5400000" spcFirstLastPara="1" vertOverflow="ellipsis" wrap="square" lIns="38100" tIns="19050" rIns="38100" bIns="19050" anchor="ctr" anchorCtr="1"/>
                <a:lstStyle/>
                <a:p>
                  <a:pPr>
                    <a:defRPr lang="en-US" sz="2000" b="0" i="0" u="none" strike="noStrike" kern="1200" baseline="0">
                      <a:solidFill>
                        <a:srgbClr val="FFFF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2665-4E05-9C0C-383EBAA49B05}"/>
                </c:ext>
              </c:extLst>
            </c:dLbl>
            <c:dLbl>
              <c:idx val="3"/>
              <c:spPr>
                <a:noFill/>
                <a:ln>
                  <a:noFill/>
                </a:ln>
                <a:effectLst/>
              </c:spPr>
              <c:txPr>
                <a:bodyPr rot="-5400000" spcFirstLastPara="1" vertOverflow="ellipsis" wrap="square" lIns="38100" tIns="19050" rIns="38100" bIns="19050" anchor="ctr" anchorCtr="1"/>
                <a:lstStyle/>
                <a:p>
                  <a:pPr>
                    <a:defRPr lang="en-US" sz="2000" b="0" i="0" u="none" strike="noStrike" kern="1200" baseline="0">
                      <a:solidFill>
                        <a:srgbClr val="FFFF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665-4E05-9C0C-383EBAA49B05}"/>
                </c:ext>
              </c:extLst>
            </c:dLbl>
            <c:dLbl>
              <c:idx val="4"/>
              <c:spPr>
                <a:noFill/>
                <a:ln>
                  <a:noFill/>
                </a:ln>
                <a:effectLst/>
              </c:spPr>
              <c:txPr>
                <a:bodyPr rot="-5400000" spcFirstLastPara="1" vertOverflow="ellipsis" wrap="square" lIns="38100" tIns="19050" rIns="38100" bIns="19050" anchor="ctr" anchorCtr="1"/>
                <a:lstStyle/>
                <a:p>
                  <a:pPr>
                    <a:defRPr lang="en-US" sz="2000" b="0" i="0" u="none" strike="noStrike" kern="1200" baseline="0">
                      <a:solidFill>
                        <a:srgbClr val="FFFF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2665-4E05-9C0C-383EBAA49B05}"/>
                </c:ext>
              </c:extLst>
            </c:dLbl>
            <c:spPr>
              <a:noFill/>
              <a:ln>
                <a:noFill/>
              </a:ln>
              <a:effectLst/>
            </c:spPr>
            <c:txPr>
              <a:bodyPr rot="-5400000" spcFirstLastPara="1" vertOverflow="ellipsis" wrap="square" lIns="38100" tIns="19050" rIns="38100" bIns="19050" anchor="ctr" anchorCtr="1">
                <a:spAutoFit/>
              </a:bodyPr>
              <a:lstStyle/>
              <a:p>
                <a:pPr>
                  <a:defRPr lang="en-US" sz="20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'Preliminary cascade'!$B$3:$B$7</c:f>
              <c:strCache>
                <c:ptCount val="5"/>
                <c:pt idx="0">
                  <c:v>Estimated PLHIV</c:v>
                </c:pt>
                <c:pt idx="1">
                  <c:v>PLHIV Known Status</c:v>
                </c:pt>
                <c:pt idx="2">
                  <c:v>PLHIV on Treatment</c:v>
                </c:pt>
                <c:pt idx="3">
                  <c:v>PLHIV with VLT result</c:v>
                </c:pt>
                <c:pt idx="4">
                  <c:v>PLHIV Virally Suppressed</c:v>
                </c:pt>
              </c:strCache>
            </c:strRef>
          </c:cat>
          <c:val>
            <c:numRef>
              <c:f>'Preliminary cascade'!$C$3:$C$7</c:f>
              <c:numCache>
                <c:formatCode>_(* #,##0_);_(* \(#,##0\);_(* "-"??_);_(@_)</c:formatCode>
                <c:ptCount val="5"/>
                <c:pt idx="0">
                  <c:v>2000000</c:v>
                </c:pt>
                <c:pt idx="1">
                  <c:v>1862461</c:v>
                </c:pt>
                <c:pt idx="2">
                  <c:v>1789944</c:v>
                </c:pt>
                <c:pt idx="3">
                  <c:v>1279937</c:v>
                </c:pt>
                <c:pt idx="4">
                  <c:v>1143302.3</c:v>
                </c:pt>
              </c:numCache>
            </c:numRef>
          </c:val>
          <c:extLst>
            <c:ext xmlns:c16="http://schemas.microsoft.com/office/drawing/2014/chart" uri="{C3380CC4-5D6E-409C-BE32-E72D297353CC}">
              <c16:uniqueId val="{00000005-48C3-4750-BBCF-80C683D49266}"/>
            </c:ext>
          </c:extLst>
        </c:ser>
        <c:ser>
          <c:idx val="1"/>
          <c:order val="1"/>
          <c:tx>
            <c:strRef>
              <c:f>'Preliminary cascade'!$D$2</c:f>
              <c:strCache>
                <c:ptCount val="1"/>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48C3-4750-BBCF-80C683D49266}"/>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en-US"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'Preliminary cascade'!$B$3:$B$7</c:f>
              <c:strCache>
                <c:ptCount val="5"/>
                <c:pt idx="0">
                  <c:v>Estimated PLHIV</c:v>
                </c:pt>
                <c:pt idx="1">
                  <c:v>PLHIV Known Status</c:v>
                </c:pt>
                <c:pt idx="2">
                  <c:v>PLHIV on Treatment</c:v>
                </c:pt>
                <c:pt idx="3">
                  <c:v>PLHIV with VLT result</c:v>
                </c:pt>
                <c:pt idx="4">
                  <c:v>PLHIV Virally Suppressed</c:v>
                </c:pt>
              </c:strCache>
            </c:strRef>
          </c:cat>
          <c:val>
            <c:numRef>
              <c:f>'Preliminary cascade'!$D$3:$D$7</c:f>
              <c:numCache>
                <c:formatCode>0%</c:formatCode>
                <c:ptCount val="5"/>
                <c:pt idx="0">
                  <c:v>1</c:v>
                </c:pt>
                <c:pt idx="1">
                  <c:v>0.93123049999999996</c:v>
                </c:pt>
                <c:pt idx="2">
                  <c:v>0.96106388267995901</c:v>
                </c:pt>
                <c:pt idx="3">
                  <c:v>0.71507097428746402</c:v>
                </c:pt>
                <c:pt idx="4">
                  <c:v>0.89324923541128798</c:v>
                </c:pt>
              </c:numCache>
            </c:numRef>
          </c:val>
          <c:extLst>
            <c:ext xmlns:c16="http://schemas.microsoft.com/office/drawing/2014/chart" uri="{C3380CC4-5D6E-409C-BE32-E72D297353CC}">
              <c16:uniqueId val="{00000007-48C3-4750-BBCF-80C683D49266}"/>
            </c:ext>
          </c:extLst>
        </c:ser>
        <c:dLbls>
          <c:showLegendKey val="0"/>
          <c:showVal val="0"/>
          <c:showCatName val="0"/>
          <c:showSerName val="0"/>
          <c:showPercent val="0"/>
          <c:showBubbleSize val="0"/>
        </c:dLbls>
        <c:gapWidth val="150"/>
        <c:overlap val="100"/>
        <c:axId val="370151576"/>
        <c:axId val="370121000"/>
      </c:barChart>
      <c:catAx>
        <c:axId val="37015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1" i="0" u="none" strike="noStrike" kern="1200" baseline="0">
                <a:solidFill>
                  <a:sysClr val="windowText" lastClr="000000"/>
                </a:solidFill>
                <a:latin typeface="+mn-lt"/>
                <a:ea typeface="+mn-ea"/>
                <a:cs typeface="+mn-cs"/>
              </a:defRPr>
            </a:pPr>
            <a:endParaRPr lang="en-US"/>
          </a:p>
        </c:txPr>
        <c:crossAx val="370121000"/>
        <c:crosses val="autoZero"/>
        <c:auto val="1"/>
        <c:lblAlgn val="ctr"/>
        <c:lblOffset val="100"/>
        <c:noMultiLvlLbl val="0"/>
      </c:catAx>
      <c:valAx>
        <c:axId val="3701210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370151576"/>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A3FB7-6B01-4DC7-8107-6C5588FB3801}" type="doc">
      <dgm:prSet loTypeId="urn:microsoft.com/office/officeart/2005/8/layout/hChevron3" loCatId="process" qsTypeId="urn:microsoft.com/office/officeart/2005/8/quickstyle/simple1" qsCatId="simple" csTypeId="urn:microsoft.com/office/officeart/2005/8/colors/accent1_2" csCatId="accent1" phldr="1"/>
      <dgm:spPr/>
    </dgm:pt>
    <dgm:pt modelId="{4B2F53F7-1CDB-4013-9A54-31DB2C20B18B}">
      <dgm:prSet>
        <dgm:style>
          <a:lnRef idx="1">
            <a:schemeClr val="accent3"/>
          </a:lnRef>
          <a:fillRef idx="3">
            <a:schemeClr val="accent3"/>
          </a:fillRef>
          <a:effectRef idx="2">
            <a:schemeClr val="accent3"/>
          </a:effectRef>
          <a:fontRef idx="minor">
            <a:schemeClr val="lt1"/>
          </a:fontRef>
        </dgm:style>
      </dgm:prSet>
      <dgm:spPr/>
      <dgm:t>
        <a:bodyPr/>
        <a:lstStyle/>
        <a:p>
          <a:r>
            <a:rPr lang="en-US" dirty="0" smtClean="0"/>
            <a:t>Diagnosed with HIV</a:t>
          </a:r>
          <a:endParaRPr lang="en-US" dirty="0"/>
        </a:p>
      </dgm:t>
    </dgm:pt>
    <dgm:pt modelId="{9F84CD8E-A4EF-4071-B716-0A9F5D588C00}" type="parTrans" cxnId="{76414214-DDA3-48F9-ABFA-7BE8088D7516}">
      <dgm:prSet/>
      <dgm:spPr/>
      <dgm:t>
        <a:bodyPr/>
        <a:lstStyle/>
        <a:p>
          <a:endParaRPr lang="en-US"/>
        </a:p>
      </dgm:t>
    </dgm:pt>
    <dgm:pt modelId="{C39AB052-600B-479B-B462-FCF315047202}" type="sibTrans" cxnId="{76414214-DDA3-48F9-ABFA-7BE8088D7516}">
      <dgm:prSet/>
      <dgm:spPr/>
      <dgm:t>
        <a:bodyPr/>
        <a:lstStyle/>
        <a:p>
          <a:endParaRPr lang="en-US"/>
        </a:p>
      </dgm:t>
    </dgm:pt>
    <dgm:pt modelId="{A81CA945-B464-44D1-A7D6-117C4C8FF15E}">
      <dgm:prSet>
        <dgm:style>
          <a:lnRef idx="1">
            <a:schemeClr val="accent2"/>
          </a:lnRef>
          <a:fillRef idx="3">
            <a:schemeClr val="accent2"/>
          </a:fillRef>
          <a:effectRef idx="2">
            <a:schemeClr val="accent2"/>
          </a:effectRef>
          <a:fontRef idx="minor">
            <a:schemeClr val="lt1"/>
          </a:fontRef>
        </dgm:style>
      </dgm:prSet>
      <dgm:spPr/>
      <dgm:t>
        <a:bodyPr/>
        <a:lstStyle/>
        <a:p>
          <a:r>
            <a:rPr lang="en-US" dirty="0" smtClean="0"/>
            <a:t>Linked to care</a:t>
          </a:r>
          <a:endParaRPr lang="en-US" dirty="0"/>
        </a:p>
      </dgm:t>
    </dgm:pt>
    <dgm:pt modelId="{1BC3F917-5457-4617-AC3F-89353EB9E7F3}" type="parTrans" cxnId="{E114D3A3-A94F-47DA-9FC1-E3D7A1CF32DC}">
      <dgm:prSet/>
      <dgm:spPr/>
      <dgm:t>
        <a:bodyPr/>
        <a:lstStyle/>
        <a:p>
          <a:endParaRPr lang="en-US"/>
        </a:p>
      </dgm:t>
    </dgm:pt>
    <dgm:pt modelId="{B1D18126-E8AB-4A73-BE8E-748D206BB89C}" type="sibTrans" cxnId="{E114D3A3-A94F-47DA-9FC1-E3D7A1CF32DC}">
      <dgm:prSet/>
      <dgm:spPr/>
      <dgm:t>
        <a:bodyPr/>
        <a:lstStyle/>
        <a:p>
          <a:endParaRPr lang="en-US"/>
        </a:p>
      </dgm:t>
    </dgm:pt>
    <dgm:pt modelId="{9D1F408C-F1F8-4919-A175-EDAD9C0E566C}">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Retained in care</a:t>
          </a:r>
          <a:endParaRPr lang="en-US" dirty="0"/>
        </a:p>
      </dgm:t>
    </dgm:pt>
    <dgm:pt modelId="{A31EB2AC-CE78-421C-BEDB-0620AA728F9B}" type="parTrans" cxnId="{0152CD10-0236-4C94-A6C5-A6266437D918}">
      <dgm:prSet/>
      <dgm:spPr/>
      <dgm:t>
        <a:bodyPr/>
        <a:lstStyle/>
        <a:p>
          <a:endParaRPr lang="en-US"/>
        </a:p>
      </dgm:t>
    </dgm:pt>
    <dgm:pt modelId="{3A5B144F-FAA0-4E2D-B6F7-CFFF9F5DCDF5}" type="sibTrans" cxnId="{0152CD10-0236-4C94-A6C5-A6266437D918}">
      <dgm:prSet/>
      <dgm:spPr/>
      <dgm:t>
        <a:bodyPr/>
        <a:lstStyle/>
        <a:p>
          <a:endParaRPr lang="en-US"/>
        </a:p>
      </dgm:t>
    </dgm:pt>
    <dgm:pt modelId="{898FE289-251F-44A4-9FE3-390D04247CC5}">
      <dgm:prSet>
        <dgm:style>
          <a:lnRef idx="0">
            <a:schemeClr val="accent5"/>
          </a:lnRef>
          <a:fillRef idx="3">
            <a:schemeClr val="accent5"/>
          </a:fillRef>
          <a:effectRef idx="3">
            <a:schemeClr val="accent5"/>
          </a:effectRef>
          <a:fontRef idx="minor">
            <a:schemeClr val="lt1"/>
          </a:fontRef>
        </dgm:style>
      </dgm:prSet>
      <dgm:spPr/>
      <dgm:t>
        <a:bodyPr/>
        <a:lstStyle/>
        <a:p>
          <a:r>
            <a:rPr lang="en-US" dirty="0" smtClean="0"/>
            <a:t>Achieved Viral Suppression</a:t>
          </a:r>
          <a:endParaRPr lang="en-US" dirty="0"/>
        </a:p>
      </dgm:t>
    </dgm:pt>
    <dgm:pt modelId="{587EFC09-50D9-4866-94CE-43705C9FC5A2}" type="parTrans" cxnId="{86AA6B4C-9500-4827-B4D6-0D193D8EA526}">
      <dgm:prSet/>
      <dgm:spPr/>
      <dgm:t>
        <a:bodyPr/>
        <a:lstStyle/>
        <a:p>
          <a:endParaRPr lang="en-US"/>
        </a:p>
      </dgm:t>
    </dgm:pt>
    <dgm:pt modelId="{206E1FA8-2D16-4D87-9855-CA53DD477B52}" type="sibTrans" cxnId="{86AA6B4C-9500-4827-B4D6-0D193D8EA526}">
      <dgm:prSet/>
      <dgm:spPr/>
      <dgm:t>
        <a:bodyPr/>
        <a:lstStyle/>
        <a:p>
          <a:endParaRPr lang="en-US"/>
        </a:p>
      </dgm:t>
    </dgm:pt>
    <dgm:pt modelId="{05FE188F-397A-4670-A3C2-6EE97F154A82}" type="pres">
      <dgm:prSet presAssocID="{A54A3FB7-6B01-4DC7-8107-6C5588FB3801}" presName="Name0" presStyleCnt="0">
        <dgm:presLayoutVars>
          <dgm:dir/>
          <dgm:resizeHandles val="exact"/>
        </dgm:presLayoutVars>
      </dgm:prSet>
      <dgm:spPr/>
    </dgm:pt>
    <dgm:pt modelId="{7838FDA1-E8C5-4145-A9A5-3FD7CA0297D5}" type="pres">
      <dgm:prSet presAssocID="{4B2F53F7-1CDB-4013-9A54-31DB2C20B18B}" presName="parTxOnly" presStyleLbl="node1" presStyleIdx="0" presStyleCnt="4">
        <dgm:presLayoutVars>
          <dgm:bulletEnabled val="1"/>
        </dgm:presLayoutVars>
      </dgm:prSet>
      <dgm:spPr/>
      <dgm:t>
        <a:bodyPr/>
        <a:lstStyle/>
        <a:p>
          <a:endParaRPr lang="en-US"/>
        </a:p>
      </dgm:t>
    </dgm:pt>
    <dgm:pt modelId="{E1AC43D9-E889-4BFC-A191-553B5FC4B100}" type="pres">
      <dgm:prSet presAssocID="{C39AB052-600B-479B-B462-FCF315047202}" presName="parSpace" presStyleCnt="0"/>
      <dgm:spPr/>
    </dgm:pt>
    <dgm:pt modelId="{5621AFC0-2C26-41EC-82EB-58AE638995A4}" type="pres">
      <dgm:prSet presAssocID="{A81CA945-B464-44D1-A7D6-117C4C8FF15E}" presName="parTxOnly" presStyleLbl="node1" presStyleIdx="1" presStyleCnt="4">
        <dgm:presLayoutVars>
          <dgm:bulletEnabled val="1"/>
        </dgm:presLayoutVars>
      </dgm:prSet>
      <dgm:spPr/>
      <dgm:t>
        <a:bodyPr/>
        <a:lstStyle/>
        <a:p>
          <a:endParaRPr lang="en-US"/>
        </a:p>
      </dgm:t>
    </dgm:pt>
    <dgm:pt modelId="{9DCD9924-4235-4DC3-833D-D662229C3C5B}" type="pres">
      <dgm:prSet presAssocID="{B1D18126-E8AB-4A73-BE8E-748D206BB89C}" presName="parSpace" presStyleCnt="0"/>
      <dgm:spPr/>
    </dgm:pt>
    <dgm:pt modelId="{5A048D7D-26DA-4680-9DDE-03C6F9BE46EF}" type="pres">
      <dgm:prSet presAssocID="{9D1F408C-F1F8-4919-A175-EDAD9C0E566C}" presName="parTxOnly" presStyleLbl="node1" presStyleIdx="2" presStyleCnt="4">
        <dgm:presLayoutVars>
          <dgm:bulletEnabled val="1"/>
        </dgm:presLayoutVars>
      </dgm:prSet>
      <dgm:spPr/>
      <dgm:t>
        <a:bodyPr/>
        <a:lstStyle/>
        <a:p>
          <a:endParaRPr lang="en-US"/>
        </a:p>
      </dgm:t>
    </dgm:pt>
    <dgm:pt modelId="{F6646795-AB38-428C-9C6A-2E005FC5AAFD}" type="pres">
      <dgm:prSet presAssocID="{3A5B144F-FAA0-4E2D-B6F7-CFFF9F5DCDF5}" presName="parSpace" presStyleCnt="0"/>
      <dgm:spPr/>
    </dgm:pt>
    <dgm:pt modelId="{9C6C4F99-16AE-472F-AF0C-1E2DCEC16DFD}" type="pres">
      <dgm:prSet presAssocID="{898FE289-251F-44A4-9FE3-390D04247CC5}" presName="parTxOnly" presStyleLbl="node1" presStyleIdx="3" presStyleCnt="4">
        <dgm:presLayoutVars>
          <dgm:bulletEnabled val="1"/>
        </dgm:presLayoutVars>
      </dgm:prSet>
      <dgm:spPr/>
      <dgm:t>
        <a:bodyPr/>
        <a:lstStyle/>
        <a:p>
          <a:endParaRPr lang="en-US"/>
        </a:p>
      </dgm:t>
    </dgm:pt>
  </dgm:ptLst>
  <dgm:cxnLst>
    <dgm:cxn modelId="{0152CD10-0236-4C94-A6C5-A6266437D918}" srcId="{A54A3FB7-6B01-4DC7-8107-6C5588FB3801}" destId="{9D1F408C-F1F8-4919-A175-EDAD9C0E566C}" srcOrd="2" destOrd="0" parTransId="{A31EB2AC-CE78-421C-BEDB-0620AA728F9B}" sibTransId="{3A5B144F-FAA0-4E2D-B6F7-CFFF9F5DCDF5}"/>
    <dgm:cxn modelId="{96C68BEA-CDAD-47C2-9A2B-E99DFCC102D3}" type="presOf" srcId="{A81CA945-B464-44D1-A7D6-117C4C8FF15E}" destId="{5621AFC0-2C26-41EC-82EB-58AE638995A4}" srcOrd="0" destOrd="0" presId="urn:microsoft.com/office/officeart/2005/8/layout/hChevron3"/>
    <dgm:cxn modelId="{76414214-DDA3-48F9-ABFA-7BE8088D7516}" srcId="{A54A3FB7-6B01-4DC7-8107-6C5588FB3801}" destId="{4B2F53F7-1CDB-4013-9A54-31DB2C20B18B}" srcOrd="0" destOrd="0" parTransId="{9F84CD8E-A4EF-4071-B716-0A9F5D588C00}" sibTransId="{C39AB052-600B-479B-B462-FCF315047202}"/>
    <dgm:cxn modelId="{20BC440C-75CE-4D10-B48C-0413968937DF}" type="presOf" srcId="{4B2F53F7-1CDB-4013-9A54-31DB2C20B18B}" destId="{7838FDA1-E8C5-4145-A9A5-3FD7CA0297D5}" srcOrd="0" destOrd="0" presId="urn:microsoft.com/office/officeart/2005/8/layout/hChevron3"/>
    <dgm:cxn modelId="{86AA6B4C-9500-4827-B4D6-0D193D8EA526}" srcId="{A54A3FB7-6B01-4DC7-8107-6C5588FB3801}" destId="{898FE289-251F-44A4-9FE3-390D04247CC5}" srcOrd="3" destOrd="0" parTransId="{587EFC09-50D9-4866-94CE-43705C9FC5A2}" sibTransId="{206E1FA8-2D16-4D87-9855-CA53DD477B52}"/>
    <dgm:cxn modelId="{854DDB95-8BAB-4768-8D67-64F328A104CA}" type="presOf" srcId="{9D1F408C-F1F8-4919-A175-EDAD9C0E566C}" destId="{5A048D7D-26DA-4680-9DDE-03C6F9BE46EF}" srcOrd="0" destOrd="0" presId="urn:microsoft.com/office/officeart/2005/8/layout/hChevron3"/>
    <dgm:cxn modelId="{C3A5E1B1-8C20-4353-A24E-5D0AE91A0C85}" type="presOf" srcId="{A54A3FB7-6B01-4DC7-8107-6C5588FB3801}" destId="{05FE188F-397A-4670-A3C2-6EE97F154A82}" srcOrd="0" destOrd="0" presId="urn:microsoft.com/office/officeart/2005/8/layout/hChevron3"/>
    <dgm:cxn modelId="{3A7F0F47-23AA-4A19-92D5-7DF5530AF48C}" type="presOf" srcId="{898FE289-251F-44A4-9FE3-390D04247CC5}" destId="{9C6C4F99-16AE-472F-AF0C-1E2DCEC16DFD}" srcOrd="0" destOrd="0" presId="urn:microsoft.com/office/officeart/2005/8/layout/hChevron3"/>
    <dgm:cxn modelId="{E114D3A3-A94F-47DA-9FC1-E3D7A1CF32DC}" srcId="{A54A3FB7-6B01-4DC7-8107-6C5588FB3801}" destId="{A81CA945-B464-44D1-A7D6-117C4C8FF15E}" srcOrd="1" destOrd="0" parTransId="{1BC3F917-5457-4617-AC3F-89353EB9E7F3}" sibTransId="{B1D18126-E8AB-4A73-BE8E-748D206BB89C}"/>
    <dgm:cxn modelId="{743A912E-970B-4C66-A96F-A50E91137035}" type="presParOf" srcId="{05FE188F-397A-4670-A3C2-6EE97F154A82}" destId="{7838FDA1-E8C5-4145-A9A5-3FD7CA0297D5}" srcOrd="0" destOrd="0" presId="urn:microsoft.com/office/officeart/2005/8/layout/hChevron3"/>
    <dgm:cxn modelId="{3DAABCE8-1F5E-4F10-9263-060FDA6EBCB6}" type="presParOf" srcId="{05FE188F-397A-4670-A3C2-6EE97F154A82}" destId="{E1AC43D9-E889-4BFC-A191-553B5FC4B100}" srcOrd="1" destOrd="0" presId="urn:microsoft.com/office/officeart/2005/8/layout/hChevron3"/>
    <dgm:cxn modelId="{7C9AE0AC-45ED-4FCE-87A3-211BE460987C}" type="presParOf" srcId="{05FE188F-397A-4670-A3C2-6EE97F154A82}" destId="{5621AFC0-2C26-41EC-82EB-58AE638995A4}" srcOrd="2" destOrd="0" presId="urn:microsoft.com/office/officeart/2005/8/layout/hChevron3"/>
    <dgm:cxn modelId="{A95B2220-2C62-46E2-9B74-A0D07E1D4461}" type="presParOf" srcId="{05FE188F-397A-4670-A3C2-6EE97F154A82}" destId="{9DCD9924-4235-4DC3-833D-D662229C3C5B}" srcOrd="3" destOrd="0" presId="urn:microsoft.com/office/officeart/2005/8/layout/hChevron3"/>
    <dgm:cxn modelId="{5F4B7F20-F3A3-42F4-A755-6E5659100A64}" type="presParOf" srcId="{05FE188F-397A-4670-A3C2-6EE97F154A82}" destId="{5A048D7D-26DA-4680-9DDE-03C6F9BE46EF}" srcOrd="4" destOrd="0" presId="urn:microsoft.com/office/officeart/2005/8/layout/hChevron3"/>
    <dgm:cxn modelId="{7E7A3346-AB47-4F26-A78F-3F0679DEE90B}" type="presParOf" srcId="{05FE188F-397A-4670-A3C2-6EE97F154A82}" destId="{F6646795-AB38-428C-9C6A-2E005FC5AAFD}" srcOrd="5" destOrd="0" presId="urn:microsoft.com/office/officeart/2005/8/layout/hChevron3"/>
    <dgm:cxn modelId="{DFCEA228-5214-4D9D-989B-CCF5F05C0715}" type="presParOf" srcId="{05FE188F-397A-4670-A3C2-6EE97F154A82}" destId="{9C6C4F99-16AE-472F-AF0C-1E2DCEC16DFD}"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EF40B-D57D-4395-A0EC-9B53761CAA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239EA6-0DAD-468F-A041-1D32D752A5E3}">
      <dgm:prSet custT="1"/>
      <dgm:spPr>
        <a:solidFill>
          <a:schemeClr val="tx2"/>
        </a:solidFill>
        <a:ln>
          <a:noFill/>
        </a:ln>
      </dgm:spPr>
      <dgm:t>
        <a:bodyPr/>
        <a:lstStyle/>
        <a:p>
          <a:r>
            <a:rPr lang="en-US" sz="3200" b="1" kern="1200" dirty="0">
              <a:solidFill>
                <a:srgbClr val="FFFFFF"/>
              </a:solidFill>
              <a:latin typeface="Gill Sans MT" panose="020B0502020104020203" pitchFamily="34" charset="0"/>
              <a:ea typeface="+mn-ea"/>
              <a:cs typeface="Arial" pitchFamily="34" charset="0"/>
            </a:rPr>
            <a:t>Index</a:t>
          </a:r>
          <a:r>
            <a:rPr lang="en-US" sz="3200" b="1" kern="1200" baseline="0" dirty="0"/>
            <a:t> </a:t>
          </a:r>
          <a:r>
            <a:rPr lang="en-US" sz="3200" b="1" kern="1200" dirty="0">
              <a:solidFill>
                <a:srgbClr val="FFFFFF"/>
              </a:solidFill>
              <a:latin typeface="Gill Sans MT" panose="020B0502020104020203" pitchFamily="34" charset="0"/>
              <a:ea typeface="+mn-ea"/>
              <a:cs typeface="Arial" pitchFamily="34" charset="0"/>
            </a:rPr>
            <a:t>testing and partner </a:t>
          </a:r>
          <a:r>
            <a:rPr lang="en-US" sz="3200" b="1" kern="1200" dirty="0" smtClean="0">
              <a:solidFill>
                <a:srgbClr val="FFFFFF"/>
              </a:solidFill>
              <a:latin typeface="Gill Sans MT" panose="020B0502020104020203" pitchFamily="34" charset="0"/>
              <a:ea typeface="+mn-ea"/>
              <a:cs typeface="Arial" pitchFamily="34" charset="0"/>
            </a:rPr>
            <a:t>notification services </a:t>
          </a:r>
          <a:r>
            <a:rPr lang="en-US" altLang="en-US" sz="3200" b="1" kern="1200" dirty="0">
              <a:solidFill>
                <a:srgbClr val="FFFFFF"/>
              </a:solidFill>
              <a:latin typeface="Gill Sans MT" panose="020B0502020104020203" pitchFamily="34" charset="0"/>
              <a:cs typeface="Arial" pitchFamily="34" charset="0"/>
            </a:rPr>
            <a:t>are</a:t>
          </a:r>
          <a:r>
            <a:rPr lang="en-US" altLang="en-US" sz="3200" kern="1200" dirty="0">
              <a:solidFill>
                <a:srgbClr val="FFFFFF"/>
              </a:solidFill>
              <a:latin typeface="Gill Sans MT" panose="020B0502020104020203" pitchFamily="34" charset="0"/>
              <a:cs typeface="Arial" pitchFamily="34" charset="0"/>
            </a:rPr>
            <a:t> services offered by a trained provider who asks people diagnosed with HIV </a:t>
          </a:r>
          <a:r>
            <a:rPr lang="en-US" altLang="en-US" sz="3200" i="0" kern="1200" dirty="0">
              <a:solidFill>
                <a:srgbClr val="FFFFFF"/>
              </a:solidFill>
              <a:latin typeface="Gill Sans MT" panose="020B0502020104020203" pitchFamily="34" charset="0"/>
              <a:cs typeface="Arial" pitchFamily="34" charset="0"/>
            </a:rPr>
            <a:t>(index clients) </a:t>
          </a:r>
          <a:r>
            <a:rPr lang="en-US" altLang="en-US" sz="3200" kern="1200" dirty="0">
              <a:solidFill>
                <a:srgbClr val="FFFFFF"/>
              </a:solidFill>
              <a:latin typeface="Gill Sans MT" panose="020B0502020104020203" pitchFamily="34" charset="0"/>
              <a:cs typeface="Arial" pitchFamily="34" charset="0"/>
            </a:rPr>
            <a:t>to list their sexual partners, drug-injecting partners (where applicable), and children, and then, if the index client agrees, offers these partners HIV testing services (HTS). The process is completely voluntary</a:t>
          </a:r>
        </a:p>
      </dgm:t>
    </dgm:pt>
    <dgm:pt modelId="{ED74977D-32F5-4E55-A736-BD09F936728D}" type="parTrans" cxnId="{A46C6CD6-390F-4351-BD9D-75F06E9075E4}">
      <dgm:prSet/>
      <dgm:spPr/>
      <dgm:t>
        <a:bodyPr/>
        <a:lstStyle/>
        <a:p>
          <a:endParaRPr lang="en-US"/>
        </a:p>
      </dgm:t>
    </dgm:pt>
    <dgm:pt modelId="{80D18B46-BDA5-42BF-9F52-07A216356688}" type="sibTrans" cxnId="{A46C6CD6-390F-4351-BD9D-75F06E9075E4}">
      <dgm:prSet/>
      <dgm:spPr/>
      <dgm:t>
        <a:bodyPr/>
        <a:lstStyle/>
        <a:p>
          <a:endParaRPr lang="en-US"/>
        </a:p>
      </dgm:t>
    </dgm:pt>
    <dgm:pt modelId="{DA483E3F-7B76-42A5-AA30-C12239CE786F}" type="pres">
      <dgm:prSet presAssocID="{6AFEF40B-D57D-4395-A0EC-9B53761CAA4E}" presName="diagram" presStyleCnt="0">
        <dgm:presLayoutVars>
          <dgm:dir/>
          <dgm:resizeHandles val="exact"/>
        </dgm:presLayoutVars>
      </dgm:prSet>
      <dgm:spPr/>
      <dgm:t>
        <a:bodyPr/>
        <a:lstStyle/>
        <a:p>
          <a:endParaRPr lang="en-US"/>
        </a:p>
      </dgm:t>
    </dgm:pt>
    <dgm:pt modelId="{EC0A5C0E-DBC1-49DA-A1EC-B70D0C241606}" type="pres">
      <dgm:prSet presAssocID="{E8239EA6-0DAD-468F-A041-1D32D752A5E3}" presName="node" presStyleLbl="node1" presStyleIdx="0" presStyleCnt="1" custScaleX="124574" custScaleY="86846" custLinFactNeighborX="0" custLinFactNeighborY="-674">
        <dgm:presLayoutVars>
          <dgm:bulletEnabled val="1"/>
        </dgm:presLayoutVars>
      </dgm:prSet>
      <dgm:spPr/>
      <dgm:t>
        <a:bodyPr/>
        <a:lstStyle/>
        <a:p>
          <a:endParaRPr lang="en-US"/>
        </a:p>
      </dgm:t>
    </dgm:pt>
  </dgm:ptLst>
  <dgm:cxnLst>
    <dgm:cxn modelId="{AF308F14-64CF-438B-972A-C6ABB0F7986B}" type="presOf" srcId="{E8239EA6-0DAD-468F-A041-1D32D752A5E3}" destId="{EC0A5C0E-DBC1-49DA-A1EC-B70D0C241606}" srcOrd="0" destOrd="0" presId="urn:microsoft.com/office/officeart/2005/8/layout/default"/>
    <dgm:cxn modelId="{1082572D-0F26-43D8-9BC6-F7442D206DA4}" type="presOf" srcId="{6AFEF40B-D57D-4395-A0EC-9B53761CAA4E}" destId="{DA483E3F-7B76-42A5-AA30-C12239CE786F}" srcOrd="0" destOrd="0" presId="urn:microsoft.com/office/officeart/2005/8/layout/default"/>
    <dgm:cxn modelId="{A46C6CD6-390F-4351-BD9D-75F06E9075E4}" srcId="{6AFEF40B-D57D-4395-A0EC-9B53761CAA4E}" destId="{E8239EA6-0DAD-468F-A041-1D32D752A5E3}" srcOrd="0" destOrd="0" parTransId="{ED74977D-32F5-4E55-A736-BD09F936728D}" sibTransId="{80D18B46-BDA5-42BF-9F52-07A216356688}"/>
    <dgm:cxn modelId="{6BC33FB5-FEBA-4423-B5B8-E42730BB4E88}" type="presParOf" srcId="{DA483E3F-7B76-42A5-AA30-C12239CE786F}" destId="{EC0A5C0E-DBC1-49DA-A1EC-B70D0C241606}" srcOrd="0" destOrd="0" presId="urn:microsoft.com/office/officeart/2005/8/layout/default"/>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8FDA1-E8C5-4145-A9A5-3FD7CA0297D5}">
      <dsp:nvSpPr>
        <dsp:cNvPr id="0" name=""/>
        <dsp:cNvSpPr/>
      </dsp:nvSpPr>
      <dsp:spPr>
        <a:xfrm>
          <a:off x="2705" y="1811637"/>
          <a:ext cx="2714714" cy="1085885"/>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Diagnosed with HIV</a:t>
          </a:r>
          <a:endParaRPr lang="en-US" sz="2300" kern="1200" dirty="0"/>
        </a:p>
      </dsp:txBody>
      <dsp:txXfrm>
        <a:off x="2705" y="1811637"/>
        <a:ext cx="2443243" cy="1085885"/>
      </dsp:txXfrm>
    </dsp:sp>
    <dsp:sp modelId="{5621AFC0-2C26-41EC-82EB-58AE638995A4}">
      <dsp:nvSpPr>
        <dsp:cNvPr id="0" name=""/>
        <dsp:cNvSpPr/>
      </dsp:nvSpPr>
      <dsp:spPr>
        <a:xfrm>
          <a:off x="2174477" y="1811637"/>
          <a:ext cx="2714714" cy="1085885"/>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Linked to care</a:t>
          </a:r>
          <a:endParaRPr lang="en-US" sz="2300" kern="1200" dirty="0"/>
        </a:p>
      </dsp:txBody>
      <dsp:txXfrm>
        <a:off x="2717420" y="1811637"/>
        <a:ext cx="1628829" cy="1085885"/>
      </dsp:txXfrm>
    </dsp:sp>
    <dsp:sp modelId="{5A048D7D-26DA-4680-9DDE-03C6F9BE46EF}">
      <dsp:nvSpPr>
        <dsp:cNvPr id="0" name=""/>
        <dsp:cNvSpPr/>
      </dsp:nvSpPr>
      <dsp:spPr>
        <a:xfrm>
          <a:off x="4346248" y="1811637"/>
          <a:ext cx="2714714" cy="1085885"/>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Retained in care</a:t>
          </a:r>
          <a:endParaRPr lang="en-US" sz="2300" kern="1200" dirty="0"/>
        </a:p>
      </dsp:txBody>
      <dsp:txXfrm>
        <a:off x="4889191" y="1811637"/>
        <a:ext cx="1628829" cy="1085885"/>
      </dsp:txXfrm>
    </dsp:sp>
    <dsp:sp modelId="{9C6C4F99-16AE-472F-AF0C-1E2DCEC16DFD}">
      <dsp:nvSpPr>
        <dsp:cNvPr id="0" name=""/>
        <dsp:cNvSpPr/>
      </dsp:nvSpPr>
      <dsp:spPr>
        <a:xfrm>
          <a:off x="6518020" y="1811637"/>
          <a:ext cx="2714714" cy="1085885"/>
        </a:xfrm>
        <a:prstGeom prst="chevr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Achieved Viral Suppression</a:t>
          </a:r>
          <a:endParaRPr lang="en-US" sz="2300" kern="1200" dirty="0"/>
        </a:p>
      </dsp:txBody>
      <dsp:txXfrm>
        <a:off x="7060963" y="1811637"/>
        <a:ext cx="1628829" cy="1085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A5C0E-DBC1-49DA-A1EC-B70D0C241606}">
      <dsp:nvSpPr>
        <dsp:cNvPr id="0" name=""/>
        <dsp:cNvSpPr/>
      </dsp:nvSpPr>
      <dsp:spPr>
        <a:xfrm>
          <a:off x="8" y="49665"/>
          <a:ext cx="10165779" cy="4252206"/>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solidFill>
                <a:srgbClr val="FFFFFF"/>
              </a:solidFill>
              <a:latin typeface="Gill Sans MT" panose="020B0502020104020203" pitchFamily="34" charset="0"/>
              <a:ea typeface="+mn-ea"/>
              <a:cs typeface="Arial" pitchFamily="34" charset="0"/>
            </a:rPr>
            <a:t>Index</a:t>
          </a:r>
          <a:r>
            <a:rPr lang="en-US" sz="3200" b="1" kern="1200" baseline="0" dirty="0"/>
            <a:t> </a:t>
          </a:r>
          <a:r>
            <a:rPr lang="en-US" sz="3200" b="1" kern="1200" dirty="0">
              <a:solidFill>
                <a:srgbClr val="FFFFFF"/>
              </a:solidFill>
              <a:latin typeface="Gill Sans MT" panose="020B0502020104020203" pitchFamily="34" charset="0"/>
              <a:ea typeface="+mn-ea"/>
              <a:cs typeface="Arial" pitchFamily="34" charset="0"/>
            </a:rPr>
            <a:t>testing and partner </a:t>
          </a:r>
          <a:r>
            <a:rPr lang="en-US" sz="3200" b="1" kern="1200" dirty="0" smtClean="0">
              <a:solidFill>
                <a:srgbClr val="FFFFFF"/>
              </a:solidFill>
              <a:latin typeface="Gill Sans MT" panose="020B0502020104020203" pitchFamily="34" charset="0"/>
              <a:ea typeface="+mn-ea"/>
              <a:cs typeface="Arial" pitchFamily="34" charset="0"/>
            </a:rPr>
            <a:t>notification services </a:t>
          </a:r>
          <a:r>
            <a:rPr lang="en-US" altLang="en-US" sz="3200" b="1" kern="1200" dirty="0">
              <a:solidFill>
                <a:srgbClr val="FFFFFF"/>
              </a:solidFill>
              <a:latin typeface="Gill Sans MT" panose="020B0502020104020203" pitchFamily="34" charset="0"/>
              <a:cs typeface="Arial" pitchFamily="34" charset="0"/>
            </a:rPr>
            <a:t>are</a:t>
          </a:r>
          <a:r>
            <a:rPr lang="en-US" altLang="en-US" sz="3200" kern="1200" dirty="0">
              <a:solidFill>
                <a:srgbClr val="FFFFFF"/>
              </a:solidFill>
              <a:latin typeface="Gill Sans MT" panose="020B0502020104020203" pitchFamily="34" charset="0"/>
              <a:cs typeface="Arial" pitchFamily="34" charset="0"/>
            </a:rPr>
            <a:t> services offered by a trained provider who asks people diagnosed with HIV </a:t>
          </a:r>
          <a:r>
            <a:rPr lang="en-US" altLang="en-US" sz="3200" i="0" kern="1200" dirty="0">
              <a:solidFill>
                <a:srgbClr val="FFFFFF"/>
              </a:solidFill>
              <a:latin typeface="Gill Sans MT" panose="020B0502020104020203" pitchFamily="34" charset="0"/>
              <a:cs typeface="Arial" pitchFamily="34" charset="0"/>
            </a:rPr>
            <a:t>(index clients) </a:t>
          </a:r>
          <a:r>
            <a:rPr lang="en-US" altLang="en-US" sz="3200" kern="1200" dirty="0">
              <a:solidFill>
                <a:srgbClr val="FFFFFF"/>
              </a:solidFill>
              <a:latin typeface="Gill Sans MT" panose="020B0502020104020203" pitchFamily="34" charset="0"/>
              <a:cs typeface="Arial" pitchFamily="34" charset="0"/>
            </a:rPr>
            <a:t>to list their sexual partners, drug-injecting partners (where applicable), and children, and then, if the index client agrees, offers these partners HIV testing services (HTS). The process is completely voluntary</a:t>
          </a:r>
        </a:p>
      </dsp:txBody>
      <dsp:txXfrm>
        <a:off x="8" y="49665"/>
        <a:ext cx="10165779" cy="425220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93F11-3560-4EF8-AD4B-5C714DEF7FDA}" type="datetimeFigureOut">
              <a:rPr lang="en-US" smtClean="0"/>
              <a:t>10/8/2022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5EB7A-15B7-41E5-9104-708A396D060F}" type="slidenum">
              <a:rPr lang="en-US" smtClean="0"/>
              <a:t>‹#›</a:t>
            </a:fld>
            <a:endParaRPr lang="en-US"/>
          </a:p>
        </p:txBody>
      </p:sp>
    </p:spTree>
    <p:extLst>
      <p:ext uri="{BB962C8B-B14F-4D97-AF65-F5344CB8AC3E}">
        <p14:creationId xmlns:p14="http://schemas.microsoft.com/office/powerpoint/2010/main" val="56721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SAY: </a:t>
            </a:r>
            <a:r>
              <a:rPr lang="en-US" dirty="0"/>
              <a:t>UNAIDS</a:t>
            </a:r>
            <a:r>
              <a:rPr lang="en-US" baseline="0" dirty="0"/>
              <a:t> has established global HIV treatment targets, such that by 2020: </a:t>
            </a:r>
          </a:p>
          <a:p>
            <a:pPr marL="171450" indent="-171450">
              <a:buFont typeface="Arial" panose="020B0604020202020204" pitchFamily="34" charset="0"/>
              <a:buChar char="•"/>
            </a:pPr>
            <a:r>
              <a:rPr lang="en-US" baseline="0" dirty="0"/>
              <a:t>90% of people living with HIV—or PLHIV—should know their HIV status</a:t>
            </a:r>
          </a:p>
          <a:p>
            <a:pPr marL="171450" indent="-171450">
              <a:buFont typeface="Arial" panose="020B0604020202020204" pitchFamily="34" charset="0"/>
              <a:buChar char="•"/>
            </a:pPr>
            <a:r>
              <a:rPr lang="en-US" baseline="0" dirty="0"/>
              <a:t>90% of people who know their status are on antiretroviral therapy, and </a:t>
            </a:r>
          </a:p>
          <a:p>
            <a:pPr marL="171450" indent="-171450">
              <a:buFont typeface="Arial" panose="020B0604020202020204" pitchFamily="34" charset="0"/>
              <a:buChar char="•"/>
            </a:pPr>
            <a:r>
              <a:rPr lang="en-US" baseline="0" dirty="0"/>
              <a:t>90% of people on antiretroviral therapy have achieved viral suppression.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i="1" baseline="0" dirty="0"/>
              <a:t>[Your country] </a:t>
            </a:r>
            <a:r>
              <a:rPr lang="en-US" baseline="0" dirty="0"/>
              <a:t>has adopted these 90-90-90 targets to achieve epidemic control in </a:t>
            </a:r>
            <a:r>
              <a:rPr lang="en-US" i="1" baseline="0" dirty="0"/>
              <a:t>[your country].</a:t>
            </a:r>
            <a:endParaRPr lang="en-US" i="1" dirty="0"/>
          </a:p>
        </p:txBody>
      </p:sp>
      <p:sp>
        <p:nvSpPr>
          <p:cNvPr id="4" name="Slide Number Placeholder 3"/>
          <p:cNvSpPr>
            <a:spLocks noGrp="1"/>
          </p:cNvSpPr>
          <p:nvPr>
            <p:ph type="sldNum" sz="quarter" idx="10"/>
          </p:nvPr>
        </p:nvSpPr>
        <p:spPr/>
        <p:txBody>
          <a:bodyPr/>
          <a:lstStyle/>
          <a:p>
            <a:fld id="{15C8799C-B27C-47A7-95D6-089CAFD3C26E}" type="slidenum">
              <a:rPr lang="en-US" smtClean="0"/>
              <a:t>3</a:t>
            </a:fld>
            <a:endParaRPr lang="en-US" dirty="0"/>
          </a:p>
        </p:txBody>
      </p:sp>
    </p:spTree>
    <p:extLst>
      <p:ext uri="{BB962C8B-B14F-4D97-AF65-F5344CB8AC3E}">
        <p14:creationId xmlns:p14="http://schemas.microsoft.com/office/powerpoint/2010/main" val="324085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Explain</a:t>
            </a:r>
            <a:r>
              <a:rPr lang="en-US" baseline="0" dirty="0"/>
              <a:t> to learners that index testing is also important because sex (and drug-injecting) partners of PLHIV are at increased risk of being HIV-positive. </a:t>
            </a:r>
            <a:endParaRPr lang="en-US" dirty="0"/>
          </a:p>
        </p:txBody>
      </p:sp>
      <p:sp>
        <p:nvSpPr>
          <p:cNvPr id="4" name="Slide Number Placeholder 3"/>
          <p:cNvSpPr>
            <a:spLocks noGrp="1"/>
          </p:cNvSpPr>
          <p:nvPr>
            <p:ph type="sldNum" sz="quarter" idx="10"/>
          </p:nvPr>
        </p:nvSpPr>
        <p:spPr/>
        <p:txBody>
          <a:bodyPr/>
          <a:lstStyle/>
          <a:p>
            <a:fld id="{15C8799C-B27C-47A7-95D6-089CAFD3C26E}" type="slidenum">
              <a:rPr lang="en-US" smtClean="0"/>
              <a:t>17</a:t>
            </a:fld>
            <a:endParaRPr lang="en-US" dirty="0"/>
          </a:p>
        </p:txBody>
      </p:sp>
    </p:spTree>
    <p:extLst>
      <p:ext uri="{BB962C8B-B14F-4D97-AF65-F5344CB8AC3E}">
        <p14:creationId xmlns:p14="http://schemas.microsoft.com/office/powerpoint/2010/main" val="211859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Explain</a:t>
            </a:r>
            <a:r>
              <a:rPr lang="en-US" b="0" dirty="0"/>
              <a:t> the</a:t>
            </a:r>
            <a:r>
              <a:rPr lang="en-US" b="0" baseline="0" dirty="0"/>
              <a:t> b</a:t>
            </a:r>
            <a:r>
              <a:rPr lang="en-US" dirty="0"/>
              <a:t>enefits of </a:t>
            </a:r>
            <a:r>
              <a:rPr lang="en-US" baseline="0" dirty="0"/>
              <a:t>index testing and partner services</a:t>
            </a:r>
            <a:r>
              <a:rPr lang="en-US" dirty="0"/>
              <a:t> to the index client, partners and children, and the community at large.</a:t>
            </a:r>
          </a:p>
        </p:txBody>
      </p:sp>
      <p:sp>
        <p:nvSpPr>
          <p:cNvPr id="4" name="Slide Number Placeholder 3"/>
          <p:cNvSpPr>
            <a:spLocks noGrp="1"/>
          </p:cNvSpPr>
          <p:nvPr>
            <p:ph type="sldNum" sz="quarter" idx="10"/>
          </p:nvPr>
        </p:nvSpPr>
        <p:spPr/>
        <p:txBody>
          <a:bodyPr/>
          <a:lstStyle/>
          <a:p>
            <a:fld id="{15C8799C-B27C-47A7-95D6-089CAFD3C26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84683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Explain</a:t>
            </a:r>
            <a:r>
              <a:rPr lang="en-US" b="0" dirty="0"/>
              <a:t> that t</a:t>
            </a:r>
            <a:r>
              <a:rPr lang="en-US" dirty="0"/>
              <a:t>esting partners of PLHIV has long been a standard of care for HIV testing service delivery in both facility and community-based approaches.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 and CDC incorporated recommendations for partner testing into PMTCT generic training materials in 2004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CDC Couples HIV Counseling and Testing Intervention and Training</a:t>
            </a:r>
            <a:r>
              <a:rPr lang="en-US" baseline="0" dirty="0"/>
              <a:t> Curriculum</a:t>
            </a:r>
            <a:r>
              <a:rPr lang="en-US" dirty="0"/>
              <a:t> rolled out with WHO support in 2007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 ART guidelines recommended </a:t>
            </a:r>
            <a:r>
              <a:rPr kumimoji="0" lang="en-US" sz="1200" b="0" i="0" u="none" strike="noStrike" kern="1200" cap="none" spc="0" normalizeH="0" baseline="0" noProof="0" dirty="0">
                <a:ln>
                  <a:noFill/>
                </a:ln>
                <a:solidFill>
                  <a:srgbClr val="084837"/>
                </a:solidFill>
                <a:effectLst/>
                <a:uLnTx/>
                <a:uFillTx/>
                <a:latin typeface="+mn-lt"/>
                <a:ea typeface="+mn-ea"/>
                <a:cs typeface="Arial" pitchFamily="34" charset="0"/>
              </a:rPr>
              <a:t>c</a:t>
            </a:r>
            <a:r>
              <a:rPr kumimoji="0" lang="en-US" altLang="en-US" sz="1200" b="0" i="0" u="none" strike="noStrike" kern="1200" cap="none" spc="0" normalizeH="0" baseline="0" noProof="0" dirty="0">
                <a:ln>
                  <a:noFill/>
                </a:ln>
                <a:solidFill>
                  <a:prstClr val="black"/>
                </a:solidFill>
                <a:effectLst/>
                <a:uLnTx/>
                <a:uFillTx/>
                <a:latin typeface="+mn-lt"/>
                <a:ea typeface="+mn-ea"/>
                <a:cs typeface="Arial" pitchFamily="34" charset="0"/>
              </a:rPr>
              <a:t>ouples HIV testing and counseling</a:t>
            </a:r>
            <a:r>
              <a:rPr lang="en-US" dirty="0"/>
              <a:t> in 2012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Previous approaches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Couples HIV testing and counseling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Home-based testing for partners and family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Love letters to male partners of pregnant women in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Hotspot testing for female sex workers and their clients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Ask</a:t>
            </a:r>
            <a:r>
              <a:rPr lang="en-US" b="0" dirty="0"/>
              <a:t> learners if they are</a:t>
            </a:r>
            <a:r>
              <a:rPr lang="en-US" b="0" baseline="0" dirty="0"/>
              <a:t> familiar with previous approaches for partner or couples testing; solicit feedback from them about whether these approaches were successful and/or some of the challenges or ways these approaches could have been improved.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Direct</a:t>
            </a:r>
            <a:r>
              <a:rPr lang="en-US" b="0" baseline="0" dirty="0"/>
              <a:t> the discussion toward identifying both the opportunities in these approaches and the failures, so that learners identify the additional advantages of the new </a:t>
            </a:r>
            <a:r>
              <a:rPr lang="en-US" baseline="0" dirty="0"/>
              <a:t>index testing and partner services</a:t>
            </a:r>
            <a:r>
              <a:rPr lang="en-US" b="0" baseline="0" dirty="0"/>
              <a:t> approach.</a:t>
            </a:r>
            <a:endParaRPr lang="en-US" b="1" dirty="0"/>
          </a:p>
          <a:p>
            <a:endParaRPr lang="en-US" dirty="0"/>
          </a:p>
        </p:txBody>
      </p:sp>
      <p:sp>
        <p:nvSpPr>
          <p:cNvPr id="4" name="Slide Number Placeholder 3"/>
          <p:cNvSpPr>
            <a:spLocks noGrp="1"/>
          </p:cNvSpPr>
          <p:nvPr>
            <p:ph type="sldNum" sz="quarter" idx="10"/>
          </p:nvPr>
        </p:nvSpPr>
        <p:spPr/>
        <p:txBody>
          <a:bodyPr/>
          <a:lstStyle/>
          <a:p>
            <a:fld id="{15C8799C-B27C-47A7-95D6-089CAFD3C26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216116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221126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Household testing: </a:t>
            </a:r>
          </a:p>
          <a:p>
            <a:pPr marL="171450" indent="-171450">
              <a:buFont typeface="Arial" panose="020B0604020202020204" pitchFamily="34" charset="0"/>
              <a:buChar char="•"/>
            </a:pPr>
            <a:r>
              <a:rPr lang="en-US" dirty="0" smtClean="0"/>
              <a:t>If index client is not comfortable with previous methods for partner notification, provider may offer to take voluntary HTS services to the neighborhood where the partner(s) live.</a:t>
            </a:r>
          </a:p>
          <a:p>
            <a:pPr marL="171450" indent="-171450">
              <a:buFont typeface="Arial" panose="020B0604020202020204" pitchFamily="34" charset="0"/>
              <a:buChar char="•"/>
            </a:pPr>
            <a:r>
              <a:rPr lang="en-US" dirty="0" smtClean="0"/>
              <a:t>Aim  is to offer voluntary HTS to the partner(s).</a:t>
            </a:r>
          </a:p>
          <a:p>
            <a:pPr marL="171450" indent="-171450">
              <a:buFont typeface="Arial" panose="020B0604020202020204" pitchFamily="34" charset="0"/>
              <a:buChar char="•"/>
            </a:pPr>
            <a:r>
              <a:rPr lang="en-US" dirty="0" smtClean="0"/>
              <a:t>May also offer testing for others who live nearby, to reduce stigma.</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Hotspot</a:t>
            </a:r>
            <a:r>
              <a:rPr lang="en-US" baseline="0" dirty="0" smtClean="0"/>
              <a:t> testing: </a:t>
            </a:r>
          </a:p>
          <a:p>
            <a:pPr marL="171450" indent="-171450">
              <a:buFont typeface="Arial" panose="020B0604020202020204" pitchFamily="34" charset="0"/>
              <a:buChar char="•"/>
            </a:pPr>
            <a:r>
              <a:rPr lang="en-US" baseline="0" dirty="0" smtClean="0"/>
              <a:t>Programs working with KPs bring HIV testing services to places where KPs and their partners congregate</a:t>
            </a:r>
          </a:p>
          <a:p>
            <a:pPr marL="171450" indent="-171450">
              <a:buFont typeface="Arial" panose="020B0604020202020204" pitchFamily="34" charset="0"/>
              <a:buChar char="•"/>
            </a:pPr>
            <a:r>
              <a:rPr lang="en-US" baseline="0" dirty="0" smtClean="0"/>
              <a:t>Aim to reach SWs and their clients, MSM and their partners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Couples HIV Testing and Counseling</a:t>
            </a:r>
          </a:p>
          <a:p>
            <a:pPr marL="171450" indent="-171450">
              <a:buFont typeface="Arial" panose="020B0604020202020204" pitchFamily="34" charset="0"/>
              <a:buChar char="•"/>
            </a:pPr>
            <a:r>
              <a:rPr lang="en-US" dirty="0" smtClean="0"/>
              <a:t>Couples HIV testing and counseling (CHTC) is typically offered to two clients who are learning their status together for the first time.</a:t>
            </a:r>
          </a:p>
          <a:p>
            <a:pPr marL="171450" indent="-171450">
              <a:buFont typeface="Arial" panose="020B0604020202020204" pitchFamily="34" charset="0"/>
              <a:buChar char="•"/>
            </a:pPr>
            <a:r>
              <a:rPr lang="en-US" dirty="0" smtClean="0"/>
              <a:t>Some index clients who already know their HIV status may feel that re-testing together with their partners is the most acceptable way of getting their partner tested and discussing their results together. </a:t>
            </a:r>
          </a:p>
          <a:p>
            <a:pPr marL="171450" indent="-171450">
              <a:buFont typeface="Arial" panose="020B0604020202020204" pitchFamily="34" charset="0"/>
              <a:buChar char="•"/>
            </a:pPr>
            <a:endParaRPr lang="en-US" dirty="0" smtClean="0">
              <a:solidFill>
                <a:schemeClr val="tx2">
                  <a:lumMod val="60000"/>
                  <a:lumOff val="40000"/>
                </a:schemeClr>
              </a:solidFill>
            </a:endParaRPr>
          </a:p>
          <a:p>
            <a:pPr marL="0" indent="0">
              <a:buFont typeface="Arial" panose="020B0604020202020204" pitchFamily="34" charset="0"/>
              <a:buNone/>
            </a:pPr>
            <a:r>
              <a:rPr lang="en-US" dirty="0" smtClean="0">
                <a:solidFill>
                  <a:schemeClr val="tx2">
                    <a:lumMod val="60000"/>
                    <a:lumOff val="40000"/>
                  </a:schemeClr>
                </a:solidFill>
              </a:rPr>
              <a:t>Incentivized Social/Sexual Network Testing</a:t>
            </a:r>
          </a:p>
          <a:p>
            <a:pPr marL="171450" indent="-171450">
              <a:buFont typeface="Arial" panose="020B0604020202020204" pitchFamily="34" charset="0"/>
              <a:buChar char="•"/>
            </a:pPr>
            <a:r>
              <a:rPr lang="en-US" dirty="0" smtClean="0"/>
              <a:t>Key populations are enlisted as </a:t>
            </a:r>
            <a:r>
              <a:rPr lang="en-US" i="1" dirty="0" smtClean="0"/>
              <a:t>seeds</a:t>
            </a:r>
            <a:r>
              <a:rPr lang="en-US" dirty="0" smtClean="0"/>
              <a:t> who recruit persons from their social or sexual networks to come for HIV testing. </a:t>
            </a:r>
          </a:p>
          <a:p>
            <a:pPr marL="171450" indent="-171450">
              <a:buFont typeface="Arial" panose="020B0604020202020204" pitchFamily="34" charset="0"/>
              <a:buChar char="•"/>
            </a:pPr>
            <a:r>
              <a:rPr lang="en-US" dirty="0" smtClean="0"/>
              <a:t>Seeds are coached on how to deliver messages about HIV testing and who should be recruited </a:t>
            </a:r>
          </a:p>
          <a:p>
            <a:pPr marL="171450" indent="-171450">
              <a:buFont typeface="Arial" panose="020B0604020202020204" pitchFamily="34" charset="0"/>
              <a:buChar char="•"/>
            </a:pPr>
            <a:r>
              <a:rPr lang="en-US" dirty="0" smtClean="0"/>
              <a:t>Seeds are given 5 </a:t>
            </a:r>
            <a:r>
              <a:rPr lang="en-US" i="1" dirty="0" smtClean="0"/>
              <a:t>vouchers</a:t>
            </a:r>
            <a:r>
              <a:rPr lang="en-US" dirty="0" smtClean="0"/>
              <a:t> or coupons to distribute to their contacts, with instructions on where to access HIV testing</a:t>
            </a:r>
          </a:p>
          <a:p>
            <a:pPr marL="171450" indent="-171450">
              <a:buFont typeface="Arial" panose="020B0604020202020204" pitchFamily="34" charset="0"/>
              <a:buChar char="•"/>
            </a:pPr>
            <a:r>
              <a:rPr lang="en-US" dirty="0" smtClean="0"/>
              <a:t>When the contacts come to the site for testing, the seed is given a small incentive</a:t>
            </a:r>
          </a:p>
          <a:p>
            <a:pPr marL="0" indent="0">
              <a:buFont typeface="Arial" panose="020B0604020202020204" pitchFamily="34" charset="0"/>
              <a:buNone/>
            </a:pPr>
            <a:endParaRPr lang="en-US" dirty="0" smtClean="0">
              <a:solidFill>
                <a:schemeClr val="tx2">
                  <a:lumMod val="60000"/>
                  <a:lumOff val="40000"/>
                </a:schemeClr>
              </a:solidFill>
            </a:endParaRP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09987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Previous approaches include: </a:t>
            </a:r>
          </a:p>
          <a:p>
            <a:pPr marL="628650" lvl="1" indent="-171450">
              <a:buFont typeface="Arial" panose="020B0604020202020204" pitchFamily="34" charset="0"/>
              <a:buChar char="•"/>
            </a:pPr>
            <a:r>
              <a:rPr lang="en-US" dirty="0" smtClean="0"/>
              <a:t>Couples HIV testing and counseling (CHTC)</a:t>
            </a:r>
          </a:p>
          <a:p>
            <a:pPr marL="628650" lvl="1" indent="-171450">
              <a:buFont typeface="Arial" panose="020B0604020202020204" pitchFamily="34" charset="0"/>
              <a:buChar char="•"/>
            </a:pPr>
            <a:r>
              <a:rPr lang="en-US" dirty="0" smtClean="0"/>
              <a:t>Home-based testing for partners and family members </a:t>
            </a:r>
          </a:p>
          <a:p>
            <a:pPr marL="628650" lvl="1" indent="-171450">
              <a:buFont typeface="Arial" panose="020B0604020202020204" pitchFamily="34" charset="0"/>
              <a:buChar char="•"/>
            </a:pPr>
            <a:r>
              <a:rPr lang="en-US" dirty="0" smtClean="0"/>
              <a:t>Love letters to male partners of pregnant women in ANC</a:t>
            </a:r>
          </a:p>
          <a:p>
            <a:pPr marL="628650" lvl="1" indent="-171450">
              <a:buFont typeface="Arial" panose="020B0604020202020204" pitchFamily="34" charset="0"/>
              <a:buChar char="•"/>
            </a:pPr>
            <a:r>
              <a:rPr lang="en-US" dirty="0" smtClean="0"/>
              <a:t>Testing in settings that reach FSW and their clients</a:t>
            </a:r>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52418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SAY: </a:t>
            </a:r>
            <a:r>
              <a:rPr lang="en-US" dirty="0"/>
              <a:t>What</a:t>
            </a:r>
            <a:r>
              <a:rPr lang="en-US" baseline="0" dirty="0"/>
              <a:t> got us here won’t get us there: new and innovative strategies are needed to close the testing gap. </a:t>
            </a:r>
            <a:endParaRPr lang="en-US" dirty="0"/>
          </a:p>
        </p:txBody>
      </p:sp>
      <p:sp>
        <p:nvSpPr>
          <p:cNvPr id="4" name="Slide Number Placeholder 3"/>
          <p:cNvSpPr>
            <a:spLocks noGrp="1"/>
          </p:cNvSpPr>
          <p:nvPr>
            <p:ph type="sldNum" sz="quarter" idx="10"/>
          </p:nvPr>
        </p:nvSpPr>
        <p:spPr/>
        <p:txBody>
          <a:bodyPr/>
          <a:lstStyle/>
          <a:p>
            <a:fld id="{15C8799C-B27C-47A7-95D6-089CAFD3C26E}" type="slidenum">
              <a:rPr lang="en-US" smtClean="0"/>
              <a:t>7</a:t>
            </a:fld>
            <a:endParaRPr lang="en-US" dirty="0"/>
          </a:p>
        </p:txBody>
      </p:sp>
    </p:spTree>
    <p:extLst>
      <p:ext uri="{BB962C8B-B14F-4D97-AF65-F5344CB8AC3E}">
        <p14:creationId xmlns:p14="http://schemas.microsoft.com/office/powerpoint/2010/main" val="257703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In 2016, WHO issued</a:t>
            </a:r>
            <a:r>
              <a:rPr lang="en-US" baseline="0" dirty="0"/>
              <a:t> international guidance supporting the use of voluntary assisted index testing and partner services as part of a comprehensive package of HIV testing and care offered to PLHIV</a:t>
            </a:r>
            <a:r>
              <a:rPr lang="en-US" baseline="0" dirty="0">
                <a:solidFill>
                  <a:srgbClr val="FF0000"/>
                </a:solidFill>
              </a:rPr>
              <a:t>. </a:t>
            </a:r>
            <a:endParaRPr lang="en-US" altLang="en-US" sz="1200" b="0" i="1" dirty="0">
              <a:solidFill>
                <a:srgbClr val="FF0000"/>
              </a:solidFill>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15C8799C-B27C-47A7-95D6-089CAFD3C26E}" type="slidenum">
              <a:rPr lang="en-US" smtClean="0"/>
              <a:t>8</a:t>
            </a:fld>
            <a:endParaRPr lang="en-US" dirty="0"/>
          </a:p>
        </p:txBody>
      </p:sp>
    </p:spTree>
    <p:extLst>
      <p:ext uri="{BB962C8B-B14F-4D97-AF65-F5344CB8AC3E}">
        <p14:creationId xmlns:p14="http://schemas.microsoft.com/office/powerpoint/2010/main" val="335220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1" baseline="0" dirty="0"/>
              <a:t>I</a:t>
            </a:r>
            <a:r>
              <a:rPr lang="en-US" baseline="0" dirty="0"/>
              <a:t>ndex testing and partner services </a:t>
            </a:r>
            <a:r>
              <a:rPr lang="en-US" dirty="0"/>
              <a:t>are services offered by a trained provider who </a:t>
            </a:r>
            <a:r>
              <a:rPr lang="en-US" altLang="en-US" sz="1200" dirty="0">
                <a:cs typeface="Arial" pitchFamily="34" charset="0"/>
              </a:rPr>
              <a:t>asks people diagnosed with HIV </a:t>
            </a:r>
            <a:r>
              <a:rPr lang="en-US" altLang="en-US" sz="1200" i="0" dirty="0">
                <a:cs typeface="Arial" pitchFamily="34" charset="0"/>
              </a:rPr>
              <a:t>(index clients) </a:t>
            </a:r>
            <a:r>
              <a:rPr lang="en-US" altLang="en-US" sz="1200" dirty="0">
                <a:cs typeface="Arial" pitchFamily="34" charset="0"/>
              </a:rPr>
              <a:t>to list their sexual partners, drug-injecting partners (where applicable), and children, and then, if the index client agrees, offers these partners HIV testing. This</a:t>
            </a:r>
            <a:r>
              <a:rPr lang="en-US" altLang="en-US" sz="1200" baseline="0" dirty="0">
                <a:cs typeface="Arial" pitchFamily="34" charset="0"/>
              </a:rPr>
              <a:t> process is completely voluntary.</a:t>
            </a:r>
            <a:endParaRPr lang="en-US" altLang="en-US" sz="120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pitchFamily="34" charset="0"/>
              </a:rPr>
              <a:t>Couple</a:t>
            </a:r>
            <a:r>
              <a:rPr lang="en-US" altLang="en-US" sz="1200" baseline="0" dirty="0">
                <a:cs typeface="Arial" pitchFamily="34" charset="0"/>
              </a:rPr>
              <a:t>s HIV testing and counseling recommendations (2012): </a:t>
            </a:r>
            <a:endParaRPr lang="en-US" altLang="en-US" sz="1200" dirty="0">
              <a:cs typeface="Arial" pitchFamily="34" charset="0"/>
            </a:endParaRPr>
          </a:p>
          <a:p>
            <a:pPr marL="342900" indent="-342900" defTabSz="457119">
              <a:buFont typeface="Arial" panose="020B0604020202020204" pitchFamily="34" charset="0"/>
              <a:buChar char="•"/>
              <a:defRPr/>
            </a:pPr>
            <a:r>
              <a:rPr lang="en-US" sz="1200" dirty="0">
                <a:solidFill>
                  <a:srgbClr val="084837"/>
                </a:solidFill>
                <a:cs typeface="Arial" pitchFamily="34" charset="0"/>
              </a:rPr>
              <a:t>Couples or partners should be offered voluntary c</a:t>
            </a:r>
            <a:r>
              <a:rPr kumimoji="0" lang="en-US" altLang="en-US" sz="1200" b="0" i="0" u="none" strike="noStrike" kern="1200" cap="none" spc="0" normalizeH="0" baseline="0" noProof="0" dirty="0" err="1">
                <a:ln>
                  <a:noFill/>
                </a:ln>
                <a:solidFill>
                  <a:prstClr val="black"/>
                </a:solidFill>
                <a:effectLst/>
                <a:uLnTx/>
                <a:uFillTx/>
                <a:latin typeface="+mn-lt"/>
                <a:ea typeface="+mn-ea"/>
                <a:cs typeface="Arial" pitchFamily="34" charset="0"/>
              </a:rPr>
              <a:t>ouples</a:t>
            </a:r>
            <a:r>
              <a:rPr kumimoji="0" lang="en-US" altLang="en-US" sz="1200" b="0" i="0" u="none" strike="noStrike" kern="1200" cap="none" spc="0" normalizeH="0" baseline="0" noProof="0" dirty="0">
                <a:ln>
                  <a:noFill/>
                </a:ln>
                <a:solidFill>
                  <a:prstClr val="black"/>
                </a:solidFill>
                <a:effectLst/>
                <a:uLnTx/>
                <a:uFillTx/>
                <a:latin typeface="+mn-lt"/>
                <a:ea typeface="+mn-ea"/>
                <a:cs typeface="Arial" pitchFamily="34" charset="0"/>
              </a:rPr>
              <a:t> HIV testing and counseling </a:t>
            </a:r>
            <a:r>
              <a:rPr lang="en-US" sz="1200" dirty="0">
                <a:solidFill>
                  <a:srgbClr val="084837"/>
                </a:solidFill>
                <a:cs typeface="Arial" pitchFamily="34" charset="0"/>
              </a:rPr>
              <a:t>with mutual disclosure. </a:t>
            </a:r>
          </a:p>
          <a:p>
            <a:pPr marL="342900" indent="-342900" defTabSz="457119">
              <a:buFont typeface="Arial" panose="020B0604020202020204" pitchFamily="34" charset="0"/>
              <a:buChar char="•"/>
              <a:defRPr/>
            </a:pPr>
            <a:r>
              <a:rPr lang="en-US" sz="1200" dirty="0">
                <a:solidFill>
                  <a:srgbClr val="084837"/>
                </a:solidFill>
                <a:cs typeface="Arial" pitchFamily="34" charset="0"/>
              </a:rPr>
              <a:t>Couples and partners should be offered voluntary </a:t>
            </a:r>
            <a:r>
              <a:rPr kumimoji="0" lang="en-US" sz="1200" b="0" i="0" u="none" strike="noStrike" kern="1200" cap="none" spc="0" normalizeH="0" baseline="0" noProof="0" dirty="0">
                <a:ln>
                  <a:noFill/>
                </a:ln>
                <a:solidFill>
                  <a:srgbClr val="084837"/>
                </a:solidFill>
                <a:effectLst/>
                <a:uLnTx/>
                <a:uFillTx/>
                <a:latin typeface="+mn-lt"/>
                <a:ea typeface="+mn-ea"/>
                <a:cs typeface="Arial" pitchFamily="34" charset="0"/>
              </a:rPr>
              <a:t>c</a:t>
            </a:r>
            <a:r>
              <a:rPr kumimoji="0" lang="en-US" altLang="en-US" sz="1200" b="0" i="0" u="none" strike="noStrike" kern="1200" cap="none" spc="0" normalizeH="0" baseline="0" noProof="0" dirty="0">
                <a:ln>
                  <a:noFill/>
                </a:ln>
                <a:solidFill>
                  <a:prstClr val="black"/>
                </a:solidFill>
                <a:effectLst/>
                <a:uLnTx/>
                <a:uFillTx/>
                <a:latin typeface="+mn-lt"/>
                <a:ea typeface="+mn-ea"/>
                <a:cs typeface="Arial" pitchFamily="34" charset="0"/>
              </a:rPr>
              <a:t>ouples HIV testing and counseling</a:t>
            </a:r>
            <a:r>
              <a:rPr lang="en-US" sz="1200" dirty="0">
                <a:solidFill>
                  <a:srgbClr val="084837"/>
                </a:solidFill>
                <a:cs typeface="Arial" pitchFamily="34" charset="0"/>
              </a:rPr>
              <a:t> with mutual disclosure in antenatal care settings</a:t>
            </a:r>
            <a:r>
              <a:rPr lang="en-US" sz="1050" dirty="0">
                <a:solidFill>
                  <a:srgbClr val="084837"/>
                </a:solidFill>
                <a:cs typeface="Arial" pitchFamily="34" charset="0"/>
              </a:rPr>
              <a:t>. </a:t>
            </a:r>
          </a:p>
          <a:p>
            <a:pPr marL="342900" indent="-342900" defTabSz="457119">
              <a:buFont typeface="Arial" panose="020B0604020202020204" pitchFamily="34" charset="0"/>
              <a:buChar char="•"/>
              <a:defRPr/>
            </a:pPr>
            <a:r>
              <a:rPr lang="en-US" sz="1200" dirty="0">
                <a:solidFill>
                  <a:srgbClr val="084837"/>
                </a:solidFill>
                <a:cs typeface="Arial" pitchFamily="34" charset="0"/>
              </a:rPr>
              <a:t>C</a:t>
            </a:r>
            <a:r>
              <a:rPr kumimoji="0" lang="en-US" altLang="en-US" sz="1200" b="0" i="0" u="none" strike="noStrike" kern="1200" cap="none" spc="0" normalizeH="0" baseline="0" noProof="0" dirty="0" err="1">
                <a:ln>
                  <a:noFill/>
                </a:ln>
                <a:solidFill>
                  <a:prstClr val="black"/>
                </a:solidFill>
                <a:effectLst/>
                <a:uLnTx/>
                <a:uFillTx/>
                <a:latin typeface="+mn-lt"/>
                <a:ea typeface="+mn-ea"/>
                <a:cs typeface="Arial" pitchFamily="34" charset="0"/>
              </a:rPr>
              <a:t>ouples</a:t>
            </a:r>
            <a:r>
              <a:rPr kumimoji="0" lang="en-US" altLang="en-US" sz="1200" b="0" i="0" u="none" strike="noStrike" kern="1200" cap="none" spc="0" normalizeH="0" baseline="0" noProof="0" dirty="0">
                <a:ln>
                  <a:noFill/>
                </a:ln>
                <a:solidFill>
                  <a:prstClr val="black"/>
                </a:solidFill>
                <a:effectLst/>
                <a:uLnTx/>
                <a:uFillTx/>
                <a:latin typeface="+mn-lt"/>
                <a:ea typeface="+mn-ea"/>
                <a:cs typeface="Arial" pitchFamily="34" charset="0"/>
              </a:rPr>
              <a:t> HIV testing and counseling </a:t>
            </a:r>
            <a:r>
              <a:rPr lang="en-US" sz="1200" dirty="0">
                <a:solidFill>
                  <a:srgbClr val="084837"/>
                </a:solidFill>
                <a:cs typeface="Arial" pitchFamily="34" charset="0"/>
              </a:rPr>
              <a:t>with mutual disclosure should be offered to individuals of known HIV status.</a:t>
            </a:r>
            <a:r>
              <a:rPr lang="en-US" sz="1200" i="1" dirty="0">
                <a:solidFill>
                  <a:srgbClr val="084837"/>
                </a:solidFill>
                <a:cs typeface="Arial" pitchFamily="34" charset="0"/>
              </a:rPr>
              <a:t> </a:t>
            </a:r>
            <a:endParaRPr lang="en-US" altLang="en-US" sz="120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pitchFamily="34" charset="0"/>
              </a:rPr>
              <a:t>Many countries have adopted this recommendation into their own guidelines and recommendations </a:t>
            </a:r>
            <a:r>
              <a:rPr lang="en-US" altLang="en-US" sz="1200" b="0" dirty="0">
                <a:cs typeface="Arial" pitchFamily="34" charset="0"/>
              </a:rPr>
              <a:t>[</a:t>
            </a:r>
            <a:r>
              <a:rPr lang="en-US" altLang="en-US" sz="1200" b="0" i="1" dirty="0">
                <a:cs typeface="Arial" pitchFamily="34" charset="0"/>
              </a:rPr>
              <a:t>insert information about local HTS guidelines in country where</a:t>
            </a:r>
            <a:r>
              <a:rPr lang="en-US" altLang="en-US" sz="1200" b="0" i="1" baseline="0" dirty="0">
                <a:cs typeface="Arial" pitchFamily="34" charset="0"/>
              </a:rPr>
              <a:t> training is being delivered</a:t>
            </a:r>
            <a:r>
              <a:rPr lang="en-US" altLang="en-US" sz="1200" b="0" baseline="0" dirty="0">
                <a:cs typeface="Arial" pitchFamily="34" charset="0"/>
              </a:rPr>
              <a:t>].</a:t>
            </a:r>
            <a:endParaRPr lang="en-US" altLang="en-US" sz="1200" b="0"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5C8799C-B27C-47A7-95D6-089CAFD3C26E}" type="slidenum">
              <a:rPr lang="en-US" smtClean="0"/>
              <a:t>9</a:t>
            </a:fld>
            <a:endParaRPr lang="en-US" dirty="0"/>
          </a:p>
        </p:txBody>
      </p:sp>
    </p:spTree>
    <p:extLst>
      <p:ext uri="{BB962C8B-B14F-4D97-AF65-F5344CB8AC3E}">
        <p14:creationId xmlns:p14="http://schemas.microsoft.com/office/powerpoint/2010/main" val="180550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Explain the definitions used</a:t>
            </a:r>
            <a:r>
              <a:rPr lang="en-US" b="1" baseline="0" dirty="0"/>
              <a:t> in index testing and partner services:</a:t>
            </a:r>
            <a:endParaRPr lang="en-US" b="1" dirty="0"/>
          </a:p>
          <a:p>
            <a:endParaRPr lang="en-US" dirty="0"/>
          </a:p>
          <a:p>
            <a:r>
              <a:rPr lang="en-US" u="sng" dirty="0"/>
              <a:t>Index client:</a:t>
            </a:r>
            <a:r>
              <a:rPr lang="en-US" dirty="0"/>
              <a:t> anyone who</a:t>
            </a:r>
            <a:r>
              <a:rPr lang="en-US" baseline="0" dirty="0"/>
              <a:t> has HIV—someone newly diagnosed or previously diagnosed. Index testing and partner services should be offered to all index clients.</a:t>
            </a:r>
          </a:p>
          <a:p>
            <a:endParaRPr lang="en-US" baseline="0" dirty="0"/>
          </a:p>
          <a:p>
            <a:r>
              <a:rPr lang="en-US" u="sng" baseline="0" dirty="0"/>
              <a:t>Partner:</a:t>
            </a:r>
            <a:r>
              <a:rPr lang="en-US" baseline="0" dirty="0"/>
              <a:t> any sex partner—spouse, main partner, casual partner—anyone the client may have had sex with or exposed to HIV. Partners also include drug-injecting partners.</a:t>
            </a:r>
          </a:p>
          <a:p>
            <a:endParaRPr lang="en-US" baseline="0" dirty="0"/>
          </a:p>
          <a:p>
            <a:r>
              <a:rPr lang="en-US" u="sng" baseline="0" dirty="0"/>
              <a:t>Child:</a:t>
            </a:r>
            <a:r>
              <a:rPr lang="en-US" baseline="0" dirty="0"/>
              <a:t> any biological child of an index client—focus on biological child of HIV-positive mothers, but in some cases it may also be appropriate to test children of HIV-positive fathers or orphans and vulnerable children whose mother’s HIV status is unknown. Here our concern is children under 12 years old because we are looking at the biological risk to the child. Children who may have been sexually abused or who are sexually active of their own volition should also have an opportunity to be tested, but we are not focused on these children for index testing and partner services. </a:t>
            </a:r>
            <a:endParaRPr lang="en-US" dirty="0"/>
          </a:p>
        </p:txBody>
      </p:sp>
      <p:sp>
        <p:nvSpPr>
          <p:cNvPr id="4" name="Slide Number Placeholder 3"/>
          <p:cNvSpPr>
            <a:spLocks noGrp="1"/>
          </p:cNvSpPr>
          <p:nvPr>
            <p:ph type="sldNum" sz="quarter" idx="10"/>
          </p:nvPr>
        </p:nvSpPr>
        <p:spPr/>
        <p:txBody>
          <a:bodyPr/>
          <a:lstStyle/>
          <a:p>
            <a:fld id="{15C8799C-B27C-47A7-95D6-089CAFD3C26E}" type="slidenum">
              <a:rPr lang="en-US" smtClean="0"/>
              <a:t>10</a:t>
            </a:fld>
            <a:endParaRPr lang="en-US" dirty="0"/>
          </a:p>
        </p:txBody>
      </p:sp>
    </p:spTree>
    <p:extLst>
      <p:ext uri="{BB962C8B-B14F-4D97-AF65-F5344CB8AC3E}">
        <p14:creationId xmlns:p14="http://schemas.microsoft.com/office/powerpoint/2010/main" val="189418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testing is focused on testing individuals who have known exposure to HIV.</a:t>
            </a:r>
            <a:r>
              <a:rPr lang="en-US" baseline="0" dirty="0" smtClean="0"/>
              <a:t>  </a:t>
            </a:r>
          </a:p>
          <a:p>
            <a:endParaRPr lang="en-US" baseline="0" dirty="0" smtClean="0"/>
          </a:p>
          <a:p>
            <a:r>
              <a:rPr lang="en-US" dirty="0" smtClean="0"/>
              <a:t>Index testing starts with an HIV-positive</a:t>
            </a:r>
            <a:r>
              <a:rPr lang="en-US" baseline="0" dirty="0" smtClean="0"/>
              <a:t> index client. This client is asked to list of all of their sexual or injecting drug use partners within the past year.  In addition, if the client is female, she is asked to name all of her biologic children under the age of 15 years who may have been exposed to HIV during pregnancy, childbirth, or breastfeeding.</a:t>
            </a:r>
          </a:p>
          <a:p>
            <a:endParaRPr lang="en-US" baseline="0" dirty="0" smtClean="0"/>
          </a:p>
          <a:p>
            <a:r>
              <a:rPr lang="en-US" baseline="0" dirty="0" smtClean="0"/>
              <a:t>Each listed partner and child is then contacted, informed that they have been exposed to HIV, and offered HIV testing services. </a:t>
            </a:r>
          </a:p>
          <a:p>
            <a:endParaRPr lang="en-US" baseline="0" dirty="0" smtClean="0"/>
          </a:p>
          <a:p>
            <a:r>
              <a:rPr lang="en-US" baseline="0" dirty="0" smtClean="0"/>
              <a:t>Index testing is also called partner notification services or partner services.  For the purposes of this training, we will use partner index testing when we discuss testing the sex and needle using partner(s) of HIV-positive index clients and family index testing when we discuss testing the biologic children of HIV-positive index clients.</a:t>
            </a:r>
            <a:endParaRPr lang="en-US" dirty="0"/>
          </a:p>
        </p:txBody>
      </p:sp>
      <p:sp>
        <p:nvSpPr>
          <p:cNvPr id="4" name="Slide Number Placeholder 3"/>
          <p:cNvSpPr>
            <a:spLocks noGrp="1"/>
          </p:cNvSpPr>
          <p:nvPr>
            <p:ph type="sldNum" sz="quarter" idx="10"/>
          </p:nvPr>
        </p:nvSpPr>
        <p:spPr/>
        <p:txBody>
          <a:bodyPr/>
          <a:lstStyle/>
          <a:p>
            <a:fld id="{6988C74F-8429-4686-A201-F02120734A10}" type="slidenum">
              <a:rPr lang="en-US" smtClean="0"/>
              <a:t>11</a:t>
            </a:fld>
            <a:endParaRPr lang="en-US"/>
          </a:p>
        </p:txBody>
      </p:sp>
    </p:spTree>
    <p:extLst>
      <p:ext uri="{BB962C8B-B14F-4D97-AF65-F5344CB8AC3E}">
        <p14:creationId xmlns:p14="http://schemas.microsoft.com/office/powerpoint/2010/main" val="18981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8C74F-8429-4686-A201-F02120734A10}" type="slidenum">
              <a:rPr lang="en-US" smtClean="0"/>
              <a:t>13</a:t>
            </a:fld>
            <a:endParaRPr lang="en-US"/>
          </a:p>
        </p:txBody>
      </p:sp>
    </p:spTree>
    <p:extLst>
      <p:ext uri="{BB962C8B-B14F-4D97-AF65-F5344CB8AC3E}">
        <p14:creationId xmlns:p14="http://schemas.microsoft.com/office/powerpoint/2010/main" val="18084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The</a:t>
            </a:r>
            <a:r>
              <a:rPr lang="en-US" b="0" baseline="0" dirty="0"/>
              <a:t> goal of </a:t>
            </a:r>
            <a:r>
              <a:rPr lang="en-US" baseline="0" dirty="0"/>
              <a:t>index testing and partner services </a:t>
            </a:r>
            <a:r>
              <a:rPr lang="en-US" b="0" baseline="0" dirty="0"/>
              <a:t>is to break the chain of HIV transmission by identifying contacts of PLHIV who are at high risk, offering them HTS, and linking them to treatment and prevention.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a:t>
            </a:r>
            <a:r>
              <a:rPr lang="en-US" b="0" dirty="0"/>
              <a:t>What is meant by “break the chain” of HIV transmission? Why is this important? </a:t>
            </a:r>
            <a:endParaRPr lang="en-US" b="1" dirty="0"/>
          </a:p>
        </p:txBody>
      </p:sp>
      <p:sp>
        <p:nvSpPr>
          <p:cNvPr id="4" name="Slide Number Placeholder 3"/>
          <p:cNvSpPr>
            <a:spLocks noGrp="1"/>
          </p:cNvSpPr>
          <p:nvPr>
            <p:ph type="sldNum" sz="quarter" idx="10"/>
          </p:nvPr>
        </p:nvSpPr>
        <p:spPr/>
        <p:txBody>
          <a:bodyPr/>
          <a:lstStyle/>
          <a:p>
            <a:fld id="{15C8799C-B27C-47A7-95D6-089CAFD3C26E}" type="slidenum">
              <a:rPr lang="en-US" smtClean="0"/>
              <a:t>15</a:t>
            </a:fld>
            <a:endParaRPr lang="en-US" dirty="0"/>
          </a:p>
        </p:txBody>
      </p:sp>
    </p:spTree>
    <p:extLst>
      <p:ext uri="{BB962C8B-B14F-4D97-AF65-F5344CB8AC3E}">
        <p14:creationId xmlns:p14="http://schemas.microsoft.com/office/powerpoint/2010/main" val="65769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Ask</a:t>
            </a:r>
            <a:r>
              <a:rPr lang="en-US" b="0" dirty="0"/>
              <a:t> the two questions on the slide. Briefly discuss the responses to the questions.</a:t>
            </a:r>
            <a:endParaRPr lang="en-US" b="1" dirty="0"/>
          </a:p>
        </p:txBody>
      </p:sp>
      <p:sp>
        <p:nvSpPr>
          <p:cNvPr id="4" name="Slide Number Placeholder 3"/>
          <p:cNvSpPr>
            <a:spLocks noGrp="1"/>
          </p:cNvSpPr>
          <p:nvPr>
            <p:ph type="sldNum" sz="quarter" idx="10"/>
          </p:nvPr>
        </p:nvSpPr>
        <p:spPr/>
        <p:txBody>
          <a:bodyPr/>
          <a:lstStyle/>
          <a:p>
            <a:fld id="{15C8799C-B27C-47A7-95D6-089CAFD3C26E}" type="slidenum">
              <a:rPr lang="en-US" smtClean="0"/>
              <a:t>16</a:t>
            </a:fld>
            <a:endParaRPr lang="en-US" dirty="0"/>
          </a:p>
        </p:txBody>
      </p:sp>
    </p:spTree>
    <p:extLst>
      <p:ext uri="{BB962C8B-B14F-4D97-AF65-F5344CB8AC3E}">
        <p14:creationId xmlns:p14="http://schemas.microsoft.com/office/powerpoint/2010/main" val="39380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B69AA9-1DE1-4FD7-BBDD-56648CE4D8AE}"/>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5" name="Footer Placeholder 4">
            <a:extLst>
              <a:ext uri="{FF2B5EF4-FFF2-40B4-BE49-F238E27FC236}">
                <a16:creationId xmlns:a16="http://schemas.microsoft.com/office/drawing/2014/main" id="{E67FE6C8-A9E9-4905-B62C-36EB1EEE1516}"/>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7512F1E5-926B-4AC0-B04C-5A33CE26038D}"/>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18816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0B2545-1A80-40FB-9E19-411FD03988F8}"/>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5" name="Footer Placeholder 4">
            <a:extLst>
              <a:ext uri="{FF2B5EF4-FFF2-40B4-BE49-F238E27FC236}">
                <a16:creationId xmlns:a16="http://schemas.microsoft.com/office/drawing/2014/main" id="{11BBC762-7314-4388-B549-ECA21C0046B8}"/>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02C3E2C3-637C-424A-8F81-BEFAAE5A0ABE}"/>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87937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2D33CE-94A4-4924-B7FD-3FF06B82B155}"/>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5" name="Footer Placeholder 4">
            <a:extLst>
              <a:ext uri="{FF2B5EF4-FFF2-40B4-BE49-F238E27FC236}">
                <a16:creationId xmlns:a16="http://schemas.microsoft.com/office/drawing/2014/main" id="{5D94D674-892F-487C-86C9-2C55C49E64F2}"/>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1E478F58-0310-4488-BAC3-8695CE428AC8}"/>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29069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6C4E3-1D50-4707-B055-5B5EAEB53BFA}"/>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5" name="Footer Placeholder 4">
            <a:extLst>
              <a:ext uri="{FF2B5EF4-FFF2-40B4-BE49-F238E27FC236}">
                <a16:creationId xmlns:a16="http://schemas.microsoft.com/office/drawing/2014/main" id="{BBD529D5-74C2-4B10-B4A7-25FE7763D205}"/>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D72448A-AA78-4849-9DCC-A931E98A6A42}"/>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9821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568978-B4C7-4E8B-B052-11DD38B4E939}"/>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5" name="Footer Placeholder 4">
            <a:extLst>
              <a:ext uri="{FF2B5EF4-FFF2-40B4-BE49-F238E27FC236}">
                <a16:creationId xmlns:a16="http://schemas.microsoft.com/office/drawing/2014/main" id="{2B01FDE3-9696-4D75-8DCB-247A271E942F}"/>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70DE978-149A-436A-873F-DE2F696FC37A}"/>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45425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F762B5-780B-4F4B-8D26-ADD8C42AA538}"/>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6" name="Footer Placeholder 5">
            <a:extLst>
              <a:ext uri="{FF2B5EF4-FFF2-40B4-BE49-F238E27FC236}">
                <a16:creationId xmlns:a16="http://schemas.microsoft.com/office/drawing/2014/main" id="{486D6E71-5A2E-4FC9-90D3-2D7706AD7E78}"/>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38CB0056-1E37-4849-A074-514AF344358B}"/>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98248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D279C2-84A7-4FE4-9EF1-847494F8648F}"/>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8" name="Footer Placeholder 7">
            <a:extLst>
              <a:ext uri="{FF2B5EF4-FFF2-40B4-BE49-F238E27FC236}">
                <a16:creationId xmlns:a16="http://schemas.microsoft.com/office/drawing/2014/main" id="{A48D7EBD-8DB9-46AC-AA22-2D53586E75C2}"/>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9" name="Slide Number Placeholder 8">
            <a:extLst>
              <a:ext uri="{FF2B5EF4-FFF2-40B4-BE49-F238E27FC236}">
                <a16:creationId xmlns:a16="http://schemas.microsoft.com/office/drawing/2014/main" id="{DE1528A2-FD96-4D82-89CD-FC8D4C12C422}"/>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33622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DCB4B2-8601-4E4A-8F77-61E4113F8ABC}"/>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4" name="Footer Placeholder 3">
            <a:extLst>
              <a:ext uri="{FF2B5EF4-FFF2-40B4-BE49-F238E27FC236}">
                <a16:creationId xmlns:a16="http://schemas.microsoft.com/office/drawing/2014/main" id="{2BCEC2DC-7D85-49F3-88A2-FB2288A691C2}"/>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DA359689-C8F0-40C8-98C6-9466CBCA5B02}"/>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93771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7BE75-5D85-4843-872C-81A7914C6CCB}"/>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3" name="Footer Placeholder 2">
            <a:extLst>
              <a:ext uri="{FF2B5EF4-FFF2-40B4-BE49-F238E27FC236}">
                <a16:creationId xmlns:a16="http://schemas.microsoft.com/office/drawing/2014/main" id="{CA811D6A-01B4-4707-BCB6-A7C712531E25}"/>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E9389A30-89CC-4E8A-9F19-DAA7A003711B}"/>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55556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814ADFE-0DFC-4FF4-95FF-54C00BD63A1D}"/>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6" name="Footer Placeholder 5">
            <a:extLst>
              <a:ext uri="{FF2B5EF4-FFF2-40B4-BE49-F238E27FC236}">
                <a16:creationId xmlns:a16="http://schemas.microsoft.com/office/drawing/2014/main" id="{86DEB0D8-E7C2-473F-B2DC-CDF9F93DBE86}"/>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32414FDE-5C07-439F-8C34-0F06A3573D93}"/>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77828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085494D7-CDB3-4465-8112-D6A662B80DC4}"/>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10/8/2022</a:t>
            </a:fld>
            <a:endParaRPr lang="en-US"/>
          </a:p>
        </p:txBody>
      </p:sp>
      <p:sp>
        <p:nvSpPr>
          <p:cNvPr id="6" name="Footer Placeholder 5">
            <a:extLst>
              <a:ext uri="{FF2B5EF4-FFF2-40B4-BE49-F238E27FC236}">
                <a16:creationId xmlns:a16="http://schemas.microsoft.com/office/drawing/2014/main" id="{71D75EE3-DB36-430C-9CE5-C5216B37419A}"/>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4EC33DB7-9E73-4D91-8B9F-6F6B3451A124}"/>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46798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9DAF2F-2224-4E55-B1BB-2B3F5BE665B5}"/>
              </a:ext>
            </a:extLst>
          </p:cNvPr>
          <p:cNvSpPr>
            <a:spLocks noGrp="1"/>
          </p:cNvSpPr>
          <p:nvPr>
            <p:ph type="title"/>
          </p:nvPr>
        </p:nvSpPr>
        <p:spPr bwMode="auto">
          <a:xfrm>
            <a:off x="1200152" y="274638"/>
            <a:ext cx="103822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 name="Rectangle 19">
            <a:extLst>
              <a:ext uri="{FF2B5EF4-FFF2-40B4-BE49-F238E27FC236}">
                <a16:creationId xmlns:a16="http://schemas.microsoft.com/office/drawing/2014/main" id="{C2B0591B-C52B-4757-A1A5-AF09BC7983D4}"/>
              </a:ext>
            </a:extLst>
          </p:cNvPr>
          <p:cNvSpPr/>
          <p:nvPr/>
        </p:nvSpPr>
        <p:spPr>
          <a:xfrm>
            <a:off x="945291" y="6584652"/>
            <a:ext cx="11246709" cy="292388"/>
          </a:xfrm>
          <a:prstGeom prst="rect">
            <a:avLst/>
          </a:prstGeom>
          <a:solidFill>
            <a:srgbClr val="BCE292"/>
          </a:solidFill>
        </p:spPr>
        <p:txBody>
          <a:bodyPr>
            <a:spAutoFit/>
          </a:bodyPr>
          <a:lstStyle/>
          <a:p>
            <a:pPr>
              <a:defRPr/>
            </a:pPr>
            <a:r>
              <a:rPr lang="en-US" sz="1300" b="1" spc="200" dirty="0">
                <a:ln w="29210">
                  <a:solidFill>
                    <a:schemeClr val="accent3">
                      <a:tint val="10000"/>
                    </a:schemeClr>
                  </a:solidFill>
                </a:ln>
                <a:blipFill>
                  <a:blip r:embed="rId13"/>
                  <a:tile tx="0" ty="0" sx="100000" sy="100000" flip="none" algn="tl"/>
                </a:blipFill>
                <a:effectLst>
                  <a:innerShdw blurRad="50800" dist="50800" dir="8100000">
                    <a:srgbClr val="7D7D7D">
                      <a:alpha val="73000"/>
                    </a:srgbClr>
                  </a:innerShdw>
                </a:effectLst>
              </a:rPr>
              <a:t>NATIONAL AIDS &amp; STI CONTROL PROGRAMME (NASCP) </a:t>
            </a:r>
            <a:r>
              <a:rPr lang="en-US" sz="1300" b="1" spc="200" dirty="0">
                <a:ln w="29210">
                  <a:solidFill>
                    <a:schemeClr val="accent3">
                      <a:tint val="10000"/>
                    </a:schemeClr>
                  </a:solidFill>
                </a:ln>
                <a:solidFill>
                  <a:srgbClr val="00B050"/>
                </a:solidFill>
                <a:effectLst>
                  <a:innerShdw blurRad="50800" dist="50800" dir="8100000">
                    <a:srgbClr val="7D7D7D">
                      <a:alpha val="73000"/>
                    </a:srgbClr>
                  </a:innerShdw>
                </a:effectLst>
              </a:rPr>
              <a:t>- FEDERAL MINISTRY OF HEALTH</a:t>
            </a:r>
            <a:endParaRPr lang="en-GB" sz="1300" b="1" spc="200" dirty="0">
              <a:ln w="29210">
                <a:solidFill>
                  <a:schemeClr val="accent3">
                    <a:tint val="10000"/>
                  </a:schemeClr>
                </a:solidFill>
              </a:ln>
              <a:solidFill>
                <a:srgbClr val="00B050"/>
              </a:solidFill>
              <a:effectLst>
                <a:innerShdw blurRad="50800" dist="50800" dir="8100000">
                  <a:srgbClr val="7D7D7D">
                    <a:alpha val="73000"/>
                  </a:srgbClr>
                </a:innerShdw>
              </a:effectLst>
            </a:endParaRPr>
          </a:p>
        </p:txBody>
      </p:sp>
      <p:grpSp>
        <p:nvGrpSpPr>
          <p:cNvPr id="1028" name="Group 20">
            <a:extLst>
              <a:ext uri="{FF2B5EF4-FFF2-40B4-BE49-F238E27FC236}">
                <a16:creationId xmlns:a16="http://schemas.microsoft.com/office/drawing/2014/main" id="{8CA4C648-4E7F-48ED-B4F1-B2FCE29D90E1}"/>
              </a:ext>
            </a:extLst>
          </p:cNvPr>
          <p:cNvGrpSpPr>
            <a:grpSpLocks/>
          </p:cNvGrpSpPr>
          <p:nvPr/>
        </p:nvGrpSpPr>
        <p:grpSpPr bwMode="auto">
          <a:xfrm>
            <a:off x="-33867" y="-1588"/>
            <a:ext cx="1041400" cy="6859588"/>
            <a:chOff x="-26126" y="-1258"/>
            <a:chExt cx="781702" cy="6859258"/>
          </a:xfrm>
        </p:grpSpPr>
        <p:sp>
          <p:nvSpPr>
            <p:cNvPr id="8" name="Rectangle 7">
              <a:extLst>
                <a:ext uri="{FF2B5EF4-FFF2-40B4-BE49-F238E27FC236}">
                  <a16:creationId xmlns:a16="http://schemas.microsoft.com/office/drawing/2014/main" id="{80E091F0-FC3E-432F-A6BB-3EEAF4485103}"/>
                </a:ext>
              </a:extLst>
            </p:cNvPr>
            <p:cNvSpPr/>
            <p:nvPr/>
          </p:nvSpPr>
          <p:spPr>
            <a:xfrm>
              <a:off x="-2294" y="330"/>
              <a:ext cx="255801" cy="68576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9" name="Rectangle 8">
              <a:extLst>
                <a:ext uri="{FF2B5EF4-FFF2-40B4-BE49-F238E27FC236}">
                  <a16:creationId xmlns:a16="http://schemas.microsoft.com/office/drawing/2014/main" id="{365196B5-5C36-4C7E-9480-1D64CAE87E9E}"/>
                </a:ext>
              </a:extLst>
            </p:cNvPr>
            <p:cNvSpPr/>
            <p:nvPr/>
          </p:nvSpPr>
          <p:spPr>
            <a:xfrm>
              <a:off x="251919" y="-1258"/>
              <a:ext cx="254212" cy="6857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0" name="Rectangle 9">
              <a:extLst>
                <a:ext uri="{FF2B5EF4-FFF2-40B4-BE49-F238E27FC236}">
                  <a16:creationId xmlns:a16="http://schemas.microsoft.com/office/drawing/2014/main" id="{54921708-FC17-4C1C-A948-FAF6FE472402}"/>
                </a:ext>
              </a:extLst>
            </p:cNvPr>
            <p:cNvSpPr/>
            <p:nvPr/>
          </p:nvSpPr>
          <p:spPr>
            <a:xfrm>
              <a:off x="455289" y="-1258"/>
              <a:ext cx="255800" cy="6857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1" name="Oval 10">
              <a:extLst>
                <a:ext uri="{FF2B5EF4-FFF2-40B4-BE49-F238E27FC236}">
                  <a16:creationId xmlns:a16="http://schemas.microsoft.com/office/drawing/2014/main" id="{CA186C83-CD43-4CEB-99D5-09302C970797}"/>
                </a:ext>
              </a:extLst>
            </p:cNvPr>
            <p:cNvSpPr/>
            <p:nvPr/>
          </p:nvSpPr>
          <p:spPr>
            <a:xfrm>
              <a:off x="-2294" y="2708475"/>
              <a:ext cx="662541" cy="1008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pic>
          <p:nvPicPr>
            <p:cNvPr id="1036" name="Picture 2" descr="wpe4.jpg (11246 bytes)">
              <a:extLst>
                <a:ext uri="{FF2B5EF4-FFF2-40B4-BE49-F238E27FC236}">
                  <a16:creationId xmlns:a16="http://schemas.microsoft.com/office/drawing/2014/main" id="{022F5796-E609-44CE-B456-B9E1C8E3B2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26" y="2932720"/>
              <a:ext cx="781702" cy="56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Morka Mercy\Pictures\hiv PICTURE 1.png">
            <a:extLst>
              <a:ext uri="{FF2B5EF4-FFF2-40B4-BE49-F238E27FC236}">
                <a16:creationId xmlns:a16="http://schemas.microsoft.com/office/drawing/2014/main" id="{FC8FD096-064A-447F-9806-47B51ED54690}"/>
              </a:ext>
            </a:extLst>
          </p:cNvPr>
          <p:cNvPicPr>
            <a:picLocks noChangeAspect="1" noChangeArrowheads="1"/>
          </p:cNvPicPr>
          <p:nvPr/>
        </p:nvPicPr>
        <p:blipFill>
          <a:blip r:embed="rId15" cstate="print">
            <a:lum bright="93000"/>
          </a:blip>
          <a:srcRect/>
          <a:stretch>
            <a:fillRect/>
          </a:stretch>
        </p:blipFill>
        <p:spPr bwMode="auto">
          <a:xfrm rot="21396020">
            <a:off x="4762477" y="1196752"/>
            <a:ext cx="3733791" cy="5125147"/>
          </a:xfrm>
          <a:prstGeom prst="rect">
            <a:avLst/>
          </a:prstGeom>
          <a:noFill/>
          <a:effectLst>
            <a:softEdge rad="31750"/>
          </a:effectLst>
        </p:spPr>
      </p:pic>
      <p:sp>
        <p:nvSpPr>
          <p:cNvPr id="1030" name="Text Placeholder 2">
            <a:extLst>
              <a:ext uri="{FF2B5EF4-FFF2-40B4-BE49-F238E27FC236}">
                <a16:creationId xmlns:a16="http://schemas.microsoft.com/office/drawing/2014/main" id="{7B0DC457-B917-47DD-BFE7-DCF1011F3995}"/>
              </a:ext>
            </a:extLst>
          </p:cNvPr>
          <p:cNvSpPr>
            <a:spLocks noGrp="1"/>
          </p:cNvSpPr>
          <p:nvPr>
            <p:ph type="body" idx="1"/>
          </p:nvPr>
        </p:nvSpPr>
        <p:spPr bwMode="auto">
          <a:xfrm>
            <a:off x="1200152" y="1600201"/>
            <a:ext cx="103822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B7A0CB6F-2457-4B22-86D0-FB9EDFAE6D15}"/>
              </a:ext>
            </a:extLst>
          </p:cNvPr>
          <p:cNvSpPr>
            <a:spLocks noGrp="1"/>
          </p:cNvSpPr>
          <p:nvPr>
            <p:ph type="sldNum" sz="quarter" idx="4"/>
          </p:nvPr>
        </p:nvSpPr>
        <p:spPr>
          <a:xfrm>
            <a:off x="11410952" y="6524626"/>
            <a:ext cx="781049" cy="33337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052613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1</a:t>
            </a:fld>
            <a:endParaRPr lang="en-US" dirty="0">
              <a:solidFill>
                <a:srgbClr val="002A6C"/>
              </a:solidFill>
            </a:endParaRPr>
          </a:p>
        </p:txBody>
      </p:sp>
      <p:pic>
        <p:nvPicPr>
          <p:cNvPr id="5" name="Online Imag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0844" y="1800456"/>
            <a:ext cx="4202170" cy="3319001"/>
          </a:xfrm>
          <a:prstGeom prst="rect">
            <a:avLst/>
          </a:prstGeom>
        </p:spPr>
      </p:pic>
      <p:sp>
        <p:nvSpPr>
          <p:cNvPr id="7" name="Rectangle 6"/>
          <p:cNvSpPr/>
          <p:nvPr/>
        </p:nvSpPr>
        <p:spPr>
          <a:xfrm>
            <a:off x="5173014" y="2163290"/>
            <a:ext cx="6096000" cy="2554545"/>
          </a:xfrm>
          <a:prstGeom prst="rect">
            <a:avLst/>
          </a:prstGeom>
        </p:spPr>
        <p:txBody>
          <a:bodyPr>
            <a:spAutoFit/>
          </a:bodyPr>
          <a:lstStyle/>
          <a:p>
            <a:r>
              <a:rPr lang="en-US" sz="4000" dirty="0">
                <a:solidFill>
                  <a:srgbClr val="002A6C"/>
                </a:solidFill>
                <a:latin typeface="Gill Sans MT" panose="020B0502020104020203" pitchFamily="34" charset="0"/>
                <a:ea typeface="+mj-ea"/>
                <a:cs typeface="Arial" panose="020B0604020202020204" pitchFamily="34" charset="0"/>
              </a:rPr>
              <a:t/>
            </a:r>
            <a:br>
              <a:rPr lang="en-US" sz="4000" dirty="0">
                <a:solidFill>
                  <a:srgbClr val="002A6C"/>
                </a:solidFill>
                <a:latin typeface="Gill Sans MT" panose="020B0502020104020203" pitchFamily="34" charset="0"/>
                <a:ea typeface="+mj-ea"/>
                <a:cs typeface="Arial" panose="020B0604020202020204" pitchFamily="34" charset="0"/>
              </a:rPr>
            </a:br>
            <a:r>
              <a:rPr lang="en-US" sz="4000" dirty="0">
                <a:solidFill>
                  <a:srgbClr val="002A6C"/>
                </a:solidFill>
                <a:latin typeface="Gill Sans MT" panose="020B0502020104020203" pitchFamily="34" charset="0"/>
                <a:ea typeface="+mj-ea"/>
                <a:cs typeface="Arial" panose="020B0604020202020204" pitchFamily="34" charset="0"/>
              </a:rPr>
              <a:t>Overview of Index Testing and Partner </a:t>
            </a:r>
            <a:r>
              <a:rPr lang="en-US" sz="4000" dirty="0" smtClean="0">
                <a:solidFill>
                  <a:srgbClr val="002A6C"/>
                </a:solidFill>
                <a:latin typeface="Gill Sans MT" panose="020B0502020104020203" pitchFamily="34" charset="0"/>
                <a:ea typeface="+mj-ea"/>
                <a:cs typeface="Arial" panose="020B0604020202020204" pitchFamily="34" charset="0"/>
              </a:rPr>
              <a:t>Notification Services</a:t>
            </a:r>
            <a:endParaRPr lang="en-US" dirty="0"/>
          </a:p>
        </p:txBody>
      </p:sp>
    </p:spTree>
    <p:extLst>
      <p:ext uri="{BB962C8B-B14F-4D97-AF65-F5344CB8AC3E}">
        <p14:creationId xmlns:p14="http://schemas.microsoft.com/office/powerpoint/2010/main" val="391274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15" y="0"/>
            <a:ext cx="10972800" cy="1143000"/>
          </a:xfrm>
        </p:spPr>
        <p:txBody>
          <a:bodyPr>
            <a:normAutofit/>
          </a:bodyPr>
          <a:lstStyle/>
          <a:p>
            <a:r>
              <a:rPr lang="en-US" sz="4000" b="1" dirty="0"/>
              <a:t>Important Definitions in Index Testing </a:t>
            </a:r>
          </a:p>
        </p:txBody>
      </p:sp>
      <p:sp>
        <p:nvSpPr>
          <p:cNvPr id="4" name="Slide Number Placeholder 3"/>
          <p:cNvSpPr>
            <a:spLocks noGrp="1"/>
          </p:cNvSpPr>
          <p:nvPr>
            <p:ph type="sldNum" sz="quarter" idx="4294967295"/>
          </p:nvPr>
        </p:nvSpPr>
        <p:spPr>
          <a:xfrm>
            <a:off x="8534400" y="6356354"/>
            <a:ext cx="2133600" cy="365125"/>
          </a:xfrm>
        </p:spPr>
        <p:txBody>
          <a:bodyPr/>
          <a:lstStyle/>
          <a:p>
            <a:fld id="{AD4FE41B-C548-4988-85EB-6FEBC4391C40}" type="slidenum">
              <a:rPr lang="en-GB" smtClean="0">
                <a:solidFill>
                  <a:prstClr val="black">
                    <a:tint val="75000"/>
                  </a:prstClr>
                </a:solidFill>
              </a:rPr>
              <a:pPr/>
              <a:t>10</a:t>
            </a:fld>
            <a:endParaRPr lang="en-GB" dirty="0">
              <a:solidFill>
                <a:prstClr val="black">
                  <a:tint val="75000"/>
                </a:prstClr>
              </a:solidFill>
            </a:endParaRPr>
          </a:p>
        </p:txBody>
      </p:sp>
      <p:sp>
        <p:nvSpPr>
          <p:cNvPr id="5" name="TextBox 4"/>
          <p:cNvSpPr txBox="1"/>
          <p:nvPr/>
        </p:nvSpPr>
        <p:spPr>
          <a:xfrm>
            <a:off x="3191858" y="1855783"/>
            <a:ext cx="3468415" cy="2246769"/>
          </a:xfrm>
          <a:prstGeom prst="rect">
            <a:avLst/>
          </a:prstGeom>
          <a:solidFill>
            <a:srgbClr val="FF8A99"/>
          </a:solidFill>
        </p:spPr>
        <p:txBody>
          <a:bodyPr wrap="square" rtlCol="0">
            <a:spAutoFit/>
          </a:bodyPr>
          <a:lstStyle/>
          <a:p>
            <a:pPr algn="ctr"/>
            <a:endParaRPr lang="en-US" sz="2000" dirty="0">
              <a:latin typeface="Gill Sans MT" panose="020B0502020104020203" pitchFamily="34" charset="0"/>
            </a:endParaRPr>
          </a:p>
          <a:p>
            <a:pPr algn="ctr"/>
            <a:r>
              <a:rPr lang="en-US" sz="2000" dirty="0">
                <a:latin typeface="Gill Sans MT" panose="020B0502020104020203" pitchFamily="34" charset="0"/>
              </a:rPr>
              <a:t>An </a:t>
            </a:r>
            <a:r>
              <a:rPr lang="en-US" sz="2000" b="1" dirty="0">
                <a:latin typeface="Gill Sans MT" panose="020B0502020104020203" pitchFamily="34" charset="0"/>
              </a:rPr>
              <a:t>index client </a:t>
            </a:r>
            <a:r>
              <a:rPr lang="en-US" sz="2000" dirty="0">
                <a:latin typeface="Gill Sans MT" panose="020B0502020104020203" pitchFamily="34" charset="0"/>
              </a:rPr>
              <a:t>may be a newly diagnosed HIV-positive person or someone living with HIV who is enrolled in HIV treatment services.</a:t>
            </a:r>
          </a:p>
          <a:p>
            <a:pPr algn="ctr"/>
            <a:endParaRPr lang="en-US" sz="2000" dirty="0">
              <a:latin typeface="Gill Sans MT" panose="020B0502020104020203" pitchFamily="34" charset="0"/>
            </a:endParaRPr>
          </a:p>
        </p:txBody>
      </p:sp>
      <p:sp>
        <p:nvSpPr>
          <p:cNvPr id="6" name="TextBox 5"/>
          <p:cNvSpPr txBox="1"/>
          <p:nvPr/>
        </p:nvSpPr>
        <p:spPr>
          <a:xfrm>
            <a:off x="6765558" y="1297549"/>
            <a:ext cx="3599793" cy="3170099"/>
          </a:xfrm>
          <a:prstGeom prst="rect">
            <a:avLst/>
          </a:prstGeom>
          <a:solidFill>
            <a:srgbClr val="BDC89C"/>
          </a:solidFill>
          <a:ln w="63500">
            <a:solidFill>
              <a:srgbClr val="FFFFFF"/>
            </a:solidFill>
          </a:ln>
        </p:spPr>
        <p:txBody>
          <a:bodyPr wrap="square" rtlCol="0">
            <a:spAutoFit/>
          </a:bodyPr>
          <a:lstStyle/>
          <a:p>
            <a:pPr algn="ctr"/>
            <a:endParaRPr lang="en-US" sz="2000" dirty="0">
              <a:latin typeface="Gill Sans MT" panose="020B0502020104020203" pitchFamily="34" charset="0"/>
            </a:endParaRPr>
          </a:p>
          <a:p>
            <a:pPr algn="ctr"/>
            <a:endParaRPr lang="en-US" sz="2000" dirty="0">
              <a:latin typeface="Gill Sans MT" panose="020B0502020104020203" pitchFamily="34" charset="0"/>
            </a:endParaRPr>
          </a:p>
          <a:p>
            <a:pPr algn="ctr"/>
            <a:r>
              <a:rPr lang="en-US" sz="2000" dirty="0">
                <a:latin typeface="Gill Sans MT" panose="020B0502020104020203" pitchFamily="34" charset="0"/>
              </a:rPr>
              <a:t>A </a:t>
            </a:r>
            <a:r>
              <a:rPr lang="en-US" sz="2000" b="1" dirty="0">
                <a:latin typeface="Gill Sans MT" panose="020B0502020104020203" pitchFamily="34" charset="0"/>
              </a:rPr>
              <a:t>partner </a:t>
            </a:r>
            <a:r>
              <a:rPr lang="en-US" sz="2000" dirty="0">
                <a:latin typeface="Gill Sans MT" panose="020B0502020104020203" pitchFamily="34" charset="0"/>
              </a:rPr>
              <a:t>may be a spouse, another main partner, a casual partner, a drug-injecting partner, or anyone the index client might have had sex with since acquiring HIV.</a:t>
            </a:r>
          </a:p>
          <a:p>
            <a:pPr algn="ctr"/>
            <a:endParaRPr lang="en-US" sz="2000" dirty="0">
              <a:latin typeface="Gill Sans MT" panose="020B0502020104020203" pitchFamily="34" charset="0"/>
            </a:endParaRPr>
          </a:p>
          <a:p>
            <a:pPr algn="ctr"/>
            <a:endParaRPr lang="en-US" sz="2000" dirty="0">
              <a:latin typeface="Gill Sans MT" panose="020B0502020104020203" pitchFamily="34" charset="0"/>
            </a:endParaRPr>
          </a:p>
        </p:txBody>
      </p:sp>
      <p:sp>
        <p:nvSpPr>
          <p:cNvPr id="7" name="TextBox 6"/>
          <p:cNvSpPr txBox="1"/>
          <p:nvPr/>
        </p:nvSpPr>
        <p:spPr>
          <a:xfrm>
            <a:off x="3927554" y="4226231"/>
            <a:ext cx="4001540" cy="1938992"/>
          </a:xfrm>
          <a:prstGeom prst="rect">
            <a:avLst/>
          </a:prstGeom>
          <a:solidFill>
            <a:srgbClr val="FFDC3D"/>
          </a:solidFill>
          <a:ln w="63500">
            <a:solidFill>
              <a:srgbClr val="FFFFFF"/>
            </a:solidFill>
          </a:ln>
        </p:spPr>
        <p:txBody>
          <a:bodyPr wrap="square" rtlCol="0">
            <a:spAutoFit/>
          </a:bodyPr>
          <a:lstStyle/>
          <a:p>
            <a:pPr algn="ctr"/>
            <a:endParaRPr lang="en-US" sz="2000" dirty="0">
              <a:latin typeface="Gill Sans MT" panose="020B0502020104020203" pitchFamily="34" charset="0"/>
            </a:endParaRPr>
          </a:p>
          <a:p>
            <a:pPr algn="ctr"/>
            <a:r>
              <a:rPr lang="en-US" sz="2000" dirty="0">
                <a:latin typeface="Gill Sans MT" panose="020B0502020104020203" pitchFamily="34" charset="0"/>
              </a:rPr>
              <a:t>A </a:t>
            </a:r>
            <a:r>
              <a:rPr lang="en-US" sz="2000" b="1" dirty="0">
                <a:latin typeface="Gill Sans MT" panose="020B0502020104020203" pitchFamily="34" charset="0"/>
              </a:rPr>
              <a:t>child </a:t>
            </a:r>
            <a:r>
              <a:rPr lang="en-US" sz="2000" dirty="0">
                <a:latin typeface="Gill Sans MT" panose="020B0502020104020203" pitchFamily="34" charset="0"/>
              </a:rPr>
              <a:t>of an index client includes any child under </a:t>
            </a:r>
            <a:r>
              <a:rPr lang="en-US" sz="2000" dirty="0" smtClean="0">
                <a:latin typeface="Gill Sans MT" panose="020B0502020104020203" pitchFamily="34" charset="0"/>
              </a:rPr>
              <a:t>15 </a:t>
            </a:r>
            <a:r>
              <a:rPr lang="en-US" sz="2000" dirty="0">
                <a:latin typeface="Gill Sans MT" panose="020B0502020104020203" pitchFamily="34" charset="0"/>
              </a:rPr>
              <a:t>years old whose mother is HIV-positive or whose HIV status is unknown.</a:t>
            </a:r>
          </a:p>
          <a:p>
            <a:pPr algn="ctr"/>
            <a:endParaRPr lang="en-US" sz="2000" b="1" dirty="0">
              <a:latin typeface="Gill Sans MT" panose="020B0502020104020203"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9694" t="24726" r="31351" b="42222"/>
          <a:stretch/>
        </p:blipFill>
        <p:spPr>
          <a:xfrm>
            <a:off x="8053589" y="4226231"/>
            <a:ext cx="3133364" cy="238388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578" t="14835" r="65062" b="39969"/>
          <a:stretch/>
        </p:blipFill>
        <p:spPr>
          <a:xfrm>
            <a:off x="948677" y="1473709"/>
            <a:ext cx="2094963" cy="3099516"/>
          </a:xfrm>
          <a:prstGeom prst="rect">
            <a:avLst/>
          </a:prstGeom>
        </p:spPr>
      </p:pic>
      <p:sp>
        <p:nvSpPr>
          <p:cNvPr id="10" name="Rectangle 9"/>
          <p:cNvSpPr/>
          <p:nvPr/>
        </p:nvSpPr>
        <p:spPr>
          <a:xfrm>
            <a:off x="3168135" y="4226231"/>
            <a:ext cx="759419" cy="1178604"/>
          </a:xfrm>
          <a:prstGeom prst="rect">
            <a:avLst/>
          </a:prstGeom>
          <a:solidFill>
            <a:schemeClr val="accent5"/>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FF"/>
              </a:solidFill>
              <a:latin typeface="Gill Sans MT" panose="020B0502020104020203" pitchFamily="34" charset="0"/>
            </a:endParaRPr>
          </a:p>
        </p:txBody>
      </p:sp>
      <p:sp>
        <p:nvSpPr>
          <p:cNvPr id="11" name="Rectangle 10"/>
          <p:cNvSpPr/>
          <p:nvPr/>
        </p:nvSpPr>
        <p:spPr>
          <a:xfrm>
            <a:off x="10401274" y="3610377"/>
            <a:ext cx="507133" cy="547393"/>
          </a:xfrm>
          <a:prstGeom prst="rect">
            <a:avLst/>
          </a:prstGeom>
          <a:solidFill>
            <a:schemeClr val="accent6"/>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FF"/>
              </a:solidFill>
              <a:latin typeface="Gill Sans MT" panose="020B0502020104020203" pitchFamily="34" charset="0"/>
            </a:endParaRPr>
          </a:p>
        </p:txBody>
      </p:sp>
      <p:sp>
        <p:nvSpPr>
          <p:cNvPr id="12" name="Rectangle 11"/>
          <p:cNvSpPr/>
          <p:nvPr/>
        </p:nvSpPr>
        <p:spPr>
          <a:xfrm>
            <a:off x="6233376" y="1478001"/>
            <a:ext cx="453781" cy="320235"/>
          </a:xfrm>
          <a:prstGeom prst="rect">
            <a:avLst/>
          </a:prstGeom>
          <a:solidFill>
            <a:srgbClr val="367A5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FF"/>
              </a:solidFill>
              <a:latin typeface="Gill Sans MT" panose="020B0502020104020203" pitchFamily="34" charset="0"/>
            </a:endParaRPr>
          </a:p>
        </p:txBody>
      </p:sp>
    </p:spTree>
    <p:extLst>
      <p:ext uri="{BB962C8B-B14F-4D97-AF65-F5344CB8AC3E}">
        <p14:creationId xmlns:p14="http://schemas.microsoft.com/office/powerpoint/2010/main" val="2134645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645195"/>
          </a:xfrm>
        </p:spPr>
        <p:txBody>
          <a:bodyPr>
            <a:normAutofit fontScale="90000"/>
          </a:bodyPr>
          <a:lstStyle/>
          <a:p>
            <a:pPr algn="ctr"/>
            <a:r>
              <a:rPr lang="en-US" sz="4800" b="1" dirty="0" smtClean="0"/>
              <a:t>What Is Index Testing?</a:t>
            </a:r>
            <a:endParaRPr lang="en-US" sz="4800" b="1" dirty="0"/>
          </a:p>
        </p:txBody>
      </p:sp>
      <p:sp>
        <p:nvSpPr>
          <p:cNvPr id="4" name="TextBox 3"/>
          <p:cNvSpPr txBox="1"/>
          <p:nvPr/>
        </p:nvSpPr>
        <p:spPr>
          <a:xfrm>
            <a:off x="7422204" y="9400500"/>
            <a:ext cx="2449559" cy="1223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25" name="Group 24"/>
          <p:cNvGrpSpPr/>
          <p:nvPr/>
        </p:nvGrpSpPr>
        <p:grpSpPr>
          <a:xfrm>
            <a:off x="4835004" y="3297677"/>
            <a:ext cx="2247089" cy="3434659"/>
            <a:chOff x="4835004" y="3297677"/>
            <a:chExt cx="2247089" cy="3434659"/>
          </a:xfrm>
        </p:grpSpPr>
        <p:pic>
          <p:nvPicPr>
            <p:cNvPr id="1026" name="Picture 2" descr="Image result for stick figur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600" y="3297677"/>
              <a:ext cx="1177899" cy="23479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35004" y="5778229"/>
              <a:ext cx="224708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HIV-positive index client</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28" name="Group 27"/>
          <p:cNvGrpSpPr/>
          <p:nvPr/>
        </p:nvGrpSpPr>
        <p:grpSpPr>
          <a:xfrm>
            <a:off x="1843392" y="2529192"/>
            <a:ext cx="3643904" cy="2202083"/>
            <a:chOff x="1843392" y="2529192"/>
            <a:chExt cx="3643904" cy="2202083"/>
          </a:xfrm>
        </p:grpSpPr>
        <p:pic>
          <p:nvPicPr>
            <p:cNvPr id="8" name="Picture 7"/>
            <p:cNvPicPr>
              <a:picLocks noChangeAspect="1"/>
            </p:cNvPicPr>
            <p:nvPr/>
          </p:nvPicPr>
          <p:blipFill>
            <a:blip r:embed="rId4"/>
            <a:stretch>
              <a:fillRect/>
            </a:stretch>
          </p:blipFill>
          <p:spPr>
            <a:xfrm>
              <a:off x="1843392" y="2529192"/>
              <a:ext cx="1276594" cy="2081719"/>
            </a:xfrm>
            <a:prstGeom prst="rect">
              <a:avLst/>
            </a:prstGeom>
          </p:spPr>
        </p:pic>
        <p:cxnSp>
          <p:nvCxnSpPr>
            <p:cNvPr id="10" name="Straight Arrow Connector 9"/>
            <p:cNvCxnSpPr/>
            <p:nvPr/>
          </p:nvCxnSpPr>
          <p:spPr>
            <a:xfrm flipH="1" flipV="1">
              <a:off x="3119986" y="3670961"/>
              <a:ext cx="1935804" cy="10603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43696">
              <a:off x="3275038" y="3588676"/>
              <a:ext cx="22122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Sex partner(s)</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27" name="Group 26"/>
          <p:cNvGrpSpPr/>
          <p:nvPr/>
        </p:nvGrpSpPr>
        <p:grpSpPr>
          <a:xfrm>
            <a:off x="6180581" y="2231675"/>
            <a:ext cx="4439858" cy="2677567"/>
            <a:chOff x="6180581" y="2231675"/>
            <a:chExt cx="4439858" cy="2677567"/>
          </a:xfrm>
        </p:grpSpPr>
        <p:pic>
          <p:nvPicPr>
            <p:cNvPr id="13" name="Picture 12"/>
            <p:cNvPicPr>
              <a:picLocks noChangeAspect="1"/>
            </p:cNvPicPr>
            <p:nvPr/>
          </p:nvPicPr>
          <p:blipFill>
            <a:blip r:embed="rId5"/>
            <a:stretch>
              <a:fillRect/>
            </a:stretch>
          </p:blipFill>
          <p:spPr>
            <a:xfrm>
              <a:off x="9448710" y="2231675"/>
              <a:ext cx="1171729" cy="1303755"/>
            </a:xfrm>
            <a:prstGeom prst="rect">
              <a:avLst/>
            </a:prstGeom>
          </p:spPr>
        </p:pic>
        <p:pic>
          <p:nvPicPr>
            <p:cNvPr id="14" name="Picture 13"/>
            <p:cNvPicPr>
              <a:picLocks noChangeAspect="1"/>
            </p:cNvPicPr>
            <p:nvPr/>
          </p:nvPicPr>
          <p:blipFill>
            <a:blip r:embed="rId6"/>
            <a:stretch>
              <a:fillRect/>
            </a:stretch>
          </p:blipFill>
          <p:spPr>
            <a:xfrm>
              <a:off x="8396748" y="2255408"/>
              <a:ext cx="987962" cy="1839063"/>
            </a:xfrm>
            <a:prstGeom prst="rect">
              <a:avLst/>
            </a:prstGeom>
          </p:spPr>
        </p:pic>
        <p:cxnSp>
          <p:nvCxnSpPr>
            <p:cNvPr id="16" name="Straight Arrow Connector 15"/>
            <p:cNvCxnSpPr/>
            <p:nvPr/>
          </p:nvCxnSpPr>
          <p:spPr>
            <a:xfrm flipV="1">
              <a:off x="6447182" y="3297677"/>
              <a:ext cx="1949566" cy="161156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9187836">
              <a:off x="6180581" y="2948642"/>
              <a:ext cx="249620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Needle sharing partner(s)</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29" name="Group 28"/>
          <p:cNvGrpSpPr/>
          <p:nvPr/>
        </p:nvGrpSpPr>
        <p:grpSpPr>
          <a:xfrm>
            <a:off x="6952884" y="4898838"/>
            <a:ext cx="4492072" cy="1667575"/>
            <a:chOff x="6952884" y="4898838"/>
            <a:chExt cx="4492072" cy="1667575"/>
          </a:xfrm>
        </p:grpSpPr>
        <p:pic>
          <p:nvPicPr>
            <p:cNvPr id="12" name="Picture 11"/>
            <p:cNvPicPr>
              <a:picLocks noChangeAspect="1"/>
            </p:cNvPicPr>
            <p:nvPr/>
          </p:nvPicPr>
          <p:blipFill rotWithShape="1">
            <a:blip r:embed="rId7"/>
            <a:srcRect t="1816" b="5649"/>
            <a:stretch/>
          </p:blipFill>
          <p:spPr>
            <a:xfrm>
              <a:off x="9674971" y="4898838"/>
              <a:ext cx="1769985" cy="1552762"/>
            </a:xfrm>
            <a:prstGeom prst="rect">
              <a:avLst/>
            </a:prstGeom>
          </p:spPr>
        </p:pic>
        <p:cxnSp>
          <p:nvCxnSpPr>
            <p:cNvPr id="24" name="Straight Arrow Connector 23"/>
            <p:cNvCxnSpPr/>
            <p:nvPr/>
          </p:nvCxnSpPr>
          <p:spPr>
            <a:xfrm>
              <a:off x="7250413" y="5949894"/>
              <a:ext cx="1823410" cy="1024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52884" y="5181418"/>
              <a:ext cx="291887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Biologic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(if index=Female)</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5" name="Content Placeholder 4"/>
          <p:cNvSpPr>
            <a:spLocks noGrp="1"/>
          </p:cNvSpPr>
          <p:nvPr>
            <p:ph idx="1"/>
          </p:nvPr>
        </p:nvSpPr>
        <p:spPr>
          <a:xfrm>
            <a:off x="925689" y="1144728"/>
            <a:ext cx="11035651" cy="5421685"/>
          </a:xfrm>
        </p:spPr>
        <p:txBody>
          <a:bodyPr/>
          <a:lstStyle/>
          <a:p>
            <a:pPr marL="0" indent="0">
              <a:buNone/>
            </a:pPr>
            <a:endParaRPr lang="en-US" dirty="0"/>
          </a:p>
        </p:txBody>
      </p:sp>
    </p:spTree>
    <p:extLst>
      <p:ext uri="{BB962C8B-B14F-4D97-AF65-F5344CB8AC3E}">
        <p14:creationId xmlns:p14="http://schemas.microsoft.com/office/powerpoint/2010/main" val="8812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7250" y="304800"/>
            <a:ext cx="10591800" cy="6248400"/>
          </a:xfrm>
          <a:prstGeom prst="rect">
            <a:avLst/>
          </a:prstGeom>
          <a:ln w="28575">
            <a:solidFill>
              <a:schemeClr val="tx1"/>
            </a:solidFill>
            <a:prstDash val="lgDash"/>
          </a:ln>
        </p:spPr>
      </p:pic>
    </p:spTree>
    <p:extLst>
      <p:ext uri="{BB962C8B-B14F-4D97-AF65-F5344CB8AC3E}">
        <p14:creationId xmlns:p14="http://schemas.microsoft.com/office/powerpoint/2010/main" val="2573269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5" y="117779"/>
            <a:ext cx="10772775" cy="893678"/>
          </a:xfrm>
        </p:spPr>
        <p:txBody>
          <a:bodyPr>
            <a:normAutofit fontScale="90000"/>
          </a:bodyPr>
          <a:lstStyle/>
          <a:p>
            <a:pPr algn="ctr"/>
            <a:r>
              <a:rPr lang="en-US" sz="3200" b="1" dirty="0" smtClean="0">
                <a:latin typeface="Calibri" panose="020F0502020204030204" pitchFamily="34" charset="0"/>
                <a:cs typeface="Calibri" panose="020F0502020204030204" pitchFamily="34" charset="0"/>
              </a:rPr>
              <a:t>Index Testing Services Should Be Offered to </a:t>
            </a:r>
            <a:br>
              <a:rPr lang="en-US" sz="3200" b="1" dirty="0" smtClean="0">
                <a:latin typeface="Calibri" panose="020F0502020204030204" pitchFamily="34" charset="0"/>
                <a:cs typeface="Calibri" panose="020F0502020204030204" pitchFamily="34" charset="0"/>
              </a:rPr>
            </a:br>
            <a:r>
              <a:rPr lang="en-US" sz="3200" b="1" dirty="0" smtClean="0">
                <a:latin typeface="Calibri" panose="020F0502020204030204" pitchFamily="34" charset="0"/>
                <a:cs typeface="Calibri" panose="020F0502020204030204" pitchFamily="34" charset="0"/>
              </a:rPr>
              <a:t>All HIV-Positive Partners</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7956" y="1052594"/>
            <a:ext cx="10972800" cy="4725272"/>
          </a:xfrm>
        </p:spPr>
        <p:txBody>
          <a:bodyPr/>
          <a:lstStyle/>
          <a:p>
            <a:r>
              <a:rPr lang="en-US" dirty="0">
                <a:solidFill>
                  <a:schemeClr val="tx1"/>
                </a:solidFill>
                <a:latin typeface="Calibri" panose="020F0502020204030204" pitchFamily="34" charset="0"/>
              </a:rPr>
              <a:t>When a partner tests HIV-positive, he/she becomes a </a:t>
            </a:r>
            <a:r>
              <a:rPr lang="en-US" b="1" dirty="0">
                <a:solidFill>
                  <a:schemeClr val="tx1"/>
                </a:solidFill>
                <a:latin typeface="Calibri" panose="020F0502020204030204" pitchFamily="34" charset="0"/>
              </a:rPr>
              <a:t>new index patient</a:t>
            </a:r>
            <a:r>
              <a:rPr lang="en-US" dirty="0">
                <a:solidFill>
                  <a:schemeClr val="tx1"/>
                </a:solidFill>
                <a:latin typeface="Calibri" panose="020F0502020204030204" pitchFamily="34" charset="0"/>
              </a:rPr>
              <a:t>, and the process starts over from the beginning</a:t>
            </a:r>
            <a:r>
              <a:rPr lang="en-US" dirty="0" smtClean="0">
                <a:solidFill>
                  <a:schemeClr val="tx1"/>
                </a:solidFill>
                <a:latin typeface="Calibri" panose="020F0502020204030204" pitchFamily="34" charset="0"/>
              </a:rPr>
              <a:t>.</a:t>
            </a:r>
          </a:p>
          <a:p>
            <a:endParaRPr lang="en-US" dirty="0">
              <a:solidFill>
                <a:schemeClr val="tx1"/>
              </a:solidFill>
              <a:latin typeface="Calibri" panose="020F0502020204030204" pitchFamily="34" charset="0"/>
            </a:endParaRPr>
          </a:p>
          <a:p>
            <a:endParaRPr lang="en-US" dirty="0"/>
          </a:p>
        </p:txBody>
      </p:sp>
      <p:sp>
        <p:nvSpPr>
          <p:cNvPr id="29" name="TextBox 28"/>
          <p:cNvSpPr txBox="1"/>
          <p:nvPr/>
        </p:nvSpPr>
        <p:spPr>
          <a:xfrm>
            <a:off x="767643" y="3247019"/>
            <a:ext cx="2427963" cy="923330"/>
          </a:xfrm>
          <a:prstGeom prst="rect">
            <a:avLst/>
          </a:prstGeom>
          <a:noFill/>
          <a:ln w="12700">
            <a:solidFill>
              <a:schemeClr val="tx1"/>
            </a:solidFill>
          </a:ln>
        </p:spPr>
        <p:txBody>
          <a:bodyPr wrap="square" rtlCol="0">
            <a:spAutoFit/>
          </a:bodyPr>
          <a:lstStyle/>
          <a:p>
            <a:pPr algn="ctr"/>
            <a:r>
              <a:rPr lang="en-US" b="1" dirty="0" smtClean="0"/>
              <a:t>Index Client Names </a:t>
            </a:r>
          </a:p>
          <a:p>
            <a:pPr algn="ctr"/>
            <a:r>
              <a:rPr lang="en-US" b="1" dirty="0" smtClean="0"/>
              <a:t>Three Partners</a:t>
            </a:r>
            <a:endParaRPr lang="en-US" b="1" dirty="0"/>
          </a:p>
        </p:txBody>
      </p:sp>
      <p:sp>
        <p:nvSpPr>
          <p:cNvPr id="34" name="TextBox 33"/>
          <p:cNvSpPr txBox="1"/>
          <p:nvPr/>
        </p:nvSpPr>
        <p:spPr>
          <a:xfrm>
            <a:off x="690121" y="4572118"/>
            <a:ext cx="2561432" cy="646331"/>
          </a:xfrm>
          <a:prstGeom prst="rect">
            <a:avLst/>
          </a:prstGeom>
          <a:noFill/>
          <a:ln w="12700">
            <a:solidFill>
              <a:schemeClr val="tx1"/>
            </a:solidFill>
          </a:ln>
        </p:spPr>
        <p:txBody>
          <a:bodyPr wrap="square" rtlCol="0">
            <a:spAutoFit/>
          </a:bodyPr>
          <a:lstStyle/>
          <a:p>
            <a:pPr algn="ctr"/>
            <a:r>
              <a:rPr lang="en-US" b="1" dirty="0" smtClean="0"/>
              <a:t>Two of the Partners Test HIV-Positive</a:t>
            </a:r>
            <a:endParaRPr lang="en-US" b="1" dirty="0"/>
          </a:p>
        </p:txBody>
      </p:sp>
      <p:cxnSp>
        <p:nvCxnSpPr>
          <p:cNvPr id="43" name="Straight Arrow Connector 42"/>
          <p:cNvCxnSpPr/>
          <p:nvPr/>
        </p:nvCxnSpPr>
        <p:spPr>
          <a:xfrm>
            <a:off x="7276274" y="4653230"/>
            <a:ext cx="0" cy="484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3195608" y="2676859"/>
            <a:ext cx="8439531" cy="3952742"/>
            <a:chOff x="3130550" y="2387440"/>
            <a:chExt cx="8439531" cy="3952742"/>
          </a:xfrm>
        </p:grpSpPr>
        <p:sp>
          <p:nvSpPr>
            <p:cNvPr id="5" name="TextBox 4"/>
            <p:cNvSpPr txBox="1"/>
            <p:nvPr/>
          </p:nvSpPr>
          <p:spPr>
            <a:xfrm>
              <a:off x="5764593" y="2387440"/>
              <a:ext cx="3009900" cy="369332"/>
            </a:xfrm>
            <a:prstGeom prst="rect">
              <a:avLst/>
            </a:prstGeom>
            <a:solidFill>
              <a:srgbClr val="FF0000"/>
            </a:solidFill>
            <a:ln w="12700">
              <a:solidFill>
                <a:schemeClr val="tx1"/>
              </a:solidFill>
            </a:ln>
          </p:spPr>
          <p:txBody>
            <a:bodyPr wrap="square" rtlCol="0">
              <a:spAutoFit/>
            </a:bodyPr>
            <a:lstStyle/>
            <a:p>
              <a:pPr algn="ctr"/>
              <a:r>
                <a:rPr lang="en-US" b="1" dirty="0" smtClean="0"/>
                <a:t>Index Client</a:t>
              </a:r>
              <a:endParaRPr lang="en-US" b="1" dirty="0"/>
            </a:p>
          </p:txBody>
        </p:sp>
        <p:sp>
          <p:nvSpPr>
            <p:cNvPr id="6" name="TextBox 5"/>
            <p:cNvSpPr txBox="1"/>
            <p:nvPr/>
          </p:nvSpPr>
          <p:spPr>
            <a:xfrm>
              <a:off x="3130550" y="3300565"/>
              <a:ext cx="2451100" cy="369332"/>
            </a:xfrm>
            <a:prstGeom prst="rect">
              <a:avLst/>
            </a:prstGeom>
            <a:solidFill>
              <a:srgbClr val="00B0F0"/>
            </a:solidFill>
          </p:spPr>
          <p:txBody>
            <a:bodyPr wrap="square" rtlCol="0">
              <a:spAutoFit/>
            </a:bodyPr>
            <a:lstStyle/>
            <a:p>
              <a:pPr algn="ctr"/>
              <a:r>
                <a:rPr lang="en-US" b="1" dirty="0" smtClean="0"/>
                <a:t>Partner 1</a:t>
              </a:r>
              <a:endParaRPr lang="en-US" b="1" dirty="0"/>
            </a:p>
          </p:txBody>
        </p:sp>
        <p:sp>
          <p:nvSpPr>
            <p:cNvPr id="7" name="TextBox 6"/>
            <p:cNvSpPr txBox="1"/>
            <p:nvPr/>
          </p:nvSpPr>
          <p:spPr>
            <a:xfrm>
              <a:off x="6043993" y="3300565"/>
              <a:ext cx="2451100" cy="369332"/>
            </a:xfrm>
            <a:prstGeom prst="rect">
              <a:avLst/>
            </a:prstGeom>
            <a:solidFill>
              <a:srgbClr val="00B0F0"/>
            </a:solidFill>
          </p:spPr>
          <p:txBody>
            <a:bodyPr wrap="square" rtlCol="0">
              <a:spAutoFit/>
            </a:bodyPr>
            <a:lstStyle/>
            <a:p>
              <a:pPr algn="ctr"/>
              <a:r>
                <a:rPr lang="en-US" b="1" dirty="0" smtClean="0"/>
                <a:t>Partner 2</a:t>
              </a:r>
              <a:endParaRPr lang="en-US" b="1" dirty="0"/>
            </a:p>
          </p:txBody>
        </p:sp>
        <p:sp>
          <p:nvSpPr>
            <p:cNvPr id="8" name="TextBox 7"/>
            <p:cNvSpPr txBox="1"/>
            <p:nvPr/>
          </p:nvSpPr>
          <p:spPr>
            <a:xfrm>
              <a:off x="9118981" y="3300565"/>
              <a:ext cx="2451100" cy="369332"/>
            </a:xfrm>
            <a:prstGeom prst="rect">
              <a:avLst/>
            </a:prstGeom>
            <a:solidFill>
              <a:srgbClr val="00B0F0"/>
            </a:solidFill>
          </p:spPr>
          <p:txBody>
            <a:bodyPr wrap="square" rtlCol="0">
              <a:spAutoFit/>
            </a:bodyPr>
            <a:lstStyle/>
            <a:p>
              <a:pPr algn="ctr"/>
              <a:r>
                <a:rPr lang="en-US" b="1" dirty="0" smtClean="0"/>
                <a:t>Partner 3</a:t>
              </a:r>
              <a:endParaRPr lang="en-US" b="1" dirty="0"/>
            </a:p>
          </p:txBody>
        </p:sp>
        <p:sp>
          <p:nvSpPr>
            <p:cNvPr id="9" name="TextBox 8"/>
            <p:cNvSpPr txBox="1"/>
            <p:nvPr/>
          </p:nvSpPr>
          <p:spPr>
            <a:xfrm>
              <a:off x="3536950" y="4288928"/>
              <a:ext cx="1638300" cy="369332"/>
            </a:xfrm>
            <a:prstGeom prst="rect">
              <a:avLst/>
            </a:prstGeom>
            <a:solidFill>
              <a:srgbClr val="00B050"/>
            </a:solidFill>
          </p:spPr>
          <p:txBody>
            <a:bodyPr wrap="square" rtlCol="0">
              <a:spAutoFit/>
            </a:bodyPr>
            <a:lstStyle/>
            <a:p>
              <a:pPr algn="ctr"/>
              <a:r>
                <a:rPr lang="en-US" b="1" dirty="0" smtClean="0"/>
                <a:t>HIV-Positive</a:t>
              </a:r>
              <a:endParaRPr lang="en-US" b="1" dirty="0"/>
            </a:p>
          </p:txBody>
        </p:sp>
        <p:sp>
          <p:nvSpPr>
            <p:cNvPr id="12" name="TextBox 11"/>
            <p:cNvSpPr txBox="1"/>
            <p:nvPr/>
          </p:nvSpPr>
          <p:spPr>
            <a:xfrm>
              <a:off x="9525381" y="4283898"/>
              <a:ext cx="1638300" cy="369332"/>
            </a:xfrm>
            <a:prstGeom prst="rect">
              <a:avLst/>
            </a:prstGeom>
            <a:solidFill>
              <a:srgbClr val="FFFF00"/>
            </a:solidFill>
          </p:spPr>
          <p:txBody>
            <a:bodyPr wrap="square" rtlCol="0">
              <a:spAutoFit/>
            </a:bodyPr>
            <a:lstStyle/>
            <a:p>
              <a:pPr algn="ctr"/>
              <a:r>
                <a:rPr lang="en-US" b="1" dirty="0" smtClean="0"/>
                <a:t>HIV-Negative</a:t>
              </a:r>
              <a:endParaRPr lang="en-US" b="1" dirty="0"/>
            </a:p>
          </p:txBody>
        </p:sp>
        <p:sp>
          <p:nvSpPr>
            <p:cNvPr id="13" name="TextBox 12"/>
            <p:cNvSpPr txBox="1"/>
            <p:nvPr/>
          </p:nvSpPr>
          <p:spPr>
            <a:xfrm>
              <a:off x="6450393" y="4283898"/>
              <a:ext cx="1638300" cy="369332"/>
            </a:xfrm>
            <a:prstGeom prst="rect">
              <a:avLst/>
            </a:prstGeom>
            <a:solidFill>
              <a:srgbClr val="00B050"/>
            </a:solidFill>
          </p:spPr>
          <p:txBody>
            <a:bodyPr wrap="square" rtlCol="0">
              <a:spAutoFit/>
            </a:bodyPr>
            <a:lstStyle/>
            <a:p>
              <a:pPr algn="ctr"/>
              <a:r>
                <a:rPr lang="en-US" b="1" dirty="0" smtClean="0"/>
                <a:t>HIV-Positive</a:t>
              </a:r>
              <a:endParaRPr lang="en-US" b="1" dirty="0"/>
            </a:p>
          </p:txBody>
        </p:sp>
        <p:sp>
          <p:nvSpPr>
            <p:cNvPr id="14" name="TextBox 13"/>
            <p:cNvSpPr txBox="1"/>
            <p:nvPr/>
          </p:nvSpPr>
          <p:spPr>
            <a:xfrm>
              <a:off x="3924300" y="5178474"/>
              <a:ext cx="3784600" cy="646331"/>
            </a:xfrm>
            <a:prstGeom prst="rect">
              <a:avLst/>
            </a:prstGeom>
            <a:solidFill>
              <a:srgbClr val="FFC000"/>
            </a:solidFill>
          </p:spPr>
          <p:txBody>
            <a:bodyPr wrap="square" rtlCol="0">
              <a:spAutoFit/>
            </a:bodyPr>
            <a:lstStyle/>
            <a:p>
              <a:pPr algn="ctr"/>
              <a:r>
                <a:rPr lang="en-US" b="1" dirty="0" smtClean="0"/>
                <a:t>Linked to HIV Treatment and Offered Index Testing Services</a:t>
              </a:r>
              <a:endParaRPr lang="en-US" b="1" dirty="0"/>
            </a:p>
          </p:txBody>
        </p:sp>
        <p:sp>
          <p:nvSpPr>
            <p:cNvPr id="15" name="TextBox 14"/>
            <p:cNvSpPr txBox="1"/>
            <p:nvPr/>
          </p:nvSpPr>
          <p:spPr>
            <a:xfrm>
              <a:off x="9328531" y="5139853"/>
              <a:ext cx="2171700" cy="1200329"/>
            </a:xfrm>
            <a:prstGeom prst="rect">
              <a:avLst/>
            </a:prstGeom>
            <a:solidFill>
              <a:srgbClr val="0070C0"/>
            </a:solidFill>
          </p:spPr>
          <p:txBody>
            <a:bodyPr wrap="square" rtlCol="0">
              <a:spAutoFit/>
            </a:bodyPr>
            <a:lstStyle/>
            <a:p>
              <a:pPr algn="ctr"/>
              <a:r>
                <a:rPr lang="en-US" b="1" dirty="0" smtClean="0"/>
                <a:t>Linked to HIV Prevention Services (</a:t>
              </a:r>
              <a:r>
                <a:rPr lang="en-US" b="1" dirty="0" err="1" smtClean="0"/>
                <a:t>PrEP</a:t>
              </a:r>
              <a:r>
                <a:rPr lang="en-US" b="1" dirty="0" smtClean="0"/>
                <a:t>, VMMC, Condoms, Dreams)</a:t>
              </a:r>
              <a:endParaRPr lang="en-US" b="1" dirty="0"/>
            </a:p>
          </p:txBody>
        </p:sp>
        <p:cxnSp>
          <p:nvCxnSpPr>
            <p:cNvPr id="19" name="Straight Connector 18"/>
            <p:cNvCxnSpPr>
              <a:stCxn id="5" idx="2"/>
            </p:cNvCxnSpPr>
            <p:nvPr/>
          </p:nvCxnSpPr>
          <p:spPr>
            <a:xfrm>
              <a:off x="7269543" y="2756772"/>
              <a:ext cx="0" cy="227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48631" y="2984500"/>
              <a:ext cx="529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048631" y="3002235"/>
              <a:ext cx="0" cy="29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269543" y="3002235"/>
              <a:ext cx="0" cy="29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344531" y="2989620"/>
              <a:ext cx="0" cy="29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2"/>
              <a:endCxn id="9" idx="0"/>
            </p:cNvCxnSpPr>
            <p:nvPr/>
          </p:nvCxnSpPr>
          <p:spPr>
            <a:xfrm>
              <a:off x="4356100" y="3669897"/>
              <a:ext cx="0" cy="619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294943" y="3669897"/>
              <a:ext cx="0" cy="619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382631" y="3657282"/>
              <a:ext cx="0" cy="619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382631" y="4653230"/>
              <a:ext cx="0" cy="484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356100" y="4653230"/>
              <a:ext cx="0" cy="484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767642" y="5620218"/>
            <a:ext cx="2139011" cy="923330"/>
          </a:xfrm>
          <a:prstGeom prst="rect">
            <a:avLst/>
          </a:prstGeom>
          <a:noFill/>
          <a:ln w="12700">
            <a:solidFill>
              <a:schemeClr val="tx1"/>
            </a:solidFill>
          </a:ln>
        </p:spPr>
        <p:txBody>
          <a:bodyPr wrap="square" rtlCol="0">
            <a:spAutoFit/>
          </a:bodyPr>
          <a:lstStyle/>
          <a:p>
            <a:pPr algn="ctr"/>
            <a:r>
              <a:rPr lang="en-US" b="1" dirty="0" smtClean="0"/>
              <a:t>Both Partners Become New Index Clients</a:t>
            </a:r>
            <a:endParaRPr lang="en-US" b="1" dirty="0"/>
          </a:p>
        </p:txBody>
      </p:sp>
    </p:spTree>
    <p:extLst>
      <p:ext uri="{BB962C8B-B14F-4D97-AF65-F5344CB8AC3E}">
        <p14:creationId xmlns:p14="http://schemas.microsoft.com/office/powerpoint/2010/main" val="35232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01" y="213082"/>
            <a:ext cx="11119784" cy="658264"/>
          </a:xfrm>
        </p:spPr>
        <p:txBody>
          <a:bodyPr>
            <a:noAutofit/>
          </a:bodyPr>
          <a:lstStyle/>
          <a:p>
            <a:r>
              <a:rPr lang="en-US" sz="3200" b="1" dirty="0" smtClean="0"/>
              <a:t>Index testing helped to establish active HIV transmission cluster in Vietnam</a:t>
            </a:r>
            <a:endParaRPr lang="en-US" sz="3200" b="1" dirty="0"/>
          </a:p>
        </p:txBody>
      </p:sp>
      <p:sp>
        <p:nvSpPr>
          <p:cNvPr id="8" name="Oval 7"/>
          <p:cNvSpPr/>
          <p:nvPr/>
        </p:nvSpPr>
        <p:spPr>
          <a:xfrm>
            <a:off x="3994638" y="1418766"/>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4" name="Oval 13"/>
          <p:cNvSpPr/>
          <p:nvPr/>
        </p:nvSpPr>
        <p:spPr>
          <a:xfrm>
            <a:off x="7483342" y="1506435"/>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5" name="Oval 14"/>
          <p:cNvSpPr/>
          <p:nvPr/>
        </p:nvSpPr>
        <p:spPr>
          <a:xfrm>
            <a:off x="10371992" y="2671772"/>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6" name="Oval 15"/>
          <p:cNvSpPr/>
          <p:nvPr/>
        </p:nvSpPr>
        <p:spPr>
          <a:xfrm>
            <a:off x="2945378" y="2058883"/>
            <a:ext cx="533399" cy="49109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7" name="Oval 16"/>
          <p:cNvSpPr/>
          <p:nvPr/>
        </p:nvSpPr>
        <p:spPr>
          <a:xfrm>
            <a:off x="936932" y="2868578"/>
            <a:ext cx="533399" cy="491090"/>
          </a:xfrm>
          <a:prstGeom prst="ellips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t>
            </a:r>
            <a:endParaRPr lang="en-US" dirty="0"/>
          </a:p>
        </p:txBody>
      </p:sp>
      <p:sp>
        <p:nvSpPr>
          <p:cNvPr id="18" name="Oval 17"/>
          <p:cNvSpPr/>
          <p:nvPr/>
        </p:nvSpPr>
        <p:spPr>
          <a:xfrm>
            <a:off x="1929731" y="2438367"/>
            <a:ext cx="533399" cy="49109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9" name="Oval 18"/>
          <p:cNvSpPr/>
          <p:nvPr/>
        </p:nvSpPr>
        <p:spPr>
          <a:xfrm>
            <a:off x="936932" y="3662675"/>
            <a:ext cx="533399" cy="4910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t>
            </a:r>
            <a:endParaRPr lang="en-US" sz="2400" b="1" dirty="0"/>
          </a:p>
        </p:txBody>
      </p:sp>
      <p:sp>
        <p:nvSpPr>
          <p:cNvPr id="20" name="Oval 19"/>
          <p:cNvSpPr/>
          <p:nvPr/>
        </p:nvSpPr>
        <p:spPr>
          <a:xfrm>
            <a:off x="1671085" y="4059477"/>
            <a:ext cx="533399" cy="4910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t>
            </a:r>
            <a:endParaRPr lang="en-US" sz="2400" b="1" dirty="0"/>
          </a:p>
        </p:txBody>
      </p:sp>
      <p:sp>
        <p:nvSpPr>
          <p:cNvPr id="21" name="Oval 20"/>
          <p:cNvSpPr/>
          <p:nvPr/>
        </p:nvSpPr>
        <p:spPr>
          <a:xfrm>
            <a:off x="2534202" y="4321541"/>
            <a:ext cx="533399" cy="4910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t>
            </a:r>
            <a:endParaRPr lang="en-US" sz="2400" b="1" dirty="0"/>
          </a:p>
        </p:txBody>
      </p:sp>
      <p:sp>
        <p:nvSpPr>
          <p:cNvPr id="22" name="Oval 21"/>
          <p:cNvSpPr/>
          <p:nvPr/>
        </p:nvSpPr>
        <p:spPr>
          <a:xfrm>
            <a:off x="10410090" y="3356797"/>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3" name="Oval 22"/>
          <p:cNvSpPr/>
          <p:nvPr/>
        </p:nvSpPr>
        <p:spPr>
          <a:xfrm>
            <a:off x="10371991" y="4049066"/>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4" name="Oval 23"/>
          <p:cNvSpPr/>
          <p:nvPr/>
        </p:nvSpPr>
        <p:spPr>
          <a:xfrm>
            <a:off x="2895600" y="5721922"/>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5" name="Oval 24"/>
          <p:cNvSpPr/>
          <p:nvPr/>
        </p:nvSpPr>
        <p:spPr>
          <a:xfrm>
            <a:off x="3676648" y="5739288"/>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6" name="Oval 25"/>
          <p:cNvSpPr/>
          <p:nvPr/>
        </p:nvSpPr>
        <p:spPr>
          <a:xfrm>
            <a:off x="4528037" y="5739288"/>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7" name="Oval 26"/>
          <p:cNvSpPr/>
          <p:nvPr/>
        </p:nvSpPr>
        <p:spPr>
          <a:xfrm>
            <a:off x="9633088" y="4321541"/>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8" name="Oval 27"/>
          <p:cNvSpPr/>
          <p:nvPr/>
        </p:nvSpPr>
        <p:spPr>
          <a:xfrm>
            <a:off x="9466383" y="5532540"/>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9" name="Oval 28"/>
          <p:cNvSpPr/>
          <p:nvPr/>
        </p:nvSpPr>
        <p:spPr>
          <a:xfrm>
            <a:off x="9635734" y="4927040"/>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0" name="Oval 29"/>
          <p:cNvSpPr/>
          <p:nvPr/>
        </p:nvSpPr>
        <p:spPr>
          <a:xfrm>
            <a:off x="8575426" y="5680087"/>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1" name="Oval 30"/>
          <p:cNvSpPr/>
          <p:nvPr/>
        </p:nvSpPr>
        <p:spPr>
          <a:xfrm>
            <a:off x="8672868" y="4049066"/>
            <a:ext cx="533399" cy="49109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33" name="Straight Arrow Connector 32"/>
          <p:cNvCxnSpPr>
            <a:stCxn id="103" idx="6"/>
          </p:cNvCxnSpPr>
          <p:nvPr/>
        </p:nvCxnSpPr>
        <p:spPr>
          <a:xfrm>
            <a:off x="6629399" y="3177687"/>
            <a:ext cx="2031295" cy="30481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51670" y="3331165"/>
            <a:ext cx="1685554" cy="153150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261337" y="3331165"/>
            <a:ext cx="1583722" cy="149034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361940" y="3110893"/>
            <a:ext cx="1791457" cy="30941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4" idx="4"/>
          </p:cNvCxnSpPr>
          <p:nvPr/>
        </p:nvCxnSpPr>
        <p:spPr>
          <a:xfrm flipV="1">
            <a:off x="5845059" y="1912421"/>
            <a:ext cx="1725118" cy="97797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8" idx="5"/>
          </p:cNvCxnSpPr>
          <p:nvPr/>
        </p:nvCxnSpPr>
        <p:spPr>
          <a:xfrm flipH="1" flipV="1">
            <a:off x="4449923" y="1837938"/>
            <a:ext cx="1433595" cy="107937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8" idx="5"/>
          </p:cNvCxnSpPr>
          <p:nvPr/>
        </p:nvCxnSpPr>
        <p:spPr>
          <a:xfrm flipH="1" flipV="1">
            <a:off x="2385016" y="2857539"/>
            <a:ext cx="543658" cy="47685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961256" y="2564952"/>
            <a:ext cx="185985" cy="7016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0" idx="7"/>
          </p:cNvCxnSpPr>
          <p:nvPr/>
        </p:nvCxnSpPr>
        <p:spPr>
          <a:xfrm flipH="1">
            <a:off x="2126370" y="3561146"/>
            <a:ext cx="731142" cy="57024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21" idx="0"/>
          </p:cNvCxnSpPr>
          <p:nvPr/>
        </p:nvCxnSpPr>
        <p:spPr>
          <a:xfrm flipH="1">
            <a:off x="2800902" y="3536964"/>
            <a:ext cx="105385" cy="78457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17" idx="6"/>
          </p:cNvCxnSpPr>
          <p:nvPr/>
        </p:nvCxnSpPr>
        <p:spPr>
          <a:xfrm flipH="1" flipV="1">
            <a:off x="1470331" y="3114123"/>
            <a:ext cx="656039" cy="21168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9" idx="7"/>
          </p:cNvCxnSpPr>
          <p:nvPr/>
        </p:nvCxnSpPr>
        <p:spPr>
          <a:xfrm flipH="1">
            <a:off x="1392217" y="3532050"/>
            <a:ext cx="956769" cy="2025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25" idx="0"/>
          </p:cNvCxnSpPr>
          <p:nvPr/>
        </p:nvCxnSpPr>
        <p:spPr>
          <a:xfrm flipH="1">
            <a:off x="3943348" y="5152505"/>
            <a:ext cx="10812" cy="58678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305486" y="5190842"/>
            <a:ext cx="689152" cy="62817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26" idx="1"/>
          </p:cNvCxnSpPr>
          <p:nvPr/>
        </p:nvCxnSpPr>
        <p:spPr>
          <a:xfrm>
            <a:off x="3994638" y="5190842"/>
            <a:ext cx="611513" cy="62036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649306" y="5680087"/>
            <a:ext cx="533399" cy="4910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t>
            </a:r>
            <a:endParaRPr lang="en-US" sz="2400" b="1" dirty="0"/>
          </a:p>
        </p:txBody>
      </p:sp>
      <p:sp>
        <p:nvSpPr>
          <p:cNvPr id="70" name="Oval 69"/>
          <p:cNvSpPr/>
          <p:nvPr/>
        </p:nvSpPr>
        <p:spPr>
          <a:xfrm>
            <a:off x="6723186" y="5635199"/>
            <a:ext cx="533399" cy="4910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t>
            </a:r>
            <a:endParaRPr lang="en-US" sz="2400" b="1" dirty="0"/>
          </a:p>
        </p:txBody>
      </p:sp>
      <p:cxnSp>
        <p:nvCxnSpPr>
          <p:cNvPr id="71" name="Straight Arrow Connector 70"/>
          <p:cNvCxnSpPr/>
          <p:nvPr/>
        </p:nvCxnSpPr>
        <p:spPr>
          <a:xfrm flipH="1">
            <a:off x="7836876" y="5152761"/>
            <a:ext cx="10812" cy="58678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70" idx="7"/>
          </p:cNvCxnSpPr>
          <p:nvPr/>
        </p:nvCxnSpPr>
        <p:spPr>
          <a:xfrm flipH="1">
            <a:off x="7178471" y="5143042"/>
            <a:ext cx="506917" cy="56407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30" idx="0"/>
          </p:cNvCxnSpPr>
          <p:nvPr/>
        </p:nvCxnSpPr>
        <p:spPr>
          <a:xfrm>
            <a:off x="7987902" y="5142073"/>
            <a:ext cx="854224" cy="53801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28" idx="1"/>
          </p:cNvCxnSpPr>
          <p:nvPr/>
        </p:nvCxnSpPr>
        <p:spPr>
          <a:xfrm>
            <a:off x="8557384" y="5161493"/>
            <a:ext cx="987113" cy="44296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8716106" y="5006176"/>
            <a:ext cx="924212" cy="10770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8636909" y="4623727"/>
            <a:ext cx="1003409" cy="23553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31" idx="3"/>
          </p:cNvCxnSpPr>
          <p:nvPr/>
        </p:nvCxnSpPr>
        <p:spPr>
          <a:xfrm flipV="1">
            <a:off x="8557384" y="4468238"/>
            <a:ext cx="193598" cy="30273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15" idx="3"/>
          </p:cNvCxnSpPr>
          <p:nvPr/>
        </p:nvCxnSpPr>
        <p:spPr>
          <a:xfrm flipV="1">
            <a:off x="9764862" y="3090944"/>
            <a:ext cx="685244" cy="33774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9917262" y="3581084"/>
            <a:ext cx="532844" cy="415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9855789" y="3675695"/>
            <a:ext cx="532843" cy="5399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470331" y="1016524"/>
            <a:ext cx="816275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a:t>1 index case linked to 9 PLHIV in the </a:t>
            </a:r>
            <a:r>
              <a:rPr lang="en-US" sz="2400" b="1" dirty="0" smtClean="0"/>
              <a:t>network </a:t>
            </a:r>
            <a:endParaRPr lang="en-US" sz="2400" dirty="0"/>
          </a:p>
        </p:txBody>
      </p:sp>
      <p:sp>
        <p:nvSpPr>
          <p:cNvPr id="103" name="Oval 102"/>
          <p:cNvSpPr/>
          <p:nvPr/>
        </p:nvSpPr>
        <p:spPr>
          <a:xfrm>
            <a:off x="4875604" y="2539459"/>
            <a:ext cx="1753795" cy="127645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X-12027, </a:t>
            </a:r>
            <a:r>
              <a:rPr lang="en-US" dirty="0" smtClean="0"/>
              <a:t>PWID</a:t>
            </a:r>
            <a:endParaRPr lang="en-US" dirty="0"/>
          </a:p>
        </p:txBody>
      </p:sp>
      <p:sp>
        <p:nvSpPr>
          <p:cNvPr id="105" name="Oval 104"/>
          <p:cNvSpPr/>
          <p:nvPr/>
        </p:nvSpPr>
        <p:spPr>
          <a:xfrm>
            <a:off x="8739185" y="3020163"/>
            <a:ext cx="1177522" cy="81317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X-12106, PWID</a:t>
            </a:r>
          </a:p>
        </p:txBody>
      </p:sp>
      <p:sp>
        <p:nvSpPr>
          <p:cNvPr id="109" name="Oval 108"/>
          <p:cNvSpPr/>
          <p:nvPr/>
        </p:nvSpPr>
        <p:spPr>
          <a:xfrm>
            <a:off x="7565268" y="4630845"/>
            <a:ext cx="1177522" cy="81317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X-12109, PWID</a:t>
            </a:r>
          </a:p>
        </p:txBody>
      </p:sp>
      <p:sp>
        <p:nvSpPr>
          <p:cNvPr id="110" name="Oval 109"/>
          <p:cNvSpPr/>
          <p:nvPr/>
        </p:nvSpPr>
        <p:spPr>
          <a:xfrm>
            <a:off x="3306541" y="4687852"/>
            <a:ext cx="1177522" cy="81317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X-12136</a:t>
            </a:r>
            <a:r>
              <a:rPr lang="en-US" dirty="0"/>
              <a:t>, PWID</a:t>
            </a:r>
          </a:p>
        </p:txBody>
      </p:sp>
      <p:sp>
        <p:nvSpPr>
          <p:cNvPr id="111" name="Oval 110"/>
          <p:cNvSpPr/>
          <p:nvPr/>
        </p:nvSpPr>
        <p:spPr>
          <a:xfrm>
            <a:off x="2212091" y="3061058"/>
            <a:ext cx="1177522" cy="81317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X-12112, PWID</a:t>
            </a:r>
          </a:p>
        </p:txBody>
      </p:sp>
      <p:sp>
        <p:nvSpPr>
          <p:cNvPr id="3" name="TextBox 2"/>
          <p:cNvSpPr txBox="1"/>
          <p:nvPr/>
        </p:nvSpPr>
        <p:spPr>
          <a:xfrm>
            <a:off x="8415014" y="1506435"/>
            <a:ext cx="2636163"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10 HIV positive: 38%</a:t>
            </a:r>
          </a:p>
          <a:p>
            <a:r>
              <a:rPr lang="en-US" dirty="0" smtClean="0"/>
              <a:t>16 HIV negative: 62%</a:t>
            </a:r>
            <a:endParaRPr lang="en-US" dirty="0"/>
          </a:p>
        </p:txBody>
      </p:sp>
    </p:spTree>
    <p:extLst>
      <p:ext uri="{BB962C8B-B14F-4D97-AF65-F5344CB8AC3E}">
        <p14:creationId xmlns:p14="http://schemas.microsoft.com/office/powerpoint/2010/main" val="173278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521244" cy="1143000"/>
          </a:xfrm>
        </p:spPr>
        <p:txBody>
          <a:bodyPr>
            <a:noAutofit/>
          </a:bodyPr>
          <a:lstStyle/>
          <a:p>
            <a:r>
              <a:rPr lang="en-US" sz="3600" b="1" dirty="0"/>
              <a:t>The Goal of Index Testing and Partner </a:t>
            </a:r>
            <a:r>
              <a:rPr lang="en-US" sz="3600" b="1" dirty="0" smtClean="0"/>
              <a:t>Notification Services</a:t>
            </a:r>
            <a:endParaRPr lang="en-US" sz="3600" b="1" dirty="0"/>
          </a:p>
        </p:txBody>
      </p:sp>
      <p:sp>
        <p:nvSpPr>
          <p:cNvPr id="3" name="Content Placeholder 2"/>
          <p:cNvSpPr>
            <a:spLocks noGrp="1"/>
          </p:cNvSpPr>
          <p:nvPr>
            <p:ph idx="1"/>
          </p:nvPr>
        </p:nvSpPr>
        <p:spPr>
          <a:xfrm>
            <a:off x="883222" y="1359752"/>
            <a:ext cx="5507865" cy="5257800"/>
          </a:xfrm>
        </p:spPr>
        <p:txBody>
          <a:bodyPr>
            <a:normAutofit/>
          </a:bodyPr>
          <a:lstStyle/>
          <a:p>
            <a:pPr marL="0" indent="0">
              <a:buNone/>
            </a:pPr>
            <a:r>
              <a:rPr lang="en-US" dirty="0"/>
              <a:t>Break the chain of HIV transmission by identifying contacts (partners and children) of PLHIV who are at high risk for HIV, offering them HTS, and linking them to:</a:t>
            </a:r>
          </a:p>
          <a:p>
            <a:pPr lvl="1">
              <a:spcBef>
                <a:spcPts val="2400"/>
              </a:spcBef>
            </a:pPr>
            <a:r>
              <a:rPr lang="en-US" dirty="0"/>
              <a:t>HIV treatment, if positive</a:t>
            </a:r>
          </a:p>
          <a:p>
            <a:pPr lvl="1">
              <a:spcBef>
                <a:spcPts val="2400"/>
              </a:spcBef>
            </a:pPr>
            <a:r>
              <a:rPr lang="en-US" dirty="0"/>
              <a:t>HIV prevention </a:t>
            </a:r>
            <a:r>
              <a:rPr lang="en-US" dirty="0" smtClean="0"/>
              <a:t>(condoms, </a:t>
            </a:r>
            <a:r>
              <a:rPr lang="en-US" dirty="0" err="1" smtClean="0"/>
              <a:t>PrEP</a:t>
            </a:r>
            <a:r>
              <a:rPr lang="en-US" dirty="0"/>
              <a:t>), if negative </a:t>
            </a:r>
          </a:p>
        </p:txBody>
      </p:sp>
      <p:sp>
        <p:nvSpPr>
          <p:cNvPr id="4" name="Slide Number Placeholder 3"/>
          <p:cNvSpPr>
            <a:spLocks noGrp="1"/>
          </p:cNvSpPr>
          <p:nvPr>
            <p:ph type="sldNum" sz="quarter" idx="4294967295"/>
          </p:nvPr>
        </p:nvSpPr>
        <p:spPr>
          <a:xfrm>
            <a:off x="8534400" y="6356353"/>
            <a:ext cx="2133600" cy="365125"/>
          </a:xfrm>
        </p:spPr>
        <p:txBody>
          <a:bodyPr/>
          <a:lstStyle/>
          <a:p>
            <a:fld id="{AD4FE41B-C548-4988-85EB-6FEBC4391C40}" type="slidenum">
              <a:rPr lang="en-GB" smtClean="0">
                <a:solidFill>
                  <a:prstClr val="black">
                    <a:tint val="75000"/>
                  </a:prstClr>
                </a:solidFill>
              </a:rPr>
              <a:pPr/>
              <a:t>15</a:t>
            </a:fld>
            <a:endParaRPr lang="en-GB" dirty="0">
              <a:solidFill>
                <a:prstClr val="black">
                  <a:tint val="75000"/>
                </a:prstClr>
              </a:solidFill>
            </a:endParaRPr>
          </a:p>
        </p:txBody>
      </p:sp>
      <p:sp>
        <p:nvSpPr>
          <p:cNvPr id="5" name="Rectangle 4"/>
          <p:cNvSpPr/>
          <p:nvPr/>
        </p:nvSpPr>
        <p:spPr>
          <a:xfrm>
            <a:off x="151407" y="6479075"/>
            <a:ext cx="5703153" cy="276954"/>
          </a:xfrm>
          <a:prstGeom prst="rect">
            <a:avLst/>
          </a:prstGeom>
        </p:spPr>
        <p:txBody>
          <a:bodyPr wrap="square" lIns="91398" tIns="45698" rIns="91398" bIns="45698">
            <a:spAutoFit/>
          </a:bodyPr>
          <a:lstStyle/>
          <a:p>
            <a:r>
              <a:rPr lang="en-US" sz="1200" i="1" dirty="0">
                <a:solidFill>
                  <a:prstClr val="black"/>
                </a:solidFill>
                <a:latin typeface="Arial" panose="020B0604020202020204" pitchFamily="34" charset="0"/>
                <a:cs typeface="Arial" panose="020B0604020202020204" pitchFamily="34" charset="0"/>
              </a:rPr>
              <a:t>Source: CDC 2016</a:t>
            </a:r>
            <a:endParaRPr lang="en-GB" sz="1200" i="1"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10135673" y="1652145"/>
            <a:ext cx="890800" cy="247301"/>
          </a:xfrm>
          <a:prstGeom prst="rect">
            <a:avLst/>
          </a:prstGeom>
          <a:solidFill>
            <a:srgbClr val="FF9B47"/>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22" r="10973"/>
          <a:stretch/>
        </p:blipFill>
        <p:spPr>
          <a:xfrm>
            <a:off x="6586375" y="1695254"/>
            <a:ext cx="5644262" cy="5162746"/>
          </a:xfrm>
          <a:prstGeom prst="rect">
            <a:avLst/>
          </a:prstGeom>
        </p:spPr>
      </p:pic>
    </p:spTree>
    <p:extLst>
      <p:ext uri="{BB962C8B-B14F-4D97-AF65-F5344CB8AC3E}">
        <p14:creationId xmlns:p14="http://schemas.microsoft.com/office/powerpoint/2010/main" val="311008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AF4D-B915-447F-A0BA-1325C00E8F75}"/>
              </a:ext>
            </a:extLst>
          </p:cNvPr>
          <p:cNvSpPr>
            <a:spLocks noGrp="1"/>
          </p:cNvSpPr>
          <p:nvPr>
            <p:ph type="title"/>
          </p:nvPr>
        </p:nvSpPr>
        <p:spPr>
          <a:xfrm>
            <a:off x="643943" y="115911"/>
            <a:ext cx="10972800" cy="1143000"/>
          </a:xfrm>
        </p:spPr>
        <p:txBody>
          <a:bodyPr/>
          <a:lstStyle/>
          <a:p>
            <a:r>
              <a:rPr lang="en-US" b="1" dirty="0">
                <a:solidFill>
                  <a:schemeClr val="tx2"/>
                </a:solidFill>
              </a:rPr>
              <a:t>Discussion Questions</a:t>
            </a:r>
          </a:p>
        </p:txBody>
      </p:sp>
      <p:sp>
        <p:nvSpPr>
          <p:cNvPr id="3" name="Content Placeholder 2">
            <a:extLst>
              <a:ext uri="{FF2B5EF4-FFF2-40B4-BE49-F238E27FC236}">
                <a16:creationId xmlns:a16="http://schemas.microsoft.com/office/drawing/2014/main" id="{675EABDA-BB92-46EB-AE94-0A49689D3DB6}"/>
              </a:ext>
            </a:extLst>
          </p:cNvPr>
          <p:cNvSpPr>
            <a:spLocks noGrp="1"/>
          </p:cNvSpPr>
          <p:nvPr>
            <p:ph idx="1"/>
          </p:nvPr>
        </p:nvSpPr>
        <p:spPr>
          <a:xfrm>
            <a:off x="903111" y="1535289"/>
            <a:ext cx="10870325" cy="3963986"/>
          </a:xfrm>
        </p:spPr>
        <p:txBody>
          <a:bodyPr>
            <a:normAutofit/>
          </a:bodyPr>
          <a:lstStyle/>
          <a:p>
            <a:pPr>
              <a:buFont typeface="Wingdings" panose="05000000000000000000" pitchFamily="2" charset="2"/>
              <a:buChar char="Ø"/>
            </a:pPr>
            <a:r>
              <a:rPr lang="en-US" sz="4000" dirty="0"/>
              <a:t>Why do you think HIV index testing and </a:t>
            </a:r>
            <a:r>
              <a:rPr lang="en-US" sz="4000" dirty="0" smtClean="0"/>
              <a:t>partner notification </a:t>
            </a:r>
            <a:r>
              <a:rPr lang="en-US" sz="4000" dirty="0"/>
              <a:t>services are important?</a:t>
            </a:r>
          </a:p>
          <a:p>
            <a:pPr>
              <a:buFont typeface="Wingdings" panose="05000000000000000000" pitchFamily="2" charset="2"/>
              <a:buChar char="Ø"/>
            </a:pPr>
            <a:endParaRPr lang="en-US" sz="4000" dirty="0"/>
          </a:p>
          <a:p>
            <a:pPr>
              <a:buFont typeface="Wingdings" panose="05000000000000000000" pitchFamily="2" charset="2"/>
              <a:buChar char="Ø"/>
            </a:pPr>
            <a:r>
              <a:rPr lang="en-US" sz="4000" dirty="0"/>
              <a:t>What are some of the potential benefits of index testing and partner </a:t>
            </a:r>
            <a:r>
              <a:rPr lang="en-US" sz="4000" dirty="0" smtClean="0"/>
              <a:t>notification services</a:t>
            </a:r>
            <a:r>
              <a:rPr lang="en-US" sz="4000" dirty="0"/>
              <a:t>?</a:t>
            </a:r>
          </a:p>
        </p:txBody>
      </p:sp>
    </p:spTree>
    <p:extLst>
      <p:ext uri="{BB962C8B-B14F-4D97-AF65-F5344CB8AC3E}">
        <p14:creationId xmlns:p14="http://schemas.microsoft.com/office/powerpoint/2010/main" val="319194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94" y="164620"/>
            <a:ext cx="10972800" cy="1143000"/>
          </a:xfrm>
        </p:spPr>
        <p:txBody>
          <a:bodyPr/>
          <a:lstStyle/>
          <a:p>
            <a:r>
              <a:rPr lang="en-US" b="1" dirty="0"/>
              <a:t>Why Is Index Testing Important?</a:t>
            </a:r>
          </a:p>
        </p:txBody>
      </p:sp>
      <p:sp>
        <p:nvSpPr>
          <p:cNvPr id="3" name="Content Placeholder 2"/>
          <p:cNvSpPr>
            <a:spLocks noGrp="1"/>
          </p:cNvSpPr>
          <p:nvPr>
            <p:ph idx="1"/>
          </p:nvPr>
        </p:nvSpPr>
        <p:spPr>
          <a:xfrm>
            <a:off x="869244" y="1586465"/>
            <a:ext cx="5805068" cy="4769888"/>
          </a:xfrm>
        </p:spPr>
        <p:txBody>
          <a:bodyPr>
            <a:normAutofit fontScale="92500" lnSpcReduction="10000"/>
          </a:bodyPr>
          <a:lstStyle/>
          <a:p>
            <a:pPr marL="0" indent="0">
              <a:buNone/>
              <a:defRPr/>
            </a:pPr>
            <a:r>
              <a:rPr lang="en-US" dirty="0"/>
              <a:t>Sex (and drug-injecting) partners of  PLHIV are at increased risk of also being HIV-positive: </a:t>
            </a:r>
          </a:p>
          <a:p>
            <a:pPr lvl="1">
              <a:spcBef>
                <a:spcPts val="1800"/>
              </a:spcBef>
              <a:defRPr/>
            </a:pPr>
            <a:r>
              <a:rPr lang="en-US" dirty="0"/>
              <a:t>May be unaware of their exposure</a:t>
            </a:r>
          </a:p>
          <a:p>
            <a:pPr lvl="1">
              <a:spcBef>
                <a:spcPts val="1800"/>
              </a:spcBef>
              <a:defRPr/>
            </a:pPr>
            <a:r>
              <a:rPr lang="en-US" dirty="0"/>
              <a:t>Not on treatment if don’t know status</a:t>
            </a:r>
          </a:p>
          <a:p>
            <a:pPr lvl="1">
              <a:spcBef>
                <a:spcPts val="1800"/>
              </a:spcBef>
              <a:defRPr/>
            </a:pPr>
            <a:r>
              <a:rPr lang="en-US" dirty="0"/>
              <a:t>May transmit to other partners and infants if they don’t learn their status</a:t>
            </a:r>
          </a:p>
          <a:p>
            <a:pPr lvl="1">
              <a:spcBef>
                <a:spcPts val="1800"/>
              </a:spcBef>
              <a:defRPr/>
            </a:pPr>
            <a:r>
              <a:rPr lang="en-US" dirty="0"/>
              <a:t>Difficult to control the epidemic </a:t>
            </a:r>
            <a:endParaRPr lang="en-GB" dirty="0"/>
          </a:p>
        </p:txBody>
      </p:sp>
      <p:sp>
        <p:nvSpPr>
          <p:cNvPr id="4" name="Slide Number Placeholder 3"/>
          <p:cNvSpPr>
            <a:spLocks noGrp="1"/>
          </p:cNvSpPr>
          <p:nvPr>
            <p:ph type="sldNum" sz="quarter" idx="4294967295"/>
          </p:nvPr>
        </p:nvSpPr>
        <p:spPr>
          <a:xfrm>
            <a:off x="8534400" y="6356353"/>
            <a:ext cx="2133600" cy="365125"/>
          </a:xfrm>
        </p:spPr>
        <p:txBody>
          <a:bodyPr/>
          <a:lstStyle/>
          <a:p>
            <a:fld id="{AD4FE41B-C548-4988-85EB-6FEBC4391C40}" type="slidenum">
              <a:rPr lang="en-GB" smtClean="0">
                <a:solidFill>
                  <a:prstClr val="black">
                    <a:tint val="75000"/>
                  </a:prstClr>
                </a:solidFill>
              </a:rPr>
              <a:pPr/>
              <a:t>17</a:t>
            </a:fld>
            <a:endParaRPr lang="en-GB" dirty="0">
              <a:solidFill>
                <a:prstClr val="black">
                  <a:tint val="75000"/>
                </a:prstClr>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8012" t="14711" r="10057"/>
          <a:stretch/>
        </p:blipFill>
        <p:spPr>
          <a:xfrm flipH="1">
            <a:off x="6674312" y="1586465"/>
            <a:ext cx="5539152" cy="5271535"/>
          </a:xfrm>
          <a:prstGeom prst="rect">
            <a:avLst/>
          </a:prstGeom>
        </p:spPr>
      </p:pic>
    </p:spTree>
    <p:extLst>
      <p:ext uri="{BB962C8B-B14F-4D97-AF65-F5344CB8AC3E}">
        <p14:creationId xmlns:p14="http://schemas.microsoft.com/office/powerpoint/2010/main" val="123513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15" y="-16342"/>
            <a:ext cx="10972800" cy="1143000"/>
          </a:xfrm>
        </p:spPr>
        <p:txBody>
          <a:bodyPr>
            <a:normAutofit/>
          </a:bodyPr>
          <a:lstStyle/>
          <a:p>
            <a:r>
              <a:rPr lang="en-US" sz="4267" b="1" dirty="0"/>
              <a:t>Benefits of </a:t>
            </a:r>
            <a:r>
              <a:rPr lang="en-US" sz="4400" b="1" dirty="0"/>
              <a:t>Index Testing and Partner Services</a:t>
            </a:r>
            <a:endParaRPr lang="en-US" sz="4267" b="1" dirty="0"/>
          </a:p>
        </p:txBody>
      </p:sp>
      <p:sp>
        <p:nvSpPr>
          <p:cNvPr id="4" name="Slide Number Placeholder 3"/>
          <p:cNvSpPr>
            <a:spLocks noGrp="1"/>
          </p:cNvSpPr>
          <p:nvPr>
            <p:ph type="sldNum" sz="quarter" idx="10"/>
          </p:nvPr>
        </p:nvSpPr>
        <p:spPr/>
        <p:txBody>
          <a:bodyPr/>
          <a:lstStyle/>
          <a:p>
            <a:fld id="{AD4FE41B-C548-4988-85EB-6FEBC4391C40}" type="slidenum">
              <a:rPr lang="en-GB" smtClean="0">
                <a:solidFill>
                  <a:prstClr val="black">
                    <a:tint val="75000"/>
                  </a:prstClr>
                </a:solidFill>
              </a:rPr>
              <a:pPr/>
              <a:t>18</a:t>
            </a:fld>
            <a:endParaRPr lang="en-GB" dirty="0">
              <a:solidFill>
                <a:prstClr val="black">
                  <a:tint val="75000"/>
                </a:prstClr>
              </a:solidFill>
            </a:endParaRPr>
          </a:p>
        </p:txBody>
      </p:sp>
      <p:sp>
        <p:nvSpPr>
          <p:cNvPr id="7" name="Rectangle 6"/>
          <p:cNvSpPr/>
          <p:nvPr/>
        </p:nvSpPr>
        <p:spPr>
          <a:xfrm>
            <a:off x="884351" y="1967250"/>
            <a:ext cx="3378556" cy="45848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spcBef>
                <a:spcPts val="800"/>
              </a:spcBef>
              <a:buFont typeface="Arial" panose="020B0604020202020204" pitchFamily="34" charset="0"/>
              <a:buChar char="•"/>
            </a:pPr>
            <a:r>
              <a:rPr lang="en-US" sz="2000" dirty="0">
                <a:solidFill>
                  <a:srgbClr val="FFFFFF"/>
                </a:solidFill>
              </a:rPr>
              <a:t>Provides support to PLHIV</a:t>
            </a:r>
          </a:p>
          <a:p>
            <a:pPr marL="285744" indent="-285744">
              <a:spcBef>
                <a:spcPts val="800"/>
              </a:spcBef>
              <a:buFont typeface="Arial" panose="020B0604020202020204" pitchFamily="34" charset="0"/>
              <a:buChar char="•"/>
            </a:pPr>
            <a:r>
              <a:rPr lang="en-US" sz="2000" dirty="0">
                <a:solidFill>
                  <a:srgbClr val="FFFFFF"/>
                </a:solidFill>
              </a:rPr>
              <a:t>Assists PLHIV with getting their partner(s) and child(</a:t>
            </a:r>
            <a:r>
              <a:rPr lang="en-US" sz="2000" dirty="0" err="1">
                <a:solidFill>
                  <a:srgbClr val="FFFFFF"/>
                </a:solidFill>
              </a:rPr>
              <a:t>ren</a:t>
            </a:r>
            <a:r>
              <a:rPr lang="en-US" sz="2000" dirty="0">
                <a:solidFill>
                  <a:srgbClr val="FFFFFF"/>
                </a:solidFill>
              </a:rPr>
              <a:t>) tested for HIV</a:t>
            </a:r>
          </a:p>
          <a:p>
            <a:pPr marL="285744" indent="-285744">
              <a:spcBef>
                <a:spcPts val="800"/>
              </a:spcBef>
              <a:buFont typeface="Arial" panose="020B0604020202020204" pitchFamily="34" charset="0"/>
              <a:buChar char="•"/>
            </a:pPr>
            <a:r>
              <a:rPr lang="en-US" sz="2000" dirty="0">
                <a:solidFill>
                  <a:srgbClr val="FFFFFF"/>
                </a:solidFill>
              </a:rPr>
              <a:t>Takes the responsibility for notification and disclosure off of the index client</a:t>
            </a:r>
          </a:p>
          <a:p>
            <a:pPr marL="285744" indent="-285744">
              <a:spcBef>
                <a:spcPts val="800"/>
              </a:spcBef>
              <a:buFont typeface="Arial" panose="020B0604020202020204" pitchFamily="34" charset="0"/>
              <a:buChar char="•"/>
            </a:pPr>
            <a:r>
              <a:rPr lang="en-US" sz="2000" dirty="0">
                <a:solidFill>
                  <a:srgbClr val="FFFFFF"/>
                </a:solidFill>
              </a:rPr>
              <a:t>Can lead to mutual support for treatment adherence if both partners are positive</a:t>
            </a:r>
          </a:p>
          <a:p>
            <a:pPr marL="285744" indent="-285744">
              <a:spcBef>
                <a:spcPts val="800"/>
              </a:spcBef>
              <a:buFont typeface="Arial" panose="020B0604020202020204" pitchFamily="34" charset="0"/>
              <a:buChar char="•"/>
            </a:pPr>
            <a:r>
              <a:rPr lang="en-US" sz="2000" dirty="0">
                <a:solidFill>
                  <a:srgbClr val="FFFFFF"/>
                </a:solidFill>
              </a:rPr>
              <a:t>Helps prioritize effective HIV prevention for discordant couples</a:t>
            </a:r>
          </a:p>
        </p:txBody>
      </p:sp>
      <p:sp>
        <p:nvSpPr>
          <p:cNvPr id="8" name="Rectangle 7"/>
          <p:cNvSpPr/>
          <p:nvPr/>
        </p:nvSpPr>
        <p:spPr>
          <a:xfrm>
            <a:off x="871469" y="1156954"/>
            <a:ext cx="2807595" cy="7126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Gill Sans MT" panose="020B0502020104020203" pitchFamily="34" charset="0"/>
              </a:rPr>
              <a:t>Index Client</a:t>
            </a:r>
          </a:p>
        </p:txBody>
      </p:sp>
      <p:sp>
        <p:nvSpPr>
          <p:cNvPr id="9" name="Rectangle 8"/>
          <p:cNvSpPr/>
          <p:nvPr/>
        </p:nvSpPr>
        <p:spPr>
          <a:xfrm>
            <a:off x="4398137" y="1967250"/>
            <a:ext cx="3378556" cy="45848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spcBef>
                <a:spcPts val="800"/>
              </a:spcBef>
              <a:buFont typeface="Arial" panose="020B0604020202020204" pitchFamily="34" charset="0"/>
              <a:buChar char="•"/>
            </a:pPr>
            <a:r>
              <a:rPr lang="en-US" sz="1867" dirty="0">
                <a:solidFill>
                  <a:srgbClr val="FFFFFF"/>
                </a:solidFill>
                <a:latin typeface="Gill Sans MT" panose="020B0502020104020203" pitchFamily="34" charset="0"/>
              </a:rPr>
              <a:t>Maximizes the proportion of partners/children who are notified of their exposure to HIV</a:t>
            </a:r>
          </a:p>
          <a:p>
            <a:pPr marL="285744" indent="-285744">
              <a:spcBef>
                <a:spcPts val="800"/>
              </a:spcBef>
              <a:buFont typeface="Arial" panose="020B0604020202020204" pitchFamily="34" charset="0"/>
              <a:buChar char="•"/>
            </a:pPr>
            <a:r>
              <a:rPr lang="en-US" sz="1867" dirty="0">
                <a:solidFill>
                  <a:srgbClr val="FFFFFF"/>
                </a:solidFill>
                <a:latin typeface="Gill Sans MT" panose="020B0502020104020203" pitchFamily="34" charset="0"/>
              </a:rPr>
              <a:t>Allows HIV-exposed partners and children to get tested for HIV</a:t>
            </a:r>
          </a:p>
          <a:p>
            <a:pPr marL="285744" indent="-285744">
              <a:spcBef>
                <a:spcPts val="800"/>
              </a:spcBef>
              <a:buFont typeface="Arial" panose="020B0604020202020204" pitchFamily="34" charset="0"/>
              <a:buChar char="•"/>
            </a:pPr>
            <a:r>
              <a:rPr lang="en-US" sz="1867" dirty="0">
                <a:solidFill>
                  <a:srgbClr val="FFFFFF"/>
                </a:solidFill>
                <a:latin typeface="Gill Sans MT" panose="020B0502020104020203" pitchFamily="34" charset="0"/>
              </a:rPr>
              <a:t>Allows HIV-positive partners and children to access HIV treatment to reduce HIV-related disease and mortality</a:t>
            </a:r>
          </a:p>
          <a:p>
            <a:pPr marL="285744" indent="-285744">
              <a:spcBef>
                <a:spcPts val="800"/>
              </a:spcBef>
              <a:buFont typeface="Arial" panose="020B0604020202020204" pitchFamily="34" charset="0"/>
              <a:buChar char="•"/>
            </a:pPr>
            <a:r>
              <a:rPr lang="en-US" sz="1867" dirty="0">
                <a:solidFill>
                  <a:srgbClr val="FFFFFF"/>
                </a:solidFill>
                <a:latin typeface="Gill Sans MT" panose="020B0502020104020203" pitchFamily="34" charset="0"/>
              </a:rPr>
              <a:t>Allows HIV-negative partners and children to access prevention </a:t>
            </a:r>
          </a:p>
        </p:txBody>
      </p:sp>
      <p:sp>
        <p:nvSpPr>
          <p:cNvPr id="10" name="Rectangle 9"/>
          <p:cNvSpPr/>
          <p:nvPr/>
        </p:nvSpPr>
        <p:spPr>
          <a:xfrm>
            <a:off x="4406721" y="1143002"/>
            <a:ext cx="2807595" cy="7126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Gill Sans MT" panose="020B0502020104020203" pitchFamily="34" charset="0"/>
              </a:rPr>
              <a:t>Partners and Children</a:t>
            </a:r>
          </a:p>
        </p:txBody>
      </p:sp>
      <p:sp>
        <p:nvSpPr>
          <p:cNvPr id="11" name="Rectangle 10"/>
          <p:cNvSpPr/>
          <p:nvPr/>
        </p:nvSpPr>
        <p:spPr>
          <a:xfrm>
            <a:off x="7903338" y="1967249"/>
            <a:ext cx="3378556" cy="45848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spcBef>
                <a:spcPts val="800"/>
              </a:spcBef>
              <a:buFont typeface="Arial" panose="020B0604020202020204" pitchFamily="34" charset="0"/>
              <a:buChar char="•"/>
            </a:pPr>
            <a:r>
              <a:rPr lang="en-US" sz="2000" dirty="0">
                <a:solidFill>
                  <a:srgbClr val="FFFFFF"/>
                </a:solidFill>
                <a:latin typeface="Gill Sans MT" panose="020B0502020104020203" pitchFamily="34" charset="0"/>
              </a:rPr>
              <a:t>An effective case finding strategy</a:t>
            </a:r>
          </a:p>
          <a:p>
            <a:pPr marL="285744" indent="-285744">
              <a:spcBef>
                <a:spcPts val="800"/>
              </a:spcBef>
              <a:buFont typeface="Arial" panose="020B0604020202020204" pitchFamily="34" charset="0"/>
              <a:buChar char="•"/>
            </a:pPr>
            <a:r>
              <a:rPr lang="en-US" sz="2000" dirty="0">
                <a:solidFill>
                  <a:srgbClr val="FFFFFF"/>
                </a:solidFill>
                <a:latin typeface="Gill Sans MT" panose="020B0502020104020203" pitchFamily="34" charset="0"/>
              </a:rPr>
              <a:t>Reduces future rates of transmission by aiding in early diagnosis and treatment for partner(s) and children found to be HIV-positive</a:t>
            </a:r>
          </a:p>
          <a:p>
            <a:pPr marL="285744" indent="-285744">
              <a:spcBef>
                <a:spcPts val="800"/>
              </a:spcBef>
              <a:buFont typeface="Arial" panose="020B0604020202020204" pitchFamily="34" charset="0"/>
              <a:buChar char="•"/>
            </a:pPr>
            <a:r>
              <a:rPr lang="en-US" sz="2000" dirty="0">
                <a:solidFill>
                  <a:srgbClr val="FFFFFF"/>
                </a:solidFill>
                <a:latin typeface="Gill Sans MT" panose="020B0502020104020203" pitchFamily="34" charset="0"/>
              </a:rPr>
              <a:t>Supports achievement of </a:t>
            </a:r>
            <a:r>
              <a:rPr lang="en-US" sz="2000" dirty="0" smtClean="0">
                <a:solidFill>
                  <a:srgbClr val="FFFFFF"/>
                </a:solidFill>
                <a:latin typeface="Gill Sans MT" panose="020B0502020104020203" pitchFamily="34" charset="0"/>
              </a:rPr>
              <a:t>95-95-95 </a:t>
            </a:r>
            <a:r>
              <a:rPr lang="en-US" sz="2000" dirty="0">
                <a:solidFill>
                  <a:srgbClr val="FFFFFF"/>
                </a:solidFill>
                <a:latin typeface="Gill Sans MT" panose="020B0502020104020203" pitchFamily="34" charset="0"/>
              </a:rPr>
              <a:t>goals and prevention targets</a:t>
            </a:r>
          </a:p>
        </p:txBody>
      </p:sp>
      <p:sp>
        <p:nvSpPr>
          <p:cNvPr id="12" name="Rectangle 11"/>
          <p:cNvSpPr/>
          <p:nvPr/>
        </p:nvSpPr>
        <p:spPr>
          <a:xfrm>
            <a:off x="7941973" y="1156954"/>
            <a:ext cx="2807595" cy="7126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Gill Sans MT" panose="020B0502020104020203" pitchFamily="34" charset="0"/>
              </a:rPr>
              <a:t>Community</a:t>
            </a:r>
          </a:p>
        </p:txBody>
      </p:sp>
      <p:sp>
        <p:nvSpPr>
          <p:cNvPr id="13" name="Rectangle 12"/>
          <p:cNvSpPr/>
          <p:nvPr/>
        </p:nvSpPr>
        <p:spPr>
          <a:xfrm>
            <a:off x="10823077" y="1575517"/>
            <a:ext cx="291923" cy="342900"/>
          </a:xfrm>
          <a:prstGeom prst="rect">
            <a:avLst/>
          </a:prstGeom>
          <a:solidFill>
            <a:schemeClr val="accent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Rectangle 13"/>
          <p:cNvSpPr/>
          <p:nvPr/>
        </p:nvSpPr>
        <p:spPr>
          <a:xfrm>
            <a:off x="7286223" y="1575518"/>
            <a:ext cx="291923" cy="331140"/>
          </a:xfrm>
          <a:prstGeom prst="rect">
            <a:avLst/>
          </a:prstGeom>
          <a:solidFill>
            <a:schemeClr val="accent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5" name="Rectangle 14"/>
          <p:cNvSpPr/>
          <p:nvPr/>
        </p:nvSpPr>
        <p:spPr>
          <a:xfrm>
            <a:off x="3691943" y="1541173"/>
            <a:ext cx="291923" cy="328411"/>
          </a:xfrm>
          <a:prstGeom prst="rect">
            <a:avLst/>
          </a:prstGeom>
          <a:solidFill>
            <a:schemeClr val="accent2"/>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29063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974" y="85748"/>
            <a:ext cx="9174051" cy="1143000"/>
          </a:xfrm>
          <a:noFill/>
        </p:spPr>
        <p:txBody>
          <a:bodyPr>
            <a:normAutofit fontScale="90000"/>
          </a:bodyPr>
          <a:lstStyle/>
          <a:p>
            <a:r>
              <a:rPr lang="en-US" b="1" dirty="0"/>
              <a:t>Testing Partners of PLHIV Has Long Been a Standard of Care for HTS</a:t>
            </a:r>
          </a:p>
        </p:txBody>
      </p:sp>
      <p:sp>
        <p:nvSpPr>
          <p:cNvPr id="4" name="Content Placeholder 3"/>
          <p:cNvSpPr>
            <a:spLocks noGrp="1"/>
          </p:cNvSpPr>
          <p:nvPr>
            <p:ph idx="1"/>
          </p:nvPr>
        </p:nvSpPr>
        <p:spPr>
          <a:xfrm>
            <a:off x="1207912" y="1614311"/>
            <a:ext cx="10773734" cy="5181441"/>
          </a:xfrm>
        </p:spPr>
        <p:txBody>
          <a:bodyPr>
            <a:normAutofit/>
          </a:bodyPr>
          <a:lstStyle/>
          <a:p>
            <a:pPr>
              <a:spcBef>
                <a:spcPts val="2400"/>
              </a:spcBef>
            </a:pPr>
            <a:r>
              <a:rPr lang="en-US" dirty="0"/>
              <a:t>Prevention of mother-to-child transmission (PMTCT) of HIV </a:t>
            </a:r>
          </a:p>
          <a:p>
            <a:pPr>
              <a:spcBef>
                <a:spcPts val="2400"/>
              </a:spcBef>
            </a:pPr>
            <a:r>
              <a:rPr lang="en-US" dirty="0"/>
              <a:t>Couples HIV testing and counseling </a:t>
            </a:r>
          </a:p>
          <a:p>
            <a:pPr>
              <a:spcBef>
                <a:spcPts val="2400"/>
              </a:spcBef>
            </a:pPr>
            <a:r>
              <a:rPr lang="en-US" dirty="0"/>
              <a:t>Antiretroviral therapy </a:t>
            </a:r>
          </a:p>
          <a:p>
            <a:pPr marL="0" indent="0">
              <a:buNone/>
            </a:pPr>
            <a:endParaRPr lang="en-US" dirty="0"/>
          </a:p>
          <a:p>
            <a:pPr marL="0" indent="0">
              <a:buNone/>
            </a:pPr>
            <a:r>
              <a:rPr lang="en-US" i="1" dirty="0">
                <a:solidFill>
                  <a:schemeClr val="accent6"/>
                </a:solidFill>
              </a:rPr>
              <a:t>Previous approaches did not result in high numbers of partners getting tested, except in certain settings.</a:t>
            </a:r>
          </a:p>
        </p:txBody>
      </p:sp>
      <p:sp>
        <p:nvSpPr>
          <p:cNvPr id="3" name="Slide Number Placeholder 2"/>
          <p:cNvSpPr>
            <a:spLocks noGrp="1"/>
          </p:cNvSpPr>
          <p:nvPr>
            <p:ph type="sldNum" sz="quarter" idx="10"/>
          </p:nvPr>
        </p:nvSpPr>
        <p:spPr>
          <a:prstGeom prst="rect">
            <a:avLst/>
          </a:prstGeom>
        </p:spPr>
        <p:txBody>
          <a:bodyPr/>
          <a:lstStyle/>
          <a:p>
            <a:fld id="{AD4FE41B-C548-4988-85EB-6FEBC4391C40}" type="slidenum">
              <a:rPr lang="en-GB" smtClean="0">
                <a:solidFill>
                  <a:prstClr val="black">
                    <a:tint val="75000"/>
                  </a:prstClr>
                </a:solidFill>
              </a:rPr>
              <a:pPr/>
              <a:t>19</a:t>
            </a:fld>
            <a:endParaRPr lang="en-GB" dirty="0">
              <a:solidFill>
                <a:prstClr val="black">
                  <a:tint val="75000"/>
                </a:prst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132" y="2133600"/>
            <a:ext cx="3262490" cy="2099733"/>
          </a:xfrm>
          <a:prstGeom prst="rect">
            <a:avLst/>
          </a:prstGeom>
          <a:ln w="63500">
            <a:solidFill>
              <a:srgbClr val="FFFFFF"/>
            </a:solidFill>
            <a:miter lim="800000"/>
          </a:ln>
          <a:effectLst>
            <a:softEdge rad="12700"/>
          </a:effectLst>
        </p:spPr>
      </p:pic>
    </p:spTree>
    <p:extLst>
      <p:ext uri="{BB962C8B-B14F-4D97-AF65-F5344CB8AC3E}">
        <p14:creationId xmlns:p14="http://schemas.microsoft.com/office/powerpoint/2010/main" val="178831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tx1"/>
                </a:solidFill>
              </a:rPr>
              <a:t>Introduction to index testing and partner notification services</a:t>
            </a:r>
          </a:p>
          <a:p>
            <a:r>
              <a:rPr lang="en-US" dirty="0">
                <a:solidFill>
                  <a:schemeClr val="tx1"/>
                </a:solidFill>
              </a:rPr>
              <a:t>Key </a:t>
            </a:r>
            <a:r>
              <a:rPr lang="en-US" dirty="0" smtClean="0">
                <a:solidFill>
                  <a:schemeClr val="tx1"/>
                </a:solidFill>
              </a:rPr>
              <a:t>Characteristics </a:t>
            </a:r>
            <a:r>
              <a:rPr lang="en-US" dirty="0">
                <a:solidFill>
                  <a:schemeClr val="tx1"/>
                </a:solidFill>
              </a:rPr>
              <a:t>and Approaches to index testing and partner notification </a:t>
            </a:r>
            <a:r>
              <a:rPr lang="en-US" dirty="0" smtClean="0">
                <a:solidFill>
                  <a:schemeClr val="tx1"/>
                </a:solidFill>
              </a:rPr>
              <a:t>services</a:t>
            </a:r>
          </a:p>
          <a:p>
            <a:r>
              <a:rPr lang="en-US" dirty="0" smtClean="0">
                <a:solidFill>
                  <a:schemeClr val="tx1"/>
                </a:solidFill>
              </a:rPr>
              <a:t>Benefits of Index testing and PNS</a:t>
            </a:r>
          </a:p>
          <a:p>
            <a:endParaRPr lang="en-US" dirty="0" smtClean="0">
              <a:solidFill>
                <a:schemeClr val="tx1"/>
              </a:solidFill>
            </a:endParaRPr>
          </a:p>
          <a:p>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2</a:t>
            </a:fld>
            <a:endParaRPr lang="en-US" dirty="0">
              <a:solidFill>
                <a:srgbClr val="002A6C"/>
              </a:solidFill>
            </a:endParaRPr>
          </a:p>
        </p:txBody>
      </p:sp>
    </p:spTree>
    <p:extLst>
      <p:ext uri="{BB962C8B-B14F-4D97-AF65-F5344CB8AC3E}">
        <p14:creationId xmlns:p14="http://schemas.microsoft.com/office/powerpoint/2010/main" val="217748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274639"/>
            <a:ext cx="9235440" cy="868361"/>
          </a:xfrm>
        </p:spPr>
        <p:txBody>
          <a:bodyPr>
            <a:normAutofit/>
          </a:bodyPr>
          <a:lstStyle/>
          <a:p>
            <a:r>
              <a:rPr lang="en-US" sz="3360" b="1" dirty="0"/>
              <a:t>Principles of </a:t>
            </a:r>
            <a:r>
              <a:rPr lang="en-US" sz="3360" b="1" dirty="0" smtClean="0"/>
              <a:t>Index Testing</a:t>
            </a:r>
            <a:endParaRPr lang="en-US" sz="3360" b="1" dirty="0">
              <a:latin typeface="Futura Md BT" pitchFamily="34" charset="0"/>
            </a:endParaRPr>
          </a:p>
        </p:txBody>
      </p:sp>
      <p:sp>
        <p:nvSpPr>
          <p:cNvPr id="3" name="Content Placeholder 2"/>
          <p:cNvSpPr>
            <a:spLocks noGrp="1"/>
          </p:cNvSpPr>
          <p:nvPr>
            <p:ph idx="1"/>
          </p:nvPr>
        </p:nvSpPr>
        <p:spPr>
          <a:xfrm>
            <a:off x="970845" y="1061156"/>
            <a:ext cx="10803466" cy="5065010"/>
          </a:xfrm>
        </p:spPr>
        <p:txBody>
          <a:bodyPr>
            <a:normAutofit fontScale="92500"/>
          </a:bodyPr>
          <a:lstStyle/>
          <a:p>
            <a:r>
              <a:rPr lang="en-US" sz="3360" dirty="0">
                <a:latin typeface="Gill Sans MT" panose="020B0502020104020203" pitchFamily="34" charset="0"/>
              </a:rPr>
              <a:t>Client centered = focus on the needs and safety of the index client and his or her partner(s). Deliver services in a non-judgmental manner.</a:t>
            </a:r>
          </a:p>
          <a:p>
            <a:r>
              <a:rPr lang="en-US" sz="3360" dirty="0">
                <a:latin typeface="Gill Sans MT" panose="020B0502020104020203" pitchFamily="34" charset="0"/>
              </a:rPr>
              <a:t>Confidential = maintain confidentiality of the index client and all named partners; the identity of the index client should not be revealed and no information about partners should be conveyed back to the index client (unless explicit consent from all parties is obtained).</a:t>
            </a:r>
          </a:p>
          <a:p>
            <a:r>
              <a:rPr lang="en-US" sz="3360" dirty="0">
                <a:latin typeface="Gill Sans MT" panose="020B0502020104020203" pitchFamily="34" charset="0"/>
              </a:rPr>
              <a:t>Voluntary and non-coercive = participation should be voluntary for both the index client and his or her partner(s)</a:t>
            </a:r>
          </a:p>
          <a:p>
            <a:pPr>
              <a:buBlip>
                <a:blip r:embed="rId2"/>
              </a:buBlip>
            </a:pPr>
            <a:endParaRPr lang="en-US" sz="3000" dirty="0">
              <a:solidFill>
                <a:schemeClr val="tx1">
                  <a:lumMod val="50000"/>
                  <a:lumOff val="50000"/>
                </a:schemeClr>
              </a:solidFill>
              <a:latin typeface="Futura MdCn BT" pitchFamily="34" charset="0"/>
            </a:endParaRPr>
          </a:p>
        </p:txBody>
      </p:sp>
      <p:sp>
        <p:nvSpPr>
          <p:cNvPr id="4" name="TextBox 3"/>
          <p:cNvSpPr txBox="1"/>
          <p:nvPr/>
        </p:nvSpPr>
        <p:spPr>
          <a:xfrm>
            <a:off x="2186940" y="6428603"/>
            <a:ext cx="2125980" cy="252623"/>
          </a:xfrm>
          <a:prstGeom prst="rect">
            <a:avLst/>
          </a:prstGeom>
          <a:noFill/>
        </p:spPr>
        <p:txBody>
          <a:bodyPr wrap="square" lIns="85588" tIns="42794" rIns="85588" bIns="42794" rtlCol="0">
            <a:spAutoFit/>
          </a:bodyPr>
          <a:lstStyle/>
          <a:p>
            <a:pPr fontAlgn="base">
              <a:spcBef>
                <a:spcPct val="0"/>
              </a:spcBef>
              <a:spcAft>
                <a:spcPct val="0"/>
              </a:spcAft>
            </a:pPr>
            <a:r>
              <a:rPr lang="en-US" sz="1080" dirty="0">
                <a:solidFill>
                  <a:srgbClr val="000000">
                    <a:lumMod val="65000"/>
                    <a:lumOff val="35000"/>
                  </a:srgbClr>
                </a:solidFill>
                <a:cs typeface="Arial" charset="0"/>
              </a:rPr>
              <a:t>Source: CDC 2016</a:t>
            </a:r>
          </a:p>
        </p:txBody>
      </p:sp>
    </p:spTree>
    <p:extLst>
      <p:ext uri="{BB962C8B-B14F-4D97-AF65-F5344CB8AC3E}">
        <p14:creationId xmlns:p14="http://schemas.microsoft.com/office/powerpoint/2010/main" val="84979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274639"/>
            <a:ext cx="9235440" cy="868361"/>
          </a:xfrm>
        </p:spPr>
        <p:txBody>
          <a:bodyPr>
            <a:normAutofit/>
          </a:bodyPr>
          <a:lstStyle/>
          <a:p>
            <a:r>
              <a:rPr lang="en-US" sz="3360" b="1" dirty="0"/>
              <a:t>Principles of Index Testing</a:t>
            </a:r>
            <a:endParaRPr lang="en-US" sz="3360" b="1" dirty="0">
              <a:solidFill>
                <a:schemeClr val="accent1">
                  <a:lumMod val="75000"/>
                </a:schemeClr>
              </a:solidFill>
              <a:latin typeface="Futura Md BT" pitchFamily="34" charset="0"/>
            </a:endParaRPr>
          </a:p>
        </p:txBody>
      </p:sp>
      <p:sp>
        <p:nvSpPr>
          <p:cNvPr id="3" name="Content Placeholder 2"/>
          <p:cNvSpPr>
            <a:spLocks noGrp="1"/>
          </p:cNvSpPr>
          <p:nvPr>
            <p:ph idx="1"/>
          </p:nvPr>
        </p:nvSpPr>
        <p:spPr>
          <a:xfrm>
            <a:off x="970844" y="1603022"/>
            <a:ext cx="11074400" cy="4545722"/>
          </a:xfrm>
        </p:spPr>
        <p:txBody>
          <a:bodyPr>
            <a:normAutofit/>
          </a:bodyPr>
          <a:lstStyle/>
          <a:p>
            <a:r>
              <a:rPr lang="en-US" sz="3000" dirty="0">
                <a:latin typeface="Gill Sans MT" panose="020B0502020104020203" pitchFamily="34" charset="0"/>
              </a:rPr>
              <a:t>Accessible and available to </a:t>
            </a:r>
            <a:r>
              <a:rPr lang="en-US" sz="3000" dirty="0" smtClean="0">
                <a:latin typeface="Gill Sans MT" panose="020B0502020104020203" pitchFamily="34" charset="0"/>
              </a:rPr>
              <a:t>all = </a:t>
            </a:r>
            <a:r>
              <a:rPr lang="en-US" sz="3000" dirty="0">
                <a:latin typeface="Gill Sans MT" panose="020B0502020104020203" pitchFamily="34" charset="0"/>
              </a:rPr>
              <a:t>should be available to all index clients regardless of where they are diagnosed. Partner services should be offered immediately after diagnosis and at least annually as part of HIV treatment services</a:t>
            </a:r>
            <a:r>
              <a:rPr lang="en-US" sz="3000" dirty="0" smtClean="0">
                <a:latin typeface="Gill Sans MT" panose="020B0502020104020203" pitchFamily="34" charset="0"/>
              </a:rPr>
              <a:t>.</a:t>
            </a:r>
          </a:p>
          <a:p>
            <a:pPr marL="0" indent="0">
              <a:buNone/>
            </a:pPr>
            <a:endParaRPr lang="en-US" sz="3000" dirty="0">
              <a:latin typeface="Gill Sans MT" panose="020B0502020104020203" pitchFamily="34" charset="0"/>
            </a:endParaRPr>
          </a:p>
          <a:p>
            <a:r>
              <a:rPr lang="en-US" sz="3000" dirty="0">
                <a:latin typeface="Gill Sans MT" panose="020B0502020104020203" pitchFamily="34" charset="0"/>
              </a:rPr>
              <a:t>Comprehensive and integrative = include strong referral and linkages to HIV treatment and prevention services.</a:t>
            </a:r>
          </a:p>
          <a:p>
            <a:pPr>
              <a:buBlip>
                <a:blip r:embed="rId2"/>
              </a:buBlip>
            </a:pPr>
            <a:endParaRPr lang="en-US" sz="3000" dirty="0">
              <a:solidFill>
                <a:schemeClr val="tx1">
                  <a:lumMod val="50000"/>
                  <a:lumOff val="50000"/>
                </a:schemeClr>
              </a:solidFill>
              <a:latin typeface="Futura MdCn BT" pitchFamily="34" charset="0"/>
            </a:endParaRPr>
          </a:p>
        </p:txBody>
      </p:sp>
      <p:sp>
        <p:nvSpPr>
          <p:cNvPr id="5" name="TextBox 4"/>
          <p:cNvSpPr txBox="1"/>
          <p:nvPr/>
        </p:nvSpPr>
        <p:spPr>
          <a:xfrm>
            <a:off x="2186940" y="6428603"/>
            <a:ext cx="2125980" cy="252623"/>
          </a:xfrm>
          <a:prstGeom prst="rect">
            <a:avLst/>
          </a:prstGeom>
          <a:noFill/>
        </p:spPr>
        <p:txBody>
          <a:bodyPr wrap="square" lIns="85588" tIns="42794" rIns="85588" bIns="42794" rtlCol="0">
            <a:spAutoFit/>
          </a:bodyPr>
          <a:lstStyle/>
          <a:p>
            <a:pPr fontAlgn="base">
              <a:spcBef>
                <a:spcPct val="0"/>
              </a:spcBef>
              <a:spcAft>
                <a:spcPct val="0"/>
              </a:spcAft>
            </a:pPr>
            <a:r>
              <a:rPr lang="en-US" sz="1080" dirty="0">
                <a:solidFill>
                  <a:srgbClr val="000000">
                    <a:lumMod val="65000"/>
                    <a:lumOff val="35000"/>
                  </a:srgbClr>
                </a:solidFill>
                <a:cs typeface="Arial" charset="0"/>
              </a:rPr>
              <a:t>Source: CDC 2016</a:t>
            </a:r>
          </a:p>
        </p:txBody>
      </p:sp>
    </p:spTree>
    <p:extLst>
      <p:ext uri="{BB962C8B-B14F-4D97-AF65-F5344CB8AC3E}">
        <p14:creationId xmlns:p14="http://schemas.microsoft.com/office/powerpoint/2010/main" val="448717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a:latin typeface="Arial" panose="020B0604020202020204" pitchFamily="34" charset="0"/>
                <a:cs typeface="Arial" panose="020B0604020202020204" pitchFamily="34" charset="0"/>
              </a:rPr>
              <a:t>Consideration/ Approaches to Partner Notification Services</a:t>
            </a:r>
            <a:endParaRPr lang="en-US" sz="6000" dirty="0"/>
          </a:p>
        </p:txBody>
      </p:sp>
      <p:sp>
        <p:nvSpPr>
          <p:cNvPr id="3" name="Subtitle 2"/>
          <p:cNvSpPr>
            <a:spLocks noGrp="1"/>
          </p:cNvSpPr>
          <p:nvPr>
            <p:ph type="subTitle" idx="1"/>
          </p:nvPr>
        </p:nvSpPr>
        <p:spPr/>
        <p:txBody>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16293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Partner Notification? </a:t>
            </a:r>
            <a:endParaRPr lang="en-US" dirty="0"/>
          </a:p>
        </p:txBody>
      </p:sp>
      <p:sp>
        <p:nvSpPr>
          <p:cNvPr id="3" name="Content Placeholder 2"/>
          <p:cNvSpPr>
            <a:spLocks noGrp="1"/>
          </p:cNvSpPr>
          <p:nvPr>
            <p:ph idx="1"/>
          </p:nvPr>
        </p:nvSpPr>
        <p:spPr/>
        <p:txBody>
          <a:bodyPr>
            <a:normAutofit/>
          </a:bodyPr>
          <a:lstStyle/>
          <a:p>
            <a:r>
              <a:rPr lang="en-US" dirty="0">
                <a:solidFill>
                  <a:srgbClr val="333333"/>
                </a:solidFill>
                <a:latin typeface="Gill Sans MT" panose="020B0502020104020203" pitchFamily="34" charset="0"/>
              </a:rPr>
              <a:t>Partner notification services (PNS) is a </a:t>
            </a:r>
            <a:r>
              <a:rPr lang="en-US" u="sng" dirty="0">
                <a:solidFill>
                  <a:srgbClr val="333333"/>
                </a:solidFill>
                <a:latin typeface="Gill Sans MT" panose="020B0502020104020203" pitchFamily="34" charset="0"/>
              </a:rPr>
              <a:t>voluntary</a:t>
            </a:r>
            <a:r>
              <a:rPr lang="en-US" dirty="0">
                <a:solidFill>
                  <a:srgbClr val="333333"/>
                </a:solidFill>
                <a:latin typeface="Gill Sans MT" panose="020B0502020104020203" pitchFamily="34" charset="0"/>
              </a:rPr>
              <a:t> process whereby a trained provider asks people diagnosed with HIV (index clients) about their sexual partners and then, with the consent of the index client, each listed partner is: (1) contacted, (2) informed that they have been exposed to HIV, and (3) offered voluntary HIV testing services (HTS)</a:t>
            </a:r>
          </a:p>
        </p:txBody>
      </p:sp>
      <p:sp>
        <p:nvSpPr>
          <p:cNvPr id="4" name="TextBox 3"/>
          <p:cNvSpPr txBox="1"/>
          <p:nvPr/>
        </p:nvSpPr>
        <p:spPr>
          <a:xfrm>
            <a:off x="2838450" y="6428604"/>
            <a:ext cx="1771650" cy="461665"/>
          </a:xfrm>
          <a:prstGeom prst="rect">
            <a:avLst/>
          </a:prstGeom>
          <a:noFill/>
        </p:spPr>
        <p:txBody>
          <a:bodyPr wrap="square" rtlCol="0">
            <a:spAutoFit/>
          </a:bodyPr>
          <a:lstStyle/>
          <a:p>
            <a:pPr fontAlgn="base">
              <a:spcBef>
                <a:spcPct val="0"/>
              </a:spcBef>
              <a:spcAft>
                <a:spcPct val="0"/>
              </a:spcAft>
            </a:pPr>
            <a:r>
              <a:rPr lang="en-US" sz="1200" dirty="0">
                <a:solidFill>
                  <a:srgbClr val="000000">
                    <a:lumMod val="65000"/>
                    <a:lumOff val="35000"/>
                  </a:srgbClr>
                </a:solidFill>
                <a:cs typeface="Arial" charset="0"/>
              </a:rPr>
              <a:t>Source: WHO 2016; CDC 2016</a:t>
            </a:r>
          </a:p>
        </p:txBody>
      </p:sp>
      <p:sp>
        <p:nvSpPr>
          <p:cNvPr id="5" name="Slide Number Placeholder 4"/>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23</a:t>
            </a:fld>
            <a:endParaRPr lang="en-US" dirty="0">
              <a:solidFill>
                <a:srgbClr val="002A6C"/>
              </a:solidFill>
            </a:endParaRPr>
          </a:p>
        </p:txBody>
      </p:sp>
    </p:spTree>
    <p:extLst>
      <p:ext uri="{BB962C8B-B14F-4D97-AF65-F5344CB8AC3E}">
        <p14:creationId xmlns:p14="http://schemas.microsoft.com/office/powerpoint/2010/main" val="80934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116" y="370183"/>
            <a:ext cx="8367142" cy="597525"/>
          </a:xfrm>
        </p:spPr>
        <p:txBody>
          <a:bodyPr>
            <a:normAutofit fontScale="90000"/>
          </a:bodyPr>
          <a:lstStyle/>
          <a:p>
            <a:r>
              <a:rPr lang="en-US" dirty="0" smtClean="0"/>
              <a:t>Goal of Partner Notification</a:t>
            </a:r>
            <a:endParaRPr lang="en-US" dirty="0"/>
          </a:p>
        </p:txBody>
      </p:sp>
      <p:sp>
        <p:nvSpPr>
          <p:cNvPr id="3" name="Content Placeholder 2"/>
          <p:cNvSpPr>
            <a:spLocks noGrp="1"/>
          </p:cNvSpPr>
          <p:nvPr>
            <p:ph idx="1"/>
          </p:nvPr>
        </p:nvSpPr>
        <p:spPr>
          <a:xfrm>
            <a:off x="2086137" y="967708"/>
            <a:ext cx="7200386" cy="4747293"/>
          </a:xfrm>
        </p:spPr>
        <p:txBody>
          <a:bodyPr>
            <a:noAutofit/>
          </a:bodyPr>
          <a:lstStyle/>
          <a:p>
            <a:pPr marL="0" indent="0">
              <a:buNone/>
            </a:pPr>
            <a:r>
              <a:rPr lang="en-US" sz="2800" dirty="0">
                <a:latin typeface="Gill Sans MT" panose="020B0502020104020203" pitchFamily="34" charset="0"/>
              </a:rPr>
              <a:t>Goal of partner notification services (PNS) is to break the chain of HIV transmission by identifying people at high risk for HIV, offering them HTS, and linking them to HIV treatment, care, prevention, and support services</a:t>
            </a:r>
          </a:p>
          <a:p>
            <a:pPr lvl="1"/>
            <a:r>
              <a:rPr lang="en-US" dirty="0" smtClean="0">
                <a:latin typeface="Gill Sans MT" panose="020B0502020104020203" pitchFamily="34" charset="0"/>
              </a:rPr>
              <a:t>Also </a:t>
            </a:r>
            <a:r>
              <a:rPr lang="en-US" dirty="0">
                <a:latin typeface="Gill Sans MT" panose="020B0502020104020203" pitchFamily="34" charset="0"/>
              </a:rPr>
              <a:t>referred to as contact tracing or index partner testing</a:t>
            </a:r>
          </a:p>
          <a:p>
            <a:pPr lvl="1"/>
            <a:r>
              <a:rPr lang="en-US" dirty="0">
                <a:latin typeface="Gill Sans MT" panose="020B0502020104020203" pitchFamily="34" charset="0"/>
              </a:rPr>
              <a:t>May also be done for injecting drug use </a:t>
            </a:r>
            <a:r>
              <a:rPr lang="en-US" dirty="0" smtClean="0">
                <a:latin typeface="Gill Sans MT" panose="020B0502020104020203" pitchFamily="34" charset="0"/>
              </a:rPr>
              <a:t>partners</a:t>
            </a:r>
          </a:p>
          <a:p>
            <a:pPr lvl="1"/>
            <a:r>
              <a:rPr lang="en-US" dirty="0">
                <a:latin typeface="Gill Sans MT" panose="020B0502020104020203" pitchFamily="34" charset="0"/>
              </a:rPr>
              <a:t>Disclosure of index client’s status may or may not </a:t>
            </a:r>
            <a:r>
              <a:rPr lang="en-US" dirty="0" smtClean="0">
                <a:latin typeface="Gill Sans MT" panose="020B0502020104020203" pitchFamily="34" charset="0"/>
              </a:rPr>
              <a:t>occur</a:t>
            </a:r>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24</a:t>
            </a:fld>
            <a:endParaRPr lang="en-US" dirty="0">
              <a:solidFill>
                <a:srgbClr val="002A6C"/>
              </a:solidFill>
            </a:endParaRPr>
          </a:p>
        </p:txBody>
      </p:sp>
      <p:sp>
        <p:nvSpPr>
          <p:cNvPr id="5" name="TextBox 4"/>
          <p:cNvSpPr txBox="1"/>
          <p:nvPr/>
        </p:nvSpPr>
        <p:spPr>
          <a:xfrm>
            <a:off x="2895600" y="6336270"/>
            <a:ext cx="1771650" cy="523220"/>
          </a:xfrm>
          <a:prstGeom prst="rect">
            <a:avLst/>
          </a:prstGeom>
          <a:noFill/>
        </p:spPr>
        <p:txBody>
          <a:bodyPr wrap="square" rtlCol="0">
            <a:spAutoFit/>
          </a:bodyPr>
          <a:lstStyle/>
          <a:p>
            <a:pPr fontAlgn="base">
              <a:spcBef>
                <a:spcPct val="0"/>
              </a:spcBef>
              <a:spcAft>
                <a:spcPct val="0"/>
              </a:spcAft>
            </a:pPr>
            <a:r>
              <a:rPr lang="en-US" sz="1400" dirty="0">
                <a:solidFill>
                  <a:srgbClr val="000000">
                    <a:lumMod val="65000"/>
                    <a:lumOff val="35000"/>
                  </a:srgbClr>
                </a:solidFill>
                <a:cs typeface="Arial" charset="0"/>
              </a:rPr>
              <a:t>Source: CDC 2016</a:t>
            </a:r>
          </a:p>
        </p:txBody>
      </p:sp>
    </p:spTree>
    <p:extLst>
      <p:ext uri="{BB962C8B-B14F-4D97-AF65-F5344CB8AC3E}">
        <p14:creationId xmlns:p14="http://schemas.microsoft.com/office/powerpoint/2010/main" val="428451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Considerations for </a:t>
            </a:r>
            <a:r>
              <a:rPr lang="en-US" dirty="0" smtClean="0"/>
              <a:t>Offering IT/PNS</a:t>
            </a:r>
            <a:endParaRPr lang="en-US" dirty="0"/>
          </a:p>
        </p:txBody>
      </p:sp>
      <p:sp>
        <p:nvSpPr>
          <p:cNvPr id="3" name="Content Placeholder 2"/>
          <p:cNvSpPr>
            <a:spLocks noGrp="1"/>
          </p:cNvSpPr>
          <p:nvPr>
            <p:ph idx="1"/>
          </p:nvPr>
        </p:nvSpPr>
        <p:spPr>
          <a:xfrm>
            <a:off x="2022763" y="1374509"/>
            <a:ext cx="7567180" cy="4756150"/>
          </a:xfrm>
        </p:spPr>
        <p:txBody>
          <a:bodyPr>
            <a:normAutofit lnSpcReduction="10000"/>
          </a:bodyPr>
          <a:lstStyle/>
          <a:p>
            <a:r>
              <a:rPr lang="en-US" sz="2400" dirty="0" smtClean="0">
                <a:latin typeface="Gill Sans MT" panose="020B0502020104020203" pitchFamily="34" charset="0"/>
              </a:rPr>
              <a:t>IT/Partner </a:t>
            </a:r>
            <a:r>
              <a:rPr lang="en-US" sz="2400" dirty="0">
                <a:latin typeface="Gill Sans MT" panose="020B0502020104020203" pitchFamily="34" charset="0"/>
              </a:rPr>
              <a:t>notification services are NOT a one time event but should be offered continually:</a:t>
            </a:r>
          </a:p>
          <a:p>
            <a:pPr lvl="1"/>
            <a:r>
              <a:rPr lang="en-US" sz="2400" dirty="0">
                <a:latin typeface="Gill Sans MT" panose="020B0502020104020203" pitchFamily="34" charset="0"/>
              </a:rPr>
              <a:t>Immediately after HIV diagnosis </a:t>
            </a:r>
          </a:p>
          <a:p>
            <a:pPr lvl="1"/>
            <a:r>
              <a:rPr lang="en-US" sz="2400" dirty="0">
                <a:latin typeface="Gill Sans MT" panose="020B0502020104020203" pitchFamily="34" charset="0"/>
              </a:rPr>
              <a:t>At least annually as part of HIV treatment services</a:t>
            </a:r>
          </a:p>
          <a:p>
            <a:pPr lvl="1"/>
            <a:r>
              <a:rPr lang="en-US" sz="2400" dirty="0">
                <a:latin typeface="Gill Sans MT" panose="020B0502020104020203" pitchFamily="34" charset="0"/>
              </a:rPr>
              <a:t>After a change in relationship status </a:t>
            </a:r>
          </a:p>
          <a:p>
            <a:r>
              <a:rPr lang="en-US" sz="2400" dirty="0">
                <a:latin typeface="Gill Sans MT" panose="020B0502020104020203" pitchFamily="34" charset="0"/>
              </a:rPr>
              <a:t>As with all HIV testing services, partner notification programs should create strong referral linkages with:</a:t>
            </a:r>
          </a:p>
          <a:p>
            <a:pPr lvl="1"/>
            <a:r>
              <a:rPr lang="en-US" sz="2400" dirty="0">
                <a:latin typeface="Gill Sans MT" panose="020B0502020104020203" pitchFamily="34" charset="0"/>
              </a:rPr>
              <a:t>HIV treatment programs for individuals testing HIV-positive.</a:t>
            </a:r>
          </a:p>
          <a:p>
            <a:pPr lvl="1"/>
            <a:r>
              <a:rPr lang="en-US" sz="2400" dirty="0">
                <a:latin typeface="Gill Sans MT" panose="020B0502020104020203" pitchFamily="34" charset="0"/>
              </a:rPr>
              <a:t>HIV prevention services (including condoms and  pre-exposure prophylaxis) for individuals testing HIV-negative.</a:t>
            </a:r>
          </a:p>
          <a:p>
            <a:endParaRPr lang="en-US"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25</a:t>
            </a:fld>
            <a:endParaRPr lang="en-US" dirty="0">
              <a:solidFill>
                <a:srgbClr val="002A6C"/>
              </a:solidFill>
            </a:endParaRPr>
          </a:p>
        </p:txBody>
      </p:sp>
      <p:sp>
        <p:nvSpPr>
          <p:cNvPr id="5" name="TextBox 4"/>
          <p:cNvSpPr txBox="1"/>
          <p:nvPr/>
        </p:nvSpPr>
        <p:spPr>
          <a:xfrm>
            <a:off x="2838450" y="6428604"/>
            <a:ext cx="1771650" cy="276999"/>
          </a:xfrm>
          <a:prstGeom prst="rect">
            <a:avLst/>
          </a:prstGeom>
          <a:noFill/>
        </p:spPr>
        <p:txBody>
          <a:bodyPr wrap="square" rtlCol="0">
            <a:spAutoFit/>
          </a:bodyPr>
          <a:lstStyle/>
          <a:p>
            <a:pPr fontAlgn="base">
              <a:spcBef>
                <a:spcPct val="0"/>
              </a:spcBef>
              <a:spcAft>
                <a:spcPct val="0"/>
              </a:spcAft>
            </a:pPr>
            <a:r>
              <a:rPr lang="en-US" sz="1200" dirty="0">
                <a:solidFill>
                  <a:srgbClr val="000000">
                    <a:lumMod val="65000"/>
                    <a:lumOff val="35000"/>
                  </a:srgbClr>
                </a:solidFill>
                <a:cs typeface="Arial" charset="0"/>
              </a:rPr>
              <a:t>Source: CDC 2016</a:t>
            </a:r>
          </a:p>
        </p:txBody>
      </p:sp>
    </p:spTree>
    <p:extLst>
      <p:ext uri="{BB962C8B-B14F-4D97-AF65-F5344CB8AC3E}">
        <p14:creationId xmlns:p14="http://schemas.microsoft.com/office/powerpoint/2010/main" val="32586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Considerations for </a:t>
            </a:r>
            <a:r>
              <a:rPr lang="en-US" dirty="0" smtClean="0"/>
              <a:t>PNS</a:t>
            </a:r>
            <a:endParaRPr lang="en-US" dirty="0"/>
          </a:p>
        </p:txBody>
      </p:sp>
      <p:sp>
        <p:nvSpPr>
          <p:cNvPr id="3" name="Content Placeholder 2"/>
          <p:cNvSpPr>
            <a:spLocks noGrp="1"/>
          </p:cNvSpPr>
          <p:nvPr>
            <p:ph idx="1"/>
          </p:nvPr>
        </p:nvSpPr>
        <p:spPr/>
        <p:txBody>
          <a:bodyPr>
            <a:noAutofit/>
          </a:bodyPr>
          <a:lstStyle/>
          <a:p>
            <a:r>
              <a:rPr lang="en-US" b="0" dirty="0">
                <a:latin typeface="Gill Sans MT" panose="020B0502020104020203" pitchFamily="34" charset="0"/>
              </a:rPr>
              <a:t>Appropriate security and confidentiality procedures should be put in place BEFORE starting partner notification services to protect the safety of both the index client and all named partners</a:t>
            </a:r>
            <a:r>
              <a:rPr lang="en-US" b="0" dirty="0" smtClean="0">
                <a:latin typeface="Gill Sans MT" panose="020B0502020104020203" pitchFamily="34" charset="0"/>
              </a:rPr>
              <a:t>. (our Book keeping)</a:t>
            </a:r>
            <a:endParaRPr lang="en-US" b="0" dirty="0">
              <a:latin typeface="Gill Sans MT" panose="020B0502020104020203" pitchFamily="34" charset="0"/>
            </a:endParaRPr>
          </a:p>
          <a:p>
            <a:r>
              <a:rPr lang="en-US" b="0" dirty="0" smtClean="0">
                <a:latin typeface="Gill Sans MT" panose="020B0502020104020203" pitchFamily="34" charset="0"/>
              </a:rPr>
              <a:t>When </a:t>
            </a:r>
            <a:r>
              <a:rPr lang="en-US" b="0" dirty="0">
                <a:latin typeface="Gill Sans MT" panose="020B0502020104020203" pitchFamily="34" charset="0"/>
              </a:rPr>
              <a:t>a partner tests HIV-positive, he/she becomes a new index patient, and the PNS process starts over from the beginning.</a:t>
            </a:r>
          </a:p>
          <a:p>
            <a:endParaRPr lang="en-US" sz="40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26</a:t>
            </a:fld>
            <a:endParaRPr lang="en-US" dirty="0">
              <a:solidFill>
                <a:srgbClr val="002A6C"/>
              </a:solidFill>
            </a:endParaRPr>
          </a:p>
        </p:txBody>
      </p:sp>
      <p:sp>
        <p:nvSpPr>
          <p:cNvPr id="5" name="TextBox 4"/>
          <p:cNvSpPr txBox="1"/>
          <p:nvPr/>
        </p:nvSpPr>
        <p:spPr>
          <a:xfrm>
            <a:off x="2838450" y="6428604"/>
            <a:ext cx="1771650" cy="276999"/>
          </a:xfrm>
          <a:prstGeom prst="rect">
            <a:avLst/>
          </a:prstGeom>
          <a:noFill/>
        </p:spPr>
        <p:txBody>
          <a:bodyPr wrap="square" rtlCol="0">
            <a:spAutoFit/>
          </a:bodyPr>
          <a:lstStyle/>
          <a:p>
            <a:pPr fontAlgn="base">
              <a:spcBef>
                <a:spcPct val="0"/>
              </a:spcBef>
              <a:spcAft>
                <a:spcPct val="0"/>
              </a:spcAft>
            </a:pPr>
            <a:r>
              <a:rPr lang="en-US" sz="1200" dirty="0">
                <a:solidFill>
                  <a:srgbClr val="000000">
                    <a:lumMod val="65000"/>
                    <a:lumOff val="35000"/>
                  </a:srgbClr>
                </a:solidFill>
                <a:cs typeface="Arial" charset="0"/>
              </a:rPr>
              <a:t>Source: CDC 2016</a:t>
            </a:r>
          </a:p>
        </p:txBody>
      </p:sp>
    </p:spTree>
    <p:extLst>
      <p:ext uri="{BB962C8B-B14F-4D97-AF65-F5344CB8AC3E}">
        <p14:creationId xmlns:p14="http://schemas.microsoft.com/office/powerpoint/2010/main" val="281886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Partner Notification uses </a:t>
            </a:r>
            <a:br>
              <a:rPr lang="en-US" dirty="0" smtClean="0"/>
            </a:br>
            <a:r>
              <a:rPr lang="en-US" dirty="0" smtClean="0"/>
              <a:t>Passive or Assisted Approaches</a:t>
            </a:r>
            <a:endParaRPr lang="en-US" dirty="0"/>
          </a:p>
        </p:txBody>
      </p:sp>
      <p:sp>
        <p:nvSpPr>
          <p:cNvPr id="3" name="Content Placeholder 2"/>
          <p:cNvSpPr>
            <a:spLocks noGrp="1"/>
          </p:cNvSpPr>
          <p:nvPr>
            <p:ph sz="half" idx="1"/>
          </p:nvPr>
        </p:nvSpPr>
        <p:spPr>
          <a:xfrm>
            <a:off x="2068535" y="1333433"/>
            <a:ext cx="3712152" cy="4724398"/>
          </a:xfrm>
        </p:spPr>
        <p:txBody>
          <a:bodyPr>
            <a:noAutofit/>
          </a:bodyPr>
          <a:lstStyle/>
          <a:p>
            <a:r>
              <a:rPr lang="en-US" altLang="en-US" sz="2400" dirty="0">
                <a:solidFill>
                  <a:srgbClr val="FF0000"/>
                </a:solidFill>
                <a:latin typeface="Gill Sans MT" panose="020B0502020104020203" pitchFamily="34" charset="0"/>
              </a:rPr>
              <a:t>Passive partner notification </a:t>
            </a:r>
            <a:r>
              <a:rPr lang="en-US" altLang="en-US" sz="2400" dirty="0">
                <a:latin typeface="Gill Sans MT" panose="020B0502020104020203" pitchFamily="34" charset="0"/>
              </a:rPr>
              <a:t>is also referred to as </a:t>
            </a:r>
            <a:r>
              <a:rPr lang="en-US" altLang="en-US" sz="2400" dirty="0">
                <a:solidFill>
                  <a:schemeClr val="tx2">
                    <a:lumMod val="60000"/>
                    <a:lumOff val="40000"/>
                  </a:schemeClr>
                </a:solidFill>
                <a:latin typeface="Gill Sans MT" panose="020B0502020104020203" pitchFamily="34" charset="0"/>
              </a:rPr>
              <a:t>client self-referral</a:t>
            </a:r>
            <a:r>
              <a:rPr lang="en-US" altLang="en-US" sz="2400" dirty="0">
                <a:latin typeface="Gill Sans MT" panose="020B0502020104020203" pitchFamily="34" charset="0"/>
              </a:rPr>
              <a:t>. It occurs when HIV-positive clients are encouraged by a trained provider to disclose their status to their sexual and/ or drug injecting partners </a:t>
            </a:r>
            <a:r>
              <a:rPr lang="en-US" altLang="en-US" sz="2400" u="sng" dirty="0">
                <a:latin typeface="Gill Sans MT" panose="020B0502020104020203" pitchFamily="34" charset="0"/>
              </a:rPr>
              <a:t>by themselves</a:t>
            </a:r>
            <a:r>
              <a:rPr lang="en-US" altLang="en-US" sz="2400" dirty="0">
                <a:latin typeface="Gill Sans MT" panose="020B0502020104020203" pitchFamily="34" charset="0"/>
              </a:rPr>
              <a:t>, and to also suggest HTS to the partner(s) given their potential exposure to HIV infection. </a:t>
            </a:r>
            <a:endParaRPr lang="en-US" sz="2400" dirty="0">
              <a:latin typeface="Gill Sans MT" panose="020B0502020104020203" pitchFamily="34" charset="0"/>
            </a:endParaRPr>
          </a:p>
        </p:txBody>
      </p:sp>
      <p:sp>
        <p:nvSpPr>
          <p:cNvPr id="4" name="Content Placeholder 3"/>
          <p:cNvSpPr>
            <a:spLocks noGrp="1"/>
          </p:cNvSpPr>
          <p:nvPr>
            <p:ph sz="half" idx="2"/>
          </p:nvPr>
        </p:nvSpPr>
        <p:spPr>
          <a:xfrm>
            <a:off x="6077817" y="1325342"/>
            <a:ext cx="4244687" cy="4724398"/>
          </a:xfrm>
        </p:spPr>
        <p:txBody>
          <a:bodyPr>
            <a:noAutofit/>
          </a:bodyPr>
          <a:lstStyle/>
          <a:p>
            <a:r>
              <a:rPr lang="en-US" altLang="en-US" sz="2400" dirty="0">
                <a:solidFill>
                  <a:srgbClr val="FF0000"/>
                </a:solidFill>
                <a:latin typeface="Gill Sans MT" panose="020B0502020104020203" pitchFamily="34" charset="0"/>
              </a:rPr>
              <a:t>Assisted partner notification </a:t>
            </a:r>
            <a:r>
              <a:rPr lang="en-US" altLang="en-US" sz="2400" dirty="0">
                <a:latin typeface="Gill Sans MT" panose="020B0502020104020203" pitchFamily="34" charset="0"/>
              </a:rPr>
              <a:t>is when consenting HIV-positive clients are assisted </a:t>
            </a:r>
            <a:r>
              <a:rPr lang="en-US" altLang="en-US" sz="2400" u="sng" dirty="0">
                <a:latin typeface="Gill Sans MT" panose="020B0502020104020203" pitchFamily="34" charset="0"/>
              </a:rPr>
              <a:t>by a trained provider</a:t>
            </a:r>
            <a:r>
              <a:rPr lang="en-US" altLang="en-US" sz="2400" dirty="0">
                <a:latin typeface="Gill Sans MT" panose="020B0502020104020203" pitchFamily="34" charset="0"/>
              </a:rPr>
              <a:t> to disclose their status or to anonymously notify their sexual and/or drug injecting partner(s) of their potential exposure to HIV infection. The provider then offers HIV testing to these partner(s). Assisted partner notification is done using </a:t>
            </a:r>
            <a:r>
              <a:rPr lang="en-US" altLang="en-US" sz="2000" dirty="0">
                <a:solidFill>
                  <a:schemeClr val="tx2">
                    <a:lumMod val="60000"/>
                    <a:lumOff val="40000"/>
                  </a:schemeClr>
                </a:solidFill>
                <a:latin typeface="Gill Sans MT" panose="020B0502020104020203" pitchFamily="34" charset="0"/>
              </a:rPr>
              <a:t>(1) contract referral, (2) provider referral, or (3) dual referral</a:t>
            </a:r>
            <a:r>
              <a:rPr lang="en-US" altLang="en-US" sz="2000" dirty="0">
                <a:latin typeface="Gill Sans MT" panose="020B0502020104020203" pitchFamily="34" charset="0"/>
              </a:rPr>
              <a:t> approaches.</a:t>
            </a:r>
            <a:endParaRPr lang="en-US" sz="2000" dirty="0">
              <a:latin typeface="Gill Sans MT" panose="020B0502020104020203" pitchFamily="34" charset="0"/>
            </a:endParaRPr>
          </a:p>
        </p:txBody>
      </p:sp>
      <p:sp>
        <p:nvSpPr>
          <p:cNvPr id="6" name="Slide Number Placeholder 5"/>
          <p:cNvSpPr>
            <a:spLocks noGrp="1"/>
          </p:cNvSpPr>
          <p:nvPr>
            <p:ph type="sldNum" sz="quarter" idx="10"/>
          </p:nvPr>
        </p:nvSpPr>
        <p:spPr/>
        <p:txBody>
          <a:bodyPr/>
          <a:lstStyle/>
          <a:p>
            <a:pPr>
              <a:defRPr/>
            </a:pPr>
            <a:fld id="{3D5D850E-1C30-4D87-8E65-6E186B96877A}" type="slidenum">
              <a:rPr lang="en-US" smtClean="0">
                <a:solidFill>
                  <a:srgbClr val="002A6C"/>
                </a:solidFill>
              </a:rPr>
              <a:pPr>
                <a:defRPr/>
              </a:pPr>
              <a:t>27</a:t>
            </a:fld>
            <a:endParaRPr lang="en-US" dirty="0">
              <a:solidFill>
                <a:srgbClr val="002A6C"/>
              </a:solidFill>
            </a:endParaRPr>
          </a:p>
        </p:txBody>
      </p:sp>
      <p:sp>
        <p:nvSpPr>
          <p:cNvPr id="7" name="TextBox 6"/>
          <p:cNvSpPr txBox="1"/>
          <p:nvPr/>
        </p:nvSpPr>
        <p:spPr>
          <a:xfrm>
            <a:off x="2838450" y="6428604"/>
            <a:ext cx="1771650" cy="276999"/>
          </a:xfrm>
          <a:prstGeom prst="rect">
            <a:avLst/>
          </a:prstGeom>
          <a:noFill/>
        </p:spPr>
        <p:txBody>
          <a:bodyPr wrap="square" rtlCol="0">
            <a:spAutoFit/>
          </a:bodyPr>
          <a:lstStyle/>
          <a:p>
            <a:pPr fontAlgn="base">
              <a:spcBef>
                <a:spcPct val="0"/>
              </a:spcBef>
              <a:spcAft>
                <a:spcPct val="0"/>
              </a:spcAft>
            </a:pPr>
            <a:r>
              <a:rPr lang="en-US" sz="1200" dirty="0">
                <a:solidFill>
                  <a:srgbClr val="000000">
                    <a:lumMod val="65000"/>
                    <a:lumOff val="35000"/>
                  </a:srgbClr>
                </a:solidFill>
                <a:cs typeface="Arial" charset="0"/>
              </a:rPr>
              <a:t>Source: WHO 2016</a:t>
            </a:r>
          </a:p>
        </p:txBody>
      </p:sp>
    </p:spTree>
    <p:extLst>
      <p:ext uri="{BB962C8B-B14F-4D97-AF65-F5344CB8AC3E}">
        <p14:creationId xmlns:p14="http://schemas.microsoft.com/office/powerpoint/2010/main" val="118585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Assisted PNS Approaches: </a:t>
            </a:r>
            <a:endParaRPr lang="en-US" dirty="0"/>
          </a:p>
        </p:txBody>
      </p:sp>
      <p:sp>
        <p:nvSpPr>
          <p:cNvPr id="3" name="Content Placeholder 2"/>
          <p:cNvSpPr>
            <a:spLocks noGrp="1"/>
          </p:cNvSpPr>
          <p:nvPr>
            <p:ph idx="1"/>
          </p:nvPr>
        </p:nvSpPr>
        <p:spPr>
          <a:xfrm>
            <a:off x="1981200" y="1143001"/>
            <a:ext cx="8229600" cy="4525963"/>
          </a:xfrm>
        </p:spPr>
        <p:txBody>
          <a:bodyPr>
            <a:noAutofit/>
          </a:bodyPr>
          <a:lstStyle/>
          <a:p>
            <a:r>
              <a:rPr lang="en-US" u="sng" dirty="0">
                <a:solidFill>
                  <a:schemeClr val="tx2">
                    <a:lumMod val="60000"/>
                    <a:lumOff val="40000"/>
                  </a:schemeClr>
                </a:solidFill>
                <a:latin typeface="Gill Sans MT" panose="020B0502020104020203" pitchFamily="34" charset="0"/>
              </a:rPr>
              <a:t>Contract referral</a:t>
            </a:r>
            <a:r>
              <a:rPr lang="en-US" dirty="0">
                <a:latin typeface="Gill Sans MT" panose="020B0502020104020203" pitchFamily="34" charset="0"/>
              </a:rPr>
              <a:t>: Index clients enter into a “contract” with a trained provider and agree to disclose their status and the potential HIV exposure to their partner(s) by themselves and refer their partner(s) to HTS within a </a:t>
            </a:r>
            <a:r>
              <a:rPr lang="en-US" u="sng" dirty="0">
                <a:latin typeface="Gill Sans MT" panose="020B0502020104020203" pitchFamily="34" charset="0"/>
              </a:rPr>
              <a:t>specific time </a:t>
            </a:r>
            <a:r>
              <a:rPr lang="en-US" dirty="0">
                <a:latin typeface="Gill Sans MT" panose="020B0502020104020203" pitchFamily="34" charset="0"/>
              </a:rPr>
              <a:t>period. If the partner(s) do not access HTS or contact the health provider within the agreed time period, then—with the permission of the index client—the provider will contact the partner(s) directly and offer voluntary HTS.</a:t>
            </a:r>
          </a:p>
        </p:txBody>
      </p:sp>
      <p:sp>
        <p:nvSpPr>
          <p:cNvPr id="5" name="Slide Number Placeholder 4"/>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28</a:t>
            </a:fld>
            <a:endParaRPr lang="en-US" dirty="0">
              <a:solidFill>
                <a:srgbClr val="002A6C"/>
              </a:solidFill>
            </a:endParaRPr>
          </a:p>
        </p:txBody>
      </p:sp>
      <p:sp>
        <p:nvSpPr>
          <p:cNvPr id="6" name="TextBox 5"/>
          <p:cNvSpPr txBox="1"/>
          <p:nvPr/>
        </p:nvSpPr>
        <p:spPr>
          <a:xfrm>
            <a:off x="2838450" y="6428604"/>
            <a:ext cx="1771650" cy="276999"/>
          </a:xfrm>
          <a:prstGeom prst="rect">
            <a:avLst/>
          </a:prstGeom>
          <a:noFill/>
        </p:spPr>
        <p:txBody>
          <a:bodyPr wrap="square" rtlCol="0">
            <a:spAutoFit/>
          </a:bodyPr>
          <a:lstStyle/>
          <a:p>
            <a:pPr fontAlgn="base">
              <a:spcBef>
                <a:spcPct val="0"/>
              </a:spcBef>
              <a:spcAft>
                <a:spcPct val="0"/>
              </a:spcAft>
            </a:pPr>
            <a:r>
              <a:rPr lang="en-US" sz="1200" dirty="0">
                <a:solidFill>
                  <a:srgbClr val="000000">
                    <a:lumMod val="65000"/>
                    <a:lumOff val="35000"/>
                  </a:srgbClr>
                </a:solidFill>
                <a:cs typeface="Arial" charset="0"/>
              </a:rPr>
              <a:t>Source: WHO 2016</a:t>
            </a:r>
          </a:p>
        </p:txBody>
      </p:sp>
    </p:spTree>
    <p:extLst>
      <p:ext uri="{BB962C8B-B14F-4D97-AF65-F5344CB8AC3E}">
        <p14:creationId xmlns:p14="http://schemas.microsoft.com/office/powerpoint/2010/main" val="121243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Assisted PNS Approaches: </a:t>
            </a:r>
            <a:endParaRPr lang="en-US" dirty="0"/>
          </a:p>
        </p:txBody>
      </p:sp>
      <p:sp>
        <p:nvSpPr>
          <p:cNvPr id="3" name="Content Placeholder 2"/>
          <p:cNvSpPr>
            <a:spLocks noGrp="1"/>
          </p:cNvSpPr>
          <p:nvPr>
            <p:ph idx="1"/>
          </p:nvPr>
        </p:nvSpPr>
        <p:spPr/>
        <p:txBody>
          <a:bodyPr>
            <a:noAutofit/>
          </a:bodyPr>
          <a:lstStyle/>
          <a:p>
            <a:r>
              <a:rPr lang="en-US" sz="2800" u="sng" dirty="0">
                <a:solidFill>
                  <a:schemeClr val="accent1">
                    <a:lumMod val="75000"/>
                  </a:schemeClr>
                </a:solidFill>
                <a:latin typeface="Gill Sans MT" panose="020B0502020104020203" pitchFamily="34" charset="0"/>
              </a:rPr>
              <a:t>Provider Referral</a:t>
            </a:r>
            <a:r>
              <a:rPr lang="en-US" sz="2800" dirty="0">
                <a:solidFill>
                  <a:schemeClr val="accent1">
                    <a:lumMod val="75000"/>
                  </a:schemeClr>
                </a:solidFill>
                <a:latin typeface="Gill Sans MT" panose="020B0502020104020203" pitchFamily="34" charset="0"/>
              </a:rPr>
              <a:t>: </a:t>
            </a:r>
            <a:r>
              <a:rPr lang="en-US" sz="2800" dirty="0">
                <a:latin typeface="Gill Sans MT" panose="020B0502020104020203" pitchFamily="34" charset="0"/>
              </a:rPr>
              <a:t>With the consent of the HIV-positive index client, the counsellor/provider directly contacts the client’s partner(s), informs them that they have been exposed to HIV, and offers them voluntary HTS while maintaining the confidentiality of the index client. </a:t>
            </a:r>
          </a:p>
          <a:p>
            <a:r>
              <a:rPr lang="en-US" sz="2800" u="sng" dirty="0">
                <a:solidFill>
                  <a:schemeClr val="tx2">
                    <a:lumMod val="60000"/>
                    <a:lumOff val="40000"/>
                  </a:schemeClr>
                </a:solidFill>
                <a:latin typeface="Gill Sans MT" panose="020B0502020104020203" pitchFamily="34" charset="0"/>
              </a:rPr>
              <a:t>Dual referral</a:t>
            </a:r>
            <a:r>
              <a:rPr lang="en-US" sz="2800" dirty="0">
                <a:latin typeface="Gill Sans MT" panose="020B0502020104020203" pitchFamily="34" charset="0"/>
              </a:rPr>
              <a:t>: A trained provider accompanies and provides support to HIV-positive index clients when they disclose their status and the potential HIV exposure to their partner(s). The provider also offers voluntary HTS to the partner(s)</a:t>
            </a:r>
          </a:p>
        </p:txBody>
      </p:sp>
      <p:sp>
        <p:nvSpPr>
          <p:cNvPr id="5" name="Slide Number Placeholder 4"/>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29</a:t>
            </a:fld>
            <a:endParaRPr lang="en-US" dirty="0">
              <a:solidFill>
                <a:srgbClr val="002A6C"/>
              </a:solidFill>
            </a:endParaRPr>
          </a:p>
        </p:txBody>
      </p:sp>
      <p:sp>
        <p:nvSpPr>
          <p:cNvPr id="6" name="TextBox 5"/>
          <p:cNvSpPr txBox="1"/>
          <p:nvPr/>
        </p:nvSpPr>
        <p:spPr>
          <a:xfrm>
            <a:off x="2838450" y="6428604"/>
            <a:ext cx="1771650" cy="276999"/>
          </a:xfrm>
          <a:prstGeom prst="rect">
            <a:avLst/>
          </a:prstGeom>
          <a:noFill/>
        </p:spPr>
        <p:txBody>
          <a:bodyPr wrap="square" rtlCol="0">
            <a:spAutoFit/>
          </a:bodyPr>
          <a:lstStyle/>
          <a:p>
            <a:pPr fontAlgn="base">
              <a:spcBef>
                <a:spcPct val="0"/>
              </a:spcBef>
              <a:spcAft>
                <a:spcPct val="0"/>
              </a:spcAft>
            </a:pPr>
            <a:r>
              <a:rPr lang="en-US" sz="1200" dirty="0">
                <a:solidFill>
                  <a:srgbClr val="000000">
                    <a:lumMod val="65000"/>
                    <a:lumOff val="35000"/>
                  </a:srgbClr>
                </a:solidFill>
                <a:cs typeface="Arial" charset="0"/>
              </a:rPr>
              <a:t>Source: WHO 2016</a:t>
            </a:r>
          </a:p>
        </p:txBody>
      </p:sp>
    </p:spTree>
    <p:extLst>
      <p:ext uri="{BB962C8B-B14F-4D97-AF65-F5344CB8AC3E}">
        <p14:creationId xmlns:p14="http://schemas.microsoft.com/office/powerpoint/2010/main" val="289912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93" y="1325985"/>
            <a:ext cx="4968944" cy="4927337"/>
          </a:xfrm>
          <a:prstGeom prst="rect">
            <a:avLst/>
          </a:prstGeom>
        </p:spPr>
      </p:pic>
      <p:sp>
        <p:nvSpPr>
          <p:cNvPr id="2" name="Title 1"/>
          <p:cNvSpPr>
            <a:spLocks noGrp="1"/>
          </p:cNvSpPr>
          <p:nvPr>
            <p:ph type="title"/>
          </p:nvPr>
        </p:nvSpPr>
        <p:spPr>
          <a:xfrm>
            <a:off x="609600" y="7054"/>
            <a:ext cx="10972800" cy="1143000"/>
          </a:xfrm>
        </p:spPr>
        <p:txBody>
          <a:bodyPr>
            <a:normAutofit/>
          </a:bodyPr>
          <a:lstStyle/>
          <a:p>
            <a:r>
              <a:rPr lang="en-US" sz="4000" b="1" dirty="0" smtClean="0"/>
              <a:t>95-95-95 </a:t>
            </a:r>
            <a:r>
              <a:rPr lang="en-US" sz="4000" b="1" dirty="0"/>
              <a:t>HIV Treatment Targets</a:t>
            </a:r>
          </a:p>
        </p:txBody>
      </p:sp>
      <p:sp>
        <p:nvSpPr>
          <p:cNvPr id="19" name="Slide Number Placeholder 18"/>
          <p:cNvSpPr>
            <a:spLocks noGrp="1"/>
          </p:cNvSpPr>
          <p:nvPr>
            <p:ph type="sldNum" sz="quarter" idx="4294967295"/>
          </p:nvPr>
        </p:nvSpPr>
        <p:spPr>
          <a:xfrm>
            <a:off x="8534400" y="6356353"/>
            <a:ext cx="2133600" cy="365125"/>
          </a:xfrm>
        </p:spPr>
        <p:txBody>
          <a:bodyPr/>
          <a:lstStyle/>
          <a:p>
            <a:fld id="{AD4FE41B-C548-4988-85EB-6FEBC4391C40}" type="slidenum">
              <a:rPr lang="en-GB" smtClean="0">
                <a:solidFill>
                  <a:prstClr val="black">
                    <a:tint val="75000"/>
                  </a:prstClr>
                </a:solidFill>
              </a:rPr>
              <a:pPr/>
              <a:t>3</a:t>
            </a:fld>
            <a:endParaRPr lang="en-GB" dirty="0">
              <a:solidFill>
                <a:prstClr val="black">
                  <a:tint val="75000"/>
                </a:prstClr>
              </a:solidFill>
            </a:endParaRPr>
          </a:p>
        </p:txBody>
      </p:sp>
      <p:grpSp>
        <p:nvGrpSpPr>
          <p:cNvPr id="17" name="Group 16"/>
          <p:cNvGrpSpPr/>
          <p:nvPr/>
        </p:nvGrpSpPr>
        <p:grpSpPr>
          <a:xfrm>
            <a:off x="2431596" y="1677848"/>
            <a:ext cx="9586238" cy="2559301"/>
            <a:chOff x="191520" y="3273823"/>
            <a:chExt cx="8756850" cy="1971945"/>
          </a:xfrm>
          <a:solidFill>
            <a:schemeClr val="tx2"/>
          </a:solidFill>
        </p:grpSpPr>
        <p:grpSp>
          <p:nvGrpSpPr>
            <p:cNvPr id="4" name="Group 3"/>
            <p:cNvGrpSpPr/>
            <p:nvPr/>
          </p:nvGrpSpPr>
          <p:grpSpPr>
            <a:xfrm>
              <a:off x="191520" y="3273823"/>
              <a:ext cx="1991189" cy="1971945"/>
              <a:chOff x="225071" y="0"/>
              <a:chExt cx="1991189" cy="1178718"/>
            </a:xfrm>
            <a:grpFill/>
          </p:grpSpPr>
          <p:sp>
            <p:nvSpPr>
              <p:cNvPr id="5" name="Rectangle 4"/>
              <p:cNvSpPr/>
              <p:nvPr/>
            </p:nvSpPr>
            <p:spPr>
              <a:xfrm>
                <a:off x="225071" y="0"/>
                <a:ext cx="1991189" cy="1178718"/>
              </a:xfrm>
              <a:prstGeom prst="rect">
                <a:avLst/>
              </a:prstGeom>
              <a:grpFill/>
              <a:ln>
                <a:solidFill>
                  <a:srgbClr val="00999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225071" y="0"/>
                <a:ext cx="1991189" cy="1178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2400" b="1" dirty="0">
                    <a:solidFill>
                      <a:srgbClr val="FFFFFF"/>
                    </a:solidFill>
                    <a:latin typeface="Gill Sans MT" panose="020B0502020104020203" pitchFamily="34" charset="0"/>
                  </a:rPr>
                  <a:t>30 million people living with HIV (PLHIV) on treatment by </a:t>
                </a:r>
                <a:r>
                  <a:rPr lang="en-US" sz="2400" b="1" dirty="0" smtClean="0">
                    <a:solidFill>
                      <a:srgbClr val="FFFFFF"/>
                    </a:solidFill>
                    <a:latin typeface="Gill Sans MT" panose="020B0502020104020203" pitchFamily="34" charset="0"/>
                  </a:rPr>
                  <a:t>2030</a:t>
                </a:r>
                <a:endParaRPr lang="en-US" sz="2400" b="1" dirty="0">
                  <a:solidFill>
                    <a:srgbClr val="FFFFFF"/>
                  </a:solidFill>
                  <a:latin typeface="Gill Sans MT" panose="020B0502020104020203" pitchFamily="34" charset="0"/>
                </a:endParaRPr>
              </a:p>
            </p:txBody>
          </p:sp>
        </p:grpSp>
        <p:grpSp>
          <p:nvGrpSpPr>
            <p:cNvPr id="7" name="Group 6"/>
            <p:cNvGrpSpPr/>
            <p:nvPr/>
          </p:nvGrpSpPr>
          <p:grpSpPr>
            <a:xfrm>
              <a:off x="2396153" y="3273823"/>
              <a:ext cx="2041776" cy="1971945"/>
              <a:chOff x="2454952" y="794"/>
              <a:chExt cx="2041776" cy="1178718"/>
            </a:xfrm>
            <a:grpFill/>
          </p:grpSpPr>
          <p:sp>
            <p:nvSpPr>
              <p:cNvPr id="8" name="Rectangle 7"/>
              <p:cNvSpPr/>
              <p:nvPr/>
            </p:nvSpPr>
            <p:spPr>
              <a:xfrm>
                <a:off x="2454952" y="794"/>
                <a:ext cx="2041776" cy="1178718"/>
              </a:xfrm>
              <a:prstGeom prst="rect">
                <a:avLst/>
              </a:prstGeom>
              <a:grpFill/>
              <a:ln>
                <a:solidFill>
                  <a:srgbClr val="00999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454952" y="794"/>
                <a:ext cx="2041776" cy="1178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2400" b="1" dirty="0" smtClean="0">
                    <a:solidFill>
                      <a:srgbClr val="FFFFFF"/>
                    </a:solidFill>
                    <a:latin typeface="Gill Sans MT" panose="020B0502020104020203" pitchFamily="34" charset="0"/>
                  </a:rPr>
                  <a:t>95% </a:t>
                </a:r>
                <a:r>
                  <a:rPr lang="en-US" sz="2400" b="1" dirty="0">
                    <a:solidFill>
                      <a:srgbClr val="FFFFFF"/>
                    </a:solidFill>
                    <a:latin typeface="Gill Sans MT" panose="020B0502020104020203" pitchFamily="34" charset="0"/>
                  </a:rPr>
                  <a:t>of people living with HIV know their </a:t>
                </a:r>
                <a:r>
                  <a:rPr lang="en-US" sz="2400" b="1" dirty="0" smtClean="0">
                    <a:solidFill>
                      <a:srgbClr val="FFFFFF"/>
                    </a:solidFill>
                    <a:latin typeface="Gill Sans MT" panose="020B0502020104020203" pitchFamily="34" charset="0"/>
                  </a:rPr>
                  <a:t>status by 2030</a:t>
                </a:r>
                <a:endParaRPr lang="en-US" sz="2400" b="1" dirty="0">
                  <a:solidFill>
                    <a:srgbClr val="FFFFFF"/>
                  </a:solidFill>
                  <a:latin typeface="Gill Sans MT" panose="020B0502020104020203" pitchFamily="34" charset="0"/>
                </a:endParaRPr>
              </a:p>
            </p:txBody>
          </p:sp>
        </p:grpSp>
        <p:grpSp>
          <p:nvGrpSpPr>
            <p:cNvPr id="10" name="Group 9"/>
            <p:cNvGrpSpPr/>
            <p:nvPr/>
          </p:nvGrpSpPr>
          <p:grpSpPr>
            <a:xfrm>
              <a:off x="4651373" y="3273823"/>
              <a:ext cx="2041776" cy="1971945"/>
              <a:chOff x="4652987" y="0"/>
              <a:chExt cx="2041776" cy="1178718"/>
            </a:xfrm>
            <a:grpFill/>
          </p:grpSpPr>
          <p:sp>
            <p:nvSpPr>
              <p:cNvPr id="11" name="Rectangle 10"/>
              <p:cNvSpPr/>
              <p:nvPr/>
            </p:nvSpPr>
            <p:spPr>
              <a:xfrm>
                <a:off x="4652987" y="0"/>
                <a:ext cx="2041776" cy="1178718"/>
              </a:xfrm>
              <a:prstGeom prst="rect">
                <a:avLst/>
              </a:prstGeom>
              <a:grpFill/>
              <a:ln>
                <a:solidFill>
                  <a:srgbClr val="00999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4652987" y="0"/>
                <a:ext cx="2041776" cy="117871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2400" b="1" dirty="0" smtClean="0">
                    <a:solidFill>
                      <a:srgbClr val="FFFFFF"/>
                    </a:solidFill>
                    <a:latin typeface="Gill Sans MT" panose="020B0502020104020203" pitchFamily="34" charset="0"/>
                  </a:rPr>
                  <a:t>95% </a:t>
                </a:r>
                <a:r>
                  <a:rPr lang="en-US" sz="2400" b="1" dirty="0">
                    <a:solidFill>
                      <a:srgbClr val="FFFFFF"/>
                    </a:solidFill>
                    <a:latin typeface="Gill Sans MT" panose="020B0502020104020203" pitchFamily="34" charset="0"/>
                  </a:rPr>
                  <a:t>of people who know their status are on antiretroviral therapy</a:t>
                </a:r>
              </a:p>
            </p:txBody>
          </p:sp>
        </p:grpSp>
        <p:grpSp>
          <p:nvGrpSpPr>
            <p:cNvPr id="13" name="Group 12"/>
            <p:cNvGrpSpPr/>
            <p:nvPr/>
          </p:nvGrpSpPr>
          <p:grpSpPr>
            <a:xfrm>
              <a:off x="6906594" y="3273823"/>
              <a:ext cx="2041776" cy="1971945"/>
              <a:chOff x="6893220" y="794"/>
              <a:chExt cx="2041776" cy="1178718"/>
            </a:xfrm>
            <a:grpFill/>
          </p:grpSpPr>
          <p:sp>
            <p:nvSpPr>
              <p:cNvPr id="14" name="Rectangle 13"/>
              <p:cNvSpPr/>
              <p:nvPr/>
            </p:nvSpPr>
            <p:spPr>
              <a:xfrm>
                <a:off x="6893220" y="794"/>
                <a:ext cx="2041776" cy="1178718"/>
              </a:xfrm>
              <a:prstGeom prst="rect">
                <a:avLst/>
              </a:prstGeom>
              <a:grpFill/>
              <a:ln>
                <a:solidFill>
                  <a:srgbClr val="00999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6893220" y="794"/>
                <a:ext cx="2041776" cy="117871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2400" b="1" dirty="0" smtClean="0">
                    <a:solidFill>
                      <a:srgbClr val="FFFFFF"/>
                    </a:solidFill>
                    <a:latin typeface="Gill Sans MT" panose="020B0502020104020203" pitchFamily="34" charset="0"/>
                  </a:rPr>
                  <a:t>95% </a:t>
                </a:r>
                <a:r>
                  <a:rPr lang="en-US" sz="2400" b="1" dirty="0">
                    <a:solidFill>
                      <a:srgbClr val="FFFFFF"/>
                    </a:solidFill>
                    <a:latin typeface="Gill Sans MT" panose="020B0502020104020203" pitchFamily="34" charset="0"/>
                  </a:rPr>
                  <a:t>of </a:t>
                </a:r>
                <a:br>
                  <a:rPr lang="en-US" sz="2400" b="1" dirty="0">
                    <a:solidFill>
                      <a:srgbClr val="FFFFFF"/>
                    </a:solidFill>
                    <a:latin typeface="Gill Sans MT" panose="020B0502020104020203" pitchFamily="34" charset="0"/>
                  </a:rPr>
                </a:br>
                <a:r>
                  <a:rPr lang="en-US" sz="2400" b="1" dirty="0">
                    <a:solidFill>
                      <a:srgbClr val="FFFFFF"/>
                    </a:solidFill>
                    <a:latin typeface="Gill Sans MT" panose="020B0502020104020203" pitchFamily="34" charset="0"/>
                  </a:rPr>
                  <a:t>people on antiretroviral therapy achieve viral suppression</a:t>
                </a:r>
              </a:p>
            </p:txBody>
          </p:sp>
        </p:grpSp>
      </p:grpSp>
      <p:sp>
        <p:nvSpPr>
          <p:cNvPr id="18" name="TextBox 17"/>
          <p:cNvSpPr txBox="1"/>
          <p:nvPr/>
        </p:nvSpPr>
        <p:spPr>
          <a:xfrm>
            <a:off x="294326" y="6400415"/>
            <a:ext cx="3571272" cy="276999"/>
          </a:xfrm>
          <a:prstGeom prst="rect">
            <a:avLst/>
          </a:prstGeom>
          <a:noFill/>
        </p:spPr>
        <p:txBody>
          <a:bodyPr wrap="square" rtlCol="0">
            <a:spAutoFit/>
          </a:bodyPr>
          <a:lstStyle/>
          <a:p>
            <a:r>
              <a:rPr lang="en-US" sz="1200" i="1" dirty="0"/>
              <a:t>Source: http://www.unaids.org/en/resources/909090  </a:t>
            </a:r>
          </a:p>
        </p:txBody>
      </p:sp>
    </p:spTree>
    <p:extLst>
      <p:ext uri="{BB962C8B-B14F-4D97-AF65-F5344CB8AC3E}">
        <p14:creationId xmlns:p14="http://schemas.microsoft.com/office/powerpoint/2010/main" val="2732243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Approaches to Partner Testing</a:t>
            </a:r>
            <a:endParaRPr lang="en-US" dirty="0"/>
          </a:p>
        </p:txBody>
      </p:sp>
      <p:sp>
        <p:nvSpPr>
          <p:cNvPr id="3" name="Content Placeholder 2"/>
          <p:cNvSpPr>
            <a:spLocks noGrp="1"/>
          </p:cNvSpPr>
          <p:nvPr>
            <p:ph idx="1"/>
          </p:nvPr>
        </p:nvSpPr>
        <p:spPr/>
        <p:txBody>
          <a:bodyPr>
            <a:normAutofit/>
          </a:bodyPr>
          <a:lstStyle/>
          <a:p>
            <a:r>
              <a:rPr lang="en-US" sz="2800" dirty="0">
                <a:latin typeface="Gill Sans MT" panose="020B0502020104020203" pitchFamily="34" charset="0"/>
              </a:rPr>
              <a:t>All HTS should be targeted to maximize outcomes, reaching partners is a key targeting strategy</a:t>
            </a:r>
          </a:p>
          <a:p>
            <a:r>
              <a:rPr lang="en-US" sz="2800" dirty="0">
                <a:latin typeface="Gill Sans MT" panose="020B0502020104020203" pitchFamily="34" charset="0"/>
              </a:rPr>
              <a:t>Alternative approaches may also be offered to reach partners</a:t>
            </a:r>
          </a:p>
          <a:p>
            <a:pPr lvl="1"/>
            <a:r>
              <a:rPr lang="en-US" dirty="0">
                <a:latin typeface="Gill Sans MT" panose="020B0502020104020203" pitchFamily="34" charset="0"/>
              </a:rPr>
              <a:t>Household Testing</a:t>
            </a:r>
          </a:p>
          <a:p>
            <a:pPr lvl="1"/>
            <a:r>
              <a:rPr lang="en-US" dirty="0">
                <a:latin typeface="Gill Sans MT" panose="020B0502020104020203" pitchFamily="34" charset="0"/>
              </a:rPr>
              <a:t>Hotspot Testing</a:t>
            </a:r>
          </a:p>
          <a:p>
            <a:pPr lvl="1"/>
            <a:r>
              <a:rPr lang="en-US" dirty="0">
                <a:latin typeface="Gill Sans MT" panose="020B0502020104020203" pitchFamily="34" charset="0"/>
              </a:rPr>
              <a:t>Couples HIV Testing and Counseling</a:t>
            </a:r>
          </a:p>
          <a:p>
            <a:pPr lvl="1"/>
            <a:r>
              <a:rPr lang="en-US" dirty="0">
                <a:latin typeface="Gill Sans MT" panose="020B0502020104020203" pitchFamily="34" charset="0"/>
              </a:rPr>
              <a:t>Incentivized Social/Sexual Network Testing  (-Targeted at Key Population)</a:t>
            </a:r>
          </a:p>
          <a:p>
            <a:pPr lvl="1"/>
            <a:endParaRPr lang="en-US"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30</a:t>
            </a:fld>
            <a:endParaRPr lang="en-US" dirty="0">
              <a:solidFill>
                <a:srgbClr val="002A6C"/>
              </a:solidFill>
            </a:endParaRPr>
          </a:p>
        </p:txBody>
      </p:sp>
    </p:spTree>
    <p:extLst>
      <p:ext uri="{BB962C8B-B14F-4D97-AF65-F5344CB8AC3E}">
        <p14:creationId xmlns:p14="http://schemas.microsoft.com/office/powerpoint/2010/main" val="325155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Partner Testing is a Standard of Care</a:t>
            </a:r>
            <a:endParaRPr lang="en-US" dirty="0"/>
          </a:p>
        </p:txBody>
      </p:sp>
      <p:sp>
        <p:nvSpPr>
          <p:cNvPr id="3" name="Content Placeholder 2"/>
          <p:cNvSpPr>
            <a:spLocks noGrp="1"/>
          </p:cNvSpPr>
          <p:nvPr>
            <p:ph idx="1"/>
          </p:nvPr>
        </p:nvSpPr>
        <p:spPr>
          <a:xfrm>
            <a:off x="2022764" y="1600200"/>
            <a:ext cx="7878907" cy="4648200"/>
          </a:xfrm>
        </p:spPr>
        <p:txBody>
          <a:bodyPr>
            <a:normAutofit/>
          </a:bodyPr>
          <a:lstStyle/>
          <a:p>
            <a:r>
              <a:rPr lang="en-US" sz="2800" dirty="0">
                <a:latin typeface="Gill Sans MT" panose="020B0502020104020203" pitchFamily="34" charset="0"/>
              </a:rPr>
              <a:t>Testing partners of people living with HIV (PLHIV) has long been a standard of care for HIV testing service (HTS) delivery in both facility and community-based HTS approaches</a:t>
            </a:r>
          </a:p>
          <a:p>
            <a:pPr lvl="1"/>
            <a:r>
              <a:rPr lang="en-US" dirty="0">
                <a:latin typeface="Gill Sans MT" panose="020B0502020104020203" pitchFamily="34" charset="0"/>
              </a:rPr>
              <a:t>HIV-positive partners can benefit from life-saving treatment, and inform any other partners they may have</a:t>
            </a:r>
          </a:p>
          <a:p>
            <a:pPr lvl="1"/>
            <a:r>
              <a:rPr lang="en-US" dirty="0">
                <a:latin typeface="Gill Sans MT" panose="020B0502020104020203" pitchFamily="34" charset="0"/>
              </a:rPr>
              <a:t>HIV-negative partners can make informed decisions about protecting themselves from HIV</a:t>
            </a:r>
          </a:p>
          <a:p>
            <a:endParaRPr lang="en-US"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31</a:t>
            </a:fld>
            <a:endParaRPr lang="en-US" dirty="0">
              <a:solidFill>
                <a:srgbClr val="002A6C"/>
              </a:solidFill>
            </a:endParaRPr>
          </a:p>
        </p:txBody>
      </p:sp>
    </p:spTree>
    <p:extLst>
      <p:ext uri="{BB962C8B-B14F-4D97-AF65-F5344CB8AC3E}">
        <p14:creationId xmlns:p14="http://schemas.microsoft.com/office/powerpoint/2010/main" val="379410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Gill Sans MT" panose="020B0502020104020203" pitchFamily="34" charset="0"/>
              </a:rPr>
              <a:t>How’s PNS Different from Previous  </a:t>
            </a:r>
            <a:r>
              <a:rPr lang="en-US" sz="2800" dirty="0" smtClean="0">
                <a:latin typeface="Gill Sans MT" panose="020B0502020104020203" pitchFamily="34" charset="0"/>
              </a:rPr>
              <a:t>Approaches</a:t>
            </a:r>
            <a:endParaRPr lang="en-US" sz="2800" dirty="0">
              <a:latin typeface="Gill Sans MT" panose="020B0502020104020203" pitchFamily="34" charset="0"/>
            </a:endParaRPr>
          </a:p>
        </p:txBody>
      </p:sp>
      <p:sp>
        <p:nvSpPr>
          <p:cNvPr id="3" name="Content Placeholder 2"/>
          <p:cNvSpPr>
            <a:spLocks noGrp="1"/>
          </p:cNvSpPr>
          <p:nvPr>
            <p:ph idx="1"/>
          </p:nvPr>
        </p:nvSpPr>
        <p:spPr/>
        <p:txBody>
          <a:bodyPr>
            <a:noAutofit/>
          </a:bodyPr>
          <a:lstStyle/>
          <a:p>
            <a:r>
              <a:rPr lang="en-US" sz="3600" dirty="0">
                <a:latin typeface="Gill Sans MT" panose="020B0502020104020203" pitchFamily="34" charset="0"/>
              </a:rPr>
              <a:t>Previous (passive) approaches did not result in high numbers of partners testing, except in certain settings</a:t>
            </a:r>
          </a:p>
          <a:p>
            <a:r>
              <a:rPr lang="en-US" sz="3600" dirty="0">
                <a:latin typeface="Gill Sans MT" panose="020B0502020104020203" pitchFamily="34" charset="0"/>
              </a:rPr>
              <a:t>PNS </a:t>
            </a:r>
            <a:r>
              <a:rPr lang="en-US" sz="3600" i="1" dirty="0">
                <a:solidFill>
                  <a:schemeClr val="tx2">
                    <a:lumMod val="60000"/>
                    <a:lumOff val="40000"/>
                  </a:schemeClr>
                </a:solidFill>
                <a:latin typeface="Gill Sans MT" panose="020B0502020104020203" pitchFamily="34" charset="0"/>
              </a:rPr>
              <a:t>empowers providers </a:t>
            </a:r>
            <a:r>
              <a:rPr lang="en-US" sz="3600" dirty="0">
                <a:latin typeface="Gill Sans MT" panose="020B0502020104020203" pitchFamily="34" charset="0"/>
              </a:rPr>
              <a:t>to take a more </a:t>
            </a:r>
            <a:r>
              <a:rPr lang="en-US" sz="3600" i="1" dirty="0">
                <a:solidFill>
                  <a:schemeClr val="tx2">
                    <a:lumMod val="60000"/>
                    <a:lumOff val="40000"/>
                  </a:schemeClr>
                </a:solidFill>
                <a:latin typeface="Gill Sans MT" panose="020B0502020104020203" pitchFamily="34" charset="0"/>
              </a:rPr>
              <a:t>active role </a:t>
            </a:r>
            <a:r>
              <a:rPr lang="en-US" sz="3600" dirty="0">
                <a:latin typeface="Gill Sans MT" panose="020B0502020104020203" pitchFamily="34" charset="0"/>
              </a:rPr>
              <a:t>in reaching partners of PLHIV</a:t>
            </a:r>
          </a:p>
          <a:p>
            <a:pPr lvl="1"/>
            <a:r>
              <a:rPr lang="en-US" sz="3600" dirty="0">
                <a:latin typeface="Gill Sans MT" panose="020B0502020104020203" pitchFamily="34" charset="0"/>
              </a:rPr>
              <a:t>Shown to result in a high number of partners testing HIV-positive</a:t>
            </a: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32</a:t>
            </a:fld>
            <a:endParaRPr lang="en-US" dirty="0">
              <a:solidFill>
                <a:srgbClr val="002A6C"/>
              </a:solidFill>
            </a:endParaRPr>
          </a:p>
        </p:txBody>
      </p:sp>
    </p:spTree>
    <p:extLst>
      <p:ext uri="{BB962C8B-B14F-4D97-AF65-F5344CB8AC3E}">
        <p14:creationId xmlns:p14="http://schemas.microsoft.com/office/powerpoint/2010/main" val="51920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4400" dirty="0">
                <a:latin typeface="Gill Sans MT" panose="020B0502020104020203" pitchFamily="34" charset="0"/>
              </a:rPr>
              <a:t>How is PNS similar to previous approaches to partner testing? </a:t>
            </a:r>
          </a:p>
          <a:p>
            <a:r>
              <a:rPr lang="en-US" sz="4400" dirty="0">
                <a:latin typeface="Gill Sans MT" panose="020B0502020104020203" pitchFamily="34" charset="0"/>
              </a:rPr>
              <a:t>How is PNS different from previous approaches to partner testing? </a:t>
            </a: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33</a:t>
            </a:fld>
            <a:endParaRPr lang="en-US" dirty="0">
              <a:solidFill>
                <a:srgbClr val="002A6C"/>
              </a:solidFill>
            </a:endParaRPr>
          </a:p>
        </p:txBody>
      </p:sp>
    </p:spTree>
    <p:extLst>
      <p:ext uri="{BB962C8B-B14F-4D97-AF65-F5344CB8AC3E}">
        <p14:creationId xmlns:p14="http://schemas.microsoft.com/office/powerpoint/2010/main" val="59903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2" y="263349"/>
            <a:ext cx="10382249" cy="1143000"/>
          </a:xfrm>
        </p:spPr>
        <p:txBody>
          <a:bodyPr/>
          <a:lstStyle/>
          <a:p>
            <a:r>
              <a:rPr lang="en-US" dirty="0" smtClean="0"/>
              <a:t>Addressing Challenges and Fears</a:t>
            </a:r>
            <a:endParaRPr lang="en-US" dirty="0"/>
          </a:p>
        </p:txBody>
      </p:sp>
      <p:sp>
        <p:nvSpPr>
          <p:cNvPr id="3" name="Content Placeholder 2"/>
          <p:cNvSpPr>
            <a:spLocks noGrp="1"/>
          </p:cNvSpPr>
          <p:nvPr>
            <p:ph idx="1"/>
          </p:nvPr>
        </p:nvSpPr>
        <p:spPr>
          <a:xfrm>
            <a:off x="1981199" y="1143001"/>
            <a:ext cx="9330267" cy="4525963"/>
          </a:xfrm>
        </p:spPr>
        <p:txBody>
          <a:bodyPr>
            <a:noAutofit/>
          </a:bodyPr>
          <a:lstStyle/>
          <a:p>
            <a:r>
              <a:rPr lang="en-US" dirty="0">
                <a:latin typeface="Gill Sans MT" panose="020B0502020104020203" pitchFamily="34" charset="0"/>
              </a:rPr>
              <a:t>Despite the benefits of PNS, some providers might be hesitant to deliver PNS. What are some of the reasons why providers might find it difficult? </a:t>
            </a:r>
          </a:p>
          <a:p>
            <a:r>
              <a:rPr lang="en-US" dirty="0">
                <a:latin typeface="Gill Sans MT" panose="020B0502020104020203" pitchFamily="34" charset="0"/>
              </a:rPr>
              <a:t>Likewise, some clients will have a hard time accepting the service. What are some of the reasons why clients might find it hard to accept? </a:t>
            </a:r>
          </a:p>
          <a:p>
            <a:r>
              <a:rPr lang="en-US" dirty="0">
                <a:latin typeface="Gill Sans MT" panose="020B0502020104020203" pitchFamily="34" charset="0"/>
              </a:rPr>
              <a:t>Finally, it might also be hard for partners to accept PNS. What are some of the reasons this might be difficult for partners? </a:t>
            </a:r>
          </a:p>
          <a:p>
            <a:endParaRPr lang="en-US" dirty="0">
              <a:latin typeface="Gill Sans MT" panose="020B0502020104020203" pitchFamily="34" charset="0"/>
            </a:endParaRPr>
          </a:p>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34</a:t>
            </a:fld>
            <a:endParaRPr lang="en-US" dirty="0">
              <a:solidFill>
                <a:srgbClr val="002A6C"/>
              </a:solidFill>
            </a:endParaRPr>
          </a:p>
        </p:txBody>
      </p:sp>
    </p:spTree>
    <p:extLst>
      <p:ext uri="{BB962C8B-B14F-4D97-AF65-F5344CB8AC3E}">
        <p14:creationId xmlns:p14="http://schemas.microsoft.com/office/powerpoint/2010/main" val="137185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Addressing Fears and Concerns</a:t>
            </a:r>
            <a:endParaRPr lang="en-US" dirty="0"/>
          </a:p>
        </p:txBody>
      </p:sp>
      <p:sp>
        <p:nvSpPr>
          <p:cNvPr id="3" name="Content Placeholder 2"/>
          <p:cNvSpPr>
            <a:spLocks noGrp="1"/>
          </p:cNvSpPr>
          <p:nvPr>
            <p:ph idx="1"/>
          </p:nvPr>
        </p:nvSpPr>
        <p:spPr/>
        <p:txBody>
          <a:bodyPr>
            <a:normAutofit/>
          </a:bodyPr>
          <a:lstStyle/>
          <a:p>
            <a:r>
              <a:rPr lang="en-US" dirty="0" smtClean="0"/>
              <a:t>See Activity 1-1.</a:t>
            </a: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35</a:t>
            </a:fld>
            <a:endParaRPr lang="en-US" dirty="0">
              <a:solidFill>
                <a:srgbClr val="002A6C"/>
              </a:solidFill>
            </a:endParaRPr>
          </a:p>
        </p:txBody>
      </p:sp>
    </p:spTree>
    <p:extLst>
      <p:ext uri="{BB962C8B-B14F-4D97-AF65-F5344CB8AC3E}">
        <p14:creationId xmlns:p14="http://schemas.microsoft.com/office/powerpoint/2010/main" val="234796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r>
              <a:rPr lang="en-US" sz="4000" dirty="0">
                <a:latin typeface="Gill Sans MT" panose="020B0502020104020203" pitchFamily="34" charset="0"/>
              </a:rPr>
              <a:t>How do we present PNS to clients in a way that acknowledges their fears and concerns, but also challenges them to notify their partners and encourage them to test? </a:t>
            </a:r>
          </a:p>
          <a:p>
            <a:pPr lvl="1"/>
            <a:endParaRPr lang="en-US" sz="40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36</a:t>
            </a:fld>
            <a:endParaRPr lang="en-US" dirty="0">
              <a:solidFill>
                <a:srgbClr val="002A6C"/>
              </a:solidFill>
            </a:endParaRPr>
          </a:p>
        </p:txBody>
      </p:sp>
    </p:spTree>
    <p:extLst>
      <p:ext uri="{BB962C8B-B14F-4D97-AF65-F5344CB8AC3E}">
        <p14:creationId xmlns:p14="http://schemas.microsoft.com/office/powerpoint/2010/main" val="209240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a:t>
            </a:r>
            <a:endParaRPr lang="en-US" dirty="0"/>
          </a:p>
        </p:txBody>
      </p:sp>
      <p:sp>
        <p:nvSpPr>
          <p:cNvPr id="3" name="Content Placeholder 2"/>
          <p:cNvSpPr>
            <a:spLocks noGrp="1"/>
          </p:cNvSpPr>
          <p:nvPr>
            <p:ph idx="1"/>
          </p:nvPr>
        </p:nvSpPr>
        <p:spPr>
          <a:xfrm>
            <a:off x="3009900" y="1600202"/>
            <a:ext cx="6172200" cy="4756150"/>
          </a:xfrm>
        </p:spPr>
        <p:txBody>
          <a:bodyPr>
            <a:normAutofit fontScale="85000" lnSpcReduction="10000"/>
          </a:bodyPr>
          <a:lstStyle/>
          <a:p>
            <a:r>
              <a:rPr lang="en-US" dirty="0" smtClean="0"/>
              <a:t>Groups of three</a:t>
            </a:r>
          </a:p>
          <a:p>
            <a:pPr lvl="1"/>
            <a:r>
              <a:rPr lang="en-US" dirty="0" smtClean="0"/>
              <a:t>Provider</a:t>
            </a:r>
          </a:p>
          <a:p>
            <a:pPr lvl="1"/>
            <a:r>
              <a:rPr lang="en-US" dirty="0" smtClean="0"/>
              <a:t>Index Client</a:t>
            </a:r>
          </a:p>
          <a:p>
            <a:pPr lvl="1"/>
            <a:r>
              <a:rPr lang="en-US" dirty="0" smtClean="0"/>
              <a:t>Observer</a:t>
            </a:r>
          </a:p>
          <a:p>
            <a:r>
              <a:rPr lang="en-US" dirty="0" smtClean="0"/>
              <a:t>Provider introduce PNS to the index client and support them to accept the service</a:t>
            </a:r>
          </a:p>
          <a:p>
            <a:r>
              <a:rPr lang="en-US" dirty="0" smtClean="0"/>
              <a:t>Observer pay attention to: </a:t>
            </a:r>
          </a:p>
          <a:p>
            <a:pPr lvl="1"/>
            <a:r>
              <a:rPr lang="en-US" dirty="0" smtClean="0"/>
              <a:t>Body language</a:t>
            </a:r>
          </a:p>
          <a:p>
            <a:pPr lvl="1"/>
            <a:r>
              <a:rPr lang="en-US" dirty="0" smtClean="0"/>
              <a:t>Language used to introduce the service</a:t>
            </a:r>
          </a:p>
          <a:p>
            <a:pPr lvl="1"/>
            <a:r>
              <a:rPr lang="en-US" dirty="0" smtClean="0"/>
              <a:t>Skills the provider used</a:t>
            </a:r>
          </a:p>
          <a:p>
            <a:pPr lvl="1"/>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37</a:t>
            </a:fld>
            <a:endParaRPr lang="en-US" dirty="0">
              <a:solidFill>
                <a:srgbClr val="002A6C"/>
              </a:solidFill>
            </a:endParaRPr>
          </a:p>
        </p:txBody>
      </p:sp>
    </p:spTree>
    <p:extLst>
      <p:ext uri="{BB962C8B-B14F-4D97-AF65-F5344CB8AC3E}">
        <p14:creationId xmlns:p14="http://schemas.microsoft.com/office/powerpoint/2010/main" val="153328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315" y="901304"/>
            <a:ext cx="8675370" cy="5521311"/>
          </a:xfrm>
        </p:spPr>
        <p:txBody>
          <a:bodyPr>
            <a:normAutofit/>
          </a:bodyPr>
          <a:lstStyle/>
          <a:p>
            <a:r>
              <a:rPr lang="en-GB" sz="5445" b="1" dirty="0"/>
              <a:t>THANK YOU FOR YOUR ATTENTION</a:t>
            </a:r>
          </a:p>
        </p:txBody>
      </p:sp>
    </p:spTree>
    <p:extLst>
      <p:ext uri="{BB962C8B-B14F-4D97-AF65-F5344CB8AC3E}">
        <p14:creationId xmlns:p14="http://schemas.microsoft.com/office/powerpoint/2010/main" val="261868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000">
                <a:latin typeface="Arial" panose="020B0604020202020204" pitchFamily="34" charset="0"/>
                <a:cs typeface="Arial" panose="020B0604020202020204" pitchFamily="34" charset="0"/>
              </a:rPr>
              <a:t>Preliminary National 95-95-95 Cascade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60365242"/>
              </p:ext>
            </p:extLst>
          </p:nvPr>
        </p:nvGraphicFramePr>
        <p:xfrm>
          <a:off x="846667" y="1417638"/>
          <a:ext cx="10735734" cy="48138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5"/>
          <p:cNvSpPr txBox="1"/>
          <p:nvPr/>
        </p:nvSpPr>
        <p:spPr>
          <a:xfrm>
            <a:off x="3863340" y="1662430"/>
            <a:ext cx="2526665" cy="922020"/>
          </a:xfrm>
          <a:prstGeom prst="rect">
            <a:avLst/>
          </a:prstGeom>
          <a:noFill/>
        </p:spPr>
        <p:txBody>
          <a:bodyPr wrap="square" rtlCol="0">
            <a:spAutoFit/>
          </a:bodyPr>
          <a:lstStyle/>
          <a:p>
            <a:r>
              <a:rPr lang="en-US" b="1">
                <a:sym typeface="+mn-ea"/>
              </a:rPr>
              <a:t>Using 1.8M PLHIV = 103%</a:t>
            </a:r>
            <a:endParaRPr lang="en-US" b="1"/>
          </a:p>
          <a:p>
            <a:endParaRPr lang="en-US" b="1"/>
          </a:p>
        </p:txBody>
      </p:sp>
    </p:spTree>
    <p:extLst>
      <p:ext uri="{BB962C8B-B14F-4D97-AF65-F5344CB8AC3E}">
        <p14:creationId xmlns:p14="http://schemas.microsoft.com/office/powerpoint/2010/main" val="380490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274639"/>
            <a:ext cx="9235440" cy="868361"/>
          </a:xfrm>
        </p:spPr>
        <p:txBody>
          <a:bodyPr>
            <a:normAutofit fontScale="90000"/>
          </a:bodyPr>
          <a:lstStyle/>
          <a:p>
            <a:r>
              <a:rPr lang="en-US" sz="3840" b="1" dirty="0">
                <a:solidFill>
                  <a:schemeClr val="accent1">
                    <a:lumMod val="75000"/>
                  </a:schemeClr>
                </a:solidFill>
              </a:rPr>
              <a:t>HIV Care Continuum &amp; Finding HIV New Cases</a:t>
            </a:r>
            <a:endParaRPr lang="en-US" sz="3600" b="1" dirty="0">
              <a:solidFill>
                <a:schemeClr val="accent1">
                  <a:lumMod val="75000"/>
                </a:schemeClr>
              </a:solidFill>
              <a:latin typeface="Futura Md BT" pitchFamily="34" charset="0"/>
            </a:endParaRPr>
          </a:p>
        </p:txBody>
      </p:sp>
      <p:pic>
        <p:nvPicPr>
          <p:cNvPr id="4" name="Content Placeholder 3" descr="Image result for hiv continuum of care"/>
          <p:cNvPicPr>
            <a:picLocks noGrp="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739" y="1543037"/>
            <a:ext cx="4029103" cy="4629182"/>
          </a:xfrm>
          <a:prstGeom prst="rect">
            <a:avLst/>
          </a:prstGeom>
          <a:noFill/>
          <a:ln>
            <a:noFill/>
          </a:ln>
        </p:spPr>
      </p:pic>
      <p:sp>
        <p:nvSpPr>
          <p:cNvPr id="10" name="Flowchart: Punched Tape 9"/>
          <p:cNvSpPr/>
          <p:nvPr/>
        </p:nvSpPr>
        <p:spPr>
          <a:xfrm>
            <a:off x="4981567" y="1028683"/>
            <a:ext cx="6086518" cy="540068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40" dirty="0"/>
              <a:t>The HIV care continuum—sometimes also referred to as the HIV treatment cascade—is a model that outlines the sequential steps or stages of HIV medical care that people living with HIV go through from initial diagnosis to achieving the goal of viral suppression (a very low level of HIV in the body)</a:t>
            </a:r>
          </a:p>
        </p:txBody>
      </p:sp>
    </p:spTree>
    <p:extLst>
      <p:ext uri="{BB962C8B-B14F-4D97-AF65-F5344CB8AC3E}">
        <p14:creationId xmlns:p14="http://schemas.microsoft.com/office/powerpoint/2010/main" val="312178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274639"/>
            <a:ext cx="9235440" cy="868361"/>
          </a:xfrm>
        </p:spPr>
        <p:txBody>
          <a:bodyPr>
            <a:normAutofit/>
          </a:bodyPr>
          <a:lstStyle/>
          <a:p>
            <a:r>
              <a:rPr lang="en-GB" sz="3360" b="1" dirty="0">
                <a:solidFill>
                  <a:schemeClr val="accent1">
                    <a:lumMod val="75000"/>
                  </a:schemeClr>
                </a:solidFill>
              </a:rPr>
              <a:t>STAGES IN HIV CARE CONTINUUM</a:t>
            </a:r>
            <a:endParaRPr lang="en-US" sz="3360" b="1" dirty="0">
              <a:solidFill>
                <a:schemeClr val="accent1">
                  <a:lumMod val="75000"/>
                </a:schemeClr>
              </a:solidFill>
              <a:latin typeface="Futura Md BT" pitchFamily="34" charset="0"/>
            </a:endParaRPr>
          </a:p>
        </p:txBody>
      </p:sp>
      <p:graphicFrame>
        <p:nvGraphicFramePr>
          <p:cNvPr id="4" name="Content Placeholder 3"/>
          <p:cNvGraphicFramePr>
            <a:graphicFrameLocks noGrp="1"/>
          </p:cNvGraphicFramePr>
          <p:nvPr>
            <p:ph idx="1"/>
            <p:extLst/>
          </p:nvPr>
        </p:nvGraphicFramePr>
        <p:xfrm>
          <a:off x="1798320" y="1417320"/>
          <a:ext cx="923544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58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843" r="15395"/>
          <a:stretch/>
        </p:blipFill>
        <p:spPr>
          <a:xfrm>
            <a:off x="5500922" y="643466"/>
            <a:ext cx="6691078" cy="5463823"/>
          </a:xfrm>
          <a:prstGeom prst="rect">
            <a:avLst/>
          </a:prstGeom>
        </p:spPr>
      </p:pic>
      <p:sp>
        <p:nvSpPr>
          <p:cNvPr id="2" name="Title 1"/>
          <p:cNvSpPr>
            <a:spLocks noGrp="1"/>
          </p:cNvSpPr>
          <p:nvPr>
            <p:ph type="title"/>
          </p:nvPr>
        </p:nvSpPr>
        <p:spPr>
          <a:xfrm>
            <a:off x="903111" y="223234"/>
            <a:ext cx="3905001" cy="3730580"/>
          </a:xfrm>
        </p:spPr>
        <p:txBody>
          <a:bodyPr>
            <a:noAutofit/>
          </a:bodyPr>
          <a:lstStyle/>
          <a:p>
            <a:pPr algn="l"/>
            <a:r>
              <a:rPr lang="en-US" sz="3600" b="1" dirty="0"/>
              <a:t>Innovation Needed to Close the Testing Gap</a:t>
            </a:r>
          </a:p>
        </p:txBody>
      </p:sp>
      <p:sp>
        <p:nvSpPr>
          <p:cNvPr id="4" name="Slide Number Placeholder 3"/>
          <p:cNvSpPr>
            <a:spLocks noGrp="1"/>
          </p:cNvSpPr>
          <p:nvPr>
            <p:ph type="sldNum" sz="quarter" idx="4294967295"/>
          </p:nvPr>
        </p:nvSpPr>
        <p:spPr>
          <a:xfrm>
            <a:off x="8534400" y="6356353"/>
            <a:ext cx="2133600" cy="365125"/>
          </a:xfrm>
        </p:spPr>
        <p:txBody>
          <a:bodyPr/>
          <a:lstStyle/>
          <a:p>
            <a:fld id="{AD4FE41B-C548-4988-85EB-6FEBC4391C40}" type="slidenum">
              <a:rPr lang="en-GB" smtClean="0">
                <a:solidFill>
                  <a:prstClr val="black">
                    <a:tint val="75000"/>
                  </a:prstClr>
                </a:solidFill>
              </a:rPr>
              <a:pPr/>
              <a:t>7</a:t>
            </a:fld>
            <a:endParaRPr lang="en-GB" dirty="0">
              <a:solidFill>
                <a:prstClr val="black">
                  <a:tint val="75000"/>
                </a:prstClr>
              </a:solidFill>
            </a:endParaRPr>
          </a:p>
        </p:txBody>
      </p:sp>
    </p:spTree>
    <p:extLst>
      <p:ext uri="{BB962C8B-B14F-4D97-AF65-F5344CB8AC3E}">
        <p14:creationId xmlns:p14="http://schemas.microsoft.com/office/powerpoint/2010/main" val="193670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222" y="0"/>
            <a:ext cx="9776178" cy="1143000"/>
          </a:xfrm>
        </p:spPr>
        <p:txBody>
          <a:bodyPr>
            <a:normAutofit/>
          </a:bodyPr>
          <a:lstStyle/>
          <a:p>
            <a:r>
              <a:rPr lang="en-US" sz="3200" b="1" dirty="0"/>
              <a:t>HIV Index Testing Recommendation (World Health Organization, December 2016)</a:t>
            </a:r>
          </a:p>
        </p:txBody>
      </p:sp>
      <p:sp>
        <p:nvSpPr>
          <p:cNvPr id="3" name="Slide Number Placeholder 2"/>
          <p:cNvSpPr>
            <a:spLocks noGrp="1"/>
          </p:cNvSpPr>
          <p:nvPr>
            <p:ph type="sldNum" sz="quarter" idx="4294967295"/>
          </p:nvPr>
        </p:nvSpPr>
        <p:spPr>
          <a:xfrm>
            <a:off x="8534400" y="6356353"/>
            <a:ext cx="2133600" cy="365125"/>
          </a:xfrm>
        </p:spPr>
        <p:txBody>
          <a:bodyPr/>
          <a:lstStyle/>
          <a:p>
            <a:fld id="{AD4FE41B-C548-4988-85EB-6FEBC4391C40}" type="slidenum">
              <a:rPr lang="en-GB" smtClean="0">
                <a:solidFill>
                  <a:prstClr val="black">
                    <a:tint val="75000"/>
                  </a:prstClr>
                </a:solidFill>
              </a:rPr>
              <a:pPr/>
              <a:t>8</a:t>
            </a:fld>
            <a:endParaRPr lang="en-GB" dirty="0">
              <a:solidFill>
                <a:prstClr val="black">
                  <a:tint val="75000"/>
                </a:prstClr>
              </a:solidFill>
            </a:endParaRPr>
          </a:p>
        </p:txBody>
      </p:sp>
      <p:sp>
        <p:nvSpPr>
          <p:cNvPr id="4" name="Round Diagonal Corner Rectangle 3"/>
          <p:cNvSpPr/>
          <p:nvPr/>
        </p:nvSpPr>
        <p:spPr>
          <a:xfrm>
            <a:off x="4504267" y="1478844"/>
            <a:ext cx="7518400" cy="3891645"/>
          </a:xfrm>
          <a:prstGeom prst="round2DiagRect">
            <a:avLst>
              <a:gd name="adj1" fmla="val 29697"/>
              <a:gd name="adj2" fmla="val 0"/>
            </a:avLst>
          </a:prstGeom>
          <a:solidFill>
            <a:schemeClr val="accent1"/>
          </a:solidFill>
          <a:ln/>
        </p:spPr>
        <p:style>
          <a:lnRef idx="2">
            <a:schemeClr val="accent1"/>
          </a:lnRef>
          <a:fillRef idx="1">
            <a:schemeClr val="lt1"/>
          </a:fillRef>
          <a:effectRef idx="0">
            <a:schemeClr val="accent1"/>
          </a:effectRef>
          <a:fontRef idx="minor">
            <a:schemeClr val="dk1"/>
          </a:fontRef>
        </p:style>
        <p:txBody>
          <a:bodyPr lIns="77330" tIns="38665" rIns="77330" bIns="38665" anchor="ctr"/>
          <a:lstStyle>
            <a:lvl1pPr eaLnBrk="0" hangingPunct="0">
              <a:defRPr sz="4000" b="1">
                <a:solidFill>
                  <a:srgbClr val="000066"/>
                </a:solidFill>
                <a:latin typeface="Arial" pitchFamily="34" charset="0"/>
                <a:cs typeface="Arial" pitchFamily="34" charset="0"/>
              </a:defRPr>
            </a:lvl1pPr>
            <a:lvl2pPr marL="742950" indent="-285750" eaLnBrk="0" hangingPunct="0">
              <a:defRPr sz="4000" b="1">
                <a:solidFill>
                  <a:srgbClr val="000066"/>
                </a:solidFill>
                <a:latin typeface="Arial" pitchFamily="34" charset="0"/>
                <a:cs typeface="Arial" pitchFamily="34" charset="0"/>
              </a:defRPr>
            </a:lvl2pPr>
            <a:lvl3pPr marL="1143000" indent="-228600" eaLnBrk="0" hangingPunct="0">
              <a:defRPr sz="4000" b="1">
                <a:solidFill>
                  <a:srgbClr val="000066"/>
                </a:solidFill>
                <a:latin typeface="Arial" pitchFamily="34" charset="0"/>
                <a:cs typeface="Arial" pitchFamily="34" charset="0"/>
              </a:defRPr>
            </a:lvl3pPr>
            <a:lvl4pPr marL="1600200" indent="-228600" eaLnBrk="0" hangingPunct="0">
              <a:defRPr sz="4000" b="1">
                <a:solidFill>
                  <a:srgbClr val="000066"/>
                </a:solidFill>
                <a:latin typeface="Arial" pitchFamily="34" charset="0"/>
                <a:cs typeface="Arial" pitchFamily="34" charset="0"/>
              </a:defRPr>
            </a:lvl4pPr>
            <a:lvl5pPr marL="2057400" indent="-228600" eaLnBrk="0" hangingPunct="0">
              <a:defRPr sz="40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40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40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40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4000" b="1">
                <a:solidFill>
                  <a:srgbClr val="000066"/>
                </a:solidFill>
                <a:latin typeface="Arial" pitchFamily="34" charset="0"/>
                <a:cs typeface="Arial" pitchFamily="34" charset="0"/>
              </a:defRPr>
            </a:lvl9pPr>
          </a:lstStyle>
          <a:p>
            <a:pPr eaLnBrk="1" fontAlgn="base" hangingPunct="1">
              <a:spcBef>
                <a:spcPct val="0"/>
              </a:spcBef>
              <a:spcAft>
                <a:spcPct val="0"/>
              </a:spcAft>
              <a:defRPr/>
            </a:pPr>
            <a:r>
              <a:rPr lang="en-US" altLang="en-US" sz="3600" b="0" dirty="0" smtClean="0">
                <a:solidFill>
                  <a:srgbClr val="FFFFFF"/>
                </a:solidFill>
                <a:latin typeface="Gill Sans MT" panose="020B0502020104020203" pitchFamily="34" charset="0"/>
              </a:rPr>
              <a:t>Voluntary </a:t>
            </a:r>
            <a:r>
              <a:rPr lang="en-US" altLang="en-US" sz="3600" dirty="0">
                <a:solidFill>
                  <a:srgbClr val="FFFFFF"/>
                </a:solidFill>
                <a:latin typeface="Gill Sans MT" panose="020B0502020104020203" pitchFamily="34" charset="0"/>
              </a:rPr>
              <a:t>assisted index testing </a:t>
            </a:r>
            <a:r>
              <a:rPr lang="en-US" altLang="en-US" sz="3600" dirty="0" smtClean="0">
                <a:solidFill>
                  <a:srgbClr val="FFFFFF"/>
                </a:solidFill>
                <a:latin typeface="Gill Sans MT" panose="020B0502020104020203" pitchFamily="34" charset="0"/>
              </a:rPr>
              <a:t>and</a:t>
            </a:r>
            <a:r>
              <a:rPr lang="en-US" altLang="en-US" sz="3600" dirty="0">
                <a:solidFill>
                  <a:srgbClr val="FFFFFF"/>
                </a:solidFill>
                <a:latin typeface="Gill Sans MT" panose="020B0502020104020203" pitchFamily="34" charset="0"/>
              </a:rPr>
              <a:t> </a:t>
            </a:r>
            <a:r>
              <a:rPr lang="en-US" altLang="en-US" sz="3600" dirty="0" smtClean="0">
                <a:solidFill>
                  <a:srgbClr val="FFFFFF"/>
                </a:solidFill>
                <a:latin typeface="Gill Sans MT" panose="020B0502020104020203" pitchFamily="34" charset="0"/>
              </a:rPr>
              <a:t>partner notification </a:t>
            </a:r>
            <a:r>
              <a:rPr lang="en-US" altLang="en-US" sz="3600" dirty="0">
                <a:solidFill>
                  <a:srgbClr val="FFFFFF"/>
                </a:solidFill>
                <a:latin typeface="Gill Sans MT" panose="020B0502020104020203" pitchFamily="34" charset="0"/>
              </a:rPr>
              <a:t>services</a:t>
            </a:r>
            <a:r>
              <a:rPr lang="en-US" altLang="en-US" sz="3600" b="0" dirty="0">
                <a:solidFill>
                  <a:srgbClr val="FFFFFF"/>
                </a:solidFill>
                <a:latin typeface="Gill Sans MT" panose="020B0502020104020203" pitchFamily="34" charset="0"/>
              </a:rPr>
              <a:t> should be offered as part </a:t>
            </a:r>
            <a:r>
              <a:rPr lang="en-US" altLang="en-US" sz="3600" b="0" dirty="0" smtClean="0">
                <a:solidFill>
                  <a:srgbClr val="FFFFFF"/>
                </a:solidFill>
                <a:latin typeface="Gill Sans MT" panose="020B0502020104020203" pitchFamily="34" charset="0"/>
              </a:rPr>
              <a:t>of </a:t>
            </a:r>
            <a:r>
              <a:rPr lang="en-US" altLang="en-US" sz="3600" b="0" dirty="0">
                <a:solidFill>
                  <a:srgbClr val="FFFFFF"/>
                </a:solidFill>
                <a:latin typeface="Gill Sans MT" panose="020B0502020104020203" pitchFamily="34" charset="0"/>
              </a:rPr>
              <a:t>a comprehensive package of testing and care </a:t>
            </a:r>
            <a:r>
              <a:rPr lang="en-US" altLang="en-US" sz="3600" b="0" dirty="0" smtClean="0">
                <a:solidFill>
                  <a:srgbClr val="FFFFFF"/>
                </a:solidFill>
                <a:latin typeface="Gill Sans MT" panose="020B0502020104020203" pitchFamily="34" charset="0"/>
              </a:rPr>
              <a:t>for </a:t>
            </a:r>
            <a:r>
              <a:rPr lang="en-US" altLang="en-US" sz="3600" b="0" dirty="0">
                <a:solidFill>
                  <a:srgbClr val="FFFFFF"/>
                </a:solidFill>
                <a:latin typeface="Gill Sans MT" panose="020B0502020104020203" pitchFamily="34" charset="0"/>
              </a:rPr>
              <a:t>people with HIV.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90" y="1143000"/>
            <a:ext cx="3337488" cy="5404556"/>
          </a:xfrm>
          <a:prstGeom prst="rect">
            <a:avLst/>
          </a:prstGeom>
        </p:spPr>
      </p:pic>
    </p:spTree>
    <p:extLst>
      <p:ext uri="{BB962C8B-B14F-4D97-AF65-F5344CB8AC3E}">
        <p14:creationId xmlns:p14="http://schemas.microsoft.com/office/powerpoint/2010/main" val="6790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69243" y="0"/>
            <a:ext cx="10984090" cy="1143000"/>
          </a:xfrm>
        </p:spPr>
        <p:txBody>
          <a:bodyPr>
            <a:noAutofit/>
          </a:bodyPr>
          <a:lstStyle/>
          <a:p>
            <a:r>
              <a:rPr lang="en-US" sz="3600" b="1" dirty="0"/>
              <a:t>What </a:t>
            </a:r>
            <a:r>
              <a:rPr lang="en-US" sz="3600" b="1" dirty="0" smtClean="0"/>
              <a:t>is </a:t>
            </a:r>
            <a:r>
              <a:rPr lang="en-US" sz="3600" b="1" dirty="0"/>
              <a:t>Index Testing and Partner </a:t>
            </a:r>
            <a:r>
              <a:rPr lang="en-US" sz="3600" b="1" dirty="0" smtClean="0"/>
              <a:t>Notification Services</a:t>
            </a:r>
            <a:r>
              <a:rPr lang="en-US" sz="3600" b="1" dirty="0"/>
              <a:t>?</a:t>
            </a:r>
          </a:p>
        </p:txBody>
      </p:sp>
      <p:sp>
        <p:nvSpPr>
          <p:cNvPr id="3" name="Slide Number Placeholder 2"/>
          <p:cNvSpPr>
            <a:spLocks noGrp="1"/>
          </p:cNvSpPr>
          <p:nvPr>
            <p:ph type="sldNum" sz="quarter" idx="10"/>
          </p:nvPr>
        </p:nvSpPr>
        <p:spPr/>
        <p:txBody>
          <a:bodyPr/>
          <a:lstStyle/>
          <a:p>
            <a:pPr>
              <a:defRPr/>
            </a:pPr>
            <a:fld id="{6A1551BE-C176-4012-B60C-FCDB891D5A1B}" type="slidenum">
              <a:rPr lang="en-US" altLang="en-US" smtClean="0">
                <a:solidFill>
                  <a:srgbClr val="FFFFFF"/>
                </a:solidFill>
              </a:rPr>
              <a:pPr>
                <a:defRPr/>
              </a:pPr>
              <a:t>9</a:t>
            </a:fld>
            <a:endParaRPr lang="en-US" altLang="en-US" dirty="0">
              <a:solidFill>
                <a:srgbClr val="FFFFFF"/>
              </a:solidFill>
            </a:endParaRPr>
          </a:p>
        </p:txBody>
      </p:sp>
      <p:graphicFrame>
        <p:nvGraphicFramePr>
          <p:cNvPr id="5" name="Diagram 4"/>
          <p:cNvGraphicFramePr/>
          <p:nvPr>
            <p:extLst>
              <p:ext uri="{D42A27DB-BD31-4B8C-83A1-F6EECF244321}">
                <p14:modId xmlns:p14="http://schemas.microsoft.com/office/powerpoint/2010/main" val="186460745"/>
              </p:ext>
            </p:extLst>
          </p:nvPr>
        </p:nvGraphicFramePr>
        <p:xfrm>
          <a:off x="1004711" y="1143000"/>
          <a:ext cx="10165797" cy="441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6269" y="6356355"/>
            <a:ext cx="2362200" cy="276999"/>
          </a:xfrm>
          <a:prstGeom prst="rect">
            <a:avLst/>
          </a:prstGeom>
          <a:noFill/>
        </p:spPr>
        <p:txBody>
          <a:bodyPr wrap="square" rtlCol="0">
            <a:spAutoFit/>
          </a:bodyPr>
          <a:lstStyle/>
          <a:p>
            <a:pPr fontAlgn="base">
              <a:spcBef>
                <a:spcPct val="0"/>
              </a:spcBef>
              <a:spcAft>
                <a:spcPct val="0"/>
              </a:spcAft>
            </a:pPr>
            <a:r>
              <a:rPr lang="en-US" sz="1200" i="1" dirty="0">
                <a:solidFill>
                  <a:srgbClr val="000000">
                    <a:lumMod val="65000"/>
                    <a:lumOff val="35000"/>
                  </a:srgbClr>
                </a:solidFill>
                <a:cs typeface="Arial" charset="0"/>
              </a:rPr>
              <a:t>Source: WHO 2016; CDC 2016</a:t>
            </a:r>
          </a:p>
        </p:txBody>
      </p:sp>
      <p:sp>
        <p:nvSpPr>
          <p:cNvPr id="8" name="Rounded Rectangle 7"/>
          <p:cNvSpPr/>
          <p:nvPr/>
        </p:nvSpPr>
        <p:spPr>
          <a:xfrm>
            <a:off x="4041572" y="5087718"/>
            <a:ext cx="5680129" cy="1545636"/>
          </a:xfrm>
          <a:prstGeom prst="round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lumMod val="65000"/>
                    <a:lumOff val="35000"/>
                  </a:schemeClr>
                </a:solidFill>
                <a:latin typeface="Gill Sans MT" panose="020B0502020104020203" pitchFamily="34" charset="0"/>
              </a:rPr>
              <a:t>Builds on Couples and Partner HIV Testing—Recommendations Since 2012</a:t>
            </a:r>
          </a:p>
        </p:txBody>
      </p:sp>
    </p:spTree>
    <p:extLst>
      <p:ext uri="{BB962C8B-B14F-4D97-AF65-F5344CB8AC3E}">
        <p14:creationId xmlns:p14="http://schemas.microsoft.com/office/powerpoint/2010/main" val="4185333920"/>
      </p:ext>
    </p:extLst>
  </p:cSld>
  <p:clrMapOvr>
    <a:masterClrMapping/>
  </p:clrMapOvr>
</p:sld>
</file>

<file path=ppt/theme/theme1.xml><?xml version="1.0" encoding="utf-8"?>
<a:theme xmlns:a="http://schemas.openxmlformats.org/drawingml/2006/main" name="NASC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CP" id="{999679D7-29E2-4263-A303-AD3ED09FB68E}" vid="{363D815C-42E1-4426-8C54-588D226EE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NASCP</Template>
  <TotalTime>120</TotalTime>
  <Words>3310</Words>
  <Application>Microsoft Office PowerPoint</Application>
  <PresentationFormat>Widescreen</PresentationFormat>
  <Paragraphs>326</Paragraphs>
  <Slides>38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Futura Md BT</vt:lpstr>
      <vt:lpstr>Futura MdCn BT</vt:lpstr>
      <vt:lpstr>Gill Sans MT</vt:lpstr>
      <vt:lpstr>Verdana</vt:lpstr>
      <vt:lpstr>Wingdings</vt:lpstr>
      <vt:lpstr>NASCP</vt:lpstr>
      <vt:lpstr>PowerPoint Presentation</vt:lpstr>
      <vt:lpstr>Outline</vt:lpstr>
      <vt:lpstr>95-95-95 HIV Treatment Targets</vt:lpstr>
      <vt:lpstr>Preliminary National 95-95-95 Cascade</vt:lpstr>
      <vt:lpstr>HIV Care Continuum &amp; Finding HIV New Cases</vt:lpstr>
      <vt:lpstr>STAGES IN HIV CARE CONTINUUM</vt:lpstr>
      <vt:lpstr>Innovation Needed to Close the Testing Gap</vt:lpstr>
      <vt:lpstr>HIV Index Testing Recommendation (World Health Organization, December 2016)</vt:lpstr>
      <vt:lpstr>What is Index Testing and Partner Notification Services?</vt:lpstr>
      <vt:lpstr>Important Definitions in Index Testing </vt:lpstr>
      <vt:lpstr>What Is Index Testing?</vt:lpstr>
      <vt:lpstr>PowerPoint Presentation</vt:lpstr>
      <vt:lpstr>Index Testing Services Should Be Offered to  All HIV-Positive Partners</vt:lpstr>
      <vt:lpstr>Index testing helped to establish active HIV transmission cluster in Vietnam</vt:lpstr>
      <vt:lpstr>The Goal of Index Testing and Partner Notification Services</vt:lpstr>
      <vt:lpstr>Discussion Questions</vt:lpstr>
      <vt:lpstr>Why Is Index Testing Important?</vt:lpstr>
      <vt:lpstr>Benefits of Index Testing and Partner Services</vt:lpstr>
      <vt:lpstr>Testing Partners of PLHIV Has Long Been a Standard of Care for HTS</vt:lpstr>
      <vt:lpstr>Principles of Index Testing</vt:lpstr>
      <vt:lpstr>Principles of Index Testing</vt:lpstr>
      <vt:lpstr>Consideration/ Approaches to Partner Notification Services</vt:lpstr>
      <vt:lpstr>What is Partner Notification? </vt:lpstr>
      <vt:lpstr>Goal of Partner Notification</vt:lpstr>
      <vt:lpstr>Considerations for Offering IT/PNS</vt:lpstr>
      <vt:lpstr>Additional Considerations for PNS</vt:lpstr>
      <vt:lpstr>Partner Notification uses  Passive or Assisted Approaches</vt:lpstr>
      <vt:lpstr>Types of Assisted PNS Approaches: </vt:lpstr>
      <vt:lpstr>Types of Assisted PNS Approaches: </vt:lpstr>
      <vt:lpstr>Other Approaches to Partner Testing</vt:lpstr>
      <vt:lpstr>Partner Testing is a Standard of Care</vt:lpstr>
      <vt:lpstr>How’s PNS Different from Previous  Approaches</vt:lpstr>
      <vt:lpstr>Discussion</vt:lpstr>
      <vt:lpstr>Addressing Challenges and Fears</vt:lpstr>
      <vt:lpstr>Activity: Addressing Fears and Concerns</vt:lpstr>
      <vt:lpstr>Question</vt:lpstr>
      <vt:lpstr>Role Play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SABINA AIKI</dc:creator>
  <cp:lastModifiedBy>DELL</cp:lastModifiedBy>
  <cp:revision>27</cp:revision>
  <dcterms:created xsi:type="dcterms:W3CDTF">2018-02-23T12:35:59Z</dcterms:created>
  <dcterms:modified xsi:type="dcterms:W3CDTF">2022-10-08T16:54:41Z</dcterms:modified>
</cp:coreProperties>
</file>