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01" r:id="rId3"/>
    <p:sldId id="299" r:id="rId4"/>
    <p:sldId id="300" r:id="rId5"/>
    <p:sldId id="259" r:id="rId6"/>
    <p:sldId id="302" r:id="rId7"/>
    <p:sldId id="260" r:id="rId8"/>
    <p:sldId id="287" r:id="rId9"/>
    <p:sldId id="303" r:id="rId10"/>
    <p:sldId id="304" r:id="rId11"/>
    <p:sldId id="305" r:id="rId12"/>
    <p:sldId id="306" r:id="rId13"/>
    <p:sldId id="307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9822" autoAdjust="0"/>
  </p:normalViewPr>
  <p:slideViewPr>
    <p:cSldViewPr>
      <p:cViewPr>
        <p:scale>
          <a:sx n="60" d="100"/>
          <a:sy n="60" d="100"/>
        </p:scale>
        <p:origin x="-98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B7477-669F-4D10-B844-F0F235B736A7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94E7B-4CFA-40C6-9F8C-5C4897FC2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>
                <a:solidFill>
                  <a:srgbClr val="0076B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891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921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Futura Medium"/>
              </a:defRPr>
            </a:lvl1pPr>
          </a:lstStyle>
          <a:p>
            <a:fld id="{44E05505-0C64-4054-A664-9243DF73CA4A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Futura Medium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Futura Medium"/>
              </a:defRPr>
            </a:lvl1pPr>
          </a:lstStyle>
          <a:p>
            <a:fld id="{573BC782-8B89-4574-BD59-E93BD5676C7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uct-cider-logo-1000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10" y="19556564"/>
            <a:ext cx="4853258" cy="1528776"/>
          </a:xfrm>
          <a:prstGeom prst="rect">
            <a:avLst/>
          </a:prstGeom>
        </p:spPr>
      </p:pic>
      <p:pic>
        <p:nvPicPr>
          <p:cNvPr id="12" name="Picture 11" descr="uct-cider-logo-1000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010" y="19708964"/>
            <a:ext cx="4853258" cy="1528776"/>
          </a:xfrm>
          <a:prstGeom prst="rect">
            <a:avLst/>
          </a:prstGeom>
        </p:spPr>
      </p:pic>
      <p:pic>
        <p:nvPicPr>
          <p:cNvPr id="8" name="Picture 7" descr="CIDER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51" y="6195770"/>
            <a:ext cx="2102776" cy="662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076BC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848600" cy="2362200"/>
          </a:xfrm>
        </p:spPr>
        <p:txBody>
          <a:bodyPr lIns="0" tIns="0" rIns="0" bIns="0">
            <a:normAutofit/>
          </a:bodyPr>
          <a:lstStyle/>
          <a:p>
            <a:r>
              <a:rPr lang="en-ZA" sz="3600" dirty="0"/>
              <a:t>Discontinuation from community-based antiretroviral adherence clubs in </a:t>
            </a:r>
            <a:r>
              <a:rPr lang="en-ZA" sz="3600" dirty="0" err="1"/>
              <a:t>Gugulethu</a:t>
            </a:r>
            <a:r>
              <a:rPr lang="en-ZA" sz="3600" dirty="0"/>
              <a:t>, Cape Town, South Africa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229600" cy="25908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Andile</a:t>
            </a:r>
            <a:r>
              <a:rPr lang="en-US" b="1" dirty="0" smtClean="0"/>
              <a:t> </a:t>
            </a:r>
            <a:r>
              <a:rPr lang="en-US" b="1" dirty="0" err="1" smtClean="0"/>
              <a:t>Nofemela</a:t>
            </a:r>
            <a:r>
              <a:rPr lang="en-US" b="1" dirty="0" smtClean="0"/>
              <a:t>, Cathy </a:t>
            </a:r>
            <a:r>
              <a:rPr lang="en-US" b="1" dirty="0" err="1" smtClean="0"/>
              <a:t>Kalombo</a:t>
            </a:r>
            <a:r>
              <a:rPr lang="en-US" b="1" dirty="0" smtClean="0"/>
              <a:t>, </a:t>
            </a:r>
            <a:r>
              <a:rPr lang="en-US" b="1" dirty="0"/>
              <a:t>Catherine Orrell, </a:t>
            </a:r>
            <a:r>
              <a:rPr lang="en-US" b="1" dirty="0" smtClean="0"/>
              <a:t>Landon Myer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sz="2000" i="1" dirty="0" smtClean="0"/>
              <a:t>Centre for Infectious Diseases Epidemiology </a:t>
            </a:r>
            <a:r>
              <a:rPr lang="en-US" sz="2000" i="1" dirty="0" smtClean="0"/>
              <a:t>and </a:t>
            </a:r>
            <a:r>
              <a:rPr lang="en-US" sz="2000" i="1" dirty="0" smtClean="0"/>
              <a:t>Research </a:t>
            </a:r>
            <a:r>
              <a:rPr lang="en-US" sz="2000" i="1" dirty="0" smtClean="0"/>
              <a:t>(CIDER)</a:t>
            </a:r>
          </a:p>
          <a:p>
            <a:r>
              <a:rPr lang="en-US" sz="2000" i="1" dirty="0" smtClean="0"/>
              <a:t>Division </a:t>
            </a:r>
            <a:r>
              <a:rPr lang="en-US" sz="2000" i="1" dirty="0" smtClean="0"/>
              <a:t>of </a:t>
            </a:r>
            <a:r>
              <a:rPr lang="en-US" sz="2000" i="1" dirty="0" smtClean="0"/>
              <a:t>Epidemiology and </a:t>
            </a:r>
            <a:r>
              <a:rPr lang="en-US" sz="2000" i="1" dirty="0" smtClean="0"/>
              <a:t>Biostatistics</a:t>
            </a:r>
          </a:p>
          <a:p>
            <a:r>
              <a:rPr lang="en-US" sz="2000" i="1" dirty="0" smtClean="0"/>
              <a:t>School of Public Health &amp; Family Medicine, </a:t>
            </a:r>
            <a:r>
              <a:rPr lang="en-US" sz="2000" i="1" dirty="0" smtClean="0"/>
              <a:t>University </a:t>
            </a:r>
            <a:r>
              <a:rPr lang="en-US" sz="2000" i="1" dirty="0" smtClean="0"/>
              <a:t>of Cape Town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77" y="381000"/>
            <a:ext cx="632623" cy="1143000"/>
          </a:xfrm>
          <a:prstGeom prst="rect">
            <a:avLst/>
          </a:prstGeom>
        </p:spPr>
      </p:pic>
      <p:pic>
        <p:nvPicPr>
          <p:cNvPr id="5" name="Picture 4" descr="http://www.uct.ac.za/images/uct.ac.za/about/intro/logo/UCThoriz_logo1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6215196"/>
            <a:ext cx="4392488" cy="6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Results (2)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800" dirty="0" smtClean="0"/>
              <a:t>Rates of discontinuation from ACs during analysis period:</a:t>
            </a:r>
          </a:p>
          <a:p>
            <a:endParaRPr lang="en-ZA" sz="2800" dirty="0"/>
          </a:p>
          <a:p>
            <a:r>
              <a:rPr lang="en-ZA" sz="2800" dirty="0" smtClean="0"/>
              <a:t>Death: </a:t>
            </a:r>
            <a:r>
              <a:rPr lang="en-ZA" sz="2800" b="1" dirty="0" smtClean="0"/>
              <a:t>0.03</a:t>
            </a:r>
            <a:r>
              <a:rPr lang="en-ZA" sz="2800" dirty="0" smtClean="0"/>
              <a:t> /100 person-years</a:t>
            </a:r>
          </a:p>
          <a:p>
            <a:endParaRPr lang="en-ZA" sz="2800" dirty="0" smtClean="0"/>
          </a:p>
          <a:p>
            <a:r>
              <a:rPr lang="en-ZA" sz="2800" dirty="0" smtClean="0"/>
              <a:t>Transfer out: </a:t>
            </a:r>
            <a:r>
              <a:rPr lang="en-ZA" sz="2800" b="1" dirty="0" smtClean="0"/>
              <a:t>0.09 </a:t>
            </a:r>
            <a:r>
              <a:rPr lang="en-ZA" sz="2800" dirty="0" smtClean="0"/>
              <a:t>/100 person-years</a:t>
            </a:r>
          </a:p>
          <a:p>
            <a:endParaRPr lang="en-ZA" sz="2800" dirty="0" smtClean="0"/>
          </a:p>
          <a:p>
            <a:r>
              <a:rPr lang="en-ZA" sz="2800" dirty="0" smtClean="0"/>
              <a:t>LTF: </a:t>
            </a:r>
            <a:r>
              <a:rPr lang="en-ZA" sz="2800" b="1" dirty="0" smtClean="0"/>
              <a:t>9.4</a:t>
            </a:r>
            <a:r>
              <a:rPr lang="en-ZA" sz="2800" dirty="0" smtClean="0"/>
              <a:t> /100 person-years</a:t>
            </a:r>
          </a:p>
          <a:p>
            <a:endParaRPr lang="en-ZA" sz="2800" dirty="0" smtClean="0"/>
          </a:p>
          <a:p>
            <a:r>
              <a:rPr lang="en-ZA" sz="2800" dirty="0" smtClean="0"/>
              <a:t>Referral back to PHC: </a:t>
            </a:r>
            <a:r>
              <a:rPr lang="en-ZA" sz="2800" b="1" dirty="0" smtClean="0"/>
              <a:t>20.1</a:t>
            </a:r>
            <a:r>
              <a:rPr lang="en-ZA" sz="2800" dirty="0" smtClean="0"/>
              <a:t> /100 person-years</a:t>
            </a:r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36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Referral back to PHC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2600" b="1" dirty="0" smtClean="0"/>
              <a:t>4% of all AC visits resulted in referral back to PHC clinic</a:t>
            </a:r>
          </a:p>
          <a:p>
            <a:endParaRPr lang="en-ZA" sz="1300" dirty="0"/>
          </a:p>
          <a:p>
            <a:pPr lvl="1"/>
            <a:r>
              <a:rPr lang="en-ZA" sz="2400" dirty="0" smtClean="0"/>
              <a:t>High viral load at routine monitoring: 13%</a:t>
            </a:r>
          </a:p>
          <a:p>
            <a:pPr lvl="1"/>
            <a:endParaRPr lang="en-ZA" sz="2400" dirty="0" smtClean="0"/>
          </a:p>
          <a:p>
            <a:pPr lvl="1"/>
            <a:r>
              <a:rPr lang="en-ZA" sz="2400" dirty="0" smtClean="0"/>
              <a:t>Missed club visit / suspected non-adherence: 25%</a:t>
            </a:r>
          </a:p>
          <a:p>
            <a:pPr lvl="1"/>
            <a:endParaRPr lang="en-ZA" sz="2400" dirty="0" smtClean="0"/>
          </a:p>
          <a:p>
            <a:pPr lvl="1"/>
            <a:r>
              <a:rPr lang="en-ZA" sz="2400" dirty="0" smtClean="0"/>
              <a:t>Symptoms of tuberculosis: 17%</a:t>
            </a:r>
          </a:p>
          <a:p>
            <a:pPr lvl="1"/>
            <a:endParaRPr lang="en-ZA" sz="2400" dirty="0" smtClean="0"/>
          </a:p>
          <a:p>
            <a:pPr lvl="1"/>
            <a:r>
              <a:rPr lang="en-ZA" sz="3600" dirty="0" smtClean="0"/>
              <a:t>↑</a:t>
            </a:r>
            <a:r>
              <a:rPr lang="en-ZA" sz="2400" dirty="0" smtClean="0"/>
              <a:t> blood pressure / possible HPT symptoms: 6%</a:t>
            </a:r>
          </a:p>
          <a:p>
            <a:pPr lvl="1"/>
            <a:endParaRPr lang="en-ZA" sz="2400" dirty="0" smtClean="0"/>
          </a:p>
          <a:p>
            <a:pPr lvl="1"/>
            <a:r>
              <a:rPr lang="en-ZA" sz="3600" dirty="0" smtClean="0"/>
              <a:t>↑</a:t>
            </a:r>
            <a:r>
              <a:rPr lang="en-ZA" sz="2400" dirty="0" smtClean="0"/>
              <a:t> blood glucose / </a:t>
            </a:r>
            <a:r>
              <a:rPr lang="en-ZA" sz="2400" dirty="0"/>
              <a:t>possible HPT </a:t>
            </a:r>
            <a:r>
              <a:rPr lang="en-ZA" sz="2400" dirty="0" smtClean="0"/>
              <a:t>symptoms: 12% </a:t>
            </a:r>
          </a:p>
          <a:p>
            <a:pPr lvl="1"/>
            <a:endParaRPr lang="en-ZA" sz="2400" dirty="0" smtClean="0"/>
          </a:p>
          <a:p>
            <a:pPr lvl="1"/>
            <a:r>
              <a:rPr lang="en-ZA" sz="2400" dirty="0" smtClean="0"/>
              <a:t>Other reasons: 26% (other symptoms; questions for clinician)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3125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Loss to follow-up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After </a:t>
            </a:r>
            <a:r>
              <a:rPr lang="en-ZA" dirty="0" smtClean="0"/>
              <a:t>36 months in AC, 26% </a:t>
            </a:r>
            <a:r>
              <a:rPr lang="en-ZA" dirty="0"/>
              <a:t>of patients were </a:t>
            </a:r>
            <a:r>
              <a:rPr lang="en-ZA" dirty="0" smtClean="0"/>
              <a:t>LTF</a:t>
            </a:r>
          </a:p>
          <a:p>
            <a:endParaRPr lang="en-ZA" dirty="0" smtClean="0"/>
          </a:p>
          <a:p>
            <a:r>
              <a:rPr lang="en-ZA" dirty="0" smtClean="0"/>
              <a:t>Independent </a:t>
            </a:r>
            <a:r>
              <a:rPr lang="en-ZA" dirty="0"/>
              <a:t>of </a:t>
            </a:r>
            <a:r>
              <a:rPr lang="en-ZA" dirty="0" smtClean="0"/>
              <a:t>gender &amp; duration of ART use, </a:t>
            </a:r>
            <a:r>
              <a:rPr lang="en-ZA" dirty="0"/>
              <a:t>LTF was increased in patients &lt;25 years of age </a:t>
            </a:r>
            <a:endParaRPr lang="en-ZA" dirty="0" smtClean="0"/>
          </a:p>
          <a:p>
            <a:pPr lvl="1"/>
            <a:r>
              <a:rPr lang="en-ZA" sz="2400" dirty="0" smtClean="0"/>
              <a:t>HR</a:t>
            </a:r>
            <a:r>
              <a:rPr lang="en-ZA" sz="2400" dirty="0"/>
              <a:t>: 1.7; 95% CI: </a:t>
            </a:r>
            <a:r>
              <a:rPr lang="en-ZA" sz="2400" dirty="0" smtClean="0"/>
              <a:t>1.2-2.5</a:t>
            </a:r>
            <a:endParaRPr lang="en-ZA" sz="2400" dirty="0"/>
          </a:p>
          <a:p>
            <a:endParaRPr lang="en-ZA" dirty="0" smtClean="0"/>
          </a:p>
          <a:p>
            <a:r>
              <a:rPr lang="en-ZA" dirty="0" smtClean="0"/>
              <a:t>In </a:t>
            </a:r>
            <a:r>
              <a:rPr lang="en-ZA" dirty="0"/>
              <a:t>the subset of patients who had VL </a:t>
            </a:r>
            <a:r>
              <a:rPr lang="en-ZA" dirty="0" smtClean="0"/>
              <a:t>data available </a:t>
            </a:r>
          </a:p>
          <a:p>
            <a:pPr lvl="1"/>
            <a:r>
              <a:rPr lang="en-ZA" sz="2400" dirty="0" smtClean="0"/>
              <a:t>prior </a:t>
            </a:r>
            <a:r>
              <a:rPr lang="en-ZA" sz="2400" dirty="0"/>
              <a:t>raised VL in the clubs was strongly predictive of subsequent LTF (HR: 4.4; 95% CI: 2.9-6.7</a:t>
            </a:r>
            <a:r>
              <a:rPr lang="en-ZA" sz="2400" dirty="0" smtClean="0"/>
              <a:t>)</a:t>
            </a:r>
            <a:endParaRPr lang="en-ZA" sz="2400" dirty="0"/>
          </a:p>
          <a:p>
            <a:endParaRPr lang="en-ZA" dirty="0" smtClean="0"/>
          </a:p>
          <a:p>
            <a:r>
              <a:rPr lang="en-ZA" dirty="0" smtClean="0"/>
              <a:t>No association between time on ART before entry into clubs and referral back to clinic (p=0.63) or LTF (p=0.92)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25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Discussion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ZA" dirty="0" smtClean="0"/>
              <a:t>High levels of LTF over time </a:t>
            </a:r>
          </a:p>
          <a:p>
            <a:pPr lvl="1"/>
            <a:r>
              <a:rPr lang="en-ZA" dirty="0" smtClean="0"/>
              <a:t>Drivers of non-retention in community-based vs facility-based care?</a:t>
            </a:r>
          </a:p>
          <a:p>
            <a:r>
              <a:rPr lang="en-ZA" dirty="0" smtClean="0"/>
              <a:t>High frequency of referrals back to primary care clinic</a:t>
            </a:r>
          </a:p>
          <a:p>
            <a:pPr lvl="1"/>
            <a:r>
              <a:rPr lang="en-ZA" dirty="0" smtClean="0"/>
              <a:t>No data on completion of referrals or outcomes</a:t>
            </a:r>
          </a:p>
          <a:p>
            <a:pPr lvl="1"/>
            <a:r>
              <a:rPr lang="en-ZA" dirty="0" smtClean="0"/>
              <a:t>Referrals of patients represent ‘weak link’ in chronic care systems</a:t>
            </a:r>
          </a:p>
          <a:p>
            <a:r>
              <a:rPr lang="en-ZA" dirty="0" smtClean="0"/>
              <a:t>Should we strengthen AC services to address common reasons for referral?</a:t>
            </a:r>
          </a:p>
          <a:p>
            <a:pPr lvl="1"/>
            <a:r>
              <a:rPr lang="en-ZA" dirty="0" smtClean="0"/>
              <a:t>TB </a:t>
            </a:r>
            <a:r>
              <a:rPr lang="en-ZA" dirty="0" smtClean="0">
                <a:sym typeface="Wingdings" panose="05000000000000000000" pitchFamily="2" charset="2"/>
              </a:rPr>
              <a:t> IPT</a:t>
            </a:r>
          </a:p>
          <a:p>
            <a:pPr lvl="1"/>
            <a:r>
              <a:rPr lang="en-ZA" dirty="0" smtClean="0">
                <a:sym typeface="Wingdings" panose="05000000000000000000" pitchFamily="2" charset="2"/>
              </a:rPr>
              <a:t>Missed visits / non-adherence  enhanced adherence counselling?</a:t>
            </a:r>
          </a:p>
          <a:p>
            <a:pPr lvl="1"/>
            <a:r>
              <a:rPr lang="en-ZA" dirty="0" smtClean="0"/>
              <a:t>HPT, DM care? Other medical complaints?</a:t>
            </a:r>
          </a:p>
          <a:p>
            <a:r>
              <a:rPr lang="en-ZA" i="1" dirty="0" smtClean="0"/>
              <a:t>Balance</a:t>
            </a:r>
            <a:r>
              <a:rPr lang="en-ZA" dirty="0" smtClean="0"/>
              <a:t>: maintaining streamlined ART care vs meeting diverse patient needs</a:t>
            </a:r>
          </a:p>
          <a:p>
            <a:pPr lvl="1"/>
            <a:endParaRPr lang="en-ZA" dirty="0" smtClean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0908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Acknowledgements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5486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400" dirty="0" err="1" smtClean="0"/>
              <a:t>Shahieda</a:t>
            </a:r>
            <a:r>
              <a:rPr lang="en-ZA" sz="2400" dirty="0" smtClean="0"/>
              <a:t> Jacobs, Stephanie </a:t>
            </a:r>
            <a:r>
              <a:rPr lang="en-ZA" sz="2400" dirty="0" err="1" smtClean="0"/>
              <a:t>Fourie</a:t>
            </a:r>
            <a:endParaRPr lang="en-ZA" sz="2400" dirty="0" smtClean="0"/>
          </a:p>
          <a:p>
            <a:pPr marL="285750" indent="-285750">
              <a:buFontTx/>
              <a:buChar char="-"/>
            </a:pPr>
            <a:r>
              <a:rPr lang="en-ZA" sz="2400" dirty="0" smtClean="0"/>
              <a:t>Jo Allerton, </a:t>
            </a:r>
            <a:r>
              <a:rPr lang="en-ZA" sz="2400" dirty="0" err="1" smtClean="0"/>
              <a:t>Jasantha</a:t>
            </a:r>
            <a:r>
              <a:rPr lang="en-ZA" sz="2400" dirty="0" smtClean="0"/>
              <a:t> </a:t>
            </a:r>
            <a:r>
              <a:rPr lang="en-ZA" sz="2400" dirty="0" err="1" smtClean="0"/>
              <a:t>Odayar</a:t>
            </a:r>
            <a:endParaRPr lang="en-ZA" sz="2400" dirty="0" smtClean="0"/>
          </a:p>
          <a:p>
            <a:pPr marL="285750" indent="-285750">
              <a:buFontTx/>
              <a:buChar char="-"/>
            </a:pPr>
            <a:r>
              <a:rPr lang="en-ZA" sz="2400" dirty="0" smtClean="0"/>
              <a:t>Desmond Tutu HIV Foundation</a:t>
            </a:r>
          </a:p>
          <a:p>
            <a:pPr marL="285750" indent="-285750">
              <a:buFontTx/>
              <a:buChar char="-"/>
            </a:pPr>
            <a:r>
              <a:rPr lang="en-ZA" sz="2400" dirty="0" smtClean="0"/>
              <a:t>Provincial Government of the Western Cape</a:t>
            </a:r>
            <a:endParaRPr lang="en-ZA" sz="2400" dirty="0" smtClean="0"/>
          </a:p>
          <a:p>
            <a:pPr marL="285750" indent="-285750">
              <a:buFontTx/>
              <a:buChar char="-"/>
            </a:pPr>
            <a:r>
              <a:rPr lang="en-ZA" sz="2400" dirty="0" smtClean="0"/>
              <a:t>ART Adherence Club counsellors</a:t>
            </a:r>
          </a:p>
          <a:p>
            <a:pPr marL="285750" indent="-285750">
              <a:buFontTx/>
              <a:buChar char="-"/>
            </a:pPr>
            <a:r>
              <a:rPr lang="en-ZA" sz="2400" dirty="0" smtClean="0"/>
              <a:t>Clinical staff of </a:t>
            </a:r>
            <a:r>
              <a:rPr lang="en-ZA" sz="2400" dirty="0" err="1" smtClean="0"/>
              <a:t>Gugulethu</a:t>
            </a:r>
            <a:r>
              <a:rPr lang="en-ZA" sz="2400" dirty="0" smtClean="0"/>
              <a:t> CHC</a:t>
            </a:r>
            <a:endParaRPr lang="en-ZA" sz="2400" dirty="0" smtClean="0"/>
          </a:p>
          <a:p>
            <a:pPr marL="285750" indent="-285750">
              <a:buFontTx/>
              <a:buChar char="-"/>
            </a:pPr>
            <a:r>
              <a:rPr lang="en-ZA" sz="2400" dirty="0" smtClean="0"/>
              <a:t>Adherence </a:t>
            </a:r>
            <a:r>
              <a:rPr lang="en-ZA" sz="2400" dirty="0" smtClean="0"/>
              <a:t>Club patients</a:t>
            </a:r>
          </a:p>
          <a:p>
            <a:pPr marL="285750" indent="-285750">
              <a:buFontTx/>
              <a:buChar char="-"/>
            </a:pPr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73" y="533400"/>
            <a:ext cx="2667000" cy="2209031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47987"/>
            <a:ext cx="2057400" cy="1647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86" y="4878641"/>
            <a:ext cx="2122314" cy="171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52" y="2895600"/>
            <a:ext cx="2655257" cy="888706"/>
          </a:xfrm>
          <a:prstGeom prst="rect">
            <a:avLst/>
          </a:prstGeom>
        </p:spPr>
      </p:pic>
      <p:pic>
        <p:nvPicPr>
          <p:cNvPr id="10" name="Picture 6" descr="Department of Heal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52" y="3886200"/>
            <a:ext cx="2655258" cy="10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01358272\Desktop\Andi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30683"/>
            <a:ext cx="2055699" cy="16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sz="3200" b="1" dirty="0" err="1" smtClean="0"/>
              <a:t>Andile</a:t>
            </a:r>
            <a:r>
              <a:rPr lang="en-ZA" sz="3200" b="1" dirty="0" smtClean="0"/>
              <a:t> </a:t>
            </a:r>
            <a:r>
              <a:rPr lang="en-ZA" sz="3200" b="1" dirty="0" err="1" smtClean="0"/>
              <a:t>Nofemela</a:t>
            </a:r>
            <a:r>
              <a:rPr lang="en-ZA" sz="3200" b="1" dirty="0" smtClean="0"/>
              <a:t>, 1984-2016</a:t>
            </a:r>
          </a:p>
        </p:txBody>
      </p:sp>
      <p:pic>
        <p:nvPicPr>
          <p:cNvPr id="2050" name="Picture 2" descr="C:\Users\01358272\Desktop\And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533400"/>
            <a:ext cx="6247759" cy="51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Antiretroviral treatment (ART) </a:t>
            </a:r>
            <a:r>
              <a:rPr lang="en-US" sz="2800" dirty="0" smtClean="0"/>
              <a:t>initiations in </a:t>
            </a:r>
            <a:r>
              <a:rPr lang="en-US" sz="2800" dirty="0" smtClean="0"/>
              <a:t>South Africa</a:t>
            </a:r>
            <a:br>
              <a:rPr lang="en-US" sz="2800" dirty="0" smtClean="0"/>
            </a:br>
            <a:r>
              <a:rPr lang="en-US" sz="2800" dirty="0" smtClean="0"/>
              <a:t>2001 </a:t>
            </a:r>
            <a:r>
              <a:rPr lang="en-US" sz="2800" dirty="0" smtClean="0"/>
              <a:t>– </a:t>
            </a:r>
            <a:r>
              <a:rPr lang="en-US" sz="2800" dirty="0" smtClean="0"/>
              <a:t>2015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5544"/>
              </p:ext>
            </p:extLst>
          </p:nvPr>
        </p:nvGraphicFramePr>
        <p:xfrm>
          <a:off x="0" y="1828800"/>
          <a:ext cx="9035706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rism Project" r:id="rId3" imgW="8748000" imgH="4500000" progId="Prism5.Document">
                  <p:embed/>
                </p:oleObj>
              </mc:Choice>
              <mc:Fallback>
                <p:oleObj name="Prism Project" r:id="rId3" imgW="8748000" imgH="4500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828800"/>
                        <a:ext cx="9035706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9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The movement to differentiated care</a:t>
            </a:r>
            <a:endParaRPr lang="en-Z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2084" r="896" b="6249"/>
          <a:stretch/>
        </p:blipFill>
        <p:spPr>
          <a:xfrm>
            <a:off x="228599" y="1905000"/>
            <a:ext cx="8884227" cy="3429000"/>
          </a:xfrm>
        </p:spPr>
      </p:pic>
      <p:sp>
        <p:nvSpPr>
          <p:cNvPr id="5" name="TextBox 4"/>
          <p:cNvSpPr txBox="1"/>
          <p:nvPr/>
        </p:nvSpPr>
        <p:spPr>
          <a:xfrm>
            <a:off x="-5586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Crowley </a:t>
            </a:r>
            <a:r>
              <a:rPr lang="en-ZA" sz="1400" dirty="0" smtClean="0"/>
              <a:t>2015</a:t>
            </a:r>
            <a:endParaRPr lang="en-ZA" sz="1400" dirty="0"/>
          </a:p>
        </p:txBody>
      </p:sp>
      <p:sp>
        <p:nvSpPr>
          <p:cNvPr id="3" name="Rectangle 2"/>
          <p:cNvSpPr/>
          <p:nvPr/>
        </p:nvSpPr>
        <p:spPr>
          <a:xfrm>
            <a:off x="4724400" y="2667000"/>
            <a:ext cx="2133600" cy="1828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4114800" y="4495800"/>
            <a:ext cx="274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rgbClr val="FF0000"/>
                </a:solidFill>
              </a:rPr>
              <a:t>Community-based Adherence Clubs</a:t>
            </a:r>
            <a:endParaRPr lang="en-Z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ZA" sz="3200" dirty="0" smtClean="0"/>
              <a:t>Community-based </a:t>
            </a:r>
            <a:r>
              <a:rPr lang="en-ZA" sz="3200" dirty="0" smtClean="0"/>
              <a:t>ART Adherence Clubs </a:t>
            </a:r>
            <a:r>
              <a:rPr lang="en-ZA" sz="3200" dirty="0" smtClean="0"/>
              <a:t>(ACs)</a:t>
            </a:r>
            <a:endParaRPr lang="en-ZA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68037" y="2971800"/>
            <a:ext cx="3886200" cy="3154600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  <a:latin typeface="+mj-lt"/>
              </a:rPr>
              <a:t>Club sessions </a:t>
            </a:r>
            <a:r>
              <a:rPr lang="en-ZA" b="1" dirty="0" smtClean="0">
                <a:solidFill>
                  <a:schemeClr val="tx1"/>
                </a:solidFill>
                <a:latin typeface="+mj-lt"/>
              </a:rPr>
              <a:t>led by Community Health Workers</a:t>
            </a:r>
            <a:endParaRPr lang="en-ZA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ZA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ZA" b="1" u="sng" dirty="0" smtClean="0">
                <a:solidFill>
                  <a:schemeClr val="tx1"/>
                </a:solidFill>
                <a:latin typeface="+mj-lt"/>
              </a:rPr>
              <a:t>Every </a:t>
            </a:r>
            <a:r>
              <a:rPr lang="en-ZA" b="1" u="sng" dirty="0" smtClean="0">
                <a:solidFill>
                  <a:schemeClr val="tx1"/>
                </a:solidFill>
                <a:latin typeface="+mj-lt"/>
              </a:rPr>
              <a:t>2-4 </a:t>
            </a:r>
            <a:r>
              <a:rPr lang="en-ZA" b="1" u="sng" dirty="0" smtClean="0">
                <a:solidFill>
                  <a:schemeClr val="tx1"/>
                </a:solidFill>
                <a:latin typeface="+mj-lt"/>
              </a:rPr>
              <a:t>months</a:t>
            </a:r>
          </a:p>
          <a:p>
            <a:pPr marL="342900" indent="-342900">
              <a:buAutoNum type="arabicPeriod"/>
            </a:pPr>
            <a:r>
              <a:rPr lang="en-ZA" dirty="0" smtClean="0">
                <a:solidFill>
                  <a:schemeClr val="tx1"/>
                </a:solidFill>
                <a:latin typeface="+mj-lt"/>
              </a:rPr>
              <a:t>Rapid symptom assessment</a:t>
            </a:r>
            <a:endParaRPr lang="en-ZA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ZA" dirty="0" smtClean="0">
                <a:solidFill>
                  <a:schemeClr val="tx1"/>
                </a:solidFill>
                <a:latin typeface="+mj-lt"/>
              </a:rPr>
              <a:t>Collection of </a:t>
            </a:r>
            <a:r>
              <a:rPr lang="en-ZA" dirty="0" smtClean="0">
                <a:solidFill>
                  <a:schemeClr val="tx1"/>
                </a:solidFill>
                <a:latin typeface="+mj-lt"/>
              </a:rPr>
              <a:t>2-4 </a:t>
            </a:r>
            <a:r>
              <a:rPr lang="en-ZA" dirty="0" smtClean="0">
                <a:solidFill>
                  <a:schemeClr val="tx1"/>
                </a:solidFill>
                <a:latin typeface="+mj-lt"/>
              </a:rPr>
              <a:t>months ART </a:t>
            </a:r>
            <a:r>
              <a:rPr lang="en-ZA" dirty="0" smtClean="0">
                <a:solidFill>
                  <a:schemeClr val="tx1"/>
                </a:solidFill>
                <a:latin typeface="+mj-lt"/>
              </a:rPr>
              <a:t>supply</a:t>
            </a:r>
            <a:endParaRPr lang="en-ZA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ZA" dirty="0" smtClean="0">
                <a:solidFill>
                  <a:schemeClr val="tx1"/>
                </a:solidFill>
                <a:latin typeface="+mj-lt"/>
              </a:rPr>
              <a:t>Quick group adherence support</a:t>
            </a:r>
            <a:endParaRPr lang="en-ZA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ZA" dirty="0" smtClean="0">
                <a:solidFill>
                  <a:schemeClr val="tx1"/>
                </a:solidFill>
                <a:latin typeface="+mj-lt"/>
              </a:rPr>
              <a:t>Distribution of condoms</a:t>
            </a:r>
          </a:p>
          <a:p>
            <a:pPr marL="342900" indent="-342900" algn="just">
              <a:buAutoNum type="arabicPeriod"/>
            </a:pPr>
            <a:r>
              <a:rPr lang="en-ZA" dirty="0" smtClean="0">
                <a:solidFill>
                  <a:schemeClr val="tx1"/>
                </a:solidFill>
                <a:latin typeface="+mj-lt"/>
              </a:rPr>
              <a:t>Health education talks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4400" y="2971800"/>
            <a:ext cx="3657600" cy="3114207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  <a:latin typeface="+mj-lt"/>
              </a:rPr>
              <a:t>Clinical Club </a:t>
            </a:r>
            <a:r>
              <a:rPr lang="en-ZA" b="1" dirty="0" smtClean="0">
                <a:solidFill>
                  <a:schemeClr val="tx1"/>
                </a:solidFill>
                <a:latin typeface="+mj-lt"/>
              </a:rPr>
              <a:t>sessions </a:t>
            </a:r>
            <a:r>
              <a:rPr lang="en-ZA" b="1" dirty="0" smtClean="0">
                <a:solidFill>
                  <a:schemeClr val="tx1"/>
                </a:solidFill>
                <a:latin typeface="+mj-lt"/>
              </a:rPr>
              <a:t>led by PHC Nurses</a:t>
            </a:r>
            <a:endParaRPr lang="en-ZA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ZA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ZA" b="1" u="sng" dirty="0" smtClean="0">
                <a:solidFill>
                  <a:schemeClr val="tx1"/>
                </a:solidFill>
                <a:latin typeface="+mj-lt"/>
              </a:rPr>
              <a:t>Annually</a:t>
            </a:r>
            <a:endParaRPr lang="en-ZA" b="1" u="sng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ZA" dirty="0" smtClean="0">
                <a:solidFill>
                  <a:schemeClr val="tx1"/>
                </a:solidFill>
                <a:latin typeface="+mj-lt"/>
              </a:rPr>
              <a:t>Phlebotomy for </a:t>
            </a:r>
            <a:r>
              <a:rPr lang="en-ZA" dirty="0" smtClean="0">
                <a:solidFill>
                  <a:schemeClr val="tx1"/>
                </a:solidFill>
                <a:latin typeface="+mj-lt"/>
              </a:rPr>
              <a:t>CD4 and viral load</a:t>
            </a:r>
          </a:p>
          <a:p>
            <a:pPr marL="342900" indent="-342900">
              <a:buAutoNum type="arabicPeriod"/>
            </a:pPr>
            <a:r>
              <a:rPr lang="en-ZA" dirty="0" smtClean="0">
                <a:solidFill>
                  <a:schemeClr val="tx1"/>
                </a:solidFill>
                <a:latin typeface="+mj-lt"/>
              </a:rPr>
              <a:t>Clinical </a:t>
            </a:r>
            <a:r>
              <a:rPr lang="en-ZA" dirty="0" smtClean="0">
                <a:solidFill>
                  <a:schemeClr val="tx1"/>
                </a:solidFill>
                <a:latin typeface="+mj-lt"/>
              </a:rPr>
              <a:t>consultation: history, chronic disease screening </a:t>
            </a:r>
          </a:p>
          <a:p>
            <a:pPr marL="342900" indent="-342900">
              <a:buAutoNum type="arabicPeriod"/>
            </a:pPr>
            <a:r>
              <a:rPr lang="en-ZA" dirty="0" smtClean="0">
                <a:solidFill>
                  <a:schemeClr val="tx1"/>
                </a:solidFill>
                <a:latin typeface="+mj-lt"/>
              </a:rPr>
              <a:t>Family planning consultation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81987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i="1" dirty="0" smtClean="0"/>
              <a:t>ACs enrol </a:t>
            </a:r>
            <a:r>
              <a:rPr lang="en-ZA" sz="2000" b="1" i="1" dirty="0"/>
              <a:t>stable ART patients </a:t>
            </a:r>
            <a:r>
              <a:rPr lang="en-ZA" sz="2000" i="1" dirty="0"/>
              <a:t>(&gt;6-12 months on ART with </a:t>
            </a:r>
            <a:r>
              <a:rPr lang="en-ZA" sz="2000" i="1" dirty="0" smtClean="0"/>
              <a:t>VL&lt;400 &amp; </a:t>
            </a:r>
            <a:r>
              <a:rPr lang="en-ZA" sz="2000" i="1" dirty="0"/>
              <a:t>CD4&gt;200) into a </a:t>
            </a:r>
            <a:r>
              <a:rPr lang="en-ZA" sz="2000" b="1" i="1" dirty="0"/>
              <a:t>lay-counsellor-led programme </a:t>
            </a:r>
            <a:r>
              <a:rPr lang="en-ZA" sz="2000" i="1" dirty="0"/>
              <a:t>of 2-4 monthly ART </a:t>
            </a:r>
            <a:r>
              <a:rPr lang="en-ZA" sz="2000" i="1" dirty="0" smtClean="0"/>
              <a:t>dispensing at </a:t>
            </a:r>
            <a:r>
              <a:rPr lang="en-ZA" sz="2000" i="1" dirty="0"/>
              <a:t>a </a:t>
            </a:r>
            <a:r>
              <a:rPr lang="en-ZA" sz="2000" b="1" i="1" dirty="0" smtClean="0"/>
              <a:t>local community venue </a:t>
            </a:r>
            <a:endParaRPr lang="en-ZA" sz="2000" b="1" i="1" dirty="0"/>
          </a:p>
        </p:txBody>
      </p:sp>
    </p:spTree>
    <p:extLst>
      <p:ext uri="{BB962C8B-B14F-4D97-AF65-F5344CB8AC3E}">
        <p14:creationId xmlns:p14="http://schemas.microsoft.com/office/powerpoint/2010/main" val="942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Adherence clubs hold great promise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105400"/>
          </a:xfrm>
        </p:spPr>
        <p:txBody>
          <a:bodyPr>
            <a:normAutofit/>
          </a:bodyPr>
          <a:lstStyle/>
          <a:p>
            <a:r>
              <a:rPr lang="en-ZA" sz="2800" dirty="0" smtClean="0"/>
              <a:t>Preliminary assessments suggest ACs allow high-volume ART delivery led by lay health workers </a:t>
            </a:r>
          </a:p>
          <a:p>
            <a:pPr lvl="1"/>
            <a:r>
              <a:rPr lang="en-ZA" sz="2400" dirty="0" smtClean="0"/>
              <a:t>outcomes similar to large clinician-led primary health care (PHC) services</a:t>
            </a:r>
          </a:p>
          <a:p>
            <a:pPr lvl="1"/>
            <a:endParaRPr lang="en-ZA" sz="1400" dirty="0" smtClean="0"/>
          </a:p>
          <a:p>
            <a:r>
              <a:rPr lang="en-ZA" sz="2800" dirty="0" smtClean="0"/>
              <a:t>Important questions remain for scale-up</a:t>
            </a:r>
          </a:p>
          <a:p>
            <a:pPr lvl="1"/>
            <a:r>
              <a:rPr lang="en-ZA" sz="2400" dirty="0" smtClean="0"/>
              <a:t>Adaptations of ACs for different </a:t>
            </a:r>
            <a:r>
              <a:rPr lang="en-ZA" sz="2400" i="1" dirty="0" smtClean="0"/>
              <a:t>health systems contexts</a:t>
            </a:r>
            <a:r>
              <a:rPr lang="en-ZA" sz="2400" dirty="0" smtClean="0"/>
              <a:t>?</a:t>
            </a:r>
          </a:p>
          <a:p>
            <a:pPr lvl="1"/>
            <a:r>
              <a:rPr lang="en-ZA" sz="2400" dirty="0" smtClean="0"/>
              <a:t>AC models for different </a:t>
            </a:r>
            <a:r>
              <a:rPr lang="en-ZA" sz="2400" i="1" dirty="0" smtClean="0"/>
              <a:t>patient populations</a:t>
            </a:r>
            <a:r>
              <a:rPr lang="en-ZA" sz="2400" dirty="0" smtClean="0"/>
              <a:t>? </a:t>
            </a:r>
          </a:p>
          <a:p>
            <a:pPr lvl="1"/>
            <a:r>
              <a:rPr lang="en-ZA" sz="2400" i="1" dirty="0" smtClean="0"/>
              <a:t>Service packages </a:t>
            </a:r>
            <a:r>
              <a:rPr lang="en-ZA" sz="2400" dirty="0" smtClean="0"/>
              <a:t>to include in AC (beyond ART delivery)</a:t>
            </a:r>
          </a:p>
          <a:p>
            <a:pPr lvl="1"/>
            <a:r>
              <a:rPr lang="en-ZA" sz="2400" dirty="0" smtClean="0"/>
              <a:t>Long-term </a:t>
            </a:r>
            <a:r>
              <a:rPr lang="en-ZA" sz="2400" i="1" dirty="0" smtClean="0"/>
              <a:t>outcomes</a:t>
            </a:r>
            <a:r>
              <a:rPr lang="en-ZA" sz="2400" dirty="0" smtClean="0"/>
              <a:t>? Why patients leave ACs?</a:t>
            </a:r>
          </a:p>
          <a:p>
            <a:pPr lvl="1"/>
            <a:r>
              <a:rPr lang="en-ZA" sz="2400" dirty="0" smtClean="0"/>
              <a:t>How patients move between ACs &amp; PHC clinics</a:t>
            </a:r>
          </a:p>
        </p:txBody>
      </p:sp>
    </p:spTree>
    <p:extLst>
      <p:ext uri="{BB962C8B-B14F-4D97-AF65-F5344CB8AC3E}">
        <p14:creationId xmlns:p14="http://schemas.microsoft.com/office/powerpoint/2010/main" val="22368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Aim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6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To investigate </a:t>
            </a: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</a:t>
            </a:r>
            <a:r>
              <a:rPr lang="en-US" sz="2800" b="1" dirty="0" smtClean="0"/>
              <a:t>frequency</a:t>
            </a:r>
            <a:r>
              <a:rPr lang="en-US" sz="2800" dirty="0" smtClean="0"/>
              <a:t> and (ii) </a:t>
            </a:r>
            <a:r>
              <a:rPr lang="en-US" sz="2800" b="1" dirty="0" smtClean="0"/>
              <a:t>causes of discontinuation</a:t>
            </a:r>
            <a:r>
              <a:rPr lang="en-US" sz="2800" dirty="0" smtClean="0"/>
              <a:t> </a:t>
            </a:r>
            <a:r>
              <a:rPr lang="en-US" sz="2800" dirty="0" smtClean="0"/>
              <a:t>from the community-based ART Adherence Clubs in </a:t>
            </a:r>
            <a:r>
              <a:rPr lang="en-US" sz="2800" dirty="0" err="1" smtClean="0"/>
              <a:t>Gugulethu</a:t>
            </a:r>
            <a:r>
              <a:rPr lang="en-US" sz="2800" dirty="0" smtClean="0"/>
              <a:t>, Cape Town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45127"/>
            <a:ext cx="3124200" cy="2590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45127"/>
            <a:ext cx="4495800" cy="25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81600"/>
          </a:xfrm>
        </p:spPr>
        <p:txBody>
          <a:bodyPr>
            <a:normAutofit/>
          </a:bodyPr>
          <a:lstStyle/>
          <a:p>
            <a:r>
              <a:rPr lang="en-ZA" dirty="0" smtClean="0"/>
              <a:t>Retrospective cohort </a:t>
            </a:r>
            <a:r>
              <a:rPr lang="en-ZA" dirty="0" smtClean="0"/>
              <a:t>study</a:t>
            </a:r>
            <a:endParaRPr lang="en-ZA" dirty="0" smtClean="0"/>
          </a:p>
          <a:p>
            <a:r>
              <a:rPr lang="en-ZA" dirty="0" smtClean="0"/>
              <a:t>Routinely-collected data </a:t>
            </a:r>
            <a:r>
              <a:rPr lang="en-ZA" dirty="0"/>
              <a:t>linked to </a:t>
            </a:r>
            <a:r>
              <a:rPr lang="en-ZA" dirty="0" smtClean="0"/>
              <a:t>the </a:t>
            </a:r>
            <a:r>
              <a:rPr lang="en-ZA" dirty="0" err="1" smtClean="0"/>
              <a:t>Gugulethu</a:t>
            </a:r>
            <a:r>
              <a:rPr lang="en-ZA" dirty="0" smtClean="0"/>
              <a:t> Community Health </a:t>
            </a:r>
            <a:r>
              <a:rPr lang="en-ZA" dirty="0" smtClean="0"/>
              <a:t>Centre, June </a:t>
            </a:r>
            <a:r>
              <a:rPr lang="en-ZA" dirty="0"/>
              <a:t>2012 </a:t>
            </a:r>
            <a:r>
              <a:rPr lang="en-ZA" dirty="0" smtClean="0"/>
              <a:t>to November 2015</a:t>
            </a:r>
          </a:p>
          <a:p>
            <a:pPr lvl="1"/>
            <a:r>
              <a:rPr lang="en-ZA" dirty="0" smtClean="0"/>
              <a:t>91 clubs operated at local community venue</a:t>
            </a:r>
          </a:p>
          <a:p>
            <a:pPr lvl="1"/>
            <a:r>
              <a:rPr lang="en-ZA" dirty="0" smtClean="0"/>
              <a:t>Data from </a:t>
            </a:r>
            <a:r>
              <a:rPr lang="en-ZA" u="sng" dirty="0" smtClean="0"/>
              <a:t>AC registers</a:t>
            </a:r>
            <a:r>
              <a:rPr lang="en-ZA" dirty="0" smtClean="0"/>
              <a:t> and </a:t>
            </a:r>
            <a:r>
              <a:rPr lang="en-ZA" u="sng" dirty="0" smtClean="0"/>
              <a:t>National Health Laboratory Services</a:t>
            </a:r>
            <a:endParaRPr lang="en-ZA" u="sng" dirty="0" smtClean="0"/>
          </a:p>
          <a:p>
            <a:r>
              <a:rPr lang="en-ZA" dirty="0" smtClean="0"/>
              <a:t>Frequency of discontinuation </a:t>
            </a:r>
            <a:r>
              <a:rPr lang="en-ZA" dirty="0"/>
              <a:t>from clubs over </a:t>
            </a:r>
            <a:r>
              <a:rPr lang="en-ZA" dirty="0" smtClean="0"/>
              <a:t>time as rates per 100 person-years: </a:t>
            </a:r>
          </a:p>
          <a:p>
            <a:pPr lvl="1"/>
            <a:r>
              <a:rPr lang="en-ZA" b="1" dirty="0" smtClean="0"/>
              <a:t>Death</a:t>
            </a:r>
            <a:r>
              <a:rPr lang="en-ZA" dirty="0" smtClean="0"/>
              <a:t>, </a:t>
            </a:r>
            <a:r>
              <a:rPr lang="en-ZA" b="1" dirty="0" smtClean="0"/>
              <a:t>Transfer out</a:t>
            </a:r>
            <a:r>
              <a:rPr lang="en-ZA" dirty="0" smtClean="0"/>
              <a:t>, </a:t>
            </a:r>
            <a:r>
              <a:rPr lang="en-ZA" b="1" dirty="0" smtClean="0"/>
              <a:t>referral back </a:t>
            </a:r>
            <a:r>
              <a:rPr lang="en-ZA" dirty="0" smtClean="0"/>
              <a:t>to PHC, </a:t>
            </a:r>
            <a:r>
              <a:rPr lang="en-ZA" b="1" dirty="0" smtClean="0"/>
              <a:t>Loss to follow-up </a:t>
            </a:r>
            <a:r>
              <a:rPr lang="en-ZA" dirty="0" smtClean="0"/>
              <a:t>(LTF)</a:t>
            </a:r>
          </a:p>
          <a:p>
            <a:pPr lvl="1"/>
            <a:r>
              <a:rPr lang="en-ZA" dirty="0" smtClean="0"/>
              <a:t>Referral back to PHC allowed re-entry into AC</a:t>
            </a:r>
          </a:p>
          <a:p>
            <a:pPr lvl="1"/>
            <a:r>
              <a:rPr lang="en-ZA" dirty="0"/>
              <a:t>LTF: &gt;6 months without a club visit before the end of April 2016 without an alternate known outcome</a:t>
            </a:r>
          </a:p>
          <a:p>
            <a:r>
              <a:rPr lang="en-ZA" dirty="0" smtClean="0"/>
              <a:t>Proportional </a:t>
            </a:r>
            <a:r>
              <a:rPr lang="en-ZA" dirty="0"/>
              <a:t>hazards models </a:t>
            </a:r>
            <a:r>
              <a:rPr lang="en-ZA" dirty="0" smtClean="0"/>
              <a:t>to </a:t>
            </a:r>
            <a:r>
              <a:rPr lang="en-ZA" dirty="0"/>
              <a:t>examine risk </a:t>
            </a:r>
            <a:r>
              <a:rPr lang="en-ZA" dirty="0" smtClean="0"/>
              <a:t>factors</a:t>
            </a:r>
          </a:p>
          <a:p>
            <a:pPr lvl="1"/>
            <a:r>
              <a:rPr lang="en-ZA" dirty="0" smtClean="0"/>
              <a:t>Extensions for competing risks</a:t>
            </a:r>
            <a:r>
              <a:rPr lang="en-ZA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Methods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394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Results (1)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3359 patients enrolled into ACs  </a:t>
            </a:r>
          </a:p>
          <a:p>
            <a:r>
              <a:rPr lang="en-ZA" sz="2800" dirty="0" smtClean="0"/>
              <a:t>Median age, 37 years</a:t>
            </a:r>
          </a:p>
          <a:p>
            <a:r>
              <a:rPr lang="en-ZA" sz="2800" dirty="0" smtClean="0"/>
              <a:t>71% female</a:t>
            </a:r>
          </a:p>
          <a:p>
            <a:r>
              <a:rPr lang="en-ZA" sz="2800" dirty="0" smtClean="0"/>
              <a:t>Median duration of ART use before AC, 3.5 years</a:t>
            </a:r>
          </a:p>
          <a:p>
            <a:endParaRPr lang="en-ZA" sz="2800" dirty="0"/>
          </a:p>
          <a:p>
            <a:r>
              <a:rPr lang="en-ZA" sz="2800" dirty="0" smtClean="0"/>
              <a:t>36,075  AC visits</a:t>
            </a:r>
          </a:p>
          <a:p>
            <a:r>
              <a:rPr lang="en-ZA" sz="2800" dirty="0" smtClean="0"/>
              <a:t>7859 person-years of follow-up in ACs</a:t>
            </a:r>
          </a:p>
          <a:p>
            <a:r>
              <a:rPr lang="en-ZA" sz="2800" dirty="0" smtClean="0"/>
              <a:t>Median duration in AC, 2.3 years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8970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DERpp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CIDERpp</Template>
  <TotalTime>3127</TotalTime>
  <Words>751</Words>
  <Application>Microsoft Office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CIDERpp</vt:lpstr>
      <vt:lpstr>Prism Project</vt:lpstr>
      <vt:lpstr>Discontinuation from community-based antiretroviral adherence clubs in Gugulethu, Cape Town, South Africa </vt:lpstr>
      <vt:lpstr>PowerPoint Presentation</vt:lpstr>
      <vt:lpstr>Antiretroviral treatment (ART) initiations in South Africa 2001 – 2015</vt:lpstr>
      <vt:lpstr>The movement to differentiated care</vt:lpstr>
      <vt:lpstr>Community-based ART Adherence Clubs (ACs)</vt:lpstr>
      <vt:lpstr>Adherence clubs hold great promise</vt:lpstr>
      <vt:lpstr>                              Aim </vt:lpstr>
      <vt:lpstr>Methods</vt:lpstr>
      <vt:lpstr>Results (1)</vt:lpstr>
      <vt:lpstr>Results (2)</vt:lpstr>
      <vt:lpstr>Referral back to PHC</vt:lpstr>
      <vt:lpstr>Loss to follow-up</vt:lpstr>
      <vt:lpstr>Discussion</vt:lpstr>
      <vt:lpstr>Acknowledgements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positive</dc:title>
  <dc:creator>Emma Kalk</dc:creator>
  <cp:lastModifiedBy>Windows User</cp:lastModifiedBy>
  <cp:revision>186</cp:revision>
  <dcterms:created xsi:type="dcterms:W3CDTF">2016-05-24T07:32:44Z</dcterms:created>
  <dcterms:modified xsi:type="dcterms:W3CDTF">2016-07-22T07:39:35Z</dcterms:modified>
</cp:coreProperties>
</file>