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sldIdLst>
    <p:sldId id="256" r:id="rId5"/>
    <p:sldId id="257" r:id="rId6"/>
    <p:sldId id="270" r:id="rId7"/>
    <p:sldId id="267" r:id="rId8"/>
    <p:sldId id="269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39598"/>
    <a:srgbClr val="E3000F"/>
    <a:srgbClr val="13A89E"/>
    <a:srgbClr val="FE8946"/>
    <a:srgbClr val="00A8DA"/>
    <a:srgbClr val="F6D0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75"/>
    <p:restoredTop sz="78228" autoAdjust="0"/>
  </p:normalViewPr>
  <p:slideViewPr>
    <p:cSldViewPr>
      <p:cViewPr varScale="1">
        <p:scale>
          <a:sx n="97" d="100"/>
          <a:sy n="97" d="100"/>
        </p:scale>
        <p:origin x="1952" y="2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\nathanford\Desktop\ICASA\Gender\xls%20graph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Sheet1!$A$7</c:f>
              <c:strCache>
                <c:ptCount val="1"/>
                <c:pt idx="0">
                  <c:v>Men</c:v>
                </c:pt>
              </c:strCache>
            </c:strRef>
          </c:tx>
          <c:spPr>
            <a:solidFill>
              <a:srgbClr val="E3000F"/>
            </a:solidFill>
            <a:ln>
              <a:noFill/>
            </a:ln>
            <a:effectLst/>
          </c:spPr>
          <c:invertIfNegative val="0"/>
          <c:cat>
            <c:strRef>
              <c:f>Sheet1!$B$6:$D$6</c:f>
              <c:strCache>
                <c:ptCount val="3"/>
                <c:pt idx="0">
                  <c:v>2008-2011</c:v>
                </c:pt>
                <c:pt idx="1">
                  <c:v>2011-2014</c:v>
                </c:pt>
                <c:pt idx="2">
                  <c:v>2015-2016</c:v>
                </c:pt>
              </c:strCache>
            </c:strRef>
          </c:cat>
          <c:val>
            <c:numRef>
              <c:f>Sheet1!$B$7:$D$7</c:f>
              <c:numCache>
                <c:formatCode>General</c:formatCode>
                <c:ptCount val="3"/>
                <c:pt idx="0">
                  <c:v>256</c:v>
                </c:pt>
                <c:pt idx="1">
                  <c:v>289</c:v>
                </c:pt>
                <c:pt idx="2">
                  <c:v>307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9D9-BF44-AB30-18CB1DAB9131}"/>
            </c:ext>
          </c:extLst>
        </c:ser>
        <c:ser>
          <c:idx val="1"/>
          <c:order val="1"/>
          <c:tx>
            <c:strRef>
              <c:f>Sheet1!$A$8</c:f>
              <c:strCache>
                <c:ptCount val="1"/>
                <c:pt idx="0">
                  <c:v>Women</c:v>
                </c:pt>
              </c:strCache>
            </c:strRef>
          </c:tx>
          <c:spPr>
            <a:solidFill>
              <a:srgbClr val="939598"/>
            </a:solidFill>
            <a:ln>
              <a:noFill/>
            </a:ln>
            <a:effectLst/>
          </c:spPr>
          <c:invertIfNegative val="0"/>
          <c:cat>
            <c:strRef>
              <c:f>Sheet1!$B$6:$D$6</c:f>
              <c:strCache>
                <c:ptCount val="3"/>
                <c:pt idx="0">
                  <c:v>2008-2011</c:v>
                </c:pt>
                <c:pt idx="1">
                  <c:v>2011-2014</c:v>
                </c:pt>
                <c:pt idx="2">
                  <c:v>2015-2016</c:v>
                </c:pt>
              </c:strCache>
            </c:strRef>
          </c:cat>
          <c:val>
            <c:numRef>
              <c:f>Sheet1!$B$8:$D$8</c:f>
              <c:numCache>
                <c:formatCode>General</c:formatCode>
                <c:ptCount val="3"/>
                <c:pt idx="0">
                  <c:v>329</c:v>
                </c:pt>
                <c:pt idx="1">
                  <c:v>376</c:v>
                </c:pt>
                <c:pt idx="2">
                  <c:v>392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9D9-BF44-AB30-18CB1DAB913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35153503"/>
        <c:axId val="235285503"/>
      </c:barChart>
      <c:catAx>
        <c:axId val="23515350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5285503"/>
        <c:crosses val="autoZero"/>
        <c:auto val="1"/>
        <c:lblAlgn val="ctr"/>
        <c:lblOffset val="100"/>
        <c:noMultiLvlLbl val="0"/>
      </c:catAx>
      <c:valAx>
        <c:axId val="235285503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515350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Sheet1!$A$13</c:f>
              <c:strCache>
                <c:ptCount val="1"/>
                <c:pt idx="0">
                  <c:v>Men</c:v>
                </c:pt>
              </c:strCache>
            </c:strRef>
          </c:tx>
          <c:spPr>
            <a:solidFill>
              <a:srgbClr val="E3000F"/>
            </a:solidFill>
            <a:ln>
              <a:noFill/>
            </a:ln>
            <a:effectLst/>
          </c:spPr>
          <c:invertIfNegative val="0"/>
          <c:cat>
            <c:strRef>
              <c:f>Sheet1!$B$12:$D$12</c:f>
              <c:strCache>
                <c:ptCount val="3"/>
                <c:pt idx="0">
                  <c:v>2008-2011</c:v>
                </c:pt>
                <c:pt idx="1">
                  <c:v>2011-2014</c:v>
                </c:pt>
                <c:pt idx="2">
                  <c:v>2015-2016</c:v>
                </c:pt>
              </c:strCache>
            </c:strRef>
          </c:cat>
          <c:val>
            <c:numRef>
              <c:f>Sheet1!$B$13:$D$13</c:f>
              <c:numCache>
                <c:formatCode>General</c:formatCode>
                <c:ptCount val="3"/>
                <c:pt idx="0">
                  <c:v>68</c:v>
                </c:pt>
                <c:pt idx="1">
                  <c:v>68</c:v>
                </c:pt>
                <c:pt idx="2">
                  <c:v>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768-A74C-BF8A-394018D498FD}"/>
            </c:ext>
          </c:extLst>
        </c:ser>
        <c:ser>
          <c:idx val="1"/>
          <c:order val="1"/>
          <c:tx>
            <c:strRef>
              <c:f>Sheet1!$A$14</c:f>
              <c:strCache>
                <c:ptCount val="1"/>
                <c:pt idx="0">
                  <c:v>Women</c:v>
                </c:pt>
              </c:strCache>
            </c:strRef>
          </c:tx>
          <c:spPr>
            <a:solidFill>
              <a:srgbClr val="939598"/>
            </a:solidFill>
            <a:ln>
              <a:noFill/>
            </a:ln>
            <a:effectLst/>
          </c:spPr>
          <c:invertIfNegative val="0"/>
          <c:cat>
            <c:strRef>
              <c:f>Sheet1!$B$12:$D$12</c:f>
              <c:strCache>
                <c:ptCount val="3"/>
                <c:pt idx="0">
                  <c:v>2008-2011</c:v>
                </c:pt>
                <c:pt idx="1">
                  <c:v>2011-2014</c:v>
                </c:pt>
                <c:pt idx="2">
                  <c:v>2015-2016</c:v>
                </c:pt>
              </c:strCache>
            </c:strRef>
          </c:cat>
          <c:val>
            <c:numRef>
              <c:f>Sheet1!$B$14:$D$14</c:f>
              <c:numCache>
                <c:formatCode>General</c:formatCode>
                <c:ptCount val="3"/>
                <c:pt idx="0">
                  <c:v>75</c:v>
                </c:pt>
                <c:pt idx="1">
                  <c:v>75</c:v>
                </c:pt>
                <c:pt idx="2">
                  <c:v>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768-A74C-BF8A-394018D498F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54514239"/>
        <c:axId val="154391423"/>
      </c:barChart>
      <c:catAx>
        <c:axId val="15451423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4391423"/>
        <c:crosses val="autoZero"/>
        <c:auto val="1"/>
        <c:lblAlgn val="ctr"/>
        <c:lblOffset val="100"/>
        <c:noMultiLvlLbl val="0"/>
      </c:catAx>
      <c:valAx>
        <c:axId val="154391423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451423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6D6CCF-C3C3-46E7-84DF-E8CB721655DE}" type="datetimeFigureOut">
              <a:rPr lang="en-US" smtClean="0"/>
              <a:t>12/3/19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AACE72-F3A6-4DC2-AB02-758BC3D4C6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3944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AACE72-F3A6-4DC2-AB02-758BC3D4C6A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208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AACE72-F3A6-4DC2-AB02-758BC3D4C6A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0159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AACE72-F3A6-4DC2-AB02-758BC3D4C6A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0062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4624"/>
            <a:ext cx="1368152" cy="1368152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0" y="6453336"/>
            <a:ext cx="9144000" cy="404664"/>
          </a:xfrm>
          <a:prstGeom prst="rect">
            <a:avLst/>
          </a:prstGeom>
          <a:solidFill>
            <a:srgbClr val="E300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 userDrawn="1"/>
        </p:nvSpPr>
        <p:spPr>
          <a:xfrm>
            <a:off x="6012160" y="6505599"/>
            <a:ext cx="302433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CH" sz="13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www.iasociety.org</a:t>
            </a:r>
            <a:endParaRPr lang="en-GB" sz="13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 descr="C:\Users\nelli.bazarova\AppData\Local\Microsoft\Windows\INetCache\Content.Word\IAS DSD Logo.png">
            <a:extLst>
              <a:ext uri="{FF2B5EF4-FFF2-40B4-BE49-F238E27FC236}">
                <a16:creationId xmlns:a16="http://schemas.microsoft.com/office/drawing/2014/main" id="{E8B3939F-6CB5-6642-B0E5-BAE28FEB125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868144" y="53954"/>
            <a:ext cx="3382782" cy="148908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78694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4624"/>
            <a:ext cx="1368152" cy="1368152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>
          <a:xfrm>
            <a:off x="0" y="6453336"/>
            <a:ext cx="9144000" cy="404664"/>
          </a:xfrm>
          <a:prstGeom prst="rect">
            <a:avLst/>
          </a:prstGeom>
          <a:solidFill>
            <a:srgbClr val="E300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BDF6544-13A9-1344-A38E-17237817E0C0}"/>
              </a:ext>
            </a:extLst>
          </p:cNvPr>
          <p:cNvSpPr txBox="1"/>
          <p:nvPr userDrawn="1"/>
        </p:nvSpPr>
        <p:spPr>
          <a:xfrm>
            <a:off x="5940152" y="6505599"/>
            <a:ext cx="309634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CH" sz="13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www.differentiatedservicedelivery.org</a:t>
            </a:r>
            <a:endParaRPr lang="en-GB" sz="13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9" descr="C:\Users\nelli.bazarova\AppData\Local\Microsoft\Windows\INetCache\Content.Word\IAS DSD Logo.png">
            <a:extLst>
              <a:ext uri="{FF2B5EF4-FFF2-40B4-BE49-F238E27FC236}">
                <a16:creationId xmlns:a16="http://schemas.microsoft.com/office/drawing/2014/main" id="{0195635E-562C-454D-A8CF-8FC54757AC8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4007" t="31549" r="11960" b="27542"/>
          <a:stretch/>
        </p:blipFill>
        <p:spPr bwMode="auto">
          <a:xfrm>
            <a:off x="6347251" y="5696346"/>
            <a:ext cx="2664296" cy="64807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51997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4624"/>
            <a:ext cx="1368152" cy="1368152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>
          <a:xfrm>
            <a:off x="0" y="6453336"/>
            <a:ext cx="9144000" cy="404664"/>
          </a:xfrm>
          <a:prstGeom prst="rect">
            <a:avLst/>
          </a:prstGeom>
          <a:solidFill>
            <a:srgbClr val="E300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B6AC540-308E-1944-9988-4543EF9AF053}"/>
              </a:ext>
            </a:extLst>
          </p:cNvPr>
          <p:cNvSpPr txBox="1"/>
          <p:nvPr userDrawn="1"/>
        </p:nvSpPr>
        <p:spPr>
          <a:xfrm>
            <a:off x="6012160" y="6505599"/>
            <a:ext cx="302433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CH" sz="13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www.iasociety.org</a:t>
            </a:r>
            <a:endParaRPr lang="en-GB" sz="13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9996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4624"/>
            <a:ext cx="1368152" cy="1368152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>
          <a:xfrm>
            <a:off x="0" y="6453336"/>
            <a:ext cx="9144000" cy="404664"/>
          </a:xfrm>
          <a:prstGeom prst="rect">
            <a:avLst/>
          </a:prstGeom>
          <a:solidFill>
            <a:srgbClr val="E300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C67EF9E-C4FE-4746-81FF-13051CE2AE1D}"/>
              </a:ext>
            </a:extLst>
          </p:cNvPr>
          <p:cNvSpPr txBox="1"/>
          <p:nvPr userDrawn="1"/>
        </p:nvSpPr>
        <p:spPr>
          <a:xfrm>
            <a:off x="6012160" y="6505599"/>
            <a:ext cx="302433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CH" sz="13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www.iasociety.org</a:t>
            </a:r>
            <a:endParaRPr lang="en-GB" sz="13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23835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4624"/>
            <a:ext cx="1368152" cy="1368152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>
          <a:xfrm>
            <a:off x="0" y="6453336"/>
            <a:ext cx="9144000" cy="404664"/>
          </a:xfrm>
          <a:prstGeom prst="rect">
            <a:avLst/>
          </a:prstGeom>
          <a:solidFill>
            <a:srgbClr val="E300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EF0B09E-75CD-6841-A621-5D4A6CCC6B75}"/>
              </a:ext>
            </a:extLst>
          </p:cNvPr>
          <p:cNvSpPr txBox="1"/>
          <p:nvPr userDrawn="1"/>
        </p:nvSpPr>
        <p:spPr>
          <a:xfrm>
            <a:off x="6012160" y="6505599"/>
            <a:ext cx="302433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CH" sz="13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www.iasociety.org</a:t>
            </a:r>
            <a:endParaRPr lang="en-GB" sz="13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0959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4624"/>
            <a:ext cx="1368152" cy="1368152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0" y="6453336"/>
            <a:ext cx="9144000" cy="404664"/>
          </a:xfrm>
          <a:prstGeom prst="rect">
            <a:avLst/>
          </a:prstGeom>
          <a:solidFill>
            <a:srgbClr val="E300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A04DCB9-E437-2A49-976A-F090F4B704BF}"/>
              </a:ext>
            </a:extLst>
          </p:cNvPr>
          <p:cNvSpPr txBox="1"/>
          <p:nvPr userDrawn="1"/>
        </p:nvSpPr>
        <p:spPr>
          <a:xfrm>
            <a:off x="6012160" y="6505599"/>
            <a:ext cx="302433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CH" sz="13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www.iasociety.org</a:t>
            </a:r>
            <a:endParaRPr lang="en-GB" sz="13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3523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4624"/>
            <a:ext cx="1368152" cy="1368152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0" y="6453336"/>
            <a:ext cx="9144000" cy="404664"/>
          </a:xfrm>
          <a:prstGeom prst="rect">
            <a:avLst/>
          </a:prstGeom>
          <a:solidFill>
            <a:srgbClr val="E300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9B55395-E5D8-5742-8B12-BEFC00806FF9}"/>
              </a:ext>
            </a:extLst>
          </p:cNvPr>
          <p:cNvSpPr txBox="1"/>
          <p:nvPr userDrawn="1"/>
        </p:nvSpPr>
        <p:spPr>
          <a:xfrm>
            <a:off x="6012160" y="6505599"/>
            <a:ext cx="302433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CH" sz="13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www.iasociety.org</a:t>
            </a:r>
            <a:endParaRPr lang="en-GB" sz="13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75397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4624"/>
            <a:ext cx="1368152" cy="1368152"/>
          </a:xfrm>
          <a:prstGeom prst="rect">
            <a:avLst/>
          </a:prstGeom>
        </p:spPr>
      </p:pic>
      <p:sp>
        <p:nvSpPr>
          <p:cNvPr id="6" name="Rectangle 5"/>
          <p:cNvSpPr/>
          <p:nvPr userDrawn="1"/>
        </p:nvSpPr>
        <p:spPr>
          <a:xfrm>
            <a:off x="0" y="6453336"/>
            <a:ext cx="9144000" cy="404664"/>
          </a:xfrm>
          <a:prstGeom prst="rect">
            <a:avLst/>
          </a:prstGeom>
          <a:solidFill>
            <a:srgbClr val="E300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E7F1DE3-616E-5546-8CD0-9A0D571FA298}"/>
              </a:ext>
            </a:extLst>
          </p:cNvPr>
          <p:cNvSpPr txBox="1"/>
          <p:nvPr userDrawn="1"/>
        </p:nvSpPr>
        <p:spPr>
          <a:xfrm>
            <a:off x="6012160" y="6505599"/>
            <a:ext cx="302433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CH" sz="13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www.iasociety.org</a:t>
            </a:r>
            <a:endParaRPr lang="en-GB" sz="13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9362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95381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4624"/>
            <a:ext cx="1368152" cy="1368152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0" y="6453336"/>
            <a:ext cx="9144000" cy="404664"/>
          </a:xfrm>
          <a:prstGeom prst="rect">
            <a:avLst/>
          </a:prstGeom>
          <a:solidFill>
            <a:srgbClr val="E300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20DDD44-0834-4B4C-9695-4F1286B17E24}"/>
              </a:ext>
            </a:extLst>
          </p:cNvPr>
          <p:cNvSpPr txBox="1"/>
          <p:nvPr userDrawn="1"/>
        </p:nvSpPr>
        <p:spPr>
          <a:xfrm>
            <a:off x="6012160" y="6505599"/>
            <a:ext cx="302433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CH" sz="13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www.iasociety.org</a:t>
            </a:r>
            <a:endParaRPr lang="en-GB" sz="13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30834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4624"/>
            <a:ext cx="1368152" cy="1368152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0" y="6453336"/>
            <a:ext cx="9144000" cy="404664"/>
          </a:xfrm>
          <a:prstGeom prst="rect">
            <a:avLst/>
          </a:prstGeom>
          <a:solidFill>
            <a:srgbClr val="E300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65C92F4-A937-B64B-9962-C88F88A26FEC}"/>
              </a:ext>
            </a:extLst>
          </p:cNvPr>
          <p:cNvSpPr txBox="1"/>
          <p:nvPr userDrawn="1"/>
        </p:nvSpPr>
        <p:spPr>
          <a:xfrm>
            <a:off x="6012160" y="6505599"/>
            <a:ext cx="302433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CH" sz="13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www.iasociety.org</a:t>
            </a:r>
            <a:endParaRPr lang="en-GB" sz="13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5870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9632" y="188640"/>
            <a:ext cx="742716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6768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5556" y="2329060"/>
            <a:ext cx="7992888" cy="2167373"/>
          </a:xfrm>
        </p:spPr>
        <p:txBody>
          <a:bodyPr>
            <a:normAutofit fontScale="90000"/>
          </a:bodyPr>
          <a:lstStyle/>
          <a:p>
            <a:r>
              <a:rPr lang="en-ZA" sz="3800" b="1" dirty="0"/>
              <a:t>Population-wide gender differentials in HIV service access and outcomes in the Western Cape, South Africa: 2007 – 2018</a:t>
            </a:r>
            <a:br>
              <a:rPr lang="en-ZA" sz="3800" dirty="0"/>
            </a:br>
            <a:br>
              <a:rPr lang="en-US" sz="4000" dirty="0"/>
            </a:br>
            <a:r>
              <a:rPr lang="en-ZA" sz="2800" i="1" dirty="0"/>
              <a:t>Closing the gap on reaching men: Time for action</a:t>
            </a:r>
            <a:endParaRPr lang="en-GB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5034236"/>
            <a:ext cx="8568952" cy="1198984"/>
          </a:xfrm>
        </p:spPr>
        <p:txBody>
          <a:bodyPr>
            <a:noAutofit/>
          </a:bodyPr>
          <a:lstStyle/>
          <a:p>
            <a:r>
              <a:rPr lang="en-GB" sz="2000" dirty="0"/>
              <a:t>ICASA 2019 satellite</a:t>
            </a:r>
          </a:p>
          <a:p>
            <a:r>
              <a:rPr lang="en-ZA" sz="2000" dirty="0"/>
              <a:t>Meg Osler, </a:t>
            </a:r>
            <a:r>
              <a:rPr lang="en-ZA" sz="2000" dirty="0" err="1"/>
              <a:t>Morna</a:t>
            </a:r>
            <a:r>
              <a:rPr lang="en-ZA" sz="2000" dirty="0"/>
              <a:t> Cornell, </a:t>
            </a:r>
            <a:r>
              <a:rPr lang="en-ZA" sz="2000" b="1" u="sng" dirty="0"/>
              <a:t>Nathan Ford</a:t>
            </a:r>
            <a:r>
              <a:rPr lang="en-ZA" sz="2000" dirty="0"/>
              <a:t>, Katherine </a:t>
            </a:r>
            <a:r>
              <a:rPr lang="en-ZA" sz="2000" dirty="0" err="1"/>
              <a:t>Hilderbrand</a:t>
            </a:r>
            <a:r>
              <a:rPr lang="en-ZA" sz="2000" dirty="0"/>
              <a:t>, Eric </a:t>
            </a:r>
            <a:r>
              <a:rPr lang="en-ZA" sz="2000" dirty="0" err="1"/>
              <a:t>Goemaere</a:t>
            </a:r>
            <a:r>
              <a:rPr lang="en-ZA" sz="2000" dirty="0"/>
              <a:t>, Andrew </a:t>
            </a:r>
            <a:r>
              <a:rPr lang="en-ZA" sz="2000" dirty="0" err="1"/>
              <a:t>Boulle</a:t>
            </a:r>
            <a:r>
              <a:rPr lang="en-ZA" sz="2000" baseline="30000" dirty="0"/>
              <a:t>   </a:t>
            </a:r>
            <a:endParaRPr lang="en-GB" sz="2000" dirty="0"/>
          </a:p>
          <a:p>
            <a:r>
              <a:rPr lang="en-GB" sz="2000" dirty="0"/>
              <a:t>5 December 2019</a:t>
            </a: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627784" y="168824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2627784" y="302174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15816" y="188640"/>
            <a:ext cx="2768918" cy="1724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64396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B1BF20-6F5F-B74B-A204-80222E55BA1D}"/>
              </a:ext>
            </a:extLst>
          </p:cNvPr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pPr algn="ctr"/>
            <a:r>
              <a:rPr lang="en-US" sz="4000" b="1" dirty="0"/>
              <a:t>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42843F-ED8F-3149-815F-45EDB35417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5338936" cy="4525963"/>
          </a:xfrm>
        </p:spPr>
        <p:txBody>
          <a:bodyPr>
            <a:normAutofit lnSpcReduction="10000"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ZA" sz="2400" dirty="0"/>
              <a:t>Population-wide linked anonymised data, including vital registration linkage, for the Western Cape province of South Africa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ZA" sz="2400" dirty="0"/>
              <a:t>167388 adults included in analysis	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ZA" sz="2400" dirty="0"/>
              <a:t>Temporal trends across ART eligibility periods by gender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ZA" sz="2400" dirty="0"/>
              <a:t>Effectiveness of ART around each successive CD4 eligibility threshold explored through regression discontinuity analyses</a:t>
            </a:r>
          </a:p>
        </p:txBody>
      </p:sp>
      <p:pic>
        <p:nvPicPr>
          <p:cNvPr id="4" name="Picture 2" descr="https://freelancejournalist1980.files.wordpress.com/2013/12/political-south-africa-map.gif">
            <a:extLst>
              <a:ext uri="{FF2B5EF4-FFF2-40B4-BE49-F238E27FC236}">
                <a16:creationId xmlns:a16="http://schemas.microsoft.com/office/drawing/2014/main" id="{D3C514F1-0B3C-9346-91A5-928C8CCC50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2132856"/>
            <a:ext cx="3109605" cy="1943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D5F951E-842C-7A41-BFBB-089630EBABB2}"/>
              </a:ext>
            </a:extLst>
          </p:cNvPr>
          <p:cNvSpPr txBox="1"/>
          <p:nvPr/>
        </p:nvSpPr>
        <p:spPr>
          <a:xfrm>
            <a:off x="5940152" y="4371837"/>
            <a:ext cx="2956514" cy="1754326"/>
          </a:xfrm>
          <a:prstGeom prst="rect">
            <a:avLst/>
          </a:prstGeom>
          <a:solidFill>
            <a:srgbClr val="939598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Z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Western Cape: population 6.8 million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Z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434,533 people with HIV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Z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&gt;190,000 people on ART</a:t>
            </a: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81404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2727B045-98C3-314E-A29A-04E8DD9249D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07758425"/>
              </p:ext>
            </p:extLst>
          </p:nvPr>
        </p:nvGraphicFramePr>
        <p:xfrm>
          <a:off x="283893" y="2291442"/>
          <a:ext cx="4277066" cy="3829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4946BD49-3325-4943-A865-4A9F8106761F}"/>
              </a:ext>
            </a:extLst>
          </p:cNvPr>
          <p:cNvSpPr txBox="1"/>
          <p:nvPr/>
        </p:nvSpPr>
        <p:spPr>
          <a:xfrm>
            <a:off x="1763688" y="1621131"/>
            <a:ext cx="1720343" cy="461665"/>
          </a:xfrm>
          <a:prstGeom prst="rect">
            <a:avLst/>
          </a:prstGeom>
          <a:solidFill>
            <a:srgbClr val="E3000F"/>
          </a:solidFill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Median CD4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C81541DC-6DC0-2B4A-A4E3-5463AE845DD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67114270"/>
              </p:ext>
            </p:extLst>
          </p:nvPr>
        </p:nvGraphicFramePr>
        <p:xfrm>
          <a:off x="4716016" y="2780928"/>
          <a:ext cx="4277066" cy="32112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6B334F75-3DC1-274B-AB9A-6DB562D75208}"/>
              </a:ext>
            </a:extLst>
          </p:cNvPr>
          <p:cNvSpPr txBox="1"/>
          <p:nvPr/>
        </p:nvSpPr>
        <p:spPr>
          <a:xfrm>
            <a:off x="6444208" y="1621130"/>
            <a:ext cx="1631793" cy="461665"/>
          </a:xfrm>
          <a:prstGeom prst="rect">
            <a:avLst/>
          </a:prstGeom>
          <a:solidFill>
            <a:srgbClr val="E3000F"/>
          </a:solidFill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% ART Start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87576A42-FBF4-9B40-BC94-C0421601ECB0}"/>
              </a:ext>
            </a:extLst>
          </p:cNvPr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pPr algn="ctr"/>
            <a:r>
              <a:rPr lang="en-US" sz="4000" b="1" dirty="0"/>
              <a:t>RESULTS</a:t>
            </a:r>
          </a:p>
        </p:txBody>
      </p:sp>
    </p:spTree>
    <p:extLst>
      <p:ext uri="{BB962C8B-B14F-4D97-AF65-F5344CB8AC3E}">
        <p14:creationId xmlns:p14="http://schemas.microsoft.com/office/powerpoint/2010/main" val="2278120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996DE90E-AD4D-8A46-9173-05DF709681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9890118"/>
              </p:ext>
            </p:extLst>
          </p:nvPr>
        </p:nvGraphicFramePr>
        <p:xfrm>
          <a:off x="508000" y="3166065"/>
          <a:ext cx="4064000" cy="23481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1752">
                  <a:extLst>
                    <a:ext uri="{9D8B030D-6E8A-4147-A177-3AD203B41FA5}">
                      <a16:colId xmlns:a16="http://schemas.microsoft.com/office/drawing/2014/main" val="1974251608"/>
                    </a:ext>
                  </a:extLst>
                </a:gridCol>
                <a:gridCol w="2232248">
                  <a:extLst>
                    <a:ext uri="{9D8B030D-6E8A-4147-A177-3AD203B41FA5}">
                      <a16:colId xmlns:a16="http://schemas.microsoft.com/office/drawing/2014/main" val="3433075363"/>
                    </a:ext>
                  </a:extLst>
                </a:gridCol>
              </a:tblGrid>
              <a:tr h="774020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CD4 200</a:t>
                      </a:r>
                    </a:p>
                  </a:txBody>
                  <a:tcPr marL="68580" marR="68580" marT="34290" marB="34290">
                    <a:solidFill>
                      <a:srgbClr val="93959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1.26 (1.19-1.34)</a:t>
                      </a:r>
                    </a:p>
                  </a:txBody>
                  <a:tcPr marL="68580" marR="68580" marT="34290" marB="34290">
                    <a:solidFill>
                      <a:srgbClr val="93959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4949631"/>
                  </a:ext>
                </a:extLst>
              </a:tr>
              <a:tr h="774020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CD4 350</a:t>
                      </a:r>
                    </a:p>
                  </a:txBody>
                  <a:tcPr marL="68580" marR="68580" marT="34290" marB="34290">
                    <a:solidFill>
                      <a:srgbClr val="93959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1.24 (1.15-1.34)</a:t>
                      </a:r>
                    </a:p>
                  </a:txBody>
                  <a:tcPr marL="68580" marR="68580" marT="34290" marB="34290">
                    <a:solidFill>
                      <a:srgbClr val="93959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3570120"/>
                  </a:ext>
                </a:extLst>
              </a:tr>
              <a:tr h="8001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CD4 500</a:t>
                      </a:r>
                    </a:p>
                    <a:p>
                      <a:endParaRPr 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90" marB="34290">
                    <a:solidFill>
                      <a:srgbClr val="93959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1.13 (0.97-1.31)</a:t>
                      </a:r>
                    </a:p>
                  </a:txBody>
                  <a:tcPr marL="68580" marR="68580" marT="34290" marB="34290">
                    <a:solidFill>
                      <a:srgbClr val="93959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1855659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D68D9529-3917-F849-B940-87B2AEBA0B8B}"/>
              </a:ext>
            </a:extLst>
          </p:cNvPr>
          <p:cNvSpPr txBox="1"/>
          <p:nvPr/>
        </p:nvSpPr>
        <p:spPr>
          <a:xfrm>
            <a:off x="2462415" y="2397326"/>
            <a:ext cx="2011769" cy="461665"/>
          </a:xfrm>
          <a:prstGeom prst="rect">
            <a:avLst/>
          </a:prstGeom>
          <a:solidFill>
            <a:srgbClr val="E3000F"/>
          </a:solidFill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Death pre-ART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0E3F8C8-A5FF-AE43-9893-B7245BEEB607}"/>
              </a:ext>
            </a:extLst>
          </p:cNvPr>
          <p:cNvSpPr txBox="1"/>
          <p:nvPr/>
        </p:nvSpPr>
        <p:spPr>
          <a:xfrm>
            <a:off x="4898829" y="2397327"/>
            <a:ext cx="1959704" cy="461665"/>
          </a:xfrm>
          <a:prstGeom prst="rect">
            <a:avLst/>
          </a:prstGeom>
          <a:solidFill>
            <a:srgbClr val="E3000F"/>
          </a:solidFill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Death  on ART</a:t>
            </a: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E89E423F-C589-E744-87C4-3E5692F227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7175152"/>
              </p:ext>
            </p:extLst>
          </p:nvPr>
        </p:nvGraphicFramePr>
        <p:xfrm>
          <a:off x="4889501" y="3177994"/>
          <a:ext cx="3746499" cy="23220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6499">
                  <a:extLst>
                    <a:ext uri="{9D8B030D-6E8A-4147-A177-3AD203B41FA5}">
                      <a16:colId xmlns:a16="http://schemas.microsoft.com/office/drawing/2014/main" val="3433075363"/>
                    </a:ext>
                  </a:extLst>
                </a:gridCol>
              </a:tblGrid>
              <a:tr h="774020">
                <a:tc>
                  <a:txBody>
                    <a:bodyPr/>
                    <a:lstStyle/>
                    <a:p>
                      <a:r>
                        <a:rPr lang="en-US" sz="2100" dirty="0"/>
                        <a:t>1.41 (1.28-1.55)</a:t>
                      </a:r>
                    </a:p>
                  </a:txBody>
                  <a:tcPr marL="68580" marR="68580" marT="34290" marB="34290">
                    <a:solidFill>
                      <a:srgbClr val="93959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4949631"/>
                  </a:ext>
                </a:extLst>
              </a:tr>
              <a:tr h="774020">
                <a:tc>
                  <a:txBody>
                    <a:bodyPr/>
                    <a:lstStyle/>
                    <a:p>
                      <a:r>
                        <a:rPr lang="en-US" sz="2100" b="1" dirty="0">
                          <a:solidFill>
                            <a:schemeClr val="bg1"/>
                          </a:solidFill>
                        </a:rPr>
                        <a:t>1.33 (1.21-1.45)</a:t>
                      </a:r>
                    </a:p>
                  </a:txBody>
                  <a:tcPr marL="68580" marR="68580" marT="34290" marB="34290">
                    <a:solidFill>
                      <a:srgbClr val="93959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3570120"/>
                  </a:ext>
                </a:extLst>
              </a:tr>
              <a:tr h="774020">
                <a:tc>
                  <a:txBody>
                    <a:bodyPr/>
                    <a:lstStyle/>
                    <a:p>
                      <a:r>
                        <a:rPr lang="en-US" sz="2100" b="1" dirty="0">
                          <a:solidFill>
                            <a:schemeClr val="bg1"/>
                          </a:solidFill>
                        </a:rPr>
                        <a:t>1.65 (1.46-1.88)</a:t>
                      </a:r>
                    </a:p>
                  </a:txBody>
                  <a:tcPr marL="68580" marR="68580" marT="34290" marB="34290">
                    <a:solidFill>
                      <a:srgbClr val="93959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1855659"/>
                  </a:ext>
                </a:extLst>
              </a:tr>
            </a:tbl>
          </a:graphicData>
        </a:graphic>
      </p:graphicFrame>
      <p:sp>
        <p:nvSpPr>
          <p:cNvPr id="14" name="Title 1">
            <a:extLst>
              <a:ext uri="{FF2B5EF4-FFF2-40B4-BE49-F238E27FC236}">
                <a16:creationId xmlns:a16="http://schemas.microsoft.com/office/drawing/2014/main" id="{2AD969BA-0A3D-DF4A-9A13-B4229B5C612D}"/>
              </a:ext>
            </a:extLst>
          </p:cNvPr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pPr algn="ctr"/>
            <a:r>
              <a:rPr lang="en-US" sz="4000" b="1" dirty="0"/>
              <a:t>RESULTS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489F74F-3798-40FE-83C3-17BD2154DF44}"/>
              </a:ext>
            </a:extLst>
          </p:cNvPr>
          <p:cNvSpPr txBox="1"/>
          <p:nvPr/>
        </p:nvSpPr>
        <p:spPr>
          <a:xfrm>
            <a:off x="508000" y="1658662"/>
            <a:ext cx="1550361" cy="1200329"/>
          </a:xfrm>
          <a:prstGeom prst="rect">
            <a:avLst/>
          </a:prstGeom>
          <a:solidFill>
            <a:srgbClr val="E3000F"/>
          </a:solidFill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Treatment </a:t>
            </a:r>
          </a:p>
          <a:p>
            <a:r>
              <a:rPr lang="en-US" sz="2400" dirty="0">
                <a:solidFill>
                  <a:schemeClr val="bg1"/>
                </a:solidFill>
              </a:rPr>
              <a:t>eligibility </a:t>
            </a:r>
          </a:p>
          <a:p>
            <a:r>
              <a:rPr lang="en-US" sz="2400" dirty="0">
                <a:solidFill>
                  <a:schemeClr val="bg1"/>
                </a:solidFill>
              </a:rPr>
              <a:t>thresholds</a:t>
            </a:r>
          </a:p>
        </p:txBody>
      </p:sp>
    </p:spTree>
    <p:extLst>
      <p:ext uri="{BB962C8B-B14F-4D97-AF65-F5344CB8AC3E}">
        <p14:creationId xmlns:p14="http://schemas.microsoft.com/office/powerpoint/2010/main" val="26746616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416A5305-EA46-E844-8298-277DB33F348F}"/>
              </a:ext>
            </a:extLst>
          </p:cNvPr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pPr algn="ctr"/>
            <a:r>
              <a:rPr lang="en-US" sz="4000" b="1" dirty="0"/>
              <a:t>Conclusions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650B86-C770-4348-8BAC-0476897527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ZA" sz="3600" dirty="0"/>
              <a:t>Men presented with more advanced disease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ZA" sz="3600" dirty="0"/>
              <a:t>Were less likely to initiate ART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ZA" sz="3600" dirty="0"/>
              <a:t>Had higher pre-ART and on-ART mortality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ZA" sz="3600" dirty="0"/>
              <a:t>Benefited less from guideline-guided ART access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3052828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3E9FCF15460844DA84D721BE82319E4" ma:contentTypeVersion="8" ma:contentTypeDescription="Create a new document." ma:contentTypeScope="" ma:versionID="62582a93b117b287a4a85d0ae6c0ab29">
  <xsd:schema xmlns:xsd="http://www.w3.org/2001/XMLSchema" xmlns:xs="http://www.w3.org/2001/XMLSchema" xmlns:p="http://schemas.microsoft.com/office/2006/metadata/properties" xmlns:ns3="464efcb7-489f-47c1-8283-497ff48c8d56" targetNamespace="http://schemas.microsoft.com/office/2006/metadata/properties" ma:root="true" ma:fieldsID="f62c38fcc574c05b8e48b3030728bbe4" ns3:_="">
    <xsd:import namespace="464efcb7-489f-47c1-8283-497ff48c8d5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4efcb7-489f-47c1-8283-497ff48c8d5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D61BA6E-85F1-477F-9943-CDDFB6E8CE8F}">
  <ds:schemaRefs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464efcb7-489f-47c1-8283-497ff48c8d56"/>
    <ds:schemaRef ds:uri="http://www.w3.org/XML/1998/namespace"/>
    <ds:schemaRef ds:uri="http://purl.org/dc/dcmitype/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68CACF14-5793-408B-A884-17DCA5522D8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64efcb7-489f-47c1-8283-497ff48c8d5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09E6154-EC45-4677-B1B8-7DF44879360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4767</TotalTime>
  <Words>155</Words>
  <Application>Microsoft Macintosh PowerPoint</Application>
  <PresentationFormat>On-screen Show (4:3)</PresentationFormat>
  <Paragraphs>38</Paragraphs>
  <Slides>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Population-wide gender differentials in HIV service access and outcomes in the Western Cape, South Africa: 2007 – 2018  Closing the gap on reaching men: Time for action</vt:lpstr>
      <vt:lpstr>METHODS</vt:lpstr>
      <vt:lpstr>RESULTS</vt:lpstr>
      <vt:lpstr>RESULTS</vt:lpstr>
      <vt:lpstr>Conclusions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Mona Dolan</dc:creator>
  <cp:lastModifiedBy>Anna Grimsrud</cp:lastModifiedBy>
  <cp:revision>162</cp:revision>
  <dcterms:created xsi:type="dcterms:W3CDTF">2015-07-06T08:16:27Z</dcterms:created>
  <dcterms:modified xsi:type="dcterms:W3CDTF">2019-12-03T13:39:26Z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0x01010053E9FCF15460844DA84D721BE82319E4</vt:lpwstr>
  </property>
</Properties>
</file>