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522" r:id="rId6"/>
    <p:sldId id="507" r:id="rId7"/>
    <p:sldId id="508" r:id="rId8"/>
    <p:sldId id="511" r:id="rId9"/>
    <p:sldId id="513" r:id="rId10"/>
    <p:sldId id="512" r:id="rId11"/>
    <p:sldId id="515" r:id="rId12"/>
    <p:sldId id="514" r:id="rId13"/>
    <p:sldId id="516" r:id="rId14"/>
    <p:sldId id="517" r:id="rId15"/>
    <p:sldId id="518" r:id="rId16"/>
    <p:sldId id="523" r:id="rId17"/>
    <p:sldId id="519" r:id="rId18"/>
    <p:sldId id="520" r:id="rId19"/>
    <p:sldId id="52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0F"/>
    <a:srgbClr val="939598"/>
    <a:srgbClr val="13A89E"/>
    <a:srgbClr val="FE8946"/>
    <a:srgbClr val="00A8DA"/>
    <a:srgbClr val="F6D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5"/>
    <p:restoredTop sz="67514" autoAdjust="0"/>
  </p:normalViewPr>
  <p:slideViewPr>
    <p:cSldViewPr>
      <p:cViewPr varScale="1">
        <p:scale>
          <a:sx n="83" d="100"/>
          <a:sy n="83" d="100"/>
        </p:scale>
        <p:origin x="2352"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D6CCF-C3C3-46E7-84DF-E8CB721655DE}" type="datetimeFigureOut">
              <a:rPr lang="en-US" smtClean="0"/>
              <a:t>12/9/19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ACE72-F3A6-4DC2-AB02-758BC3D4C6AD}" type="slidenum">
              <a:rPr lang="en-US" smtClean="0"/>
              <a:t>‹#›</a:t>
            </a:fld>
            <a:endParaRPr lang="en-US"/>
          </a:p>
        </p:txBody>
      </p:sp>
    </p:spTree>
    <p:extLst>
      <p:ext uri="{BB962C8B-B14F-4D97-AF65-F5344CB8AC3E}">
        <p14:creationId xmlns:p14="http://schemas.microsoft.com/office/powerpoint/2010/main" val="246339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 behalf</a:t>
            </a:r>
            <a:r>
              <a:rPr lang="en-US" baseline="0" dirty="0"/>
              <a:t> of Kate Dovel and the entire study team, I am happy to present preliminary findings on adult men’s use of facility-based health services in Malawi.</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1</a:t>
            </a:fld>
            <a:endParaRPr lang="en-US"/>
          </a:p>
        </p:txBody>
      </p:sp>
    </p:spTree>
    <p:extLst>
      <p:ext uri="{BB962C8B-B14F-4D97-AF65-F5344CB8AC3E}">
        <p14:creationId xmlns:p14="http://schemas.microsoft.com/office/powerpoint/2010/main" val="13582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But what</a:t>
            </a:r>
            <a:r>
              <a:rPr lang="en-ZA" baseline="0" dirty="0"/>
              <a:t> about men who are missed from testing services. Do they frequent health facilities? The team examined this. Among adult men, 38% were in need of testing, with a little under 20% having never tested for HIV.  </a:t>
            </a:r>
          </a:p>
          <a:p>
            <a:endParaRPr lang="en-ZA" baseline="0" dirty="0"/>
          </a:p>
          <a:p>
            <a:r>
              <a:rPr lang="en-ZA" baseline="0" dirty="0"/>
              <a:t>(Note, we use a conservative definition of “in need” as someone tested&gt;24 months ago)</a:t>
            </a:r>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11</a:t>
            </a:fld>
            <a:endParaRPr lang="en-US"/>
          </a:p>
        </p:txBody>
      </p:sp>
    </p:spTree>
    <p:extLst>
      <p:ext uri="{BB962C8B-B14F-4D97-AF65-F5344CB8AC3E}">
        <p14:creationId xmlns:p14="http://schemas.microsoft.com/office/powerpoint/2010/main" val="17555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Among those not tested in</a:t>
            </a:r>
            <a:r>
              <a:rPr lang="en-ZA" baseline="0" dirty="0"/>
              <a:t> the past 24 months, nearly 90% attended a health facility, about 75% did so as a client, accessing health services for themselves. </a:t>
            </a:r>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12</a:t>
            </a:fld>
            <a:endParaRPr lang="en-US"/>
          </a:p>
        </p:txBody>
      </p:sp>
    </p:spTree>
    <p:extLst>
      <p:ext uri="{BB962C8B-B14F-4D97-AF65-F5344CB8AC3E}">
        <p14:creationId xmlns:p14="http://schemas.microsoft.com/office/powerpoint/2010/main" val="283728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frequency of attendance decreases for those</a:t>
            </a:r>
            <a:r>
              <a:rPr lang="en-ZA" baseline="0" dirty="0"/>
              <a:t> never tested before. However, the numbers are still encouraging. 75% of men who never tested for HIV attended the facility as either guardians or for their own health, 50% attended the facility as a client for their own health. Here we see that </a:t>
            </a:r>
            <a:r>
              <a:rPr lang="en-US" sz="1200" kern="1200" dirty="0">
                <a:solidFill>
                  <a:schemeClr val="tx1"/>
                </a:solidFill>
                <a:effectLst/>
                <a:latin typeface="+mn-lt"/>
                <a:ea typeface="+mn-ea"/>
                <a:cs typeface="+mn-cs"/>
              </a:rPr>
              <a:t>even men who do</a:t>
            </a:r>
            <a:r>
              <a:rPr lang="en-US" sz="1200" kern="1200" baseline="0" dirty="0">
                <a:solidFill>
                  <a:schemeClr val="tx1"/>
                </a:solidFill>
                <a:effectLst/>
                <a:latin typeface="+mn-lt"/>
                <a:ea typeface="+mn-ea"/>
                <a:cs typeface="+mn-cs"/>
              </a:rPr>
              <a:t> not seek care for themselves </a:t>
            </a:r>
            <a:r>
              <a:rPr lang="en-US" sz="1200" kern="1200" dirty="0">
                <a:solidFill>
                  <a:schemeClr val="tx1"/>
                </a:solidFill>
                <a:effectLst/>
                <a:latin typeface="+mn-lt"/>
                <a:ea typeface="+mn-ea"/>
                <a:cs typeface="+mn-cs"/>
              </a:rPr>
              <a:t>do come to facilities as a guardian</a:t>
            </a:r>
            <a:r>
              <a:rPr lang="en-US" sz="1200" kern="1200" baseline="0" dirty="0">
                <a:solidFill>
                  <a:schemeClr val="tx1"/>
                </a:solidFill>
                <a:effectLst/>
                <a:latin typeface="+mn-lt"/>
                <a:ea typeface="+mn-ea"/>
                <a:cs typeface="+mn-cs"/>
              </a:rPr>
              <a:t> (50% vs 75%).</a:t>
            </a:r>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13</a:t>
            </a:fld>
            <a:endParaRPr lang="en-US"/>
          </a:p>
        </p:txBody>
      </p:sp>
    </p:spTree>
    <p:extLst>
      <p:ext uri="{BB962C8B-B14F-4D97-AF65-F5344CB8AC3E}">
        <p14:creationId xmlns:p14="http://schemas.microsoft.com/office/powerpoint/2010/main" val="23864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happened when men in need of testing attended a health facility? We break down findings by guardian and client visits. The majority of visits were to the outpatient department (or OPD). Only 11% of guardians and 24% of clients were offered HIV testing (remember this analysis is only among those who are IN NEED of testing, so none of them accepted the offer to test). When asked why they did not test even though they were at the health facility, over a quarter said they did not test because they were not offered HIV testing services. </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14</a:t>
            </a:fld>
            <a:endParaRPr lang="en-US"/>
          </a:p>
        </p:txBody>
      </p:sp>
    </p:spTree>
    <p:extLst>
      <p:ext uri="{BB962C8B-B14F-4D97-AF65-F5344CB8AC3E}">
        <p14:creationId xmlns:p14="http://schemas.microsoft.com/office/powerpoint/2010/main" val="110828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finds that men do frequent</a:t>
            </a:r>
            <a:r>
              <a:rPr lang="en-US" baseline="0" dirty="0"/>
              <a:t> health facilities, even those in need of HIV testing, although facility attendance was lower among men who never tested. </a:t>
            </a:r>
          </a:p>
          <a:p>
            <a:r>
              <a:rPr lang="en-US" baseline="0" dirty="0"/>
              <a:t>Findings highlight the fact that we should not overlook the potential role of facility-based interventions. Additional research is needed to assess if similar findings exist in other settings. As we continue to think about innovative ways to reach men, these findings challenge us to examine our assumptions about men and health facilities.</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15</a:t>
            </a:fld>
            <a:endParaRPr lang="en-US"/>
          </a:p>
        </p:txBody>
      </p:sp>
    </p:spTree>
    <p:extLst>
      <p:ext uri="{BB962C8B-B14F-4D97-AF65-F5344CB8AC3E}">
        <p14:creationId xmlns:p14="http://schemas.microsoft.com/office/powerpoint/2010/main" val="125576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16</a:t>
            </a:fld>
            <a:endParaRPr lang="en-US"/>
          </a:p>
        </p:txBody>
      </p:sp>
    </p:spTree>
    <p:extLst>
      <p:ext uri="{BB962C8B-B14F-4D97-AF65-F5344CB8AC3E}">
        <p14:creationId xmlns:p14="http://schemas.microsoft.com/office/powerpoint/2010/main" val="171147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remain</a:t>
            </a:r>
            <a:r>
              <a:rPr lang="en-US" baseline="0" dirty="0"/>
              <a:t> underrepresented in an array of health services, including HIV testing and treatment. The public health community often assumes that men do not attend health facilities, and therefore, we must go into the community in order to find them. However, little is known about the frequency with which men attend health facilities, and services received when they do attend facilities. This is important in order to better understand how and where we can reach men.</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2</a:t>
            </a:fld>
            <a:endParaRPr lang="en-US"/>
          </a:p>
        </p:txBody>
      </p:sp>
    </p:spTree>
    <p:extLst>
      <p:ext uri="{BB962C8B-B14F-4D97-AF65-F5344CB8AC3E}">
        <p14:creationId xmlns:p14="http://schemas.microsoft.com/office/powerpoint/2010/main" val="97666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team conducted a multi-phase</a:t>
            </a:r>
            <a:r>
              <a:rPr lang="en-US" baseline="0" dirty="0"/>
              <a:t> study to understand the potential impact of facility HIVST when implemented as part of routine services. The first Aim was to examine men and youth’s use of facility-based health services in the past 24-months. In this presentation I will focus on preliminary results for adult men over 24 years of age. </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3</a:t>
            </a:fld>
            <a:endParaRPr lang="en-US"/>
          </a:p>
        </p:txBody>
      </p:sp>
    </p:spTree>
    <p:extLst>
      <p:ext uri="{BB962C8B-B14F-4D97-AF65-F5344CB8AC3E}">
        <p14:creationId xmlns:p14="http://schemas.microsoft.com/office/powerpoint/2010/main" val="152293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Aim 1 was completed</a:t>
            </a:r>
            <a:r>
              <a:rPr lang="en-US" baseline="0" dirty="0"/>
              <a:t> using a representative, community-based </a:t>
            </a:r>
            <a:r>
              <a:rPr lang="en-US" baseline="0" dirty="0" err="1"/>
              <a:t>survery</a:t>
            </a:r>
            <a:r>
              <a:rPr lang="en-US" baseline="0" dirty="0"/>
              <a:t> in 36 villages in Central and Southern Malawi (Northern Malawi was excluded due to low HIV prevalence and incidence rates). The team used a multistage sampling technique. 6 facilities were selected based on PEPFAR priority sites. 36 villages within the 6 facilities were randomly selected, and individuals were randomly selected within each village. Eligibility criteria included all youth aged 15-24 and adult men – adult women were not included in the study. </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4</a:t>
            </a:fld>
            <a:endParaRPr lang="en-US"/>
          </a:p>
        </p:txBody>
      </p:sp>
    </p:spTree>
    <p:extLst>
      <p:ext uri="{BB962C8B-B14F-4D97-AF65-F5344CB8AC3E}">
        <p14:creationId xmlns:p14="http://schemas.microsoft.com/office/powerpoint/2010/main" val="102892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a:t>
            </a:r>
            <a:r>
              <a:rPr lang="en-US" baseline="0" dirty="0"/>
              <a:t>p showing study locations – note that the districts of Lilongwe and </a:t>
            </a:r>
            <a:r>
              <a:rPr lang="en-US" baseline="0" dirty="0" err="1"/>
              <a:t>Chikwawa</a:t>
            </a:r>
            <a:r>
              <a:rPr lang="en-US" baseline="0" dirty="0"/>
              <a:t> are high priority districts for PEFPAR where Partners in Hope is an implementing partner.</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5</a:t>
            </a:fld>
            <a:endParaRPr lang="en-US"/>
          </a:p>
        </p:txBody>
      </p:sp>
    </p:spTree>
    <p:extLst>
      <p:ext uri="{BB962C8B-B14F-4D97-AF65-F5344CB8AC3E}">
        <p14:creationId xmlns:p14="http://schemas.microsoft.com/office/powerpoint/2010/main" val="1782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study enrollment. There is a lot of information here.</a:t>
            </a:r>
            <a:r>
              <a:rPr lang="en-US" baseline="0" dirty="0"/>
              <a:t> What is important to note is that only 3% of individuals were not found. Lilongwe District in Central Malawi had higher rates of ineligibility and lower HIV prevalence. This is consistent with other studies. In total, 1,407 individuals were enrolled. Including 882 men. </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7</a:t>
            </a:fld>
            <a:endParaRPr lang="en-US"/>
          </a:p>
        </p:txBody>
      </p:sp>
    </p:spTree>
    <p:extLst>
      <p:ext uri="{BB962C8B-B14F-4D97-AF65-F5344CB8AC3E}">
        <p14:creationId xmlns:p14="http://schemas.microsoft.com/office/powerpoint/2010/main" val="197086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Among adult men, the mean age was 40 years, with a primary education,</a:t>
            </a:r>
            <a:r>
              <a:rPr lang="en-ZA" baseline="0" dirty="0"/>
              <a:t> and most working at least 5 days per week. Over 27% of men also spent at least 3 nights away from their home in the last 30 days, usually for work. This reflects the typical man we are trying to reach with HIV programs.</a:t>
            </a:r>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8</a:t>
            </a:fld>
            <a:endParaRPr lang="en-US"/>
          </a:p>
        </p:txBody>
      </p:sp>
    </p:spTree>
    <p:extLst>
      <p:ext uri="{BB962C8B-B14F-4D97-AF65-F5344CB8AC3E}">
        <p14:creationId xmlns:p14="http://schemas.microsoft.com/office/powerpoint/2010/main" val="24891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we examine sexual risk</a:t>
            </a:r>
            <a:r>
              <a:rPr lang="en-ZA" baseline="0" dirty="0"/>
              <a:t> behaviours among adult men in the study. The vast majority of men were married, 32% reported 2 or more sexual partners in the past 12 months. Use of HIV services was fairly common among the population, with nearly 82% ever tested for HIV and the mean years since last HIV test at 1.8 years. The population was familiar with HIV and ART – 31% frequently talked (or was friends with) someone who was on ART. </a:t>
            </a:r>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9</a:t>
            </a:fld>
            <a:endParaRPr lang="en-US"/>
          </a:p>
        </p:txBody>
      </p:sp>
    </p:spTree>
    <p:extLst>
      <p:ext uri="{BB962C8B-B14F-4D97-AF65-F5344CB8AC3E}">
        <p14:creationId xmlns:p14="http://schemas.microsoft.com/office/powerpoint/2010/main" val="378410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Importantly, men frequently</a:t>
            </a:r>
            <a:r>
              <a:rPr lang="en-ZA" baseline="0" dirty="0"/>
              <a:t> visited health facilities. We examined men’s total attendance as either a client or as a guardian – meaning escorting someone else who is receiving health services – and men’s attendance as only a client, receiving health services for themselves. We defined a guardian as someone who is at the health facility while the other person receives services – men who dropped their wives at the facility and left were not counted as a guardian. However, a guardian may wait somewhere inside the facility gate and not enter the consultation room with the patient they are escorting.</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Nearly 94% of men attended at least one facility appointment in the past 24 months – 79% attended a facility as a client during that same period. The number of visits made were also high – during the 24month period, the mean number of visits was 4.6 for all visits and nearly 3 visits for men’s own health care. </a:t>
            </a:r>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10</a:t>
            </a:fld>
            <a:endParaRPr lang="en-US"/>
          </a:p>
        </p:txBody>
      </p:sp>
    </p:spTree>
    <p:extLst>
      <p:ext uri="{BB962C8B-B14F-4D97-AF65-F5344CB8AC3E}">
        <p14:creationId xmlns:p14="http://schemas.microsoft.com/office/powerpoint/2010/main" val="330660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pic>
        <p:nvPicPr>
          <p:cNvPr id="7" name="Picture 6" descr="C:\Users\nelli.bazarova\AppData\Local\Microsoft\Windows\INetCache\Content.Word\IAS DSD Logo.png">
            <a:extLst>
              <a:ext uri="{FF2B5EF4-FFF2-40B4-BE49-F238E27FC236}">
                <a16:creationId xmlns:a16="http://schemas.microsoft.com/office/drawing/2014/main" id="{E8B3939F-6CB5-6642-B0E5-BAE28FEB125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8144" y="53954"/>
            <a:ext cx="3382782" cy="1489083"/>
          </a:xfrm>
          <a:prstGeom prst="rect">
            <a:avLst/>
          </a:prstGeom>
          <a:noFill/>
          <a:ln>
            <a:noFill/>
          </a:ln>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BDF6544-13A9-1344-A38E-17237817E0C0}"/>
              </a:ext>
            </a:extLst>
          </p:cNvPr>
          <p:cNvSpPr txBox="1"/>
          <p:nvPr userDrawn="1"/>
        </p:nvSpPr>
        <p:spPr>
          <a:xfrm>
            <a:off x="5940152" y="6505599"/>
            <a:ext cx="3096344"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www.differentiatedservicedelivery.org</a:t>
            </a:r>
            <a:endParaRPr lang="en-GB" sz="1300" dirty="0">
              <a:solidFill>
                <a:schemeClr val="bg1"/>
              </a:solidFill>
              <a:latin typeface="Arial" panose="020B0604020202020204" pitchFamily="34" charset="0"/>
              <a:cs typeface="Arial" panose="020B0604020202020204" pitchFamily="34" charset="0"/>
            </a:endParaRPr>
          </a:p>
        </p:txBody>
      </p:sp>
      <p:pic>
        <p:nvPicPr>
          <p:cNvPr id="10" name="Picture 9" descr="C:\Users\nelli.bazarova\AppData\Local\Microsoft\Windows\INetCache\Content.Word\IAS DSD Logo.png">
            <a:extLst>
              <a:ext uri="{FF2B5EF4-FFF2-40B4-BE49-F238E27FC236}">
                <a16:creationId xmlns:a16="http://schemas.microsoft.com/office/drawing/2014/main" id="{0195635E-562C-454D-A8CF-8FC54757AC8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6347251" y="5696346"/>
            <a:ext cx="2664296" cy="648073"/>
          </a:xfrm>
          <a:prstGeom prst="rect">
            <a:avLst/>
          </a:prstGeom>
          <a:noFill/>
          <a:ln>
            <a:noFill/>
          </a:ln>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B6AC540-308E-1944-9988-4543EF9AF053}"/>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67EF9E-C4FE-4746-81FF-13051CE2AE1D}"/>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EF0B09E-75CD-6841-A621-5D4A6CCC6B75}"/>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A04DCB9-E437-2A49-976A-F090F4B704BF}"/>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9B55395-E5D8-5742-8B12-BEFC00806FF9}"/>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E7F1DE3-616E-5546-8CD0-9A0D571FA298}"/>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20DDD44-0834-4B4C-9695-4F1286B17E24}"/>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65C92F4-A937-B64B-9962-C88F88A26FEC}"/>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ublic.era.nih.gov/grantfolder/viewCommonsStatus.era?encryptedParam=(v2)ETMsDgAAAW1RFUbiABRBRVMvQ0JDL1BLQ1M1UGFkZGluZwCAABAAEB2CsGpUQS1oEFSdAs3hyDkAAAAQCg9Am14pS6AxYJFAe1Y9XAAUCOI3F0YQIrMqdjmO3adfFo3Ecno." TargetMode="External"/><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2329060"/>
            <a:ext cx="7992888" cy="2167373"/>
          </a:xfrm>
        </p:spPr>
        <p:txBody>
          <a:bodyPr>
            <a:normAutofit fontScale="90000"/>
          </a:bodyPr>
          <a:lstStyle/>
          <a:p>
            <a:r>
              <a:rPr lang="en-ZA" b="1" dirty="0"/>
              <a:t>Men’s use of facility-based health services in Malawi</a:t>
            </a:r>
            <a:br>
              <a:rPr lang="en-ZA" b="1" dirty="0"/>
            </a:br>
            <a:r>
              <a:rPr lang="en-ZA" sz="3300" dirty="0"/>
              <a:t>Preliminary findings from the “Scaling Facility HIV Self-Testing” study</a:t>
            </a:r>
            <a:br>
              <a:rPr lang="en-ZA" sz="3300" dirty="0"/>
            </a:br>
            <a:br>
              <a:rPr lang="en-US" sz="4000" dirty="0"/>
            </a:br>
            <a:r>
              <a:rPr lang="en-ZA" sz="2800" i="1" dirty="0"/>
              <a:t>Closing the gap on reaching men: Time for action</a:t>
            </a:r>
            <a:endParaRPr lang="en-GB" sz="2800" dirty="0"/>
          </a:p>
        </p:txBody>
      </p:sp>
      <p:sp>
        <p:nvSpPr>
          <p:cNvPr id="3" name="Subtitle 2"/>
          <p:cNvSpPr>
            <a:spLocks noGrp="1"/>
          </p:cNvSpPr>
          <p:nvPr>
            <p:ph type="subTitle" idx="1"/>
          </p:nvPr>
        </p:nvSpPr>
        <p:spPr>
          <a:xfrm>
            <a:off x="251520" y="5034236"/>
            <a:ext cx="8568952" cy="1198984"/>
          </a:xfrm>
        </p:spPr>
        <p:txBody>
          <a:bodyPr>
            <a:noAutofit/>
          </a:bodyPr>
          <a:lstStyle/>
          <a:p>
            <a:r>
              <a:rPr lang="en-GB" sz="2000" dirty="0"/>
              <a:t>ICASA 2019 satellite</a:t>
            </a:r>
          </a:p>
          <a:p>
            <a:r>
              <a:rPr lang="en-GB" sz="1600" dirty="0"/>
              <a:t>On behalf of Kathryn </a:t>
            </a:r>
            <a:r>
              <a:rPr lang="en-GB" sz="1600" dirty="0" err="1"/>
              <a:t>Dovel</a:t>
            </a:r>
            <a:r>
              <a:rPr lang="en-GB" sz="1600" dirty="0"/>
              <a:t> </a:t>
            </a:r>
            <a:r>
              <a:rPr lang="fi-FI" sz="1600" dirty="0"/>
              <a:t>Kelvin Balakasi, Isabella Robin, Misheck </a:t>
            </a:r>
            <a:r>
              <a:rPr lang="en-ZA" sz="1600" dirty="0" err="1"/>
              <a:t>Mphande</a:t>
            </a:r>
            <a:r>
              <a:rPr lang="en-ZA" sz="1600" dirty="0"/>
              <a:t>, Naoko Doi, Pericles </a:t>
            </a:r>
            <a:r>
              <a:rPr lang="en-ZA" sz="1600" dirty="0" err="1"/>
              <a:t>Kalande</a:t>
            </a:r>
            <a:r>
              <a:rPr lang="en-ZA" sz="1600" dirty="0"/>
              <a:t>, Sundeep Gupta, Brooke Nichols</a:t>
            </a:r>
            <a:br>
              <a:rPr lang="en-GB" sz="2000" dirty="0"/>
            </a:br>
            <a:r>
              <a:rPr lang="en-GB" sz="2000" dirty="0"/>
              <a:t>5 December 2019</a:t>
            </a:r>
          </a:p>
        </p:txBody>
      </p:sp>
      <p:sp>
        <p:nvSpPr>
          <p:cNvPr id="8" name="Rectangle 5"/>
          <p:cNvSpPr>
            <a:spLocks noChangeArrowheads="1"/>
          </p:cNvSpPr>
          <p:nvPr/>
        </p:nvSpPr>
        <p:spPr bwMode="auto">
          <a:xfrm>
            <a:off x="2627784" y="16882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2627784" y="30217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188640"/>
            <a:ext cx="2768918" cy="1724501"/>
          </a:xfrm>
          <a:prstGeom prst="rect">
            <a:avLst/>
          </a:prstGeom>
        </p:spPr>
      </p:pic>
    </p:spTree>
    <p:extLst>
      <p:ext uri="{BB962C8B-B14F-4D97-AF65-F5344CB8AC3E}">
        <p14:creationId xmlns:p14="http://schemas.microsoft.com/office/powerpoint/2010/main" val="121643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a:xfrm>
            <a:off x="1259632" y="369862"/>
            <a:ext cx="7427168" cy="1143000"/>
          </a:xfrm>
        </p:spPr>
        <p:txBody>
          <a:bodyPr>
            <a:normAutofit fontScale="90000"/>
          </a:bodyPr>
          <a:lstStyle/>
          <a:p>
            <a:r>
              <a:rPr lang="en-US" dirty="0"/>
              <a:t>Respondent characteristics</a:t>
            </a:r>
            <a:br>
              <a:rPr lang="en-US" dirty="0"/>
            </a:br>
            <a:r>
              <a:rPr lang="en-US" dirty="0"/>
              <a:t>Use of health services</a:t>
            </a:r>
            <a:r>
              <a:rPr lang="en-US" dirty="0">
                <a:solidFill>
                  <a:schemeClr val="dk1"/>
                </a:solidFill>
              </a:rPr>
              <a:t> </a:t>
            </a:r>
            <a:br>
              <a:rPr lang="en-US" dirty="0">
                <a:solidFill>
                  <a:schemeClr val="dk1"/>
                </a:solidFill>
              </a:rPr>
            </a:br>
            <a:r>
              <a:rPr lang="en-US" dirty="0">
                <a:solidFill>
                  <a:schemeClr val="dk1"/>
                </a:solidFill>
              </a:rPr>
              <a:t>within 24months</a:t>
            </a:r>
            <a:r>
              <a:rPr lang="en-US" dirty="0"/>
              <a:t> </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graphicFrame>
        <p:nvGraphicFramePr>
          <p:cNvPr id="4" name="Table 5">
            <a:extLst>
              <a:ext uri="{FF2B5EF4-FFF2-40B4-BE49-F238E27FC236}">
                <a16:creationId xmlns:a16="http://schemas.microsoft.com/office/drawing/2014/main" id="{0C2092D1-3B61-4797-B35A-E547ADB6ED66}"/>
              </a:ext>
            </a:extLst>
          </p:cNvPr>
          <p:cNvGraphicFramePr>
            <a:graphicFrameLocks noGrp="1"/>
          </p:cNvGraphicFramePr>
          <p:nvPr>
            <p:extLst>
              <p:ext uri="{D42A27DB-BD31-4B8C-83A1-F6EECF244321}">
                <p14:modId xmlns:p14="http://schemas.microsoft.com/office/powerpoint/2010/main" val="1405241010"/>
              </p:ext>
            </p:extLst>
          </p:nvPr>
        </p:nvGraphicFramePr>
        <p:xfrm>
          <a:off x="534380" y="2204864"/>
          <a:ext cx="8075240" cy="3337560"/>
        </p:xfrm>
        <a:graphic>
          <a:graphicData uri="http://schemas.openxmlformats.org/drawingml/2006/table">
            <a:tbl>
              <a:tblPr firstRow="1" bandRow="1">
                <a:tableStyleId>{073A0DAA-6AF3-43AB-8588-CEC1D06C72B9}</a:tableStyleId>
              </a:tblPr>
              <a:tblGrid>
                <a:gridCol w="5765812">
                  <a:extLst>
                    <a:ext uri="{9D8B030D-6E8A-4147-A177-3AD203B41FA5}">
                      <a16:colId xmlns:a16="http://schemas.microsoft.com/office/drawing/2014/main" val="591427327"/>
                    </a:ext>
                  </a:extLst>
                </a:gridCol>
                <a:gridCol w="2309428">
                  <a:extLst>
                    <a:ext uri="{9D8B030D-6E8A-4147-A177-3AD203B41FA5}">
                      <a16:colId xmlns:a16="http://schemas.microsoft.com/office/drawing/2014/main" val="1441847153"/>
                    </a:ext>
                  </a:extLst>
                </a:gridCol>
              </a:tblGrid>
              <a:tr h="370840">
                <a:tc>
                  <a:txBody>
                    <a:bodyPr/>
                    <a:lstStyle/>
                    <a:p>
                      <a:r>
                        <a:rPr lang="en-ZA" sz="1800" b="1" i="0" u="none" strike="noStrike" kern="1200" baseline="0" dirty="0">
                          <a:solidFill>
                            <a:schemeClr val="lt1"/>
                          </a:solidFill>
                          <a:latin typeface="+mn-lt"/>
                          <a:ea typeface="+mn-ea"/>
                          <a:cs typeface="+mn-cs"/>
                        </a:rPr>
                        <a:t>Demographic variables</a:t>
                      </a:r>
                      <a:endParaRPr lang="en-ZA" dirty="0"/>
                    </a:p>
                  </a:txBody>
                  <a:tcPr>
                    <a:solidFill>
                      <a:srgbClr val="E3000F"/>
                    </a:solidFill>
                  </a:tcPr>
                </a:tc>
                <a:tc>
                  <a:txBody>
                    <a:bodyPr/>
                    <a:lstStyle/>
                    <a:p>
                      <a:pPr algn="r"/>
                      <a:r>
                        <a:rPr lang="en-ZA" sz="1800" b="1" i="0" u="none" strike="noStrike" kern="1200" baseline="0" dirty="0">
                          <a:solidFill>
                            <a:schemeClr val="lt1"/>
                          </a:solidFill>
                          <a:latin typeface="+mn-lt"/>
                          <a:ea typeface="+mn-ea"/>
                          <a:cs typeface="+mn-cs"/>
                        </a:rPr>
                        <a:t>Men (25+ years) </a:t>
                      </a:r>
                      <a:endParaRPr lang="en-ZA" dirty="0"/>
                    </a:p>
                  </a:txBody>
                  <a:tcPr>
                    <a:solidFill>
                      <a:srgbClr val="E3000F"/>
                    </a:solidFill>
                  </a:tcPr>
                </a:tc>
                <a:extLst>
                  <a:ext uri="{0D108BD9-81ED-4DB2-BD59-A6C34878D82A}">
                    <a16:rowId xmlns:a16="http://schemas.microsoft.com/office/drawing/2014/main" val="1171152331"/>
                  </a:ext>
                </a:extLst>
              </a:tr>
              <a:tr h="370840">
                <a:tc>
                  <a:txBody>
                    <a:bodyPr/>
                    <a:lstStyle/>
                    <a:p>
                      <a:pPr algn="l"/>
                      <a:r>
                        <a:rPr lang="en-ZA" dirty="0">
                          <a:latin typeface="Arial" panose="020B0604020202020204" pitchFamily="34" charset="0"/>
                          <a:cs typeface="Arial" panose="020B0604020202020204" pitchFamily="34" charset="0"/>
                        </a:rPr>
                        <a:t>n</a:t>
                      </a:r>
                    </a:p>
                  </a:txBody>
                  <a:tcPr/>
                </a:tc>
                <a:tc>
                  <a:txBody>
                    <a:bodyPr/>
                    <a:lstStyle/>
                    <a:p>
                      <a:pPr algn="r"/>
                      <a:r>
                        <a:rPr lang="en-ZA" dirty="0">
                          <a:latin typeface="Arial" panose="020B0604020202020204" pitchFamily="34" charset="0"/>
                          <a:cs typeface="Arial" panose="020B0604020202020204" pitchFamily="34" charset="0"/>
                        </a:rPr>
                        <a:t>822</a:t>
                      </a:r>
                    </a:p>
                  </a:txBody>
                  <a:tcPr/>
                </a:tc>
                <a:extLst>
                  <a:ext uri="{0D108BD9-81ED-4DB2-BD59-A6C34878D82A}">
                    <a16:rowId xmlns:a16="http://schemas.microsoft.com/office/drawing/2014/main" val="229090486"/>
                  </a:ext>
                </a:extLst>
              </a:tr>
              <a:tr h="370840">
                <a:tc>
                  <a:txBody>
                    <a:bodyPr/>
                    <a:lstStyle/>
                    <a:p>
                      <a:pPr algn="l"/>
                      <a:r>
                        <a:rPr lang="en-ZA" sz="1800" b="1" i="0" u="none" strike="noStrike" kern="1200" baseline="0" dirty="0">
                          <a:solidFill>
                            <a:schemeClr val="dk1"/>
                          </a:solidFill>
                          <a:latin typeface="Arial" panose="020B0604020202020204" pitchFamily="34" charset="0"/>
                          <a:ea typeface="+mn-ea"/>
                          <a:cs typeface="Arial" panose="020B0604020202020204" pitchFamily="34" charset="0"/>
                        </a:rPr>
                        <a:t>Use of health services ≤24months ago</a:t>
                      </a:r>
                      <a:endParaRPr lang="en-ZA" dirty="0">
                        <a:latin typeface="Arial" panose="020B0604020202020204" pitchFamily="34" charset="0"/>
                        <a:cs typeface="Arial" panose="020B0604020202020204" pitchFamily="34" charset="0"/>
                      </a:endParaRPr>
                    </a:p>
                  </a:txBody>
                  <a:tcPr/>
                </a:tc>
                <a:tc>
                  <a:txBody>
                    <a:bodyPr/>
                    <a:lstStyle/>
                    <a:p>
                      <a:pPr algn="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4790252"/>
                  </a:ext>
                </a:extLst>
              </a:tr>
              <a:tr h="370840">
                <a:tc>
                  <a:txBody>
                    <a:bodyPr/>
                    <a:lstStyle/>
                    <a:p>
                      <a:r>
                        <a:rPr lang="en-ZA" dirty="0">
                          <a:latin typeface="Arial" panose="020B0604020202020204" pitchFamily="34" charset="0"/>
                          <a:cs typeface="Arial" panose="020B0604020202020204" pitchFamily="34" charset="0"/>
                        </a:rPr>
                        <a:t>Attended facility TOTAL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(as a guardian or client)</a:t>
                      </a:r>
                      <a:r>
                        <a:rPr lang="en-ZA" baseline="0" dirty="0">
                          <a:latin typeface="Arial" panose="020B0604020202020204" pitchFamily="34" charset="0"/>
                          <a:cs typeface="Arial" panose="020B0604020202020204" pitchFamily="34" charset="0"/>
                        </a:rPr>
                        <a:t>, n (%)</a:t>
                      </a:r>
                      <a:endParaRPr lang="en-ZA" dirty="0">
                        <a:latin typeface="Arial" panose="020B0604020202020204" pitchFamily="34" charset="0"/>
                        <a:cs typeface="Arial" panose="020B0604020202020204" pitchFamily="34" charset="0"/>
                      </a:endParaRPr>
                    </a:p>
                  </a:txBody>
                  <a:tcPr/>
                </a:tc>
                <a:tc>
                  <a:txBody>
                    <a:bodyPr/>
                    <a:lstStyle/>
                    <a:p>
                      <a:pPr algn="r"/>
                      <a:r>
                        <a:rPr lang="en-ZA" dirty="0">
                          <a:solidFill>
                            <a:srgbClr val="FF0000"/>
                          </a:solidFill>
                          <a:latin typeface="Arial" panose="020B0604020202020204" pitchFamily="34" charset="0"/>
                          <a:cs typeface="Arial" panose="020B0604020202020204" pitchFamily="34" charset="0"/>
                        </a:rPr>
                        <a:t>770 (93.7)</a:t>
                      </a:r>
                    </a:p>
                  </a:txBody>
                  <a:tcPr/>
                </a:tc>
                <a:extLst>
                  <a:ext uri="{0D108BD9-81ED-4DB2-BD59-A6C34878D82A}">
                    <a16:rowId xmlns:a16="http://schemas.microsoft.com/office/drawing/2014/main" val="10003"/>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Attended facility </a:t>
                      </a:r>
                      <a:r>
                        <a:rPr lang="en-US" dirty="0">
                          <a:latin typeface="Arial" panose="020B0604020202020204" pitchFamily="34" charset="0"/>
                          <a:cs typeface="Arial" panose="020B0604020202020204" pitchFamily="34" charset="0"/>
                        </a:rPr>
                        <a:t>as a</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client</a:t>
                      </a:r>
                      <a:r>
                        <a:rPr lang="en-ZA" baseline="0" dirty="0">
                          <a:latin typeface="Arial" panose="020B0604020202020204" pitchFamily="34" charset="0"/>
                          <a:cs typeface="Arial" panose="020B0604020202020204" pitchFamily="34" charset="0"/>
                        </a:rPr>
                        <a:t>, n (%)</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rgbClr val="FF0000"/>
                          </a:solidFill>
                          <a:latin typeface="Arial" panose="020B0604020202020204" pitchFamily="34" charset="0"/>
                          <a:ea typeface="+mn-ea"/>
                          <a:cs typeface="Arial" panose="020B0604020202020204" pitchFamily="34" charset="0"/>
                        </a:rPr>
                        <a:t>652 (79.3)</a:t>
                      </a:r>
                    </a:p>
                  </a:txBody>
                  <a:tcPr/>
                </a:tc>
                <a:extLst>
                  <a:ext uri="{0D108BD9-81ED-4DB2-BD59-A6C34878D82A}">
                    <a16:rowId xmlns:a16="http://schemas.microsoft.com/office/drawing/2014/main" val="10004"/>
                  </a:ext>
                </a:extLst>
              </a:tr>
              <a:tr h="370840">
                <a:tc>
                  <a:txBody>
                    <a:bodyPr/>
                    <a:lstStyle/>
                    <a:p>
                      <a:pPr lvl="1"/>
                      <a:r>
                        <a:rPr lang="en-ZA" dirty="0">
                          <a:latin typeface="Arial" panose="020B0604020202020204" pitchFamily="34" charset="0"/>
                          <a:cs typeface="Arial" panose="020B0604020202020204" pitchFamily="34" charset="0"/>
                        </a:rPr>
                        <a:t>Attended</a:t>
                      </a:r>
                      <a:r>
                        <a:rPr lang="en-ZA" baseline="0" dirty="0">
                          <a:latin typeface="Arial" panose="020B0604020202020204" pitchFamily="34" charset="0"/>
                          <a:cs typeface="Arial" panose="020B0604020202020204" pitchFamily="34" charset="0"/>
                        </a:rPr>
                        <a:t> facility as guardian, n(%) </a:t>
                      </a:r>
                      <a:endParaRPr lang="en-ZA" dirty="0">
                        <a:latin typeface="Arial" panose="020B0604020202020204" pitchFamily="34" charset="0"/>
                        <a:cs typeface="Arial" panose="020B0604020202020204" pitchFamily="34" charset="0"/>
                      </a:endParaRPr>
                    </a:p>
                  </a:txBody>
                  <a:tcPr/>
                </a:tc>
                <a:tc>
                  <a:txBody>
                    <a:bodyPr/>
                    <a:lstStyle/>
                    <a:p>
                      <a:pPr algn="r"/>
                      <a:r>
                        <a:rPr lang="en-ZA" dirty="0">
                          <a:solidFill>
                            <a:srgbClr val="FF0000"/>
                          </a:solidFill>
                          <a:latin typeface="Arial" panose="020B0604020202020204" pitchFamily="34" charset="0"/>
                          <a:cs typeface="Arial" panose="020B0604020202020204" pitchFamily="34" charset="0"/>
                        </a:rPr>
                        <a:t>663 (80.7)</a:t>
                      </a:r>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Number of facility visits TOTAL, mean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4.62 (2-6)</a:t>
                      </a:r>
                    </a:p>
                  </a:txBody>
                  <a:tcPr/>
                </a:tc>
                <a:extLst>
                  <a:ext uri="{0D108BD9-81ED-4DB2-BD59-A6C34878D82A}">
                    <a16:rowId xmlns:a16="http://schemas.microsoft.com/office/drawing/2014/main" val="10006"/>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Number of facility visits as a </a:t>
                      </a: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client, mean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2.96 (1-4)</a:t>
                      </a:r>
                    </a:p>
                  </a:txBody>
                  <a:tcPr/>
                </a:tc>
                <a:extLst>
                  <a:ext uri="{0D108BD9-81ED-4DB2-BD59-A6C34878D82A}">
                    <a16:rowId xmlns:a16="http://schemas.microsoft.com/office/drawing/2014/main" val="10007"/>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Number of facility visits as a </a:t>
                      </a: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client, mean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1.66 (1-3)</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1505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a:xfrm>
            <a:off x="1259632" y="124535"/>
            <a:ext cx="7427168" cy="1143000"/>
          </a:xfrm>
        </p:spPr>
        <p:txBody>
          <a:bodyPr>
            <a:normAutofit fontScale="90000"/>
          </a:bodyPr>
          <a:lstStyle/>
          <a:p>
            <a:r>
              <a:rPr lang="en-US" dirty="0"/>
              <a:t>Who is missed in HIV testing?</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DE3D2102-02C9-4E89-AD97-765375CA7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972" y="6051952"/>
            <a:ext cx="2427225" cy="406876"/>
          </a:xfrm>
          <a:prstGeom prst="rect">
            <a:avLst/>
          </a:prstGeom>
        </p:spPr>
      </p:pic>
      <p:pic>
        <p:nvPicPr>
          <p:cNvPr id="7" name="Picture 6">
            <a:extLst>
              <a:ext uri="{FF2B5EF4-FFF2-40B4-BE49-F238E27FC236}">
                <a16:creationId xmlns:a16="http://schemas.microsoft.com/office/drawing/2014/main" id="{DC380A82-5A71-42E8-AE97-B2870FACC6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5936" y="1106488"/>
            <a:ext cx="4352882" cy="5019675"/>
          </a:xfrm>
          <a:prstGeom prst="rect">
            <a:avLst/>
          </a:prstGeom>
        </p:spPr>
      </p:pic>
      <p:sp>
        <p:nvSpPr>
          <p:cNvPr id="11" name="TextBox 10">
            <a:extLst>
              <a:ext uri="{FF2B5EF4-FFF2-40B4-BE49-F238E27FC236}">
                <a16:creationId xmlns:a16="http://schemas.microsoft.com/office/drawing/2014/main" id="{F327596B-0F3D-4691-9274-D2E1A019EBC4}"/>
              </a:ext>
            </a:extLst>
          </p:cNvPr>
          <p:cNvSpPr txBox="1"/>
          <p:nvPr/>
        </p:nvSpPr>
        <p:spPr>
          <a:xfrm>
            <a:off x="795182" y="2459504"/>
            <a:ext cx="2448272" cy="1938992"/>
          </a:xfrm>
          <a:prstGeom prst="rect">
            <a:avLst/>
          </a:prstGeom>
          <a:noFill/>
        </p:spPr>
        <p:txBody>
          <a:bodyPr wrap="square" rtlCol="0">
            <a:spAutoFit/>
          </a:bodyPr>
          <a:lstStyle/>
          <a:p>
            <a:pPr algn="ctr"/>
            <a:r>
              <a:rPr lang="en-ZA" sz="3000" dirty="0">
                <a:solidFill>
                  <a:srgbClr val="E3000F"/>
                </a:solidFill>
                <a:latin typeface="Arial" panose="020B0604020202020204" pitchFamily="34" charset="0"/>
                <a:cs typeface="Arial" panose="020B0604020202020204" pitchFamily="34" charset="0"/>
              </a:rPr>
              <a:t>38% of men 25-65 years old in need of testing</a:t>
            </a:r>
          </a:p>
        </p:txBody>
      </p:sp>
    </p:spTree>
    <p:extLst>
      <p:ext uri="{BB962C8B-B14F-4D97-AF65-F5344CB8AC3E}">
        <p14:creationId xmlns:p14="http://schemas.microsoft.com/office/powerpoint/2010/main" val="92794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a:xfrm>
            <a:off x="1259632" y="188640"/>
            <a:ext cx="7884368" cy="1143000"/>
          </a:xfrm>
        </p:spPr>
        <p:txBody>
          <a:bodyPr>
            <a:noAutofit/>
          </a:bodyPr>
          <a:lstStyle/>
          <a:p>
            <a:r>
              <a:rPr lang="en-US" sz="3500" dirty="0"/>
              <a:t>Among those tested &gt;24months ago, who attends a health facility?</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94" y="2206996"/>
            <a:ext cx="4560506" cy="33822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2206996"/>
            <a:ext cx="4499992" cy="3382244"/>
          </a:xfrm>
          <a:prstGeom prst="rect">
            <a:avLst/>
          </a:prstGeom>
        </p:spPr>
      </p:pic>
    </p:spTree>
    <p:extLst>
      <p:ext uri="{BB962C8B-B14F-4D97-AF65-F5344CB8AC3E}">
        <p14:creationId xmlns:p14="http://schemas.microsoft.com/office/powerpoint/2010/main" val="404237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fontScale="90000"/>
          </a:bodyPr>
          <a:lstStyle/>
          <a:p>
            <a:r>
              <a:rPr lang="en-US" dirty="0"/>
              <a:t>Among those NEVER tested, who attends a health facility</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31472"/>
            <a:ext cx="4499992" cy="335776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2231472"/>
            <a:ext cx="4502105" cy="3357768"/>
          </a:xfrm>
          <a:prstGeom prst="rect">
            <a:avLst/>
          </a:prstGeom>
        </p:spPr>
      </p:pic>
    </p:spTree>
    <p:extLst>
      <p:ext uri="{BB962C8B-B14F-4D97-AF65-F5344CB8AC3E}">
        <p14:creationId xmlns:p14="http://schemas.microsoft.com/office/powerpoint/2010/main" val="72819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F190-0131-4AF8-9E36-4C6D7E87AA7A}"/>
              </a:ext>
            </a:extLst>
          </p:cNvPr>
          <p:cNvSpPr>
            <a:spLocks noGrp="1"/>
          </p:cNvSpPr>
          <p:nvPr>
            <p:ph type="title"/>
          </p:nvPr>
        </p:nvSpPr>
        <p:spPr>
          <a:xfrm>
            <a:off x="1259632" y="432419"/>
            <a:ext cx="7427168" cy="1143000"/>
          </a:xfrm>
        </p:spPr>
        <p:txBody>
          <a:bodyPr>
            <a:noAutofit/>
          </a:bodyPr>
          <a:lstStyle/>
          <a:p>
            <a:r>
              <a:rPr lang="en-ZA" sz="3500" dirty="0"/>
              <a:t>Among those tested &gt;24months ago or NEVER tested, what happened during facility visits?</a:t>
            </a:r>
          </a:p>
        </p:txBody>
      </p:sp>
      <p:graphicFrame>
        <p:nvGraphicFramePr>
          <p:cNvPr id="4" name="Table 5">
            <a:extLst>
              <a:ext uri="{FF2B5EF4-FFF2-40B4-BE49-F238E27FC236}">
                <a16:creationId xmlns:a16="http://schemas.microsoft.com/office/drawing/2014/main" id="{5BF52715-023D-4CF4-B82C-DEA3F8C912FE}"/>
              </a:ext>
            </a:extLst>
          </p:cNvPr>
          <p:cNvGraphicFramePr>
            <a:graphicFrameLocks noGrp="1"/>
          </p:cNvGraphicFramePr>
          <p:nvPr>
            <p:extLst>
              <p:ext uri="{D42A27DB-BD31-4B8C-83A1-F6EECF244321}">
                <p14:modId xmlns:p14="http://schemas.microsoft.com/office/powerpoint/2010/main" val="678305877"/>
              </p:ext>
            </p:extLst>
          </p:nvPr>
        </p:nvGraphicFramePr>
        <p:xfrm>
          <a:off x="534380" y="1945970"/>
          <a:ext cx="8075240" cy="4450080"/>
        </p:xfrm>
        <a:graphic>
          <a:graphicData uri="http://schemas.openxmlformats.org/drawingml/2006/table">
            <a:tbl>
              <a:tblPr firstRow="1" bandRow="1">
                <a:tableStyleId>{073A0DAA-6AF3-43AB-8588-CEC1D06C72B9}</a:tableStyleId>
              </a:tblPr>
              <a:tblGrid>
                <a:gridCol w="5462732">
                  <a:extLst>
                    <a:ext uri="{9D8B030D-6E8A-4147-A177-3AD203B41FA5}">
                      <a16:colId xmlns:a16="http://schemas.microsoft.com/office/drawing/2014/main" val="591427327"/>
                    </a:ext>
                  </a:extLst>
                </a:gridCol>
                <a:gridCol w="1306254">
                  <a:extLst>
                    <a:ext uri="{9D8B030D-6E8A-4147-A177-3AD203B41FA5}">
                      <a16:colId xmlns:a16="http://schemas.microsoft.com/office/drawing/2014/main" val="1441847153"/>
                    </a:ext>
                  </a:extLst>
                </a:gridCol>
                <a:gridCol w="1306254">
                  <a:extLst>
                    <a:ext uri="{9D8B030D-6E8A-4147-A177-3AD203B41FA5}">
                      <a16:colId xmlns:a16="http://schemas.microsoft.com/office/drawing/2014/main" val="1528642306"/>
                    </a:ext>
                  </a:extLst>
                </a:gridCol>
              </a:tblGrid>
              <a:tr h="370840">
                <a:tc>
                  <a:txBody>
                    <a:bodyPr/>
                    <a:lstStyle/>
                    <a:p>
                      <a:r>
                        <a:rPr lang="en-ZA" sz="1800" b="1" i="0" u="none" strike="noStrike" kern="1200" baseline="0" dirty="0">
                          <a:solidFill>
                            <a:schemeClr val="lt1"/>
                          </a:solidFill>
                          <a:latin typeface="+mn-lt"/>
                          <a:ea typeface="+mn-ea"/>
                          <a:cs typeface="+mn-cs"/>
                        </a:rPr>
                        <a:t>Demographic variables </a:t>
                      </a:r>
                      <a:endParaRPr lang="en-ZA" dirty="0"/>
                    </a:p>
                  </a:txBody>
                  <a:tcPr>
                    <a:solidFill>
                      <a:srgbClr val="E3000F"/>
                    </a:solidFill>
                  </a:tcPr>
                </a:tc>
                <a:tc gridSpan="2">
                  <a:txBody>
                    <a:bodyPr/>
                    <a:lstStyle/>
                    <a:p>
                      <a:pPr algn="r"/>
                      <a:r>
                        <a:rPr lang="en-ZA" sz="1800" b="1" i="0" u="none" strike="noStrike" kern="1200" baseline="0" dirty="0">
                          <a:solidFill>
                            <a:schemeClr val="lt1"/>
                          </a:solidFill>
                          <a:latin typeface="+mn-lt"/>
                          <a:ea typeface="+mn-ea"/>
                          <a:cs typeface="+mn-cs"/>
                        </a:rPr>
                        <a:t>Men (25+ years) (n/%)</a:t>
                      </a:r>
                      <a:endParaRPr lang="en-ZA" dirty="0"/>
                    </a:p>
                  </a:txBody>
                  <a:tcPr>
                    <a:solidFill>
                      <a:srgbClr val="E3000F"/>
                    </a:solidFill>
                  </a:tcPr>
                </a:tc>
                <a:tc hMerge="1">
                  <a:txBody>
                    <a:bodyPr/>
                    <a:lstStyle/>
                    <a:p>
                      <a:endParaRPr lang="en-ZA"/>
                    </a:p>
                  </a:txBody>
                  <a:tcPr/>
                </a:tc>
                <a:extLst>
                  <a:ext uri="{0D108BD9-81ED-4DB2-BD59-A6C34878D82A}">
                    <a16:rowId xmlns:a16="http://schemas.microsoft.com/office/drawing/2014/main" val="1171152331"/>
                  </a:ext>
                </a:extLst>
              </a:tr>
              <a:tr h="370840">
                <a:tc>
                  <a:txBody>
                    <a:bodyPr/>
                    <a:lstStyle/>
                    <a:p>
                      <a:pPr algn="l"/>
                      <a:endParaRPr lang="en-ZA" dirty="0">
                        <a:latin typeface="Arial" panose="020B0604020202020204" pitchFamily="34" charset="0"/>
                        <a:cs typeface="Arial" panose="020B0604020202020204" pitchFamily="34" charset="0"/>
                      </a:endParaRPr>
                    </a:p>
                  </a:txBody>
                  <a:tcPr/>
                </a:tc>
                <a:tc>
                  <a:txBody>
                    <a:bodyPr/>
                    <a:lstStyle/>
                    <a:p>
                      <a:pPr algn="r"/>
                      <a:r>
                        <a:rPr lang="en-ZA" dirty="0">
                          <a:latin typeface="Arial" panose="020B0604020202020204" pitchFamily="34" charset="0"/>
                          <a:cs typeface="Arial" panose="020B0604020202020204" pitchFamily="34" charset="0"/>
                        </a:rPr>
                        <a:t>Guardian</a:t>
                      </a:r>
                    </a:p>
                  </a:txBody>
                  <a:tcPr/>
                </a:tc>
                <a:tc>
                  <a:txBody>
                    <a:bodyPr/>
                    <a:lstStyle/>
                    <a:p>
                      <a:pPr algn="r"/>
                      <a:r>
                        <a:rPr lang="en-ZA" dirty="0">
                          <a:latin typeface="Arial" panose="020B0604020202020204" pitchFamily="34" charset="0"/>
                          <a:cs typeface="Arial" panose="020B0604020202020204" pitchFamily="34" charset="0"/>
                        </a:rPr>
                        <a:t>Client</a:t>
                      </a:r>
                    </a:p>
                  </a:txBody>
                  <a:tcPr/>
                </a:tc>
                <a:extLst>
                  <a:ext uri="{0D108BD9-81ED-4DB2-BD59-A6C34878D82A}">
                    <a16:rowId xmlns:a16="http://schemas.microsoft.com/office/drawing/2014/main" val="229090486"/>
                  </a:ext>
                </a:extLst>
              </a:tr>
              <a:tr h="370840">
                <a:tc>
                  <a:txBody>
                    <a:bodyPr/>
                    <a:lstStyle/>
                    <a:p>
                      <a:pPr algn="l"/>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Number of visits in past 24 months</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507</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kern="1200" dirty="0">
                          <a:solidFill>
                            <a:schemeClr val="dk1"/>
                          </a:solidFill>
                          <a:latin typeface="Arial" panose="020B0604020202020204" pitchFamily="34" charset="0"/>
                          <a:ea typeface="+mn-ea"/>
                          <a:cs typeface="Arial" panose="020B0604020202020204" pitchFamily="34" charset="0"/>
                        </a:rPr>
                        <a:t>604</a:t>
                      </a:r>
                    </a:p>
                  </a:txBody>
                  <a:tcPr/>
                </a:tc>
                <a:extLst>
                  <a:ext uri="{0D108BD9-81ED-4DB2-BD59-A6C34878D82A}">
                    <a16:rowId xmlns:a16="http://schemas.microsoft.com/office/drawing/2014/main" val="1124790252"/>
                  </a:ext>
                </a:extLst>
              </a:tr>
              <a:tr h="370840">
                <a:tc>
                  <a:txBody>
                    <a:bodyPr/>
                    <a:lstStyle/>
                    <a:p>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Top 3 reasons for health care visit</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745183"/>
                  </a:ext>
                </a:extLst>
              </a:tr>
              <a:tr h="370840">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OPD: feeling sick</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395 (77.9)</a:t>
                      </a:r>
                      <a:endParaRPr lang="en-ZA" sz="1800" kern="1200" dirty="0">
                        <a:solidFill>
                          <a:srgbClr val="E3000F"/>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428 (70.9)</a:t>
                      </a:r>
                      <a:endParaRPr lang="en-ZA" sz="1800" kern="1200" dirty="0">
                        <a:solidFill>
                          <a:srgbClr val="E3000F"/>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2881787"/>
                  </a:ext>
                </a:extLst>
              </a:tr>
              <a:tr h="370840">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OPD: injury</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31 (6.1)</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44 (7.3)</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35909604"/>
                  </a:ext>
                </a:extLst>
              </a:tr>
              <a:tr h="370840">
                <a:tc>
                  <a:txBody>
                    <a:bodyPr/>
                    <a:lstStyle/>
                    <a:p>
                      <a:r>
                        <a:rPr lang="en-ZA" dirty="0">
                          <a:latin typeface="Arial" panose="020B0604020202020204" pitchFamily="34" charset="0"/>
                          <a:cs typeface="Arial" panose="020B0604020202020204" pitchFamily="34" charset="0"/>
                        </a:rPr>
                        <a:t>Delivery</a:t>
                      </a: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31 (6.1)</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0 (0)</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60578171"/>
                  </a:ext>
                </a:extLst>
              </a:tr>
              <a:tr h="370840">
                <a:tc>
                  <a:txBody>
                    <a:bodyPr/>
                    <a:lstStyle/>
                    <a:p>
                      <a:r>
                        <a:rPr lang="en-ZA" sz="1800" b="1" i="0" u="none" strike="noStrike" kern="1200" baseline="0" dirty="0">
                          <a:solidFill>
                            <a:schemeClr val="dk1"/>
                          </a:solidFill>
                          <a:latin typeface="Arial" panose="020B0604020202020204" pitchFamily="34" charset="0"/>
                          <a:ea typeface="+mn-ea"/>
                          <a:cs typeface="Arial" panose="020B0604020202020204" pitchFamily="34" charset="0"/>
                        </a:rPr>
                        <a:t>Offered HIV testing</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59 (11.6)</a:t>
                      </a:r>
                      <a:endParaRPr lang="en-ZA" sz="1800" kern="1200" dirty="0">
                        <a:solidFill>
                          <a:srgbClr val="E3000F"/>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146 (24.2)</a:t>
                      </a:r>
                      <a:endParaRPr lang="en-ZA" sz="1800" kern="1200" dirty="0">
                        <a:solidFill>
                          <a:srgbClr val="E3000F"/>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98158499"/>
                  </a:ext>
                </a:extLst>
              </a:tr>
              <a:tr h="370840">
                <a:tc>
                  <a:txBody>
                    <a:bodyPr/>
                    <a:lstStyle/>
                    <a:p>
                      <a:r>
                        <a:rPr lang="en-ZA" sz="1800" b="1" i="0" u="none" strike="noStrike" kern="1200" baseline="0" dirty="0">
                          <a:solidFill>
                            <a:schemeClr val="dk1"/>
                          </a:solidFill>
                          <a:latin typeface="Arial" panose="020B0604020202020204" pitchFamily="34" charset="0"/>
                          <a:ea typeface="+mn-ea"/>
                          <a:cs typeface="Arial" panose="020B0604020202020204" pitchFamily="34" charset="0"/>
                        </a:rPr>
                        <a:t>Reason for not testing</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38883218"/>
                  </a:ext>
                </a:extLst>
              </a:tr>
              <a:tr h="370840">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Not ready (prepared) to test for HIV</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69 (13.6)</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80 (13.2)</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62022447"/>
                  </a:ext>
                </a:extLst>
              </a:tr>
              <a:tr h="370840">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Do not need an HIV test (no perceived risk)</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82 (16.2)</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77 (12.7)</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56190151"/>
                  </a:ext>
                </a:extLst>
              </a:tr>
              <a:tr h="370840">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Not offered HIV testing</a:t>
                      </a:r>
                      <a:endParaRPr lang="en-ZA" dirty="0">
                        <a:latin typeface="Arial" panose="020B0604020202020204" pitchFamily="34" charset="0"/>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132 (26.0)</a:t>
                      </a:r>
                      <a:endParaRPr lang="en-ZA" sz="1800" kern="1200" dirty="0">
                        <a:solidFill>
                          <a:srgbClr val="E3000F"/>
                        </a:solidFill>
                        <a:latin typeface="Arial" panose="020B0604020202020204" pitchFamily="34" charset="0"/>
                        <a:ea typeface="+mn-ea"/>
                        <a:cs typeface="Arial" panose="020B0604020202020204" pitchFamily="34" charset="0"/>
                      </a:endParaRPr>
                    </a:p>
                  </a:txBody>
                  <a:tcPr/>
                </a:tc>
                <a:tc>
                  <a:txBody>
                    <a:bodyPr/>
                    <a:lstStyle/>
                    <a:p>
                      <a:pPr marL="0" algn="r" defTabSz="914400" rtl="0" eaLnBrk="1" latinLnBrk="0" hangingPunct="1"/>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218 (36.1)</a:t>
                      </a:r>
                      <a:endParaRPr lang="en-ZA" sz="1800" kern="1200" dirty="0">
                        <a:solidFill>
                          <a:srgbClr val="E3000F"/>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34495286"/>
                  </a:ext>
                </a:extLst>
              </a:tr>
            </a:tbl>
          </a:graphicData>
        </a:graphic>
      </p:graphicFrame>
    </p:spTree>
    <p:extLst>
      <p:ext uri="{BB962C8B-B14F-4D97-AF65-F5344CB8AC3E}">
        <p14:creationId xmlns:p14="http://schemas.microsoft.com/office/powerpoint/2010/main" val="251594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sp>
        <p:nvSpPr>
          <p:cNvPr id="5" name="Rectangle 4">
            <a:extLst>
              <a:ext uri="{FF2B5EF4-FFF2-40B4-BE49-F238E27FC236}">
                <a16:creationId xmlns:a16="http://schemas.microsoft.com/office/drawing/2014/main" id="{DEB1213D-357B-44D7-B096-6F8741157E24}"/>
              </a:ext>
            </a:extLst>
          </p:cNvPr>
          <p:cNvSpPr/>
          <p:nvPr/>
        </p:nvSpPr>
        <p:spPr>
          <a:xfrm>
            <a:off x="483302" y="1527889"/>
            <a:ext cx="8481186" cy="5386090"/>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Men older than 25 years </a:t>
            </a:r>
            <a:r>
              <a:rPr lang="en-US" sz="2600" dirty="0">
                <a:solidFill>
                  <a:srgbClr val="E3000F"/>
                </a:solidFill>
                <a:latin typeface="Arial" panose="020B0604020202020204" pitchFamily="34" charset="0"/>
                <a:cs typeface="Arial" panose="020B0604020202020204" pitchFamily="34" charset="0"/>
              </a:rPr>
              <a:t>DO</a:t>
            </a:r>
            <a:r>
              <a:rPr lang="en-US" sz="2600" dirty="0">
                <a:latin typeface="Arial" panose="020B0604020202020204" pitchFamily="34" charset="0"/>
                <a:cs typeface="Arial" panose="020B0604020202020204" pitchFamily="34" charset="0"/>
              </a:rPr>
              <a:t> frequent health facilities in Malawi.</a:t>
            </a:r>
          </a:p>
          <a:p>
            <a:pPr marL="285750" indent="-28575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Wider coverage of facility testing may decrease unmet need among adult men </a:t>
            </a:r>
          </a:p>
          <a:p>
            <a:pPr marL="285750" indent="-285750">
              <a:spcBef>
                <a:spcPts val="1200"/>
              </a:spcBef>
              <a:spcAft>
                <a:spcPts val="1200"/>
              </a:spcAft>
              <a:buFont typeface="Arial" panose="020B0604020202020204" pitchFamily="34" charset="0"/>
              <a:buChar char="•"/>
            </a:pPr>
            <a:r>
              <a:rPr lang="en-US" sz="2600" b="1" dirty="0">
                <a:latin typeface="Arial" panose="020B0604020202020204" pitchFamily="34" charset="0"/>
                <a:cs typeface="Arial" panose="020B0604020202020204" pitchFamily="34" charset="0"/>
              </a:rPr>
              <a:t>Next Steps</a:t>
            </a:r>
            <a:r>
              <a:rPr lang="en-US" sz="2600" dirty="0">
                <a:latin typeface="Arial" panose="020B0604020202020204" pitchFamily="34" charset="0"/>
                <a:cs typeface="Arial" panose="020B0604020202020204" pitchFamily="34" charset="0"/>
              </a:rPr>
              <a:t>: Similar health </a:t>
            </a:r>
            <a:r>
              <a:rPr lang="en-US" sz="2600">
                <a:latin typeface="Arial" panose="020B0604020202020204" pitchFamily="34" charset="0"/>
                <a:cs typeface="Arial" panose="020B0604020202020204" pitchFamily="34" charset="0"/>
              </a:rPr>
              <a:t>facility attendance studies </a:t>
            </a:r>
            <a:r>
              <a:rPr lang="en-US" sz="2600" dirty="0">
                <a:latin typeface="Arial" panose="020B0604020202020204" pitchFamily="34" charset="0"/>
                <a:cs typeface="Arial" panose="020B0604020202020204" pitchFamily="34" charset="0"/>
              </a:rPr>
              <a:t>should be replicated in other settings. </a:t>
            </a:r>
          </a:p>
          <a:p>
            <a:pPr marL="285750" indent="-28575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Findings highlight the need to interrogate in each context the assumption that men cannot be reached through facility services.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97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4B63-FB1E-4C72-B6D9-D7CB09E112F1}"/>
              </a:ext>
            </a:extLst>
          </p:cNvPr>
          <p:cNvSpPr>
            <a:spLocks noGrp="1"/>
          </p:cNvSpPr>
          <p:nvPr>
            <p:ph type="title"/>
          </p:nvPr>
        </p:nvSpPr>
        <p:spPr/>
        <p:txBody>
          <a:bodyPr/>
          <a:lstStyle/>
          <a:p>
            <a:r>
              <a:rPr lang="en-ZA" dirty="0"/>
              <a:t>Acknowledgements</a:t>
            </a:r>
          </a:p>
        </p:txBody>
      </p:sp>
      <p:sp>
        <p:nvSpPr>
          <p:cNvPr id="3" name="Content Placeholder 2">
            <a:extLst>
              <a:ext uri="{FF2B5EF4-FFF2-40B4-BE49-F238E27FC236}">
                <a16:creationId xmlns:a16="http://schemas.microsoft.com/office/drawing/2014/main" id="{42C40562-7B05-43EB-9AE1-2FCA04284044}"/>
              </a:ext>
            </a:extLst>
          </p:cNvPr>
          <p:cNvSpPr>
            <a:spLocks noGrp="1"/>
          </p:cNvSpPr>
          <p:nvPr>
            <p:ph idx="1"/>
          </p:nvPr>
        </p:nvSpPr>
        <p:spPr/>
        <p:txBody>
          <a:bodyPr/>
          <a:lstStyle/>
          <a:p>
            <a:r>
              <a:rPr lang="en-ZA" sz="2000" dirty="0"/>
              <a:t>Study activities were funded by </a:t>
            </a:r>
            <a:r>
              <a:rPr lang="en-US" sz="2000" dirty="0"/>
              <a:t>the United Kingdom Department for International Development (DFID) grant number: </a:t>
            </a:r>
            <a:r>
              <a:rPr lang="is-IS" sz="2000"/>
              <a:t>300380</a:t>
            </a:r>
            <a:endParaRPr lang="en-US" sz="2000" dirty="0"/>
          </a:p>
          <a:p>
            <a:r>
              <a:rPr lang="en-US" sz="2000" dirty="0"/>
              <a:t>KD </a:t>
            </a:r>
            <a:r>
              <a:rPr lang="en-GB" sz="2000" dirty="0"/>
              <a:t>receives support from the UCLA CFAR grant AI028697 and the UCLA AIDS Institute. KD’s time was partially supported by the National Institute of Health Fogarty International </a:t>
            </a:r>
            <a:r>
              <a:rPr lang="en-GB" sz="2000" dirty="0" err="1"/>
              <a:t>Center</a:t>
            </a:r>
            <a:r>
              <a:rPr lang="en-GB" sz="2000" dirty="0"/>
              <a:t> K01-</a:t>
            </a:r>
            <a:r>
              <a:rPr lang="en-GB" sz="2000" u="sng" dirty="0">
                <a:hlinkClick r:id="rId3"/>
              </a:rPr>
              <a:t>TW011484-01</a:t>
            </a:r>
            <a:r>
              <a:rPr lang="en-GB" sz="2000" u="sng" dirty="0"/>
              <a:t>.</a:t>
            </a:r>
            <a:endParaRPr lang="en-US" sz="2000" dirty="0"/>
          </a:p>
          <a:p>
            <a:r>
              <a:rPr lang="en-US" sz="2000" dirty="0"/>
              <a:t>We are grateful to the Research Assistants and respondents who contributed to this work</a:t>
            </a:r>
          </a:p>
          <a:p>
            <a:endParaRPr lang="en-ZA" i="1" dirty="0">
              <a:solidFill>
                <a:srgbClr val="E3000F"/>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49" y="5157192"/>
            <a:ext cx="1399872" cy="881580"/>
          </a:xfrm>
          <a:prstGeom prst="rect">
            <a:avLst/>
          </a:prstGeom>
        </p:spPr>
      </p:pic>
      <p:pic>
        <p:nvPicPr>
          <p:cNvPr id="5"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5231246"/>
            <a:ext cx="1511406" cy="733472"/>
          </a:xfrm>
          <a:prstGeom prst="rect">
            <a:avLst/>
          </a:prstGeom>
          <a:noFill/>
          <a:ln w="9525">
            <a:noFill/>
            <a:miter lim="800000"/>
            <a:headEnd/>
            <a:tailEnd/>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7913" y="5231246"/>
            <a:ext cx="2107163" cy="823574"/>
          </a:xfrm>
          <a:prstGeom prst="rect">
            <a:avLst/>
          </a:prstGeom>
        </p:spPr>
      </p:pic>
      <p:pic>
        <p:nvPicPr>
          <p:cNvPr id="7" name="Picture 10" descr="http://agulhas.co.uk/wp-content/uploads/2016/09/DFID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062044" y="5096411"/>
            <a:ext cx="2375608" cy="10031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257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sp>
        <p:nvSpPr>
          <p:cNvPr id="5" name="Rectangle 4">
            <a:extLst>
              <a:ext uri="{FF2B5EF4-FFF2-40B4-BE49-F238E27FC236}">
                <a16:creationId xmlns:a16="http://schemas.microsoft.com/office/drawing/2014/main" id="{DEB1213D-357B-44D7-B096-6F8741157E24}"/>
              </a:ext>
            </a:extLst>
          </p:cNvPr>
          <p:cNvSpPr/>
          <p:nvPr/>
        </p:nvSpPr>
        <p:spPr>
          <a:xfrm>
            <a:off x="457200" y="1370191"/>
            <a:ext cx="8229600" cy="4616648"/>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Men remain underrepresented in HIV testing and treatment services</a:t>
            </a:r>
          </a:p>
          <a:p>
            <a:pPr marL="285750" lvl="1" indent="-28575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Community-based strategies are often seen as essential to reaching men</a:t>
            </a:r>
          </a:p>
          <a:p>
            <a:pPr marL="285750" lvl="1" indent="-28575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Men have few reasons for routine facility-based health visits, and may avoid health facilities</a:t>
            </a:r>
          </a:p>
          <a:p>
            <a:pPr marL="285750" indent="-285750">
              <a:spcBef>
                <a:spcPts val="1200"/>
              </a:spcBef>
              <a:spcAft>
                <a:spcPts val="1200"/>
              </a:spcAft>
              <a:buFont typeface="Arial" panose="020B0604020202020204" pitchFamily="34" charset="0"/>
              <a:buChar char="•"/>
            </a:pPr>
            <a:r>
              <a:rPr lang="en-US" sz="2600" dirty="0">
                <a:solidFill>
                  <a:srgbClr val="FF0000"/>
                </a:solidFill>
                <a:latin typeface="Arial" panose="020B0604020202020204" pitchFamily="34" charset="0"/>
                <a:cs typeface="Arial" panose="020B0604020202020204" pitchFamily="34" charset="0"/>
              </a:rPr>
              <a:t>However, little is known about the frequency with which men actually attend facilities, and what services are received</a:t>
            </a:r>
          </a:p>
        </p:txBody>
      </p:sp>
    </p:spTree>
    <p:extLst>
      <p:ext uri="{BB962C8B-B14F-4D97-AF65-F5344CB8AC3E}">
        <p14:creationId xmlns:p14="http://schemas.microsoft.com/office/powerpoint/2010/main" val="167315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a:bodyPr>
          <a:lstStyle/>
          <a:p>
            <a:r>
              <a:rPr lang="en-US" dirty="0"/>
              <a:t>Study objective</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sp>
        <p:nvSpPr>
          <p:cNvPr id="5" name="Rectangle 4">
            <a:extLst>
              <a:ext uri="{FF2B5EF4-FFF2-40B4-BE49-F238E27FC236}">
                <a16:creationId xmlns:a16="http://schemas.microsoft.com/office/drawing/2014/main" id="{DEB1213D-357B-44D7-B096-6F8741157E24}"/>
              </a:ext>
            </a:extLst>
          </p:cNvPr>
          <p:cNvSpPr/>
          <p:nvPr/>
        </p:nvSpPr>
        <p:spPr>
          <a:xfrm>
            <a:off x="457200" y="1370191"/>
            <a:ext cx="8229600" cy="498598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Overarching Objective: </a:t>
            </a:r>
          </a:p>
          <a:p>
            <a:r>
              <a:rPr lang="en-US" sz="2000" dirty="0">
                <a:latin typeface="Arial" panose="020B0604020202020204" pitchFamily="34" charset="0"/>
                <a:cs typeface="Arial" panose="020B0604020202020204" pitchFamily="34" charset="0"/>
              </a:rPr>
              <a:t>Assess the potential impact of facility HIVST on (1) community level testing coverage among men and youth and (2) facility efficiencies </a:t>
            </a:r>
          </a:p>
          <a:p>
            <a:endParaRPr lang="en-US" sz="2000" b="1" dirty="0">
              <a:latin typeface="Arial" panose="020B0604020202020204" pitchFamily="34" charset="0"/>
              <a:cs typeface="Arial" panose="020B0604020202020204" pitchFamily="34" charset="0"/>
            </a:endParaRPr>
          </a:p>
          <a:p>
            <a:r>
              <a:rPr lang="en-US" sz="2600" b="1" dirty="0">
                <a:solidFill>
                  <a:srgbClr val="E3000F"/>
                </a:solidFill>
                <a:latin typeface="Arial" panose="020B0604020202020204" pitchFamily="34" charset="0"/>
                <a:cs typeface="Arial" panose="020B0604020202020204" pitchFamily="34" charset="0"/>
              </a:rPr>
              <a:t>Aim 1: </a:t>
            </a:r>
            <a:r>
              <a:rPr lang="en-US" sz="2600" dirty="0">
                <a:solidFill>
                  <a:srgbClr val="E3000F"/>
                </a:solidFill>
                <a:latin typeface="Arial" panose="020B0604020202020204" pitchFamily="34" charset="0"/>
                <a:cs typeface="Arial" panose="020B0604020202020204" pitchFamily="34" charset="0"/>
              </a:rPr>
              <a:t>Examine under-reached populations (men and youth aged 15-24 years) use of facility-based health services in the past 24 months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Aim 2: </a:t>
            </a:r>
            <a:r>
              <a:rPr lang="en-US" sz="2000" dirty="0">
                <a:latin typeface="Arial" panose="020B0604020202020204" pitchFamily="34" charset="0"/>
                <a:cs typeface="Arial" panose="020B0604020202020204" pitchFamily="34" charset="0"/>
              </a:rPr>
              <a:t>Assess facility-based HIVST when implemented by lower-level healthcare workers and combined with a simple screening tool</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Aim 3: </a:t>
            </a:r>
            <a:r>
              <a:rPr lang="en-US" sz="2000" dirty="0">
                <a:latin typeface="Arial" panose="020B0604020202020204" pitchFamily="34" charset="0"/>
                <a:cs typeface="Arial" panose="020B0604020202020204" pitchFamily="34" charset="0"/>
              </a:rPr>
              <a:t>Estimate the time to achieve different levels of community-level testing coverage among under-reached populations (men and youth) with the scale-up of facility HIVST within the community catchment area of each facility</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61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a:bodyPr>
          <a:lstStyle/>
          <a:p>
            <a:r>
              <a:rPr lang="en-US" dirty="0"/>
              <a:t>Methodology for Aim 1</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sp>
        <p:nvSpPr>
          <p:cNvPr id="5" name="Rectangle 4">
            <a:extLst>
              <a:ext uri="{FF2B5EF4-FFF2-40B4-BE49-F238E27FC236}">
                <a16:creationId xmlns:a16="http://schemas.microsoft.com/office/drawing/2014/main" id="{DEB1213D-357B-44D7-B096-6F8741157E24}"/>
              </a:ext>
            </a:extLst>
          </p:cNvPr>
          <p:cNvSpPr/>
          <p:nvPr/>
        </p:nvSpPr>
        <p:spPr>
          <a:xfrm>
            <a:off x="457200" y="1484784"/>
            <a:ext cx="8435280" cy="4708981"/>
          </a:xfrm>
          <a:prstGeom prst="rect">
            <a:avLst/>
          </a:prstGeom>
        </p:spPr>
        <p:txBody>
          <a:bodyPr wrap="square">
            <a:spAutoFit/>
          </a:bodyPr>
          <a:lstStyle/>
          <a:p>
            <a:pPr>
              <a:spcBef>
                <a:spcPts val="600"/>
              </a:spcBef>
              <a:spcAft>
                <a:spcPts val="600"/>
              </a:spcAft>
            </a:pPr>
            <a:r>
              <a:rPr lang="en-ZA" sz="2600" b="1" dirty="0">
                <a:latin typeface="Arial" panose="020B0604020202020204" pitchFamily="34" charset="0"/>
                <a:cs typeface="Arial" panose="020B0604020202020204" pitchFamily="34" charset="0"/>
              </a:rPr>
              <a:t>Aim 1: </a:t>
            </a:r>
            <a:r>
              <a:rPr lang="en-ZA" sz="2600" dirty="0">
                <a:latin typeface="Arial" panose="020B0604020202020204" pitchFamily="34" charset="0"/>
                <a:cs typeface="Arial" panose="020B0604020202020204" pitchFamily="34" charset="0"/>
              </a:rPr>
              <a:t>Community Survey</a:t>
            </a:r>
          </a:p>
          <a:p>
            <a:pPr>
              <a:spcBef>
                <a:spcPts val="600"/>
              </a:spcBef>
              <a:spcAft>
                <a:spcPts val="600"/>
              </a:spcAft>
            </a:pPr>
            <a:r>
              <a:rPr lang="en-US" sz="2600" b="1" dirty="0">
                <a:latin typeface="Arial" panose="020B0604020202020204" pitchFamily="34" charset="0"/>
                <a:cs typeface="Arial" panose="020B0604020202020204" pitchFamily="34" charset="0"/>
              </a:rPr>
              <a:t>Design: </a:t>
            </a:r>
            <a:r>
              <a:rPr lang="en-US" sz="2600" dirty="0">
                <a:solidFill>
                  <a:srgbClr val="E3000F"/>
                </a:solidFill>
                <a:latin typeface="Arial" panose="020B0604020202020204" pitchFamily="34" charset="0"/>
                <a:cs typeface="Arial" panose="020B0604020202020204" pitchFamily="34" charset="0"/>
              </a:rPr>
              <a:t>Cross-sectional, community survey </a:t>
            </a:r>
          </a:p>
          <a:p>
            <a:pPr>
              <a:spcBef>
                <a:spcPts val="600"/>
              </a:spcBef>
              <a:spcAft>
                <a:spcPts val="600"/>
              </a:spcAft>
            </a:pPr>
            <a:r>
              <a:rPr lang="en-US" sz="2600" b="1" dirty="0">
                <a:latin typeface="Arial" panose="020B0604020202020204" pitchFamily="34" charset="0"/>
                <a:cs typeface="Arial" panose="020B0604020202020204" pitchFamily="34" charset="0"/>
              </a:rPr>
              <a:t>Sampling Strategy: </a:t>
            </a:r>
            <a:r>
              <a:rPr lang="en-US" sz="2600" dirty="0">
                <a:latin typeface="Arial" panose="020B0604020202020204" pitchFamily="34" charset="0"/>
                <a:cs typeface="Arial" panose="020B0604020202020204" pitchFamily="34" charset="0"/>
              </a:rPr>
              <a:t>Multistage sampling. 36 villages randomly selected from the 6 facility catchment areas. </a:t>
            </a:r>
            <a:r>
              <a:rPr lang="en-US" sz="2600" dirty="0">
                <a:solidFill>
                  <a:srgbClr val="FF0000"/>
                </a:solidFill>
                <a:latin typeface="Arial" panose="020B0604020202020204" pitchFamily="34" charset="0"/>
                <a:cs typeface="Arial" panose="020B0604020202020204" pitchFamily="34" charset="0"/>
              </a:rPr>
              <a:t>1,897 individuals randomly selected using national village registers. </a:t>
            </a:r>
            <a:r>
              <a:rPr lang="en-US" sz="2600" dirty="0">
                <a:latin typeface="Arial" panose="020B0604020202020204" pitchFamily="34" charset="0"/>
                <a:cs typeface="Arial" panose="020B0604020202020204" pitchFamily="34" charset="0"/>
              </a:rPr>
              <a:t>Individual sampling stratified by age.</a:t>
            </a:r>
          </a:p>
          <a:p>
            <a:pPr>
              <a:spcBef>
                <a:spcPts val="600"/>
              </a:spcBef>
              <a:spcAft>
                <a:spcPts val="600"/>
              </a:spcAft>
            </a:pPr>
            <a:r>
              <a:rPr lang="en-US" sz="2600" b="1" dirty="0">
                <a:latin typeface="Arial" panose="020B0604020202020204" pitchFamily="34" charset="0"/>
                <a:cs typeface="Arial" panose="020B0604020202020204" pitchFamily="34" charset="0"/>
              </a:rPr>
              <a:t>Eligibility: </a:t>
            </a:r>
            <a:r>
              <a:rPr lang="en-US" sz="2600" dirty="0">
                <a:latin typeface="Arial" panose="020B0604020202020204" pitchFamily="34" charset="0"/>
                <a:cs typeface="Arial" panose="020B0604020202020204" pitchFamily="34" charset="0"/>
              </a:rPr>
              <a:t>Youth (15-24 years) </a:t>
            </a:r>
            <a:r>
              <a:rPr lang="en-US" sz="2600" dirty="0">
                <a:solidFill>
                  <a:srgbClr val="E3000F"/>
                </a:solidFill>
                <a:latin typeface="Arial" panose="020B0604020202020204" pitchFamily="34" charset="0"/>
                <a:cs typeface="Arial" panose="020B0604020202020204" pitchFamily="34" charset="0"/>
              </a:rPr>
              <a:t>or Adult Men (25-65 years)</a:t>
            </a:r>
            <a:r>
              <a:rPr lang="en-US" sz="2600" dirty="0">
                <a:latin typeface="Arial" panose="020B0604020202020204" pitchFamily="34" charset="0"/>
                <a:cs typeface="Arial" panose="020B0604020202020204" pitchFamily="34" charset="0"/>
              </a:rPr>
              <a:t>; slept &gt;15 nights in selected villages in last 30 days</a:t>
            </a:r>
            <a:endParaRPr lang="en-US" sz="2600" dirty="0">
              <a:solidFill>
                <a:srgbClr val="E3000F"/>
              </a:solidFill>
              <a:latin typeface="Arial" panose="020B0604020202020204" pitchFamily="34" charset="0"/>
              <a:cs typeface="Arial" panose="020B0604020202020204" pitchFamily="34" charset="0"/>
            </a:endParaRPr>
          </a:p>
          <a:p>
            <a:pPr>
              <a:spcBef>
                <a:spcPts val="600"/>
              </a:spcBef>
              <a:spcAft>
                <a:spcPts val="600"/>
              </a:spcAft>
            </a:pPr>
            <a:r>
              <a:rPr lang="en-ZA" sz="2600" b="1" dirty="0">
                <a:latin typeface="Arial" panose="020B0604020202020204" pitchFamily="34" charset="0"/>
                <a:cs typeface="Arial" panose="020B0604020202020204" pitchFamily="34" charset="0"/>
              </a:rPr>
              <a:t>Timeline: </a:t>
            </a:r>
            <a:r>
              <a:rPr lang="en-ZA" sz="2600" dirty="0">
                <a:latin typeface="Arial" panose="020B0604020202020204" pitchFamily="34" charset="0"/>
                <a:cs typeface="Arial" panose="020B0604020202020204" pitchFamily="34" charset="0"/>
              </a:rPr>
              <a:t>August - October, 2019</a:t>
            </a:r>
          </a:p>
        </p:txBody>
      </p:sp>
    </p:spTree>
    <p:extLst>
      <p:ext uri="{BB962C8B-B14F-4D97-AF65-F5344CB8AC3E}">
        <p14:creationId xmlns:p14="http://schemas.microsoft.com/office/powerpoint/2010/main" val="264652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fontScale="90000"/>
          </a:bodyPr>
          <a:lstStyle/>
          <a:p>
            <a:r>
              <a:rPr lang="en-US" dirty="0"/>
              <a:t>Facility-level sampling </a:t>
            </a:r>
            <a:br>
              <a:rPr lang="en-US" dirty="0"/>
            </a:br>
            <a:r>
              <a:rPr lang="en-US" dirty="0"/>
              <a:t>(6 villages per facility)</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463050D3-C59A-472A-B1F2-984CF4C730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 y="1659606"/>
            <a:ext cx="7844358" cy="4670549"/>
          </a:xfrm>
          <a:prstGeom prst="rect">
            <a:avLst/>
          </a:prstGeom>
        </p:spPr>
      </p:pic>
    </p:spTree>
    <p:extLst>
      <p:ext uri="{BB962C8B-B14F-4D97-AF65-F5344CB8AC3E}">
        <p14:creationId xmlns:p14="http://schemas.microsoft.com/office/powerpoint/2010/main" val="249675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FC7F-5D95-45C0-B752-C37F6F1A0BE5}"/>
              </a:ext>
            </a:extLst>
          </p:cNvPr>
          <p:cNvSpPr>
            <a:spLocks noGrp="1"/>
          </p:cNvSpPr>
          <p:nvPr>
            <p:ph type="title"/>
          </p:nvPr>
        </p:nvSpPr>
        <p:spPr/>
        <p:txBody>
          <a:bodyPr/>
          <a:lstStyle/>
          <a:p>
            <a:r>
              <a:rPr lang="en-ZA" dirty="0"/>
              <a:t>Preliminary results</a:t>
            </a:r>
          </a:p>
        </p:txBody>
      </p:sp>
      <p:sp>
        <p:nvSpPr>
          <p:cNvPr id="3" name="Content Placeholder 2">
            <a:extLst>
              <a:ext uri="{FF2B5EF4-FFF2-40B4-BE49-F238E27FC236}">
                <a16:creationId xmlns:a16="http://schemas.microsoft.com/office/drawing/2014/main" id="{7BB33567-DB7B-4C1E-B0B9-AE728EC09D90}"/>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67CCE634-7053-4D76-BB8E-8DC6ACDA1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11817"/>
            <a:ext cx="9144000" cy="4959607"/>
          </a:xfrm>
          <a:prstGeom prst="rect">
            <a:avLst/>
          </a:prstGeom>
        </p:spPr>
      </p:pic>
    </p:spTree>
    <p:extLst>
      <p:ext uri="{BB962C8B-B14F-4D97-AF65-F5344CB8AC3E}">
        <p14:creationId xmlns:p14="http://schemas.microsoft.com/office/powerpoint/2010/main" val="117858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a:bodyPr>
          <a:lstStyle/>
          <a:p>
            <a:r>
              <a:rPr lang="en-US" dirty="0"/>
              <a:t>Study enrolment</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2680" y="1362616"/>
            <a:ext cx="5838639" cy="5001130"/>
          </a:xfrm>
          <a:prstGeom prst="rect">
            <a:avLst/>
          </a:prstGeom>
        </p:spPr>
      </p:pic>
    </p:spTree>
    <p:extLst>
      <p:ext uri="{BB962C8B-B14F-4D97-AF65-F5344CB8AC3E}">
        <p14:creationId xmlns:p14="http://schemas.microsoft.com/office/powerpoint/2010/main" val="188328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p:txBody>
          <a:bodyPr>
            <a:normAutofit fontScale="90000"/>
          </a:bodyPr>
          <a:lstStyle/>
          <a:p>
            <a:r>
              <a:rPr lang="en-US" dirty="0"/>
              <a:t>Respondent characteristics</a:t>
            </a:r>
            <a:br>
              <a:rPr lang="en-US" dirty="0"/>
            </a:br>
            <a:r>
              <a:rPr lang="en-US" dirty="0"/>
              <a:t>Demographics</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graphicFrame>
        <p:nvGraphicFramePr>
          <p:cNvPr id="4" name="Table 5">
            <a:extLst>
              <a:ext uri="{FF2B5EF4-FFF2-40B4-BE49-F238E27FC236}">
                <a16:creationId xmlns:a16="http://schemas.microsoft.com/office/drawing/2014/main" id="{0C2092D1-3B61-4797-B35A-E547ADB6ED66}"/>
              </a:ext>
            </a:extLst>
          </p:cNvPr>
          <p:cNvGraphicFramePr>
            <a:graphicFrameLocks noGrp="1"/>
          </p:cNvGraphicFramePr>
          <p:nvPr>
            <p:extLst>
              <p:ext uri="{D42A27DB-BD31-4B8C-83A1-F6EECF244321}">
                <p14:modId xmlns:p14="http://schemas.microsoft.com/office/powerpoint/2010/main" val="2061841903"/>
              </p:ext>
            </p:extLst>
          </p:nvPr>
        </p:nvGraphicFramePr>
        <p:xfrm>
          <a:off x="1103784" y="1774877"/>
          <a:ext cx="6936432" cy="4176608"/>
        </p:xfrm>
        <a:graphic>
          <a:graphicData uri="http://schemas.openxmlformats.org/drawingml/2006/table">
            <a:tbl>
              <a:tblPr firstRow="1" bandRow="1">
                <a:tableStyleId>{073A0DAA-6AF3-43AB-8588-CEC1D06C72B9}</a:tableStyleId>
              </a:tblPr>
              <a:tblGrid>
                <a:gridCol w="3468216">
                  <a:extLst>
                    <a:ext uri="{9D8B030D-6E8A-4147-A177-3AD203B41FA5}">
                      <a16:colId xmlns:a16="http://schemas.microsoft.com/office/drawing/2014/main" val="591427327"/>
                    </a:ext>
                  </a:extLst>
                </a:gridCol>
                <a:gridCol w="3468216">
                  <a:extLst>
                    <a:ext uri="{9D8B030D-6E8A-4147-A177-3AD203B41FA5}">
                      <a16:colId xmlns:a16="http://schemas.microsoft.com/office/drawing/2014/main" val="1441847153"/>
                    </a:ext>
                  </a:extLst>
                </a:gridCol>
              </a:tblGrid>
              <a:tr h="370840">
                <a:tc>
                  <a:txBody>
                    <a:bodyPr/>
                    <a:lstStyle/>
                    <a:p>
                      <a:r>
                        <a:rPr lang="en-ZA" sz="1800" b="1" i="0" u="none" strike="noStrike" kern="1200" baseline="0" dirty="0">
                          <a:solidFill>
                            <a:schemeClr val="lt1"/>
                          </a:solidFill>
                          <a:latin typeface="+mn-lt"/>
                          <a:ea typeface="+mn-ea"/>
                          <a:cs typeface="+mn-cs"/>
                        </a:rPr>
                        <a:t>Demographic variables</a:t>
                      </a:r>
                      <a:endParaRPr lang="en-ZA" dirty="0"/>
                    </a:p>
                  </a:txBody>
                  <a:tcPr>
                    <a:solidFill>
                      <a:srgbClr val="E3000F"/>
                    </a:solidFill>
                  </a:tcPr>
                </a:tc>
                <a:tc>
                  <a:txBody>
                    <a:bodyPr/>
                    <a:lstStyle/>
                    <a:p>
                      <a:pPr algn="r"/>
                      <a:r>
                        <a:rPr lang="en-ZA" sz="1800" b="1" i="0" u="none" strike="noStrike" kern="1200" baseline="0" dirty="0">
                          <a:solidFill>
                            <a:schemeClr val="lt1"/>
                          </a:solidFill>
                          <a:latin typeface="+mn-lt"/>
                          <a:ea typeface="+mn-ea"/>
                          <a:cs typeface="+mn-cs"/>
                        </a:rPr>
                        <a:t>Men (25+ years) (n/%)</a:t>
                      </a:r>
                      <a:endParaRPr lang="en-ZA" dirty="0"/>
                    </a:p>
                  </a:txBody>
                  <a:tcPr>
                    <a:solidFill>
                      <a:srgbClr val="E3000F"/>
                    </a:solidFill>
                  </a:tcPr>
                </a:tc>
                <a:extLst>
                  <a:ext uri="{0D108BD9-81ED-4DB2-BD59-A6C34878D82A}">
                    <a16:rowId xmlns:a16="http://schemas.microsoft.com/office/drawing/2014/main" val="1171152331"/>
                  </a:ext>
                </a:extLst>
              </a:tr>
              <a:tr h="370840">
                <a:tc>
                  <a:txBody>
                    <a:bodyPr/>
                    <a:lstStyle/>
                    <a:p>
                      <a:r>
                        <a:rPr lang="en-ZA" dirty="0">
                          <a:latin typeface="Arial" panose="020B0604020202020204" pitchFamily="34" charset="0"/>
                          <a:cs typeface="Arial" panose="020B0604020202020204" pitchFamily="34" charset="0"/>
                        </a:rPr>
                        <a:t>n</a:t>
                      </a:r>
                    </a:p>
                  </a:txBody>
                  <a:tcPr/>
                </a:tc>
                <a:tc>
                  <a:txBody>
                    <a:bodyPr/>
                    <a:lstStyle/>
                    <a:p>
                      <a:pPr algn="r"/>
                      <a:r>
                        <a:rPr lang="en-ZA" dirty="0">
                          <a:latin typeface="Arial" panose="020B0604020202020204" pitchFamily="34" charset="0"/>
                          <a:cs typeface="Arial" panose="020B0604020202020204" pitchFamily="34" charset="0"/>
                        </a:rPr>
                        <a:t>822</a:t>
                      </a:r>
                    </a:p>
                  </a:txBody>
                  <a:tcPr/>
                </a:tc>
                <a:extLst>
                  <a:ext uri="{0D108BD9-81ED-4DB2-BD59-A6C34878D82A}">
                    <a16:rowId xmlns:a16="http://schemas.microsoft.com/office/drawing/2014/main" val="229090486"/>
                  </a:ext>
                </a:extLst>
              </a:tr>
              <a:tr h="370840">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Mean age, years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40.2 (32-47)</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4790252"/>
                  </a:ext>
                </a:extLst>
              </a:tr>
              <a:tr h="370840">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Mean education, years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5.6 (3-8)</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745183"/>
                  </a:ext>
                </a:extLst>
              </a:tr>
              <a:tr h="370840">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Mean household asset 15-point scale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5.3 (3-7)</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881787"/>
                  </a:ext>
                </a:extLst>
              </a:tr>
              <a:tr h="370840">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Currently have financial savings</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283 (34.4)</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5909604"/>
                  </a:ext>
                </a:extLst>
              </a:tr>
              <a:tr h="370840">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Typically work ≥5 days per week</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524 (63.8)</a:t>
                      </a:r>
                      <a:endParaRPr lang="en-ZA" dirty="0">
                        <a:solidFill>
                          <a:srgbClr val="E3000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0578171"/>
                  </a:ext>
                </a:extLst>
              </a:tr>
              <a:tr h="370840">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Slept 3+ nights away from home in last 30 days</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226 (27.5)</a:t>
                      </a:r>
                      <a:endParaRPr lang="en-ZA" dirty="0">
                        <a:solidFill>
                          <a:srgbClr val="E3000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5711174"/>
                  </a:ext>
                </a:extLst>
              </a:tr>
              <a:tr h="671408">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Median number of children living in the household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3.7 (2-5)</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0912984"/>
                  </a:ext>
                </a:extLst>
              </a:tr>
            </a:tbl>
          </a:graphicData>
        </a:graphic>
      </p:graphicFrame>
    </p:spTree>
    <p:extLst>
      <p:ext uri="{BB962C8B-B14F-4D97-AF65-F5344CB8AC3E}">
        <p14:creationId xmlns:p14="http://schemas.microsoft.com/office/powerpoint/2010/main" val="175671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144-38CF-BB4D-8221-4F5DDCE62D8D}"/>
              </a:ext>
            </a:extLst>
          </p:cNvPr>
          <p:cNvSpPr>
            <a:spLocks noGrp="1"/>
          </p:cNvSpPr>
          <p:nvPr>
            <p:ph type="title"/>
          </p:nvPr>
        </p:nvSpPr>
        <p:spPr>
          <a:xfrm>
            <a:off x="1259632" y="369862"/>
            <a:ext cx="7427168" cy="1143000"/>
          </a:xfrm>
        </p:spPr>
        <p:txBody>
          <a:bodyPr>
            <a:normAutofit fontScale="90000"/>
          </a:bodyPr>
          <a:lstStyle/>
          <a:p>
            <a:r>
              <a:rPr lang="en-US" dirty="0"/>
              <a:t>Respondent characteristics</a:t>
            </a:r>
            <a:br>
              <a:rPr lang="en-US" dirty="0"/>
            </a:br>
            <a:r>
              <a:rPr lang="en-US" dirty="0"/>
              <a:t>Sexual risk behavior and use of HIV services</a:t>
            </a:r>
          </a:p>
        </p:txBody>
      </p:sp>
      <p:sp>
        <p:nvSpPr>
          <p:cNvPr id="3" name="Content Placeholder 2">
            <a:extLst>
              <a:ext uri="{FF2B5EF4-FFF2-40B4-BE49-F238E27FC236}">
                <a16:creationId xmlns:a16="http://schemas.microsoft.com/office/drawing/2014/main" id="{CC2181DA-96F2-3D48-98C4-09066DEAC7E6}"/>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graphicFrame>
        <p:nvGraphicFramePr>
          <p:cNvPr id="4" name="Table 5">
            <a:extLst>
              <a:ext uri="{FF2B5EF4-FFF2-40B4-BE49-F238E27FC236}">
                <a16:creationId xmlns:a16="http://schemas.microsoft.com/office/drawing/2014/main" id="{0C2092D1-3B61-4797-B35A-E547ADB6ED66}"/>
              </a:ext>
            </a:extLst>
          </p:cNvPr>
          <p:cNvGraphicFramePr>
            <a:graphicFrameLocks noGrp="1"/>
          </p:cNvGraphicFramePr>
          <p:nvPr>
            <p:extLst>
              <p:ext uri="{D42A27DB-BD31-4B8C-83A1-F6EECF244321}">
                <p14:modId xmlns:p14="http://schemas.microsoft.com/office/powerpoint/2010/main" val="1760222840"/>
              </p:ext>
            </p:extLst>
          </p:nvPr>
        </p:nvGraphicFramePr>
        <p:xfrm>
          <a:off x="893676" y="2035045"/>
          <a:ext cx="7356648" cy="4091118"/>
        </p:xfrm>
        <a:graphic>
          <a:graphicData uri="http://schemas.openxmlformats.org/drawingml/2006/table">
            <a:tbl>
              <a:tblPr firstRow="1" bandRow="1">
                <a:tableStyleId>{073A0DAA-6AF3-43AB-8588-CEC1D06C72B9}</a:tableStyleId>
              </a:tblPr>
              <a:tblGrid>
                <a:gridCol w="4968552">
                  <a:extLst>
                    <a:ext uri="{9D8B030D-6E8A-4147-A177-3AD203B41FA5}">
                      <a16:colId xmlns:a16="http://schemas.microsoft.com/office/drawing/2014/main" val="591427327"/>
                    </a:ext>
                  </a:extLst>
                </a:gridCol>
                <a:gridCol w="2388096">
                  <a:extLst>
                    <a:ext uri="{9D8B030D-6E8A-4147-A177-3AD203B41FA5}">
                      <a16:colId xmlns:a16="http://schemas.microsoft.com/office/drawing/2014/main" val="1441847153"/>
                    </a:ext>
                  </a:extLst>
                </a:gridCol>
              </a:tblGrid>
              <a:tr h="370840">
                <a:tc>
                  <a:txBody>
                    <a:bodyPr/>
                    <a:lstStyle/>
                    <a:p>
                      <a:r>
                        <a:rPr lang="en-ZA" sz="1800" b="1" i="0" u="none" strike="noStrike" kern="1200" baseline="0" dirty="0">
                          <a:solidFill>
                            <a:schemeClr val="lt1"/>
                          </a:solidFill>
                          <a:latin typeface="+mn-lt"/>
                          <a:ea typeface="+mn-ea"/>
                          <a:cs typeface="+mn-cs"/>
                        </a:rPr>
                        <a:t>Demographic variables</a:t>
                      </a:r>
                      <a:endParaRPr lang="en-ZA" dirty="0"/>
                    </a:p>
                  </a:txBody>
                  <a:tcPr>
                    <a:solidFill>
                      <a:srgbClr val="E3000F"/>
                    </a:solidFill>
                  </a:tcPr>
                </a:tc>
                <a:tc>
                  <a:txBody>
                    <a:bodyPr/>
                    <a:lstStyle/>
                    <a:p>
                      <a:pPr algn="r"/>
                      <a:r>
                        <a:rPr lang="en-ZA" sz="1800" b="1" i="0" u="none" strike="noStrike" kern="1200" baseline="0" dirty="0">
                          <a:solidFill>
                            <a:schemeClr val="lt1"/>
                          </a:solidFill>
                          <a:latin typeface="+mn-lt"/>
                          <a:ea typeface="+mn-ea"/>
                          <a:cs typeface="+mn-cs"/>
                        </a:rPr>
                        <a:t>Men (25+ years) (n/%)</a:t>
                      </a:r>
                      <a:endParaRPr lang="en-ZA" dirty="0"/>
                    </a:p>
                  </a:txBody>
                  <a:tcPr>
                    <a:solidFill>
                      <a:srgbClr val="E3000F"/>
                    </a:solidFill>
                  </a:tcPr>
                </a:tc>
                <a:extLst>
                  <a:ext uri="{0D108BD9-81ED-4DB2-BD59-A6C34878D82A}">
                    <a16:rowId xmlns:a16="http://schemas.microsoft.com/office/drawing/2014/main" val="1171152331"/>
                  </a:ext>
                </a:extLst>
              </a:tr>
              <a:tr h="370840">
                <a:tc>
                  <a:txBody>
                    <a:bodyPr/>
                    <a:lstStyle/>
                    <a:p>
                      <a:pPr algn="l"/>
                      <a:r>
                        <a:rPr lang="en-ZA" dirty="0">
                          <a:latin typeface="Arial" panose="020B0604020202020204" pitchFamily="34" charset="0"/>
                          <a:cs typeface="Arial" panose="020B0604020202020204" pitchFamily="34" charset="0"/>
                        </a:rPr>
                        <a:t>n</a:t>
                      </a:r>
                    </a:p>
                  </a:txBody>
                  <a:tcPr/>
                </a:tc>
                <a:tc>
                  <a:txBody>
                    <a:bodyPr/>
                    <a:lstStyle/>
                    <a:p>
                      <a:pPr algn="r"/>
                      <a:r>
                        <a:rPr lang="en-ZA" dirty="0">
                          <a:latin typeface="Arial" panose="020B0604020202020204" pitchFamily="34" charset="0"/>
                          <a:cs typeface="Arial" panose="020B0604020202020204" pitchFamily="34" charset="0"/>
                        </a:rPr>
                        <a:t>822</a:t>
                      </a:r>
                    </a:p>
                  </a:txBody>
                  <a:tcPr/>
                </a:tc>
                <a:extLst>
                  <a:ext uri="{0D108BD9-81ED-4DB2-BD59-A6C34878D82A}">
                    <a16:rowId xmlns:a16="http://schemas.microsoft.com/office/drawing/2014/main" val="229090486"/>
                  </a:ext>
                </a:extLst>
              </a:tr>
              <a:tr h="370840">
                <a:tc>
                  <a:txBody>
                    <a:bodyPr/>
                    <a:lstStyle/>
                    <a:p>
                      <a:pPr algn="l"/>
                      <a:r>
                        <a:rPr lang="en-ZA" sz="1800" b="1" i="0" u="none" strike="noStrike" kern="1200" baseline="0" dirty="0">
                          <a:solidFill>
                            <a:schemeClr val="dk1"/>
                          </a:solidFill>
                          <a:latin typeface="Arial" panose="020B0604020202020204" pitchFamily="34" charset="0"/>
                          <a:ea typeface="+mn-ea"/>
                          <a:cs typeface="Arial" panose="020B0604020202020204" pitchFamily="34" charset="0"/>
                        </a:rPr>
                        <a:t>Sexual risk behaviour</a:t>
                      </a:r>
                      <a:endParaRPr lang="en-ZA" dirty="0">
                        <a:latin typeface="Arial" panose="020B0604020202020204" pitchFamily="34" charset="0"/>
                        <a:cs typeface="Arial" panose="020B0604020202020204" pitchFamily="34" charset="0"/>
                      </a:endParaRPr>
                    </a:p>
                  </a:txBody>
                  <a:tcPr/>
                </a:tc>
                <a:tc>
                  <a:txBody>
                    <a:bodyPr/>
                    <a:lstStyle/>
                    <a:p>
                      <a:pPr algn="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4790252"/>
                  </a:ext>
                </a:extLst>
              </a:tr>
              <a:tr h="370840">
                <a:tc>
                  <a:txBody>
                    <a:bodyPr/>
                    <a:lstStyle/>
                    <a:p>
                      <a:pPr algn="l"/>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Married/living together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786 (95.6)</a:t>
                      </a:r>
                    </a:p>
                  </a:txBody>
                  <a:tcPr/>
                </a:tc>
                <a:extLst>
                  <a:ext uri="{0D108BD9-81ED-4DB2-BD59-A6C34878D82A}">
                    <a16:rowId xmlns:a16="http://schemas.microsoft.com/office/drawing/2014/main" val="1621745183"/>
                  </a:ext>
                </a:extLst>
              </a:tr>
              <a:tr h="370840">
                <a:tc>
                  <a:txBody>
                    <a:bodyPr/>
                    <a:lstStyle/>
                    <a:p>
                      <a:pPr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≥2 sexual partner in past 12 months</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264 (32.1)</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881787"/>
                  </a:ext>
                </a:extLst>
              </a:tr>
              <a:tr h="370840">
                <a:tc>
                  <a:txBody>
                    <a:bodyPr/>
                    <a:lstStyle/>
                    <a:p>
                      <a:pPr algn="l"/>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Sexual partner is HIV+</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16 (2)</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5909604"/>
                  </a:ext>
                </a:extLst>
              </a:tr>
              <a:tr h="370840">
                <a:tc>
                  <a:txBody>
                    <a:bodyPr/>
                    <a:lstStyle/>
                    <a:p>
                      <a:pPr algn="l"/>
                      <a:r>
                        <a:rPr lang="en-ZA" sz="1800" b="1" i="0" u="none" strike="noStrike" kern="1200" baseline="0" dirty="0">
                          <a:solidFill>
                            <a:schemeClr val="dk1"/>
                          </a:solidFill>
                          <a:latin typeface="Arial" panose="020B0604020202020204" pitchFamily="34" charset="0"/>
                          <a:ea typeface="+mn-ea"/>
                          <a:cs typeface="Arial" panose="020B0604020202020204" pitchFamily="34" charset="0"/>
                        </a:rPr>
                        <a:t>HIV services</a:t>
                      </a:r>
                      <a:endParaRPr lang="en-ZA" dirty="0">
                        <a:latin typeface="Arial" panose="020B0604020202020204" pitchFamily="34" charset="0"/>
                        <a:cs typeface="Arial" panose="020B0604020202020204" pitchFamily="34" charset="0"/>
                      </a:endParaRPr>
                    </a:p>
                  </a:txBody>
                  <a:tcPr/>
                </a:tc>
                <a:tc>
                  <a:txBody>
                    <a:bodyPr/>
                    <a:lstStyle/>
                    <a:p>
                      <a:pPr algn="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0578171"/>
                  </a:ext>
                </a:extLst>
              </a:tr>
              <a:tr h="370840">
                <a:tc>
                  <a:txBody>
                    <a:bodyPr/>
                    <a:lstStyle/>
                    <a:p>
                      <a:pPr algn="l"/>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Ever tested</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670 (81.5)</a:t>
                      </a:r>
                      <a:endParaRPr lang="en-ZA" dirty="0">
                        <a:solidFill>
                          <a:srgbClr val="E3000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5711174"/>
                  </a:ext>
                </a:extLst>
              </a:tr>
              <a:tr h="452990">
                <a:tc>
                  <a:txBody>
                    <a:bodyPr/>
                    <a:lstStyle/>
                    <a:p>
                      <a:pPr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Mean years since last HIV test (IQR)</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rgbClr val="E3000F"/>
                          </a:solidFill>
                          <a:latin typeface="Arial" panose="020B0604020202020204" pitchFamily="34" charset="0"/>
                          <a:ea typeface="+mn-ea"/>
                          <a:cs typeface="Arial" panose="020B0604020202020204" pitchFamily="34" charset="0"/>
                        </a:rPr>
                        <a:t>1.8 (0.2-1.7)</a:t>
                      </a:r>
                      <a:endParaRPr lang="en-ZA" dirty="0">
                        <a:solidFill>
                          <a:srgbClr val="E3000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0912984"/>
                  </a:ext>
                </a:extLst>
              </a:tr>
              <a:tr h="671408">
                <a:tc>
                  <a:txBody>
                    <a:bodyPr/>
                    <a:lstStyle/>
                    <a:p>
                      <a:pPr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Frequently talk with someone who is actively taking ART</a:t>
                      </a:r>
                      <a:endParaRPr lang="en-ZA" dirty="0">
                        <a:latin typeface="Arial" panose="020B0604020202020204" pitchFamily="34" charset="0"/>
                        <a:cs typeface="Arial" panose="020B0604020202020204" pitchFamily="34" charset="0"/>
                      </a:endParaRPr>
                    </a:p>
                  </a:txBody>
                  <a:tcPr/>
                </a:tc>
                <a:tc>
                  <a:txBody>
                    <a:bodyPr/>
                    <a:lstStyle/>
                    <a:p>
                      <a:pPr algn="r"/>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126 (31.2)</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5352757"/>
                  </a:ext>
                </a:extLst>
              </a:tr>
            </a:tbl>
          </a:graphicData>
        </a:graphic>
      </p:graphicFrame>
    </p:spTree>
    <p:extLst>
      <p:ext uri="{BB962C8B-B14F-4D97-AF65-F5344CB8AC3E}">
        <p14:creationId xmlns:p14="http://schemas.microsoft.com/office/powerpoint/2010/main" val="3883711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9FCF15460844DA84D721BE82319E4" ma:contentTypeVersion="8" ma:contentTypeDescription="Create a new document." ma:contentTypeScope="" ma:versionID="62582a93b117b287a4a85d0ae6c0ab29">
  <xsd:schema xmlns:xsd="http://www.w3.org/2001/XMLSchema" xmlns:xs="http://www.w3.org/2001/XMLSchema" xmlns:p="http://schemas.microsoft.com/office/2006/metadata/properties" xmlns:ns3="464efcb7-489f-47c1-8283-497ff48c8d56" targetNamespace="http://schemas.microsoft.com/office/2006/metadata/properties" ma:root="true" ma:fieldsID="f62c38fcc574c05b8e48b3030728bbe4" ns3:_="">
    <xsd:import namespace="464efcb7-489f-47c1-8283-497ff48c8d5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efcb7-489f-47c1-8283-497ff48c8d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CACF14-5793-408B-A884-17DCA5522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4efcb7-489f-47c1-8283-497ff48c8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1BA6E-85F1-477F-9943-CDDFB6E8CE8F}">
  <ds:schemaRefs>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464efcb7-489f-47c1-8283-497ff48c8d56"/>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809E6154-EC45-4677-B1B8-7DF4487936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4750</TotalTime>
  <Words>1948</Words>
  <Application>Microsoft Macintosh PowerPoint</Application>
  <PresentationFormat>On-screen Show (4:3)</PresentationFormat>
  <Paragraphs>171</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Men’s use of facility-based health services in Malawi Preliminary findings from the “Scaling Facility HIV Self-Testing” study  Closing the gap on reaching men: Time for action</vt:lpstr>
      <vt:lpstr>Background</vt:lpstr>
      <vt:lpstr>Study objective</vt:lpstr>
      <vt:lpstr>Methodology for Aim 1</vt:lpstr>
      <vt:lpstr>Facility-level sampling  (6 villages per facility)</vt:lpstr>
      <vt:lpstr>Preliminary results</vt:lpstr>
      <vt:lpstr>Study enrolment</vt:lpstr>
      <vt:lpstr>Respondent characteristics Demographics</vt:lpstr>
      <vt:lpstr>Respondent characteristics Sexual risk behavior and use of HIV services</vt:lpstr>
      <vt:lpstr>Respondent characteristics Use of health services  within 24months </vt:lpstr>
      <vt:lpstr>Who is missed in HIV testing?</vt:lpstr>
      <vt:lpstr>Among those tested &gt;24months ago, who attends a health facility?</vt:lpstr>
      <vt:lpstr>Among those NEVER tested, who attends a health facility</vt:lpstr>
      <vt:lpstr>Among those tested &gt;24months ago or NEVER tested, what happened during facility visits?</vt:lpstr>
      <vt:lpstr>Conclusions</vt:lpstr>
      <vt:lpstr>Acknowledgements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Anna Grimsrud</cp:lastModifiedBy>
  <cp:revision>164</cp:revision>
  <dcterms:created xsi:type="dcterms:W3CDTF">2015-07-06T08:16:27Z</dcterms:created>
  <dcterms:modified xsi:type="dcterms:W3CDTF">2019-12-09T10:55:35Z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0x01010053E9FCF15460844DA84D721BE82319E4</vt:lpwstr>
  </property>
</Properties>
</file>