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8" r:id="rId4"/>
    <p:sldId id="265" r:id="rId5"/>
    <p:sldId id="269" r:id="rId6"/>
    <p:sldId id="271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e Wilkinson" initials="LW" lastIdx="2" clrIdx="0">
    <p:extLst>
      <p:ext uri="{19B8F6BF-5375-455C-9EA6-DF929625EA0E}">
        <p15:presenceInfo xmlns:p15="http://schemas.microsoft.com/office/powerpoint/2012/main" userId="a048b546011a2eab" providerId="Windows Live"/>
      </p:ext>
    </p:extLst>
  </p:cmAuthor>
  <p:cmAuthor id="2" name="Anna Grimsrud" initials="AG" lastIdx="1" clrIdx="1">
    <p:extLst>
      <p:ext uri="{19B8F6BF-5375-455C-9EA6-DF929625EA0E}">
        <p15:presenceInfo xmlns:p15="http://schemas.microsoft.com/office/powerpoint/2012/main" userId="S::anna.grimsrud@iasociety.org::f85a3dff-7d89-4dbf-9104-c8b3290d15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89E"/>
    <a:srgbClr val="939598"/>
    <a:srgbClr val="E3000F"/>
    <a:srgbClr val="FE8946"/>
    <a:srgbClr val="00A8DA"/>
    <a:srgbClr val="F6D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86401" autoAdjust="0"/>
  </p:normalViewPr>
  <p:slideViewPr>
    <p:cSldViewPr>
      <p:cViewPr varScale="1">
        <p:scale>
          <a:sx n="109" d="100"/>
          <a:sy n="109" d="100"/>
        </p:scale>
        <p:origin x="1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'[2017 90 90 90 Cascade as at 3rd February 2018.xlsm]Summary'!$I$57</c:f>
          <c:strCache>
            <c:ptCount val="1"/>
            <c:pt idx="0">
              <c:v>Kenya Males Cascade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'[2017 90 90 90 Cascade as at 3rd February 2018.xlsm]Summary'!$J$57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9395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'[2017 90 90 90 Cascade as at 3rd February 2018.xlsm]Summary'!$I$58:$I$61</c:f>
              <c:strCache>
                <c:ptCount val="4"/>
                <c:pt idx="0">
                  <c:v>MLHIV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Males Suppressed</c:v>
                </c:pt>
              </c:strCache>
            </c:strRef>
          </c:cat>
          <c:val>
            <c:numRef>
              <c:f>'[2017 90 90 90 Cascade as at 3rd February 2018.xlsm]Summary'!$J$58:$J$61</c:f>
              <c:numCache>
                <c:formatCode>_(* #,##0_);_(* \(#,##0\);_(* "-"??_);_(@_)</c:formatCode>
                <c:ptCount val="4"/>
                <c:pt idx="0">
                  <c:v>521639.8931598512</c:v>
                </c:pt>
                <c:pt idx="1">
                  <c:v>339367</c:v>
                </c:pt>
                <c:pt idx="2">
                  <c:v>337903</c:v>
                </c:pt>
                <c:pt idx="3">
                  <c:v>286046.14568389498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E-4159-83A6-D8ADE4977B17}"/>
            </c:ext>
          </c:extLst>
        </c:ser>
        <c:ser>
          <c:idx val="1"/>
          <c:order val="1"/>
          <c:tx>
            <c:strRef>
              <c:f>'[2017 90 90 90 Cascade as at 3rd February 2018.xlsm]Summary'!$K$57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E300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'[2017 90 90 90 Cascade as at 3rd February 2018.xlsm]Summary'!$I$58:$I$61</c:f>
              <c:strCache>
                <c:ptCount val="4"/>
                <c:pt idx="0">
                  <c:v>MLHIV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Males Suppressed</c:v>
                </c:pt>
              </c:strCache>
            </c:strRef>
          </c:cat>
          <c:val>
            <c:numRef>
              <c:f>'[2017 90 90 90 Cascade as at 3rd February 2018.xlsm]Summary'!$K$58:$K$61</c:f>
              <c:numCache>
                <c:formatCode>#,##0</c:formatCode>
                <c:ptCount val="4"/>
                <c:pt idx="1">
                  <c:v>130108.90384386608</c:v>
                </c:pt>
                <c:pt idx="2">
                  <c:v>84625.313459479483</c:v>
                </c:pt>
                <c:pt idx="3">
                  <c:v>94229.336429636576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E-4159-83A6-D8ADE4977B17}"/>
            </c:ext>
          </c:extLst>
        </c:ser>
        <c:ser>
          <c:idx val="2"/>
          <c:order val="2"/>
          <c:tx>
            <c:strRef>
              <c:f>'[2017 90 90 90 Cascade as at 3rd February 2018.xlsm]Summary'!$L$57</c:f>
              <c:strCache>
                <c:ptCount val="1"/>
              </c:strCache>
            </c:strRef>
          </c:tx>
          <c:spPr>
            <a:solidFill>
              <a:srgbClr val="13A8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'[2017 90 90 90 Cascade as at 3rd February 2018.xlsm]Summary'!$I$58:$I$61</c:f>
              <c:strCache>
                <c:ptCount val="4"/>
                <c:pt idx="0">
                  <c:v>MLHIV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Males Suppressed</c:v>
                </c:pt>
              </c:strCache>
            </c:strRef>
          </c:cat>
          <c:val>
            <c:numRef>
              <c:f>'[2017 90 90 90 Cascade as at 3rd February 2018.xlsm]Summary'!$L$58:$L$61</c:f>
              <c:numCache>
                <c:formatCode>0.0%</c:formatCode>
                <c:ptCount val="4"/>
                <c:pt idx="1">
                  <c:v>0.65057715955018891</c:v>
                </c:pt>
                <c:pt idx="2">
                  <c:v>0.99568608615451704</c:v>
                </c:pt>
                <c:pt idx="3">
                  <c:v>0.84653331187913383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0E-4159-83A6-D8ADE4977B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458688"/>
        <c:axId val="165461376"/>
      </c:barChart>
      <c:catAx>
        <c:axId val="165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61376"/>
        <c:crosses val="autoZero"/>
        <c:auto val="1"/>
        <c:lblAlgn val="ctr"/>
        <c:lblOffset val="100"/>
        <c:noMultiLvlLbl val="0"/>
      </c:catAx>
      <c:valAx>
        <c:axId val="16546137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5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44363753738575"/>
          <c:y val="0.92679665618692797"/>
          <c:w val="0.71159798397346785"/>
          <c:h val="5.5819494504125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'[2017 90 90 90 Cascade as at 3rd February 2018.xlsm]Summary'!$M$57</c:f>
          <c:strCache>
            <c:ptCount val="1"/>
            <c:pt idx="0">
              <c:v>Kenya Females Cascade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'[2017 90 90 90 Cascade as at 3rd February 2018.xlsm]Summary'!$N$57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9395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'[2017 90 90 90 Cascade as at 3rd February 2018.xlsm]Summary'!$M$58:$M$61</c:f>
              <c:strCache>
                <c:ptCount val="4"/>
                <c:pt idx="0">
                  <c:v>FLHIV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Females Supressed</c:v>
                </c:pt>
              </c:strCache>
            </c:strRef>
          </c:cat>
          <c:val>
            <c:numRef>
              <c:f>'[2017 90 90 90 Cascade as at 3rd February 2018.xlsm]Summary'!$N$58:$N$61</c:f>
              <c:numCache>
                <c:formatCode>_(* #,##0_);_(* \(#,##0\);_(* "-"??_);_(@_)</c:formatCode>
                <c:ptCount val="4"/>
                <c:pt idx="0">
                  <c:v>897897.10684014915</c:v>
                </c:pt>
                <c:pt idx="1">
                  <c:v>703074</c:v>
                </c:pt>
                <c:pt idx="2">
                  <c:v>702061</c:v>
                </c:pt>
                <c:pt idx="3">
                  <c:v>594318.02347117662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9-4C8D-8319-00DF7769B429}"/>
            </c:ext>
          </c:extLst>
        </c:ser>
        <c:ser>
          <c:idx val="1"/>
          <c:order val="1"/>
          <c:tx>
            <c:strRef>
              <c:f>'[2017 90 90 90 Cascade as at 3rd February 2018.xlsm]Summary'!$O$57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E300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'[2017 90 90 90 Cascade as at 3rd February 2018.xlsm]Summary'!$M$58:$M$61</c:f>
              <c:strCache>
                <c:ptCount val="4"/>
                <c:pt idx="0">
                  <c:v>FLHIV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Females Supressed</c:v>
                </c:pt>
              </c:strCache>
            </c:strRef>
          </c:cat>
          <c:val>
            <c:numRef>
              <c:f>'[2017 90 90 90 Cascade as at 3rd February 2018.xlsm]Summary'!$O$58:$O$61</c:f>
              <c:numCache>
                <c:formatCode>#,##0</c:formatCode>
                <c:ptCount val="4"/>
                <c:pt idx="1">
                  <c:v>105033.3961561342</c:v>
                </c:pt>
                <c:pt idx="2">
                  <c:v>25235.656540520838</c:v>
                </c:pt>
                <c:pt idx="3">
                  <c:v>60248.967415292165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9-4C8D-8319-00DF7769B429}"/>
            </c:ext>
          </c:extLst>
        </c:ser>
        <c:ser>
          <c:idx val="2"/>
          <c:order val="2"/>
          <c:tx>
            <c:strRef>
              <c:f>'[2017 90 90 90 Cascade as at 3rd February 2018.xlsm]Summary'!$P$57</c:f>
              <c:strCache>
                <c:ptCount val="1"/>
              </c:strCache>
            </c:strRef>
          </c:tx>
          <c:spPr>
            <a:solidFill>
              <a:srgbClr val="13A8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'[2017 90 90 90 Cascade as at 3rd February 2018.xlsm]Summary'!$M$58:$M$61</c:f>
              <c:strCache>
                <c:ptCount val="4"/>
                <c:pt idx="0">
                  <c:v>FLHIV</c:v>
                </c:pt>
                <c:pt idx="1">
                  <c:v>Currently in Care</c:v>
                </c:pt>
                <c:pt idx="2">
                  <c:v>Currently on ART</c:v>
                </c:pt>
                <c:pt idx="3">
                  <c:v>Females Supressed</c:v>
                </c:pt>
              </c:strCache>
            </c:strRef>
          </c:cat>
          <c:val>
            <c:numRef>
              <c:f>'[2017 90 90 90 Cascade as at 3rd February 2018.xlsm]Summary'!$P$58:$P$61</c:f>
              <c:numCache>
                <c:formatCode>0.0%</c:formatCode>
                <c:ptCount val="4"/>
                <c:pt idx="1">
                  <c:v>0.78302290389846074</c:v>
                </c:pt>
                <c:pt idx="2">
                  <c:v>0.99855918438172941</c:v>
                </c:pt>
                <c:pt idx="3">
                  <c:v>0.84653331187913383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9-4C8D-8319-00DF7769B4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3802496"/>
        <c:axId val="373804032"/>
      </c:barChart>
      <c:catAx>
        <c:axId val="3738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3804032"/>
        <c:crosses val="autoZero"/>
        <c:auto val="1"/>
        <c:lblAlgn val="ctr"/>
        <c:lblOffset val="100"/>
        <c:noMultiLvlLbl val="0"/>
      </c:catAx>
      <c:valAx>
        <c:axId val="37380403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38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8T11:49:01.976" idx="1">
    <p:pos x="967" y="3736"/>
    <p:text>Please add source of this data and date e.g. Kenya MoH (DHISII); end September 2019</p:text>
    <p:extLst mod="1">
      <p:ext uri="{C676402C-5697-4E1C-873F-D02D1690AC5C}">
        <p15:threadingInfo xmlns:p15="http://schemas.microsoft.com/office/powerpoint/2012/main" timeZoneBias="-120"/>
      </p:ext>
    </p:extLst>
  </p:cm>
  <p:cm authorId="2" dt="2019-11-28T15:14:28.942" idx="1">
    <p:pos x="967" y="3872"/>
    <p:text>And what is the green???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1795F-F661-1649-9AE8-67D068644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1F4B5-846D-8843-8CBD-CF05B7C06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51B2-C45E-A045-8529-C8AF8724B418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62C99-2986-BD48-85DB-E991D7696F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35CC-7CC6-714E-B7DE-9D03604B6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5943-04B8-404C-8404-12BC33710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54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6CCF-C3C3-46E7-84DF-E8CB721655DE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CE72-F3A6-4DC2-AB02-758BC3D4C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ACE72-F3A6-4DC2-AB02-758BC3D4C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E8B3939F-6CB5-6642-B0E5-BAE28FEB1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235" y="0"/>
            <a:ext cx="2866765" cy="126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F6544-13A9-1344-A38E-17237817E0C0}"/>
              </a:ext>
            </a:extLst>
          </p:cNvPr>
          <p:cNvSpPr txBox="1"/>
          <p:nvPr userDrawn="1"/>
        </p:nvSpPr>
        <p:spPr>
          <a:xfrm>
            <a:off x="5940152" y="6505599"/>
            <a:ext cx="3096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www.differentiatedservicedelivery.org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nelli.bazarova\AppData\Local\Microsoft\Windows\INetCache\Content.Word\IAS DSD Logo.png">
            <a:extLst>
              <a:ext uri="{FF2B5EF4-FFF2-40B4-BE49-F238E27FC236}">
                <a16:creationId xmlns:a16="http://schemas.microsoft.com/office/drawing/2014/main" id="{0195635E-562C-454D-A8CF-8FC54757A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7" t="31549" r="11960" b="27542"/>
          <a:stretch/>
        </p:blipFill>
        <p:spPr bwMode="auto">
          <a:xfrm>
            <a:off x="6347251" y="5696346"/>
            <a:ext cx="2664296" cy="64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AC540-308E-1944-9988-4543EF9AF053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7EF9E-C4FE-4746-81FF-13051CE2AE1D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0B09E-75CD-6841-A621-5D4A6CCC6B75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4DCB9-E437-2A49-976A-F090F4B704BF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55395-E5D8-5742-8B12-BEFC00806FF9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F1DE3-616E-5546-8CD0-9A0D571FA298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DDD44-0834-4B4C-9695-4F1286B17E24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C92F4-A937-B64B-9962-C88F88A26FEC}"/>
              </a:ext>
            </a:extLst>
          </p:cNvPr>
          <p:cNvSpPr txBox="1"/>
          <p:nvPr userDrawn="1"/>
        </p:nvSpPr>
        <p:spPr>
          <a:xfrm>
            <a:off x="6012160" y="6505599"/>
            <a:ext cx="3024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38059"/>
            <a:ext cx="7992888" cy="2167373"/>
          </a:xfrm>
        </p:spPr>
        <p:txBody>
          <a:bodyPr>
            <a:normAutofit fontScale="90000"/>
          </a:bodyPr>
          <a:lstStyle/>
          <a:p>
            <a:r>
              <a:rPr lang="en-GB" dirty="0"/>
              <a:t>The importance of community-led advocacy and demand creation to reach men</a:t>
            </a:r>
            <a:br>
              <a:rPr lang="en-ZA" sz="2800" dirty="0"/>
            </a:br>
            <a:r>
              <a:rPr lang="en-ZA" sz="2800" i="1" dirty="0"/>
              <a:t>Closing the gap on reaching men: Time for action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198984"/>
          </a:xfrm>
        </p:spPr>
        <p:txBody>
          <a:bodyPr>
            <a:noAutofit/>
          </a:bodyPr>
          <a:lstStyle/>
          <a:p>
            <a:r>
              <a:rPr lang="en-GB" sz="2000" dirty="0"/>
              <a:t>ICASA 2019 satellite</a:t>
            </a:r>
          </a:p>
          <a:p>
            <a:r>
              <a:rPr lang="en-GB" sz="2000" dirty="0"/>
              <a:t>Nelson </a:t>
            </a:r>
            <a:r>
              <a:rPr lang="en-GB" sz="2000" dirty="0" err="1"/>
              <a:t>Otwoma</a:t>
            </a:r>
            <a:endParaRPr lang="en-GB" sz="2000" dirty="0"/>
          </a:p>
          <a:p>
            <a:r>
              <a:rPr lang="en-GB" sz="2000" dirty="0"/>
              <a:t>National Empowerment Network of People living with HIV/AIDS in Kenya (NEPHAK), Kenya</a:t>
            </a:r>
            <a:br>
              <a:rPr lang="en-GB" sz="2000" dirty="0"/>
            </a:br>
            <a:r>
              <a:rPr lang="en-GB" sz="2000" dirty="0"/>
              <a:t>5 December 2019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784" y="1688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27784" y="3021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88640"/>
            <a:ext cx="1813896" cy="1129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EF685-5CFA-CD46-8094-378F10CC4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73" y="4562100"/>
            <a:ext cx="3242196" cy="8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5199-C26C-C849-9E6F-C7B9A766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Men &amp; HIV in Kenya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16" y="1412776"/>
            <a:ext cx="4424492" cy="5040560"/>
          </a:xfrm>
        </p:spPr>
        <p:txBody>
          <a:bodyPr>
            <a:normAutofit/>
          </a:bodyPr>
          <a:lstStyle/>
          <a:p>
            <a:r>
              <a:rPr lang="en-US" sz="2400" dirty="0"/>
              <a:t>Despite progress, men and boys are being left behind in the acceleration to epidemic control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Challenges range from poor health seeking </a:t>
            </a:r>
            <a:r>
              <a:rPr lang="en-US" sz="2400" dirty="0" err="1"/>
              <a:t>behaviour</a:t>
            </a:r>
            <a:r>
              <a:rPr lang="en-US" sz="2400" dirty="0"/>
              <a:t> by men to overtly feminized health care systems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C8816-FC22-4364-8D38-DD2939DED18C}"/>
              </a:ext>
            </a:extLst>
          </p:cNvPr>
          <p:cNvSpPr txBox="1"/>
          <p:nvPr/>
        </p:nvSpPr>
        <p:spPr>
          <a:xfrm>
            <a:off x="467544" y="5964157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Kenya 2018 AIDS response progress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D506D-53D2-E14A-AEF4-525D2C02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325891"/>
            <a:ext cx="4248472" cy="50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F13E1A2-9BC4-1643-B339-98946316870D}"/>
              </a:ext>
            </a:extLst>
          </p:cNvPr>
          <p:cNvSpPr/>
          <p:nvPr/>
        </p:nvSpPr>
        <p:spPr>
          <a:xfrm>
            <a:off x="7164288" y="5589240"/>
            <a:ext cx="1440160" cy="682694"/>
          </a:xfrm>
          <a:prstGeom prst="ellipse">
            <a:avLst/>
          </a:prstGeom>
          <a:noFill/>
          <a:ln>
            <a:solidFill>
              <a:srgbClr val="E3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BB1D7-F8FF-5246-9DE9-D4325DF896B2}"/>
              </a:ext>
            </a:extLst>
          </p:cNvPr>
          <p:cNvSpPr txBox="1"/>
          <p:nvPr/>
        </p:nvSpPr>
        <p:spPr>
          <a:xfrm>
            <a:off x="667566" y="3256228"/>
            <a:ext cx="3528392" cy="830997"/>
          </a:xfrm>
          <a:prstGeom prst="rect">
            <a:avLst/>
          </a:prstGeom>
          <a:solidFill>
            <a:srgbClr val="E300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ART coverage in men vs. 83% in women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EAB7EA-606E-5C44-AF23-17875D0491E8}"/>
              </a:ext>
            </a:extLst>
          </p:cNvPr>
          <p:cNvCxnSpPr/>
          <p:nvPr/>
        </p:nvCxnSpPr>
        <p:spPr>
          <a:xfrm>
            <a:off x="4195958" y="3671726"/>
            <a:ext cx="3112346" cy="1341450"/>
          </a:xfrm>
          <a:prstGeom prst="straightConnector1">
            <a:avLst/>
          </a:prstGeom>
          <a:ln>
            <a:solidFill>
              <a:srgbClr val="E3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1749C6-DBF1-AD4D-B6FE-67B62BE4BC91}"/>
              </a:ext>
            </a:extLst>
          </p:cNvPr>
          <p:cNvCxnSpPr>
            <a:cxnSpLocks/>
          </p:cNvCxnSpPr>
          <p:nvPr/>
        </p:nvCxnSpPr>
        <p:spPr>
          <a:xfrm>
            <a:off x="4190877" y="3671726"/>
            <a:ext cx="1029195" cy="1341450"/>
          </a:xfrm>
          <a:prstGeom prst="straightConnector1">
            <a:avLst/>
          </a:prstGeom>
          <a:ln>
            <a:solidFill>
              <a:srgbClr val="E3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3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E05A-0D0B-9546-B178-5730D689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12028"/>
            <a:ext cx="7427168" cy="1080120"/>
          </a:xfrm>
        </p:spPr>
        <p:txBody>
          <a:bodyPr>
            <a:noAutofit/>
          </a:bodyPr>
          <a:lstStyle/>
          <a:p>
            <a:r>
              <a:rPr lang="en-US" sz="3800" dirty="0"/>
              <a:t>Progress towards 90-90-90 targets for men and women</a:t>
            </a:r>
            <a:endParaRPr lang="en-US" sz="3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33410"/>
              </p:ext>
            </p:extLst>
          </p:nvPr>
        </p:nvGraphicFramePr>
        <p:xfrm>
          <a:off x="7538" y="1340768"/>
          <a:ext cx="9144000" cy="476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514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598897"/>
              </p:ext>
            </p:extLst>
          </p:nvPr>
        </p:nvGraphicFramePr>
        <p:xfrm>
          <a:off x="-44112" y="1598909"/>
          <a:ext cx="4870174" cy="438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C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398514"/>
              </p:ext>
            </p:extLst>
          </p:nvPr>
        </p:nvGraphicFramePr>
        <p:xfrm>
          <a:off x="4572000" y="1572238"/>
          <a:ext cx="4631188" cy="44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A6C3B5-296B-4C47-8104-B774B3A26054}"/>
              </a:ext>
            </a:extLst>
          </p:cNvPr>
          <p:cNvSpPr txBox="1"/>
          <p:nvPr/>
        </p:nvSpPr>
        <p:spPr>
          <a:xfrm>
            <a:off x="395536" y="600146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755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E05A-0D0B-9546-B178-5730D689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NEPHAK Nov 2019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7A06-D8F0-084A-ACF3-74358C9F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/>
          </a:bodyPr>
          <a:lstStyle/>
          <a:p>
            <a:r>
              <a:rPr lang="en-US" sz="2800" dirty="0"/>
              <a:t>Forum to deliberate on community-led advocacy and demand creation for reaching men with HIV and other health services</a:t>
            </a:r>
          </a:p>
          <a:p>
            <a:r>
              <a:rPr lang="en-US" sz="2800" dirty="0"/>
              <a:t>56 participants, including government (</a:t>
            </a:r>
            <a:r>
              <a:rPr lang="en-US" sz="2800" dirty="0" err="1"/>
              <a:t>MoH</a:t>
            </a:r>
            <a:r>
              <a:rPr lang="en-US" sz="2800" dirty="0"/>
              <a:t>); partners and CSOs working with and for men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88F0E-9735-2747-B45F-9E1E7F4722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4241866"/>
            <a:ext cx="2880000" cy="1911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1FD4F-2019-4948-BA74-39D3706C7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9548" y="3757508"/>
            <a:ext cx="1911604" cy="288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FBAAE-5191-0949-AC00-F547BF3B07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241866"/>
            <a:ext cx="2880000" cy="19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36B9-0245-C540-B537-8ECC0635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936104"/>
          </a:xfrm>
        </p:spPr>
        <p:txBody>
          <a:bodyPr/>
          <a:lstStyle/>
          <a:p>
            <a:r>
              <a:rPr lang="en-US" dirty="0"/>
              <a:t>What are the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456D-E030-784E-97AF-07750E23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4248472" cy="5832648"/>
          </a:xfrm>
        </p:spPr>
        <p:txBody>
          <a:bodyPr>
            <a:normAutofit/>
          </a:bodyPr>
          <a:lstStyle/>
          <a:p>
            <a:r>
              <a:rPr lang="en-US" sz="2000" dirty="0"/>
              <a:t>Men not seeking HIV testing to desired levels and those testing, often test late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Men testing HIV positive do not readily accept treatment</a:t>
            </a:r>
          </a:p>
          <a:p>
            <a:r>
              <a:rPr lang="en-US" sz="2000" dirty="0"/>
              <a:t>Those on ART are not optimally adhering remaining vulnerable to opportunistic infections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D8B56-2BED-FD4C-A032-54ADA7C7C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10" b="4955"/>
          <a:stretch/>
        </p:blipFill>
        <p:spPr>
          <a:xfrm>
            <a:off x="251520" y="2456892"/>
            <a:ext cx="4038600" cy="18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6854C-29C5-BF44-A94B-2346D9179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591817"/>
            <a:ext cx="4644008" cy="41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F999-D0B0-2C4F-8C6C-CA6773E9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3F57-2E09-2442-A93C-20CA39229D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Getting men and boys to improve their uptake of HIV and health services will require solutions tailored to the challenges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EBC6ED-C688-2F49-8B6C-3B099E60AF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37141"/>
            <a:ext cx="4980958" cy="4257582"/>
          </a:xfrm>
        </p:spPr>
      </p:pic>
    </p:spTree>
    <p:extLst>
      <p:ext uri="{BB962C8B-B14F-4D97-AF65-F5344CB8AC3E}">
        <p14:creationId xmlns:p14="http://schemas.microsoft.com/office/powerpoint/2010/main" val="167320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E442-CE3C-F043-B19F-0A79DCA0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5489-52D5-C24D-8186-C473C7844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925144"/>
          </a:xfrm>
        </p:spPr>
        <p:txBody>
          <a:bodyPr>
            <a:normAutofit/>
          </a:bodyPr>
          <a:lstStyle/>
          <a:p>
            <a:r>
              <a:rPr lang="en-US" sz="2800" dirty="0"/>
              <a:t>Target advocacy and communications for demand creation and sustained uptake of HIV and health services.</a:t>
            </a:r>
          </a:p>
          <a:p>
            <a:r>
              <a:rPr lang="en-US" sz="2800" dirty="0"/>
              <a:t>Review the Male Engagement Guidelines</a:t>
            </a:r>
          </a:p>
          <a:p>
            <a:pPr lvl="1"/>
            <a:r>
              <a:rPr lang="en-US" sz="2400" dirty="0"/>
              <a:t>Including framing and messaging</a:t>
            </a:r>
          </a:p>
          <a:p>
            <a:r>
              <a:rPr lang="en-US" sz="2800" dirty="0"/>
              <a:t>Intensify social mobilization reaching out to men and boys with HIV information</a:t>
            </a:r>
          </a:p>
          <a:p>
            <a:pPr lvl="1"/>
            <a:r>
              <a:rPr lang="en-US" sz="2400" dirty="0"/>
              <a:t>Create HIV awareness at non-health sessions (sports, religious settings and cultural events)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63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BCF8-BF23-5745-A4C6-961872BA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1A465-CF48-3C44-8092-6A7C5AA38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896544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Better integrate HIV into other health services to minimize stigma and tackle other structural barriers (including time taken to access services)</a:t>
            </a:r>
          </a:p>
          <a:p>
            <a:pPr lvl="1"/>
            <a:r>
              <a:rPr lang="en-US" sz="2600" dirty="0"/>
              <a:t>HIV services within the broad range of health services especially the screening for NCDs</a:t>
            </a:r>
          </a:p>
          <a:p>
            <a:r>
              <a:rPr lang="en-US" sz="3000" dirty="0"/>
              <a:t>Recognize and be responsive to the diversity among men</a:t>
            </a:r>
          </a:p>
          <a:p>
            <a:pPr lvl="1"/>
            <a:r>
              <a:rPr lang="en-US" sz="2600" dirty="0"/>
              <a:t>Appreciate the diversity among men (age, education, employment, income, rural urban)</a:t>
            </a:r>
          </a:p>
          <a:p>
            <a:pPr lvl="1"/>
            <a:r>
              <a:rPr lang="en-US" sz="2600" dirty="0"/>
              <a:t>Address individual needs of men (broadening the scope of DSD beyond ART)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AFC1-F7F3-DF41-AE0E-D98EB58F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 for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D13A-D305-FD49-9508-07306A67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1125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Build capacity of Male Champions and foster partnership with allies within the health sector and beyond</a:t>
            </a:r>
          </a:p>
          <a:p>
            <a:r>
              <a:rPr lang="en-US" sz="2800" dirty="0"/>
              <a:t>Intensify targeted advocacy and communications to influence policy and practice (review male engagement guidelines) </a:t>
            </a:r>
          </a:p>
          <a:p>
            <a:r>
              <a:rPr lang="en-US" sz="2800" dirty="0"/>
              <a:t>Undertake operations research on the overcoming barriers to HIV and health service uptake by men</a:t>
            </a:r>
          </a:p>
          <a:p>
            <a:r>
              <a:rPr lang="en-US" sz="2800" dirty="0"/>
              <a:t>Mobilize resources to support men and HIV work: PEPFAR COP 20; GFATM 2020 application etc.</a:t>
            </a:r>
          </a:p>
        </p:txBody>
      </p:sp>
    </p:spTree>
    <p:extLst>
      <p:ext uri="{BB962C8B-B14F-4D97-AF65-F5344CB8AC3E}">
        <p14:creationId xmlns:p14="http://schemas.microsoft.com/office/powerpoint/2010/main" val="388466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401</Words>
  <Application>Microsoft Macintosh PowerPoint</Application>
  <PresentationFormat>On-screen Show (4:3)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The importance of community-led advocacy and demand creation to reach men Closing the gap on reaching men: Time for action</vt:lpstr>
      <vt:lpstr>Men &amp; HIV in Kenya</vt:lpstr>
      <vt:lpstr>Progress towards 90-90-90 targets for men and women</vt:lpstr>
      <vt:lpstr>NEPHAK Nov 2019 consultation</vt:lpstr>
      <vt:lpstr>What are the challenges?</vt:lpstr>
      <vt:lpstr>What are the solutions?</vt:lpstr>
      <vt:lpstr>Key takeaways (1)</vt:lpstr>
      <vt:lpstr>Key takeaways 2</vt:lpstr>
      <vt:lpstr>Plans for action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139</cp:revision>
  <dcterms:created xsi:type="dcterms:W3CDTF">2015-07-06T08:16:27Z</dcterms:created>
  <dcterms:modified xsi:type="dcterms:W3CDTF">2019-12-01T12:04:32Z</dcterms:modified>
</cp:coreProperties>
</file>