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505" r:id="rId6"/>
    <p:sldId id="261" r:id="rId7"/>
    <p:sldId id="511" r:id="rId8"/>
    <p:sldId id="258" r:id="rId9"/>
    <p:sldId id="512" r:id="rId10"/>
    <p:sldId id="513" r:id="rId11"/>
    <p:sldId id="507" r:id="rId12"/>
    <p:sldId id="259" r:id="rId13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0F"/>
    <a:srgbClr val="13A89E"/>
    <a:srgbClr val="939598"/>
    <a:srgbClr val="FE8946"/>
    <a:srgbClr val="00A8DA"/>
    <a:srgbClr val="F6D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603DA-CC24-44B4-B19B-B1F0380FB424}" v="2" dt="2019-11-28T10:50:00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86432" autoAdjust="0"/>
  </p:normalViewPr>
  <p:slideViewPr>
    <p:cSldViewPr>
      <p:cViewPr varScale="1">
        <p:scale>
          <a:sx n="127" d="100"/>
          <a:sy n="127" d="100"/>
        </p:scale>
        <p:origin x="11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33964742988193"/>
          <c:y val="3.8714075417065105E-2"/>
          <c:w val="0.85616448389356059"/>
          <c:h val="0.69089121750130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939598"/>
            </a:solidFill>
            <a:ln>
              <a:solidFill>
                <a:srgbClr val="939598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51834275909378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92-4B48-8B45-14F8FF692C8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92-4B48-8B45-14F8FF692C8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92-4B48-8B45-14F8FF692C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93959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Sheet1!$B$12:$B$14</c:f>
              <c:strCache>
                <c:ptCount val="3"/>
                <c:pt idx="0">
                  <c:v>% of PLHIV who know their status</c:v>
                </c:pt>
                <c:pt idx="1">
                  <c:v>Coverage of PLHIV receiving ART</c:v>
                </c:pt>
                <c:pt idx="2">
                  <c:v>% of PLHIV who have suppressed viral loads</c:v>
                </c:pt>
              </c:strCache>
            </c:strRef>
          </c:cat>
          <c:val>
            <c:numRef>
              <c:f>Sheet1!$D$12:$D$14</c:f>
              <c:numCache>
                <c:formatCode>General</c:formatCode>
                <c:ptCount val="3"/>
                <c:pt idx="0">
                  <c:v>84</c:v>
                </c:pt>
                <c:pt idx="1">
                  <c:v>68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1-4AF6-8B53-E574C7B83E21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E3000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602056277552226E-3"/>
                  <c:y val="7.27873269813054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F42C92B-5372-A841-A7F8-C2813B4443F1}" type="VALUE">
                      <a:rPr lang="en-US" sz="1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F92-4B48-8B45-14F8FF692C8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92-4B48-8B45-14F8FF692C85}"/>
                </c:ext>
              </c:extLst>
            </c:dLbl>
            <c:dLbl>
              <c:idx val="2"/>
              <c:layout>
                <c:manualLayout>
                  <c:x val="-1.4534018759183897E-3"/>
                  <c:y val="8.39853772861216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85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92-4B48-8B45-14F8FF692C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Sheet1!$B$12:$B$14</c:f>
              <c:strCache>
                <c:ptCount val="3"/>
                <c:pt idx="0">
                  <c:v>% of PLHIV who know their status</c:v>
                </c:pt>
                <c:pt idx="1">
                  <c:v>Coverage of PLHIV receiving ART</c:v>
                </c:pt>
                <c:pt idx="2">
                  <c:v>% of PLHIV who have suppressed viral loads</c:v>
                </c:pt>
              </c:strCache>
            </c:strRef>
          </c:cat>
          <c:val>
            <c:numRef>
              <c:f>Sheet1!$C$12:$C$14</c:f>
              <c:numCache>
                <c:formatCode>General</c:formatCode>
                <c:ptCount val="3"/>
                <c:pt idx="0">
                  <c:v>75</c:v>
                </c:pt>
                <c:pt idx="1">
                  <c:v>55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C1-4AF6-8B53-E574C7B83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283344"/>
        <c:axId val="291936784"/>
      </c:barChart>
      <c:catAx>
        <c:axId val="52528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1936784"/>
        <c:crosses val="autoZero"/>
        <c:auto val="1"/>
        <c:lblAlgn val="ctr"/>
        <c:lblOffset val="100"/>
        <c:noMultiLvlLbl val="0"/>
      </c:catAx>
      <c:valAx>
        <c:axId val="29193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HIV Testing and Treatment Cascade </a:t>
                </a:r>
              </a:p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3.9370024673499576E-3"/>
              <c:y val="6.338669601084888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528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32494915314452"/>
          <c:y val="4.1825095057034217E-2"/>
          <c:w val="0.86650768697876435"/>
          <c:h val="0.58117495290725185"/>
        </c:manualLayout>
      </c:layout>
      <c:barChart>
        <c:barDir val="col"/>
        <c:grouping val="clustered"/>
        <c:varyColors val="0"/>
        <c:ser>
          <c:idx val="0"/>
          <c:order val="0"/>
          <c:tx>
            <c:v>% PLHIV who know their status female</c:v>
          </c:tx>
          <c:spPr>
            <a:pattFill prst="pct50">
              <a:fgClr>
                <a:srgbClr val="939598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cat>
            <c:strRef>
              <c:f>Sheet1!$B$3:$B$10</c:f>
              <c:strCache>
                <c:ptCount val="8"/>
                <c:pt idx="0">
                  <c:v>Asia and the Pacific</c:v>
                </c:pt>
                <c:pt idx="1">
                  <c:v>Caribbean</c:v>
                </c:pt>
                <c:pt idx="2">
                  <c:v>Eastern Europe and Central Asia</c:v>
                </c:pt>
                <c:pt idx="3">
                  <c:v>East and Southern Africa</c:v>
                </c:pt>
                <c:pt idx="4">
                  <c:v>Latin America</c:v>
                </c:pt>
                <c:pt idx="5">
                  <c:v>Middle East and North Africa</c:v>
                </c:pt>
                <c:pt idx="6">
                  <c:v>West and Central Africa</c:v>
                </c:pt>
                <c:pt idx="7">
                  <c:v>Western &amp; Central Europe and North America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74</c:v>
                </c:pt>
                <c:pt idx="1">
                  <c:v>80</c:v>
                </c:pt>
                <c:pt idx="2">
                  <c:v>85</c:v>
                </c:pt>
                <c:pt idx="3">
                  <c:v>88</c:v>
                </c:pt>
                <c:pt idx="4">
                  <c:v>83</c:v>
                </c:pt>
                <c:pt idx="5">
                  <c:v>49</c:v>
                </c:pt>
                <c:pt idx="6">
                  <c:v>71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D-41FE-BBD0-3D12A82DAD24}"/>
            </c:ext>
          </c:extLst>
        </c:ser>
        <c:ser>
          <c:idx val="1"/>
          <c:order val="1"/>
          <c:tx>
            <c:v>% PLHIV who know their status male</c:v>
          </c:tx>
          <c:spPr>
            <a:solidFill>
              <a:srgbClr val="939598"/>
            </a:solidFill>
            <a:ln>
              <a:noFill/>
            </a:ln>
            <a:effectLst/>
          </c:spPr>
          <c:invertIfNegative val="0"/>
          <c:cat>
            <c:strRef>
              <c:f>Sheet1!$B$3:$B$10</c:f>
              <c:strCache>
                <c:ptCount val="8"/>
                <c:pt idx="0">
                  <c:v>Asia and the Pacific</c:v>
                </c:pt>
                <c:pt idx="1">
                  <c:v>Caribbean</c:v>
                </c:pt>
                <c:pt idx="2">
                  <c:v>Eastern Europe and Central Asia</c:v>
                </c:pt>
                <c:pt idx="3">
                  <c:v>East and Southern Africa</c:v>
                </c:pt>
                <c:pt idx="4">
                  <c:v>Latin America</c:v>
                </c:pt>
                <c:pt idx="5">
                  <c:v>Middle East and North Africa</c:v>
                </c:pt>
                <c:pt idx="6">
                  <c:v>West and Central Africa</c:v>
                </c:pt>
                <c:pt idx="7">
                  <c:v>Western &amp; Central Europe and North America</c:v>
                </c:pt>
              </c:strCache>
            </c:strRef>
          </c:cat>
          <c:val>
            <c:numRef>
              <c:f>Sheet1!$D$3:$D$10</c:f>
              <c:numCache>
                <c:formatCode>General</c:formatCode>
                <c:ptCount val="8"/>
                <c:pt idx="0">
                  <c:v>66</c:v>
                </c:pt>
                <c:pt idx="1">
                  <c:v>67</c:v>
                </c:pt>
                <c:pt idx="2">
                  <c:v>65</c:v>
                </c:pt>
                <c:pt idx="3">
                  <c:v>82</c:v>
                </c:pt>
                <c:pt idx="4">
                  <c:v>79</c:v>
                </c:pt>
                <c:pt idx="5">
                  <c:v>47</c:v>
                </c:pt>
                <c:pt idx="6">
                  <c:v>61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3D-41FE-BBD0-3D12A82DAD24}"/>
            </c:ext>
          </c:extLst>
        </c:ser>
        <c:ser>
          <c:idx val="2"/>
          <c:order val="2"/>
          <c:tx>
            <c:v>Coverage of PLHIV on treatment female</c:v>
          </c:tx>
          <c:spPr>
            <a:pattFill prst="pct50">
              <a:fgClr>
                <a:srgbClr val="C00000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cat>
            <c:strRef>
              <c:f>Sheet1!$B$3:$B$10</c:f>
              <c:strCache>
                <c:ptCount val="8"/>
                <c:pt idx="0">
                  <c:v>Asia and the Pacific</c:v>
                </c:pt>
                <c:pt idx="1">
                  <c:v>Caribbean</c:v>
                </c:pt>
                <c:pt idx="2">
                  <c:v>Eastern Europe and Central Asia</c:v>
                </c:pt>
                <c:pt idx="3">
                  <c:v>East and Southern Africa</c:v>
                </c:pt>
                <c:pt idx="4">
                  <c:v>Latin America</c:v>
                </c:pt>
                <c:pt idx="5">
                  <c:v>Middle East and North Africa</c:v>
                </c:pt>
                <c:pt idx="6">
                  <c:v>West and Central Africa</c:v>
                </c:pt>
                <c:pt idx="7">
                  <c:v>Western &amp; Central Europe and North America</c:v>
                </c:pt>
              </c:strCache>
            </c:strRef>
          </c:cat>
          <c:val>
            <c:numRef>
              <c:f>Sheet1!$E$3:$E$10</c:f>
              <c:numCache>
                <c:formatCode>General</c:formatCode>
                <c:ptCount val="8"/>
                <c:pt idx="0">
                  <c:v>60</c:v>
                </c:pt>
                <c:pt idx="1">
                  <c:v>62</c:v>
                </c:pt>
                <c:pt idx="2">
                  <c:v>46</c:v>
                </c:pt>
                <c:pt idx="3">
                  <c:v>72</c:v>
                </c:pt>
                <c:pt idx="4">
                  <c:v>62</c:v>
                </c:pt>
                <c:pt idx="5">
                  <c:v>35</c:v>
                </c:pt>
                <c:pt idx="6">
                  <c:v>61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3D-41FE-BBD0-3D12A82DAD24}"/>
            </c:ext>
          </c:extLst>
        </c:ser>
        <c:ser>
          <c:idx val="3"/>
          <c:order val="3"/>
          <c:tx>
            <c:v>Coverage of PLHIV on treatment male</c:v>
          </c:tx>
          <c:spPr>
            <a:solidFill>
              <a:srgbClr val="C00000"/>
            </a:solidFill>
            <a:ln>
              <a:solidFill>
                <a:srgbClr val="E3000F"/>
              </a:solidFill>
            </a:ln>
            <a:effectLst/>
          </c:spPr>
          <c:invertIfNegative val="0"/>
          <c:cat>
            <c:strRef>
              <c:f>Sheet1!$B$3:$B$10</c:f>
              <c:strCache>
                <c:ptCount val="8"/>
                <c:pt idx="0">
                  <c:v>Asia and the Pacific</c:v>
                </c:pt>
                <c:pt idx="1">
                  <c:v>Caribbean</c:v>
                </c:pt>
                <c:pt idx="2">
                  <c:v>Eastern Europe and Central Asia</c:v>
                </c:pt>
                <c:pt idx="3">
                  <c:v>East and Southern Africa</c:v>
                </c:pt>
                <c:pt idx="4">
                  <c:v>Latin America</c:v>
                </c:pt>
                <c:pt idx="5">
                  <c:v>Middle East and North Africa</c:v>
                </c:pt>
                <c:pt idx="6">
                  <c:v>West and Central Africa</c:v>
                </c:pt>
                <c:pt idx="7">
                  <c:v>Western &amp; Central Europe and North America</c:v>
                </c:pt>
              </c:strCache>
            </c:strRef>
          </c:cat>
          <c:val>
            <c:numRef>
              <c:f>Sheet1!$F$3:$F$10</c:f>
              <c:numCache>
                <c:formatCode>General</c:formatCode>
                <c:ptCount val="8"/>
                <c:pt idx="0">
                  <c:v>50</c:v>
                </c:pt>
                <c:pt idx="1">
                  <c:v>50</c:v>
                </c:pt>
                <c:pt idx="2">
                  <c:v>33</c:v>
                </c:pt>
                <c:pt idx="3">
                  <c:v>59</c:v>
                </c:pt>
                <c:pt idx="4">
                  <c:v>63</c:v>
                </c:pt>
                <c:pt idx="5">
                  <c:v>31</c:v>
                </c:pt>
                <c:pt idx="6">
                  <c:v>40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3D-41FE-BBD0-3D12A82DAD24}"/>
            </c:ext>
          </c:extLst>
        </c:ser>
        <c:ser>
          <c:idx val="4"/>
          <c:order val="4"/>
          <c:tx>
            <c:v>% PLHIV virally suppressed female</c:v>
          </c:tx>
          <c:spPr>
            <a:pattFill prst="pct50">
              <a:fgClr>
                <a:sysClr val="windowText" lastClr="000000">
                  <a:lumMod val="95000"/>
                  <a:lumOff val="5000"/>
                </a:sysClr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cat>
            <c:strRef>
              <c:f>Sheet1!$B$3:$B$10</c:f>
              <c:strCache>
                <c:ptCount val="8"/>
                <c:pt idx="0">
                  <c:v>Asia and the Pacific</c:v>
                </c:pt>
                <c:pt idx="1">
                  <c:v>Caribbean</c:v>
                </c:pt>
                <c:pt idx="2">
                  <c:v>Eastern Europe and Central Asia</c:v>
                </c:pt>
                <c:pt idx="3">
                  <c:v>East and Southern Africa</c:v>
                </c:pt>
                <c:pt idx="4">
                  <c:v>Latin America</c:v>
                </c:pt>
                <c:pt idx="5">
                  <c:v>Middle East and North Africa</c:v>
                </c:pt>
                <c:pt idx="6">
                  <c:v>West and Central Africa</c:v>
                </c:pt>
                <c:pt idx="7">
                  <c:v>Western &amp; Central Europe and North America</c:v>
                </c:pt>
              </c:strCache>
            </c:strRef>
          </c:cat>
          <c:val>
            <c:numRef>
              <c:f>Sheet1!$G$3:$G$10</c:f>
              <c:numCache>
                <c:formatCode>General</c:formatCode>
                <c:ptCount val="8"/>
                <c:pt idx="0">
                  <c:v>55</c:v>
                </c:pt>
                <c:pt idx="1">
                  <c:v>46</c:v>
                </c:pt>
                <c:pt idx="2">
                  <c:v>36</c:v>
                </c:pt>
                <c:pt idx="3">
                  <c:v>64</c:v>
                </c:pt>
                <c:pt idx="4">
                  <c:v>55</c:v>
                </c:pt>
                <c:pt idx="5">
                  <c:v>29</c:v>
                </c:pt>
                <c:pt idx="6">
                  <c:v>48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3D-41FE-BBD0-3D12A82DAD24}"/>
            </c:ext>
          </c:extLst>
        </c:ser>
        <c:ser>
          <c:idx val="5"/>
          <c:order val="5"/>
          <c:tx>
            <c:v>% PLHIV virally suppressed male</c:v>
          </c:tx>
          <c:spPr>
            <a:solidFill>
              <a:sysClr val="windowText" lastClr="000000">
                <a:lumMod val="95000"/>
                <a:lumOff val="5000"/>
              </a:sysClr>
            </a:solidFill>
            <a:ln>
              <a:solidFill>
                <a:sysClr val="windowText" lastClr="000000">
                  <a:lumMod val="95000"/>
                  <a:lumOff val="5000"/>
                </a:sysClr>
              </a:solidFill>
            </a:ln>
            <a:effectLst/>
          </c:spPr>
          <c:invertIfNegative val="0"/>
          <c:cat>
            <c:strRef>
              <c:f>Sheet1!$B$3:$B$10</c:f>
              <c:strCache>
                <c:ptCount val="8"/>
                <c:pt idx="0">
                  <c:v>Asia and the Pacific</c:v>
                </c:pt>
                <c:pt idx="1">
                  <c:v>Caribbean</c:v>
                </c:pt>
                <c:pt idx="2">
                  <c:v>Eastern Europe and Central Asia</c:v>
                </c:pt>
                <c:pt idx="3">
                  <c:v>East and Southern Africa</c:v>
                </c:pt>
                <c:pt idx="4">
                  <c:v>Latin America</c:v>
                </c:pt>
                <c:pt idx="5">
                  <c:v>Middle East and North Africa</c:v>
                </c:pt>
                <c:pt idx="6">
                  <c:v>West and Central Africa</c:v>
                </c:pt>
                <c:pt idx="7">
                  <c:v>Western &amp; Central Europe and North America</c:v>
                </c:pt>
              </c:strCache>
            </c:strRef>
          </c:cat>
          <c:val>
            <c:numRef>
              <c:f>Sheet1!$H$3:$H$10</c:f>
              <c:numCache>
                <c:formatCode>General</c:formatCode>
                <c:ptCount val="8"/>
                <c:pt idx="0">
                  <c:v>46</c:v>
                </c:pt>
                <c:pt idx="1">
                  <c:v>37</c:v>
                </c:pt>
                <c:pt idx="2">
                  <c:v>25</c:v>
                </c:pt>
                <c:pt idx="3">
                  <c:v>50</c:v>
                </c:pt>
                <c:pt idx="4">
                  <c:v>56</c:v>
                </c:pt>
                <c:pt idx="5">
                  <c:v>25</c:v>
                </c:pt>
                <c:pt idx="6">
                  <c:v>30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3D-41FE-BBD0-3D12A82DA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190880"/>
        <c:axId val="680559120"/>
      </c:barChart>
      <c:catAx>
        <c:axId val="69219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0559120"/>
        <c:crosses val="autoZero"/>
        <c:auto val="1"/>
        <c:lblAlgn val="ctr"/>
        <c:lblOffset val="100"/>
        <c:noMultiLvlLbl val="0"/>
      </c:catAx>
      <c:valAx>
        <c:axId val="68055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HIV</a:t>
                </a:r>
                <a:r>
                  <a:rPr lang="en-US" sz="1400" b="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testing and </a:t>
                </a:r>
                <a:r>
                  <a:rPr lang="en-US" sz="1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treatment</a:t>
                </a:r>
              </a:p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cascade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219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24970169066129E-3"/>
          <c:y val="0.8089344630400287"/>
          <c:w val="0.76801788299450235"/>
          <c:h val="0.18346097422232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53E89-F30C-4365-8427-A09CF89D3C54}" type="doc">
      <dgm:prSet loTypeId="urn:microsoft.com/office/officeart/2005/8/layout/matrix3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70E68F1-5952-459F-802F-D7C99CED9C67}">
      <dgm:prSet phldrT="[Text]" custT="1"/>
      <dgm:spPr>
        <a:solidFill>
          <a:srgbClr val="13A89E"/>
        </a:solidFill>
      </dgm:spPr>
      <dgm:t>
        <a:bodyPr anchor="ctr"/>
        <a:lstStyle/>
        <a:p>
          <a:pPr algn="ctr"/>
          <a:r>
            <a:rPr lang="en-GB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Focused action for scale up</a:t>
          </a:r>
        </a:p>
        <a:p>
          <a:pPr algn="ctr"/>
          <a:endParaRPr lang="en-GB" sz="14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51183-4B3B-46CA-8547-6ABB5B70DC5B}" type="parTrans" cxnId="{C4E8A9F3-E142-42EB-A200-3BA2009D978F}">
      <dgm:prSet/>
      <dgm:spPr/>
      <dgm:t>
        <a:bodyPr/>
        <a:lstStyle/>
        <a:p>
          <a:pPr algn="l"/>
          <a:endParaRPr lang="en-GB" sz="1400" b="1"/>
        </a:p>
      </dgm:t>
    </dgm:pt>
    <dgm:pt modelId="{F770C9FF-4B49-40D5-A708-3769E184C519}" type="sibTrans" cxnId="{C4E8A9F3-E142-42EB-A200-3BA2009D978F}">
      <dgm:prSet/>
      <dgm:spPr/>
      <dgm:t>
        <a:bodyPr/>
        <a:lstStyle/>
        <a:p>
          <a:pPr algn="l"/>
          <a:endParaRPr lang="en-GB" sz="1400" b="1"/>
        </a:p>
      </dgm:t>
    </dgm:pt>
    <dgm:pt modelId="{BFD11434-04DB-4350-B3E9-FF910F16D06B}">
      <dgm:prSet phldrT="[Text]" custT="1"/>
      <dgm:spPr>
        <a:solidFill>
          <a:srgbClr val="13A89E"/>
        </a:solidFill>
      </dgm:spPr>
      <dgm:t>
        <a:bodyPr anchor="ctr"/>
        <a:lstStyle/>
        <a:p>
          <a:pPr algn="ctr"/>
          <a:r>
            <a:rPr lang="en-GB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Policies and services for greatest impact</a:t>
          </a:r>
        </a:p>
        <a:p>
          <a:pPr algn="ctr"/>
          <a:endParaRPr lang="en-GB" sz="14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846645-95A2-46D5-B598-54C63A0B4244}" type="parTrans" cxnId="{65097A12-25ED-44BB-B9C3-1A5C3BE445F0}">
      <dgm:prSet/>
      <dgm:spPr/>
      <dgm:t>
        <a:bodyPr/>
        <a:lstStyle/>
        <a:p>
          <a:pPr algn="l"/>
          <a:endParaRPr lang="en-GB" sz="1400" b="1"/>
        </a:p>
      </dgm:t>
    </dgm:pt>
    <dgm:pt modelId="{5FCAD142-75EC-46B0-A6E2-1F4C66F9B478}" type="sibTrans" cxnId="{65097A12-25ED-44BB-B9C3-1A5C3BE445F0}">
      <dgm:prSet/>
      <dgm:spPr/>
      <dgm:t>
        <a:bodyPr/>
        <a:lstStyle/>
        <a:p>
          <a:pPr algn="l"/>
          <a:endParaRPr lang="en-GB" sz="1400" b="1"/>
        </a:p>
      </dgm:t>
    </dgm:pt>
    <dgm:pt modelId="{187EB69F-903F-4800-BB8F-9175883A5C72}">
      <dgm:prSet phldrT="[Text]" custT="1"/>
      <dgm:spPr>
        <a:solidFill>
          <a:srgbClr val="13A89E"/>
        </a:solidFill>
      </dgm:spPr>
      <dgm:t>
        <a:bodyPr anchor="ctr"/>
        <a:lstStyle/>
        <a:p>
          <a:pPr algn="ctr"/>
          <a:r>
            <a:rPr lang="en-GB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Accountability for quality and results</a:t>
          </a:r>
        </a:p>
      </dgm:t>
    </dgm:pt>
    <dgm:pt modelId="{DFAD5F9B-D9D5-4E76-B65F-DEF393592320}" type="parTrans" cxnId="{639147FA-9A04-4784-A340-BCC40B45E26D}">
      <dgm:prSet/>
      <dgm:spPr/>
      <dgm:t>
        <a:bodyPr/>
        <a:lstStyle/>
        <a:p>
          <a:pPr algn="l"/>
          <a:endParaRPr lang="en-GB" sz="1400" b="1"/>
        </a:p>
      </dgm:t>
    </dgm:pt>
    <dgm:pt modelId="{E0102A5E-2A9E-4EF8-8FCC-F46ABB5DE80E}" type="sibTrans" cxnId="{639147FA-9A04-4784-A340-BCC40B45E26D}">
      <dgm:prSet/>
      <dgm:spPr/>
      <dgm:t>
        <a:bodyPr/>
        <a:lstStyle/>
        <a:p>
          <a:pPr algn="l"/>
          <a:endParaRPr lang="en-GB" sz="1400" b="1"/>
        </a:p>
      </dgm:t>
    </dgm:pt>
    <dgm:pt modelId="{FA76766C-FFA2-44C8-8C65-11784BB5CE39}">
      <dgm:prSet custT="1"/>
      <dgm:spPr>
        <a:solidFill>
          <a:srgbClr val="13A89E"/>
        </a:solidFill>
      </dgm:spPr>
      <dgm:t>
        <a:bodyPr anchor="ctr"/>
        <a:lstStyle/>
        <a:p>
          <a:pPr algn="ctr"/>
          <a:r>
            <a:rPr lang="en-GB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Innovation for acceleration and the future</a:t>
          </a:r>
        </a:p>
      </dgm:t>
    </dgm:pt>
    <dgm:pt modelId="{F8C8434F-0B47-4F50-868A-E7BADEBCAB8B}" type="parTrans" cxnId="{C1888F33-C418-4F6D-AFBA-AFDB2B30F870}">
      <dgm:prSet/>
      <dgm:spPr/>
      <dgm:t>
        <a:bodyPr/>
        <a:lstStyle/>
        <a:p>
          <a:pPr algn="l"/>
          <a:endParaRPr lang="en-GB" sz="1400" b="1"/>
        </a:p>
      </dgm:t>
    </dgm:pt>
    <dgm:pt modelId="{E042FD72-0B14-4DB5-9537-4263504D3058}" type="sibTrans" cxnId="{C1888F33-C418-4F6D-AFBA-AFDB2B30F870}">
      <dgm:prSet/>
      <dgm:spPr/>
      <dgm:t>
        <a:bodyPr/>
        <a:lstStyle/>
        <a:p>
          <a:pPr algn="l"/>
          <a:endParaRPr lang="en-GB" sz="1400" b="1"/>
        </a:p>
      </dgm:t>
    </dgm:pt>
    <dgm:pt modelId="{AD46EC43-3ACE-4A1C-995E-74BB5091CE08}" type="pres">
      <dgm:prSet presAssocID="{EE753E89-F30C-4365-8427-A09CF89D3C54}" presName="matrix" presStyleCnt="0">
        <dgm:presLayoutVars>
          <dgm:chMax val="1"/>
          <dgm:dir val="rev"/>
          <dgm:resizeHandles val="exact"/>
        </dgm:presLayoutVars>
      </dgm:prSet>
      <dgm:spPr/>
    </dgm:pt>
    <dgm:pt modelId="{EEAD12A7-F05B-433B-8FF8-5C1138C22BF8}" type="pres">
      <dgm:prSet presAssocID="{EE753E89-F30C-4365-8427-A09CF89D3C54}" presName="diamond" presStyleLbl="bgShp" presStyleIdx="0" presStyleCnt="1" custScaleX="118674" custScaleY="100000" custLinFactNeighborY="7970"/>
      <dgm:spPr>
        <a:solidFill>
          <a:srgbClr val="939598"/>
        </a:solidFill>
      </dgm:spPr>
    </dgm:pt>
    <dgm:pt modelId="{633816C3-301B-41D8-A5F8-77DC77F26AFE}" type="pres">
      <dgm:prSet presAssocID="{EE753E89-F30C-4365-8427-A09CF89D3C54}" presName="quad1" presStyleLbl="node1" presStyleIdx="0" presStyleCnt="4" custScaleX="106102" custScaleY="96639" custLinFactNeighborY="5298">
        <dgm:presLayoutVars>
          <dgm:chMax val="0"/>
          <dgm:chPref val="0"/>
          <dgm:bulletEnabled val="1"/>
        </dgm:presLayoutVars>
      </dgm:prSet>
      <dgm:spPr/>
    </dgm:pt>
    <dgm:pt modelId="{F3518673-BD74-40AA-8DB3-BBFC8090A370}" type="pres">
      <dgm:prSet presAssocID="{EE753E89-F30C-4365-8427-A09CF89D3C54}" presName="quad2" presStyleLbl="node1" presStyleIdx="1" presStyleCnt="4" custScaleX="106102" custScaleY="96639" custLinFactNeighborY="5298">
        <dgm:presLayoutVars>
          <dgm:chMax val="0"/>
          <dgm:chPref val="0"/>
          <dgm:bulletEnabled val="1"/>
        </dgm:presLayoutVars>
      </dgm:prSet>
      <dgm:spPr/>
    </dgm:pt>
    <dgm:pt modelId="{B2B1E46F-B573-4ACB-8246-F4F867B3BCB3}" type="pres">
      <dgm:prSet presAssocID="{EE753E89-F30C-4365-8427-A09CF89D3C54}" presName="quad3" presStyleLbl="node1" presStyleIdx="2" presStyleCnt="4" custScaleX="106102" custScaleY="96639">
        <dgm:presLayoutVars>
          <dgm:chMax val="0"/>
          <dgm:chPref val="0"/>
          <dgm:bulletEnabled val="1"/>
        </dgm:presLayoutVars>
      </dgm:prSet>
      <dgm:spPr/>
    </dgm:pt>
    <dgm:pt modelId="{FFB803AB-4735-4339-B5EB-3A511B47BEB8}" type="pres">
      <dgm:prSet presAssocID="{EE753E89-F30C-4365-8427-A09CF89D3C54}" presName="quad4" presStyleLbl="node1" presStyleIdx="3" presStyleCnt="4" custScaleX="106102" custScaleY="96639">
        <dgm:presLayoutVars>
          <dgm:chMax val="0"/>
          <dgm:chPref val="0"/>
          <dgm:bulletEnabled val="1"/>
        </dgm:presLayoutVars>
      </dgm:prSet>
      <dgm:spPr/>
    </dgm:pt>
  </dgm:ptLst>
  <dgm:cxnLst>
    <dgm:cxn modelId="{34748204-C7FE-441E-9DA7-FCFDC0AE2581}" type="presOf" srcId="{BFD11434-04DB-4350-B3E9-FF910F16D06B}" destId="{F3518673-BD74-40AA-8DB3-BBFC8090A370}" srcOrd="0" destOrd="0" presId="urn:microsoft.com/office/officeart/2005/8/layout/matrix3"/>
    <dgm:cxn modelId="{65097A12-25ED-44BB-B9C3-1A5C3BE445F0}" srcId="{EE753E89-F30C-4365-8427-A09CF89D3C54}" destId="{BFD11434-04DB-4350-B3E9-FF910F16D06B}" srcOrd="1" destOrd="0" parTransId="{DA846645-95A2-46D5-B598-54C63A0B4244}" sibTransId="{5FCAD142-75EC-46B0-A6E2-1F4C66F9B478}"/>
    <dgm:cxn modelId="{1AD3F52F-E144-4AA7-9F03-AE47817788A6}" type="presOf" srcId="{187EB69F-903F-4800-BB8F-9175883A5C72}" destId="{FFB803AB-4735-4339-B5EB-3A511B47BEB8}" srcOrd="0" destOrd="0" presId="urn:microsoft.com/office/officeart/2005/8/layout/matrix3"/>
    <dgm:cxn modelId="{C1888F33-C418-4F6D-AFBA-AFDB2B30F870}" srcId="{EE753E89-F30C-4365-8427-A09CF89D3C54}" destId="{FA76766C-FFA2-44C8-8C65-11784BB5CE39}" srcOrd="2" destOrd="0" parTransId="{F8C8434F-0B47-4F50-868A-E7BADEBCAB8B}" sibTransId="{E042FD72-0B14-4DB5-9537-4263504D3058}"/>
    <dgm:cxn modelId="{72532673-FF69-4977-B4C2-3027F45D1EDE}" type="presOf" srcId="{FA76766C-FFA2-44C8-8C65-11784BB5CE39}" destId="{B2B1E46F-B573-4ACB-8246-F4F867B3BCB3}" srcOrd="0" destOrd="0" presId="urn:microsoft.com/office/officeart/2005/8/layout/matrix3"/>
    <dgm:cxn modelId="{BD0AA17E-0E7F-4B59-8EED-7D55D15554B7}" type="presOf" srcId="{570E68F1-5952-459F-802F-D7C99CED9C67}" destId="{633816C3-301B-41D8-A5F8-77DC77F26AFE}" srcOrd="0" destOrd="0" presId="urn:microsoft.com/office/officeart/2005/8/layout/matrix3"/>
    <dgm:cxn modelId="{70C06DDB-0B7F-4592-A152-CD06A59298C2}" type="presOf" srcId="{EE753E89-F30C-4365-8427-A09CF89D3C54}" destId="{AD46EC43-3ACE-4A1C-995E-74BB5091CE08}" srcOrd="0" destOrd="0" presId="urn:microsoft.com/office/officeart/2005/8/layout/matrix3"/>
    <dgm:cxn modelId="{C4E8A9F3-E142-42EB-A200-3BA2009D978F}" srcId="{EE753E89-F30C-4365-8427-A09CF89D3C54}" destId="{570E68F1-5952-459F-802F-D7C99CED9C67}" srcOrd="0" destOrd="0" parTransId="{46A51183-4B3B-46CA-8547-6ABB5B70DC5B}" sibTransId="{F770C9FF-4B49-40D5-A708-3769E184C519}"/>
    <dgm:cxn modelId="{639147FA-9A04-4784-A340-BCC40B45E26D}" srcId="{EE753E89-F30C-4365-8427-A09CF89D3C54}" destId="{187EB69F-903F-4800-BB8F-9175883A5C72}" srcOrd="3" destOrd="0" parTransId="{DFAD5F9B-D9D5-4E76-B65F-DEF393592320}" sibTransId="{E0102A5E-2A9E-4EF8-8FCC-F46ABB5DE80E}"/>
    <dgm:cxn modelId="{FA46FB2F-E357-4F21-9F35-4D11131462C0}" type="presParOf" srcId="{AD46EC43-3ACE-4A1C-995E-74BB5091CE08}" destId="{EEAD12A7-F05B-433B-8FF8-5C1138C22BF8}" srcOrd="0" destOrd="0" presId="urn:microsoft.com/office/officeart/2005/8/layout/matrix3"/>
    <dgm:cxn modelId="{5E84A1B2-D373-4EEE-A319-2C7F20DC2902}" type="presParOf" srcId="{AD46EC43-3ACE-4A1C-995E-74BB5091CE08}" destId="{633816C3-301B-41D8-A5F8-77DC77F26AFE}" srcOrd="1" destOrd="0" presId="urn:microsoft.com/office/officeart/2005/8/layout/matrix3"/>
    <dgm:cxn modelId="{E0F4FB32-334F-4E69-B3C4-536F0120DAEC}" type="presParOf" srcId="{AD46EC43-3ACE-4A1C-995E-74BB5091CE08}" destId="{F3518673-BD74-40AA-8DB3-BBFC8090A370}" srcOrd="2" destOrd="0" presId="urn:microsoft.com/office/officeart/2005/8/layout/matrix3"/>
    <dgm:cxn modelId="{30092DB2-F9A9-41B4-B195-1F8D85573BB8}" type="presParOf" srcId="{AD46EC43-3ACE-4A1C-995E-74BB5091CE08}" destId="{B2B1E46F-B573-4ACB-8246-F4F867B3BCB3}" srcOrd="3" destOrd="0" presId="urn:microsoft.com/office/officeart/2005/8/layout/matrix3"/>
    <dgm:cxn modelId="{01BDE7E6-2DFA-42F3-B0C0-C5703CF28C11}" type="presParOf" srcId="{AD46EC43-3ACE-4A1C-995E-74BB5091CE08}" destId="{FFB803AB-4735-4339-B5EB-3A511B47BEB8}" srcOrd="4" destOrd="0" presId="urn:microsoft.com/office/officeart/2005/8/layout/matrix3"/>
  </dgm:cxnLst>
  <dgm:bg>
    <a:solidFill>
      <a:srgbClr val="E3000F"/>
    </a:solidFill>
  </dgm:bg>
  <dgm:whole>
    <a:ln cmpd="sng">
      <a:prstDash val="soli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D12A7-F05B-433B-8FF8-5C1138C22BF8}">
      <dsp:nvSpPr>
        <dsp:cNvPr id="0" name=""/>
        <dsp:cNvSpPr/>
      </dsp:nvSpPr>
      <dsp:spPr>
        <a:xfrm>
          <a:off x="163759" y="0"/>
          <a:ext cx="4017311" cy="3385166"/>
        </a:xfrm>
        <a:prstGeom prst="diamond">
          <a:avLst/>
        </a:prstGeom>
        <a:solidFill>
          <a:srgbClr val="93959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816C3-301B-41D8-A5F8-77DC77F26AFE}">
      <dsp:nvSpPr>
        <dsp:cNvPr id="0" name=""/>
        <dsp:cNvSpPr/>
      </dsp:nvSpPr>
      <dsp:spPr>
        <a:xfrm>
          <a:off x="2182913" y="391535"/>
          <a:ext cx="1400774" cy="1275842"/>
        </a:xfrm>
        <a:prstGeom prst="roundRect">
          <a:avLst/>
        </a:prstGeom>
        <a:solidFill>
          <a:srgbClr val="13A8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Focused action for scale up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5194" y="453816"/>
        <a:ext cx="1276212" cy="1151280"/>
      </dsp:txXfrm>
    </dsp:sp>
    <dsp:sp modelId="{F3518673-BD74-40AA-8DB3-BBFC8090A370}">
      <dsp:nvSpPr>
        <dsp:cNvPr id="0" name=""/>
        <dsp:cNvSpPr/>
      </dsp:nvSpPr>
      <dsp:spPr>
        <a:xfrm>
          <a:off x="761143" y="391535"/>
          <a:ext cx="1400774" cy="1275842"/>
        </a:xfrm>
        <a:prstGeom prst="roundRect">
          <a:avLst/>
        </a:prstGeom>
        <a:solidFill>
          <a:srgbClr val="13A8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Policies and services for greatest impact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3424" y="453816"/>
        <a:ext cx="1276212" cy="1151280"/>
      </dsp:txXfrm>
    </dsp:sp>
    <dsp:sp modelId="{B2B1E46F-B573-4ACB-8246-F4F867B3BCB3}">
      <dsp:nvSpPr>
        <dsp:cNvPr id="0" name=""/>
        <dsp:cNvSpPr/>
      </dsp:nvSpPr>
      <dsp:spPr>
        <a:xfrm>
          <a:off x="2182913" y="1743360"/>
          <a:ext cx="1400774" cy="1275842"/>
        </a:xfrm>
        <a:prstGeom prst="roundRect">
          <a:avLst/>
        </a:prstGeom>
        <a:solidFill>
          <a:srgbClr val="13A8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Innovation for acceleration and the future</a:t>
          </a:r>
        </a:p>
      </dsp:txBody>
      <dsp:txXfrm>
        <a:off x="2245194" y="1805641"/>
        <a:ext cx="1276212" cy="1151280"/>
      </dsp:txXfrm>
    </dsp:sp>
    <dsp:sp modelId="{FFB803AB-4735-4339-B5EB-3A511B47BEB8}">
      <dsp:nvSpPr>
        <dsp:cNvPr id="0" name=""/>
        <dsp:cNvSpPr/>
      </dsp:nvSpPr>
      <dsp:spPr>
        <a:xfrm>
          <a:off x="761143" y="1743360"/>
          <a:ext cx="1400774" cy="1275842"/>
        </a:xfrm>
        <a:prstGeom prst="roundRect">
          <a:avLst/>
        </a:prstGeom>
        <a:solidFill>
          <a:srgbClr val="13A8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Accountability for quality and results</a:t>
          </a:r>
        </a:p>
      </dsp:txBody>
      <dsp:txXfrm>
        <a:off x="823424" y="1805641"/>
        <a:ext cx="1276212" cy="1151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0.45612</cdr:x>
      <cdr:y>0.10507</cdr:y>
    </cdr:from>
    <cdr:to>
      <cdr:x>0.66213</cdr:x>
      <cdr:y>0.10507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16C73405-775D-4625-8987-F72F79E0FF82}"/>
            </a:ext>
          </a:extLst>
        </cdr:cNvPr>
        <cdr:cNvCxnSpPr/>
      </cdr:nvCxnSpPr>
      <cdr:spPr>
        <a:xfrm xmlns:a="http://schemas.openxmlformats.org/drawingml/2006/main">
          <a:off x="3985592" y="476672"/>
          <a:ext cx="180020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E3000F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0.7363</cdr:x>
      <cdr:y>0.1746</cdr:y>
    </cdr:from>
    <cdr:to>
      <cdr:x>0.94232</cdr:x>
      <cdr:y>0.1746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16C73405-775D-4625-8987-F72F79E0FF82}"/>
            </a:ext>
          </a:extLst>
        </cdr:cNvPr>
        <cdr:cNvCxnSpPr/>
      </cdr:nvCxnSpPr>
      <cdr:spPr>
        <a:xfrm xmlns:a="http://schemas.openxmlformats.org/drawingml/2006/main">
          <a:off x="6433864" y="792088"/>
          <a:ext cx="180020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E3000F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0.65389</cdr:x>
      <cdr:y>0.04357</cdr:y>
    </cdr:from>
    <cdr:to>
      <cdr:x>0.7775</cdr:x>
      <cdr:y>0.14534</cdr:y>
    </cdr:to>
    <cdr:sp macro="" textlink="">
      <cdr:nvSpPr>
        <cdr:cNvPr id="4" name="TextBox 6">
          <a:extLst xmlns:a="http://schemas.openxmlformats.org/drawingml/2006/main">
            <a:ext uri="{FF2B5EF4-FFF2-40B4-BE49-F238E27FC236}">
              <a16:creationId xmlns:a16="http://schemas.microsoft.com/office/drawing/2014/main" id="{A718E1BA-220B-41EF-9FAC-D33AA79D6512}"/>
            </a:ext>
          </a:extLst>
        </cdr:cNvPr>
        <cdr:cNvSpPr txBox="1"/>
      </cdr:nvSpPr>
      <cdr:spPr>
        <a:xfrm xmlns:a="http://schemas.openxmlformats.org/drawingml/2006/main">
          <a:off x="5713784" y="197657"/>
          <a:ext cx="1080120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rgbClr val="E3000F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400" b="1" baseline="30000" dirty="0">
              <a:solidFill>
                <a:srgbClr val="E3000F"/>
              </a:solidFill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2400" b="1" dirty="0">
              <a:solidFill>
                <a:srgbClr val="E3000F"/>
              </a:solidFill>
              <a:latin typeface="Arial" panose="020B0604020202020204" pitchFamily="34" charset="0"/>
              <a:cs typeface="Arial" panose="020B0604020202020204" pitchFamily="34" charset="0"/>
            </a:rPr>
            <a:t> 90</a:t>
          </a:r>
        </a:p>
      </cdr:txBody>
    </cdr:sp>
  </cdr:relSizeAnchor>
  <cdr:relSizeAnchor xmlns:cdr="http://schemas.openxmlformats.org/drawingml/2006/chartDrawing">
    <cdr:from>
      <cdr:x>0.49176</cdr:x>
      <cdr:y>0.25667</cdr:y>
    </cdr:from>
    <cdr:to>
      <cdr:x>0.5412</cdr:x>
      <cdr:y>0.32016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66323B3-FE2C-4641-A6A9-14824DF37B30}"/>
            </a:ext>
          </a:extLst>
        </cdr:cNvPr>
        <cdr:cNvSpPr txBox="1"/>
      </cdr:nvSpPr>
      <cdr:spPr>
        <a:xfrm xmlns:a="http://schemas.openxmlformats.org/drawingml/2006/main">
          <a:off x="4297052" y="1164387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81</a:t>
          </a:r>
        </a:p>
      </cdr:txBody>
    </cdr:sp>
  </cdr:relSizeAnchor>
  <cdr:relSizeAnchor xmlns:cdr="http://schemas.openxmlformats.org/drawingml/2006/chartDrawing">
    <cdr:from>
      <cdr:x>0.56861</cdr:x>
      <cdr:y>0.32771</cdr:y>
    </cdr:from>
    <cdr:to>
      <cdr:x>0.61805</cdr:x>
      <cdr:y>0.3912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AFC3784-F2C7-954C-891A-6AE8B46A3DAF}"/>
            </a:ext>
          </a:extLst>
        </cdr:cNvPr>
        <cdr:cNvSpPr txBox="1"/>
      </cdr:nvSpPr>
      <cdr:spPr>
        <a:xfrm xmlns:a="http://schemas.openxmlformats.org/drawingml/2006/main">
          <a:off x="4968552" y="1486659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877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A6D6CCF-C3C3-46E7-84DF-E8CB721655DE}" type="datetimeFigureOut">
              <a:rPr lang="en-US" smtClean="0"/>
              <a:t>12/1/19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AAACE72-F3A6-4DC2-AB02-758BC3D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9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3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:\Users\nelli.bazarova\AppData\Local\Microsoft\Windows\INetCache\Content.Word\IAS DSD Logo.png">
            <a:extLst>
              <a:ext uri="{FF2B5EF4-FFF2-40B4-BE49-F238E27FC236}">
                <a16:creationId xmlns:a16="http://schemas.microsoft.com/office/drawing/2014/main" id="{E8B3939F-6CB5-6642-B0E5-BAE28FEB12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3954"/>
            <a:ext cx="3382782" cy="1489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F6544-13A9-1344-A38E-17237817E0C0}"/>
              </a:ext>
            </a:extLst>
          </p:cNvPr>
          <p:cNvSpPr txBox="1"/>
          <p:nvPr userDrawn="1"/>
        </p:nvSpPr>
        <p:spPr>
          <a:xfrm>
            <a:off x="5940152" y="6505599"/>
            <a:ext cx="30963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www.differentiatedservicedelivery.org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:\Users\nelli.bazarova\AppData\Local\Microsoft\Windows\INetCache\Content.Word\IAS DSD Logo.png">
            <a:extLst>
              <a:ext uri="{FF2B5EF4-FFF2-40B4-BE49-F238E27FC236}">
                <a16:creationId xmlns:a16="http://schemas.microsoft.com/office/drawing/2014/main" id="{0195635E-562C-454D-A8CF-8FC54757A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07" t="31549" r="11960" b="27542"/>
          <a:stretch/>
        </p:blipFill>
        <p:spPr bwMode="auto">
          <a:xfrm>
            <a:off x="6347251" y="5696346"/>
            <a:ext cx="2664296" cy="648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99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AC540-308E-1944-9988-4543EF9AF053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7EF9E-C4FE-4746-81FF-13051CE2AE1D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0B09E-75CD-6841-A621-5D4A6CCC6B75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4DCB9-E437-2A49-976A-F090F4B704BF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2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55395-E5D8-5742-8B12-BEFC00806FF9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3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F1DE3-616E-5546-8CD0-9A0D571FA298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8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DDD44-0834-4B4C-9695-4F1286B17E24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8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C92F4-A937-B64B-9962-C88F88A26FEC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7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idsinfo.unaids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idsinfo.unaids.org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04166"/>
            <a:ext cx="7992888" cy="2167373"/>
          </a:xfrm>
        </p:spPr>
        <p:txBody>
          <a:bodyPr>
            <a:normAutofit/>
          </a:bodyPr>
          <a:lstStyle/>
          <a:p>
            <a:r>
              <a:rPr lang="en-ZA" dirty="0"/>
              <a:t>Approaches and strategies from UNAIDS &amp; WHO</a:t>
            </a:r>
            <a:r>
              <a:rPr lang="en-ZA" sz="2800" dirty="0"/>
              <a:t> </a:t>
            </a:r>
            <a:br>
              <a:rPr lang="en-ZA" sz="2800" dirty="0"/>
            </a:br>
            <a:r>
              <a:rPr lang="en-ZA" sz="2800" i="1" dirty="0"/>
              <a:t>Closing the gap on reaching men: Time for action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6400800" cy="1198984"/>
          </a:xfrm>
        </p:spPr>
        <p:txBody>
          <a:bodyPr>
            <a:noAutofit/>
          </a:bodyPr>
          <a:lstStyle/>
          <a:p>
            <a:r>
              <a:rPr lang="en-GB" sz="2000" dirty="0"/>
              <a:t>ICASA 2019 satellite</a:t>
            </a:r>
          </a:p>
          <a:p>
            <a:r>
              <a:rPr lang="en-GB" sz="2000" dirty="0"/>
              <a:t>Nathan Ford (WHO) and </a:t>
            </a:r>
            <a:r>
              <a:rPr lang="en-GB" sz="2000" dirty="0" err="1"/>
              <a:t>Lycias</a:t>
            </a:r>
            <a:r>
              <a:rPr lang="en-GB" sz="2000" dirty="0"/>
              <a:t> </a:t>
            </a:r>
            <a:r>
              <a:rPr lang="en-GB" sz="2000" dirty="0" err="1"/>
              <a:t>Zembe</a:t>
            </a:r>
            <a:r>
              <a:rPr lang="en-GB" sz="2000" dirty="0"/>
              <a:t> (UNAIDS)</a:t>
            </a:r>
            <a:br>
              <a:rPr lang="en-GB" sz="2000"/>
            </a:br>
            <a:r>
              <a:rPr lang="en-GB" sz="2000"/>
              <a:t>5 </a:t>
            </a:r>
            <a:r>
              <a:rPr lang="en-GB" sz="2000" dirty="0"/>
              <a:t>December 2019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27784" y="16882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27784" y="30217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88640"/>
            <a:ext cx="2768918" cy="17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5970-A1AB-AC4E-A24C-D26A13EE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1332985"/>
          </a:xfrm>
        </p:spPr>
        <p:txBody>
          <a:bodyPr>
            <a:noAutofit/>
          </a:bodyPr>
          <a:lstStyle/>
          <a:p>
            <a:r>
              <a:rPr lang="en-US" sz="3400" dirty="0"/>
              <a:t>Men are not accessing HIV services, are lagging on progress towards 90-90-90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A513CF-8907-4728-A602-2BE9B2B61A0D}"/>
              </a:ext>
            </a:extLst>
          </p:cNvPr>
          <p:cNvGrpSpPr/>
          <p:nvPr/>
        </p:nvGrpSpPr>
        <p:grpSpPr>
          <a:xfrm>
            <a:off x="202940" y="1740412"/>
            <a:ext cx="8967019" cy="4658894"/>
            <a:chOff x="202940" y="1740412"/>
            <a:chExt cx="8967019" cy="4658894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527AC24D-E4D0-4B1B-8665-B32B0ACE644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41026572"/>
                </p:ext>
              </p:extLst>
            </p:nvPr>
          </p:nvGraphicFramePr>
          <p:xfrm>
            <a:off x="202940" y="1862802"/>
            <a:ext cx="8738120" cy="45365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C73405-775D-4625-8987-F72F79E0FF82}"/>
                </a:ext>
              </a:extLst>
            </p:cNvPr>
            <p:cNvCxnSpPr/>
            <p:nvPr/>
          </p:nvCxnSpPr>
          <p:spPr>
            <a:xfrm>
              <a:off x="1619672" y="2005932"/>
              <a:ext cx="1800200" cy="0"/>
            </a:xfrm>
            <a:prstGeom prst="line">
              <a:avLst/>
            </a:prstGeom>
            <a:ln w="28575">
              <a:solidFill>
                <a:srgbClr val="E300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18E1BA-220B-41EF-9FAC-D33AA79D6512}"/>
                </a:ext>
              </a:extLst>
            </p:cNvPr>
            <p:cNvSpPr txBox="1"/>
            <p:nvPr/>
          </p:nvSpPr>
          <p:spPr>
            <a:xfrm>
              <a:off x="3419872" y="1740412"/>
              <a:ext cx="1080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E3000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400" b="1" baseline="30000" dirty="0">
                  <a:solidFill>
                    <a:srgbClr val="E3000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sz="2400" b="1" dirty="0">
                  <a:solidFill>
                    <a:srgbClr val="E3000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7D8314-1441-444C-BFBB-C2BFA3964A01}"/>
                </a:ext>
              </a:extLst>
            </p:cNvPr>
            <p:cNvSpPr txBox="1"/>
            <p:nvPr/>
          </p:nvSpPr>
          <p:spPr>
            <a:xfrm>
              <a:off x="8089839" y="2181798"/>
              <a:ext cx="1080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E3000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400" b="1" baseline="30000" dirty="0">
                  <a:solidFill>
                    <a:srgbClr val="E3000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en-US" sz="2400" b="1" dirty="0">
                  <a:solidFill>
                    <a:srgbClr val="E3000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</p:txBody>
        </p:sp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A84DDB25-D2BA-8B4E-9747-128278BFE67B}"/>
                </a:ext>
              </a:extLst>
            </p:cNvPr>
            <p:cNvSpPr txBox="1"/>
            <p:nvPr/>
          </p:nvSpPr>
          <p:spPr>
            <a:xfrm>
              <a:off x="6948264" y="3212976"/>
              <a:ext cx="432048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87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85775F5-8E43-9A40-9FAD-D992381F7601}"/>
                </a:ext>
              </a:extLst>
            </p:cNvPr>
            <p:cNvSpPr txBox="1"/>
            <p:nvPr/>
          </p:nvSpPr>
          <p:spPr>
            <a:xfrm>
              <a:off x="6287108" y="6029974"/>
              <a:ext cx="2856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400" dirty="0"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https://aidsinfo.unaids.org/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22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5970-A1AB-AC4E-A24C-D26A13EE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888" y="127054"/>
            <a:ext cx="7932174" cy="1143000"/>
          </a:xfrm>
        </p:spPr>
        <p:txBody>
          <a:bodyPr>
            <a:noAutofit/>
          </a:bodyPr>
          <a:lstStyle/>
          <a:p>
            <a:r>
              <a:rPr lang="en-US" sz="3400" dirty="0"/>
              <a:t>Regional differences on progress towards 90-90-90 - men versus women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2E10612-81DF-4380-B0D0-8D6CA25D0B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69748"/>
              </p:ext>
            </p:extLst>
          </p:nvPr>
        </p:nvGraphicFramePr>
        <p:xfrm>
          <a:off x="112358" y="1628800"/>
          <a:ext cx="9007440" cy="44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D8D61B-5E3A-45B0-A164-EE6B36B118BD}"/>
              </a:ext>
            </a:extLst>
          </p:cNvPr>
          <p:cNvSpPr/>
          <p:nvPr/>
        </p:nvSpPr>
        <p:spPr>
          <a:xfrm>
            <a:off x="4067944" y="1916832"/>
            <a:ext cx="1044116" cy="3240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A31BE9-FA02-445C-94A6-A928F5AC33CF}"/>
              </a:ext>
            </a:extLst>
          </p:cNvPr>
          <p:cNvSpPr/>
          <p:nvPr/>
        </p:nvSpPr>
        <p:spPr>
          <a:xfrm>
            <a:off x="7020272" y="1918010"/>
            <a:ext cx="991404" cy="32391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5C8C1-99C9-CB4A-9E6B-0AA13488DF56}"/>
              </a:ext>
            </a:extLst>
          </p:cNvPr>
          <p:cNvSpPr txBox="1"/>
          <p:nvPr/>
        </p:nvSpPr>
        <p:spPr>
          <a:xfrm>
            <a:off x="4067944" y="1547500"/>
            <a:ext cx="1044116" cy="338554"/>
          </a:xfrm>
          <a:prstGeom prst="rect">
            <a:avLst/>
          </a:prstGeom>
          <a:noFill/>
          <a:ln>
            <a:solidFill>
              <a:srgbClr val="E3000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3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82-72-76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C4DB2-F338-BE4A-A260-A05F9998A6E2}"/>
              </a:ext>
            </a:extLst>
          </p:cNvPr>
          <p:cNvSpPr txBox="1"/>
          <p:nvPr/>
        </p:nvSpPr>
        <p:spPr>
          <a:xfrm>
            <a:off x="6994458" y="1498485"/>
            <a:ext cx="1044116" cy="338554"/>
          </a:xfrm>
          <a:prstGeom prst="rect">
            <a:avLst/>
          </a:prstGeom>
          <a:noFill/>
          <a:ln>
            <a:solidFill>
              <a:srgbClr val="E3000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3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61-66-75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D7DBD9-B117-0B4E-A8C5-3EA2438657D9}"/>
              </a:ext>
            </a:extLst>
          </p:cNvPr>
          <p:cNvSpPr txBox="1"/>
          <p:nvPr/>
        </p:nvSpPr>
        <p:spPr>
          <a:xfrm>
            <a:off x="6287108" y="6029974"/>
            <a:ext cx="2856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https://aidsinfo.unaids.org/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0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F5E21-F104-0640-A3B4-C9A741C1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&amp; UNAIDS supported </a:t>
            </a:r>
            <a:br>
              <a:rPr lang="en-US" dirty="0"/>
            </a:br>
            <a:r>
              <a:rPr lang="en-US" dirty="0"/>
              <a:t>approaches and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D333A-58D3-F14A-B71E-A557CE314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E3000F"/>
                </a:solidFill>
              </a:rPr>
              <a:t>Three levels of coordination</a:t>
            </a:r>
          </a:p>
          <a:p>
            <a:pPr lvl="1"/>
            <a:r>
              <a:rPr lang="en-GB" sz="3200" dirty="0">
                <a:solidFill>
                  <a:prstClr val="black"/>
                </a:solidFill>
              </a:rPr>
              <a:t>Global and regional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Creating a platform to share what works through regional and global meetings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</a:rPr>
              <a:t>Global men working groups for various technical areas – for example MEN Testing (MENT) working 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</a:rPr>
              <a:t>Strengthening coordination and technical support of men and HIV agenda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</a:rPr>
              <a:t>Fostering strategic alliances and partnerships for resource mobilisation</a:t>
            </a:r>
            <a:endParaRPr lang="en-GB" sz="2000" dirty="0">
              <a:solidFill>
                <a:prstClr val="black"/>
              </a:solidFill>
            </a:endParaRPr>
          </a:p>
          <a:p>
            <a:pPr lvl="1"/>
            <a:r>
              <a:rPr lang="en-GB" sz="3200" dirty="0"/>
              <a:t>Country 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000" dirty="0"/>
              <a:t>Develop a national acceleration plan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000" dirty="0"/>
              <a:t>Develop a men’s health strategy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000" dirty="0"/>
              <a:t>National working groups on men’s health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000" dirty="0"/>
              <a:t>Strengthening collection of sex disaggregated data across interventions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6733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83E4-512C-F244-81B6-1C2FE1D1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77" y="163520"/>
            <a:ext cx="7956376" cy="1143000"/>
          </a:xfrm>
        </p:spPr>
        <p:txBody>
          <a:bodyPr>
            <a:noAutofit/>
          </a:bodyPr>
          <a:lstStyle/>
          <a:p>
            <a:r>
              <a:rPr lang="en-US" sz="3400" dirty="0"/>
              <a:t>Global policy example to improve men access to HIV services - VMMC policy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6D0E3A-4DD5-4361-86A1-913886042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1640"/>
            <a:ext cx="3672408" cy="4791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431DDBF-684E-4860-8AD9-2B302A0D9D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688966"/>
              </p:ext>
            </p:extLst>
          </p:nvPr>
        </p:nvGraphicFramePr>
        <p:xfrm>
          <a:off x="4211960" y="1736417"/>
          <a:ext cx="4344831" cy="3385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343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FB83-78E3-5847-83B5-2CC04610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6632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Country policy example: </a:t>
            </a:r>
            <a:br>
              <a:rPr lang="en-US" dirty="0"/>
            </a:br>
            <a:r>
              <a:rPr lang="en-US" sz="3300" dirty="0"/>
              <a:t>Men engagement in cities - Namibia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DD4B0-0D5E-574E-81F4-3F689C128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63888" y="1595118"/>
            <a:ext cx="5040560" cy="4525963"/>
          </a:xfrm>
        </p:spPr>
        <p:txBody>
          <a:bodyPr>
            <a:normAutofit/>
          </a:bodyPr>
          <a:lstStyle/>
          <a:p>
            <a:pPr marL="285750" indent="-285750"/>
            <a:r>
              <a:rPr lang="en-GB" sz="2400" dirty="0"/>
              <a:t>Cities contribute substantially to the HIV epidemic</a:t>
            </a:r>
          </a:p>
          <a:p>
            <a:pPr marL="285750" indent="-285750"/>
            <a:endParaRPr lang="en-GB" sz="2400" dirty="0"/>
          </a:p>
          <a:p>
            <a:pPr marL="285750" indent="-285750"/>
            <a:r>
              <a:rPr lang="en-US" sz="2400" dirty="0"/>
              <a:t>They are at the forefront of global development </a:t>
            </a:r>
          </a:p>
          <a:p>
            <a:pPr marL="285750" indent="-285750"/>
            <a:endParaRPr lang="en-GB" sz="2400" dirty="0"/>
          </a:p>
          <a:p>
            <a:pPr marL="285750" indent="-285750"/>
            <a:r>
              <a:rPr lang="en-GB" sz="2400" dirty="0"/>
              <a:t>Policies addressing me-s health in cities are key to addressing men HIV health services outcomes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491907-4080-2E40-B1C1-1C107B7A31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1600199"/>
            <a:ext cx="32570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4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B916-4388-BC40-AB9C-41AD1718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96802"/>
            <a:ext cx="802838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Programmatic strategies and 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01655-7538-BD40-8D2B-7BCCF48C6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4616" y="1585567"/>
            <a:ext cx="4040188" cy="639762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E3000F"/>
                </a:solidFill>
              </a:rPr>
              <a:t>Community ART refill group for men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FE17B-253E-FD48-A06F-A9F1DD2F6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0924" y="1585567"/>
            <a:ext cx="4041775" cy="42450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E3000F"/>
                </a:solidFill>
              </a:rPr>
              <a:t>HIV self-testing</a:t>
            </a:r>
          </a:p>
        </p:txBody>
      </p:sp>
      <p:pic>
        <p:nvPicPr>
          <p:cNvPr id="7" name="Content Placeholder 6" descr="https://cquin.icap.columbia.edu/wp-content/uploads/2017/04/36067172140_ba9164bf8a_o-800x533.jpg">
            <a:extLst>
              <a:ext uri="{FF2B5EF4-FFF2-40B4-BE49-F238E27FC236}">
                <a16:creationId xmlns:a16="http://schemas.microsoft.com/office/drawing/2014/main" id="{2B420C7A-CBB5-1F45-80D3-D1A0399047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38" y="2348880"/>
            <a:ext cx="359246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C2298C-49AC-304F-B0C9-C9C2FE3584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06354" y="2010070"/>
            <a:ext cx="4876192" cy="36511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1FC99B-E616-2A46-BC06-480E40329733}"/>
              </a:ext>
            </a:extLst>
          </p:cNvPr>
          <p:cNvSpPr txBox="1"/>
          <p:nvPr/>
        </p:nvSpPr>
        <p:spPr>
          <a:xfrm>
            <a:off x="186235" y="5866533"/>
            <a:ext cx="4176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500" b="1" i="1" dirty="0">
                <a:solidFill>
                  <a:srgbClr val="E3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review - Preliminary findings</a:t>
            </a:r>
          </a:p>
        </p:txBody>
      </p:sp>
    </p:spTree>
    <p:extLst>
      <p:ext uri="{BB962C8B-B14F-4D97-AF65-F5344CB8AC3E}">
        <p14:creationId xmlns:p14="http://schemas.microsoft.com/office/powerpoint/2010/main" val="168774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83E4-512C-F244-81B6-1C2FE1D1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3572"/>
            <a:ext cx="8028384" cy="1143000"/>
          </a:xfrm>
        </p:spPr>
        <p:txBody>
          <a:bodyPr>
            <a:noAutofit/>
          </a:bodyPr>
          <a:lstStyle/>
          <a:p>
            <a:r>
              <a:rPr lang="en-US" sz="3400" dirty="0"/>
              <a:t>Engaging in best practice sharing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828524-A3B8-4C39-8221-030436ABA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23988"/>
              </p:ext>
            </p:extLst>
          </p:nvPr>
        </p:nvGraphicFramePr>
        <p:xfrm>
          <a:off x="53752" y="1196752"/>
          <a:ext cx="9036495" cy="553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65">
                  <a:extLst>
                    <a:ext uri="{9D8B030D-6E8A-4147-A177-3AD203B41FA5}">
                      <a16:colId xmlns:a16="http://schemas.microsoft.com/office/drawing/2014/main" val="360926906"/>
                    </a:ext>
                  </a:extLst>
                </a:gridCol>
                <a:gridCol w="3012165">
                  <a:extLst>
                    <a:ext uri="{9D8B030D-6E8A-4147-A177-3AD203B41FA5}">
                      <a16:colId xmlns:a16="http://schemas.microsoft.com/office/drawing/2014/main" val="1598907524"/>
                    </a:ext>
                  </a:extLst>
                </a:gridCol>
                <a:gridCol w="3012165">
                  <a:extLst>
                    <a:ext uri="{9D8B030D-6E8A-4147-A177-3AD203B41FA5}">
                      <a16:colId xmlns:a16="http://schemas.microsoft.com/office/drawing/2014/main" val="1079753794"/>
                    </a:ext>
                  </a:extLst>
                </a:gridCol>
              </a:tblGrid>
              <a:tr h="1845700"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chemeClr val="bg1"/>
                          </a:solidFill>
                        </a:rPr>
                        <a:t>Getting men back to services with men's services</a:t>
                      </a:r>
                    </a:p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Muziwandile Sibiya, MSF, South Africa </a:t>
                      </a:r>
                    </a:p>
                  </a:txBody>
                  <a:tcPr marL="100817" marR="100817" marT="50408" marB="50408">
                    <a:solidFill>
                      <a:srgbClr val="E04C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Male-centered mobilization and health outcomes</a:t>
                      </a:r>
                    </a:p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Heidi van Rooyen, HSC, South Africa  </a:t>
                      </a:r>
                    </a:p>
                  </a:txBody>
                  <a:tcPr marL="100817" marR="100817" marT="50408" marB="50408">
                    <a:solidFill>
                      <a:srgbClr val="F2A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>
                          <a:solidFill>
                            <a:schemeClr val="bg1"/>
                          </a:solidFill>
                        </a:rPr>
                        <a:t>Reaching men and engaging them in HIV care – lessons from Malawi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Michael Nyirenda, Partners in Hope, Malawi</a:t>
                      </a:r>
                    </a:p>
                  </a:txBody>
                  <a:tcPr marL="100817" marR="100817" marT="50408" marB="50408">
                    <a:solidFill>
                      <a:srgbClr val="EE14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52611"/>
                  </a:ext>
                </a:extLst>
              </a:tr>
              <a:tr h="1845700"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chemeClr val="bg1"/>
                          </a:solidFill>
                        </a:rPr>
                        <a:t>Understanding and reaching young men with HIV services</a:t>
                      </a:r>
                    </a:p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Shawn Malone, PSI, South Africa</a:t>
                      </a:r>
                    </a:p>
                  </a:txBody>
                  <a:tcPr marL="100817" marR="100817" marT="50408" marB="50408">
                    <a:solidFill>
                      <a:srgbClr val="105C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chemeClr val="bg1"/>
                          </a:solidFill>
                        </a:rPr>
                        <a:t>Reaching men and engaging them in HIV care – lessons from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</a:rPr>
                        <a:t>PopART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</a:rPr>
                        <a:t> Zambia</a:t>
                      </a:r>
                    </a:p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800" b="0" i="0" dirty="0" err="1">
                          <a:solidFill>
                            <a:schemeClr val="bg1"/>
                          </a:solidFill>
                        </a:rPr>
                        <a:t>Musonda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bg1"/>
                          </a:solidFill>
                        </a:rPr>
                        <a:t>Simwinga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i="0" dirty="0" err="1">
                          <a:solidFill>
                            <a:schemeClr val="bg1"/>
                          </a:solidFill>
                        </a:rPr>
                        <a:t>Zambart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, Zambia</a:t>
                      </a:r>
                    </a:p>
                  </a:txBody>
                  <a:tcPr marL="100817" marR="100817" marT="50408" marB="50408">
                    <a:solidFill>
                      <a:srgbClr val="512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chemeClr val="bg1"/>
                          </a:solidFill>
                        </a:rPr>
                        <a:t>Hearing from the men: HIV risk profiles of male partners</a:t>
                      </a:r>
                    </a:p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Julie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</a:rPr>
                        <a:t>Pulerwitz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, Population Council, USA </a:t>
                      </a:r>
                    </a:p>
                  </a:txBody>
                  <a:tcPr marL="100817" marR="100817" marT="50408" marB="50408">
                    <a:solidFill>
                      <a:srgbClr val="8A8D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82850"/>
                  </a:ext>
                </a:extLst>
              </a:tr>
              <a:tr h="1845700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chemeClr val="bg1"/>
                          </a:solidFill>
                        </a:rPr>
                        <a:t>Promundo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 – Translating research into policy adoption</a:t>
                      </a:r>
                    </a:p>
                    <a:p>
                      <a:endParaRPr lang="en-US" sz="1800" i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1800" i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800" i="0" dirty="0">
                          <a:solidFill>
                            <a:schemeClr val="bg1"/>
                          </a:solidFill>
                        </a:rPr>
                        <a:t>Gary Barker, </a:t>
                      </a:r>
                      <a:r>
                        <a:rPr lang="en-US" sz="1800" i="0" dirty="0" err="1">
                          <a:solidFill>
                            <a:schemeClr val="bg1"/>
                          </a:solidFill>
                        </a:rPr>
                        <a:t>Promundo</a:t>
                      </a:r>
                      <a:r>
                        <a:rPr lang="en-US" sz="1800" i="0" dirty="0">
                          <a:solidFill>
                            <a:schemeClr val="bg1"/>
                          </a:solidFill>
                        </a:rPr>
                        <a:t>, USA</a:t>
                      </a:r>
                    </a:p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00817" marR="100817" marT="50408" marB="50408">
                    <a:solidFill>
                      <a:srgbClr val="5C88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Society’s successful man: What this means for TB intervention design</a:t>
                      </a:r>
                    </a:p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Jeremiah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Chikovore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, HSRC, South Africa</a:t>
                      </a:r>
                    </a:p>
                  </a:txBody>
                  <a:tcPr marL="100817" marR="100817" marT="50408" marB="50408">
                    <a:solidFill>
                      <a:srgbClr val="8246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Community mobilization to engage men in GBV and HIV prevention, Mpumalanga South Africa</a:t>
                      </a:r>
                    </a:p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Sheri Lippman, UCSF, USA</a:t>
                      </a:r>
                    </a:p>
                  </a:txBody>
                  <a:tcPr marL="100817" marR="100817" marT="50408" marB="50408">
                    <a:solidFill>
                      <a:srgbClr val="436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44586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83D3A44-1F4E-4DFC-B699-76FC4595D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924441"/>
            <a:ext cx="3108434" cy="18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6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12EB-B65D-CF4C-A4C2-F2AF1A89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92" y="116632"/>
            <a:ext cx="5109210" cy="975644"/>
          </a:xfrm>
        </p:spPr>
        <p:txBody>
          <a:bodyPr anchor="b">
            <a:normAutofit/>
          </a:bodyPr>
          <a:lstStyle/>
          <a:p>
            <a:r>
              <a:rPr lang="en-US" sz="3400" dirty="0"/>
              <a:t>Next steps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BA0C80F-2A47-4246-AFC8-033B4001C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35" b="-7"/>
          <a:stretch/>
        </p:blipFill>
        <p:spPr>
          <a:xfrm>
            <a:off x="6019704" y="231949"/>
            <a:ext cx="3059832" cy="23239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24A9F-18FF-6D49-8E00-D7C0F5167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" y="1589671"/>
            <a:ext cx="5986744" cy="4759452"/>
          </a:xfrm>
        </p:spPr>
        <p:txBody>
          <a:bodyPr>
            <a:normAutofit/>
          </a:bodyPr>
          <a:lstStyle/>
          <a:p>
            <a:pPr marL="514350" indent="-457200"/>
            <a:r>
              <a:rPr lang="en-US" sz="2400" dirty="0"/>
              <a:t>Shifting the narrative to men’s health for men</a:t>
            </a:r>
          </a:p>
          <a:p>
            <a:pPr marL="514350" indent="-457200"/>
            <a:endParaRPr lang="en-US" sz="1000" dirty="0"/>
          </a:p>
          <a:p>
            <a:pPr marL="514350" indent="-457200"/>
            <a:r>
              <a:rPr lang="en-US" sz="2400" dirty="0"/>
              <a:t>Three-level coordination and advocacy</a:t>
            </a:r>
          </a:p>
          <a:p>
            <a:pPr marL="914400" lvl="1" indent="-457200"/>
            <a:r>
              <a:rPr lang="en-US" sz="2000" dirty="0"/>
              <a:t>global, regional and country</a:t>
            </a:r>
          </a:p>
          <a:p>
            <a:pPr marL="914400" lvl="1" indent="-457200"/>
            <a:r>
              <a:rPr lang="en-US" sz="2000" dirty="0"/>
              <a:t>Sharing of best practices</a:t>
            </a:r>
          </a:p>
          <a:p>
            <a:pPr marL="514350" indent="-457200"/>
            <a:endParaRPr lang="en-US" sz="1000" dirty="0"/>
          </a:p>
          <a:p>
            <a:pPr marL="514350" indent="-457200"/>
            <a:r>
              <a:rPr lang="en-US" sz="2400" dirty="0"/>
              <a:t>Translating men and HIV frameworks, evidence to policy and practice and key actions for men</a:t>
            </a:r>
          </a:p>
          <a:p>
            <a:pPr marL="514350" indent="-457200"/>
            <a:endParaRPr lang="en-US" sz="1000" dirty="0"/>
          </a:p>
          <a:p>
            <a:pPr marL="514350" indent="-457200"/>
            <a:r>
              <a:rPr lang="en-US" sz="2400" dirty="0"/>
              <a:t>Scaling up programmes known to work for coverage and impact</a:t>
            </a:r>
          </a:p>
          <a:p>
            <a:endParaRPr lang="en-US" sz="2400" dirty="0"/>
          </a:p>
        </p:txBody>
      </p:sp>
      <p:pic>
        <p:nvPicPr>
          <p:cNvPr id="5" name="Picture 4" descr="A person in a white shirt&#10;&#10;Description generated with high confidence">
            <a:extLst>
              <a:ext uri="{FF2B5EF4-FFF2-40B4-BE49-F238E27FC236}">
                <a16:creationId xmlns:a16="http://schemas.microsoft.com/office/drawing/2014/main" id="{DF5E31E3-8A74-42DC-A01F-60184E5BE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5" r="-3" b="30342"/>
          <a:stretch/>
        </p:blipFill>
        <p:spPr>
          <a:xfrm>
            <a:off x="6084168" y="2555872"/>
            <a:ext cx="3059832" cy="38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90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E9FCF15460844DA84D721BE82319E4" ma:contentTypeVersion="8" ma:contentTypeDescription="Create a new document." ma:contentTypeScope="" ma:versionID="62582a93b117b287a4a85d0ae6c0ab29">
  <xsd:schema xmlns:xsd="http://www.w3.org/2001/XMLSchema" xmlns:xs="http://www.w3.org/2001/XMLSchema" xmlns:p="http://schemas.microsoft.com/office/2006/metadata/properties" xmlns:ns3="464efcb7-489f-47c1-8283-497ff48c8d56" targetNamespace="http://schemas.microsoft.com/office/2006/metadata/properties" ma:root="true" ma:fieldsID="f62c38fcc574c05b8e48b3030728bbe4" ns3:_="">
    <xsd:import namespace="464efcb7-489f-47c1-8283-497ff48c8d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4efcb7-489f-47c1-8283-497ff48c8d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9E6154-EC45-4677-B1B8-7DF4487936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CACF14-5793-408B-A884-17DCA5522D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4efcb7-489f-47c1-8283-497ff48c8d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61BA6E-85F1-477F-9943-CDDFB6E8CE8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5959</TotalTime>
  <Words>464</Words>
  <Application>Microsoft Macintosh PowerPoint</Application>
  <PresentationFormat>On-screen Show (4:3)</PresentationFormat>
  <Paragraphs>91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Approaches and strategies from UNAIDS &amp; WHO  Closing the gap on reaching men: Time for action</vt:lpstr>
      <vt:lpstr>Men are not accessing HIV services, are lagging on progress towards 90-90-90</vt:lpstr>
      <vt:lpstr>Regional differences on progress towards 90-90-90 - men versus women</vt:lpstr>
      <vt:lpstr>WHO &amp; UNAIDS supported  approaches and strategies </vt:lpstr>
      <vt:lpstr>Global policy example to improve men access to HIV services - VMMC policy</vt:lpstr>
      <vt:lpstr>Country policy example:  Men engagement in cities - Namibia</vt:lpstr>
      <vt:lpstr>Programmatic strategies and approaches</vt:lpstr>
      <vt:lpstr>Engaging in best practice sharing</vt:lpstr>
      <vt:lpstr>Next steps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Anna Grimsrud</cp:lastModifiedBy>
  <cp:revision>132</cp:revision>
  <cp:lastPrinted>2019-11-26T12:08:06Z</cp:lastPrinted>
  <dcterms:created xsi:type="dcterms:W3CDTF">2015-07-06T08:16:27Z</dcterms:created>
  <dcterms:modified xsi:type="dcterms:W3CDTF">2019-12-01T18:12:39Z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0x01010053E9FCF15460844DA84D721BE82319E4</vt:lpwstr>
  </property>
</Properties>
</file>