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charts/chart2.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57" r:id="rId3"/>
    <p:sldId id="259" r:id="rId4"/>
    <p:sldId id="269" r:id="rId5"/>
    <p:sldId id="267" r:id="rId6"/>
    <p:sldId id="260" r:id="rId7"/>
    <p:sldId id="265" r:id="rId8"/>
    <p:sldId id="271" r:id="rId9"/>
    <p:sldId id="262" r:id="rId10"/>
    <p:sldId id="263" r:id="rId11"/>
    <p:sldId id="270"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ynne Wilkinson" initials="LW" lastIdx="20" clrIdx="0">
    <p:extLst>
      <p:ext uri="{19B8F6BF-5375-455C-9EA6-DF929625EA0E}">
        <p15:presenceInfo xmlns:p15="http://schemas.microsoft.com/office/powerpoint/2012/main" userId="a048b546011a2eab" providerId="Windows Live"/>
      </p:ext>
    </p:extLst>
  </p:cmAuthor>
  <p:cmAuthor id="2" name="Dr Matovu John" initials="Majobs" lastIdx="4" clrIdx="1">
    <p:extLst>
      <p:ext uri="{19B8F6BF-5375-455C-9EA6-DF929625EA0E}">
        <p15:presenceInfo xmlns:p15="http://schemas.microsoft.com/office/powerpoint/2012/main" userId="Dr Matovu Joh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9598"/>
    <a:srgbClr val="E3000F"/>
    <a:srgbClr val="FE8946"/>
    <a:srgbClr val="13A89E"/>
    <a:srgbClr val="00A8DA"/>
    <a:srgbClr val="F6D0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09"/>
    <p:restoredTop sz="89560" autoAdjust="0"/>
  </p:normalViewPr>
  <p:slideViewPr>
    <p:cSldViewPr>
      <p:cViewPr varScale="1">
        <p:scale>
          <a:sx n="113" d="100"/>
          <a:sy n="113" d="100"/>
        </p:scale>
        <p:origin x="1472" y="17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96" d="100"/>
          <a:sy n="96" d="100"/>
        </p:scale>
        <p:origin x="3688"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1715066206462581E-2"/>
          <c:y val="5.5942868991190213E-2"/>
          <c:w val="0.92931551958782932"/>
          <c:h val="0.71260595130748428"/>
        </c:manualLayout>
      </c:layout>
      <c:barChart>
        <c:barDir val="col"/>
        <c:grouping val="clustered"/>
        <c:varyColors val="0"/>
        <c:ser>
          <c:idx val="0"/>
          <c:order val="0"/>
          <c:spPr>
            <a:solidFill>
              <a:srgbClr val="E3000F"/>
            </a:solidFill>
            <a:ln>
              <a:noFill/>
            </a:ln>
            <a:effectLst>
              <a:innerShdw blurRad="114300">
                <a:schemeClr val="accent2"/>
              </a:innerShdw>
            </a:effectLst>
          </c:spPr>
          <c:invertIfNegative val="0"/>
          <c:dLbls>
            <c:dLbl>
              <c:idx val="1"/>
              <c:tx>
                <c:rich>
                  <a:bodyPr rot="0" spcFirstLastPara="1" vertOverflow="ellipsis" vert="horz" wrap="square" lIns="38100" tIns="19050" rIns="38100" bIns="19050" anchor="ctr" anchorCtr="1">
                    <a:no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r>
                      <a:rPr lang="en-US" b="1" dirty="0">
                        <a:solidFill>
                          <a:srgbClr val="E3000F"/>
                        </a:solidFill>
                      </a:rPr>
                      <a:t>66%</a:t>
                    </a:r>
                  </a:p>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fld id="{BB9E4E12-8E39-455F-ADD7-884233686A07}" type="VALUE">
                      <a:rPr lang="en-US" b="1"/>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t>[VALUE]</a:t>
                    </a:fld>
                    <a:endParaRPr lang="en-US"/>
                  </a:p>
                </c:rich>
              </c:tx>
              <c:spPr>
                <a:noFill/>
                <a:ln>
                  <a:noFill/>
                </a:ln>
                <a:effectLst/>
              </c:spPr>
              <c:dLblPos val="out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dlblFieldTable/>
                  <c15:showDataLabelsRange val="0"/>
                </c:ext>
                <c:ext xmlns:c16="http://schemas.microsoft.com/office/drawing/2014/chart" uri="{C3380CC4-5D6E-409C-BE32-E72D297353CC}">
                  <c16:uniqueId val="{00000000-D748-48F0-AB27-CF16731FA020}"/>
                </c:ext>
              </c:extLst>
            </c:dLbl>
            <c:dLbl>
              <c:idx val="2"/>
              <c:tx>
                <c:rich>
                  <a:bodyPr rot="0" spcFirstLastPara="1" vertOverflow="ellipsis" vert="horz" wrap="square" lIns="38100" tIns="19050" rIns="38100" bIns="19050" anchor="ctr" anchorCtr="1">
                    <a:no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r>
                      <a:rPr lang="en-US" sz="1400" b="1" dirty="0">
                        <a:solidFill>
                          <a:srgbClr val="E3000F"/>
                        </a:solidFill>
                        <a:latin typeface="Arial" panose="020B0604020202020204" pitchFamily="34" charset="0"/>
                        <a:cs typeface="Arial" panose="020B0604020202020204" pitchFamily="34" charset="0"/>
                      </a:rPr>
                      <a:t>2:3</a:t>
                    </a:r>
                  </a:p>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fld id="{C1CDC2CB-D376-4993-92AB-C699A7120A44}" type="VALUE">
                      <a:rPr lang="en-US" sz="1400" b="1">
                        <a:latin typeface="Arial" panose="020B0604020202020204" pitchFamily="34" charset="0"/>
                        <a:cs typeface="Arial" panose="020B0604020202020204" pitchFamily="34" charset="0"/>
                      </a:rPr>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t>[VALUE]</a:t>
                    </a:fld>
                    <a:endParaRPr lang="en-US"/>
                  </a:p>
                </c:rich>
              </c:tx>
              <c:spPr>
                <a:noFill/>
                <a:ln>
                  <a:noFill/>
                </a:ln>
                <a:effectLst/>
              </c:spPr>
              <c:dLblPos val="out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dlblFieldTable/>
                  <c15:showDataLabelsRange val="0"/>
                </c:ext>
                <c:ext xmlns:c16="http://schemas.microsoft.com/office/drawing/2014/chart" uri="{C3380CC4-5D6E-409C-BE32-E72D297353CC}">
                  <c16:uniqueId val="{00000001-D748-48F0-AB27-CF16731FA020}"/>
                </c:ext>
              </c:extLst>
            </c:dLbl>
            <c:dLbl>
              <c:idx val="3"/>
              <c:tx>
                <c:rich>
                  <a:bodyPr/>
                  <a:lstStyle/>
                  <a:p>
                    <a:r>
                      <a:rPr lang="en-US" dirty="0">
                        <a:solidFill>
                          <a:srgbClr val="E3000F"/>
                        </a:solidFill>
                      </a:rPr>
                      <a:t>84%</a:t>
                    </a:r>
                  </a:p>
                  <a:p>
                    <a:fld id="{C0E0BB3D-5156-49E0-A7F3-DB8667566951}" type="VALUE">
                      <a:rPr lang="en-US"/>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D748-48F0-AB27-CF16731FA020}"/>
                </c:ext>
              </c:extLst>
            </c:dLbl>
            <c:dLbl>
              <c:idx val="4"/>
              <c:tx>
                <c:rich>
                  <a:bodyPr/>
                  <a:lstStyle/>
                  <a:p>
                    <a:r>
                      <a:rPr lang="en-US" dirty="0">
                        <a:solidFill>
                          <a:srgbClr val="E3000F"/>
                        </a:solidFill>
                      </a:rPr>
                      <a:t>70%</a:t>
                    </a:r>
                  </a:p>
                  <a:p>
                    <a:fld id="{7BC87647-0D6B-4D14-9588-BD57D8D7D917}" type="VALUE">
                      <a:rPr lang="en-US"/>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D748-48F0-AB27-CF16731FA020}"/>
                </c:ext>
              </c:extLst>
            </c:dLbl>
            <c:dLbl>
              <c:idx val="5"/>
              <c:tx>
                <c:rich>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r>
                      <a:rPr lang="en-US" sz="1400" b="1" dirty="0">
                        <a:solidFill>
                          <a:srgbClr val="E3000F"/>
                        </a:solidFill>
                        <a:latin typeface="Arial" panose="020B0604020202020204" pitchFamily="34" charset="0"/>
                        <a:cs typeface="Arial" panose="020B0604020202020204" pitchFamily="34" charset="0"/>
                      </a:rPr>
                      <a:t>23%</a:t>
                    </a:r>
                  </a:p>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fld id="{9B81102C-2FEA-406A-ACB6-D1D6D3E82BD0}" type="VALUE">
                      <a:rPr lang="en-US" sz="1400" b="1">
                        <a:latin typeface="Arial" panose="020B0604020202020204" pitchFamily="34" charset="0"/>
                        <a:cs typeface="Arial" panose="020B0604020202020204" pitchFamily="34" charset="0"/>
                      </a:rPr>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t>[VALUE]</a:t>
                    </a:fld>
                    <a:endParaRPr lang="en-US"/>
                  </a:p>
                </c:rich>
              </c:tx>
              <c:spPr>
                <a:noFill/>
                <a:ln>
                  <a:noFill/>
                </a:ln>
                <a:effectLst/>
              </c:spPr>
              <c:dLblPos val="out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dlblFieldTable/>
                  <c15:showDataLabelsRange val="0"/>
                </c:ext>
                <c:ext xmlns:c16="http://schemas.microsoft.com/office/drawing/2014/chart" uri="{C3380CC4-5D6E-409C-BE32-E72D297353CC}">
                  <c16:uniqueId val="{00000004-D748-48F0-AB27-CF16731FA020}"/>
                </c:ext>
              </c:extLst>
            </c:dLbl>
            <c:dLbl>
              <c:idx val="6"/>
              <c:tx>
                <c:rich>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r>
                      <a:rPr lang="en-US" sz="1400" b="1" dirty="0">
                        <a:solidFill>
                          <a:srgbClr val="E3000F"/>
                        </a:solidFill>
                        <a:latin typeface="Arial" panose="020B0604020202020204" pitchFamily="34" charset="0"/>
                        <a:cs typeface="Arial" panose="020B0604020202020204" pitchFamily="34" charset="0"/>
                      </a:rPr>
                      <a:t>97%</a:t>
                    </a:r>
                  </a:p>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fld id="{5C84DD3B-89C3-4336-BE86-6938096D9171}" type="VALUE">
                      <a:rPr lang="en-US" sz="1400" b="1">
                        <a:latin typeface="Arial" panose="020B0604020202020204" pitchFamily="34" charset="0"/>
                        <a:cs typeface="Arial" panose="020B0604020202020204" pitchFamily="34" charset="0"/>
                      </a:rPr>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t>[VALUE]</a:t>
                    </a:fld>
                    <a:endParaRPr lang="en-US"/>
                  </a:p>
                </c:rich>
              </c:tx>
              <c:spPr>
                <a:noFill/>
                <a:ln>
                  <a:noFill/>
                </a:ln>
                <a:effectLst/>
              </c:spPr>
              <c:dLblPos val="out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dlblFieldTable/>
                  <c15:showDataLabelsRange val="0"/>
                </c:ext>
                <c:ext xmlns:c16="http://schemas.microsoft.com/office/drawing/2014/chart" uri="{C3380CC4-5D6E-409C-BE32-E72D297353CC}">
                  <c16:uniqueId val="{00000005-D748-48F0-AB27-CF16731FA020}"/>
                </c:ext>
              </c:extLst>
            </c:dLbl>
            <c:dLbl>
              <c:idx val="7"/>
              <c:layout>
                <c:manualLayout>
                  <c:x val="1.5802471593657483E-2"/>
                  <c:y val="1.5372790161414183E-2"/>
                </c:manualLayout>
              </c:layout>
              <c:tx>
                <c:rich>
                  <a:bodyPr/>
                  <a:lstStyle/>
                  <a:p>
                    <a:r>
                      <a:rPr lang="en-US" dirty="0">
                        <a:solidFill>
                          <a:srgbClr val="E3000F"/>
                        </a:solidFill>
                      </a:rPr>
                      <a:t>13%</a:t>
                    </a:r>
                  </a:p>
                  <a:p>
                    <a:fld id="{30D8923D-2953-447E-9BF9-91BE84500659}" type="VALUE">
                      <a:rPr lang="en-US"/>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D748-48F0-AB27-CF16731FA020}"/>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'Q2 MALES'!$B$1:$I$1</c:f>
              <c:strCache>
                <c:ptCount val="8"/>
                <c:pt idx="0">
                  <c:v>Female Eligible index clients identified</c:v>
                </c:pt>
                <c:pt idx="1">
                  <c:v>Female Index clients interviewed</c:v>
                </c:pt>
                <c:pt idx="2">
                  <c:v>Male Partners elicited</c:v>
                </c:pt>
                <c:pt idx="3">
                  <c:v>Male Partners notified</c:v>
                </c:pt>
                <c:pt idx="4">
                  <c:v>Male Partners tested</c:v>
                </c:pt>
                <c:pt idx="5">
                  <c:v>Partners tested HIV+ve</c:v>
                </c:pt>
                <c:pt idx="6">
                  <c:v>Partners linked to care</c:v>
                </c:pt>
                <c:pt idx="7">
                  <c:v>Partners already in care</c:v>
                </c:pt>
              </c:strCache>
            </c:strRef>
          </c:cat>
          <c:val>
            <c:numRef>
              <c:f>'Q2 MALES'!$B$6:$I$6</c:f>
              <c:numCache>
                <c:formatCode>_(* #,##0_);_(* \(#,##0\);_(* "-"??_);_(@_)</c:formatCode>
                <c:ptCount val="8"/>
                <c:pt idx="0">
                  <c:v>89103</c:v>
                </c:pt>
                <c:pt idx="1">
                  <c:v>58535</c:v>
                </c:pt>
                <c:pt idx="2">
                  <c:v>76942</c:v>
                </c:pt>
                <c:pt idx="3">
                  <c:v>64283</c:v>
                </c:pt>
                <c:pt idx="4">
                  <c:v>45224</c:v>
                </c:pt>
                <c:pt idx="5">
                  <c:v>10507</c:v>
                </c:pt>
                <c:pt idx="6">
                  <c:v>10244</c:v>
                </c:pt>
                <c:pt idx="7">
                  <c:v>8056</c:v>
                </c:pt>
              </c:numCache>
            </c:numRef>
          </c:val>
          <c:extLst>
            <c:ext xmlns:c16="http://schemas.microsoft.com/office/drawing/2014/chart" uri="{C3380CC4-5D6E-409C-BE32-E72D297353CC}">
              <c16:uniqueId val="{00000007-D748-48F0-AB27-CF16731FA020}"/>
            </c:ext>
          </c:extLst>
        </c:ser>
        <c:dLbls>
          <c:dLblPos val="outEnd"/>
          <c:showLegendKey val="0"/>
          <c:showVal val="1"/>
          <c:showCatName val="0"/>
          <c:showSerName val="0"/>
          <c:showPercent val="0"/>
          <c:showBubbleSize val="0"/>
        </c:dLbls>
        <c:gapWidth val="164"/>
        <c:overlap val="-22"/>
        <c:axId val="461623760"/>
        <c:axId val="461625840"/>
      </c:barChart>
      <c:catAx>
        <c:axId val="461623760"/>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61625840"/>
        <c:crosses val="autoZero"/>
        <c:auto val="1"/>
        <c:lblAlgn val="ctr"/>
        <c:lblOffset val="100"/>
        <c:noMultiLvlLbl val="0"/>
      </c:catAx>
      <c:valAx>
        <c:axId val="461625840"/>
        <c:scaling>
          <c:orientation val="minMax"/>
        </c:scaling>
        <c:delete val="0"/>
        <c:axPos val="l"/>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616237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lgn="ctr">
              <a:defRPr/>
            </a:pPr>
            <a:r>
              <a:rPr lang="en-GB" dirty="0"/>
              <a:t>FACILITY VS COMMUNITY TESTING OF</a:t>
            </a:r>
            <a:r>
              <a:rPr lang="en-GB" baseline="0" dirty="0"/>
              <a:t> CONTACTS ELICITED</a:t>
            </a:r>
            <a:r>
              <a:rPr lang="en-GB" dirty="0"/>
              <a:t> </a:t>
            </a:r>
          </a:p>
        </c:rich>
      </c:tx>
      <c:layout>
        <c:manualLayout>
          <c:xMode val="edge"/>
          <c:yMode val="edge"/>
          <c:x val="0.21317086456804993"/>
          <c:y val="1.7556052475993979E-2"/>
        </c:manualLayout>
      </c:layout>
      <c:overlay val="0"/>
      <c:spPr>
        <a:solidFill>
          <a:schemeClr val="bg1"/>
        </a:solidFill>
        <a:ln>
          <a:noFill/>
        </a:ln>
        <a:effectLst/>
      </c:spPr>
    </c:title>
    <c:autoTitleDeleted val="0"/>
    <c:plotArea>
      <c:layout>
        <c:manualLayout>
          <c:layoutTarget val="inner"/>
          <c:xMode val="edge"/>
          <c:yMode val="edge"/>
          <c:x val="9.2456461646910973E-2"/>
          <c:y val="0.16308292127397336"/>
          <c:w val="0.87680773600563933"/>
          <c:h val="0.61349307769551231"/>
        </c:manualLayout>
      </c:layout>
      <c:barChart>
        <c:barDir val="col"/>
        <c:grouping val="clustered"/>
        <c:varyColors val="0"/>
        <c:ser>
          <c:idx val="0"/>
          <c:order val="0"/>
          <c:tx>
            <c:strRef>
              <c:f>'GENERAL CON VS FAC TESTING'!$E$3</c:f>
              <c:strCache>
                <c:ptCount val="1"/>
                <c:pt idx="0">
                  <c:v>FACILITY</c:v>
                </c:pt>
              </c:strCache>
            </c:strRef>
          </c:tx>
          <c:spPr>
            <a:solidFill>
              <a:srgbClr val="939598"/>
            </a:solidFill>
            <a:ln>
              <a:noFill/>
            </a:ln>
            <a:effectLst/>
          </c:spPr>
          <c:invertIfNegative val="0"/>
          <c:dLbls>
            <c:dLbl>
              <c:idx val="0"/>
              <c:tx>
                <c:rich>
                  <a:bodyPr rot="0" vert="horz"/>
                  <a:lstStyle/>
                  <a:p>
                    <a:pPr>
                      <a:defRPr>
                        <a:latin typeface="Arial" panose="020B0604020202020204" pitchFamily="34" charset="0"/>
                        <a:cs typeface="Arial" panose="020B0604020202020204" pitchFamily="34" charset="0"/>
                      </a:defRPr>
                    </a:pPr>
                    <a:r>
                      <a:rPr lang="en-US">
                        <a:latin typeface="Arial" panose="020B0604020202020204" pitchFamily="34" charset="0"/>
                        <a:cs typeface="Arial" panose="020B0604020202020204" pitchFamily="34" charset="0"/>
                      </a:rPr>
                      <a:t>23%</a:t>
                    </a:r>
                  </a:p>
                  <a:p>
                    <a:pPr>
                      <a:defRPr>
                        <a:latin typeface="Arial" panose="020B0604020202020204" pitchFamily="34" charset="0"/>
                        <a:cs typeface="Arial" panose="020B0604020202020204" pitchFamily="34" charset="0"/>
                      </a:defRPr>
                    </a:pPr>
                    <a:fld id="{A04E3C80-1B7B-4792-BCB2-1F5B3529BFB6}" type="VALUE">
                      <a:rPr lang="en-US">
                        <a:latin typeface="Arial" panose="020B0604020202020204" pitchFamily="34" charset="0"/>
                        <a:cs typeface="Arial" panose="020B0604020202020204" pitchFamily="34" charset="0"/>
                      </a:rPr>
                      <a:pPr>
                        <a:defRPr>
                          <a:latin typeface="Arial" panose="020B0604020202020204" pitchFamily="34" charset="0"/>
                          <a:cs typeface="Arial" panose="020B0604020202020204" pitchFamily="34" charset="0"/>
                        </a:defRPr>
                      </a:pPr>
                      <a:t>[VALUE]</a:t>
                    </a:fld>
                    <a:endParaRPr 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dlblFieldTable/>
                  <c15:showDataLabelsRange val="0"/>
                </c:ext>
                <c:ext xmlns:c16="http://schemas.microsoft.com/office/drawing/2014/chart" uri="{C3380CC4-5D6E-409C-BE32-E72D297353CC}">
                  <c16:uniqueId val="{00000000-930B-4DC6-8FF0-E4F32859E866}"/>
                </c:ext>
              </c:extLst>
            </c:dLbl>
            <c:dLbl>
              <c:idx val="1"/>
              <c:tx>
                <c:rich>
                  <a:bodyPr rot="0" vert="horz"/>
                  <a:lstStyle/>
                  <a:p>
                    <a:pPr>
                      <a:defRPr>
                        <a:latin typeface="Arial" panose="020B0604020202020204" pitchFamily="34" charset="0"/>
                        <a:cs typeface="Arial" panose="020B0604020202020204" pitchFamily="34" charset="0"/>
                      </a:defRPr>
                    </a:pPr>
                    <a:r>
                      <a:rPr lang="en-US">
                        <a:latin typeface="Arial" panose="020B0604020202020204" pitchFamily="34" charset="0"/>
                        <a:cs typeface="Arial" panose="020B0604020202020204" pitchFamily="34" charset="0"/>
                      </a:rPr>
                      <a:t>58%</a:t>
                    </a:r>
                  </a:p>
                  <a:p>
                    <a:pPr>
                      <a:defRPr>
                        <a:latin typeface="Arial" panose="020B0604020202020204" pitchFamily="34" charset="0"/>
                        <a:cs typeface="Arial" panose="020B0604020202020204" pitchFamily="34" charset="0"/>
                      </a:defRPr>
                    </a:pPr>
                    <a:fld id="{0E8C96BA-0BFA-431C-9F03-C2B3AFD4CF14}" type="VALUE">
                      <a:rPr lang="en-US">
                        <a:latin typeface="Arial" panose="020B0604020202020204" pitchFamily="34" charset="0"/>
                        <a:cs typeface="Arial" panose="020B0604020202020204" pitchFamily="34" charset="0"/>
                      </a:rPr>
                      <a:pPr>
                        <a:defRPr>
                          <a:latin typeface="Arial" panose="020B0604020202020204" pitchFamily="34" charset="0"/>
                          <a:cs typeface="Arial" panose="020B0604020202020204" pitchFamily="34" charset="0"/>
                        </a:defRPr>
                      </a:pPr>
                      <a:t>[VALUE]</a:t>
                    </a:fld>
                    <a:endParaRPr 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dlblFieldTable/>
                  <c15:showDataLabelsRange val="0"/>
                </c:ext>
                <c:ext xmlns:c16="http://schemas.microsoft.com/office/drawing/2014/chart" uri="{C3380CC4-5D6E-409C-BE32-E72D297353CC}">
                  <c16:uniqueId val="{00000001-930B-4DC6-8FF0-E4F32859E866}"/>
                </c:ext>
              </c:extLst>
            </c:dLbl>
            <c:dLbl>
              <c:idx val="2"/>
              <c:layout>
                <c:manualLayout>
                  <c:x val="-4.7125738148619083E-2"/>
                  <c:y val="-1.1369180806762474E-2"/>
                </c:manualLayout>
              </c:layout>
              <c:tx>
                <c:rich>
                  <a:bodyPr/>
                  <a:lstStyle/>
                  <a:p>
                    <a:r>
                      <a:rPr lang="en-US"/>
                      <a:t>98%</a:t>
                    </a:r>
                  </a:p>
                  <a:p>
                    <a:fld id="{B6BE7207-B973-492D-91A2-71B3492D0E22}"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layout>
                    <c:manualLayout>
                      <c:w val="0.12342564783047202"/>
                      <c:h val="0.16724275902790728"/>
                    </c:manualLayout>
                  </c15:layout>
                  <c15:dlblFieldTable/>
                  <c15:showDataLabelsRange val="0"/>
                </c:ext>
                <c:ext xmlns:c16="http://schemas.microsoft.com/office/drawing/2014/chart" uri="{C3380CC4-5D6E-409C-BE32-E72D297353CC}">
                  <c16:uniqueId val="{00000002-930B-4DC6-8FF0-E4F32859E866}"/>
                </c:ext>
              </c:extLst>
            </c:dLbl>
            <c:dLbl>
              <c:idx val="3"/>
              <c:tx>
                <c:rich>
                  <a:bodyPr rot="0" vert="horz"/>
                  <a:lstStyle/>
                  <a:p>
                    <a:pPr>
                      <a:defRPr>
                        <a:latin typeface="Arial" panose="020B0604020202020204" pitchFamily="34" charset="0"/>
                        <a:cs typeface="Arial" panose="020B0604020202020204" pitchFamily="34" charset="0"/>
                      </a:defRPr>
                    </a:pPr>
                    <a:r>
                      <a:rPr lang="en-US">
                        <a:latin typeface="Arial" panose="020B0604020202020204" pitchFamily="34" charset="0"/>
                        <a:cs typeface="Arial" panose="020B0604020202020204" pitchFamily="34" charset="0"/>
                      </a:rPr>
                      <a:t>99%</a:t>
                    </a:r>
                  </a:p>
                  <a:p>
                    <a:pPr>
                      <a:defRPr>
                        <a:latin typeface="Arial" panose="020B0604020202020204" pitchFamily="34" charset="0"/>
                        <a:cs typeface="Arial" panose="020B0604020202020204" pitchFamily="34" charset="0"/>
                      </a:defRPr>
                    </a:pPr>
                    <a:fld id="{9AE632B8-5CFD-46D4-80AD-6B1EBB306DD2}" type="VALUE">
                      <a:rPr lang="en-US">
                        <a:latin typeface="Arial" panose="020B0604020202020204" pitchFamily="34" charset="0"/>
                        <a:cs typeface="Arial" panose="020B0604020202020204" pitchFamily="34" charset="0"/>
                      </a:rPr>
                      <a:pPr>
                        <a:defRPr>
                          <a:latin typeface="Arial" panose="020B0604020202020204" pitchFamily="34" charset="0"/>
                          <a:cs typeface="Arial" panose="020B0604020202020204" pitchFamily="34" charset="0"/>
                        </a:defRPr>
                      </a:pPr>
                      <a:t>[VALUE]</a:t>
                    </a:fld>
                    <a:endParaRPr 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dlblFieldTable/>
                  <c15:showDataLabelsRange val="0"/>
                </c:ext>
                <c:ext xmlns:c16="http://schemas.microsoft.com/office/drawing/2014/chart" uri="{C3380CC4-5D6E-409C-BE32-E72D297353CC}">
                  <c16:uniqueId val="{00000003-930B-4DC6-8FF0-E4F32859E866}"/>
                </c:ext>
              </c:extLst>
            </c:dLbl>
            <c:spPr>
              <a:noFill/>
              <a:ln>
                <a:noFill/>
              </a:ln>
              <a:effectLst/>
            </c:spPr>
            <c:txPr>
              <a:bodyPr rot="0" vert="horz"/>
              <a:lstStyle/>
              <a:p>
                <a:pPr>
                  <a:defRPr>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'GENERAL CON VS FAC TESTING'!$F$2:$I$2</c:f>
              <c:strCache>
                <c:ptCount val="4"/>
                <c:pt idx="0">
                  <c:v>TESTED</c:v>
                </c:pt>
                <c:pt idx="1">
                  <c:v>POSTIVE</c:v>
                </c:pt>
                <c:pt idx="2">
                  <c:v>LINKED</c:v>
                </c:pt>
                <c:pt idx="3">
                  <c:v>INITIATED ON ART</c:v>
                </c:pt>
              </c:strCache>
            </c:strRef>
          </c:cat>
          <c:val>
            <c:numRef>
              <c:f>'GENERAL CON VS FAC TESTING'!$F$3:$I$3</c:f>
              <c:numCache>
                <c:formatCode>General</c:formatCode>
                <c:ptCount val="4"/>
                <c:pt idx="0">
                  <c:v>272</c:v>
                </c:pt>
                <c:pt idx="1">
                  <c:v>158</c:v>
                </c:pt>
                <c:pt idx="2">
                  <c:v>154</c:v>
                </c:pt>
                <c:pt idx="3">
                  <c:v>152</c:v>
                </c:pt>
              </c:numCache>
            </c:numRef>
          </c:val>
          <c:extLst>
            <c:ext xmlns:c16="http://schemas.microsoft.com/office/drawing/2014/chart" uri="{C3380CC4-5D6E-409C-BE32-E72D297353CC}">
              <c16:uniqueId val="{00000004-930B-4DC6-8FF0-E4F32859E866}"/>
            </c:ext>
          </c:extLst>
        </c:ser>
        <c:ser>
          <c:idx val="1"/>
          <c:order val="1"/>
          <c:tx>
            <c:strRef>
              <c:f>'GENERAL CON VS FAC TESTING'!$E$4</c:f>
              <c:strCache>
                <c:ptCount val="1"/>
                <c:pt idx="0">
                  <c:v>COMMUNITY</c:v>
                </c:pt>
              </c:strCache>
            </c:strRef>
          </c:tx>
          <c:spPr>
            <a:solidFill>
              <a:srgbClr val="E3000F"/>
            </a:solidFill>
            <a:ln>
              <a:noFill/>
            </a:ln>
            <a:effectLst/>
          </c:spPr>
          <c:invertIfNegative val="0"/>
          <c:dLbls>
            <c:dLbl>
              <c:idx val="0"/>
              <c:tx>
                <c:rich>
                  <a:bodyPr rot="0" vert="horz"/>
                  <a:lstStyle/>
                  <a:p>
                    <a:pPr>
                      <a:defRPr>
                        <a:latin typeface="Arial" panose="020B0604020202020204" pitchFamily="34" charset="0"/>
                        <a:cs typeface="Arial" panose="020B0604020202020204" pitchFamily="34" charset="0"/>
                      </a:defRPr>
                    </a:pPr>
                    <a:r>
                      <a:rPr lang="en-US">
                        <a:latin typeface="Arial" panose="020B0604020202020204" pitchFamily="34" charset="0"/>
                        <a:cs typeface="Arial" panose="020B0604020202020204" pitchFamily="34" charset="0"/>
                      </a:rPr>
                      <a:t>87%</a:t>
                    </a:r>
                  </a:p>
                  <a:p>
                    <a:pPr>
                      <a:defRPr>
                        <a:latin typeface="Arial" panose="020B0604020202020204" pitchFamily="34" charset="0"/>
                        <a:cs typeface="Arial" panose="020B0604020202020204" pitchFamily="34" charset="0"/>
                      </a:defRPr>
                    </a:pPr>
                    <a:fld id="{1D644E0F-4949-4908-88B4-3B67B1A3ABB2}" type="VALUE">
                      <a:rPr lang="en-US">
                        <a:latin typeface="Arial" panose="020B0604020202020204" pitchFamily="34" charset="0"/>
                        <a:cs typeface="Arial" panose="020B0604020202020204" pitchFamily="34" charset="0"/>
                      </a:rPr>
                      <a:pPr>
                        <a:defRPr>
                          <a:latin typeface="Arial" panose="020B0604020202020204" pitchFamily="34" charset="0"/>
                          <a:cs typeface="Arial" panose="020B0604020202020204" pitchFamily="34" charset="0"/>
                        </a:defRPr>
                      </a:pPr>
                      <a:t>[VALUE]</a:t>
                    </a:fld>
                    <a:endParaRPr 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dlblFieldTable/>
                  <c15:showDataLabelsRange val="0"/>
                </c:ext>
                <c:ext xmlns:c16="http://schemas.microsoft.com/office/drawing/2014/chart" uri="{C3380CC4-5D6E-409C-BE32-E72D297353CC}">
                  <c16:uniqueId val="{00000005-930B-4DC6-8FF0-E4F32859E866}"/>
                </c:ext>
              </c:extLst>
            </c:dLbl>
            <c:dLbl>
              <c:idx val="1"/>
              <c:tx>
                <c:rich>
                  <a:bodyPr rot="0" vert="horz"/>
                  <a:lstStyle/>
                  <a:p>
                    <a:pPr>
                      <a:defRPr>
                        <a:latin typeface="Arial" panose="020B0604020202020204" pitchFamily="34" charset="0"/>
                        <a:cs typeface="Arial" panose="020B0604020202020204" pitchFamily="34" charset="0"/>
                      </a:defRPr>
                    </a:pPr>
                    <a:r>
                      <a:rPr lang="en-US">
                        <a:latin typeface="Arial" panose="020B0604020202020204" pitchFamily="34" charset="0"/>
                        <a:cs typeface="Arial" panose="020B0604020202020204" pitchFamily="34" charset="0"/>
                      </a:rPr>
                      <a:t>18%</a:t>
                    </a:r>
                  </a:p>
                  <a:p>
                    <a:pPr>
                      <a:defRPr>
                        <a:latin typeface="Arial" panose="020B0604020202020204" pitchFamily="34" charset="0"/>
                        <a:cs typeface="Arial" panose="020B0604020202020204" pitchFamily="34" charset="0"/>
                      </a:defRPr>
                    </a:pPr>
                    <a:fld id="{F8A65BD7-CCFA-4715-856D-44E88B7F2246}" type="VALUE">
                      <a:rPr lang="en-US">
                        <a:latin typeface="Arial" panose="020B0604020202020204" pitchFamily="34" charset="0"/>
                        <a:cs typeface="Arial" panose="020B0604020202020204" pitchFamily="34" charset="0"/>
                      </a:rPr>
                      <a:pPr>
                        <a:defRPr>
                          <a:latin typeface="Arial" panose="020B0604020202020204" pitchFamily="34" charset="0"/>
                          <a:cs typeface="Arial" panose="020B0604020202020204" pitchFamily="34" charset="0"/>
                        </a:defRPr>
                      </a:pPr>
                      <a:t>[VALUE]</a:t>
                    </a:fld>
                    <a:endParaRPr 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dlblFieldTable/>
                  <c15:showDataLabelsRange val="0"/>
                </c:ext>
                <c:ext xmlns:c16="http://schemas.microsoft.com/office/drawing/2014/chart" uri="{C3380CC4-5D6E-409C-BE32-E72D297353CC}">
                  <c16:uniqueId val="{00000006-930B-4DC6-8FF0-E4F32859E866}"/>
                </c:ext>
              </c:extLst>
            </c:dLbl>
            <c:dLbl>
              <c:idx val="2"/>
              <c:tx>
                <c:rich>
                  <a:bodyPr rot="0" vert="horz"/>
                  <a:lstStyle/>
                  <a:p>
                    <a:pPr>
                      <a:defRPr>
                        <a:latin typeface="Arial" panose="020B0604020202020204" pitchFamily="34" charset="0"/>
                        <a:cs typeface="Arial" panose="020B0604020202020204" pitchFamily="34" charset="0"/>
                      </a:defRPr>
                    </a:pPr>
                    <a:r>
                      <a:rPr lang="en-US">
                        <a:latin typeface="Arial" panose="020B0604020202020204" pitchFamily="34" charset="0"/>
                        <a:cs typeface="Arial" panose="020B0604020202020204" pitchFamily="34" charset="0"/>
                      </a:rPr>
                      <a:t>96%</a:t>
                    </a:r>
                  </a:p>
                  <a:p>
                    <a:pPr>
                      <a:defRPr>
                        <a:latin typeface="Arial" panose="020B0604020202020204" pitchFamily="34" charset="0"/>
                        <a:cs typeface="Arial" panose="020B0604020202020204" pitchFamily="34" charset="0"/>
                      </a:defRPr>
                    </a:pPr>
                    <a:fld id="{5E8D35BE-8F2C-4C93-92D9-1B405C044A30}" type="VALUE">
                      <a:rPr lang="en-US">
                        <a:latin typeface="Arial" panose="020B0604020202020204" pitchFamily="34" charset="0"/>
                        <a:cs typeface="Arial" panose="020B0604020202020204" pitchFamily="34" charset="0"/>
                      </a:rPr>
                      <a:pPr>
                        <a:defRPr>
                          <a:latin typeface="Arial" panose="020B0604020202020204" pitchFamily="34" charset="0"/>
                          <a:cs typeface="Arial" panose="020B0604020202020204" pitchFamily="34" charset="0"/>
                        </a:defRPr>
                      </a:pPr>
                      <a:t>[VALUE]</a:t>
                    </a:fld>
                    <a:endParaRPr 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dlblFieldTable/>
                  <c15:showDataLabelsRange val="0"/>
                </c:ext>
                <c:ext xmlns:c16="http://schemas.microsoft.com/office/drawing/2014/chart" uri="{C3380CC4-5D6E-409C-BE32-E72D297353CC}">
                  <c16:uniqueId val="{00000007-930B-4DC6-8FF0-E4F32859E866}"/>
                </c:ext>
              </c:extLst>
            </c:dLbl>
            <c:dLbl>
              <c:idx val="3"/>
              <c:layout>
                <c:manualLayout>
                  <c:x val="2.6012505845970414E-2"/>
                  <c:y val="-1.4256975814780555E-2"/>
                </c:manualLayout>
              </c:layout>
              <c:tx>
                <c:rich>
                  <a:bodyPr rot="0" vert="horz"/>
                  <a:lstStyle/>
                  <a:p>
                    <a:pPr>
                      <a:defRPr>
                        <a:latin typeface="Arial" panose="020B0604020202020204" pitchFamily="34" charset="0"/>
                        <a:cs typeface="Arial" panose="020B0604020202020204" pitchFamily="34" charset="0"/>
                      </a:defRPr>
                    </a:pPr>
                    <a:r>
                      <a:rPr lang="en-US">
                        <a:latin typeface="Arial" panose="020B0604020202020204" pitchFamily="34" charset="0"/>
                        <a:cs typeface="Arial" panose="020B0604020202020204" pitchFamily="34" charset="0"/>
                      </a:rPr>
                      <a:t>97%</a:t>
                    </a:r>
                  </a:p>
                  <a:p>
                    <a:pPr>
                      <a:defRPr>
                        <a:latin typeface="Arial" panose="020B0604020202020204" pitchFamily="34" charset="0"/>
                        <a:cs typeface="Arial" panose="020B0604020202020204" pitchFamily="34" charset="0"/>
                      </a:defRPr>
                    </a:pPr>
                    <a:fld id="{BC88A7F0-E379-4EE3-96AC-C442027A6C5E}" type="VALUE">
                      <a:rPr lang="en-US">
                        <a:latin typeface="Arial" panose="020B0604020202020204" pitchFamily="34" charset="0"/>
                        <a:cs typeface="Arial" panose="020B0604020202020204" pitchFamily="34" charset="0"/>
                      </a:rPr>
                      <a:pPr>
                        <a:defRPr>
                          <a:latin typeface="Arial" panose="020B0604020202020204" pitchFamily="34" charset="0"/>
                          <a:cs typeface="Arial" panose="020B0604020202020204" pitchFamily="34" charset="0"/>
                        </a:defRPr>
                      </a:pPr>
                      <a:t>[VALUE]</a:t>
                    </a:fld>
                    <a:endParaRPr 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dlblFieldTable/>
                  <c15:showDataLabelsRange val="0"/>
                </c:ext>
                <c:ext xmlns:c16="http://schemas.microsoft.com/office/drawing/2014/chart" uri="{C3380CC4-5D6E-409C-BE32-E72D297353CC}">
                  <c16:uniqueId val="{00000008-930B-4DC6-8FF0-E4F32859E866}"/>
                </c:ext>
              </c:extLst>
            </c:dLbl>
            <c:spPr>
              <a:noFill/>
              <a:ln>
                <a:noFill/>
              </a:ln>
              <a:effectLst/>
            </c:spPr>
            <c:txPr>
              <a:bodyPr rot="0" vert="horz"/>
              <a:lstStyle/>
              <a:p>
                <a:pPr>
                  <a:defRPr>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'GENERAL CON VS FAC TESTING'!$F$2:$I$2</c:f>
              <c:strCache>
                <c:ptCount val="4"/>
                <c:pt idx="0">
                  <c:v>TESTED</c:v>
                </c:pt>
                <c:pt idx="1">
                  <c:v>POSTIVE</c:v>
                </c:pt>
                <c:pt idx="2">
                  <c:v>LINKED</c:v>
                </c:pt>
                <c:pt idx="3">
                  <c:v>INITIATED ON ART</c:v>
                </c:pt>
              </c:strCache>
            </c:strRef>
          </c:cat>
          <c:val>
            <c:numRef>
              <c:f>'GENERAL CON VS FAC TESTING'!$F$4:$I$4</c:f>
              <c:numCache>
                <c:formatCode>General</c:formatCode>
                <c:ptCount val="4"/>
                <c:pt idx="0">
                  <c:v>1831</c:v>
                </c:pt>
                <c:pt idx="1">
                  <c:v>331</c:v>
                </c:pt>
                <c:pt idx="2">
                  <c:v>319</c:v>
                </c:pt>
                <c:pt idx="3">
                  <c:v>310</c:v>
                </c:pt>
              </c:numCache>
            </c:numRef>
          </c:val>
          <c:extLst>
            <c:ext xmlns:c16="http://schemas.microsoft.com/office/drawing/2014/chart" uri="{C3380CC4-5D6E-409C-BE32-E72D297353CC}">
              <c16:uniqueId val="{00000009-930B-4DC6-8FF0-E4F32859E866}"/>
            </c:ext>
          </c:extLst>
        </c:ser>
        <c:dLbls>
          <c:showLegendKey val="0"/>
          <c:showVal val="0"/>
          <c:showCatName val="0"/>
          <c:showSerName val="0"/>
          <c:showPercent val="0"/>
          <c:showBubbleSize val="0"/>
        </c:dLbls>
        <c:gapWidth val="219"/>
        <c:overlap val="-27"/>
        <c:axId val="1922230128"/>
        <c:axId val="1922726928"/>
      </c:barChart>
      <c:catAx>
        <c:axId val="192223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latin typeface="Arial" panose="020B0604020202020204" pitchFamily="34" charset="0"/>
                <a:cs typeface="Arial" panose="020B0604020202020204" pitchFamily="34" charset="0"/>
              </a:defRPr>
            </a:pPr>
            <a:endParaRPr lang="en-US"/>
          </a:p>
        </c:txPr>
        <c:crossAx val="1922726928"/>
        <c:crosses val="autoZero"/>
        <c:auto val="1"/>
        <c:lblAlgn val="ctr"/>
        <c:lblOffset val="100"/>
        <c:noMultiLvlLbl val="0"/>
      </c:catAx>
      <c:valAx>
        <c:axId val="19227269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vert="horz"/>
          <a:lstStyle/>
          <a:p>
            <a:pPr>
              <a:defRPr>
                <a:latin typeface="Arial" panose="020B0604020202020204" pitchFamily="34" charset="0"/>
                <a:cs typeface="Arial" panose="020B0604020202020204" pitchFamily="34" charset="0"/>
              </a:defRPr>
            </a:pPr>
            <a:endParaRPr lang="en-US"/>
          </a:p>
        </c:txPr>
        <c:crossAx val="1922230128"/>
        <c:crosses val="autoZero"/>
        <c:crossBetween val="between"/>
      </c:valAx>
      <c:spPr>
        <a:noFill/>
        <a:ln>
          <a:noFill/>
        </a:ln>
        <a:effectLst/>
      </c:spPr>
    </c:plotArea>
    <c:legend>
      <c:legendPos val="b"/>
      <c:overlay val="0"/>
      <c:spPr>
        <a:noFill/>
        <a:ln>
          <a:noFill/>
        </a:ln>
        <a:effectLst/>
      </c:spPr>
      <c:txPr>
        <a:bodyPr rot="0" vert="horz"/>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spPr>
    <a:noFill/>
    <a:ln>
      <a:noFill/>
    </a:ln>
    <a:effectLst/>
  </c:spPr>
  <c:txPr>
    <a:bodyPr/>
    <a:lstStyle/>
    <a:p>
      <a:pPr>
        <a:defRPr sz="1200"/>
      </a:pPr>
      <a:endParaRPr lang="en-US"/>
    </a:p>
  </c:txPr>
  <c:externalData r:id="rId1">
    <c:autoUpdate val="0"/>
  </c:externalData>
</c:chartSpace>
</file>

<file path=ppt/comments/comment1.xml><?xml version="1.0" encoding="utf-8"?>
<p:cmLst xmlns:a="http://schemas.openxmlformats.org/drawingml/2006/main" xmlns:r="http://schemas.openxmlformats.org/officeDocument/2006/relationships" xmlns:p="http://schemas.openxmlformats.org/presentationml/2006/main">
  <p:cm authorId="1" dt="2019-11-28T15:18:44.140" idx="19">
    <p:pos x="3703" y="1275"/>
    <p:text>As I couldn't read the flow diagram - I have tried to summarize main points.</p:text>
    <p:extLst>
      <p:ext uri="{C676402C-5697-4E1C-873F-D02D1690AC5C}">
        <p15:threadingInfo xmlns:p15="http://schemas.microsoft.com/office/powerpoint/2012/main" timeZoneBias="-1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FD1795F-F661-1649-9AE8-67D068644B5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5A1F4B5-846D-8843-8CBD-CF05B7C06C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4D051B2-C45E-A045-8529-C8AF8724B418}" type="datetimeFigureOut">
              <a:rPr lang="en-US" smtClean="0"/>
              <a:t>11/28/19</a:t>
            </a:fld>
            <a:endParaRPr lang="en-US"/>
          </a:p>
        </p:txBody>
      </p:sp>
      <p:sp>
        <p:nvSpPr>
          <p:cNvPr id="4" name="Footer Placeholder 3">
            <a:extLst>
              <a:ext uri="{FF2B5EF4-FFF2-40B4-BE49-F238E27FC236}">
                <a16:creationId xmlns:a16="http://schemas.microsoft.com/office/drawing/2014/main" id="{37162C99-2986-BD48-85DB-E991D7696F1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62D35CC-7CC6-714E-B7DE-9D03604B65A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9B5943-04B8-404C-8404-12BC33710FC5}" type="slidenum">
              <a:rPr lang="en-US" smtClean="0"/>
              <a:t>‹#›</a:t>
            </a:fld>
            <a:endParaRPr lang="en-US"/>
          </a:p>
        </p:txBody>
      </p:sp>
    </p:spTree>
    <p:extLst>
      <p:ext uri="{BB962C8B-B14F-4D97-AF65-F5344CB8AC3E}">
        <p14:creationId xmlns:p14="http://schemas.microsoft.com/office/powerpoint/2010/main" val="38888549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6D6CCF-C3C3-46E7-84DF-E8CB721655DE}" type="datetimeFigureOut">
              <a:rPr lang="en-US" smtClean="0"/>
              <a:t>11/28/19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AACE72-F3A6-4DC2-AB02-758BC3D4C6AD}" type="slidenum">
              <a:rPr lang="en-US" smtClean="0"/>
              <a:t>‹#›</a:t>
            </a:fld>
            <a:endParaRPr lang="en-US"/>
          </a:p>
        </p:txBody>
      </p:sp>
    </p:spTree>
    <p:extLst>
      <p:ext uri="{BB962C8B-B14F-4D97-AF65-F5344CB8AC3E}">
        <p14:creationId xmlns:p14="http://schemas.microsoft.com/office/powerpoint/2010/main" val="2463394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About the Presenter</a:t>
            </a:r>
          </a:p>
          <a:p>
            <a:pPr marL="0" indent="0">
              <a:buNone/>
            </a:pPr>
            <a:r>
              <a:rPr lang="en-US" b="1" i="1" dirty="0"/>
              <a:t>John Matovu is a Senior</a:t>
            </a:r>
            <a:r>
              <a:rPr lang="en-US" b="1" i="1" baseline="0" dirty="0"/>
              <a:t> Program Officer HTS at the Ministry of Health, STD/AIDS Control Program in Uganda. </a:t>
            </a:r>
            <a:r>
              <a:rPr lang="en-US" sz="800" b="1" i="1" baseline="0" dirty="0"/>
              <a:t>+256772965999, mtvbosco@gmail.com </a:t>
            </a:r>
            <a:endParaRPr lang="en-US" sz="800" b="1" i="1" dirty="0"/>
          </a:p>
        </p:txBody>
      </p:sp>
      <p:sp>
        <p:nvSpPr>
          <p:cNvPr id="4" name="Slide Number Placeholder 3"/>
          <p:cNvSpPr>
            <a:spLocks noGrp="1"/>
          </p:cNvSpPr>
          <p:nvPr>
            <p:ph type="sldNum" sz="quarter" idx="10"/>
          </p:nvPr>
        </p:nvSpPr>
        <p:spPr/>
        <p:txBody>
          <a:bodyPr/>
          <a:lstStyle/>
          <a:p>
            <a:fld id="{DAAACE72-F3A6-4DC2-AB02-758BC3D4C6AD}" type="slidenum">
              <a:rPr lang="en-US" smtClean="0"/>
              <a:t>1</a:t>
            </a:fld>
            <a:endParaRPr lang="en-US"/>
          </a:p>
        </p:txBody>
      </p:sp>
    </p:spTree>
    <p:extLst>
      <p:ext uri="{BB962C8B-B14F-4D97-AF65-F5344CB8AC3E}">
        <p14:creationId xmlns:p14="http://schemas.microsoft.com/office/powerpoint/2010/main" val="1358208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AAACE72-F3A6-4DC2-AB02-758BC3D4C6AD}" type="slidenum">
              <a:rPr lang="en-US" smtClean="0"/>
              <a:t>10</a:t>
            </a:fld>
            <a:endParaRPr lang="en-US"/>
          </a:p>
        </p:txBody>
      </p:sp>
    </p:spTree>
    <p:extLst>
      <p:ext uri="{BB962C8B-B14F-4D97-AF65-F5344CB8AC3E}">
        <p14:creationId xmlns:p14="http://schemas.microsoft.com/office/powerpoint/2010/main" val="28188856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AAACE72-F3A6-4DC2-AB02-758BC3D4C6AD}" type="slidenum">
              <a:rPr lang="en-US" smtClean="0"/>
              <a:t>11</a:t>
            </a:fld>
            <a:endParaRPr lang="en-US"/>
          </a:p>
        </p:txBody>
      </p:sp>
    </p:spTree>
    <p:extLst>
      <p:ext uri="{BB962C8B-B14F-4D97-AF65-F5344CB8AC3E}">
        <p14:creationId xmlns:p14="http://schemas.microsoft.com/office/powerpoint/2010/main" val="37156119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AAACE72-F3A6-4DC2-AB02-758BC3D4C6AD}" type="slidenum">
              <a:rPr lang="en-US" smtClean="0"/>
              <a:t>12</a:t>
            </a:fld>
            <a:endParaRPr lang="en-US"/>
          </a:p>
        </p:txBody>
      </p:sp>
    </p:spTree>
    <p:extLst>
      <p:ext uri="{BB962C8B-B14F-4D97-AF65-F5344CB8AC3E}">
        <p14:creationId xmlns:p14="http://schemas.microsoft.com/office/powerpoint/2010/main" val="2859654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Two main</a:t>
            </a:r>
            <a:r>
              <a:rPr lang="en-GB" baseline="0" dirty="0"/>
              <a:t> approaches; 1) Index testing and 2) HIVST</a:t>
            </a:r>
            <a:endParaRPr lang="en-GB" dirty="0"/>
          </a:p>
        </p:txBody>
      </p:sp>
      <p:sp>
        <p:nvSpPr>
          <p:cNvPr id="4" name="Slide Number Placeholder 3"/>
          <p:cNvSpPr>
            <a:spLocks noGrp="1"/>
          </p:cNvSpPr>
          <p:nvPr>
            <p:ph type="sldNum" sz="quarter" idx="10"/>
          </p:nvPr>
        </p:nvSpPr>
        <p:spPr/>
        <p:txBody>
          <a:bodyPr/>
          <a:lstStyle/>
          <a:p>
            <a:fld id="{DAAACE72-F3A6-4DC2-AB02-758BC3D4C6AD}" type="slidenum">
              <a:rPr lang="en-US" smtClean="0"/>
              <a:t>2</a:t>
            </a:fld>
            <a:endParaRPr lang="en-US"/>
          </a:p>
        </p:txBody>
      </p:sp>
    </p:spTree>
    <p:extLst>
      <p:ext uri="{BB962C8B-B14F-4D97-AF65-F5344CB8AC3E}">
        <p14:creationId xmlns:p14="http://schemas.microsoft.com/office/powerpoint/2010/main" val="2877970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Men do not routinely seek</a:t>
            </a:r>
            <a:r>
              <a:rPr lang="en-GB" baseline="0" dirty="0"/>
              <a:t> HTS from public health facilities.</a:t>
            </a:r>
          </a:p>
          <a:p>
            <a:r>
              <a:rPr lang="en-GB" baseline="0" dirty="0"/>
              <a:t>APN has proven it possible to reach men through contact tracing </a:t>
            </a:r>
          </a:p>
          <a:p>
            <a:r>
              <a:rPr lang="en-GB" baseline="0" dirty="0"/>
              <a:t>APN offers many practical choices for clients to chose where to test from</a:t>
            </a:r>
            <a:endParaRPr lang="en-GB" dirty="0"/>
          </a:p>
        </p:txBody>
      </p:sp>
      <p:sp>
        <p:nvSpPr>
          <p:cNvPr id="4" name="Slide Number Placeholder 3"/>
          <p:cNvSpPr>
            <a:spLocks noGrp="1"/>
          </p:cNvSpPr>
          <p:nvPr>
            <p:ph type="sldNum" sz="quarter" idx="10"/>
          </p:nvPr>
        </p:nvSpPr>
        <p:spPr/>
        <p:txBody>
          <a:bodyPr/>
          <a:lstStyle/>
          <a:p>
            <a:fld id="{DAAACE72-F3A6-4DC2-AB02-758BC3D4C6AD}" type="slidenum">
              <a:rPr lang="en-US" smtClean="0"/>
              <a:t>3</a:t>
            </a:fld>
            <a:endParaRPr lang="en-US"/>
          </a:p>
        </p:txBody>
      </p:sp>
    </p:spTree>
    <p:extLst>
      <p:ext uri="{BB962C8B-B14F-4D97-AF65-F5344CB8AC3E}">
        <p14:creationId xmlns:p14="http://schemas.microsoft.com/office/powerpoint/2010/main" val="3495559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Once an index client is identified, he/she is consented to elicit sexual contacts </a:t>
            </a:r>
            <a:r>
              <a:rPr lang="en-GB" baseline="0" dirty="0" err="1"/>
              <a:t>inthe</a:t>
            </a:r>
            <a:r>
              <a:rPr lang="en-GB" baseline="0" dirty="0"/>
              <a:t> last 12 months, who are notified about their potential exposure to HIV. Documentation, reporting and data use are critical in successful APN Implementation</a:t>
            </a:r>
            <a:endParaRPr lang="en-GB" dirty="0"/>
          </a:p>
        </p:txBody>
      </p:sp>
      <p:sp>
        <p:nvSpPr>
          <p:cNvPr id="4" name="Slide Number Placeholder 3"/>
          <p:cNvSpPr>
            <a:spLocks noGrp="1"/>
          </p:cNvSpPr>
          <p:nvPr>
            <p:ph type="sldNum" sz="quarter" idx="10"/>
          </p:nvPr>
        </p:nvSpPr>
        <p:spPr/>
        <p:txBody>
          <a:bodyPr/>
          <a:lstStyle/>
          <a:p>
            <a:fld id="{DAAACE72-F3A6-4DC2-AB02-758BC3D4C6AD}" type="slidenum">
              <a:rPr lang="en-US" smtClean="0"/>
              <a:t>4</a:t>
            </a:fld>
            <a:endParaRPr lang="en-US"/>
          </a:p>
        </p:txBody>
      </p:sp>
    </p:spTree>
    <p:extLst>
      <p:ext uri="{BB962C8B-B14F-4D97-AF65-F5344CB8AC3E}">
        <p14:creationId xmlns:p14="http://schemas.microsoft.com/office/powerpoint/2010/main" val="18533143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Pilot studies for APN were conducted in 2017 to generate evidence that informed policy review.</a:t>
            </a:r>
            <a:r>
              <a:rPr lang="en-GB" baseline="0" dirty="0"/>
              <a:t> A training curriculum was developed and APN phased roll out started Jan 2018. Each health facility has an APN Focal person. Data originally paper based and collected on an excel template, now reported directly into hybrid and DHIS2. Indicators for the entire APN cascade are captured(Elicited, notified, tested, positive, linked to care)</a:t>
            </a:r>
            <a:endParaRPr lang="en-GB" dirty="0"/>
          </a:p>
        </p:txBody>
      </p:sp>
      <p:sp>
        <p:nvSpPr>
          <p:cNvPr id="4" name="Slide Number Placeholder 3"/>
          <p:cNvSpPr>
            <a:spLocks noGrp="1"/>
          </p:cNvSpPr>
          <p:nvPr>
            <p:ph type="sldNum" sz="quarter" idx="10"/>
          </p:nvPr>
        </p:nvSpPr>
        <p:spPr/>
        <p:txBody>
          <a:bodyPr/>
          <a:lstStyle/>
          <a:p>
            <a:fld id="{DAAACE72-F3A6-4DC2-AB02-758BC3D4C6AD}" type="slidenum">
              <a:rPr lang="en-US" smtClean="0"/>
              <a:t>5</a:t>
            </a:fld>
            <a:endParaRPr lang="en-US"/>
          </a:p>
        </p:txBody>
      </p:sp>
    </p:spTree>
    <p:extLst>
      <p:ext uri="{BB962C8B-B14F-4D97-AF65-F5344CB8AC3E}">
        <p14:creationId xmlns:p14="http://schemas.microsoft.com/office/powerpoint/2010/main" val="1043072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Currently, 1225 (1,117 high</a:t>
            </a:r>
            <a:r>
              <a:rPr lang="en-GB" baseline="0" dirty="0"/>
              <a:t> volume) </a:t>
            </a:r>
            <a:r>
              <a:rPr lang="en-GB" dirty="0"/>
              <a:t>facilities are offering APN, target is 2800 out 3,565 facilities that offer ART by end of October</a:t>
            </a:r>
            <a:r>
              <a:rPr lang="en-GB" baseline="0" dirty="0"/>
              <a:t> </a:t>
            </a:r>
          </a:p>
          <a:p>
            <a:r>
              <a:rPr lang="en-GB" baseline="0" dirty="0"/>
              <a:t>Scaling up with fidelity- quality of APN , safety of APN (Adverse event monitoring and mitigation). </a:t>
            </a:r>
            <a:endParaRPr lang="en-GB" dirty="0"/>
          </a:p>
        </p:txBody>
      </p:sp>
      <p:sp>
        <p:nvSpPr>
          <p:cNvPr id="4" name="Slide Number Placeholder 3"/>
          <p:cNvSpPr>
            <a:spLocks noGrp="1"/>
          </p:cNvSpPr>
          <p:nvPr>
            <p:ph type="sldNum" sz="quarter" idx="10"/>
          </p:nvPr>
        </p:nvSpPr>
        <p:spPr/>
        <p:txBody>
          <a:bodyPr/>
          <a:lstStyle/>
          <a:p>
            <a:fld id="{DAAACE72-F3A6-4DC2-AB02-758BC3D4C6AD}" type="slidenum">
              <a:rPr lang="en-US" smtClean="0"/>
              <a:t>6</a:t>
            </a:fld>
            <a:endParaRPr lang="en-US"/>
          </a:p>
        </p:txBody>
      </p:sp>
    </p:spTree>
    <p:extLst>
      <p:ext uri="{BB962C8B-B14F-4D97-AF65-F5344CB8AC3E}">
        <p14:creationId xmlns:p14="http://schemas.microsoft.com/office/powerpoint/2010/main" val="35715863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kern="1200" dirty="0">
                <a:solidFill>
                  <a:schemeClr val="tx1"/>
                </a:solidFill>
                <a:effectLst/>
                <a:latin typeface="+mn-lt"/>
                <a:ea typeface="+mn-ea"/>
                <a:cs typeface="+mn-cs"/>
              </a:rPr>
              <a:t>Clients</a:t>
            </a:r>
            <a:r>
              <a:rPr lang="en-GB" sz="1200" b="0" kern="1200" baseline="0" dirty="0">
                <a:solidFill>
                  <a:schemeClr val="tx1"/>
                </a:solidFill>
                <a:effectLst/>
                <a:latin typeface="+mn-lt"/>
                <a:ea typeface="+mn-ea"/>
                <a:cs typeface="+mn-cs"/>
              </a:rPr>
              <a:t> eligible for APN were 152,512 (58% females (89,103). We reached 58,535 females (59% of the eligible females) these elicited 76,942 male sexual contacts in the last 12 months (Average of 2 index client eliciting 3 sexual contacts. Up to 84% of all those elicited were notified and 70% of the notified were tested. Of those tested, 23% were HIV positive and 97% of these were linked to care. Up to 13% of all those notified were already in care.</a:t>
            </a:r>
          </a:p>
          <a:p>
            <a:endParaRPr lang="en-GB" sz="1200" kern="1200" dirty="0">
              <a:solidFill>
                <a:schemeClr val="tx1"/>
              </a:solidFill>
              <a:effectLst/>
              <a:latin typeface="+mn-lt"/>
              <a:ea typeface="+mn-ea"/>
              <a:cs typeface="+mn-cs"/>
            </a:endParaRPr>
          </a:p>
          <a:p>
            <a:r>
              <a:rPr lang="en-GB" sz="1200" b="1" i="1" kern="1200" dirty="0">
                <a:solidFill>
                  <a:schemeClr val="tx1"/>
                </a:solidFill>
                <a:effectLst/>
                <a:latin typeface="+mn-lt"/>
                <a:ea typeface="+mn-ea"/>
                <a:cs typeface="+mn-cs"/>
              </a:rPr>
              <a:t>General enrolment: Overall, 220, 494 PLHIVs were newly enrolled in care and 219,991 were newly initiated on ART. </a:t>
            </a:r>
            <a:endParaRPr lang="en-GB" b="1" i="1" dirty="0"/>
          </a:p>
        </p:txBody>
      </p:sp>
      <p:sp>
        <p:nvSpPr>
          <p:cNvPr id="4" name="Slide Number Placeholder 3"/>
          <p:cNvSpPr>
            <a:spLocks noGrp="1"/>
          </p:cNvSpPr>
          <p:nvPr>
            <p:ph type="sldNum" sz="quarter" idx="10"/>
          </p:nvPr>
        </p:nvSpPr>
        <p:spPr/>
        <p:txBody>
          <a:bodyPr/>
          <a:lstStyle/>
          <a:p>
            <a:fld id="{DAAACE72-F3A6-4DC2-AB02-758BC3D4C6AD}" type="slidenum">
              <a:rPr lang="en-US" smtClean="0"/>
              <a:t>7</a:t>
            </a:fld>
            <a:endParaRPr lang="en-US"/>
          </a:p>
        </p:txBody>
      </p:sp>
    </p:spTree>
    <p:extLst>
      <p:ext uri="{BB962C8B-B14F-4D97-AF65-F5344CB8AC3E}">
        <p14:creationId xmlns:p14="http://schemas.microsoft.com/office/powerpoint/2010/main" val="13664981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dirty="0"/>
              <a:t>Generally,</a:t>
            </a:r>
            <a:r>
              <a:rPr lang="en-GB" sz="1100" baseline="0" dirty="0"/>
              <a:t> more men are reached through community testing than in facility testing e it rural or urban settings</a:t>
            </a:r>
          </a:p>
          <a:p>
            <a:r>
              <a:rPr lang="en-GB" sz="1100" baseline="0" dirty="0"/>
              <a:t>The yield and linkage are higher in facility compared to rural testing irrespective of whether urban or rural</a:t>
            </a:r>
          </a:p>
          <a:p>
            <a:r>
              <a:rPr lang="en-GB" sz="1100" dirty="0"/>
              <a:t>No major difference in ART</a:t>
            </a:r>
            <a:r>
              <a:rPr lang="en-GB" sz="1100" baseline="0" dirty="0"/>
              <a:t> initiation rates after linkage</a:t>
            </a:r>
            <a:endParaRPr lang="en-GB" sz="1100" dirty="0"/>
          </a:p>
        </p:txBody>
      </p:sp>
      <p:sp>
        <p:nvSpPr>
          <p:cNvPr id="4" name="Slide Number Placeholder 3"/>
          <p:cNvSpPr>
            <a:spLocks noGrp="1"/>
          </p:cNvSpPr>
          <p:nvPr>
            <p:ph type="sldNum" sz="quarter" idx="10"/>
          </p:nvPr>
        </p:nvSpPr>
        <p:spPr/>
        <p:txBody>
          <a:bodyPr/>
          <a:lstStyle/>
          <a:p>
            <a:fld id="{DAAACE72-F3A6-4DC2-AB02-758BC3D4C6AD}" type="slidenum">
              <a:rPr lang="en-US" smtClean="0"/>
              <a:t>8</a:t>
            </a:fld>
            <a:endParaRPr lang="en-US"/>
          </a:p>
        </p:txBody>
      </p:sp>
    </p:spTree>
    <p:extLst>
      <p:ext uri="{BB962C8B-B14F-4D97-AF65-F5344CB8AC3E}">
        <p14:creationId xmlns:p14="http://schemas.microsoft.com/office/powerpoint/2010/main" val="20306879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a:solidFill>
                  <a:schemeClr val="tx1"/>
                </a:solidFill>
                <a:latin typeface="+mn-lt"/>
                <a:ea typeface="+mn-ea"/>
                <a:cs typeface="+mn-cs"/>
              </a:rPr>
              <a:t>A bigger identification gap still exists among Men compared to women. In Uganda, 72.5% of HIV-positive adults know their HIV-positive status; 75.4 % of HIV-positive women and 67.3% of HIV positive men. (</a:t>
            </a:r>
            <a:r>
              <a:rPr lang="en-GB" sz="1200" b="1" i="1" u="none" strike="noStrike" kern="1200" baseline="0" dirty="0">
                <a:solidFill>
                  <a:schemeClr val="tx1"/>
                </a:solidFill>
                <a:latin typeface="+mn-lt"/>
                <a:ea typeface="+mn-ea"/>
                <a:cs typeface="+mn-cs"/>
              </a:rPr>
              <a:t>UPHIA 2017</a:t>
            </a:r>
            <a:r>
              <a:rPr lang="en-GB" sz="1200" b="0" i="0" u="none" strike="noStrike" kern="1200" baseline="0" dirty="0">
                <a:solidFill>
                  <a:schemeClr val="tx1"/>
                </a:solidFill>
                <a:latin typeface="+mn-lt"/>
                <a:ea typeface="+mn-ea"/>
                <a:cs typeface="+mn-cs"/>
              </a:rPr>
              <a:t>)</a:t>
            </a:r>
            <a:endParaRPr lang="en-GB" dirty="0"/>
          </a:p>
        </p:txBody>
      </p:sp>
      <p:sp>
        <p:nvSpPr>
          <p:cNvPr id="4" name="Slide Number Placeholder 3"/>
          <p:cNvSpPr>
            <a:spLocks noGrp="1"/>
          </p:cNvSpPr>
          <p:nvPr>
            <p:ph type="sldNum" sz="quarter" idx="10"/>
          </p:nvPr>
        </p:nvSpPr>
        <p:spPr/>
        <p:txBody>
          <a:bodyPr/>
          <a:lstStyle/>
          <a:p>
            <a:fld id="{DAAACE72-F3A6-4DC2-AB02-758BC3D4C6AD}" type="slidenum">
              <a:rPr lang="en-US" smtClean="0"/>
              <a:t>9</a:t>
            </a:fld>
            <a:endParaRPr lang="en-US"/>
          </a:p>
        </p:txBody>
      </p:sp>
    </p:spTree>
    <p:extLst>
      <p:ext uri="{BB962C8B-B14F-4D97-AF65-F5344CB8AC3E}">
        <p14:creationId xmlns:p14="http://schemas.microsoft.com/office/powerpoint/2010/main" val="39331458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pic>
        <p:nvPicPr>
          <p:cNvPr id="4" name="Picture 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44624"/>
            <a:ext cx="1368152" cy="1368152"/>
          </a:xfrm>
          <a:prstGeom prst="rect">
            <a:avLst/>
          </a:prstGeom>
        </p:spPr>
      </p:pic>
      <p:sp>
        <p:nvSpPr>
          <p:cNvPr id="5" name="Rectangle 4"/>
          <p:cNvSpPr/>
          <p:nvPr userDrawn="1"/>
        </p:nvSpPr>
        <p:spPr>
          <a:xfrm>
            <a:off x="0" y="6453336"/>
            <a:ext cx="9144000" cy="404664"/>
          </a:xfrm>
          <a:prstGeom prst="rect">
            <a:avLst/>
          </a:prstGeom>
          <a:solidFill>
            <a:srgbClr val="E300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userDrawn="1"/>
        </p:nvSpPr>
        <p:spPr>
          <a:xfrm>
            <a:off x="6012160" y="6505599"/>
            <a:ext cx="3024336" cy="292388"/>
          </a:xfrm>
          <a:prstGeom prst="rect">
            <a:avLst/>
          </a:prstGeom>
          <a:noFill/>
        </p:spPr>
        <p:txBody>
          <a:bodyPr wrap="square" rtlCol="0">
            <a:spAutoFit/>
          </a:bodyPr>
          <a:lstStyle/>
          <a:p>
            <a:pPr algn="r"/>
            <a:r>
              <a:rPr lang="fr-CH" sz="1300" dirty="0" err="1">
                <a:solidFill>
                  <a:schemeClr val="bg1"/>
                </a:solidFill>
                <a:latin typeface="Arial" panose="020B0604020202020204" pitchFamily="34" charset="0"/>
                <a:cs typeface="Arial" panose="020B0604020202020204" pitchFamily="34" charset="0"/>
              </a:rPr>
              <a:t>www.iasociety.org</a:t>
            </a:r>
            <a:endParaRPr lang="en-GB" sz="1300" dirty="0">
              <a:solidFill>
                <a:schemeClr val="bg1"/>
              </a:solidFill>
              <a:latin typeface="Arial" panose="020B0604020202020204" pitchFamily="34" charset="0"/>
              <a:cs typeface="Arial" panose="020B0604020202020204" pitchFamily="34" charset="0"/>
            </a:endParaRPr>
          </a:p>
        </p:txBody>
      </p:sp>
      <p:pic>
        <p:nvPicPr>
          <p:cNvPr id="7" name="Picture 6" descr="C:\Users\nelli.bazarova\AppData\Local\Microsoft\Windows\INetCache\Content.Word\IAS DSD Logo.png">
            <a:extLst>
              <a:ext uri="{FF2B5EF4-FFF2-40B4-BE49-F238E27FC236}">
                <a16:creationId xmlns:a16="http://schemas.microsoft.com/office/drawing/2014/main" id="{E8B3939F-6CB5-6642-B0E5-BAE28FEB1254}"/>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6277235" y="0"/>
            <a:ext cx="2866765" cy="1261935"/>
          </a:xfrm>
          <a:prstGeom prst="rect">
            <a:avLst/>
          </a:prstGeom>
          <a:noFill/>
          <a:ln>
            <a:noFill/>
          </a:ln>
        </p:spPr>
      </p:pic>
    </p:spTree>
    <p:extLst>
      <p:ext uri="{BB962C8B-B14F-4D97-AF65-F5344CB8AC3E}">
        <p14:creationId xmlns:p14="http://schemas.microsoft.com/office/powerpoint/2010/main" val="3678694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4" name="Picture 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44624"/>
            <a:ext cx="1368152" cy="1368152"/>
          </a:xfrm>
          <a:prstGeom prst="rect">
            <a:avLst/>
          </a:prstGeom>
        </p:spPr>
      </p:pic>
      <p:sp>
        <p:nvSpPr>
          <p:cNvPr id="7" name="Rectangle 6"/>
          <p:cNvSpPr/>
          <p:nvPr userDrawn="1"/>
        </p:nvSpPr>
        <p:spPr>
          <a:xfrm>
            <a:off x="0" y="6453336"/>
            <a:ext cx="9144000" cy="404664"/>
          </a:xfrm>
          <a:prstGeom prst="rect">
            <a:avLst/>
          </a:prstGeom>
          <a:solidFill>
            <a:srgbClr val="E300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CBDF6544-13A9-1344-A38E-17237817E0C0}"/>
              </a:ext>
            </a:extLst>
          </p:cNvPr>
          <p:cNvSpPr txBox="1"/>
          <p:nvPr userDrawn="1"/>
        </p:nvSpPr>
        <p:spPr>
          <a:xfrm>
            <a:off x="5940152" y="6505599"/>
            <a:ext cx="3096344" cy="292388"/>
          </a:xfrm>
          <a:prstGeom prst="rect">
            <a:avLst/>
          </a:prstGeom>
          <a:noFill/>
        </p:spPr>
        <p:txBody>
          <a:bodyPr wrap="square" rtlCol="0">
            <a:spAutoFit/>
          </a:bodyPr>
          <a:lstStyle/>
          <a:p>
            <a:pPr algn="r"/>
            <a:r>
              <a:rPr lang="fr-CH" sz="1300" dirty="0" err="1">
                <a:solidFill>
                  <a:schemeClr val="bg1"/>
                </a:solidFill>
                <a:latin typeface="Arial" panose="020B0604020202020204" pitchFamily="34" charset="0"/>
                <a:cs typeface="Arial" panose="020B0604020202020204" pitchFamily="34" charset="0"/>
              </a:rPr>
              <a:t>www.differentiatedservicedelivery.org</a:t>
            </a:r>
            <a:endParaRPr lang="en-GB" sz="1300" dirty="0">
              <a:solidFill>
                <a:schemeClr val="bg1"/>
              </a:solidFill>
              <a:latin typeface="Arial" panose="020B0604020202020204" pitchFamily="34" charset="0"/>
              <a:cs typeface="Arial" panose="020B0604020202020204" pitchFamily="34" charset="0"/>
            </a:endParaRPr>
          </a:p>
        </p:txBody>
      </p:sp>
      <p:pic>
        <p:nvPicPr>
          <p:cNvPr id="10" name="Picture 9" descr="C:\Users\nelli.bazarova\AppData\Local\Microsoft\Windows\INetCache\Content.Word\IAS DSD Logo.png">
            <a:extLst>
              <a:ext uri="{FF2B5EF4-FFF2-40B4-BE49-F238E27FC236}">
                <a16:creationId xmlns:a16="http://schemas.microsoft.com/office/drawing/2014/main" id="{0195635E-562C-454D-A8CF-8FC54757AC8A}"/>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14007" t="31549" r="11960" b="27542"/>
          <a:stretch/>
        </p:blipFill>
        <p:spPr bwMode="auto">
          <a:xfrm>
            <a:off x="6347251" y="5696346"/>
            <a:ext cx="2664296" cy="648073"/>
          </a:xfrm>
          <a:prstGeom prst="rect">
            <a:avLst/>
          </a:prstGeom>
          <a:noFill/>
          <a:ln>
            <a:noFill/>
          </a:ln>
        </p:spPr>
      </p:pic>
    </p:spTree>
    <p:extLst>
      <p:ext uri="{BB962C8B-B14F-4D97-AF65-F5344CB8AC3E}">
        <p14:creationId xmlns:p14="http://schemas.microsoft.com/office/powerpoint/2010/main" val="1851997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4" name="Picture 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44624"/>
            <a:ext cx="1368152" cy="1368152"/>
          </a:xfrm>
          <a:prstGeom prst="rect">
            <a:avLst/>
          </a:prstGeom>
        </p:spPr>
      </p:pic>
      <p:sp>
        <p:nvSpPr>
          <p:cNvPr id="7" name="Rectangle 6"/>
          <p:cNvSpPr/>
          <p:nvPr userDrawn="1"/>
        </p:nvSpPr>
        <p:spPr>
          <a:xfrm>
            <a:off x="0" y="6453336"/>
            <a:ext cx="9144000" cy="404664"/>
          </a:xfrm>
          <a:prstGeom prst="rect">
            <a:avLst/>
          </a:prstGeom>
          <a:solidFill>
            <a:srgbClr val="E300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DB6AC540-308E-1944-9988-4543EF9AF053}"/>
              </a:ext>
            </a:extLst>
          </p:cNvPr>
          <p:cNvSpPr txBox="1"/>
          <p:nvPr userDrawn="1"/>
        </p:nvSpPr>
        <p:spPr>
          <a:xfrm>
            <a:off x="6012160" y="6505599"/>
            <a:ext cx="3024336" cy="292388"/>
          </a:xfrm>
          <a:prstGeom prst="rect">
            <a:avLst/>
          </a:prstGeom>
          <a:noFill/>
        </p:spPr>
        <p:txBody>
          <a:bodyPr wrap="square" rtlCol="0">
            <a:spAutoFit/>
          </a:bodyPr>
          <a:lstStyle/>
          <a:p>
            <a:pPr algn="r"/>
            <a:r>
              <a:rPr lang="fr-CH" sz="1300" dirty="0" err="1">
                <a:solidFill>
                  <a:schemeClr val="bg1"/>
                </a:solidFill>
                <a:latin typeface="Arial" panose="020B0604020202020204" pitchFamily="34" charset="0"/>
                <a:cs typeface="Arial" panose="020B0604020202020204" pitchFamily="34" charset="0"/>
              </a:rPr>
              <a:t>www.iasociety.org</a:t>
            </a:r>
            <a:endParaRPr lang="en-GB" sz="13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9996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4" name="Picture 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44624"/>
            <a:ext cx="1368152" cy="1368152"/>
          </a:xfrm>
          <a:prstGeom prst="rect">
            <a:avLst/>
          </a:prstGeom>
        </p:spPr>
      </p:pic>
      <p:sp>
        <p:nvSpPr>
          <p:cNvPr id="7" name="Rectangle 6"/>
          <p:cNvSpPr/>
          <p:nvPr userDrawn="1"/>
        </p:nvSpPr>
        <p:spPr>
          <a:xfrm>
            <a:off x="0" y="6453336"/>
            <a:ext cx="9144000" cy="404664"/>
          </a:xfrm>
          <a:prstGeom prst="rect">
            <a:avLst/>
          </a:prstGeom>
          <a:solidFill>
            <a:srgbClr val="E300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8C67EF9E-C4FE-4746-81FF-13051CE2AE1D}"/>
              </a:ext>
            </a:extLst>
          </p:cNvPr>
          <p:cNvSpPr txBox="1"/>
          <p:nvPr userDrawn="1"/>
        </p:nvSpPr>
        <p:spPr>
          <a:xfrm>
            <a:off x="6012160" y="6505599"/>
            <a:ext cx="3024336" cy="292388"/>
          </a:xfrm>
          <a:prstGeom prst="rect">
            <a:avLst/>
          </a:prstGeom>
          <a:noFill/>
        </p:spPr>
        <p:txBody>
          <a:bodyPr wrap="square" rtlCol="0">
            <a:spAutoFit/>
          </a:bodyPr>
          <a:lstStyle/>
          <a:p>
            <a:pPr algn="r"/>
            <a:r>
              <a:rPr lang="fr-CH" sz="1300" dirty="0" err="1">
                <a:solidFill>
                  <a:schemeClr val="bg1"/>
                </a:solidFill>
                <a:latin typeface="Arial" panose="020B0604020202020204" pitchFamily="34" charset="0"/>
                <a:cs typeface="Arial" panose="020B0604020202020204" pitchFamily="34" charset="0"/>
              </a:rPr>
              <a:t>www.iasociety.org</a:t>
            </a:r>
            <a:endParaRPr lang="en-GB" sz="13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2383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4" name="Picture 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44624"/>
            <a:ext cx="1368152" cy="1368152"/>
          </a:xfrm>
          <a:prstGeom prst="rect">
            <a:avLst/>
          </a:prstGeom>
        </p:spPr>
      </p:pic>
      <p:sp>
        <p:nvSpPr>
          <p:cNvPr id="7" name="Rectangle 6"/>
          <p:cNvSpPr/>
          <p:nvPr userDrawn="1"/>
        </p:nvSpPr>
        <p:spPr>
          <a:xfrm>
            <a:off x="0" y="6453336"/>
            <a:ext cx="9144000" cy="404664"/>
          </a:xfrm>
          <a:prstGeom prst="rect">
            <a:avLst/>
          </a:prstGeom>
          <a:solidFill>
            <a:srgbClr val="E300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extBox 10">
            <a:extLst>
              <a:ext uri="{FF2B5EF4-FFF2-40B4-BE49-F238E27FC236}">
                <a16:creationId xmlns:a16="http://schemas.microsoft.com/office/drawing/2014/main" id="{4EF0B09E-75CD-6841-A621-5D4A6CCC6B75}"/>
              </a:ext>
            </a:extLst>
          </p:cNvPr>
          <p:cNvSpPr txBox="1"/>
          <p:nvPr userDrawn="1"/>
        </p:nvSpPr>
        <p:spPr>
          <a:xfrm>
            <a:off x="6012160" y="6505599"/>
            <a:ext cx="3024336" cy="292388"/>
          </a:xfrm>
          <a:prstGeom prst="rect">
            <a:avLst/>
          </a:prstGeom>
          <a:noFill/>
        </p:spPr>
        <p:txBody>
          <a:bodyPr wrap="square" rtlCol="0">
            <a:spAutoFit/>
          </a:bodyPr>
          <a:lstStyle/>
          <a:p>
            <a:pPr algn="r"/>
            <a:r>
              <a:rPr lang="fr-CH" sz="1300" dirty="0" err="1">
                <a:solidFill>
                  <a:schemeClr val="bg1"/>
                </a:solidFill>
                <a:latin typeface="Arial" panose="020B0604020202020204" pitchFamily="34" charset="0"/>
                <a:cs typeface="Arial" panose="020B0604020202020204" pitchFamily="34" charset="0"/>
              </a:rPr>
              <a:t>www.iasociety.org</a:t>
            </a:r>
            <a:endParaRPr lang="en-GB" sz="13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0959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4"/>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44624"/>
            <a:ext cx="1368152" cy="1368152"/>
          </a:xfrm>
          <a:prstGeom prst="rect">
            <a:avLst/>
          </a:prstGeom>
        </p:spPr>
      </p:pic>
      <p:sp>
        <p:nvSpPr>
          <p:cNvPr id="8" name="Rectangle 7"/>
          <p:cNvSpPr/>
          <p:nvPr userDrawn="1"/>
        </p:nvSpPr>
        <p:spPr>
          <a:xfrm>
            <a:off x="0" y="6453336"/>
            <a:ext cx="9144000" cy="404664"/>
          </a:xfrm>
          <a:prstGeom prst="rect">
            <a:avLst/>
          </a:prstGeom>
          <a:solidFill>
            <a:srgbClr val="E300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CA04DCB9-E437-2A49-976A-F090F4B704BF}"/>
              </a:ext>
            </a:extLst>
          </p:cNvPr>
          <p:cNvSpPr txBox="1"/>
          <p:nvPr userDrawn="1"/>
        </p:nvSpPr>
        <p:spPr>
          <a:xfrm>
            <a:off x="6012160" y="6505599"/>
            <a:ext cx="3024336" cy="292388"/>
          </a:xfrm>
          <a:prstGeom prst="rect">
            <a:avLst/>
          </a:prstGeom>
          <a:noFill/>
        </p:spPr>
        <p:txBody>
          <a:bodyPr wrap="square" rtlCol="0">
            <a:spAutoFit/>
          </a:bodyPr>
          <a:lstStyle/>
          <a:p>
            <a:pPr algn="r"/>
            <a:r>
              <a:rPr lang="fr-CH" sz="1300" dirty="0" err="1">
                <a:solidFill>
                  <a:schemeClr val="bg1"/>
                </a:solidFill>
                <a:latin typeface="Arial" panose="020B0604020202020204" pitchFamily="34" charset="0"/>
                <a:cs typeface="Arial" panose="020B0604020202020204" pitchFamily="34" charset="0"/>
              </a:rPr>
              <a:t>www.iasociety.org</a:t>
            </a:r>
            <a:endParaRPr lang="en-GB" sz="13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352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44624"/>
            <a:ext cx="1368152" cy="1368152"/>
          </a:xfrm>
          <a:prstGeom prst="rect">
            <a:avLst/>
          </a:prstGeom>
        </p:spPr>
      </p:pic>
      <p:sp>
        <p:nvSpPr>
          <p:cNvPr id="10" name="Rectangle 9"/>
          <p:cNvSpPr/>
          <p:nvPr userDrawn="1"/>
        </p:nvSpPr>
        <p:spPr>
          <a:xfrm>
            <a:off x="0" y="6453336"/>
            <a:ext cx="9144000" cy="404664"/>
          </a:xfrm>
          <a:prstGeom prst="rect">
            <a:avLst/>
          </a:prstGeom>
          <a:solidFill>
            <a:srgbClr val="E300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49B55395-E5D8-5742-8B12-BEFC00806FF9}"/>
              </a:ext>
            </a:extLst>
          </p:cNvPr>
          <p:cNvSpPr txBox="1"/>
          <p:nvPr userDrawn="1"/>
        </p:nvSpPr>
        <p:spPr>
          <a:xfrm>
            <a:off x="6012160" y="6505599"/>
            <a:ext cx="3024336" cy="292388"/>
          </a:xfrm>
          <a:prstGeom prst="rect">
            <a:avLst/>
          </a:prstGeom>
          <a:noFill/>
        </p:spPr>
        <p:txBody>
          <a:bodyPr wrap="square" rtlCol="0">
            <a:spAutoFit/>
          </a:bodyPr>
          <a:lstStyle/>
          <a:p>
            <a:pPr algn="r"/>
            <a:r>
              <a:rPr lang="fr-CH" sz="1300" dirty="0" err="1">
                <a:solidFill>
                  <a:schemeClr val="bg1"/>
                </a:solidFill>
                <a:latin typeface="Arial" panose="020B0604020202020204" pitchFamily="34" charset="0"/>
                <a:cs typeface="Arial" panose="020B0604020202020204" pitchFamily="34" charset="0"/>
              </a:rPr>
              <a:t>www.iasociety.org</a:t>
            </a:r>
            <a:endParaRPr lang="en-GB" sz="13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7539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pic>
        <p:nvPicPr>
          <p:cNvPr id="3" name="Picture 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44624"/>
            <a:ext cx="1368152" cy="1368152"/>
          </a:xfrm>
          <a:prstGeom prst="rect">
            <a:avLst/>
          </a:prstGeom>
        </p:spPr>
      </p:pic>
      <p:sp>
        <p:nvSpPr>
          <p:cNvPr id="6" name="Rectangle 5"/>
          <p:cNvSpPr/>
          <p:nvPr userDrawn="1"/>
        </p:nvSpPr>
        <p:spPr>
          <a:xfrm>
            <a:off x="0" y="6453336"/>
            <a:ext cx="9144000" cy="404664"/>
          </a:xfrm>
          <a:prstGeom prst="rect">
            <a:avLst/>
          </a:prstGeom>
          <a:solidFill>
            <a:srgbClr val="E300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9E7F1DE3-616E-5546-8CD0-9A0D571FA298}"/>
              </a:ext>
            </a:extLst>
          </p:cNvPr>
          <p:cNvSpPr txBox="1"/>
          <p:nvPr userDrawn="1"/>
        </p:nvSpPr>
        <p:spPr>
          <a:xfrm>
            <a:off x="6012160" y="6505599"/>
            <a:ext cx="3024336" cy="292388"/>
          </a:xfrm>
          <a:prstGeom prst="rect">
            <a:avLst/>
          </a:prstGeom>
          <a:noFill/>
        </p:spPr>
        <p:txBody>
          <a:bodyPr wrap="square" rtlCol="0">
            <a:spAutoFit/>
          </a:bodyPr>
          <a:lstStyle/>
          <a:p>
            <a:pPr algn="r"/>
            <a:r>
              <a:rPr lang="fr-CH" sz="1300" dirty="0" err="1">
                <a:solidFill>
                  <a:schemeClr val="bg1"/>
                </a:solidFill>
                <a:latin typeface="Arial" panose="020B0604020202020204" pitchFamily="34" charset="0"/>
                <a:cs typeface="Arial" panose="020B0604020202020204" pitchFamily="34" charset="0"/>
              </a:rPr>
              <a:t>www.iasociety.org</a:t>
            </a:r>
            <a:endParaRPr lang="en-GB" sz="13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9362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5381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5" name="Picture 4"/>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44624"/>
            <a:ext cx="1368152" cy="1368152"/>
          </a:xfrm>
          <a:prstGeom prst="rect">
            <a:avLst/>
          </a:prstGeom>
        </p:spPr>
      </p:pic>
      <p:sp>
        <p:nvSpPr>
          <p:cNvPr id="8" name="Rectangle 7"/>
          <p:cNvSpPr/>
          <p:nvPr userDrawn="1"/>
        </p:nvSpPr>
        <p:spPr>
          <a:xfrm>
            <a:off x="0" y="6453336"/>
            <a:ext cx="9144000" cy="404664"/>
          </a:xfrm>
          <a:prstGeom prst="rect">
            <a:avLst/>
          </a:prstGeom>
          <a:solidFill>
            <a:srgbClr val="E300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A20DDD44-0834-4B4C-9695-4F1286B17E24}"/>
              </a:ext>
            </a:extLst>
          </p:cNvPr>
          <p:cNvSpPr txBox="1"/>
          <p:nvPr userDrawn="1"/>
        </p:nvSpPr>
        <p:spPr>
          <a:xfrm>
            <a:off x="6012160" y="6505599"/>
            <a:ext cx="3024336" cy="292388"/>
          </a:xfrm>
          <a:prstGeom prst="rect">
            <a:avLst/>
          </a:prstGeom>
          <a:noFill/>
        </p:spPr>
        <p:txBody>
          <a:bodyPr wrap="square" rtlCol="0">
            <a:spAutoFit/>
          </a:bodyPr>
          <a:lstStyle/>
          <a:p>
            <a:pPr algn="r"/>
            <a:r>
              <a:rPr lang="fr-CH" sz="1300" dirty="0" err="1">
                <a:solidFill>
                  <a:schemeClr val="bg1"/>
                </a:solidFill>
                <a:latin typeface="Arial" panose="020B0604020202020204" pitchFamily="34" charset="0"/>
                <a:cs typeface="Arial" panose="020B0604020202020204" pitchFamily="34" charset="0"/>
              </a:rPr>
              <a:t>www.iasociety.org</a:t>
            </a:r>
            <a:endParaRPr lang="en-GB" sz="13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3083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5" name="Picture 4"/>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44624"/>
            <a:ext cx="1368152" cy="1368152"/>
          </a:xfrm>
          <a:prstGeom prst="rect">
            <a:avLst/>
          </a:prstGeom>
        </p:spPr>
      </p:pic>
      <p:sp>
        <p:nvSpPr>
          <p:cNvPr id="8" name="Rectangle 7"/>
          <p:cNvSpPr/>
          <p:nvPr userDrawn="1"/>
        </p:nvSpPr>
        <p:spPr>
          <a:xfrm>
            <a:off x="0" y="6453336"/>
            <a:ext cx="9144000" cy="404664"/>
          </a:xfrm>
          <a:prstGeom prst="rect">
            <a:avLst/>
          </a:prstGeom>
          <a:solidFill>
            <a:srgbClr val="E300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065C92F4-A937-B64B-9962-C88F88A26FEC}"/>
              </a:ext>
            </a:extLst>
          </p:cNvPr>
          <p:cNvSpPr txBox="1"/>
          <p:nvPr userDrawn="1"/>
        </p:nvSpPr>
        <p:spPr>
          <a:xfrm>
            <a:off x="6012160" y="6505599"/>
            <a:ext cx="3024336" cy="292388"/>
          </a:xfrm>
          <a:prstGeom prst="rect">
            <a:avLst/>
          </a:prstGeom>
          <a:noFill/>
        </p:spPr>
        <p:txBody>
          <a:bodyPr wrap="square" rtlCol="0">
            <a:spAutoFit/>
          </a:bodyPr>
          <a:lstStyle/>
          <a:p>
            <a:pPr algn="r"/>
            <a:r>
              <a:rPr lang="fr-CH" sz="1300" dirty="0" err="1">
                <a:solidFill>
                  <a:schemeClr val="bg1"/>
                </a:solidFill>
                <a:latin typeface="Arial" panose="020B0604020202020204" pitchFamily="34" charset="0"/>
                <a:cs typeface="Arial" panose="020B0604020202020204" pitchFamily="34" charset="0"/>
              </a:rPr>
              <a:t>www.iasociety.org</a:t>
            </a:r>
            <a:endParaRPr lang="en-GB" sz="13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5870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9632" y="188640"/>
            <a:ext cx="7427168"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26768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7.emf"/><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3588" y="1706072"/>
            <a:ext cx="7992888" cy="2167373"/>
          </a:xfrm>
        </p:spPr>
        <p:txBody>
          <a:bodyPr>
            <a:normAutofit fontScale="90000"/>
          </a:bodyPr>
          <a:lstStyle/>
          <a:p>
            <a:r>
              <a:rPr lang="en-GB" sz="4000" dirty="0"/>
              <a:t>The successes of Uganda’s scaled partner notification programme and how it is reaching men</a:t>
            </a:r>
            <a:br>
              <a:rPr lang="en-GB" sz="4000" dirty="0"/>
            </a:br>
            <a:br>
              <a:rPr lang="en-ZA" sz="2800" dirty="0"/>
            </a:br>
            <a:r>
              <a:rPr lang="en-ZA" sz="2800" i="1" dirty="0"/>
              <a:t>Closing the gap on reaching men: Time for action</a:t>
            </a:r>
            <a:endParaRPr lang="en-GB" sz="2800" dirty="0"/>
          </a:p>
        </p:txBody>
      </p:sp>
      <p:sp>
        <p:nvSpPr>
          <p:cNvPr id="3" name="Subtitle 2"/>
          <p:cNvSpPr>
            <a:spLocks noGrp="1"/>
          </p:cNvSpPr>
          <p:nvPr>
            <p:ph type="subTitle" idx="1"/>
          </p:nvPr>
        </p:nvSpPr>
        <p:spPr>
          <a:xfrm>
            <a:off x="973578" y="4243890"/>
            <a:ext cx="7196844" cy="2120158"/>
          </a:xfrm>
        </p:spPr>
        <p:txBody>
          <a:bodyPr lIns="90000">
            <a:noAutofit/>
          </a:bodyPr>
          <a:lstStyle/>
          <a:p>
            <a:pPr>
              <a:lnSpc>
                <a:spcPct val="150000"/>
              </a:lnSpc>
            </a:pPr>
            <a:r>
              <a:rPr lang="en-GB" sz="2000" dirty="0"/>
              <a:t>ICASA 2019 satellite</a:t>
            </a:r>
            <a:br>
              <a:rPr lang="en-GB" sz="2000" dirty="0"/>
            </a:br>
            <a:r>
              <a:rPr lang="en-GB" sz="2000" dirty="0"/>
              <a:t>John Bosco Matovu (MD)</a:t>
            </a:r>
            <a:br>
              <a:rPr lang="en-GB" sz="2000" dirty="0"/>
            </a:br>
            <a:r>
              <a:rPr lang="en-GB" sz="2000" dirty="0"/>
              <a:t>Ministry of Health, Uganda</a:t>
            </a:r>
            <a:br>
              <a:rPr lang="en-GB" sz="2000" dirty="0"/>
            </a:br>
            <a:r>
              <a:rPr lang="en-GB" sz="2000" dirty="0"/>
              <a:t>5 December 2019</a:t>
            </a:r>
          </a:p>
        </p:txBody>
      </p:sp>
      <p:sp>
        <p:nvSpPr>
          <p:cNvPr id="10" name="Rectangle 6"/>
          <p:cNvSpPr>
            <a:spLocks noChangeArrowheads="1"/>
          </p:cNvSpPr>
          <p:nvPr/>
        </p:nvSpPr>
        <p:spPr bwMode="auto">
          <a:xfrm>
            <a:off x="2627784" y="302174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6" name="Picture 5"/>
          <p:cNvPicPr>
            <a:picLocks noChangeAspect="1"/>
          </p:cNvPicPr>
          <p:nvPr/>
        </p:nvPicPr>
        <p:blipFill>
          <a:blip r:embed="rId3"/>
          <a:stretch>
            <a:fillRect/>
          </a:stretch>
        </p:blipFill>
        <p:spPr>
          <a:xfrm>
            <a:off x="4442901" y="118593"/>
            <a:ext cx="1813896" cy="1129707"/>
          </a:xfrm>
          <a:prstGeom prst="rect">
            <a:avLst/>
          </a:prstGeom>
        </p:spPr>
      </p:pic>
      <p:pic>
        <p:nvPicPr>
          <p:cNvPr id="25" name="Picture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7744" y="260648"/>
            <a:ext cx="1368151" cy="1057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16439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6205F-F4BD-9445-B170-F9DBB4DB4B66}"/>
              </a:ext>
            </a:extLst>
          </p:cNvPr>
          <p:cNvSpPr>
            <a:spLocks noGrp="1"/>
          </p:cNvSpPr>
          <p:nvPr>
            <p:ph type="title"/>
          </p:nvPr>
        </p:nvSpPr>
        <p:spPr/>
        <p:txBody>
          <a:bodyPr>
            <a:normAutofit/>
          </a:bodyPr>
          <a:lstStyle/>
          <a:p>
            <a:r>
              <a:rPr lang="en-US" sz="3800" dirty="0"/>
              <a:t>Challenges</a:t>
            </a:r>
          </a:p>
        </p:txBody>
      </p:sp>
      <p:sp>
        <p:nvSpPr>
          <p:cNvPr id="3" name="Content Placeholder 2">
            <a:extLst>
              <a:ext uri="{FF2B5EF4-FFF2-40B4-BE49-F238E27FC236}">
                <a16:creationId xmlns:a16="http://schemas.microsoft.com/office/drawing/2014/main" id="{FC744E5A-947C-4C47-93FF-80D78A432465}"/>
              </a:ext>
            </a:extLst>
          </p:cNvPr>
          <p:cNvSpPr>
            <a:spLocks noGrp="1"/>
          </p:cNvSpPr>
          <p:nvPr>
            <p:ph idx="1"/>
          </p:nvPr>
        </p:nvSpPr>
        <p:spPr>
          <a:xfrm>
            <a:off x="248934" y="1412776"/>
            <a:ext cx="8646132" cy="4525963"/>
          </a:xfrm>
        </p:spPr>
        <p:txBody>
          <a:bodyPr>
            <a:normAutofit fontScale="25000" lnSpcReduction="20000"/>
          </a:bodyPr>
          <a:lstStyle/>
          <a:p>
            <a:pPr>
              <a:lnSpc>
                <a:spcPct val="120000"/>
              </a:lnSpc>
              <a:spcBef>
                <a:spcPts val="600"/>
              </a:spcBef>
            </a:pPr>
            <a:r>
              <a:rPr lang="en-US" sz="10800" dirty="0"/>
              <a:t>APN is a labor intensive and costly intervention to deliver </a:t>
            </a:r>
          </a:p>
          <a:p>
            <a:pPr lvl="1">
              <a:lnSpc>
                <a:spcPct val="120000"/>
              </a:lnSpc>
              <a:spcBef>
                <a:spcPts val="600"/>
              </a:spcBef>
            </a:pPr>
            <a:r>
              <a:rPr lang="en-US" sz="10400" dirty="0"/>
              <a:t>Need to understand cost effectiveness and investment case for Uganda</a:t>
            </a:r>
          </a:p>
          <a:p>
            <a:pPr>
              <a:lnSpc>
                <a:spcPct val="120000"/>
              </a:lnSpc>
              <a:spcBef>
                <a:spcPts val="600"/>
              </a:spcBef>
            </a:pPr>
            <a:r>
              <a:rPr lang="en-US" sz="10800" dirty="0"/>
              <a:t>Data systems are mainly paper based with HTS EMR just being introduced</a:t>
            </a:r>
          </a:p>
          <a:p>
            <a:pPr>
              <a:lnSpc>
                <a:spcPct val="120000"/>
              </a:lnSpc>
              <a:spcBef>
                <a:spcPts val="600"/>
              </a:spcBef>
            </a:pPr>
            <a:r>
              <a:rPr lang="en-US" sz="10800" dirty="0"/>
              <a:t>Balancing facility and community heath services amidst HRH shortage</a:t>
            </a:r>
          </a:p>
          <a:p>
            <a:pPr>
              <a:lnSpc>
                <a:spcPct val="120000"/>
              </a:lnSpc>
              <a:spcBef>
                <a:spcPts val="600"/>
              </a:spcBef>
            </a:pPr>
            <a:r>
              <a:rPr lang="en-US" sz="10800" dirty="0"/>
              <a:t>Scaling up in non-PEFAR sites remains a challenge</a:t>
            </a:r>
          </a:p>
          <a:p>
            <a:pPr>
              <a:lnSpc>
                <a:spcPct val="120000"/>
              </a:lnSpc>
              <a:spcBef>
                <a:spcPts val="600"/>
              </a:spcBef>
            </a:pPr>
            <a:r>
              <a:rPr lang="en-US" sz="10800" dirty="0"/>
              <a:t>Need to characterize the nature and extent of adverse events following APN</a:t>
            </a:r>
          </a:p>
          <a:p>
            <a:pPr>
              <a:spcAft>
                <a:spcPts val="1200"/>
              </a:spcAft>
            </a:pPr>
            <a:endParaRPr lang="en-US" dirty="0"/>
          </a:p>
        </p:txBody>
      </p:sp>
    </p:spTree>
    <p:extLst>
      <p:ext uri="{BB962C8B-B14F-4D97-AF65-F5344CB8AC3E}">
        <p14:creationId xmlns:p14="http://schemas.microsoft.com/office/powerpoint/2010/main" val="1577766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CFA98-7BD4-4B3A-8B52-79EC32F1FA2C}"/>
              </a:ext>
            </a:extLst>
          </p:cNvPr>
          <p:cNvSpPr>
            <a:spLocks noGrp="1"/>
          </p:cNvSpPr>
          <p:nvPr>
            <p:ph type="title"/>
          </p:nvPr>
        </p:nvSpPr>
        <p:spPr/>
        <p:txBody>
          <a:bodyPr>
            <a:normAutofit/>
          </a:bodyPr>
          <a:lstStyle/>
          <a:p>
            <a:r>
              <a:rPr lang="en-ZA" sz="3800" dirty="0"/>
              <a:t>Way forward</a:t>
            </a:r>
          </a:p>
        </p:txBody>
      </p:sp>
      <p:sp>
        <p:nvSpPr>
          <p:cNvPr id="3" name="Content Placeholder 2">
            <a:extLst>
              <a:ext uri="{FF2B5EF4-FFF2-40B4-BE49-F238E27FC236}">
                <a16:creationId xmlns:a16="http://schemas.microsoft.com/office/drawing/2014/main" id="{1C35E732-88B3-4B27-AC8F-BD5016830D8B}"/>
              </a:ext>
            </a:extLst>
          </p:cNvPr>
          <p:cNvSpPr>
            <a:spLocks noGrp="1"/>
          </p:cNvSpPr>
          <p:nvPr>
            <p:ph idx="1"/>
          </p:nvPr>
        </p:nvSpPr>
        <p:spPr>
          <a:xfrm>
            <a:off x="390364" y="1484784"/>
            <a:ext cx="8574124" cy="4525963"/>
          </a:xfrm>
        </p:spPr>
        <p:txBody>
          <a:bodyPr>
            <a:noAutofit/>
          </a:bodyPr>
          <a:lstStyle/>
          <a:p>
            <a:pPr>
              <a:spcBef>
                <a:spcPts val="600"/>
              </a:spcBef>
            </a:pPr>
            <a:r>
              <a:rPr lang="en-US" sz="2600" dirty="0"/>
              <a:t>Integrating APN into routine EPI and ANC outreaches for community testing</a:t>
            </a:r>
          </a:p>
          <a:p>
            <a:pPr>
              <a:spcBef>
                <a:spcPts val="600"/>
              </a:spcBef>
            </a:pPr>
            <a:r>
              <a:rPr lang="en-GB" sz="2600" dirty="0"/>
              <a:t>APN for high risk index negative clients (planned)</a:t>
            </a:r>
          </a:p>
          <a:p>
            <a:pPr>
              <a:spcBef>
                <a:spcPts val="600"/>
              </a:spcBef>
            </a:pPr>
            <a:r>
              <a:rPr lang="en-GB" sz="2600" dirty="0"/>
              <a:t>APN to contribute 40% new positives in FY2019/2020</a:t>
            </a:r>
          </a:p>
          <a:p>
            <a:pPr>
              <a:spcBef>
                <a:spcPts val="600"/>
              </a:spcBef>
            </a:pPr>
            <a:r>
              <a:rPr lang="en-GB" sz="2600" dirty="0"/>
              <a:t>Use of HIVST to reach more men via the APN platform</a:t>
            </a:r>
            <a:endParaRPr lang="en-US" sz="2600" dirty="0"/>
          </a:p>
          <a:p>
            <a:pPr>
              <a:spcBef>
                <a:spcPts val="600"/>
              </a:spcBef>
            </a:pPr>
            <a:r>
              <a:rPr lang="en-US" sz="2600" dirty="0"/>
              <a:t>Leveraging on CHW (VHTs) structures for testing of APN contacts in community?</a:t>
            </a:r>
          </a:p>
          <a:p>
            <a:pPr>
              <a:spcBef>
                <a:spcPts val="600"/>
              </a:spcBef>
            </a:pPr>
            <a:r>
              <a:rPr lang="en-US" sz="2600" dirty="0"/>
              <a:t>APN cost effectiveness evaluation (planned)</a:t>
            </a:r>
          </a:p>
          <a:p>
            <a:pPr>
              <a:spcBef>
                <a:spcPts val="600"/>
              </a:spcBef>
            </a:pPr>
            <a:r>
              <a:rPr lang="en-US" sz="2600" dirty="0"/>
              <a:t>Prospective study: nature and extent of AEs following APN</a:t>
            </a:r>
          </a:p>
        </p:txBody>
      </p:sp>
    </p:spTree>
    <p:extLst>
      <p:ext uri="{BB962C8B-B14F-4D97-AF65-F5344CB8AC3E}">
        <p14:creationId xmlns:p14="http://schemas.microsoft.com/office/powerpoint/2010/main" val="3782307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758192"/>
            <a:ext cx="7427168" cy="1086632"/>
          </a:xfrm>
        </p:spPr>
        <p:txBody>
          <a:bodyPr>
            <a:normAutofit/>
          </a:bodyPr>
          <a:lstStyle/>
          <a:p>
            <a:r>
              <a:rPr lang="en-GB" b="1" dirty="0"/>
              <a:t>THANK YOU</a:t>
            </a:r>
            <a:endParaRPr lang="en-GB" sz="2200" b="1" i="1" dirty="0"/>
          </a:p>
        </p:txBody>
      </p:sp>
      <p:pic>
        <p:nvPicPr>
          <p:cNvPr id="12" name="Content Placeholder 1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27584" y="4511447"/>
            <a:ext cx="2160240" cy="1724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C:\Users\MOH12\Desktop\CHAI HIVST FIELD VISIT\REPORTS\chai logo.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70576" y="4511448"/>
            <a:ext cx="1919246" cy="1349698"/>
          </a:xfrm>
          <a:prstGeom prst="rect">
            <a:avLst/>
          </a:prstGeom>
          <a:noFill/>
          <a:ln>
            <a:noFill/>
          </a:ln>
        </p:spPr>
      </p:pic>
      <p:pic>
        <p:nvPicPr>
          <p:cNvPr id="15" name="Picture 14"/>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93096" y="4511447"/>
            <a:ext cx="1872208" cy="1552685"/>
          </a:xfrm>
          <a:prstGeom prst="rect">
            <a:avLst/>
          </a:prstGeom>
          <a:noFill/>
          <a:ln>
            <a:noFill/>
          </a:ln>
        </p:spPr>
      </p:pic>
      <p:sp>
        <p:nvSpPr>
          <p:cNvPr id="16" name="Rectangle 15"/>
          <p:cNvSpPr/>
          <p:nvPr/>
        </p:nvSpPr>
        <p:spPr>
          <a:xfrm>
            <a:off x="467544" y="1556792"/>
            <a:ext cx="8507288" cy="2954655"/>
          </a:xfrm>
          <a:prstGeom prst="rect">
            <a:avLst/>
          </a:prstGeom>
        </p:spPr>
        <p:txBody>
          <a:bodyPr wrap="square">
            <a:spAutoFit/>
          </a:bodyPr>
          <a:lstStyle/>
          <a:p>
            <a:endParaRPr lang="en-GB" sz="2400" b="1" dirty="0">
              <a:ea typeface="Calibri" panose="020F0502020204030204" pitchFamily="34" charset="0"/>
            </a:endParaRPr>
          </a:p>
          <a:p>
            <a:r>
              <a:rPr lang="en-GB" sz="2400" b="1" dirty="0">
                <a:latin typeface="Arial" panose="020B0604020202020204" pitchFamily="34" charset="0"/>
                <a:ea typeface="Calibri" panose="020F0502020204030204" pitchFamily="34" charset="0"/>
                <a:cs typeface="Arial" panose="020B0604020202020204" pitchFamily="34" charset="0"/>
              </a:rPr>
              <a:t>Also visit our poster </a:t>
            </a:r>
            <a:r>
              <a:rPr lang="en-GB" sz="2400" b="1" dirty="0">
                <a:solidFill>
                  <a:srgbClr val="E3000F"/>
                </a:solidFill>
                <a:latin typeface="Arial" panose="020B0604020202020204" pitchFamily="34" charset="0"/>
                <a:cs typeface="Arial" panose="020B0604020202020204" pitchFamily="34" charset="0"/>
              </a:rPr>
              <a:t>WEPEC205</a:t>
            </a:r>
            <a:r>
              <a:rPr lang="en-GB" b="1" dirty="0">
                <a:latin typeface="Arial" panose="020B0604020202020204" pitchFamily="34" charset="0"/>
                <a:cs typeface="Arial" panose="020B0604020202020204" pitchFamily="34" charset="0"/>
              </a:rPr>
              <a:t> to view the adolescents and young people APN cascade for Uganda</a:t>
            </a:r>
            <a:endParaRPr lang="en-GB" dirty="0">
              <a:latin typeface="Arial" panose="020B0604020202020204" pitchFamily="34" charset="0"/>
              <a:cs typeface="Arial" panose="020B0604020202020204" pitchFamily="34" charset="0"/>
            </a:endParaRPr>
          </a:p>
          <a:p>
            <a:endParaRPr lang="en-GB" sz="2400" b="1" dirty="0">
              <a:latin typeface="Times New Roman" panose="02020603050405020304" pitchFamily="18" charset="0"/>
              <a:ea typeface="Calibri" panose="020F0502020204030204" pitchFamily="34" charset="0"/>
            </a:endParaRPr>
          </a:p>
          <a:p>
            <a:r>
              <a:rPr lang="en-GB" sz="2400" b="1" i="1" dirty="0">
                <a:solidFill>
                  <a:srgbClr val="E3000F"/>
                </a:solidFill>
                <a:latin typeface="Arial" panose="020B0604020202020204" pitchFamily="34" charset="0"/>
                <a:ea typeface="Calibri" panose="020F0502020204030204" pitchFamily="34" charset="0"/>
                <a:cs typeface="Arial" panose="020B0604020202020204" pitchFamily="34" charset="0"/>
              </a:rPr>
              <a:t>“Improving HIV case identification for adolescents and young people through Assisted Partner Notification (APN) approach: Implementation progress in Uganda”</a:t>
            </a:r>
            <a:endParaRPr lang="en-GB" sz="2400" b="1" dirty="0">
              <a:solidFill>
                <a:srgbClr val="E3000F"/>
              </a:solidFill>
              <a:latin typeface="Arial" panose="020B0604020202020204" pitchFamily="34" charset="0"/>
              <a:cs typeface="Arial" panose="020B0604020202020204" pitchFamily="34" charset="0"/>
            </a:endParaRPr>
          </a:p>
          <a:p>
            <a:endParaRPr lang="en-GB" sz="2400" dirty="0"/>
          </a:p>
        </p:txBody>
      </p:sp>
    </p:spTree>
    <p:extLst>
      <p:ext uri="{BB962C8B-B14F-4D97-AF65-F5344CB8AC3E}">
        <p14:creationId xmlns:p14="http://schemas.microsoft.com/office/powerpoint/2010/main" val="694805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95199-C26C-C849-9E6F-C7B9A76648A3}"/>
              </a:ext>
            </a:extLst>
          </p:cNvPr>
          <p:cNvSpPr>
            <a:spLocks noGrp="1"/>
          </p:cNvSpPr>
          <p:nvPr>
            <p:ph type="title"/>
          </p:nvPr>
        </p:nvSpPr>
        <p:spPr/>
        <p:txBody>
          <a:bodyPr>
            <a:noAutofit/>
          </a:bodyPr>
          <a:lstStyle/>
          <a:p>
            <a:r>
              <a:rPr lang="en-US" sz="3800" dirty="0"/>
              <a:t>Uganda’s two main approaches to testing men for HIV</a:t>
            </a:r>
          </a:p>
        </p:txBody>
      </p:sp>
      <p:sp>
        <p:nvSpPr>
          <p:cNvPr id="3" name="Content Placeholder 2">
            <a:extLst>
              <a:ext uri="{FF2B5EF4-FFF2-40B4-BE49-F238E27FC236}">
                <a16:creationId xmlns:a16="http://schemas.microsoft.com/office/drawing/2014/main" id="{288EEAA0-9048-8A43-AC40-9AF1877EC60C}"/>
              </a:ext>
            </a:extLst>
          </p:cNvPr>
          <p:cNvSpPr>
            <a:spLocks noGrp="1"/>
          </p:cNvSpPr>
          <p:nvPr>
            <p:ph idx="1"/>
          </p:nvPr>
        </p:nvSpPr>
        <p:spPr>
          <a:xfrm>
            <a:off x="287524" y="1772816"/>
            <a:ext cx="8568952" cy="4525963"/>
          </a:xfrm>
        </p:spPr>
        <p:txBody>
          <a:bodyPr>
            <a:normAutofit fontScale="77500" lnSpcReduction="20000"/>
          </a:bodyPr>
          <a:lstStyle/>
          <a:p>
            <a:pPr marL="0" indent="0">
              <a:lnSpc>
                <a:spcPct val="120000"/>
              </a:lnSpc>
              <a:spcBef>
                <a:spcPts val="600"/>
              </a:spcBef>
              <a:buNone/>
            </a:pPr>
            <a:r>
              <a:rPr lang="en-US" sz="3600" b="1" dirty="0"/>
              <a:t>1. Index Testing</a:t>
            </a:r>
          </a:p>
          <a:p>
            <a:pPr>
              <a:lnSpc>
                <a:spcPct val="120000"/>
              </a:lnSpc>
              <a:spcBef>
                <a:spcPts val="600"/>
              </a:spcBef>
            </a:pPr>
            <a:r>
              <a:rPr lang="en-US" sz="3400" dirty="0"/>
              <a:t>Assisted partner notification and testing for sexual contacts of all positive index clients</a:t>
            </a:r>
          </a:p>
          <a:p>
            <a:pPr>
              <a:lnSpc>
                <a:spcPct val="120000"/>
              </a:lnSpc>
              <a:spcBef>
                <a:spcPts val="600"/>
              </a:spcBef>
            </a:pPr>
            <a:r>
              <a:rPr lang="en-US" sz="3400" dirty="0"/>
              <a:t>Social network testing</a:t>
            </a:r>
          </a:p>
          <a:p>
            <a:pPr marL="0" indent="0">
              <a:lnSpc>
                <a:spcPct val="120000"/>
              </a:lnSpc>
              <a:spcBef>
                <a:spcPts val="600"/>
              </a:spcBef>
              <a:buNone/>
            </a:pPr>
            <a:r>
              <a:rPr lang="en-US" sz="3600" b="1" dirty="0"/>
              <a:t>2. HIV self testing (HIVST)</a:t>
            </a:r>
          </a:p>
          <a:p>
            <a:pPr>
              <a:lnSpc>
                <a:spcPct val="120000"/>
              </a:lnSpc>
              <a:spcBef>
                <a:spcPts val="600"/>
              </a:spcBef>
            </a:pPr>
            <a:r>
              <a:rPr lang="en-US" sz="3400" dirty="0"/>
              <a:t>Secondary distribution through maternal and child health (MCH) services </a:t>
            </a:r>
          </a:p>
          <a:p>
            <a:pPr>
              <a:lnSpc>
                <a:spcPct val="120000"/>
              </a:lnSpc>
              <a:spcBef>
                <a:spcPts val="600"/>
              </a:spcBef>
            </a:pPr>
            <a:r>
              <a:rPr lang="en-US" sz="3400" dirty="0"/>
              <a:t>Secondary distribution through key populations</a:t>
            </a:r>
          </a:p>
          <a:p>
            <a:pPr>
              <a:lnSpc>
                <a:spcPct val="120000"/>
              </a:lnSpc>
              <a:spcBef>
                <a:spcPts val="600"/>
              </a:spcBef>
            </a:pPr>
            <a:r>
              <a:rPr lang="en-US" sz="3400" dirty="0"/>
              <a:t>Private sector distribution through social marketing</a:t>
            </a:r>
          </a:p>
        </p:txBody>
      </p:sp>
    </p:spTree>
    <p:extLst>
      <p:ext uri="{BB962C8B-B14F-4D97-AF65-F5344CB8AC3E}">
        <p14:creationId xmlns:p14="http://schemas.microsoft.com/office/powerpoint/2010/main" val="4235511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636B9-0245-C540-B537-8ECC063523B0}"/>
              </a:ext>
            </a:extLst>
          </p:cNvPr>
          <p:cNvSpPr>
            <a:spLocks noGrp="1"/>
          </p:cNvSpPr>
          <p:nvPr>
            <p:ph type="title"/>
          </p:nvPr>
        </p:nvSpPr>
        <p:spPr/>
        <p:txBody>
          <a:bodyPr>
            <a:noAutofit/>
          </a:bodyPr>
          <a:lstStyle/>
          <a:p>
            <a:r>
              <a:rPr lang="en-US" sz="3800" dirty="0"/>
              <a:t>Why assisted partner </a:t>
            </a:r>
            <a:br>
              <a:rPr lang="en-US" sz="3800" dirty="0"/>
            </a:br>
            <a:r>
              <a:rPr lang="en-US" sz="3800" dirty="0"/>
              <a:t>notification (APN)?</a:t>
            </a:r>
          </a:p>
        </p:txBody>
      </p:sp>
      <p:sp>
        <p:nvSpPr>
          <p:cNvPr id="3" name="Content Placeholder 2">
            <a:extLst>
              <a:ext uri="{FF2B5EF4-FFF2-40B4-BE49-F238E27FC236}">
                <a16:creationId xmlns:a16="http://schemas.microsoft.com/office/drawing/2014/main" id="{13B7456D-E030-784E-97AF-07750E23DE4C}"/>
              </a:ext>
            </a:extLst>
          </p:cNvPr>
          <p:cNvSpPr>
            <a:spLocks noGrp="1"/>
          </p:cNvSpPr>
          <p:nvPr>
            <p:ph idx="1"/>
          </p:nvPr>
        </p:nvSpPr>
        <p:spPr>
          <a:xfrm>
            <a:off x="479038" y="1628800"/>
            <a:ext cx="8341433" cy="4392488"/>
          </a:xfrm>
        </p:spPr>
        <p:txBody>
          <a:bodyPr>
            <a:normAutofit lnSpcReduction="10000"/>
          </a:bodyPr>
          <a:lstStyle/>
          <a:p>
            <a:pPr>
              <a:spcBef>
                <a:spcPts val="600"/>
              </a:spcBef>
              <a:spcAft>
                <a:spcPts val="1200"/>
              </a:spcAft>
            </a:pPr>
            <a:r>
              <a:rPr lang="en-US" sz="2800" dirty="0"/>
              <a:t>Uganda’s epidemic-driven by heterosexual transmission.</a:t>
            </a:r>
          </a:p>
          <a:p>
            <a:pPr>
              <a:spcBef>
                <a:spcPts val="600"/>
              </a:spcBef>
              <a:spcAft>
                <a:spcPts val="600"/>
              </a:spcAft>
            </a:pPr>
            <a:r>
              <a:rPr lang="en-US" sz="2800" dirty="0"/>
              <a:t>Largest 1</a:t>
            </a:r>
            <a:r>
              <a:rPr lang="en-US" sz="2800" baseline="30000" dirty="0"/>
              <a:t>st</a:t>
            </a:r>
            <a:r>
              <a:rPr lang="en-US" sz="2800" dirty="0"/>
              <a:t> 95 gap amongst men: Women 75.4%, </a:t>
            </a:r>
            <a:r>
              <a:rPr lang="en-US" sz="2800" b="1" dirty="0"/>
              <a:t>Men 67.3%</a:t>
            </a:r>
          </a:p>
          <a:p>
            <a:pPr>
              <a:spcBef>
                <a:spcPts val="600"/>
              </a:spcBef>
              <a:spcAft>
                <a:spcPts val="600"/>
              </a:spcAft>
            </a:pPr>
            <a:r>
              <a:rPr lang="en-US" sz="2800" dirty="0"/>
              <a:t>APN allows for targeting achieving yields of 25% compared to 3% with general HTS.</a:t>
            </a:r>
          </a:p>
          <a:p>
            <a:pPr>
              <a:spcBef>
                <a:spcPts val="600"/>
              </a:spcBef>
              <a:spcAft>
                <a:spcPts val="600"/>
              </a:spcAft>
            </a:pPr>
            <a:r>
              <a:rPr lang="en-US" sz="2800" dirty="0"/>
              <a:t>Linkage to prevention targets vulnerability. </a:t>
            </a:r>
          </a:p>
          <a:p>
            <a:pPr>
              <a:spcBef>
                <a:spcPts val="600"/>
              </a:spcBef>
              <a:spcAft>
                <a:spcPts val="600"/>
              </a:spcAft>
            </a:pPr>
            <a:r>
              <a:rPr lang="en-US" sz="2800" dirty="0"/>
              <a:t>Client-centered care: choice of testing in community or at facility.</a:t>
            </a:r>
          </a:p>
        </p:txBody>
      </p:sp>
    </p:spTree>
    <p:extLst>
      <p:ext uri="{BB962C8B-B14F-4D97-AF65-F5344CB8AC3E}">
        <p14:creationId xmlns:p14="http://schemas.microsoft.com/office/powerpoint/2010/main" val="35709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13C24-2E18-4CC3-8372-0B4844E49591}"/>
              </a:ext>
            </a:extLst>
          </p:cNvPr>
          <p:cNvSpPr>
            <a:spLocks noGrp="1"/>
          </p:cNvSpPr>
          <p:nvPr>
            <p:ph type="title"/>
          </p:nvPr>
        </p:nvSpPr>
        <p:spPr/>
        <p:txBody>
          <a:bodyPr>
            <a:noAutofit/>
          </a:bodyPr>
          <a:lstStyle/>
          <a:p>
            <a:r>
              <a:rPr lang="en-ZA" sz="3800" dirty="0"/>
              <a:t>Brief description of APN approach in Uganda                                         </a:t>
            </a:r>
          </a:p>
        </p:txBody>
      </p:sp>
      <p:sp>
        <p:nvSpPr>
          <p:cNvPr id="7" name="Content Placeholder 6">
            <a:extLst>
              <a:ext uri="{FF2B5EF4-FFF2-40B4-BE49-F238E27FC236}">
                <a16:creationId xmlns:a16="http://schemas.microsoft.com/office/drawing/2014/main" id="{60670C4D-E64A-41A1-8AC5-0BB11A62776E}"/>
              </a:ext>
            </a:extLst>
          </p:cNvPr>
          <p:cNvSpPr>
            <a:spLocks noGrp="1"/>
          </p:cNvSpPr>
          <p:nvPr>
            <p:ph idx="1"/>
          </p:nvPr>
        </p:nvSpPr>
        <p:spPr>
          <a:xfrm>
            <a:off x="457200" y="1556792"/>
            <a:ext cx="8229600" cy="4680520"/>
          </a:xfrm>
        </p:spPr>
        <p:txBody>
          <a:bodyPr>
            <a:noAutofit/>
          </a:bodyPr>
          <a:lstStyle/>
          <a:p>
            <a:pPr>
              <a:spcBef>
                <a:spcPts val="600"/>
              </a:spcBef>
            </a:pPr>
            <a:r>
              <a:rPr lang="en-ZA" sz="2800" dirty="0"/>
              <a:t>HTS focal point at each facility manages index testing process from elicitation.</a:t>
            </a:r>
          </a:p>
          <a:p>
            <a:pPr>
              <a:spcBef>
                <a:spcPts val="600"/>
              </a:spcBef>
            </a:pPr>
            <a:r>
              <a:rPr lang="en-ZA" sz="2800" dirty="0"/>
              <a:t>Partner notification choices include:</a:t>
            </a:r>
          </a:p>
          <a:p>
            <a:pPr lvl="1">
              <a:spcBef>
                <a:spcPts val="600"/>
              </a:spcBef>
            </a:pPr>
            <a:r>
              <a:rPr lang="en-ZA" dirty="0"/>
              <a:t>Self-notification (2 weeks to bring in partner or HCW contacts)</a:t>
            </a:r>
          </a:p>
          <a:p>
            <a:pPr lvl="1">
              <a:spcBef>
                <a:spcPts val="600"/>
              </a:spcBef>
            </a:pPr>
            <a:r>
              <a:rPr lang="en-ZA" dirty="0"/>
              <a:t>Assisted notification (HCW reminds to bring in partner after 1 week)</a:t>
            </a:r>
          </a:p>
          <a:p>
            <a:pPr lvl="1">
              <a:spcBef>
                <a:spcPts val="600"/>
              </a:spcBef>
            </a:pPr>
            <a:r>
              <a:rPr lang="en-ZA" dirty="0"/>
              <a:t>Provider notification within 1 week</a:t>
            </a:r>
          </a:p>
          <a:p>
            <a:pPr>
              <a:spcBef>
                <a:spcPts val="600"/>
              </a:spcBef>
            </a:pPr>
            <a:r>
              <a:rPr lang="en-ZA" sz="2800" dirty="0"/>
              <a:t>Testing options include facility testing or community testing.</a:t>
            </a:r>
          </a:p>
        </p:txBody>
      </p:sp>
    </p:spTree>
    <p:extLst>
      <p:ext uri="{BB962C8B-B14F-4D97-AF65-F5344CB8AC3E}">
        <p14:creationId xmlns:p14="http://schemas.microsoft.com/office/powerpoint/2010/main" val="2268725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13C24-2E18-4CC3-8372-0B4844E49591}"/>
              </a:ext>
            </a:extLst>
          </p:cNvPr>
          <p:cNvSpPr>
            <a:spLocks noGrp="1"/>
          </p:cNvSpPr>
          <p:nvPr>
            <p:ph type="title"/>
          </p:nvPr>
        </p:nvSpPr>
        <p:spPr>
          <a:xfrm>
            <a:off x="1292672" y="332656"/>
            <a:ext cx="7427168" cy="936104"/>
          </a:xfrm>
        </p:spPr>
        <p:txBody>
          <a:bodyPr>
            <a:noAutofit/>
          </a:bodyPr>
          <a:lstStyle/>
          <a:p>
            <a:r>
              <a:rPr lang="en-ZA" sz="3800" dirty="0"/>
              <a:t>Scaling APN implementation  </a:t>
            </a:r>
            <a:br>
              <a:rPr lang="en-ZA" sz="3800" dirty="0"/>
            </a:br>
            <a:r>
              <a:rPr lang="en-ZA" sz="3800" dirty="0"/>
              <a:t>in Uganda</a:t>
            </a:r>
          </a:p>
        </p:txBody>
      </p:sp>
      <p:sp>
        <p:nvSpPr>
          <p:cNvPr id="3" name="Content Placeholder 2">
            <a:extLst>
              <a:ext uri="{FF2B5EF4-FFF2-40B4-BE49-F238E27FC236}">
                <a16:creationId xmlns:a16="http://schemas.microsoft.com/office/drawing/2014/main" id="{288E0E2D-1E07-42E4-AA4F-E73E899294FF}"/>
              </a:ext>
            </a:extLst>
          </p:cNvPr>
          <p:cNvSpPr>
            <a:spLocks noGrp="1"/>
          </p:cNvSpPr>
          <p:nvPr>
            <p:ph idx="1"/>
          </p:nvPr>
        </p:nvSpPr>
        <p:spPr>
          <a:xfrm>
            <a:off x="457200" y="1628800"/>
            <a:ext cx="8229600" cy="4752528"/>
          </a:xfrm>
        </p:spPr>
        <p:txBody>
          <a:bodyPr>
            <a:normAutofit fontScale="55000" lnSpcReduction="20000"/>
          </a:bodyPr>
          <a:lstStyle/>
          <a:p>
            <a:pPr>
              <a:lnSpc>
                <a:spcPct val="120000"/>
              </a:lnSpc>
              <a:spcBef>
                <a:spcPts val="600"/>
              </a:spcBef>
            </a:pPr>
            <a:r>
              <a:rPr lang="en-ZA" sz="4700" dirty="0"/>
              <a:t>Policy review (adaptation of WHO guidelines) 2017 </a:t>
            </a:r>
          </a:p>
          <a:p>
            <a:pPr>
              <a:lnSpc>
                <a:spcPct val="120000"/>
              </a:lnSpc>
              <a:spcBef>
                <a:spcPts val="600"/>
              </a:spcBef>
            </a:pPr>
            <a:r>
              <a:rPr lang="en-ZA" sz="4700" dirty="0"/>
              <a:t>Training of national and regional trainers by MOH- 2017 </a:t>
            </a:r>
          </a:p>
          <a:p>
            <a:pPr>
              <a:lnSpc>
                <a:spcPct val="120000"/>
              </a:lnSpc>
              <a:spcBef>
                <a:spcPts val="600"/>
              </a:spcBef>
            </a:pPr>
            <a:r>
              <a:rPr lang="en-ZA" sz="4700" dirty="0"/>
              <a:t>Facility based trainings by MOH &amp; regional trainings in Jan 2018</a:t>
            </a:r>
          </a:p>
          <a:p>
            <a:pPr>
              <a:lnSpc>
                <a:spcPct val="120000"/>
              </a:lnSpc>
              <a:spcBef>
                <a:spcPts val="600"/>
              </a:spcBef>
            </a:pPr>
            <a:r>
              <a:rPr lang="en-ZA" sz="4700" dirty="0"/>
              <a:t>Mentorships by national and regional technical staff</a:t>
            </a:r>
          </a:p>
          <a:p>
            <a:pPr>
              <a:lnSpc>
                <a:spcPct val="120000"/>
              </a:lnSpc>
              <a:spcBef>
                <a:spcPts val="600"/>
              </a:spcBef>
            </a:pPr>
            <a:r>
              <a:rPr lang="en-ZA" sz="4700" dirty="0"/>
              <a:t>At facility level: APN focal person, APN register, HMIS ACP 021 and monthly reporting </a:t>
            </a:r>
          </a:p>
          <a:p>
            <a:pPr>
              <a:lnSpc>
                <a:spcPct val="120000"/>
              </a:lnSpc>
              <a:spcBef>
                <a:spcPts val="600"/>
              </a:spcBef>
            </a:pPr>
            <a:r>
              <a:rPr lang="en-ZA" sz="4700" dirty="0"/>
              <a:t>DHIS2 captures entire APN cascade (</a:t>
            </a:r>
            <a:r>
              <a:rPr lang="en-US" sz="4700" dirty="0"/>
              <a:t>elicited, notified, tested, positive, linked to care)</a:t>
            </a:r>
            <a:endParaRPr lang="en-ZA" sz="4700" dirty="0"/>
          </a:p>
          <a:p>
            <a:pPr>
              <a:spcAft>
                <a:spcPts val="1200"/>
              </a:spcAft>
            </a:pPr>
            <a:endParaRPr lang="en-ZA" dirty="0"/>
          </a:p>
          <a:p>
            <a:pPr marL="0" indent="0">
              <a:buNone/>
            </a:pPr>
            <a:endParaRPr lang="en-ZA" sz="3000" b="1" i="1" dirty="0"/>
          </a:p>
        </p:txBody>
      </p:sp>
    </p:spTree>
    <p:extLst>
      <p:ext uri="{BB962C8B-B14F-4D97-AF65-F5344CB8AC3E}">
        <p14:creationId xmlns:p14="http://schemas.microsoft.com/office/powerpoint/2010/main" val="2392254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3F999-D0B0-2C4F-8C6C-CA6773E956BD}"/>
              </a:ext>
            </a:extLst>
          </p:cNvPr>
          <p:cNvSpPr>
            <a:spLocks noGrp="1"/>
          </p:cNvSpPr>
          <p:nvPr>
            <p:ph type="title"/>
          </p:nvPr>
        </p:nvSpPr>
        <p:spPr>
          <a:xfrm>
            <a:off x="1237912" y="476672"/>
            <a:ext cx="7427168" cy="576064"/>
          </a:xfrm>
        </p:spPr>
        <p:txBody>
          <a:bodyPr>
            <a:noAutofit/>
          </a:bodyPr>
          <a:lstStyle/>
          <a:p>
            <a:r>
              <a:rPr lang="en-US" sz="3800" dirty="0"/>
              <a:t>Taking APN to scale</a:t>
            </a:r>
          </a:p>
        </p:txBody>
      </p:sp>
      <p:sp>
        <p:nvSpPr>
          <p:cNvPr id="3" name="Content Placeholder 2">
            <a:extLst>
              <a:ext uri="{FF2B5EF4-FFF2-40B4-BE49-F238E27FC236}">
                <a16:creationId xmlns:a16="http://schemas.microsoft.com/office/drawing/2014/main" id="{43813F57-2E09-2442-A93C-20CA39229D4F}"/>
              </a:ext>
            </a:extLst>
          </p:cNvPr>
          <p:cNvSpPr>
            <a:spLocks noGrp="1"/>
          </p:cNvSpPr>
          <p:nvPr>
            <p:ph idx="1"/>
          </p:nvPr>
        </p:nvSpPr>
        <p:spPr>
          <a:xfrm>
            <a:off x="435480" y="1628800"/>
            <a:ext cx="8229600" cy="4536504"/>
          </a:xfrm>
        </p:spPr>
        <p:txBody>
          <a:bodyPr>
            <a:normAutofit fontScale="25000" lnSpcReduction="20000"/>
          </a:bodyPr>
          <a:lstStyle/>
          <a:p>
            <a:pPr>
              <a:lnSpc>
                <a:spcPct val="120000"/>
              </a:lnSpc>
              <a:spcBef>
                <a:spcPts val="600"/>
              </a:spcBef>
            </a:pPr>
            <a:r>
              <a:rPr lang="en-ZA" sz="11200" dirty="0"/>
              <a:t>Target facility coverage: 2800/</a:t>
            </a:r>
            <a:r>
              <a:rPr lang="en-GB" sz="11200" dirty="0"/>
              <a:t>3,565</a:t>
            </a:r>
            <a:r>
              <a:rPr lang="en-ZA" sz="11200" dirty="0"/>
              <a:t> by Sept 2020</a:t>
            </a:r>
          </a:p>
          <a:p>
            <a:pPr>
              <a:lnSpc>
                <a:spcPct val="120000"/>
              </a:lnSpc>
              <a:spcBef>
                <a:spcPts val="600"/>
              </a:spcBef>
            </a:pPr>
            <a:r>
              <a:rPr lang="en-ZA" sz="11200" dirty="0"/>
              <a:t>July 2018 – June 2019: 1,225 facilities offering APN (44% of target) </a:t>
            </a:r>
          </a:p>
          <a:p>
            <a:pPr>
              <a:lnSpc>
                <a:spcPct val="120000"/>
              </a:lnSpc>
              <a:spcBef>
                <a:spcPts val="600"/>
              </a:spcBef>
            </a:pPr>
            <a:r>
              <a:rPr lang="en-ZA" sz="11200" dirty="0"/>
              <a:t>This includes non-PEPFAR supported facilities: 16/734 </a:t>
            </a:r>
          </a:p>
          <a:p>
            <a:pPr>
              <a:lnSpc>
                <a:spcPct val="120000"/>
              </a:lnSpc>
              <a:spcBef>
                <a:spcPts val="600"/>
              </a:spcBef>
            </a:pPr>
            <a:r>
              <a:rPr lang="en-ZA" sz="11200" dirty="0"/>
              <a:t>Completed high volume sites (1,117) now moving to cover low volume sites (108)</a:t>
            </a:r>
          </a:p>
          <a:p>
            <a:pPr>
              <a:lnSpc>
                <a:spcPct val="120000"/>
              </a:lnSpc>
              <a:spcBef>
                <a:spcPts val="600"/>
              </a:spcBef>
            </a:pPr>
            <a:r>
              <a:rPr lang="en-ZA" sz="11200" dirty="0"/>
              <a:t>Scale up with fidelity-routine inquiry</a:t>
            </a:r>
          </a:p>
          <a:p>
            <a:pPr>
              <a:lnSpc>
                <a:spcPct val="120000"/>
              </a:lnSpc>
              <a:spcAft>
                <a:spcPts val="600"/>
              </a:spcAft>
            </a:pPr>
            <a:endParaRPr lang="en-US" i="1" dirty="0"/>
          </a:p>
        </p:txBody>
      </p:sp>
    </p:spTree>
    <p:extLst>
      <p:ext uri="{BB962C8B-B14F-4D97-AF65-F5344CB8AC3E}">
        <p14:creationId xmlns:p14="http://schemas.microsoft.com/office/powerpoint/2010/main" val="2432361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3A643-88C2-0241-9DF9-1C10106AFC53}"/>
              </a:ext>
            </a:extLst>
          </p:cNvPr>
          <p:cNvSpPr>
            <a:spLocks noGrp="1"/>
          </p:cNvSpPr>
          <p:nvPr>
            <p:ph type="title"/>
          </p:nvPr>
        </p:nvSpPr>
        <p:spPr/>
        <p:txBody>
          <a:bodyPr>
            <a:noAutofit/>
          </a:bodyPr>
          <a:lstStyle/>
          <a:p>
            <a:r>
              <a:rPr lang="en-US" sz="3600" dirty="0"/>
              <a:t>APN outcomes for male partners from July 2018-June 2019 </a:t>
            </a:r>
          </a:p>
        </p:txBody>
      </p:sp>
      <p:sp>
        <p:nvSpPr>
          <p:cNvPr id="3" name="Content Placeholder 2">
            <a:extLst>
              <a:ext uri="{FF2B5EF4-FFF2-40B4-BE49-F238E27FC236}">
                <a16:creationId xmlns:a16="http://schemas.microsoft.com/office/drawing/2014/main" id="{57FB33B9-CD32-3248-9A7F-2DE076F8C2EC}"/>
              </a:ext>
            </a:extLst>
          </p:cNvPr>
          <p:cNvSpPr>
            <a:spLocks noGrp="1"/>
          </p:cNvSpPr>
          <p:nvPr>
            <p:ph idx="1"/>
          </p:nvPr>
        </p:nvSpPr>
        <p:spPr/>
        <p:txBody>
          <a:bodyPr/>
          <a:lstStyle/>
          <a:p>
            <a:pPr marL="0" indent="0">
              <a:buNone/>
            </a:pPr>
            <a:r>
              <a:rPr lang="en-US" i="1" dirty="0"/>
              <a:t>.</a:t>
            </a:r>
          </a:p>
        </p:txBody>
      </p:sp>
      <p:graphicFrame>
        <p:nvGraphicFramePr>
          <p:cNvPr id="4" name="Chart 3"/>
          <p:cNvGraphicFramePr>
            <a:graphicFrameLocks/>
          </p:cNvGraphicFramePr>
          <p:nvPr>
            <p:extLst>
              <p:ext uri="{D42A27DB-BD31-4B8C-83A1-F6EECF244321}">
                <p14:modId xmlns:p14="http://schemas.microsoft.com/office/powerpoint/2010/main" val="2664646772"/>
              </p:ext>
            </p:extLst>
          </p:nvPr>
        </p:nvGraphicFramePr>
        <p:xfrm>
          <a:off x="287524" y="1196752"/>
          <a:ext cx="8676964" cy="5040560"/>
        </p:xfrm>
        <a:graphic>
          <a:graphicData uri="http://schemas.openxmlformats.org/drawingml/2006/chart">
            <c:chart xmlns:c="http://schemas.openxmlformats.org/drawingml/2006/chart" xmlns:r="http://schemas.openxmlformats.org/officeDocument/2006/relationships" r:id="rId3"/>
          </a:graphicData>
        </a:graphic>
      </p:graphicFrame>
      <p:sp>
        <p:nvSpPr>
          <p:cNvPr id="7" name="Callout: Left Arrow 6">
            <a:extLst>
              <a:ext uri="{FF2B5EF4-FFF2-40B4-BE49-F238E27FC236}">
                <a16:creationId xmlns:a16="http://schemas.microsoft.com/office/drawing/2014/main" id="{EBAEC66B-4CDE-4896-B074-5CFCF1FFA6DA}"/>
              </a:ext>
            </a:extLst>
          </p:cNvPr>
          <p:cNvSpPr/>
          <p:nvPr/>
        </p:nvSpPr>
        <p:spPr>
          <a:xfrm>
            <a:off x="4067944" y="1772816"/>
            <a:ext cx="4392488" cy="432048"/>
          </a:xfrm>
          <a:prstGeom prst="leftArrowCallout">
            <a:avLst/>
          </a:prstGeom>
          <a:solidFill>
            <a:srgbClr val="E3000F"/>
          </a:solidFill>
          <a:ln>
            <a:solidFill>
              <a:srgbClr val="E300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600" b="1" dirty="0">
                <a:latin typeface="Arial" panose="020B0604020202020204" pitchFamily="34" charset="0"/>
                <a:cs typeface="Arial" panose="020B0604020202020204" pitchFamily="34" charset="0"/>
              </a:rPr>
              <a:t>52% of total contact elicited</a:t>
            </a:r>
          </a:p>
        </p:txBody>
      </p:sp>
    </p:spTree>
    <p:extLst>
      <p:ext uri="{BB962C8B-B14F-4D97-AF65-F5344CB8AC3E}">
        <p14:creationId xmlns:p14="http://schemas.microsoft.com/office/powerpoint/2010/main" val="3191021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9DAAA-290C-41AD-BF81-7877F2C47B71}"/>
              </a:ext>
            </a:extLst>
          </p:cNvPr>
          <p:cNvSpPr>
            <a:spLocks noGrp="1"/>
          </p:cNvSpPr>
          <p:nvPr>
            <p:ph type="title"/>
          </p:nvPr>
        </p:nvSpPr>
        <p:spPr>
          <a:xfrm>
            <a:off x="1259632" y="188640"/>
            <a:ext cx="7632848" cy="1143000"/>
          </a:xfrm>
        </p:spPr>
        <p:txBody>
          <a:bodyPr>
            <a:noAutofit/>
          </a:bodyPr>
          <a:lstStyle/>
          <a:p>
            <a:r>
              <a:rPr lang="en-US" sz="3200" dirty="0"/>
              <a:t>Preference for facility versus community testing in rural versus urban facilities</a:t>
            </a:r>
            <a:endParaRPr lang="en-ZA" sz="3200" b="1" i="1" dirty="0">
              <a:solidFill>
                <a:srgbClr val="FF0000"/>
              </a:solidFill>
            </a:endParaRPr>
          </a:p>
        </p:txBody>
      </p:sp>
      <p:sp>
        <p:nvSpPr>
          <p:cNvPr id="8" name="Content Placeholder 7">
            <a:extLst>
              <a:ext uri="{FF2B5EF4-FFF2-40B4-BE49-F238E27FC236}">
                <a16:creationId xmlns:a16="http://schemas.microsoft.com/office/drawing/2014/main" id="{8FF02E33-E68E-4147-A20B-06DD21D4C86C}"/>
              </a:ext>
            </a:extLst>
          </p:cNvPr>
          <p:cNvSpPr>
            <a:spLocks noGrp="1"/>
          </p:cNvSpPr>
          <p:nvPr>
            <p:ph sz="half" idx="2"/>
          </p:nvPr>
        </p:nvSpPr>
        <p:spPr>
          <a:xfrm>
            <a:off x="4499991" y="3763961"/>
            <a:ext cx="4248471" cy="1944215"/>
          </a:xfrm>
          <a:solidFill>
            <a:schemeClr val="accent2">
              <a:lumMod val="60000"/>
              <a:lumOff val="40000"/>
            </a:schemeClr>
          </a:solidFill>
          <a:ln w="25400">
            <a:solidFill>
              <a:schemeClr val="bg1">
                <a:lumMod val="75000"/>
              </a:schemeClr>
            </a:solidFill>
          </a:ln>
        </p:spPr>
        <p:txBody>
          <a:bodyPr>
            <a:normAutofit fontScale="92500" lnSpcReduction="10000"/>
          </a:bodyPr>
          <a:lstStyle/>
          <a:p>
            <a:pPr marL="0" indent="0">
              <a:buNone/>
            </a:pPr>
            <a:r>
              <a:rPr lang="en-ZA" sz="1800" b="1" dirty="0"/>
              <a:t>Urban facilities (n=300)</a:t>
            </a:r>
          </a:p>
          <a:p>
            <a:r>
              <a:rPr lang="en-ZA" sz="1800" dirty="0"/>
              <a:t>Yields high from both facility (80%) and community (54%) testing</a:t>
            </a:r>
          </a:p>
          <a:p>
            <a:r>
              <a:rPr lang="en-ZA" sz="1800" dirty="0"/>
              <a:t>Linkage rates lower from community testing:</a:t>
            </a:r>
          </a:p>
          <a:p>
            <a:pPr lvl="1"/>
            <a:r>
              <a:rPr lang="en-ZA" sz="1800" dirty="0"/>
              <a:t>Facility testing = 98%</a:t>
            </a:r>
          </a:p>
          <a:p>
            <a:pPr lvl="1"/>
            <a:r>
              <a:rPr lang="en-ZA" sz="1800" dirty="0"/>
              <a:t>Community testing = 87%</a:t>
            </a:r>
          </a:p>
        </p:txBody>
      </p:sp>
      <p:sp>
        <p:nvSpPr>
          <p:cNvPr id="9" name="Content Placeholder 7">
            <a:extLst>
              <a:ext uri="{FF2B5EF4-FFF2-40B4-BE49-F238E27FC236}">
                <a16:creationId xmlns:a16="http://schemas.microsoft.com/office/drawing/2014/main" id="{19D40587-4868-4558-B2B8-454DE2A853E6}"/>
              </a:ext>
            </a:extLst>
          </p:cNvPr>
          <p:cNvSpPr txBox="1">
            <a:spLocks/>
          </p:cNvSpPr>
          <p:nvPr/>
        </p:nvSpPr>
        <p:spPr>
          <a:xfrm>
            <a:off x="4499991" y="1548227"/>
            <a:ext cx="4248472" cy="1944215"/>
          </a:xfrm>
          <a:prstGeom prst="rect">
            <a:avLst/>
          </a:prstGeom>
          <a:solidFill>
            <a:srgbClr val="939598"/>
          </a:solidFill>
          <a:ln w="25400">
            <a:solidFill>
              <a:schemeClr val="bg1">
                <a:lumMod val="75000"/>
              </a:schemeClr>
            </a:solidFill>
          </a:ln>
        </p:spPr>
        <p:txBody>
          <a:bodyPr vert="horz" lIns="91440" tIns="45720" rIns="91440" bIns="45720" rtlCol="0">
            <a:noAutofit/>
          </a:bodyPr>
          <a:lstStyle>
            <a:lvl1pPr marL="342900" indent="-342900">
              <a:spcBef>
                <a:spcPct val="20000"/>
              </a:spcBef>
              <a:buFont typeface="Arial" panose="020B0604020202020204" pitchFamily="34" charset="0"/>
              <a:buChar char="•"/>
              <a:defRPr sz="2800">
                <a:solidFill>
                  <a:schemeClr val="bg1"/>
                </a:solidFill>
                <a:latin typeface="Arial" panose="020B0604020202020204" pitchFamily="34" charset="0"/>
                <a:cs typeface="Arial" panose="020B0604020202020204" pitchFamily="34" charset="0"/>
              </a:defRPr>
            </a:lvl1pPr>
            <a:lvl2pPr marL="742950" lvl="1" indent="-285750">
              <a:spcBef>
                <a:spcPct val="20000"/>
              </a:spcBef>
              <a:buFont typeface="Arial" panose="020B0604020202020204" pitchFamily="34" charset="0"/>
              <a:buChar char="–"/>
              <a:defRPr sz="2400">
                <a:solidFill>
                  <a:schemeClr val="bg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lvl6pPr>
            <a:lvl7pPr marL="2971800" indent="-228600">
              <a:spcBef>
                <a:spcPct val="20000"/>
              </a:spcBef>
              <a:buFont typeface="Arial" panose="020B0604020202020204" pitchFamily="34" charset="0"/>
              <a:buChar char="•"/>
            </a:lvl7pPr>
            <a:lvl8pPr marL="3429000" indent="-228600">
              <a:spcBef>
                <a:spcPct val="20000"/>
              </a:spcBef>
              <a:buFont typeface="Arial" panose="020B0604020202020204" pitchFamily="34" charset="0"/>
              <a:buChar char="•"/>
            </a:lvl8pPr>
            <a:lvl9pPr marL="3886200" indent="-228600">
              <a:spcBef>
                <a:spcPct val="20000"/>
              </a:spcBef>
              <a:buFont typeface="Arial" panose="020B0604020202020204" pitchFamily="34" charset="0"/>
              <a:buChar char="•"/>
            </a:lvl9pPr>
          </a:lstStyle>
          <a:p>
            <a:pPr marL="0" indent="0">
              <a:buNone/>
            </a:pPr>
            <a:r>
              <a:rPr lang="en-ZA" sz="1800" b="1" dirty="0">
                <a:solidFill>
                  <a:schemeClr val="tx1"/>
                </a:solidFill>
              </a:rPr>
              <a:t>Rural facilities (n=1803)</a:t>
            </a:r>
          </a:p>
          <a:p>
            <a:r>
              <a:rPr lang="en-ZA" sz="1800" dirty="0">
                <a:solidFill>
                  <a:schemeClr val="tx1"/>
                </a:solidFill>
              </a:rPr>
              <a:t>92% opted for community testing </a:t>
            </a:r>
          </a:p>
          <a:p>
            <a:r>
              <a:rPr lang="en-ZA" sz="1800" dirty="0">
                <a:solidFill>
                  <a:schemeClr val="tx1"/>
                </a:solidFill>
              </a:rPr>
              <a:t>Lower yield overall (37%) and in community (14%) </a:t>
            </a:r>
          </a:p>
          <a:p>
            <a:r>
              <a:rPr lang="en-ZA" sz="1800" dirty="0">
                <a:solidFill>
                  <a:schemeClr val="tx1"/>
                </a:solidFill>
              </a:rPr>
              <a:t>Linkage rates above 95% for both facility and community testing</a:t>
            </a:r>
          </a:p>
        </p:txBody>
      </p:sp>
      <p:sp>
        <p:nvSpPr>
          <p:cNvPr id="10" name="TextBox 9">
            <a:extLst>
              <a:ext uri="{FF2B5EF4-FFF2-40B4-BE49-F238E27FC236}">
                <a16:creationId xmlns:a16="http://schemas.microsoft.com/office/drawing/2014/main" id="{6628018E-F7E0-0E47-9CED-CB9FED63116F}"/>
              </a:ext>
            </a:extLst>
          </p:cNvPr>
          <p:cNvSpPr txBox="1"/>
          <p:nvPr/>
        </p:nvSpPr>
        <p:spPr>
          <a:xfrm flipH="1">
            <a:off x="563264" y="5962434"/>
            <a:ext cx="8017472" cy="338554"/>
          </a:xfrm>
          <a:prstGeom prst="rect">
            <a:avLst/>
          </a:prstGeom>
          <a:solidFill>
            <a:srgbClr val="939598"/>
          </a:solidFill>
        </p:spPr>
        <p:txBody>
          <a:bodyPr wrap="square" rtlCol="0">
            <a:spAutoFit/>
          </a:bodyPr>
          <a:lstStyle/>
          <a:p>
            <a:pPr algn="ctr"/>
            <a:r>
              <a:rPr lang="en-US" sz="1600" i="1" dirty="0">
                <a:latin typeface="Arial" panose="020B0604020202020204" pitchFamily="34" charset="0"/>
                <a:cs typeface="Arial" panose="020B0604020202020204" pitchFamily="34" charset="0"/>
              </a:rPr>
              <a:t>Source: Paper register review at 3 urban and 5 rural sites</a:t>
            </a:r>
          </a:p>
        </p:txBody>
      </p:sp>
      <p:graphicFrame>
        <p:nvGraphicFramePr>
          <p:cNvPr id="14" name="Chart 13"/>
          <p:cNvGraphicFramePr>
            <a:graphicFrameLocks/>
          </p:cNvGraphicFramePr>
          <p:nvPr>
            <p:extLst>
              <p:ext uri="{D42A27DB-BD31-4B8C-83A1-F6EECF244321}">
                <p14:modId xmlns:p14="http://schemas.microsoft.com/office/powerpoint/2010/main" val="2968885612"/>
              </p:ext>
            </p:extLst>
          </p:nvPr>
        </p:nvGraphicFramePr>
        <p:xfrm>
          <a:off x="231716" y="1461164"/>
          <a:ext cx="4196268" cy="445396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31514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0BCF8-BF23-5745-A4C6-961872BAB74C}"/>
              </a:ext>
            </a:extLst>
          </p:cNvPr>
          <p:cNvSpPr>
            <a:spLocks noGrp="1"/>
          </p:cNvSpPr>
          <p:nvPr>
            <p:ph type="title"/>
          </p:nvPr>
        </p:nvSpPr>
        <p:spPr>
          <a:xfrm>
            <a:off x="1259632" y="404664"/>
            <a:ext cx="7427168" cy="720080"/>
          </a:xfrm>
        </p:spPr>
        <p:txBody>
          <a:bodyPr>
            <a:normAutofit/>
          </a:bodyPr>
          <a:lstStyle/>
          <a:p>
            <a:r>
              <a:rPr lang="en-US" sz="3800" dirty="0"/>
              <a:t>Lessons learnt</a:t>
            </a:r>
          </a:p>
        </p:txBody>
      </p:sp>
      <p:sp>
        <p:nvSpPr>
          <p:cNvPr id="3" name="Content Placeholder 2">
            <a:extLst>
              <a:ext uri="{FF2B5EF4-FFF2-40B4-BE49-F238E27FC236}">
                <a16:creationId xmlns:a16="http://schemas.microsoft.com/office/drawing/2014/main" id="{DEC1A465-CF48-3C44-8092-6A7C5AA38788}"/>
              </a:ext>
            </a:extLst>
          </p:cNvPr>
          <p:cNvSpPr>
            <a:spLocks noGrp="1"/>
          </p:cNvSpPr>
          <p:nvPr>
            <p:ph idx="1"/>
          </p:nvPr>
        </p:nvSpPr>
        <p:spPr/>
        <p:txBody>
          <a:bodyPr>
            <a:normAutofit fontScale="92500" lnSpcReduction="20000"/>
          </a:bodyPr>
          <a:lstStyle/>
          <a:p>
            <a:pPr>
              <a:lnSpc>
                <a:spcPct val="110000"/>
              </a:lnSpc>
              <a:spcBef>
                <a:spcPts val="600"/>
              </a:spcBef>
              <a:spcAft>
                <a:spcPts val="1200"/>
              </a:spcAft>
            </a:pPr>
            <a:r>
              <a:rPr lang="en-US" dirty="0"/>
              <a:t>APN is an ideal strategy to reach men whose identification gap is largest.</a:t>
            </a:r>
            <a:endParaRPr lang="en-US" sz="2800" b="1" dirty="0"/>
          </a:p>
          <a:p>
            <a:pPr>
              <a:lnSpc>
                <a:spcPct val="110000"/>
              </a:lnSpc>
              <a:spcBef>
                <a:spcPts val="600"/>
              </a:spcBef>
              <a:spcAft>
                <a:spcPts val="600"/>
              </a:spcAft>
            </a:pPr>
            <a:r>
              <a:rPr lang="en-US" dirty="0"/>
              <a:t>Ensuring community testing option under the APN platform increases reach to men especially in the rural areas.</a:t>
            </a:r>
          </a:p>
          <a:p>
            <a:pPr>
              <a:lnSpc>
                <a:spcPct val="110000"/>
              </a:lnSpc>
              <a:spcBef>
                <a:spcPts val="600"/>
              </a:spcBef>
              <a:spcAft>
                <a:spcPts val="600"/>
              </a:spcAft>
            </a:pPr>
            <a:r>
              <a:rPr lang="en-US" dirty="0"/>
              <a:t>The yield is higher but the absolute number of HIV positive men identified is lower among men presenting for testing at facilities compared with testing in the community. </a:t>
            </a:r>
          </a:p>
        </p:txBody>
      </p:sp>
    </p:spTree>
    <p:extLst>
      <p:ext uri="{BB962C8B-B14F-4D97-AF65-F5344CB8AC3E}">
        <p14:creationId xmlns:p14="http://schemas.microsoft.com/office/powerpoint/2010/main" val="2398944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13180</TotalTime>
  <Words>1201</Words>
  <Application>Microsoft Macintosh PowerPoint</Application>
  <PresentationFormat>On-screen Show (4:3)</PresentationFormat>
  <Paragraphs>134</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Office Theme</vt:lpstr>
      <vt:lpstr>The successes of Uganda’s scaled partner notification programme and how it is reaching men  Closing the gap on reaching men: Time for action</vt:lpstr>
      <vt:lpstr>Uganda’s two main approaches to testing men for HIV</vt:lpstr>
      <vt:lpstr>Why assisted partner  notification (APN)?</vt:lpstr>
      <vt:lpstr>Brief description of APN approach in Uganda                                         </vt:lpstr>
      <vt:lpstr>Scaling APN implementation   in Uganda</vt:lpstr>
      <vt:lpstr>Taking APN to scale</vt:lpstr>
      <vt:lpstr>APN outcomes for male partners from July 2018-June 2019 </vt:lpstr>
      <vt:lpstr>Preference for facility versus community testing in rural versus urban facilities</vt:lpstr>
      <vt:lpstr>Lessons learnt</vt:lpstr>
      <vt:lpstr>Challenges</vt:lpstr>
      <vt:lpstr>Way forward</vt:lpstr>
      <vt:lpstr>THANK YOU</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Mona Dolan</dc:creator>
  <cp:lastModifiedBy>Anna Grimsrud</cp:lastModifiedBy>
  <cp:revision>222</cp:revision>
  <dcterms:created xsi:type="dcterms:W3CDTF">2015-07-06T08:16:27Z</dcterms:created>
  <dcterms:modified xsi:type="dcterms:W3CDTF">2019-11-28T13:46:30Z</dcterms:modified>
</cp:coreProperties>
</file>