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310" r:id="rId5"/>
    <p:sldId id="258" r:id="rId6"/>
    <p:sldId id="288" r:id="rId7"/>
    <p:sldId id="289" r:id="rId8"/>
    <p:sldId id="320" r:id="rId9"/>
    <p:sldId id="321" r:id="rId10"/>
    <p:sldId id="272" r:id="rId11"/>
    <p:sldId id="318" r:id="rId12"/>
    <p:sldId id="322" r:id="rId13"/>
    <p:sldId id="314" r:id="rId14"/>
    <p:sldId id="319" r:id="rId15"/>
    <p:sldId id="316" r:id="rId16"/>
    <p:sldId id="317" r:id="rId17"/>
    <p:sldId id="301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e Wilkinson" initials="LW" lastIdx="7" clrIdx="0">
    <p:extLst>
      <p:ext uri="{19B8F6BF-5375-455C-9EA6-DF929625EA0E}">
        <p15:presenceInfo xmlns:p15="http://schemas.microsoft.com/office/powerpoint/2012/main" userId="a048b546011a2eab" providerId="Windows Live"/>
      </p:ext>
    </p:extLst>
  </p:cmAuthor>
  <p:cmAuthor id="2" name="Anna Grimsrud" initials="AG" lastIdx="5" clrIdx="1">
    <p:extLst>
      <p:ext uri="{19B8F6BF-5375-455C-9EA6-DF929625EA0E}">
        <p15:presenceInfo xmlns:p15="http://schemas.microsoft.com/office/powerpoint/2012/main" userId="S::anna.grimsrud@iasociety.org::f85a3dff-7d89-4dbf-9104-c8b3290d15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  <a:srgbClr val="13A89E"/>
    <a:srgbClr val="939598"/>
    <a:srgbClr val="FE8946"/>
    <a:srgbClr val="00A8DA"/>
    <a:srgbClr val="F6D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/>
    <p:restoredTop sz="78709" autoAdjust="0"/>
  </p:normalViewPr>
  <p:slideViewPr>
    <p:cSldViewPr>
      <p:cViewPr varScale="1">
        <p:scale>
          <a:sx n="98" d="100"/>
          <a:sy n="98" d="100"/>
        </p:scale>
        <p:origin x="19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C:\Users\BhandariN\Downloads\OU%20Level%20Results_Ifram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:\Users\Richard%20Chilongosi\AppData\Local\Temp\Rar$DIa0.412\UNITAID%20-%20Rapid%20Assessment_%20ART%20INITIAT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C:\Users\Richard%20Chilongosi\AppData\Local\Temp\Rar$DIa0.412\UNITAID%20-%20Rapid%20Assessment_%20ART%20INITIATIO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/C:\Users\Richard%20Chilongosi\AppData\Local\Temp\Rar$DIa0.412\UNITAID%20-%20Rapid%20Assessment_%20ART%20INITIATI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causers\ca\SGAC\Public-Private%20Partnerships\2%20Men's%20Partnership\Data%20Analytics\MenStar%20-%20Amb%20Memo%20Analysis%20Updated%2011.21.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# of HIV self tests distributed by quarter</a:t>
            </a:r>
          </a:p>
        </c:rich>
      </c:tx>
      <c:layout>
        <c:manualLayout>
          <c:xMode val="edge"/>
          <c:yMode val="edge"/>
          <c:x val="0.26909289767302436"/>
          <c:y val="2.0749328505982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39598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E300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79-4E18-8AFA-87D601CC336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479-4E18-8AFA-87D601CC3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Table'!$D$3:$I$3</c:f>
              <c:strCache>
                <c:ptCount val="6"/>
                <c:pt idx="0">
                  <c:v>FY18 Q4 </c:v>
                </c:pt>
                <c:pt idx="1">
                  <c:v>FY19 Q1</c:v>
                </c:pt>
                <c:pt idx="2">
                  <c:v>FY19 Q2 </c:v>
                </c:pt>
                <c:pt idx="3">
                  <c:v>FY19 Q3</c:v>
                </c:pt>
                <c:pt idx="4">
                  <c:v>FY19 Q4</c:v>
                </c:pt>
                <c:pt idx="5">
                  <c:v>FY19 TOTAL</c:v>
                </c:pt>
              </c:strCache>
            </c:strRef>
          </c:cat>
          <c:val>
            <c:numRef>
              <c:f>'Export Table'!$D$4:$I$4</c:f>
              <c:numCache>
                <c:formatCode>#,##0;\(#,##0\)</c:formatCode>
                <c:ptCount val="6"/>
                <c:pt idx="0">
                  <c:v>8794</c:v>
                </c:pt>
                <c:pt idx="1">
                  <c:v>22296</c:v>
                </c:pt>
                <c:pt idx="2">
                  <c:v>36846</c:v>
                </c:pt>
                <c:pt idx="3">
                  <c:v>59069</c:v>
                </c:pt>
                <c:pt idx="4">
                  <c:v>83204</c:v>
                </c:pt>
                <c:pt idx="5">
                  <c:v>201415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79-4E18-8AFA-87D601CC3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3270888"/>
        <c:axId val="643271216"/>
      </c:barChart>
      <c:catAx>
        <c:axId val="64327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3271216"/>
        <c:crosses val="autoZero"/>
        <c:auto val="1"/>
        <c:lblAlgn val="ctr"/>
        <c:lblOffset val="100"/>
        <c:noMultiLvlLbl val="0"/>
      </c:catAx>
      <c:valAx>
        <c:axId val="64327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327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Chilomoni HC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'[UNITAID - Rapid Assessment_ ART INITIATION.xlsx]# ART INITIATIONS)'!$C$106</c:f>
              <c:strCache>
                <c:ptCount val="1"/>
                <c:pt idx="0">
                  <c:v>Male</c:v>
                </c:pt>
              </c:strCache>
            </c:strRef>
          </c:tx>
          <c:marker>
            <c:symbol val="none"/>
          </c:marker>
          <c:cat>
            <c:strRef>
              <c:f>'[UNITAID - Rapid Assessment_ ART INITIATION.xlsx]# ART INITIATIONS)'!$D$2:$O$2</c:f>
              <c:strCache>
                <c:ptCount val="12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</c:strCache>
            </c:strRef>
          </c:cat>
          <c:val>
            <c:numRef>
              <c:f>'[UNITAID - Rapid Assessment_ ART INITIATION.xlsx]# ART INITIATIONS)'!$D$106:$O$106</c:f>
              <c:numCache>
                <c:formatCode>_(* #,##0_);_(* \(#,##0\);_(* "-"_);_(@_)</c:formatCode>
                <c:ptCount val="12"/>
                <c:pt idx="0">
                  <c:v>109</c:v>
                </c:pt>
                <c:pt idx="1">
                  <c:v>98</c:v>
                </c:pt>
                <c:pt idx="2">
                  <c:v>103</c:v>
                </c:pt>
                <c:pt idx="3">
                  <c:v>109</c:v>
                </c:pt>
                <c:pt idx="4" formatCode="General">
                  <c:v>118</c:v>
                </c:pt>
                <c:pt idx="5" formatCode="General">
                  <c:v>97</c:v>
                </c:pt>
                <c:pt idx="6" formatCode="General">
                  <c:v>97</c:v>
                </c:pt>
                <c:pt idx="7" formatCode="General">
                  <c:v>71</c:v>
                </c:pt>
                <c:pt idx="8">
                  <c:v>89</c:v>
                </c:pt>
                <c:pt idx="9" formatCode="General">
                  <c:v>111</c:v>
                </c:pt>
                <c:pt idx="10">
                  <c:v>122</c:v>
                </c:pt>
                <c:pt idx="11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83-4268-A826-0C0B05D8163B}"/>
            </c:ext>
          </c:extLst>
        </c:ser>
        <c:ser>
          <c:idx val="1"/>
          <c:order val="1"/>
          <c:tx>
            <c:strRef>
              <c:f>'[UNITAID - Rapid Assessment_ ART INITIATION.xlsx]# ART INITIATIONS)'!$C$107</c:f>
              <c:strCache>
                <c:ptCount val="1"/>
                <c:pt idx="0">
                  <c:v>Female Non-Pregnant</c:v>
                </c:pt>
              </c:strCache>
            </c:strRef>
          </c:tx>
          <c:marker>
            <c:symbol val="none"/>
          </c:marker>
          <c:cat>
            <c:strRef>
              <c:f>'[UNITAID - Rapid Assessment_ ART INITIATION.xlsx]# ART INITIATIONS)'!$D$2:$O$2</c:f>
              <c:strCache>
                <c:ptCount val="12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</c:strCache>
            </c:strRef>
          </c:cat>
          <c:val>
            <c:numRef>
              <c:f>'[UNITAID - Rapid Assessment_ ART INITIATION.xlsx]# ART INITIATIONS)'!$D$107:$O$107</c:f>
              <c:numCache>
                <c:formatCode>_(* #,##0_);_(* \(#,##0\);_(* "-"_);_(@_)</c:formatCode>
                <c:ptCount val="12"/>
                <c:pt idx="0">
                  <c:v>85</c:v>
                </c:pt>
                <c:pt idx="1">
                  <c:v>93</c:v>
                </c:pt>
                <c:pt idx="2">
                  <c:v>147</c:v>
                </c:pt>
                <c:pt idx="3">
                  <c:v>85</c:v>
                </c:pt>
                <c:pt idx="4" formatCode="General">
                  <c:v>136</c:v>
                </c:pt>
                <c:pt idx="5" formatCode="General">
                  <c:v>105</c:v>
                </c:pt>
                <c:pt idx="6" formatCode="General">
                  <c:v>81</c:v>
                </c:pt>
                <c:pt idx="7" formatCode="General">
                  <c:v>73</c:v>
                </c:pt>
                <c:pt idx="8">
                  <c:v>110</c:v>
                </c:pt>
                <c:pt idx="9" formatCode="General">
                  <c:v>99</c:v>
                </c:pt>
                <c:pt idx="10">
                  <c:v>117</c:v>
                </c:pt>
                <c:pt idx="11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83-4268-A826-0C0B05D8163B}"/>
            </c:ext>
          </c:extLst>
        </c:ser>
        <c:ser>
          <c:idx val="2"/>
          <c:order val="2"/>
          <c:tx>
            <c:strRef>
              <c:f>'[UNITAID - Rapid Assessment_ ART INITIATION.xlsx]# ART INITIATIONS)'!$C$108</c:f>
              <c:strCache>
                <c:ptCount val="1"/>
                <c:pt idx="0">
                  <c:v>Female Pregnant</c:v>
                </c:pt>
              </c:strCache>
            </c:strRef>
          </c:tx>
          <c:marker>
            <c:symbol val="none"/>
          </c:marker>
          <c:cat>
            <c:strRef>
              <c:f>'[UNITAID - Rapid Assessment_ ART INITIATION.xlsx]# ART INITIATIONS)'!$D$2:$O$2</c:f>
              <c:strCache>
                <c:ptCount val="12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</c:strCache>
            </c:strRef>
          </c:cat>
          <c:val>
            <c:numRef>
              <c:f>'[UNITAID - Rapid Assessment_ ART INITIATION.xlsx]# ART INITIATIONS)'!$D$108:$O$108</c:f>
              <c:numCache>
                <c:formatCode>_(* #,##0_);_(* \(#,##0\);_(* "-"_);_(@_)</c:formatCode>
                <c:ptCount val="12"/>
                <c:pt idx="0">
                  <c:v>38</c:v>
                </c:pt>
                <c:pt idx="1">
                  <c:v>40</c:v>
                </c:pt>
                <c:pt idx="2">
                  <c:v>47</c:v>
                </c:pt>
                <c:pt idx="3">
                  <c:v>38</c:v>
                </c:pt>
                <c:pt idx="4" formatCode="General">
                  <c:v>47</c:v>
                </c:pt>
                <c:pt idx="5" formatCode="General">
                  <c:v>50</c:v>
                </c:pt>
                <c:pt idx="6" formatCode="General">
                  <c:v>38</c:v>
                </c:pt>
                <c:pt idx="7" formatCode="General">
                  <c:v>44</c:v>
                </c:pt>
                <c:pt idx="8">
                  <c:v>50</c:v>
                </c:pt>
                <c:pt idx="9" formatCode="General">
                  <c:v>41</c:v>
                </c:pt>
                <c:pt idx="10">
                  <c:v>26</c:v>
                </c:pt>
                <c:pt idx="11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83-4268-A826-0C0B05D81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138048"/>
        <c:axId val="231139584"/>
      </c:lineChart>
      <c:catAx>
        <c:axId val="231138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231139584"/>
        <c:crosses val="autoZero"/>
        <c:auto val="1"/>
        <c:lblAlgn val="ctr"/>
        <c:lblOffset val="100"/>
        <c:noMultiLvlLbl val="0"/>
      </c:catAx>
      <c:valAx>
        <c:axId val="231139584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none"/>
        <c:minorTickMark val="none"/>
        <c:tickLblPos val="nextTo"/>
        <c:spPr>
          <a:ln w="6350">
            <a:noFill/>
          </a:ln>
        </c:spPr>
        <c:crossAx val="231138048"/>
        <c:crosses val="autoZero"/>
        <c:crossBetween val="between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Ndirande HC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'[UNITAID - Rapid Assessment_ ART INITIATION.xlsx]# ART INITIATIONS)'!$C$322</c:f>
              <c:strCache>
                <c:ptCount val="1"/>
                <c:pt idx="0">
                  <c:v>Male</c:v>
                </c:pt>
              </c:strCache>
            </c:strRef>
          </c:tx>
          <c:marker>
            <c:symbol val="none"/>
          </c:marker>
          <c:cat>
            <c:strRef>
              <c:f>'[UNITAID - Rapid Assessment_ ART INITIATION.xlsx]# ART INITIATIONS)'!$D$2:$O$2</c:f>
              <c:strCache>
                <c:ptCount val="12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</c:strCache>
            </c:strRef>
          </c:cat>
          <c:val>
            <c:numRef>
              <c:f>'[UNITAID - Rapid Assessment_ ART INITIATION.xlsx]# ART INITIATIONS)'!$D$322:$O$322</c:f>
              <c:numCache>
                <c:formatCode>_(* #,##0_);_(* \(#,##0\);_(* "-"_);_(@_)</c:formatCode>
                <c:ptCount val="12"/>
                <c:pt idx="0">
                  <c:v>109</c:v>
                </c:pt>
                <c:pt idx="1">
                  <c:v>113</c:v>
                </c:pt>
                <c:pt idx="2">
                  <c:v>168</c:v>
                </c:pt>
                <c:pt idx="3">
                  <c:v>109</c:v>
                </c:pt>
                <c:pt idx="4" formatCode="General">
                  <c:v>146</c:v>
                </c:pt>
                <c:pt idx="5" formatCode="General">
                  <c:v>135</c:v>
                </c:pt>
                <c:pt idx="6" formatCode="General">
                  <c:v>101</c:v>
                </c:pt>
                <c:pt idx="7" formatCode="General">
                  <c:v>99</c:v>
                </c:pt>
                <c:pt idx="8">
                  <c:v>107</c:v>
                </c:pt>
                <c:pt idx="9" formatCode="General">
                  <c:v>244</c:v>
                </c:pt>
                <c:pt idx="10">
                  <c:v>160</c:v>
                </c:pt>
                <c:pt idx="11">
                  <c:v>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48-4D1A-BA3F-6EF1EEAF7750}"/>
            </c:ext>
          </c:extLst>
        </c:ser>
        <c:ser>
          <c:idx val="1"/>
          <c:order val="1"/>
          <c:tx>
            <c:strRef>
              <c:f>'[UNITAID - Rapid Assessment_ ART INITIATION.xlsx]# ART INITIATIONS)'!$C$323</c:f>
              <c:strCache>
                <c:ptCount val="1"/>
                <c:pt idx="0">
                  <c:v>Female Non-Pregnant</c:v>
                </c:pt>
              </c:strCache>
            </c:strRef>
          </c:tx>
          <c:marker>
            <c:symbol val="none"/>
          </c:marker>
          <c:cat>
            <c:strRef>
              <c:f>'[UNITAID - Rapid Assessment_ ART INITIATION.xlsx]# ART INITIATIONS)'!$D$2:$O$2</c:f>
              <c:strCache>
                <c:ptCount val="12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</c:strCache>
            </c:strRef>
          </c:cat>
          <c:val>
            <c:numRef>
              <c:f>'[UNITAID - Rapid Assessment_ ART INITIATION.xlsx]# ART INITIATIONS)'!$D$323:$O$323</c:f>
              <c:numCache>
                <c:formatCode>_(* #,##0_);_(* \(#,##0\);_(* "-"_);_(@_)</c:formatCode>
                <c:ptCount val="12"/>
                <c:pt idx="0">
                  <c:v>115</c:v>
                </c:pt>
                <c:pt idx="1">
                  <c:v>127</c:v>
                </c:pt>
                <c:pt idx="2">
                  <c:v>196</c:v>
                </c:pt>
                <c:pt idx="3">
                  <c:v>115</c:v>
                </c:pt>
                <c:pt idx="4" formatCode="General">
                  <c:v>129</c:v>
                </c:pt>
                <c:pt idx="5" formatCode="General">
                  <c:v>129</c:v>
                </c:pt>
                <c:pt idx="6" formatCode="General">
                  <c:v>136</c:v>
                </c:pt>
                <c:pt idx="7" formatCode="General">
                  <c:v>101</c:v>
                </c:pt>
                <c:pt idx="8">
                  <c:v>120</c:v>
                </c:pt>
                <c:pt idx="9" formatCode="General">
                  <c:v>133</c:v>
                </c:pt>
                <c:pt idx="10">
                  <c:v>152</c:v>
                </c:pt>
                <c:pt idx="11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48-4D1A-BA3F-6EF1EEAF7750}"/>
            </c:ext>
          </c:extLst>
        </c:ser>
        <c:ser>
          <c:idx val="2"/>
          <c:order val="2"/>
          <c:tx>
            <c:strRef>
              <c:f>'[UNITAID - Rapid Assessment_ ART INITIATION.xlsx]# ART INITIATIONS)'!$C$324</c:f>
              <c:strCache>
                <c:ptCount val="1"/>
                <c:pt idx="0">
                  <c:v>Female Pregnant</c:v>
                </c:pt>
              </c:strCache>
            </c:strRef>
          </c:tx>
          <c:marker>
            <c:symbol val="none"/>
          </c:marker>
          <c:cat>
            <c:strRef>
              <c:f>'[UNITAID - Rapid Assessment_ ART INITIATION.xlsx]# ART INITIATIONS)'!$D$2:$O$2</c:f>
              <c:strCache>
                <c:ptCount val="12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</c:strCache>
            </c:strRef>
          </c:cat>
          <c:val>
            <c:numRef>
              <c:f>'[UNITAID - Rapid Assessment_ ART INITIATION.xlsx]# ART INITIATIONS)'!$D$324:$O$324</c:f>
              <c:numCache>
                <c:formatCode>_(* #,##0_);_(* \(#,##0\);_(* "-"_);_(@_)</c:formatCode>
                <c:ptCount val="12"/>
                <c:pt idx="0">
                  <c:v>101</c:v>
                </c:pt>
                <c:pt idx="1">
                  <c:v>78</c:v>
                </c:pt>
                <c:pt idx="2">
                  <c:v>81</c:v>
                </c:pt>
                <c:pt idx="3">
                  <c:v>101</c:v>
                </c:pt>
                <c:pt idx="4" formatCode="General">
                  <c:v>66</c:v>
                </c:pt>
                <c:pt idx="5" formatCode="General">
                  <c:v>54</c:v>
                </c:pt>
                <c:pt idx="6" formatCode="General">
                  <c:v>64</c:v>
                </c:pt>
                <c:pt idx="7" formatCode="General">
                  <c:v>68</c:v>
                </c:pt>
                <c:pt idx="8">
                  <c:v>73</c:v>
                </c:pt>
                <c:pt idx="9" formatCode="General">
                  <c:v>64</c:v>
                </c:pt>
                <c:pt idx="10">
                  <c:v>46</c:v>
                </c:pt>
                <c:pt idx="11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48-4D1A-BA3F-6EF1EEAF7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166336"/>
        <c:axId val="231167872"/>
      </c:lineChart>
      <c:catAx>
        <c:axId val="231166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31167872"/>
        <c:crosses val="autoZero"/>
        <c:auto val="1"/>
        <c:lblAlgn val="ctr"/>
        <c:lblOffset val="100"/>
        <c:noMultiLvlLbl val="0"/>
      </c:catAx>
      <c:valAx>
        <c:axId val="231167872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none"/>
        <c:minorTickMark val="none"/>
        <c:tickLblPos val="nextTo"/>
        <c:spPr>
          <a:ln w="6350">
            <a:noFill/>
          </a:ln>
        </c:spPr>
        <c:crossAx val="2311663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South Lunzu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'[UNITAID - Rapid Assessment_ ART INITIATION.xlsx]# ART INITIATIONS)'!$C$394</c:f>
              <c:strCache>
                <c:ptCount val="1"/>
                <c:pt idx="0">
                  <c:v>Male</c:v>
                </c:pt>
              </c:strCache>
            </c:strRef>
          </c:tx>
          <c:marker>
            <c:symbol val="none"/>
          </c:marker>
          <c:cat>
            <c:strRef>
              <c:f>'[UNITAID - Rapid Assessment_ ART INITIATION.xlsx]# ART INITIATIONS)'!$D$2:$O$2</c:f>
              <c:strCache>
                <c:ptCount val="12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</c:strCache>
            </c:strRef>
          </c:cat>
          <c:val>
            <c:numRef>
              <c:f>'[UNITAID - Rapid Assessment_ ART INITIATION.xlsx]# ART INITIATIONS)'!$D$394:$O$394</c:f>
              <c:numCache>
                <c:formatCode>_(* #,##0_);_(* \(#,##0\);_(* "-"_);_(@_)</c:formatCode>
                <c:ptCount val="12"/>
                <c:pt idx="0">
                  <c:v>56</c:v>
                </c:pt>
                <c:pt idx="1">
                  <c:v>71</c:v>
                </c:pt>
                <c:pt idx="2">
                  <c:v>90</c:v>
                </c:pt>
                <c:pt idx="3">
                  <c:v>56</c:v>
                </c:pt>
                <c:pt idx="4" formatCode="General">
                  <c:v>99</c:v>
                </c:pt>
                <c:pt idx="5" formatCode="General">
                  <c:v>89</c:v>
                </c:pt>
                <c:pt idx="6" formatCode="General">
                  <c:v>81</c:v>
                </c:pt>
                <c:pt idx="7" formatCode="General">
                  <c:v>75</c:v>
                </c:pt>
                <c:pt idx="8">
                  <c:v>87</c:v>
                </c:pt>
                <c:pt idx="9" formatCode="General">
                  <c:v>96</c:v>
                </c:pt>
                <c:pt idx="10">
                  <c:v>148</c:v>
                </c:pt>
                <c:pt idx="1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A7-4C5D-AC7D-D939CD98463A}"/>
            </c:ext>
          </c:extLst>
        </c:ser>
        <c:ser>
          <c:idx val="1"/>
          <c:order val="1"/>
          <c:tx>
            <c:strRef>
              <c:f>'[UNITAID - Rapid Assessment_ ART INITIATION.xlsx]# ART INITIATIONS)'!$C$395</c:f>
              <c:strCache>
                <c:ptCount val="1"/>
                <c:pt idx="0">
                  <c:v>Female Non-Pregnant</c:v>
                </c:pt>
              </c:strCache>
            </c:strRef>
          </c:tx>
          <c:marker>
            <c:symbol val="none"/>
          </c:marker>
          <c:cat>
            <c:strRef>
              <c:f>'[UNITAID - Rapid Assessment_ ART INITIATION.xlsx]# ART INITIATIONS)'!$D$2:$O$2</c:f>
              <c:strCache>
                <c:ptCount val="12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</c:strCache>
            </c:strRef>
          </c:cat>
          <c:val>
            <c:numRef>
              <c:f>'[UNITAID - Rapid Assessment_ ART INITIATION.xlsx]# ART INITIATIONS)'!$D$395:$O$395</c:f>
              <c:numCache>
                <c:formatCode>_(* #,##0_);_(* \(#,##0\);_(* "-"_);_(@_)</c:formatCode>
                <c:ptCount val="12"/>
                <c:pt idx="0">
                  <c:v>75</c:v>
                </c:pt>
                <c:pt idx="1">
                  <c:v>77</c:v>
                </c:pt>
                <c:pt idx="2">
                  <c:v>123</c:v>
                </c:pt>
                <c:pt idx="3">
                  <c:v>75</c:v>
                </c:pt>
                <c:pt idx="4" formatCode="General">
                  <c:v>98</c:v>
                </c:pt>
                <c:pt idx="5" formatCode="General">
                  <c:v>110</c:v>
                </c:pt>
                <c:pt idx="6" formatCode="General">
                  <c:v>107</c:v>
                </c:pt>
                <c:pt idx="7" formatCode="General">
                  <c:v>75</c:v>
                </c:pt>
                <c:pt idx="8">
                  <c:v>108</c:v>
                </c:pt>
                <c:pt idx="9" formatCode="General">
                  <c:v>136</c:v>
                </c:pt>
                <c:pt idx="10">
                  <c:v>169</c:v>
                </c:pt>
                <c:pt idx="11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A7-4C5D-AC7D-D939CD98463A}"/>
            </c:ext>
          </c:extLst>
        </c:ser>
        <c:ser>
          <c:idx val="2"/>
          <c:order val="2"/>
          <c:tx>
            <c:strRef>
              <c:f>'[UNITAID - Rapid Assessment_ ART INITIATION.xlsx]# ART INITIATIONS)'!$C$396</c:f>
              <c:strCache>
                <c:ptCount val="1"/>
                <c:pt idx="0">
                  <c:v>Female Pregnant</c:v>
                </c:pt>
              </c:strCache>
            </c:strRef>
          </c:tx>
          <c:marker>
            <c:symbol val="none"/>
          </c:marker>
          <c:cat>
            <c:strRef>
              <c:f>'[UNITAID - Rapid Assessment_ ART INITIATION.xlsx]# ART INITIATIONS)'!$D$2:$O$2</c:f>
              <c:strCache>
                <c:ptCount val="12"/>
                <c:pt idx="0">
                  <c:v>Q3 2016</c:v>
                </c:pt>
                <c:pt idx="1">
                  <c:v>Q4 2016</c:v>
                </c:pt>
                <c:pt idx="2">
                  <c:v>Q1 2017</c:v>
                </c:pt>
                <c:pt idx="3">
                  <c:v>Q2 2017</c:v>
                </c:pt>
                <c:pt idx="4">
                  <c:v>Q3 2017</c:v>
                </c:pt>
                <c:pt idx="5">
                  <c:v>Q4 2017</c:v>
                </c:pt>
                <c:pt idx="6">
                  <c:v>Q1 2018</c:v>
                </c:pt>
                <c:pt idx="7">
                  <c:v>Q2 2018</c:v>
                </c:pt>
                <c:pt idx="8">
                  <c:v>Q3 2018</c:v>
                </c:pt>
                <c:pt idx="9">
                  <c:v>Q4 2018</c:v>
                </c:pt>
                <c:pt idx="10">
                  <c:v>Q1 2019</c:v>
                </c:pt>
                <c:pt idx="11">
                  <c:v>Q2 2019</c:v>
                </c:pt>
              </c:strCache>
            </c:strRef>
          </c:cat>
          <c:val>
            <c:numRef>
              <c:f>'[UNITAID - Rapid Assessment_ ART INITIATION.xlsx]# ART INITIATIONS)'!$D$396:$O$396</c:f>
              <c:numCache>
                <c:formatCode>_(* #,##0_);_(* \(#,##0\);_(* "-"_);_(@_)</c:formatCode>
                <c:ptCount val="12"/>
                <c:pt idx="0">
                  <c:v>70</c:v>
                </c:pt>
                <c:pt idx="1">
                  <c:v>52</c:v>
                </c:pt>
                <c:pt idx="2">
                  <c:v>57</c:v>
                </c:pt>
                <c:pt idx="3">
                  <c:v>70</c:v>
                </c:pt>
                <c:pt idx="4" formatCode="General">
                  <c:v>57</c:v>
                </c:pt>
                <c:pt idx="5" formatCode="General">
                  <c:v>38</c:v>
                </c:pt>
                <c:pt idx="6" formatCode="General">
                  <c:v>44</c:v>
                </c:pt>
                <c:pt idx="7" formatCode="General">
                  <c:v>44</c:v>
                </c:pt>
                <c:pt idx="8">
                  <c:v>37</c:v>
                </c:pt>
                <c:pt idx="9" formatCode="General">
                  <c:v>61</c:v>
                </c:pt>
                <c:pt idx="10">
                  <c:v>45</c:v>
                </c:pt>
                <c:pt idx="11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A7-4C5D-AC7D-D939CD984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202816"/>
        <c:axId val="231204352"/>
      </c:lineChart>
      <c:catAx>
        <c:axId val="23120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31204352"/>
        <c:crosses val="autoZero"/>
        <c:auto val="1"/>
        <c:lblAlgn val="ctr"/>
        <c:lblOffset val="100"/>
        <c:noMultiLvlLbl val="0"/>
      </c:catAx>
      <c:valAx>
        <c:axId val="231204352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none"/>
        <c:minorTickMark val="none"/>
        <c:tickLblPos val="nextTo"/>
        <c:spPr>
          <a:ln w="6350">
            <a:noFill/>
          </a:ln>
        </c:spPr>
        <c:crossAx val="2312028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22676073708423E-3"/>
          <c:y val="5.5311525669724651E-2"/>
          <c:w val="0.95640309628518183"/>
          <c:h val="0.847314814814814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3000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4351851851851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B1-6E4B-B8A9-950DE4A521E9}"/>
                </c:ext>
              </c:extLst>
            </c:dLbl>
            <c:dLbl>
              <c:idx val="1"/>
              <c:layout>
                <c:manualLayout>
                  <c:x val="-1.9816774415826457E-3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B1-6E4B-B8A9-950DE4A521E9}"/>
                </c:ext>
              </c:extLst>
            </c:dLbl>
            <c:dLbl>
              <c:idx val="2"/>
              <c:layout>
                <c:manualLayout>
                  <c:x val="3.9633548831652186E-3"/>
                  <c:y val="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B1-6E4B-B8A9-950DE4A521E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66FB53C-AA80-AD40-8F1F-38DC0A5703B4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B1-6E4B-B8A9-950DE4A521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Sheet1!$A$4:$A$7</c:f>
              <c:strCache>
                <c:ptCount val="4"/>
                <c:pt idx="0">
                  <c:v>Total men seen</c:v>
                </c:pt>
                <c:pt idx="1">
                  <c:v>Men eligible for HIV testing</c:v>
                </c:pt>
                <c:pt idx="2">
                  <c:v>Total tested</c:v>
                </c:pt>
                <c:pt idx="3">
                  <c:v># positive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8725</c:v>
                </c:pt>
                <c:pt idx="1">
                  <c:v>5734</c:v>
                </c:pt>
                <c:pt idx="2">
                  <c:v>5268</c:v>
                </c:pt>
                <c:pt idx="3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1-6E4B-B8A9-950DE4A52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3322863"/>
        <c:axId val="68095200"/>
      </c:barChart>
      <c:catAx>
        <c:axId val="214332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095200"/>
        <c:crosses val="autoZero"/>
        <c:auto val="1"/>
        <c:lblAlgn val="ctr"/>
        <c:lblOffset val="100"/>
        <c:noMultiLvlLbl val="0"/>
      </c:catAx>
      <c:valAx>
        <c:axId val="680952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332286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ART</a:t>
            </a:r>
          </a:p>
          <a:p>
            <a:pPr>
              <a:defRPr b="1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Males 15+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years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92835630891465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3000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5727086749123907E-3"/>
                  <c:y val="-3.3449348539817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01-3D4E-A7C4-89190F550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63500" cap="rnd">
                <a:solidFill>
                  <a:srgbClr val="13A89E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'TX_CURR 15+ Males'!$C$2:$G$2</c:f>
              <c:strCache>
                <c:ptCount val="5"/>
                <c:pt idx="0">
                  <c:v>2018 Q4</c:v>
                </c:pt>
                <c:pt idx="1">
                  <c:v>2019 Q1</c:v>
                </c:pt>
                <c:pt idx="2">
                  <c:v>2019 Q2</c:v>
                </c:pt>
                <c:pt idx="3">
                  <c:v>2019 Q3</c:v>
                </c:pt>
                <c:pt idx="4">
                  <c:v>2019 Q4</c:v>
                </c:pt>
              </c:strCache>
            </c:strRef>
          </c:cat>
          <c:val>
            <c:numRef>
              <c:f>'TX_CURR 15+ Males'!$C$3:$G$3</c:f>
              <c:numCache>
                <c:formatCode>_(* #,##0_);_(* \(#,##0\);_(* "-"??_);_(@_)</c:formatCode>
                <c:ptCount val="5"/>
                <c:pt idx="0">
                  <c:v>304271</c:v>
                </c:pt>
                <c:pt idx="1">
                  <c:v>285551</c:v>
                </c:pt>
                <c:pt idx="2">
                  <c:v>307013</c:v>
                </c:pt>
                <c:pt idx="3">
                  <c:v>324002</c:v>
                </c:pt>
                <c:pt idx="4">
                  <c:v>342357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4-4665-9679-A5269709D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0653264"/>
        <c:axId val="840652608"/>
      </c:barChart>
      <c:catAx>
        <c:axId val="84065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0652608"/>
        <c:crosses val="autoZero"/>
        <c:auto val="1"/>
        <c:lblAlgn val="ctr"/>
        <c:lblOffset val="100"/>
        <c:noMultiLvlLbl val="0"/>
      </c:catAx>
      <c:valAx>
        <c:axId val="840652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0653264"/>
        <c:crosses val="autoZero"/>
        <c:crossBetween val="between"/>
        <c:min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0.49139</cdr:x>
      <cdr:y>0.09435</cdr:y>
    </cdr:from>
    <cdr:to>
      <cdr:x>0.82617</cdr:x>
      <cdr:y>0.16255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1368447" y="465111"/>
          <a:ext cx="932329" cy="33617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solidFill>
                <a:schemeClr val="tx1"/>
              </a:solidFill>
            </a:rPr>
            <a:t>HIVST Start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0.42561</cdr:x>
      <cdr:y>0.09435</cdr:y>
    </cdr:from>
    <cdr:to>
      <cdr:x>0.85876</cdr:x>
      <cdr:y>0.16255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1013013" y="465110"/>
          <a:ext cx="1030940" cy="33617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1"/>
              </a:solidFill>
            </a:rPr>
            <a:t>HIVST Start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0.45959</cdr:x>
      <cdr:y>0.09496</cdr:y>
    </cdr:from>
    <cdr:to>
      <cdr:x>0.81365</cdr:x>
      <cdr:y>0.16359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1216048" y="468088"/>
          <a:ext cx="936812" cy="33833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1"/>
              </a:solidFill>
            </a:rPr>
            <a:t>HIVST Start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D1795F-F661-1649-9AE8-67D068644B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1F4B5-846D-8843-8CBD-CF05B7C06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051B2-C45E-A045-8529-C8AF8724B418}" type="datetimeFigureOut">
              <a:rPr lang="en-US" smtClean="0"/>
              <a:t>12/3/19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62C99-2986-BD48-85DB-E991D7696F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D35CC-7CC6-714E-B7DE-9D03604B65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B5943-04B8-404C-8404-12BC33710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54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D6CCF-C3C3-46E7-84DF-E8CB721655DE}" type="datetimeFigureOut">
              <a:rPr lang="en-US" smtClean="0"/>
              <a:t>12/3/19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ACE72-F3A6-4DC2-AB02-758BC3D4C6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9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0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from the </a:t>
            </a:r>
            <a:r>
              <a:rPr lang="en-US" dirty="0" err="1"/>
              <a:t>Unitaid</a:t>
            </a:r>
            <a:r>
              <a:rPr lang="en-US" baseline="0" dirty="0"/>
              <a:t> STAR project (one of the </a:t>
            </a:r>
            <a:r>
              <a:rPr lang="en-US" baseline="0" dirty="0" err="1"/>
              <a:t>MenStar</a:t>
            </a:r>
            <a:r>
              <a:rPr lang="en-US" baseline="0" dirty="0"/>
              <a:t> Coalition partners) and illustrates that there is a sharp increase in ART demand by men using HIVST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BE51-72D7-0944-A8DF-7B4CB664B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90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15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02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56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Underlying all our MenStar</a:t>
            </a:r>
            <a:r>
              <a:rPr lang="en-US" baseline="0" dirty="0"/>
              <a:t> efforts are policy changes – this is how donors like PEPFAR and Global Fund are also contributing (i.e., ensuring these policies are adopted and implemented with fidelity on the supply side).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4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Use</a:t>
            </a:r>
            <a:r>
              <a:rPr lang="en-US" baseline="0" dirty="0">
                <a:solidFill>
                  <a:srgbClr val="FF0000"/>
                </a:solidFill>
              </a:rPr>
              <a:t> this as an opportunity to crowd source solutions / evidence /programmatic examples to help us build the </a:t>
            </a:r>
            <a:r>
              <a:rPr lang="en-US" baseline="0" dirty="0" err="1">
                <a:solidFill>
                  <a:srgbClr val="FF0000"/>
                </a:solidFill>
              </a:rPr>
              <a:t>MenStar</a:t>
            </a:r>
            <a:r>
              <a:rPr lang="en-US" baseline="0" dirty="0">
                <a:solidFill>
                  <a:srgbClr val="FF0000"/>
                </a:solidFill>
              </a:rPr>
              <a:t> Guidance!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2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partners are doing work that is inter-dependent…linking</a:t>
            </a:r>
            <a:r>
              <a:rPr lang="en-US" baseline="0" dirty="0"/>
              <a:t> demand with supply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[We also had a slide mapping these solutions to</a:t>
            </a:r>
            <a:r>
              <a:rPr lang="en-US" baseline="0" dirty="0"/>
              <a:t> the cascade, so you can see how each of the Funding Partners have certain Testing, Treatment, and Retention solutions…]</a:t>
            </a:r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9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Insights are just that until we translate them and make them practical for our program</a:t>
            </a:r>
          </a:p>
          <a:p>
            <a:pPr lvl="0"/>
            <a:r>
              <a:rPr lang="en-US" dirty="0"/>
              <a:t>Must demonstrate that we understand who they are, and what they need </a:t>
            </a:r>
          </a:p>
          <a:p>
            <a:pPr lvl="0"/>
            <a:r>
              <a:rPr lang="en-US" dirty="0"/>
              <a:t>For us, we’re talking about YOUNGER, HEALTHIER clients</a:t>
            </a:r>
          </a:p>
          <a:p>
            <a:pPr lvl="0"/>
            <a:r>
              <a:rPr lang="en-US" dirty="0"/>
              <a:t>Who are these people:  Acceptor/Neutral/Assessing, Rejectors, Fearful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4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[WON’T READ THIS SLIDE – JUST A QUICK POINT – BUT I WOULD READ THE TEXT BELOW]:</a:t>
            </a:r>
          </a:p>
          <a:p>
            <a:endParaRPr lang="en-US" dirty="0"/>
          </a:p>
          <a:p>
            <a:r>
              <a:rPr lang="en-US" dirty="0"/>
              <a:t>You’ve just</a:t>
            </a:r>
            <a:r>
              <a:rPr lang="en-US" baseline="0" dirty="0"/>
              <a:t> heard from Shawn on the insights garnered and potential solutions…we’re also using these insights to create solutions AT SCALE on both the demand creation and supply side.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we know the client through our insights research, what do we do differently to reach them?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Communicate to these men in different ways – demand generation - Private sector will help get the people to the clinics (demand creation) – especially Fearful and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Rejectors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We need to provide services to them in different ways.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up to PEPFAR, Global Fund, and Governments to keep them in the clinics – especially the Assessors: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“They won’t return to the clinics if they don’t like the services they’re receiving.”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2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 Here is what we as</a:t>
            </a:r>
            <a:r>
              <a:rPr lang="en-US" sz="1100" baseline="0" dirty="0"/>
              <a:t> PEPFAR are focused on, to improve the “supply side”</a:t>
            </a:r>
          </a:p>
          <a:p>
            <a:pPr marL="228600" indent="-228600">
              <a:buAutoNum type="arabicPeriod"/>
            </a:pPr>
            <a:r>
              <a:rPr lang="en-US" sz="1100" baseline="0" dirty="0"/>
              <a:t>Better Service Delivery (see next slide for examples)</a:t>
            </a:r>
          </a:p>
          <a:p>
            <a:pPr marL="228600" indent="-228600">
              <a:buAutoNum type="arabicPeriod"/>
            </a:pPr>
            <a:r>
              <a:rPr lang="en-US" sz="1100" baseline="0" dirty="0"/>
              <a:t>Better drugs [I took out the detailed slide on this, but here are the notes]:</a:t>
            </a:r>
          </a:p>
          <a:p>
            <a:pPr marL="228600" indent="-228600">
              <a:buAutoNum type="arabicPeriod"/>
            </a:pPr>
            <a:endParaRPr lang="en-US" sz="11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TLD</a:t>
            </a:r>
            <a:r>
              <a:rPr lang="en-US" b="1" baseline="0" dirty="0"/>
              <a:t> Roll out and U=U are both MPRs this year.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Better </a:t>
            </a:r>
            <a:r>
              <a:rPr lang="en-US" i="1" dirty="0"/>
              <a:t>product</a:t>
            </a:r>
            <a:r>
              <a:rPr lang="en-US" dirty="0"/>
              <a:t> – clinical benefits - fewer side effects, well tolerated, fewer drug interactions, effective, higher barriers to resistance, smaller pill</a:t>
            </a:r>
            <a:r>
              <a:rPr lang="en-US" i="1" dirty="0"/>
              <a:t> </a:t>
            </a:r>
            <a:endParaRPr lang="en-US" dirty="0"/>
          </a:p>
          <a:p>
            <a:pPr lvl="0"/>
            <a:r>
              <a:rPr lang="en-US" i="1" dirty="0"/>
              <a:t>overall</a:t>
            </a:r>
            <a:r>
              <a:rPr lang="en-US" dirty="0"/>
              <a:t> benefits of HIV treatment (U=U), specifically 1) it greatly improves well being of people living with HIV –and keeps PLHIV alive and 2) it eliminates new HIV transmissions</a:t>
            </a:r>
          </a:p>
          <a:p>
            <a:pPr lvl="0"/>
            <a:r>
              <a:rPr lang="en-US" i="1" dirty="0"/>
              <a:t>emotional</a:t>
            </a:r>
            <a:r>
              <a:rPr lang="en-US" dirty="0"/>
              <a:t> benefits of TLD (</a:t>
            </a:r>
            <a:r>
              <a:rPr lang="en-US" b="1" dirty="0"/>
              <a:t>enables a return to normalcy; eliminates feeling of men as vectors/infectious</a:t>
            </a:r>
            <a:r>
              <a:rPr lang="en-US" dirty="0"/>
              <a:t>)</a:t>
            </a:r>
          </a:p>
          <a:p>
            <a:pPr lvl="0"/>
            <a:r>
              <a:rPr lang="en-US" i="1" dirty="0"/>
              <a:t>lifestyle</a:t>
            </a:r>
            <a:r>
              <a:rPr lang="en-US" dirty="0"/>
              <a:t> benefits of TLD (</a:t>
            </a:r>
            <a:r>
              <a:rPr lang="en-US" b="1" dirty="0"/>
              <a:t>transforms social, sexual, and reproductive health</a:t>
            </a:r>
            <a:r>
              <a:rPr lang="en-US" dirty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Talk about how Private</a:t>
            </a:r>
            <a:r>
              <a:rPr lang="en-US" b="1" baseline="0" dirty="0"/>
              <a:t> Sector will re-brand U=U to communicate this</a:t>
            </a:r>
            <a:endParaRPr lang="en-US" b="1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42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Minimum Site Standards</a:t>
            </a:r>
          </a:p>
          <a:p>
            <a:pPr lvl="0"/>
            <a:r>
              <a:rPr lang="en-US" dirty="0"/>
              <a:t>Service</a:t>
            </a:r>
            <a:r>
              <a:rPr lang="en-US" sz="900" dirty="0"/>
              <a:t>  </a:t>
            </a:r>
            <a:r>
              <a:rPr lang="en-US" dirty="0"/>
              <a:t> Delivery</a:t>
            </a:r>
            <a:r>
              <a:rPr lang="en-US" sz="900" dirty="0"/>
              <a:t> </a:t>
            </a:r>
            <a:r>
              <a:rPr lang="en-US" dirty="0"/>
              <a:t> / Site Level: Align with Site Level Standards in COP Guidance</a:t>
            </a:r>
          </a:p>
          <a:p>
            <a:pPr lvl="1"/>
            <a:r>
              <a:rPr lang="en-US" dirty="0"/>
              <a:t>Make healthcare access more </a:t>
            </a:r>
            <a:r>
              <a:rPr lang="en-US" u="sng" dirty="0"/>
              <a:t>convenient</a:t>
            </a:r>
            <a:r>
              <a:rPr lang="en-US" dirty="0"/>
              <a:t> for men</a:t>
            </a:r>
          </a:p>
          <a:p>
            <a:pPr lvl="2"/>
            <a:r>
              <a:rPr lang="en-US" b="1" dirty="0"/>
              <a:t>Multi Month Drug Dispensing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Measured</a:t>
            </a:r>
            <a:r>
              <a:rPr lang="en-US" b="1" dirty="0"/>
              <a:t> wait times </a:t>
            </a:r>
            <a:r>
              <a:rPr lang="en-US" dirty="0"/>
              <a:t>with specific interventions to reduce (e.g. fast-track lanes for medication pick up) Improved clinic operations, with easier booking systems, and improved patient flow  - Mention the insight around convenience – what time means for the clients (</a:t>
            </a:r>
            <a:r>
              <a:rPr lang="en-US" b="1" dirty="0"/>
              <a:t>lost wages</a:t>
            </a:r>
            <a:r>
              <a:rPr lang="en-US" dirty="0"/>
              <a:t>)</a:t>
            </a:r>
          </a:p>
          <a:p>
            <a:pPr lvl="2"/>
            <a:r>
              <a:rPr lang="en-US" b="1" dirty="0"/>
              <a:t>Extended hours </a:t>
            </a:r>
            <a:r>
              <a:rPr lang="en-US" dirty="0"/>
              <a:t>(including morning, evening and weekend hours)</a:t>
            </a:r>
          </a:p>
          <a:p>
            <a:pPr lvl="2"/>
            <a:r>
              <a:rPr lang="en-US" dirty="0"/>
              <a:t>Expand </a:t>
            </a:r>
            <a:r>
              <a:rPr lang="en-US" b="1" dirty="0"/>
              <a:t>decentralized pick up points </a:t>
            </a:r>
            <a:r>
              <a:rPr lang="en-US" dirty="0"/>
              <a:t>for dispensing of ARV refills to stable patients</a:t>
            </a:r>
          </a:p>
          <a:p>
            <a:pPr lvl="2"/>
            <a:r>
              <a:rPr lang="en-US" dirty="0"/>
              <a:t>Systems for calling/SMSing patients to return lab results or to answer questions </a:t>
            </a:r>
          </a:p>
          <a:p>
            <a:pPr lvl="1"/>
            <a:r>
              <a:rPr lang="en-US" dirty="0"/>
              <a:t>Improve empathy of healthcare providers</a:t>
            </a:r>
          </a:p>
          <a:p>
            <a:pPr lvl="2"/>
            <a:r>
              <a:rPr lang="en-US" dirty="0"/>
              <a:t>Sensitization of health care workers on the issues that men face and training on customer service, gender sensitization, empathy, compassion, and the best and most appropriate ways to engage men </a:t>
            </a:r>
          </a:p>
          <a:p>
            <a:pPr lvl="2"/>
            <a:r>
              <a:rPr lang="en-US" dirty="0"/>
              <a:t>Providers are equipped with “Welcome Back” messages for clients returning to care</a:t>
            </a:r>
          </a:p>
          <a:p>
            <a:pPr lvl="2"/>
            <a:r>
              <a:rPr lang="en-US" dirty="0"/>
              <a:t>Make efforts to hire additional male staff (or empathetic staff)</a:t>
            </a:r>
          </a:p>
          <a:p>
            <a:pPr lvl="1"/>
            <a:r>
              <a:rPr lang="en-US" dirty="0"/>
              <a:t>Re-design clinics to be more Welcoming: </a:t>
            </a:r>
          </a:p>
          <a:p>
            <a:pPr lvl="2"/>
            <a:r>
              <a:rPr lang="en-US" dirty="0"/>
              <a:t>Hospitable and Friendly</a:t>
            </a:r>
          </a:p>
          <a:p>
            <a:pPr lvl="3"/>
            <a:r>
              <a:rPr lang="en-US" b="1" dirty="0"/>
              <a:t>Men’s Health Corners (male-only spaces/clinics)</a:t>
            </a:r>
          </a:p>
          <a:p>
            <a:pPr lvl="3"/>
            <a:r>
              <a:rPr lang="en-US" dirty="0"/>
              <a:t>Specific male only hours</a:t>
            </a:r>
          </a:p>
          <a:p>
            <a:pPr lvl="3"/>
            <a:r>
              <a:rPr lang="en-US" dirty="0"/>
              <a:t>Client satisfaction monitored regularly and used for ongoing improvements in areas of convenience, hospitality, responsiveness, and effective support</a:t>
            </a:r>
          </a:p>
          <a:p>
            <a:pPr lvl="2"/>
            <a:r>
              <a:rPr lang="en-US" dirty="0"/>
              <a:t>Supportive and Responsive</a:t>
            </a:r>
          </a:p>
          <a:p>
            <a:pPr lvl="2"/>
            <a:r>
              <a:rPr lang="en-US" dirty="0"/>
              <a:t>Accountable and managed</a:t>
            </a:r>
          </a:p>
          <a:p>
            <a:pPr lvl="1"/>
            <a:r>
              <a:rPr lang="en-US" dirty="0"/>
              <a:t>Patient Support Strategies </a:t>
            </a:r>
          </a:p>
          <a:p>
            <a:pPr lvl="2"/>
            <a:r>
              <a:rPr lang="en-US" dirty="0"/>
              <a:t>Escorted linkage, ideally with a male escort / peer navigator / linkage facilitator</a:t>
            </a:r>
          </a:p>
          <a:p>
            <a:pPr lvl="2"/>
            <a:r>
              <a:rPr lang="en-US" dirty="0"/>
              <a:t>Peer to peer support groups among MLHV (adherence clubs, PLHV champions, peer navigators)</a:t>
            </a:r>
          </a:p>
          <a:p>
            <a:pPr lvl="2"/>
            <a:r>
              <a:rPr lang="en-US" dirty="0"/>
              <a:t>Digital engagement</a:t>
            </a:r>
          </a:p>
          <a:p>
            <a:pPr lvl="1"/>
            <a:r>
              <a:rPr lang="en-US" dirty="0"/>
              <a:t>Offer alternative testing strategies which can be done privately</a:t>
            </a:r>
          </a:p>
          <a:p>
            <a:pPr lvl="2"/>
            <a:r>
              <a:rPr lang="en-US" dirty="0"/>
              <a:t>Adapt clinics to include more attention to confidentiality </a:t>
            </a:r>
          </a:p>
          <a:p>
            <a:pPr lvl="0"/>
            <a:r>
              <a:rPr lang="en-US" dirty="0"/>
              <a:t>HIV Self Test kit distribution, both primary and secondary</a:t>
            </a:r>
          </a:p>
          <a:p>
            <a:pPr lvl="0"/>
            <a:r>
              <a:rPr lang="en-US" dirty="0"/>
              <a:t>Enhanced focus on confidentiality and privacy by offering more private counseling rooms and men only waiting rooms.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4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what we</a:t>
            </a:r>
            <a:r>
              <a:rPr lang="en-US" baseline="0" dirty="0"/>
              <a:t> as PEPFAR,</a:t>
            </a:r>
            <a:r>
              <a:rPr lang="en-US" dirty="0"/>
              <a:t> and our MenStar partners are doing…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D9E2B-9E3D-4C37-BA92-C4903ED56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5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response to a demand generation campaign for self testing in Kenya, distribution of HIV Self Test kits</a:t>
            </a:r>
            <a:r>
              <a:rPr lang="en-US" baseline="0" dirty="0"/>
              <a:t> increased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6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gi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nelli.bazarova\AppData\Local\Microsoft\Windows\INetCache\Content.Word\IAS DSD Logo.png">
            <a:extLst>
              <a:ext uri="{FF2B5EF4-FFF2-40B4-BE49-F238E27FC236}">
                <a16:creationId xmlns:a16="http://schemas.microsoft.com/office/drawing/2014/main" id="{E8B3939F-6CB5-6642-B0E5-BAE28FEB1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235" y="0"/>
            <a:ext cx="2866765" cy="126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F6544-13A9-1344-A38E-17237817E0C0}"/>
              </a:ext>
            </a:extLst>
          </p:cNvPr>
          <p:cNvSpPr txBox="1"/>
          <p:nvPr userDrawn="1"/>
        </p:nvSpPr>
        <p:spPr>
          <a:xfrm>
            <a:off x="5940152" y="6505599"/>
            <a:ext cx="30963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www.differentiatedservicedelivery.org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:\Users\nelli.bazarova\AppData\Local\Microsoft\Windows\INetCache\Content.Word\IAS DSD Logo.png">
            <a:extLst>
              <a:ext uri="{FF2B5EF4-FFF2-40B4-BE49-F238E27FC236}">
                <a16:creationId xmlns:a16="http://schemas.microsoft.com/office/drawing/2014/main" id="{0195635E-562C-454D-A8CF-8FC54757A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07" t="31549" r="11960" b="27542"/>
          <a:stretch/>
        </p:blipFill>
        <p:spPr bwMode="auto">
          <a:xfrm>
            <a:off x="6347251" y="5696346"/>
            <a:ext cx="2664296" cy="648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AC540-308E-1944-9988-4543EF9AF053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21"/>
            <a:ext cx="8768132" cy="2077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38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3"/>
            <a:ext cx="441231" cy="365125"/>
          </a:xfrm>
          <a:prstGeom prst="rect">
            <a:avLst/>
          </a:prstGeom>
        </p:spPr>
        <p:txBody>
          <a:bodyPr vert="horz" lIns="38576" tIns="19289" rIns="38576" bIns="19289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38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38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50"/>
            <a:ext cx="8710612" cy="10910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13">
                <a:solidFill>
                  <a:schemeClr val="bg2">
                    <a:lumMod val="25000"/>
                  </a:schemeClr>
                </a:solidFill>
              </a:defRPr>
            </a:lvl1pPr>
            <a:lvl2pPr marL="141983" indent="-67643">
              <a:defRPr sz="1013">
                <a:solidFill>
                  <a:schemeClr val="bg2">
                    <a:lumMod val="25000"/>
                  </a:schemeClr>
                </a:solidFill>
              </a:defRPr>
            </a:lvl2pPr>
            <a:lvl3pPr marL="243781" indent="-101798">
              <a:buFont typeface="Segoe UI" panose="020B0502040204020203" pitchFamily="34" charset="0"/>
              <a:buChar char="–"/>
              <a:defRPr sz="1013">
                <a:solidFill>
                  <a:schemeClr val="bg2">
                    <a:lumMod val="25000"/>
                  </a:schemeClr>
                </a:solidFill>
              </a:defRPr>
            </a:lvl3pPr>
            <a:lvl4pPr marL="338213" indent="-74340">
              <a:buFont typeface="Wingdings" panose="05000000000000000000" pitchFamily="2" charset="2"/>
              <a:buChar char="§"/>
              <a:defRPr sz="1013">
                <a:solidFill>
                  <a:schemeClr val="bg2">
                    <a:lumMod val="25000"/>
                  </a:schemeClr>
                </a:solidFill>
              </a:defRPr>
            </a:lvl4pPr>
            <a:lvl5pPr marL="433313" indent="-95102">
              <a:buFont typeface="Century Gothic" panose="020B0502020202020204" pitchFamily="34" charset="0"/>
              <a:buChar char="○"/>
              <a:defRPr sz="1013">
                <a:solidFill>
                  <a:schemeClr val="bg2">
                    <a:lumMod val="25000"/>
                  </a:schemeClr>
                </a:solidFill>
              </a:defRPr>
            </a:lvl5pPr>
            <a:lvl6pPr marL="506314" indent="-72331">
              <a:defRPr sz="1013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26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8" y="-19049"/>
            <a:ext cx="5741318" cy="6877050"/>
          </a:xfrm>
          <a:prstGeom prst="rect">
            <a:avLst/>
          </a:prstGeom>
          <a:blipFill dpi="0" rotWithShape="1">
            <a:blip r:embed="rId4" cstate="screen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1" y="4330395"/>
            <a:ext cx="8449976" cy="24814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1125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73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03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65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9" y="-19049"/>
            <a:ext cx="4012815" cy="6877050"/>
          </a:xfrm>
          <a:prstGeom prst="rect">
            <a:avLst/>
          </a:prstGeom>
          <a:blipFill dpi="0" rotWithShape="1">
            <a:blip r:embed="rId3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330395"/>
            <a:ext cx="8698830" cy="24814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125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73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03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PEPFAR-Logo-Color-Tagline-Transparent-White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6" y="248610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5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1967586" y="2657522"/>
            <a:ext cx="61080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03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510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9"/>
            <a:ext cx="876813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45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506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50"/>
            <a:ext cx="8710612" cy="13142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350">
                <a:solidFill>
                  <a:schemeClr val="bg2">
                    <a:lumMod val="25000"/>
                  </a:schemeClr>
                </a:solidFill>
              </a:defRPr>
            </a:lvl1pPr>
            <a:lvl2pPr marL="189310" indent="-90191">
              <a:defRPr sz="1350">
                <a:solidFill>
                  <a:schemeClr val="bg2">
                    <a:lumMod val="25000"/>
                  </a:schemeClr>
                </a:solidFill>
              </a:defRPr>
            </a:lvl2pPr>
            <a:lvl3pPr marL="325041" indent="-135731">
              <a:buFont typeface="Segoe UI" panose="020B0502040204020203" pitchFamily="34" charset="0"/>
              <a:buChar char="–"/>
              <a:defRPr sz="1350">
                <a:solidFill>
                  <a:schemeClr val="bg2">
                    <a:lumMod val="25000"/>
                  </a:schemeClr>
                </a:solidFill>
              </a:defRPr>
            </a:lvl3pPr>
            <a:lvl4pPr marL="450950" indent="-99120">
              <a:buFont typeface="Wingdings" panose="05000000000000000000" pitchFamily="2" charset="2"/>
              <a:buChar char="§"/>
              <a:defRPr sz="1350">
                <a:solidFill>
                  <a:schemeClr val="bg2">
                    <a:lumMod val="25000"/>
                  </a:schemeClr>
                </a:solidFill>
              </a:defRPr>
            </a:lvl4pPr>
            <a:lvl5pPr marL="577751" indent="-126802">
              <a:buFont typeface="Century Gothic" panose="020B0502020202020204" pitchFamily="34" charset="0"/>
              <a:buChar char="○"/>
              <a:defRPr sz="1350">
                <a:solidFill>
                  <a:schemeClr val="bg2">
                    <a:lumMod val="25000"/>
                  </a:schemeClr>
                </a:solidFill>
              </a:defRPr>
            </a:lvl5pPr>
            <a:lvl6pPr marL="675085" indent="-96441">
              <a:defRPr sz="13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563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506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50"/>
            <a:ext cx="8710612" cy="13142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350">
                <a:solidFill>
                  <a:schemeClr val="bg2">
                    <a:lumMod val="25000"/>
                  </a:schemeClr>
                </a:solidFill>
              </a:defRPr>
            </a:lvl1pPr>
            <a:lvl2pPr marL="189310" indent="-90191">
              <a:defRPr sz="1350">
                <a:solidFill>
                  <a:schemeClr val="bg2">
                    <a:lumMod val="25000"/>
                  </a:schemeClr>
                </a:solidFill>
              </a:defRPr>
            </a:lvl2pPr>
            <a:lvl3pPr marL="325041" indent="-135731">
              <a:buFont typeface="Segoe UI" panose="020B0502040204020203" pitchFamily="34" charset="0"/>
              <a:buChar char="–"/>
              <a:defRPr sz="1350">
                <a:solidFill>
                  <a:schemeClr val="bg2">
                    <a:lumMod val="25000"/>
                  </a:schemeClr>
                </a:solidFill>
              </a:defRPr>
            </a:lvl3pPr>
            <a:lvl4pPr marL="450950" indent="-99120">
              <a:buFont typeface="Wingdings" panose="05000000000000000000" pitchFamily="2" charset="2"/>
              <a:buChar char="§"/>
              <a:defRPr sz="1350">
                <a:solidFill>
                  <a:schemeClr val="bg2">
                    <a:lumMod val="25000"/>
                  </a:schemeClr>
                </a:solidFill>
              </a:defRPr>
            </a:lvl4pPr>
            <a:lvl5pPr marL="577751" indent="-126802">
              <a:buFont typeface="Century Gothic" panose="020B0502020202020204" pitchFamily="34" charset="0"/>
              <a:buChar char="○"/>
              <a:defRPr sz="1350">
                <a:solidFill>
                  <a:schemeClr val="bg2">
                    <a:lumMod val="25000"/>
                  </a:schemeClr>
                </a:solidFill>
              </a:defRPr>
            </a:lvl5pPr>
            <a:lvl6pPr marL="675085" indent="-96441">
              <a:defRPr sz="13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4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30833"/>
            <a:ext cx="876813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03457"/>
            <a:ext cx="8710612" cy="13142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350">
                <a:solidFill>
                  <a:schemeClr val="bg2">
                    <a:lumMod val="25000"/>
                  </a:schemeClr>
                </a:solidFill>
              </a:defRPr>
            </a:lvl1pPr>
            <a:lvl2pPr marL="189310" indent="-90191">
              <a:defRPr sz="1350">
                <a:solidFill>
                  <a:schemeClr val="bg2">
                    <a:lumMod val="25000"/>
                  </a:schemeClr>
                </a:solidFill>
              </a:defRPr>
            </a:lvl2pPr>
            <a:lvl3pPr marL="325041" indent="-135731">
              <a:buFont typeface="Segoe UI" panose="020B0502040204020203" pitchFamily="34" charset="0"/>
              <a:buChar char="–"/>
              <a:defRPr sz="1350">
                <a:solidFill>
                  <a:schemeClr val="bg2">
                    <a:lumMod val="25000"/>
                  </a:schemeClr>
                </a:solidFill>
              </a:defRPr>
            </a:lvl3pPr>
            <a:lvl4pPr marL="450950" indent="-99120">
              <a:buFont typeface="Wingdings" panose="05000000000000000000" pitchFamily="2" charset="2"/>
              <a:buChar char="§"/>
              <a:defRPr sz="1350">
                <a:solidFill>
                  <a:schemeClr val="bg2">
                    <a:lumMod val="25000"/>
                  </a:schemeClr>
                </a:solidFill>
              </a:defRPr>
            </a:lvl4pPr>
            <a:lvl5pPr marL="577751" indent="-126802">
              <a:buFont typeface="Century Gothic" panose="020B0502020202020204" pitchFamily="34" charset="0"/>
              <a:buChar char="○"/>
              <a:defRPr sz="1350">
                <a:solidFill>
                  <a:schemeClr val="bg2">
                    <a:lumMod val="25000"/>
                  </a:schemeClr>
                </a:solidFill>
              </a:defRPr>
            </a:lvl5pPr>
            <a:lvl6pPr marL="675085" indent="-96441">
              <a:defRPr sz="13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45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506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65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3" y="641718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6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371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7" y="228600"/>
            <a:ext cx="8729237" cy="6400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4964068" y="228601"/>
            <a:ext cx="3981450" cy="6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1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7EF9E-C4FE-4746-81FF-13051CE2AE1D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4964070" y="240633"/>
            <a:ext cx="3963364" cy="640080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3" y="641718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6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371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7" y="228600"/>
            <a:ext cx="8729237" cy="6400800"/>
          </a:xfrm>
          <a:prstGeom prst="rect">
            <a:avLst/>
          </a:prstGeom>
          <a:noFill/>
          <a:ln w="76200">
            <a:solidFill>
              <a:srgbClr val="931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5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3" y="641718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6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9"/>
            <a:ext cx="8029652" cy="53272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371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7" y="228600"/>
            <a:ext cx="8729237" cy="640080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30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3" y="6417189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371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7" y="228600"/>
            <a:ext cx="8729237" cy="6400800"/>
          </a:xfrm>
          <a:prstGeom prst="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4"/>
          <a:stretch/>
        </p:blipFill>
        <p:spPr>
          <a:xfrm>
            <a:off x="4221783" y="2804400"/>
            <a:ext cx="4681591" cy="38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8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FFFFFF"/>
                </a:solidFill>
              </a:rPr>
              <a:pPr/>
              <a:t>‹#›</a:t>
            </a:fld>
            <a:endParaRPr lang="en-US" sz="506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7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038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FFFFFF"/>
                </a:solidFill>
              </a:rPr>
              <a:pPr/>
              <a:t>‹#›</a:t>
            </a:fld>
            <a:endParaRPr lang="en-US" sz="506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7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254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" r="11487" b="11830"/>
          <a:stretch/>
        </p:blipFill>
        <p:spPr>
          <a:xfrm>
            <a:off x="2053299" y="-28134"/>
            <a:ext cx="7090705" cy="68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FFFFFF"/>
                </a:solidFill>
              </a:rPr>
              <a:pPr/>
              <a:t>‹#›</a:t>
            </a:fld>
            <a:endParaRPr lang="en-US" sz="506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7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024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" r="9734" b="10648"/>
          <a:stretch/>
        </p:blipFill>
        <p:spPr>
          <a:xfrm>
            <a:off x="2191754" y="7"/>
            <a:ext cx="6936207" cy="686602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FFFFFF"/>
                </a:solidFill>
              </a:rPr>
              <a:pPr/>
              <a:t>‹#›</a:t>
            </a:fld>
            <a:endParaRPr lang="en-US" sz="506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7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854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573" y="-24060"/>
            <a:ext cx="4355431" cy="6882063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FFFFFF"/>
                </a:solidFill>
              </a:rPr>
              <a:pPr/>
              <a:t>‹#›</a:t>
            </a:fld>
            <a:endParaRPr lang="en-US" sz="506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7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26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FFFFFF"/>
                </a:solidFill>
              </a:rPr>
              <a:pPr/>
              <a:t>‹#›</a:t>
            </a:fld>
            <a:endParaRPr lang="en-US" sz="506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7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79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FFFFFF"/>
                </a:solidFill>
              </a:rPr>
              <a:pPr/>
              <a:t>‹#›</a:t>
            </a:fld>
            <a:endParaRPr lang="en-US" sz="506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7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795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0B09E-75CD-6841-A621-5D4A6CCC6B75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FFFFFF"/>
                </a:solidFill>
              </a:rPr>
              <a:pPr/>
              <a:t>‹#›</a:t>
            </a:fld>
            <a:endParaRPr lang="en-US" sz="506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7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236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93" y="6398571"/>
            <a:ext cx="441231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rgbClr val="FFFFFF"/>
                </a:solidFill>
              </a:rPr>
              <a:pPr/>
              <a:t>‹#›</a:t>
            </a:fld>
            <a:endParaRPr lang="en-US" sz="506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204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725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6089" y="278641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Country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48667"/>
            <a:ext cx="9144000" cy="2822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30903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476622"/>
            <a:ext cx="9144000" cy="744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46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75" i="1"/>
            </a:lvl1pPr>
          </a:lstStyle>
          <a:p>
            <a:pPr lvl="0"/>
            <a:r>
              <a:rPr lang="en-US" i="1"/>
              <a:t>Source: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5992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051124" y="6308739"/>
            <a:ext cx="4121076" cy="30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75" i="1"/>
            </a:lvl1pPr>
          </a:lstStyle>
          <a:p>
            <a:pPr lvl="0"/>
            <a:r>
              <a:rPr lang="en-US" i="1"/>
              <a:t>Source: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287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051124" y="6308739"/>
            <a:ext cx="4121076" cy="30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75" i="1"/>
            </a:lvl1pPr>
          </a:lstStyle>
          <a:p>
            <a:pPr lvl="0"/>
            <a:r>
              <a:rPr lang="en-US" i="1"/>
              <a:t>Source: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943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8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013">
                <a:latin typeface="Arial"/>
                <a:cs typeface="Arial"/>
              </a:defRPr>
            </a:lvl1pPr>
            <a:lvl2pPr>
              <a:defRPr sz="900">
                <a:latin typeface="Arial"/>
                <a:cs typeface="Arial"/>
              </a:defRPr>
            </a:lvl2pPr>
            <a:lvl3pPr>
              <a:defRPr sz="788">
                <a:latin typeface="Arial"/>
                <a:cs typeface="Arial"/>
              </a:defRPr>
            </a:lvl3pPr>
            <a:lvl4pPr>
              <a:defRPr sz="675">
                <a:latin typeface="Arial"/>
                <a:cs typeface="Arial"/>
              </a:defRPr>
            </a:lvl4pPr>
            <a:lvl5pPr>
              <a:defRPr sz="619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4" y="694461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2" y="1093170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788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60918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328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75" i="1"/>
            </a:lvl1pPr>
          </a:lstStyle>
          <a:p>
            <a:pPr lvl="0"/>
            <a:r>
              <a:rPr lang="en-US" i="1"/>
              <a:t>Source: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21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8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969061" y="637604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75" i="1"/>
            </a:lvl1pPr>
          </a:lstStyle>
          <a:p>
            <a:pPr lvl="0"/>
            <a:r>
              <a:rPr lang="en-US" i="1"/>
              <a:t>Source: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61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>
            <a:off x="0" y="6688024"/>
            <a:ext cx="9144000" cy="1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9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4DCB9-E437-2A49-976A-F090F4B704BF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871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4026" y="1713179"/>
            <a:ext cx="8235950" cy="416941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378459"/>
            <a:ext cx="8235950" cy="577081"/>
          </a:xfrm>
        </p:spPr>
        <p:txBody>
          <a:bodyPr/>
          <a:lstStyle>
            <a:lvl1pPr>
              <a:defRPr kern="1500" spc="-6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6" y="1019040"/>
            <a:ext cx="8235950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75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</a:lstStyle>
          <a:p>
            <a:pPr marL="0" lvl="0" indent="0" algn="l" rtl="0" eaLnBrk="0" fontAlgn="base" hangingPunct="0">
              <a:spcBef>
                <a:spcPts val="15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50851" y="6087810"/>
            <a:ext cx="8239125" cy="159263"/>
          </a:xfrm>
        </p:spPr>
        <p:txBody>
          <a:bodyPr anchor="ctr"/>
          <a:lstStyle>
            <a:lvl1pPr marL="0" indent="0">
              <a:buNone/>
              <a:defRPr sz="750" baseline="0"/>
            </a:lvl1pPr>
            <a:lvl2pPr marL="162871" indent="0">
              <a:buNone/>
              <a:defRPr sz="750"/>
            </a:lvl2pPr>
            <a:lvl3pPr marL="397748" indent="0">
              <a:buNone/>
              <a:defRPr sz="750"/>
            </a:lvl3pPr>
            <a:lvl4pPr marL="672057" indent="0">
              <a:buNone/>
              <a:defRPr sz="750"/>
            </a:lvl4pPr>
            <a:lvl5pPr marL="972583" indent="0">
              <a:buNone/>
              <a:defRPr sz="750"/>
            </a:lvl5pPr>
          </a:lstStyle>
          <a:p>
            <a:r>
              <a:rPr lang="en-US" sz="75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BCD416-E180-4844-AE7C-E86754B55E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5239" y="6407471"/>
            <a:ext cx="3639787" cy="257257"/>
          </a:xfrm>
        </p:spPr>
        <p:txBody>
          <a:bodyPr/>
          <a:lstStyle>
            <a:lvl1pPr marL="0" indent="0" algn="r">
              <a:buNone/>
              <a:defRPr sz="563" b="1"/>
            </a:lvl1pPr>
          </a:lstStyle>
          <a:p>
            <a:pPr lvl="0"/>
            <a:r>
              <a:rPr lang="en-US"/>
              <a:t>OPTIONAL FUNCTION NAME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0532" y="6297784"/>
            <a:ext cx="284759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64149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59" y="654885"/>
            <a:ext cx="6480000" cy="432000"/>
          </a:xfrm>
        </p:spPr>
        <p:txBody>
          <a:bodyPr>
            <a:normAutofit/>
          </a:bodyPr>
          <a:lstStyle>
            <a:lvl1pPr>
              <a:defRPr sz="255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39867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5"/>
            <a:ext cx="3838296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3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3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12" y="6065579"/>
            <a:ext cx="325037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76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2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55395-E5D8-5742-8B12-BEFC00806FF9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F1DE3-616E-5546-8CD0-9A0D571FA298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DDD44-0834-4B4C-9695-4F1286B17E24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C92F4-A937-B64B-9962-C88F88A26FEC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38059"/>
            <a:ext cx="7992888" cy="2167373"/>
          </a:xfrm>
        </p:spPr>
        <p:txBody>
          <a:bodyPr>
            <a:normAutofit/>
          </a:bodyPr>
          <a:lstStyle/>
          <a:p>
            <a:r>
              <a:rPr lang="en-GB" dirty="0" err="1"/>
              <a:t>MenStar</a:t>
            </a:r>
            <a:r>
              <a:rPr lang="en-GB" dirty="0"/>
              <a:t> Coalition</a:t>
            </a:r>
            <a:br>
              <a:rPr lang="en-ZA" sz="2800" dirty="0"/>
            </a:br>
            <a:r>
              <a:rPr lang="en-ZA" sz="2800" i="1" dirty="0"/>
              <a:t>Closing the gap on reaching men: Time for action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198984"/>
          </a:xfrm>
        </p:spPr>
        <p:txBody>
          <a:bodyPr>
            <a:noAutofit/>
          </a:bodyPr>
          <a:lstStyle/>
          <a:p>
            <a:r>
              <a:rPr lang="en-GB" sz="2000" dirty="0"/>
              <a:t>ICASA 2019 satellite</a:t>
            </a:r>
          </a:p>
          <a:p>
            <a:r>
              <a:rPr lang="en-GB" sz="2000" dirty="0"/>
              <a:t>Heather Watts</a:t>
            </a:r>
          </a:p>
          <a:p>
            <a:r>
              <a:rPr lang="en-GB" sz="2000" dirty="0"/>
              <a:t>OGAC</a:t>
            </a:r>
            <a:br>
              <a:rPr lang="en-GB" sz="2000" dirty="0"/>
            </a:br>
            <a:r>
              <a:rPr lang="en-GB" sz="2000" dirty="0"/>
              <a:t>5 December 2019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7784" y="16882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27784" y="30217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88640"/>
            <a:ext cx="1813896" cy="11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51270"/>
            <a:ext cx="7427168" cy="1143000"/>
          </a:xfrm>
        </p:spPr>
        <p:txBody>
          <a:bodyPr>
            <a:noAutofit/>
          </a:bodyPr>
          <a:lstStyle/>
          <a:p>
            <a:r>
              <a:rPr lang="en-US" sz="3600" dirty="0"/>
              <a:t>Kenya: Self-testing distribution in PEPFAR 2018 - 2019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774690"/>
              </p:ext>
            </p:extLst>
          </p:nvPr>
        </p:nvGraphicFramePr>
        <p:xfrm>
          <a:off x="822412" y="2480122"/>
          <a:ext cx="74991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8F1AB7-66F0-4F6A-9AB6-EF29459E26B2}"/>
              </a:ext>
            </a:extLst>
          </p:cNvPr>
          <p:cNvSpPr txBox="1"/>
          <p:nvPr/>
        </p:nvSpPr>
        <p:spPr>
          <a:xfrm>
            <a:off x="822412" y="1739575"/>
            <a:ext cx="7499176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a demand generation campaign launched Q2 2019, HIVST distribution increased</a:t>
            </a:r>
          </a:p>
        </p:txBody>
      </p:sp>
    </p:spTree>
    <p:extLst>
      <p:ext uri="{BB962C8B-B14F-4D97-AF65-F5344CB8AC3E}">
        <p14:creationId xmlns:p14="http://schemas.microsoft.com/office/powerpoint/2010/main" val="189136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92" y="1321174"/>
            <a:ext cx="8542244" cy="5277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ART Initiations at health facilities post HIVST among men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7006" y="2162405"/>
          <a:ext cx="2088653" cy="369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245659" y="2149750"/>
          <a:ext cx="1785097" cy="36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996141" y="2149750"/>
          <a:ext cx="1984439" cy="36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527923" y="2763371"/>
            <a:ext cx="10085" cy="726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08832" y="2763371"/>
            <a:ext cx="10085" cy="726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06547" y="2763371"/>
            <a:ext cx="10085" cy="726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64623" y="2098532"/>
            <a:ext cx="2985247" cy="3994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E3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insights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HIVST focused on reaching men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reflect different changes in ART demand pattern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increase in ART demand by men at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Ndirande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 and in both men and women at South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Lunzu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 case.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moderate increase for both men and women at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Chilomoni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</a:t>
            </a:r>
          </a:p>
        </p:txBody>
      </p:sp>
      <p:pic>
        <p:nvPicPr>
          <p:cNvPr id="13" name="Picture 12" descr="291663LOGO-1.jpe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8126" y="41767"/>
            <a:ext cx="1518800" cy="1061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636" y="120845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Malawi: Self-testing for men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Unitaid’s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PSI STAR Project</a:t>
            </a:r>
          </a:p>
        </p:txBody>
      </p:sp>
    </p:spTree>
    <p:extLst>
      <p:ext uri="{BB962C8B-B14F-4D97-AF65-F5344CB8AC3E}">
        <p14:creationId xmlns:p14="http://schemas.microsoft.com/office/powerpoint/2010/main" val="283959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51062"/>
            <a:ext cx="7616832" cy="1143000"/>
          </a:xfrm>
        </p:spPr>
        <p:txBody>
          <a:bodyPr>
            <a:noAutofit/>
          </a:bodyPr>
          <a:lstStyle/>
          <a:p>
            <a:r>
              <a:rPr lang="en-US" sz="3600" dirty="0"/>
              <a:t>Malawi: Male friendly HIV services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59528" y="1294062"/>
            <a:ext cx="8624944" cy="203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>
                <a:latin typeface="Arial"/>
              </a:rPr>
              <a:t>Three</a:t>
            </a:r>
            <a:r>
              <a:rPr lang="en-US" sz="2000" dirty="0">
                <a:solidFill>
                  <a:srgbClr val="16181A"/>
                </a:solidFill>
                <a:latin typeface="Arial"/>
              </a:rPr>
              <a:t> men-friendly </a:t>
            </a:r>
            <a:r>
              <a:rPr lang="en-US" sz="2000" dirty="0">
                <a:latin typeface="Arial"/>
              </a:rPr>
              <a:t>clinics (EGPAF supported): </a:t>
            </a:r>
          </a:p>
          <a:p>
            <a:pPr marL="685800" lvl="1"/>
            <a:r>
              <a:rPr lang="en-US" sz="1600" dirty="0">
                <a:latin typeface="Arial"/>
              </a:rPr>
              <a:t>exclusively for men and staffed by male providers</a:t>
            </a:r>
          </a:p>
          <a:p>
            <a:pPr marL="685800" lvl="1"/>
            <a:r>
              <a:rPr lang="en-US" sz="1600" dirty="0">
                <a:solidFill>
                  <a:srgbClr val="16181A"/>
                </a:solidFill>
                <a:latin typeface="Arial"/>
              </a:rPr>
              <a:t>provide integrated HIV, SRH, NCD services </a:t>
            </a:r>
          </a:p>
          <a:p>
            <a:pPr marL="685800" lvl="1"/>
            <a:r>
              <a:rPr lang="en-US" sz="1600" dirty="0">
                <a:solidFill>
                  <a:srgbClr val="16181A"/>
                </a:solidFill>
                <a:latin typeface="Arial"/>
              </a:rPr>
              <a:t>during extended hours </a:t>
            </a:r>
            <a:r>
              <a:rPr lang="en-US" sz="1600" dirty="0">
                <a:latin typeface="Arial"/>
              </a:rPr>
              <a:t>(Saturdays, 07h30-14h00)</a:t>
            </a:r>
          </a:p>
          <a:p>
            <a:pPr marL="285750" indent="-285750"/>
            <a:r>
              <a:rPr lang="en-US" sz="2000" dirty="0"/>
              <a:t>Outreach testing provided at </a:t>
            </a:r>
            <a:r>
              <a:rPr lang="en-US" sz="2000" b="1" dirty="0"/>
              <a:t>workplaces and community locations which men usually attend </a:t>
            </a:r>
            <a:r>
              <a:rPr lang="en-US" sz="2000" dirty="0"/>
              <a:t>with active linkage</a:t>
            </a:r>
            <a:endParaRPr lang="en-US" sz="2000" dirty="0">
              <a:solidFill>
                <a:srgbClr val="16181A"/>
              </a:solidFill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4228" y="3451236"/>
            <a:ext cx="1980220" cy="1077218"/>
          </a:xfrm>
          <a:prstGeom prst="rect">
            <a:avLst/>
          </a:prstGeom>
          <a:solidFill>
            <a:srgbClr val="939598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 acceptance rate of HIV testing at men-friendly clinics (92%)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001410A-5F20-DA4E-83CC-B389AC0A6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253003"/>
              </p:ext>
            </p:extLst>
          </p:nvPr>
        </p:nvGraphicFramePr>
        <p:xfrm>
          <a:off x="755576" y="3068960"/>
          <a:ext cx="78488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FC104D0-4CB3-0A49-9785-783B0160A664}"/>
              </a:ext>
            </a:extLst>
          </p:cNvPr>
          <p:cNvSpPr txBox="1"/>
          <p:nvPr/>
        </p:nvSpPr>
        <p:spPr>
          <a:xfrm>
            <a:off x="2987825" y="3951323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E3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 eligible for testing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88EFE1-21E3-834D-8086-ACA0B0612428}"/>
              </a:ext>
            </a:extLst>
          </p:cNvPr>
          <p:cNvSpPr txBox="1"/>
          <p:nvPr/>
        </p:nvSpPr>
        <p:spPr>
          <a:xfrm>
            <a:off x="4824029" y="4013902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E3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 of eligible tested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FE878B-D285-DB42-A89D-38561A13A295}"/>
              </a:ext>
            </a:extLst>
          </p:cNvPr>
          <p:cNvSpPr txBox="1"/>
          <p:nvPr/>
        </p:nvSpPr>
        <p:spPr>
          <a:xfrm>
            <a:off x="6660232" y="5445224"/>
            <a:ext cx="13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E300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4.3% positive</a:t>
            </a:r>
          </a:p>
        </p:txBody>
      </p:sp>
      <p:pic>
        <p:nvPicPr>
          <p:cNvPr id="1026" name="Picture 2" descr="Image result for EGPAF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60" y="983693"/>
            <a:ext cx="1966694" cy="14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0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386"/>
          <a:stretch/>
        </p:blipFill>
        <p:spPr>
          <a:xfrm>
            <a:off x="1763688" y="1700808"/>
            <a:ext cx="5232568" cy="374626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5614426"/>
            <a:ext cx="8040921" cy="646331"/>
          </a:xfrm>
          <a:prstGeom prst="rect">
            <a:avLst/>
          </a:prstGeom>
          <a:solidFill>
            <a:srgbClr val="939598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yield of HIV testing at men-friendly clinics vs national average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(5% vs 3% nationally) increasing significantly &gt;30 years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7C4B3E-84B8-44AB-9EBC-10729FBC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51062"/>
            <a:ext cx="7616832" cy="1143000"/>
          </a:xfrm>
        </p:spPr>
        <p:txBody>
          <a:bodyPr>
            <a:noAutofit/>
          </a:bodyPr>
          <a:lstStyle/>
          <a:p>
            <a:r>
              <a:rPr lang="en-US" sz="3600" dirty="0"/>
              <a:t>Malawi: HIV testing yield from male friendly HIV services</a:t>
            </a:r>
          </a:p>
        </p:txBody>
      </p:sp>
      <p:pic>
        <p:nvPicPr>
          <p:cNvPr id="2050" name="Picture 2" descr="Image result for EGPAF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55" y="1309209"/>
            <a:ext cx="16151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4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112568" cy="1143000"/>
          </a:xfrm>
        </p:spPr>
        <p:txBody>
          <a:bodyPr>
            <a:noAutofit/>
          </a:bodyPr>
          <a:lstStyle/>
          <a:p>
            <a:r>
              <a:rPr lang="en-US" sz="3600" dirty="0"/>
              <a:t>Zambia: Weekend &amp; evening clinics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" y="1628800"/>
            <a:ext cx="8265017" cy="462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JSI log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418"/>
            <a:ext cx="1435003" cy="10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2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Zambia: Men on ART 2018-2019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758806"/>
              </p:ext>
            </p:extLst>
          </p:nvPr>
        </p:nvGraphicFramePr>
        <p:xfrm>
          <a:off x="611560" y="1484784"/>
          <a:ext cx="80752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306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Policy changes aligned to WHO normative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090"/>
            <a:ext cx="8229600" cy="4525963"/>
          </a:xfrm>
        </p:spPr>
        <p:txBody>
          <a:bodyPr>
            <a:noAutofit/>
          </a:bodyPr>
          <a:lstStyle/>
          <a:p>
            <a:pPr marL="214313" lvl="0" indent="-214313" defTabSz="5143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000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Optimized </a:t>
            </a:r>
            <a:r>
              <a:rPr lang="en-US" sz="2000" b="1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case-finding policies </a:t>
            </a:r>
            <a:r>
              <a:rPr lang="en-US" sz="2000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in support of targeted testing for the most at-risk</a:t>
            </a:r>
          </a:p>
          <a:p>
            <a:pPr marL="214313" indent="-214313" defTabSz="5143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000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Updated </a:t>
            </a:r>
            <a:r>
              <a:rPr lang="en-US" sz="2000" b="1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self-testing</a:t>
            </a:r>
            <a:r>
              <a:rPr lang="en-US" sz="2000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 guidance and strategies</a:t>
            </a:r>
          </a:p>
          <a:p>
            <a:pPr marL="214313" indent="-214313" defTabSz="5143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000" b="1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Test and Treat</a:t>
            </a:r>
          </a:p>
          <a:p>
            <a:pPr marL="214313" lvl="0" indent="-214313" defTabSz="5143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000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Transition to </a:t>
            </a:r>
            <a:r>
              <a:rPr lang="en-US" sz="2000" b="1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TLD</a:t>
            </a:r>
            <a:r>
              <a:rPr lang="en-US" sz="2000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 and elimination of Nevirapine-based regimen</a:t>
            </a:r>
          </a:p>
          <a:p>
            <a:pPr marL="214313" lvl="0" indent="-214313" defTabSz="5143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000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Policy advancements from COP19:</a:t>
            </a:r>
          </a:p>
          <a:p>
            <a:pPr marL="792064" lvl="4" indent="-214313" defTabSz="51435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Patient-centered approach </a:t>
            </a:r>
          </a:p>
          <a:p>
            <a:pPr marL="792064" lvl="4" indent="-214313" defTabSz="51435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Elimination of formal and informal user fees</a:t>
            </a:r>
          </a:p>
          <a:p>
            <a:pPr marL="792064" lvl="4" indent="-214313" defTabSz="51435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Adoption and implementation of DSD models incl. multi-month scripting and dispensing, expansion of external ART pick up points and extended hours</a:t>
            </a:r>
          </a:p>
          <a:p>
            <a:pPr marL="792064" lvl="4" indent="-214313" defTabSz="51435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Incorporation of recency testing into testing modalities</a:t>
            </a:r>
          </a:p>
          <a:p>
            <a:pPr marL="792064" lvl="4" indent="-214313" defTabSz="51435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16181A">
                    <a:lumMod val="25000"/>
                  </a:srgbClr>
                </a:solidFill>
                <a:latin typeface="Arial"/>
                <a:cs typeface="+mn-cs"/>
              </a:rPr>
              <a:t>Annual viral load policy</a:t>
            </a:r>
          </a:p>
        </p:txBody>
      </p:sp>
    </p:spTree>
    <p:extLst>
      <p:ext uri="{BB962C8B-B14F-4D97-AF65-F5344CB8AC3E}">
        <p14:creationId xmlns:p14="http://schemas.microsoft.com/office/powerpoint/2010/main" val="3089931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E442-CE3C-F043-B19F-0A79DCA0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are the plans for </a:t>
            </a:r>
            <a:br>
              <a:rPr lang="en-US" sz="3600" dirty="0"/>
            </a:br>
            <a:r>
              <a:rPr lang="en-US" sz="3600" dirty="0" err="1"/>
              <a:t>MenStar</a:t>
            </a:r>
            <a:r>
              <a:rPr lang="en-US" sz="3600" dirty="0"/>
              <a:t> in 2020?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5489-52D5-C24D-8186-C473C7844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277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Issue formal guidance on the </a:t>
            </a:r>
            <a:r>
              <a:rPr lang="en-US" dirty="0" err="1"/>
              <a:t>MenStar</a:t>
            </a:r>
            <a:r>
              <a:rPr lang="en-US" dirty="0"/>
              <a:t> approach</a:t>
            </a:r>
          </a:p>
          <a:p>
            <a:r>
              <a:rPr lang="en-US" dirty="0"/>
              <a:t>Implement programs against the guidance</a:t>
            </a:r>
          </a:p>
          <a:p>
            <a:r>
              <a:rPr lang="en-US" dirty="0"/>
              <a:t>Launch of a new brand for men living with HIV in South Africa</a:t>
            </a:r>
          </a:p>
          <a:p>
            <a:r>
              <a:rPr lang="en-US" dirty="0"/>
              <a:t>Track and measure results</a:t>
            </a:r>
          </a:p>
          <a:p>
            <a:r>
              <a:rPr lang="en-US" dirty="0"/>
              <a:t>Report results:</a:t>
            </a:r>
          </a:p>
          <a:p>
            <a:pPr lvl="1"/>
            <a:r>
              <a:rPr lang="en-US" dirty="0"/>
              <a:t>IAC Conference </a:t>
            </a:r>
          </a:p>
          <a:p>
            <a:pPr lvl="1"/>
            <a:r>
              <a:rPr lang="en-US" dirty="0"/>
              <a:t>World AIDS Day</a:t>
            </a:r>
          </a:p>
        </p:txBody>
      </p:sp>
    </p:spTree>
    <p:extLst>
      <p:ext uri="{BB962C8B-B14F-4D97-AF65-F5344CB8AC3E}">
        <p14:creationId xmlns:p14="http://schemas.microsoft.com/office/powerpoint/2010/main" val="21163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5199-C26C-C849-9E6F-C7B9A766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MenStar Coalition?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68367" y="1556792"/>
            <a:ext cx="8418433" cy="12927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800" dirty="0"/>
              <a:t>The </a:t>
            </a:r>
            <a:r>
              <a:rPr lang="en-US" sz="1800" b="1" dirty="0"/>
              <a:t>MenStar Coalition </a:t>
            </a:r>
            <a:r>
              <a:rPr lang="en-US" sz="1800" dirty="0"/>
              <a:t>was launched by the</a:t>
            </a:r>
            <a:r>
              <a:rPr lang="en-US" sz="1800" i="1" dirty="0"/>
              <a:t> Elton John AIDS Foundation (EJAF),</a:t>
            </a:r>
            <a:r>
              <a:rPr lang="en-US" sz="1800" dirty="0"/>
              <a:t> the </a:t>
            </a:r>
            <a:r>
              <a:rPr lang="en-US" sz="1800" i="1" dirty="0"/>
              <a:t>U.S. President’s Emergency Plan for AIDS Relief (PEPFAR),</a:t>
            </a:r>
            <a:r>
              <a:rPr lang="en-US" sz="1800" dirty="0"/>
              <a:t> </a:t>
            </a:r>
            <a:r>
              <a:rPr lang="en-US" sz="1800" i="1" dirty="0"/>
              <a:t>Unitaid, The Global Fund to Fight AIDS, Tuberculosis and Malaria (GF)</a:t>
            </a:r>
            <a:r>
              <a:rPr lang="en-US" sz="1800" dirty="0"/>
              <a:t>, the </a:t>
            </a:r>
            <a:r>
              <a:rPr lang="en-US" sz="1800" i="1" dirty="0"/>
              <a:t>Children’s Investment Fund Foundation (CIFF), Johnson &amp; Johnson (J&amp;J), </a:t>
            </a:r>
            <a:r>
              <a:rPr lang="en-US" sz="1800" dirty="0"/>
              <a:t>and </a:t>
            </a:r>
            <a:r>
              <a:rPr lang="en-US" sz="1800" i="1" dirty="0"/>
              <a:t>Gilead Sciences</a:t>
            </a:r>
            <a:r>
              <a:rPr lang="en-US" sz="1800" dirty="0"/>
              <a:t> at the </a:t>
            </a:r>
            <a:r>
              <a:rPr lang="en-US" sz="1800" b="1" dirty="0"/>
              <a:t>International AIDS Society Conference</a:t>
            </a:r>
            <a:r>
              <a:rPr lang="en-US" sz="1800" dirty="0"/>
              <a:t> in Amsterdam in July, 2018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240571" y="4293096"/>
            <a:ext cx="8446229" cy="1685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 plan to reach an additional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million men with HIV treatment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and support over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men in this age group to be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virally suppressed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effectively interrupt HIV transmission.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130" y="6478846"/>
            <a:ext cx="1615526" cy="3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1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041" y="337811"/>
            <a:ext cx="7427168" cy="1143000"/>
          </a:xfrm>
        </p:spPr>
        <p:txBody>
          <a:bodyPr>
            <a:noAutofit/>
          </a:bodyPr>
          <a:lstStyle/>
          <a:p>
            <a:r>
              <a:rPr lang="en-US" sz="3600" kern="0" dirty="0"/>
              <a:t>MenStar is a</a:t>
            </a:r>
            <a:r>
              <a:rPr lang="en-US" sz="3600" b="1" kern="0" dirty="0"/>
              <a:t> coordinated </a:t>
            </a:r>
            <a:r>
              <a:rPr lang="en-US" sz="3600" kern="0" dirty="0"/>
              <a:t>effort to clearly understand obstacles and </a:t>
            </a:r>
            <a:r>
              <a:rPr lang="en-US" sz="3600" b="1" kern="0" dirty="0"/>
              <a:t>differentiate</a:t>
            </a:r>
            <a:r>
              <a:rPr lang="en-US" sz="3600" kern="0" dirty="0"/>
              <a:t> treatment for men</a:t>
            </a:r>
            <a:endParaRPr lang="en-US" sz="36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313" y="2894180"/>
            <a:ext cx="1642403" cy="385462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FB7D692-43FB-924F-BC3C-AED8B8D2E587}"/>
              </a:ext>
            </a:extLst>
          </p:cNvPr>
          <p:cNvSpPr/>
          <p:nvPr/>
        </p:nvSpPr>
        <p:spPr bwMode="auto">
          <a:xfrm>
            <a:off x="5215081" y="2139481"/>
            <a:ext cx="1486472" cy="189486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4F4F4">
                    <a:lumMod val="50000"/>
                  </a:srgbClr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90 </a:t>
            </a:r>
          </a:p>
          <a:p>
            <a:pPr marL="0" marR="0" lvl="0" indent="0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itchFamily="-65" charset="0"/>
              </a:rPr>
              <a:t>90% of those will have viral suppression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BA64238-0032-074B-9D3D-67BFECF152D5}"/>
              </a:ext>
            </a:extLst>
          </p:cNvPr>
          <p:cNvSpPr/>
          <p:nvPr/>
        </p:nvSpPr>
        <p:spPr bwMode="auto">
          <a:xfrm>
            <a:off x="3547910" y="2144362"/>
            <a:ext cx="1485587" cy="189486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4F4F4">
                    <a:lumMod val="50000"/>
                  </a:srgbClr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90 - </a:t>
            </a:r>
          </a:p>
          <a:p>
            <a:pPr marL="0" marR="0" lvl="0" indent="0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itchFamily="-65" charset="0"/>
              </a:rPr>
              <a:t>90% of all people living with HIV receive sustained ARV therapy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C04AA7A-5DBF-8F48-B877-480766A0496D}"/>
              </a:ext>
            </a:extLst>
          </p:cNvPr>
          <p:cNvSpPr/>
          <p:nvPr/>
        </p:nvSpPr>
        <p:spPr bwMode="auto">
          <a:xfrm>
            <a:off x="1880426" y="2144362"/>
            <a:ext cx="1485900" cy="189738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4F4F4">
                    <a:lumMod val="50000"/>
                  </a:srgbClr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90 - </a:t>
            </a:r>
          </a:p>
          <a:p>
            <a:pPr marL="0" marR="0" lvl="0" indent="0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itchFamily="-65" charset="0"/>
              </a:rPr>
              <a:t>90% of all PLHIV know their status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37" name="Google Shape;100;p19"/>
          <p:cNvSpPr/>
          <p:nvPr/>
        </p:nvSpPr>
        <p:spPr>
          <a:xfrm>
            <a:off x="536081" y="3626500"/>
            <a:ext cx="1192574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0" tIns="7150" rIns="7150" bIns="7150" anchor="t" anchorCtr="0">
            <a:noAutofit/>
          </a:bodyPr>
          <a:lstStyle/>
          <a:p>
            <a:pPr defTabSz="456365" fontAlgn="base">
              <a:buClr>
                <a:srgbClr val="024959"/>
              </a:buClr>
              <a:buSzPts val="1100"/>
            </a:pPr>
            <a:r>
              <a:rPr lang="en" sz="1100" b="1" dirty="0">
                <a:solidFill>
                  <a:srgbClr val="212121"/>
                </a:solidFill>
                <a:latin typeface="Arial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Pre-Testing /</a:t>
            </a:r>
          </a:p>
          <a:p>
            <a:pPr defTabSz="456365" fontAlgn="base">
              <a:buClr>
                <a:srgbClr val="024959"/>
              </a:buClr>
              <a:buSzPts val="1100"/>
            </a:pPr>
            <a:r>
              <a:rPr lang="en" sz="1100" b="1" dirty="0">
                <a:solidFill>
                  <a:srgbClr val="212121"/>
                </a:solidFill>
                <a:latin typeface="Arial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Decision to Test</a:t>
            </a:r>
          </a:p>
          <a:p>
            <a:pPr defTabSz="456365" fontAlgn="base">
              <a:buClr>
                <a:srgbClr val="024959"/>
              </a:buClr>
              <a:buSzPts val="1100"/>
            </a:pPr>
            <a:endParaRPr sz="1100" b="1" dirty="0">
              <a:solidFill>
                <a:srgbClr val="212121"/>
              </a:solidFill>
              <a:latin typeface="Arial" panose="020B0604020202020204" pitchFamily="34" charset="0"/>
              <a:ea typeface="Open Sans SemiBold"/>
              <a:cs typeface="Arial" panose="020B0604020202020204" pitchFamily="34" charset="0"/>
              <a:sym typeface="Open Sans SemiBold"/>
            </a:endParaRPr>
          </a:p>
        </p:txBody>
      </p:sp>
      <p:sp>
        <p:nvSpPr>
          <p:cNvPr id="38" name="Google Shape;101;p19"/>
          <p:cNvSpPr/>
          <p:nvPr/>
        </p:nvSpPr>
        <p:spPr>
          <a:xfrm>
            <a:off x="1626464" y="3047392"/>
            <a:ext cx="1658400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0" tIns="7150" rIns="7150" bIns="7150" anchor="t" anchorCtr="0">
            <a:noAutofit/>
          </a:bodyPr>
          <a:lstStyle/>
          <a:p>
            <a:pPr defTabSz="456365" fontAlgn="base">
              <a:buClr>
                <a:srgbClr val="024959"/>
              </a:buClr>
              <a:buSzPts val="1100"/>
            </a:pPr>
            <a:endParaRPr sz="1100" b="1" dirty="0">
              <a:solidFill>
                <a:srgbClr val="024959"/>
              </a:solidFill>
              <a:latin typeface="Arial" panose="020B0604020202020204" pitchFamily="34" charset="0"/>
              <a:ea typeface="Open Sans SemiBold"/>
              <a:cs typeface="Arial" panose="020B0604020202020204" pitchFamily="34" charset="0"/>
              <a:sym typeface="Open Sans SemiBold"/>
            </a:endParaRPr>
          </a:p>
        </p:txBody>
      </p:sp>
      <p:sp>
        <p:nvSpPr>
          <p:cNvPr id="39" name="Google Shape;103;p19"/>
          <p:cNvSpPr/>
          <p:nvPr/>
        </p:nvSpPr>
        <p:spPr>
          <a:xfrm>
            <a:off x="2068489" y="3634981"/>
            <a:ext cx="1449861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0" tIns="7150" rIns="7150" bIns="7150" anchor="t" anchorCtr="0">
            <a:noAutofit/>
          </a:bodyPr>
          <a:lstStyle/>
          <a:p>
            <a:pPr defTabSz="456365" fontAlgn="base">
              <a:buClr>
                <a:srgbClr val="024959"/>
              </a:buClr>
              <a:buSzPts val="1100"/>
            </a:pPr>
            <a:r>
              <a:rPr lang="en" sz="1100" b="1" dirty="0">
                <a:solidFill>
                  <a:srgbClr val="212121"/>
                </a:solidFill>
                <a:latin typeface="Arial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Test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1093AF12-96B6-654D-B6B2-EE7F241601A6}"/>
              </a:ext>
            </a:extLst>
          </p:cNvPr>
          <p:cNvSpPr/>
          <p:nvPr/>
        </p:nvSpPr>
        <p:spPr bwMode="auto">
          <a:xfrm>
            <a:off x="536070" y="3421910"/>
            <a:ext cx="1143000" cy="228600"/>
          </a:xfrm>
          <a:prstGeom prst="rightArrow">
            <a:avLst/>
          </a:prstGeom>
          <a:solidFill>
            <a:srgbClr val="E3000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02982A01-85C2-9541-B726-C5D5303F1BD6}"/>
              </a:ext>
            </a:extLst>
          </p:cNvPr>
          <p:cNvSpPr/>
          <p:nvPr/>
        </p:nvSpPr>
        <p:spPr bwMode="auto">
          <a:xfrm>
            <a:off x="2067831" y="3423899"/>
            <a:ext cx="1143000" cy="228600"/>
          </a:xfrm>
          <a:prstGeom prst="rightArrow">
            <a:avLst/>
          </a:prstGeom>
          <a:solidFill>
            <a:srgbClr val="E3000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AEF8465-6DC2-F549-B3EE-D3087E178234}"/>
              </a:ext>
            </a:extLst>
          </p:cNvPr>
          <p:cNvSpPr/>
          <p:nvPr/>
        </p:nvSpPr>
        <p:spPr bwMode="auto">
          <a:xfrm>
            <a:off x="3680310" y="3437653"/>
            <a:ext cx="1143000" cy="228600"/>
          </a:xfrm>
          <a:prstGeom prst="rightArrow">
            <a:avLst/>
          </a:prstGeom>
          <a:solidFill>
            <a:srgbClr val="E3000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43" name="Google Shape;88;p19">
            <a:extLst>
              <a:ext uri="{FF2B5EF4-FFF2-40B4-BE49-F238E27FC236}">
                <a16:creationId xmlns:a16="http://schemas.microsoft.com/office/drawing/2014/main" id="{AF31E935-DB24-764E-A7DE-8AC807A3E727}"/>
              </a:ext>
            </a:extLst>
          </p:cNvPr>
          <p:cNvSpPr/>
          <p:nvPr/>
        </p:nvSpPr>
        <p:spPr>
          <a:xfrm>
            <a:off x="3670373" y="3632032"/>
            <a:ext cx="11430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0" tIns="7150" rIns="7150" bIns="7150" anchor="t" anchorCtr="0">
            <a:noAutofit/>
          </a:bodyPr>
          <a:lstStyle/>
          <a:p>
            <a:pPr defTabSz="456365" fontAlgn="base">
              <a:buClr>
                <a:srgbClr val="024959"/>
              </a:buClr>
              <a:buSzPts val="1100"/>
            </a:pPr>
            <a:r>
              <a:rPr lang="en" sz="1100" b="1" dirty="0">
                <a:solidFill>
                  <a:srgbClr val="212121"/>
                </a:solidFill>
                <a:latin typeface="Arial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In treatment</a:t>
            </a:r>
          </a:p>
          <a:p>
            <a:pPr defTabSz="456365" fontAlgn="base">
              <a:buClr>
                <a:srgbClr val="024959"/>
              </a:buClr>
              <a:buSzPts val="1100"/>
            </a:pPr>
            <a:endParaRPr lang="en" sz="1100" b="1" dirty="0">
              <a:solidFill>
                <a:srgbClr val="212121"/>
              </a:solidFill>
              <a:latin typeface="Arial" panose="020B0604020202020204" pitchFamily="34" charset="0"/>
              <a:ea typeface="Open Sans SemiBold"/>
              <a:cs typeface="Arial" panose="020B0604020202020204" pitchFamily="34" charset="0"/>
              <a:sym typeface="Open Sans SemiBold"/>
            </a:endParaRPr>
          </a:p>
          <a:p>
            <a:pPr defTabSz="456365" fontAlgn="base">
              <a:buClr>
                <a:srgbClr val="024959"/>
              </a:buClr>
              <a:buSzPts val="1100"/>
            </a:pPr>
            <a:endParaRPr sz="1100" b="1" dirty="0">
              <a:solidFill>
                <a:srgbClr val="212121"/>
              </a:solidFill>
              <a:latin typeface="Arial" panose="020B0604020202020204" pitchFamily="34" charset="0"/>
              <a:ea typeface="Open Sans SemiBold"/>
              <a:cs typeface="Arial" panose="020B0604020202020204" pitchFamily="34" charset="0"/>
              <a:sym typeface="Open Sans SemiBold"/>
            </a:endParaRP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2D132FA4-670E-CA41-9ED0-FFEBCB7D38F5}"/>
              </a:ext>
            </a:extLst>
          </p:cNvPr>
          <p:cNvSpPr/>
          <p:nvPr/>
        </p:nvSpPr>
        <p:spPr bwMode="auto">
          <a:xfrm>
            <a:off x="5367104" y="3436600"/>
            <a:ext cx="1143000" cy="228600"/>
          </a:xfrm>
          <a:prstGeom prst="rightArrow">
            <a:avLst/>
          </a:prstGeom>
          <a:solidFill>
            <a:srgbClr val="E3000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45" name="Google Shape;88;p19">
            <a:extLst>
              <a:ext uri="{FF2B5EF4-FFF2-40B4-BE49-F238E27FC236}">
                <a16:creationId xmlns:a16="http://schemas.microsoft.com/office/drawing/2014/main" id="{ABCDAAD5-EB68-4942-9290-C52E074719CF}"/>
              </a:ext>
            </a:extLst>
          </p:cNvPr>
          <p:cNvSpPr/>
          <p:nvPr/>
        </p:nvSpPr>
        <p:spPr>
          <a:xfrm>
            <a:off x="5367106" y="3629213"/>
            <a:ext cx="1486472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0" tIns="7150" rIns="7150" bIns="7150" anchor="t" anchorCtr="0">
            <a:noAutofit/>
          </a:bodyPr>
          <a:lstStyle/>
          <a:p>
            <a:pPr defTabSz="456365" fontAlgn="base">
              <a:buClr>
                <a:srgbClr val="024959"/>
              </a:buClr>
              <a:buSzPts val="1100"/>
            </a:pPr>
            <a:r>
              <a:rPr lang="en" sz="1100" b="1" dirty="0">
                <a:solidFill>
                  <a:srgbClr val="212121"/>
                </a:solidFill>
                <a:latin typeface="Arial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Virally Suppressed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7EDD76F8-0205-2B4D-A58F-4A9DF03E2416}"/>
              </a:ext>
            </a:extLst>
          </p:cNvPr>
          <p:cNvSpPr/>
          <p:nvPr/>
        </p:nvSpPr>
        <p:spPr bwMode="auto">
          <a:xfrm rot="5400000">
            <a:off x="1738590" y="2687207"/>
            <a:ext cx="340828" cy="283025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 algn="ctr">
            <a:solidFill>
              <a:srgbClr val="B64C4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64C4B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B4DA4F5-4EB9-7840-8718-25B13DD014AD}"/>
              </a:ext>
            </a:extLst>
          </p:cNvPr>
          <p:cNvSpPr/>
          <p:nvPr/>
        </p:nvSpPr>
        <p:spPr bwMode="auto">
          <a:xfrm>
            <a:off x="892287" y="4426991"/>
            <a:ext cx="2384924" cy="34082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algn="ctr" defTabSz="57147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16181A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J&amp;J Insights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BDBC9F06-F2DD-3E43-B1D0-2A400D1C8C87}"/>
              </a:ext>
            </a:extLst>
          </p:cNvPr>
          <p:cNvSpPr/>
          <p:nvPr/>
        </p:nvSpPr>
        <p:spPr bwMode="auto">
          <a:xfrm rot="5400000">
            <a:off x="4887030" y="3286386"/>
            <a:ext cx="470741" cy="3167165"/>
          </a:xfrm>
          <a:prstGeom prst="rightBrace">
            <a:avLst>
              <a:gd name="adj1" fmla="val 8332"/>
              <a:gd name="adj2" fmla="val 50000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57147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77777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6550EB43-ED84-CE4A-A20F-9D9A2E7FBFF4}"/>
              </a:ext>
            </a:extLst>
          </p:cNvPr>
          <p:cNvSpPr/>
          <p:nvPr/>
        </p:nvSpPr>
        <p:spPr bwMode="auto">
          <a:xfrm>
            <a:off x="3662491" y="5121579"/>
            <a:ext cx="4484899" cy="482072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algn="ctr" defTabSz="5714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16181A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Brand Creation for Men’s HIV Services in South Africa (PEPFAR/Gilead/J&amp;J)</a:t>
            </a: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00A37541-FEC3-A249-A284-D1A85EE14172}"/>
              </a:ext>
            </a:extLst>
          </p:cNvPr>
          <p:cNvSpPr/>
          <p:nvPr/>
        </p:nvSpPr>
        <p:spPr bwMode="auto">
          <a:xfrm rot="5400000">
            <a:off x="4342480" y="1894490"/>
            <a:ext cx="340828" cy="4419669"/>
          </a:xfrm>
          <a:prstGeom prst="rightBrace">
            <a:avLst>
              <a:gd name="adj1" fmla="val 8333"/>
              <a:gd name="adj2" fmla="val 49751"/>
            </a:avLst>
          </a:prstGeom>
          <a:noFill/>
          <a:ln w="12700" cap="flat" cmpd="sng" algn="ctr">
            <a:solidFill>
              <a:srgbClr val="468CA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A985669-CB1C-5F47-86E2-E9AFE1387404}"/>
              </a:ext>
            </a:extLst>
          </p:cNvPr>
          <p:cNvSpPr/>
          <p:nvPr/>
        </p:nvSpPr>
        <p:spPr bwMode="auto">
          <a:xfrm>
            <a:off x="2951712" y="4294089"/>
            <a:ext cx="3242459" cy="339371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algn="ctr" defTabSz="57147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16181A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Gates Foundation Insights</a:t>
            </a: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22F0149E-866A-47BB-9DE5-FFDE53FB762C}"/>
              </a:ext>
            </a:extLst>
          </p:cNvPr>
          <p:cNvSpPr/>
          <p:nvPr/>
        </p:nvSpPr>
        <p:spPr bwMode="auto">
          <a:xfrm rot="5400000">
            <a:off x="1037833" y="4142892"/>
            <a:ext cx="340828" cy="134435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 algn="ctr">
            <a:solidFill>
              <a:srgbClr val="F47C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714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55" name="Rounded Rectangle 37">
            <a:extLst>
              <a:ext uri="{FF2B5EF4-FFF2-40B4-BE49-F238E27FC236}">
                <a16:creationId xmlns:a16="http://schemas.microsoft.com/office/drawing/2014/main" id="{0145C798-3949-4DCD-80CE-DE1B3CB9ECB1}"/>
              </a:ext>
            </a:extLst>
          </p:cNvPr>
          <p:cNvSpPr/>
          <p:nvPr/>
        </p:nvSpPr>
        <p:spPr bwMode="auto">
          <a:xfrm>
            <a:off x="-68996" y="4987327"/>
            <a:ext cx="2728397" cy="396362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algn="ctr" defTabSz="57147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16181A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HIV Self Testing Demand </a:t>
            </a:r>
          </a:p>
          <a:p>
            <a:pPr algn="ctr" defTabSz="57147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16181A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Creation</a:t>
            </a:r>
          </a:p>
          <a:p>
            <a:pPr algn="ctr" defTabSz="57147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16181A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(EJAF/CIFF/Unitaid</a:t>
            </a:r>
            <a:r>
              <a:rPr lang="en-US" sz="1050" b="1" dirty="0">
                <a:solidFill>
                  <a:srgbClr val="63666A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)</a:t>
            </a:r>
          </a:p>
          <a:p>
            <a:pPr algn="ctr" defTabSz="57147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63666A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 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BDBC9F06-F2DD-3E43-B1D0-2A400D1C8C87}"/>
              </a:ext>
            </a:extLst>
          </p:cNvPr>
          <p:cNvSpPr/>
          <p:nvPr/>
        </p:nvSpPr>
        <p:spPr bwMode="auto">
          <a:xfrm rot="5400000">
            <a:off x="4167671" y="3456422"/>
            <a:ext cx="420520" cy="4647244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57147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77777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57" name="Rounded Rectangle 37">
            <a:extLst>
              <a:ext uri="{FF2B5EF4-FFF2-40B4-BE49-F238E27FC236}">
                <a16:creationId xmlns:a16="http://schemas.microsoft.com/office/drawing/2014/main" id="{0145C798-3949-4DCD-80CE-DE1B3CB9ECB1}"/>
              </a:ext>
            </a:extLst>
          </p:cNvPr>
          <p:cNvSpPr/>
          <p:nvPr/>
        </p:nvSpPr>
        <p:spPr bwMode="auto">
          <a:xfrm>
            <a:off x="1712752" y="5943717"/>
            <a:ext cx="6082763" cy="396362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algn="ctr" defTabSz="571478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16181A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Policy and Service Delivery Changes; Medication Improvements (PEPFAR/Global Fund)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22F0149E-866A-47BB-9DE5-FFDE53FB762C}"/>
              </a:ext>
            </a:extLst>
          </p:cNvPr>
          <p:cNvSpPr/>
          <p:nvPr/>
        </p:nvSpPr>
        <p:spPr bwMode="auto">
          <a:xfrm rot="5400000">
            <a:off x="2400061" y="4144503"/>
            <a:ext cx="340828" cy="134435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57147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77777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98835" y="5004884"/>
            <a:ext cx="1167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50" b="1" dirty="0">
                <a:solidFill>
                  <a:srgbClr val="16181A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</a:rPr>
              <a:t>HIV Self Testing Distribution</a:t>
            </a:r>
          </a:p>
          <a:p>
            <a:pPr defTabSz="342900"/>
            <a:r>
              <a:rPr lang="en-US" sz="1050" b="1" dirty="0">
                <a:solidFill>
                  <a:srgbClr val="16181A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</a:rPr>
              <a:t>(Unitaid)</a:t>
            </a:r>
          </a:p>
        </p:txBody>
      </p:sp>
    </p:spTree>
    <p:extLst>
      <p:ext uri="{BB962C8B-B14F-4D97-AF65-F5344CB8AC3E}">
        <p14:creationId xmlns:p14="http://schemas.microsoft.com/office/powerpoint/2010/main" val="31005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E05A-0D0B-9546-B178-5730D689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MenStar is a </a:t>
            </a:r>
            <a:r>
              <a:rPr lang="en-US" sz="3600" b="1" dirty="0"/>
              <a:t>different approach </a:t>
            </a:r>
            <a:r>
              <a:rPr lang="en-US" sz="3600" dirty="0"/>
              <a:t>to reaching men with HIV 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457000"/>
            <a:ext cx="89644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We know men are different, yet we try to drive them to the same treatment services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16181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00DC5-8F99-4FAB-92BA-A26517696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537986"/>
            <a:ext cx="7343775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F0175-81A6-4A60-88D9-4182CDD9118E}"/>
              </a:ext>
            </a:extLst>
          </p:cNvPr>
          <p:cNvSpPr txBox="1"/>
          <p:nvPr/>
        </p:nvSpPr>
        <p:spPr>
          <a:xfrm>
            <a:off x="1043608" y="5691069"/>
            <a:ext cx="705678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Client-centred approach: HIV service delivery can be adapted to appeal to the preferences and aspirations of diverse male clients</a:t>
            </a:r>
          </a:p>
        </p:txBody>
      </p:sp>
    </p:spTree>
    <p:extLst>
      <p:ext uri="{BB962C8B-B14F-4D97-AF65-F5344CB8AC3E}">
        <p14:creationId xmlns:p14="http://schemas.microsoft.com/office/powerpoint/2010/main" val="27755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insights to make changes to demand creation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1" y="1737417"/>
            <a:ext cx="3436144" cy="4036219"/>
          </a:xfrm>
          <a:prstGeom prst="rect">
            <a:avLst/>
          </a:prstGeom>
        </p:spPr>
      </p:pic>
      <p:sp>
        <p:nvSpPr>
          <p:cNvPr id="5" name="AutoShape 12">
            <a:extLst>
              <a:ext uri="{FF2B5EF4-FFF2-40B4-BE49-F238E27FC236}">
                <a16:creationId xmlns:a16="http://schemas.microsoft.com/office/drawing/2014/main" id="{2297F830-374D-4040-828E-AB594E070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14" y="2528536"/>
            <a:ext cx="300696" cy="2810376"/>
          </a:xfrm>
          <a:prstGeom prst="homePlate">
            <a:avLst>
              <a:gd name="adj" fmla="val 100000"/>
            </a:avLst>
          </a:prstGeom>
          <a:solidFill>
            <a:srgbClr val="E3000F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68580" bIns="68580" anchor="ctr"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 kern="0" dirty="0">
              <a:solidFill>
                <a:srgbClr val="091D5D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29451" y="1782091"/>
            <a:ext cx="5066272" cy="4303265"/>
            <a:chOff x="6508750" y="1612365"/>
            <a:chExt cx="2406650" cy="4303336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5400000">
              <a:off x="7407275" y="713840"/>
              <a:ext cx="609600" cy="2406650"/>
            </a:xfrm>
            <a:prstGeom prst="homePlate">
              <a:avLst>
                <a:gd name="adj" fmla="val 31394"/>
              </a:avLst>
            </a:prstGeom>
            <a:solidFill>
              <a:srgbClr val="E3000F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rot="10800000" vert="eaVert" tIns="68580" bIns="68580" anchor="ctr"/>
            <a:lstStyle>
              <a:lvl1pPr algn="l">
                <a:lnSpc>
                  <a:spcPct val="102000"/>
                </a:lnSpc>
                <a:spcAft>
                  <a:spcPct val="37000"/>
                </a:spcAft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571500" indent="-190500" algn="l">
                <a:lnSpc>
                  <a:spcPct val="94000"/>
                </a:lnSpc>
                <a:spcAft>
                  <a:spcPct val="36000"/>
                </a:spcAft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190500" algn="l">
                <a:lnSpc>
                  <a:spcPct val="95000"/>
                </a:lnSpc>
                <a:spcAft>
                  <a:spcPct val="30000"/>
                </a:spcAft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714500" indent="-195263" algn="l">
                <a:lnSpc>
                  <a:spcPct val="97000"/>
                </a:lnSpc>
                <a:spcAft>
                  <a:spcPct val="28000"/>
                </a:spcAft>
                <a:buChar char="–"/>
                <a:defRPr sz="1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286000" indent="-187325" algn="l">
                <a:buSzPct val="10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743200" indent="-1873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3200400" indent="-1873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657600" indent="-1873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4114800" indent="-1873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defTabSz="6858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nl-NL" altLang="en-US" b="1" kern="0" dirty="0">
                  <a:solidFill>
                    <a:srgbClr val="FFFFFF"/>
                  </a:solidFill>
                  <a:latin typeface="Arial"/>
                </a:rPr>
                <a:t>Demand Creation Solutions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508750" y="2097128"/>
              <a:ext cx="2406650" cy="3818573"/>
              <a:chOff x="4100" y="1364"/>
              <a:chExt cx="1271" cy="2363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9" name="Freeform 14"/>
              <p:cNvSpPr>
                <a:spLocks/>
              </p:cNvSpPr>
              <p:nvPr/>
            </p:nvSpPr>
            <p:spPr bwMode="auto">
              <a:xfrm>
                <a:off x="4100" y="1364"/>
                <a:ext cx="1271" cy="2363"/>
              </a:xfrm>
              <a:custGeom>
                <a:avLst/>
                <a:gdLst>
                  <a:gd name="T0" fmla="*/ 1271 w 2551"/>
                  <a:gd name="T1" fmla="*/ 2363 h 2008"/>
                  <a:gd name="T2" fmla="*/ 1271 w 2551"/>
                  <a:gd name="T3" fmla="*/ 0 h 2008"/>
                  <a:gd name="T4" fmla="*/ 635 w 2551"/>
                  <a:gd name="T5" fmla="*/ 114 h 2008"/>
                  <a:gd name="T6" fmla="*/ 0 w 2551"/>
                  <a:gd name="T7" fmla="*/ 0 h 2008"/>
                  <a:gd name="T8" fmla="*/ 0 w 2551"/>
                  <a:gd name="T9" fmla="*/ 2363 h 2008"/>
                  <a:gd name="T10" fmla="*/ 1271 w 2551"/>
                  <a:gd name="T11" fmla="*/ 2363 h 20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51" h="2008">
                    <a:moveTo>
                      <a:pt x="2551" y="2008"/>
                    </a:moveTo>
                    <a:lnTo>
                      <a:pt x="2551" y="0"/>
                    </a:lnTo>
                    <a:lnTo>
                      <a:pt x="1274" y="97"/>
                    </a:lnTo>
                    <a:lnTo>
                      <a:pt x="0" y="0"/>
                    </a:lnTo>
                    <a:lnTo>
                      <a:pt x="0" y="2008"/>
                    </a:lnTo>
                    <a:lnTo>
                      <a:pt x="2551" y="2008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1796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6350" cap="flat" cmpd="sng">
                    <a:solidFill>
                      <a:srgbClr val="C0C0C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tIns="68580" bIns="68580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kern="0" dirty="0">
                  <a:solidFill>
                    <a:srgbClr val="091D5D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/>
            </p:nvSpPr>
            <p:spPr bwMode="auto">
              <a:xfrm>
                <a:off x="4100" y="1485"/>
                <a:ext cx="1235" cy="2139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1796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68580" bIns="68580" anchor="t"/>
              <a:lstStyle>
                <a:lvl1pPr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342900" eaLnBrk="0" fontAlgn="base" hangingPunct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nl-NL" altLang="en-US" sz="1600" b="1" kern="0" dirty="0">
                    <a:solidFill>
                      <a:srgbClr val="FFFFFF"/>
                    </a:solidFill>
                    <a:latin typeface="Arial"/>
                  </a:rPr>
                  <a:t>1. HIV Self Testing campaigns (Kenya)</a:t>
                </a:r>
              </a:p>
              <a:p>
                <a:pPr marL="128588" indent="-128588" defTabSz="342900" eaLnBrk="0" fontAlgn="base" hangingPunct="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nl-NL" altLang="en-US" sz="1400" kern="0" dirty="0">
                    <a:solidFill>
                      <a:srgbClr val="FFFFFF"/>
                    </a:solidFill>
                    <a:latin typeface="Arial"/>
                  </a:rPr>
                  <a:t>Chukua Selfie</a:t>
                </a:r>
              </a:p>
              <a:p>
                <a:pPr marL="128588" indent="-128588" defTabSz="342900" eaLnBrk="0" fontAlgn="base" hangingPunct="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nl-NL" altLang="en-US" sz="1400" kern="0" dirty="0">
                    <a:solidFill>
                      <a:srgbClr val="FFFFFF"/>
                    </a:solidFill>
                    <a:latin typeface="Arial"/>
                  </a:rPr>
                  <a:t>HIV Self Testing Design Challenge Fund</a:t>
                </a:r>
                <a:r>
                  <a:rPr lang="en-US" altLang="en-US" sz="1400" kern="0" dirty="0">
                    <a:solidFill>
                      <a:srgbClr val="FFFFFF"/>
                    </a:solidFill>
                    <a:latin typeface="Arial"/>
                  </a:rPr>
                  <a:t> for service delivery models: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"/>
                  </a:rPr>
                  <a:t>in male-dominated community hotspots, in male-dominated businesses and in private sector pharmacies</a:t>
                </a:r>
                <a:r>
                  <a:rPr lang="en-US" altLang="en-US" sz="1400" kern="0" dirty="0">
                    <a:solidFill>
                      <a:srgbClr val="FFFFFF"/>
                    </a:solidFill>
                    <a:latin typeface="Arial"/>
                  </a:rPr>
                  <a:t> </a:t>
                </a:r>
              </a:p>
              <a:p>
                <a:pPr marL="128588" indent="-128588" defTabSz="342900" eaLnBrk="0" fontAlgn="base" hangingPunct="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FFFFFF"/>
                    </a:solidFill>
                    <a:latin typeface="Arial"/>
                  </a:rPr>
                  <a:t>MTV Shuga: including HIVST in story lines</a:t>
                </a:r>
              </a:p>
              <a:p>
                <a:pPr defTabSz="3429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1600" b="1" kern="0" dirty="0">
                    <a:solidFill>
                      <a:srgbClr val="FFFFFF"/>
                    </a:solidFill>
                    <a:latin typeface="Arial"/>
                  </a:rPr>
                  <a:t>2. Brand Creation for Men’s HIV Services (South Africa)</a:t>
                </a:r>
              </a:p>
              <a:p>
                <a:pPr defTabSz="342900"/>
                <a:endParaRPr lang="en-US" sz="105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898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insights to make changes to supply side solutions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79705" y="1542866"/>
            <a:ext cx="5418384" cy="4766454"/>
            <a:chOff x="6508750" y="1700213"/>
            <a:chExt cx="2406650" cy="4267200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 rot="5400000">
              <a:off x="7407275" y="801688"/>
              <a:ext cx="609600" cy="2406650"/>
            </a:xfrm>
            <a:prstGeom prst="homePlate">
              <a:avLst>
                <a:gd name="adj" fmla="val 31394"/>
              </a:avLst>
            </a:prstGeom>
            <a:solidFill>
              <a:srgbClr val="E3000F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rot="10800000" vert="eaVert" tIns="68580" bIns="68580" anchor="ctr"/>
            <a:lstStyle>
              <a:lvl1pPr algn="l">
                <a:lnSpc>
                  <a:spcPct val="102000"/>
                </a:lnSpc>
                <a:spcAft>
                  <a:spcPct val="37000"/>
                </a:spcAft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571500" indent="-190500" algn="l">
                <a:lnSpc>
                  <a:spcPct val="94000"/>
                </a:lnSpc>
                <a:spcAft>
                  <a:spcPct val="36000"/>
                </a:spcAft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190500" algn="l">
                <a:lnSpc>
                  <a:spcPct val="95000"/>
                </a:lnSpc>
                <a:spcAft>
                  <a:spcPct val="30000"/>
                </a:spcAft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714500" indent="-195263" algn="l">
                <a:lnSpc>
                  <a:spcPct val="97000"/>
                </a:lnSpc>
                <a:spcAft>
                  <a:spcPct val="28000"/>
                </a:spcAft>
                <a:buChar char="–"/>
                <a:defRPr sz="1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286000" indent="-187325" algn="l">
                <a:buSzPct val="10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743200" indent="-1873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3200400" indent="-1873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657600" indent="-1873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4114800" indent="-1873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defTabSz="6858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nl-NL" altLang="en-US" b="1" kern="0" dirty="0">
                  <a:solidFill>
                    <a:srgbClr val="FFFFFF"/>
                  </a:solidFill>
                  <a:latin typeface="Arial"/>
                </a:rPr>
                <a:t>Supply Side Solutions</a:t>
              </a: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6508750" y="2148840"/>
              <a:ext cx="2406650" cy="3818573"/>
              <a:chOff x="4100" y="1396"/>
              <a:chExt cx="1271" cy="2363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100" y="1396"/>
                <a:ext cx="1271" cy="2363"/>
              </a:xfrm>
              <a:custGeom>
                <a:avLst/>
                <a:gdLst>
                  <a:gd name="T0" fmla="*/ 1271 w 2551"/>
                  <a:gd name="T1" fmla="*/ 2363 h 2008"/>
                  <a:gd name="T2" fmla="*/ 1271 w 2551"/>
                  <a:gd name="T3" fmla="*/ 0 h 2008"/>
                  <a:gd name="T4" fmla="*/ 635 w 2551"/>
                  <a:gd name="T5" fmla="*/ 114 h 2008"/>
                  <a:gd name="T6" fmla="*/ 0 w 2551"/>
                  <a:gd name="T7" fmla="*/ 0 h 2008"/>
                  <a:gd name="T8" fmla="*/ 0 w 2551"/>
                  <a:gd name="T9" fmla="*/ 2363 h 2008"/>
                  <a:gd name="T10" fmla="*/ 1271 w 2551"/>
                  <a:gd name="T11" fmla="*/ 2363 h 20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51" h="2008">
                    <a:moveTo>
                      <a:pt x="2551" y="2008"/>
                    </a:moveTo>
                    <a:lnTo>
                      <a:pt x="2551" y="0"/>
                    </a:lnTo>
                    <a:lnTo>
                      <a:pt x="1274" y="97"/>
                    </a:lnTo>
                    <a:lnTo>
                      <a:pt x="0" y="0"/>
                    </a:lnTo>
                    <a:lnTo>
                      <a:pt x="0" y="2008"/>
                    </a:lnTo>
                    <a:lnTo>
                      <a:pt x="2551" y="2008"/>
                    </a:lnTo>
                  </a:path>
                </a:pathLst>
              </a:custGeom>
              <a:grpFill/>
              <a:ln>
                <a:noFill/>
              </a:ln>
              <a:effectLst>
                <a:outerShdw dist="1796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6350" cap="flat" cmpd="sng">
                    <a:solidFill>
                      <a:srgbClr val="C0C0C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tIns="68580" bIns="68580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kern="0" dirty="0">
                  <a:solidFill>
                    <a:srgbClr val="091D5D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4119" y="1511"/>
                <a:ext cx="1233" cy="1998"/>
              </a:xfrm>
              <a:prstGeom prst="rect">
                <a:avLst/>
              </a:prstGeom>
              <a:grpFill/>
              <a:ln>
                <a:noFill/>
              </a:ln>
              <a:effectLst>
                <a:outerShdw dist="1796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68580" bIns="68580" anchor="t"/>
              <a:lstStyle>
                <a:lvl1pPr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228600" indent="-228600" defTabSz="342900" eaLnBrk="0" fontAlgn="base" hangingPunct="0">
                  <a:spcAft>
                    <a:spcPct val="0"/>
                  </a:spcAft>
                  <a:buAutoNum type="arabicPeriod"/>
                </a:pPr>
                <a:r>
                  <a:rPr lang="en-US" sz="1600" b="1" kern="0" dirty="0">
                    <a:solidFill>
                      <a:srgbClr val="FFFFFF"/>
                    </a:solidFill>
                    <a:latin typeface="Arial"/>
                  </a:rPr>
                  <a:t>The STAR Project for Self Testing in Africa</a:t>
                </a:r>
                <a:endParaRPr lang="nl-NL" sz="1600" b="1" kern="0" dirty="0">
                  <a:solidFill>
                    <a:srgbClr val="FFFFFF"/>
                  </a:solidFill>
                  <a:latin typeface="Arial"/>
                </a:endParaRPr>
              </a:p>
              <a:p>
                <a:pPr marL="228600" indent="-228600" defTabSz="342900" eaLnBrk="0" fontAlgn="base" hangingPunct="0">
                  <a:spcAft>
                    <a:spcPct val="0"/>
                  </a:spcAft>
                  <a:buAutoNum type="arabicPeriod"/>
                </a:pPr>
                <a:endParaRPr lang="en-US" sz="1600" b="1" kern="0" dirty="0">
                  <a:solidFill>
                    <a:srgbClr val="FFFFFF"/>
                  </a:solidFill>
                  <a:latin typeface="Arial"/>
                </a:endParaRPr>
              </a:p>
              <a:p>
                <a:pPr defTabSz="342900" eaLnBrk="0" fontAlgn="base" hangingPunct="0">
                  <a:spcAft>
                    <a:spcPct val="0"/>
                  </a:spcAft>
                </a:pPr>
                <a:r>
                  <a:rPr lang="en-US" sz="1600" b="1" kern="0" dirty="0">
                    <a:solidFill>
                      <a:srgbClr val="FFFFFF"/>
                    </a:solidFill>
                    <a:latin typeface="Arial"/>
                  </a:rPr>
                  <a:t>2. Improved service delivery experience:</a:t>
                </a:r>
              </a:p>
              <a:p>
                <a:pPr marL="682229" lvl="1" indent="-125016" defTabSz="342900"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FFFFFF"/>
                    </a:solidFill>
                    <a:latin typeface="Arial"/>
                  </a:rPr>
                  <a:t>Empathy/compassion training for providers.</a:t>
                </a:r>
              </a:p>
              <a:p>
                <a:pPr marL="682229" lvl="1" indent="-125016" defTabSz="342900"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FFFFFF"/>
                    </a:solidFill>
                    <a:latin typeface="Arial"/>
                  </a:rPr>
                  <a:t>Longer hours for greater access</a:t>
                </a:r>
              </a:p>
              <a:p>
                <a:pPr marL="682229" lvl="1" indent="-125016" defTabSz="342900"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FFFFFF"/>
                    </a:solidFill>
                    <a:latin typeface="Arial"/>
                  </a:rPr>
                  <a:t>Appointment follow-ups</a:t>
                </a:r>
              </a:p>
              <a:p>
                <a:pPr marL="682229" lvl="1" indent="-125016" defTabSz="342900"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FFFFFF"/>
                    </a:solidFill>
                    <a:latin typeface="Arial"/>
                  </a:rPr>
                  <a:t>Shorter wait times</a:t>
                </a:r>
              </a:p>
              <a:p>
                <a:pPr marL="682229" lvl="1" indent="-125016" defTabSz="342900"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FFFFFF"/>
                    </a:solidFill>
                    <a:latin typeface="Arial"/>
                  </a:rPr>
                  <a:t>Men’s Corners</a:t>
                </a:r>
              </a:p>
              <a:p>
                <a:pPr marL="682229" lvl="1" indent="-125016" defTabSz="342900"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FFFFFF"/>
                    </a:solidFill>
                    <a:latin typeface="Arial"/>
                  </a:rPr>
                  <a:t>Adherence counseling targeted at men</a:t>
                </a:r>
              </a:p>
              <a:p>
                <a:pPr marL="682229" lvl="1" indent="-125016" defTabSz="342900"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0" dirty="0">
                    <a:solidFill>
                      <a:srgbClr val="FFFFFF"/>
                    </a:solidFill>
                    <a:latin typeface="Arial"/>
                  </a:rPr>
                  <a:t>Branded cues within the clinics</a:t>
                </a:r>
                <a:endParaRPr lang="nl-NL" altLang="en-US" sz="1400" kern="0" dirty="0">
                  <a:solidFill>
                    <a:srgbClr val="FFFFFF"/>
                  </a:solidFill>
                  <a:latin typeface="Arial"/>
                </a:endParaRPr>
              </a:p>
              <a:p>
                <a:pPr marL="125016" indent="-125016" defTabSz="342900"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1600" b="1" kern="0" dirty="0">
                  <a:solidFill>
                    <a:srgbClr val="FFFFFF"/>
                  </a:solidFill>
                  <a:latin typeface="Arial"/>
                </a:endParaRPr>
              </a:p>
              <a:p>
                <a:pPr defTabSz="342900" eaLnBrk="0" fontAlgn="base" hangingPunct="0">
                  <a:spcAft>
                    <a:spcPct val="0"/>
                  </a:spcAft>
                </a:pPr>
                <a:r>
                  <a:rPr lang="en-US" sz="1600" b="1" kern="0" dirty="0">
                    <a:solidFill>
                      <a:srgbClr val="FFFFFF"/>
                    </a:solidFill>
                    <a:latin typeface="Arial"/>
                  </a:rPr>
                  <a:t>3. Digital patient empowerment tools</a:t>
                </a:r>
              </a:p>
              <a:p>
                <a:pPr defTabSz="342900" eaLnBrk="0" fontAlgn="base" hangingPunct="0">
                  <a:spcAft>
                    <a:spcPct val="0"/>
                  </a:spcAft>
                </a:pPr>
                <a:endParaRPr lang="en-US" sz="1600" b="1" kern="0" dirty="0">
                  <a:solidFill>
                    <a:srgbClr val="FFFFFF"/>
                  </a:solidFill>
                  <a:latin typeface="Arial"/>
                </a:endParaRPr>
              </a:p>
              <a:p>
                <a:pPr defTabSz="342900" eaLnBrk="0" fontAlgn="base" hangingPunct="0">
                  <a:spcAft>
                    <a:spcPct val="0"/>
                  </a:spcAft>
                </a:pPr>
                <a:r>
                  <a:rPr lang="en-US" sz="1600" b="1" kern="0" dirty="0">
                    <a:solidFill>
                      <a:srgbClr val="FFFFFF"/>
                    </a:solidFill>
                    <a:latin typeface="Arial"/>
                  </a:rPr>
                  <a:t>4. Support rapid and safe transition to TL</a:t>
                </a:r>
              </a:p>
              <a:p>
                <a:pPr defTabSz="342900" eaLnBrk="0" fontAlgn="base" hangingPunct="0">
                  <a:spcAft>
                    <a:spcPct val="0"/>
                  </a:spcAft>
                </a:pPr>
                <a:endParaRPr lang="en-US" sz="1600" b="1" kern="0" dirty="0">
                  <a:solidFill>
                    <a:srgbClr val="FFFFFF"/>
                  </a:solidFill>
                  <a:latin typeface="Arial"/>
                </a:endParaRPr>
              </a:p>
              <a:p>
                <a:pPr defTabSz="342900" eaLnBrk="0" fontAlgn="base" hangingPunct="0">
                  <a:spcAft>
                    <a:spcPct val="0"/>
                  </a:spcAft>
                  <a:defRPr/>
                </a:pPr>
                <a:r>
                  <a:rPr lang="en-US" sz="1600" b="1" kern="0" dirty="0">
                    <a:solidFill>
                      <a:srgbClr val="FFFFFF"/>
                    </a:solidFill>
                    <a:latin typeface="Arial"/>
                  </a:rPr>
                  <a:t>5. Decentralized external ART pick up points</a:t>
                </a:r>
                <a:endParaRPr lang="nl-NL" altLang="en-US" sz="11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2" y="1878092"/>
            <a:ext cx="3036094" cy="3814763"/>
          </a:xfrm>
          <a:prstGeom prst="rect">
            <a:avLst/>
          </a:prstGeom>
        </p:spPr>
      </p:pic>
      <p:sp>
        <p:nvSpPr>
          <p:cNvPr id="18" name="AutoShape 12">
            <a:extLst>
              <a:ext uri="{FF2B5EF4-FFF2-40B4-BE49-F238E27FC236}">
                <a16:creationId xmlns:a16="http://schemas.microsoft.com/office/drawing/2014/main" id="{2297F830-374D-4040-828E-AB594E070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07" y="2492896"/>
            <a:ext cx="300696" cy="2810376"/>
          </a:xfrm>
          <a:prstGeom prst="homePlate">
            <a:avLst>
              <a:gd name="adj" fmla="val 100000"/>
            </a:avLst>
          </a:prstGeom>
          <a:solidFill>
            <a:srgbClr val="FF00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68580" bIns="68580" anchor="ctr"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 kern="0" dirty="0">
              <a:solidFill>
                <a:srgbClr val="091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5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Here’s how we’re improving the supply side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726" y="2115295"/>
            <a:ext cx="8690890" cy="2755217"/>
            <a:chOff x="-1519961" y="1296996"/>
            <a:chExt cx="10772433" cy="4077573"/>
          </a:xfrm>
        </p:grpSpPr>
        <p:pic>
          <p:nvPicPr>
            <p:cNvPr id="4" name="Picture 2" descr="Image result for ONE Medical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8816" y="2083072"/>
              <a:ext cx="4948335" cy="328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mage result for ARV pills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954" y="2083072"/>
              <a:ext cx="4385518" cy="329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1519961" y="1296996"/>
              <a:ext cx="6703721" cy="59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1.  Improve the Service Delivery Experience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59825" y="1313890"/>
              <a:ext cx="2972625" cy="59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2.  Better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20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1.  The Service Delivery Experience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85866"/>
            <a:ext cx="6840760" cy="45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4500" b="1" dirty="0"/>
              <a:t>Early outcomes</a:t>
            </a:r>
          </a:p>
        </p:txBody>
      </p:sp>
    </p:spTree>
    <p:extLst>
      <p:ext uri="{BB962C8B-B14F-4D97-AF65-F5344CB8AC3E}">
        <p14:creationId xmlns:p14="http://schemas.microsoft.com/office/powerpoint/2010/main" val="3654207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6013</TotalTime>
  <Words>1151</Words>
  <Application>Microsoft Macintosh PowerPoint</Application>
  <PresentationFormat>On-screen Show (4:3)</PresentationFormat>
  <Paragraphs>191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 Unicode MS</vt:lpstr>
      <vt:lpstr>ヒラギノ角ゴ ProN W3</vt:lpstr>
      <vt:lpstr>Arial</vt:lpstr>
      <vt:lpstr>Calibri</vt:lpstr>
      <vt:lpstr>Century Gothic</vt:lpstr>
      <vt:lpstr>Franklin Gothic Book</vt:lpstr>
      <vt:lpstr>Open Sans SemiBold</vt:lpstr>
      <vt:lpstr>Segoe UI</vt:lpstr>
      <vt:lpstr>Symbol</vt:lpstr>
      <vt:lpstr>Verdana</vt:lpstr>
      <vt:lpstr>Wingdings</vt:lpstr>
      <vt:lpstr>Office Theme</vt:lpstr>
      <vt:lpstr>3_PEPFAR Theme</vt:lpstr>
      <vt:lpstr>MenStar Coalition Closing the gap on reaching men: Time for action</vt:lpstr>
      <vt:lpstr>What is the MenStar Coalition?</vt:lpstr>
      <vt:lpstr>MenStar is a coordinated effort to clearly understand obstacles and differentiate treatment for men</vt:lpstr>
      <vt:lpstr>MenStar is a different approach to reaching men with HIV services</vt:lpstr>
      <vt:lpstr>Using insights to make changes to demand creation solutions</vt:lpstr>
      <vt:lpstr>Using insights to make changes to supply side solutions</vt:lpstr>
      <vt:lpstr>Here’s how we’re improving the supply side</vt:lpstr>
      <vt:lpstr>1.  The Service Delivery Experience</vt:lpstr>
      <vt:lpstr>PowerPoint Presentation</vt:lpstr>
      <vt:lpstr>Kenya: Self-testing distribution in PEPFAR 2018 - 2019</vt:lpstr>
      <vt:lpstr>ART Initiations at health facilities post HIVST among men </vt:lpstr>
      <vt:lpstr>Malawi: Male friendly HIV services</vt:lpstr>
      <vt:lpstr>Malawi: HIV testing yield from male friendly HIV services</vt:lpstr>
      <vt:lpstr>Zambia: Weekend &amp; evening clinics</vt:lpstr>
      <vt:lpstr>Zambia: Men on ART 2018-2019</vt:lpstr>
      <vt:lpstr>Policy changes aligned to WHO normative guidance</vt:lpstr>
      <vt:lpstr>What are the plans for  MenStar in 2020?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Anna Grimsrud</cp:lastModifiedBy>
  <cp:revision>180</cp:revision>
  <dcterms:created xsi:type="dcterms:W3CDTF">2015-07-06T08:16:27Z</dcterms:created>
  <dcterms:modified xsi:type="dcterms:W3CDTF">2019-12-03T13:41:08Z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iteId">
    <vt:lpwstr>66cf5074-5afe-48d1-a691-a12b2121f44b</vt:lpwstr>
  </property>
  <property fmtid="{D5CDD505-2E9C-101B-9397-08002B2CF9AE}" pid="4" name="MSIP_Label_1665d9ee-429a-4d5f-97cc-cfb56e044a6e_Owner">
    <vt:lpwstr>BhandariN@state.gov</vt:lpwstr>
  </property>
  <property fmtid="{D5CDD505-2E9C-101B-9397-08002B2CF9AE}" pid="5" name="MSIP_Label_1665d9ee-429a-4d5f-97cc-cfb56e044a6e_SetDate">
    <vt:lpwstr>2019-11-18T22:22:08.0149744Z</vt:lpwstr>
  </property>
  <property fmtid="{D5CDD505-2E9C-101B-9397-08002B2CF9AE}" pid="6" name="MSIP_Label_1665d9ee-429a-4d5f-97cc-cfb56e044a6e_Name">
    <vt:lpwstr>Unclassified</vt:lpwstr>
  </property>
  <property fmtid="{D5CDD505-2E9C-101B-9397-08002B2CF9AE}" pid="7" name="MSIP_Label_1665d9ee-429a-4d5f-97cc-cfb56e044a6e_Application">
    <vt:lpwstr>Microsoft Azure Information Protection</vt:lpwstr>
  </property>
  <property fmtid="{D5CDD505-2E9C-101B-9397-08002B2CF9AE}" pid="8" name="MSIP_Label_1665d9ee-429a-4d5f-97cc-cfb56e044a6e_ActionId">
    <vt:lpwstr>ce9a0c21-de4f-4f8f-8f64-3c2309f7a128</vt:lpwstr>
  </property>
  <property fmtid="{D5CDD505-2E9C-101B-9397-08002B2CF9AE}" pid="9" name="MSIP_Label_1665d9ee-429a-4d5f-97cc-cfb56e044a6e_Extended_MSFT_Method">
    <vt:lpwstr>Manual</vt:lpwstr>
  </property>
  <property fmtid="{D5CDD505-2E9C-101B-9397-08002B2CF9AE}" pid="10" name="Sensitivity">
    <vt:lpwstr>Unclassified</vt:lpwstr>
  </property>
</Properties>
</file>