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8"/>
  </p:notesMasterIdLst>
  <p:handoutMasterIdLst>
    <p:handoutMasterId r:id="rId19"/>
  </p:handoutMasterIdLst>
  <p:sldIdLst>
    <p:sldId id="267" r:id="rId5"/>
    <p:sldId id="266" r:id="rId6"/>
    <p:sldId id="269" r:id="rId7"/>
    <p:sldId id="270" r:id="rId8"/>
    <p:sldId id="277" r:id="rId9"/>
    <p:sldId id="268" r:id="rId10"/>
    <p:sldId id="271" r:id="rId11"/>
    <p:sldId id="272" r:id="rId12"/>
    <p:sldId id="273" r:id="rId13"/>
    <p:sldId id="274" r:id="rId14"/>
    <p:sldId id="278" r:id="rId15"/>
    <p:sldId id="280" r:id="rId16"/>
    <p:sldId id="279" r:id="rId17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1C24"/>
    <a:srgbClr val="EF41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 snapToObjects="1">
      <p:cViewPr varScale="1">
        <p:scale>
          <a:sx n="63" d="100"/>
          <a:sy n="63" d="100"/>
        </p:scale>
        <p:origin x="73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69" d="100"/>
          <a:sy n="69" d="100"/>
        </p:scale>
        <p:origin x="-2568" y="-120"/>
      </p:cViewPr>
      <p:guideLst>
        <p:guide orient="horz" pos="3126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625521-94A0-460B-B873-2E433DA52D80}" type="datetimeFigureOut">
              <a:rPr lang="en-GB" smtClean="0"/>
              <a:t>25/07/2017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FDDCCF-4F6E-433A-B627-E700498FE5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69968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3EF4F7-7387-E742-A44D-BE158817334F}" type="datetimeFigureOut">
              <a:rPr lang="fr-FR" smtClean="0"/>
              <a:t>25/07/2017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44785B-9B9E-F74F-8CEC-8D1D88E3B36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54892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/>
              <a:buNone/>
            </a:pPr>
            <a:r>
              <a:rPr lang="en-US" dirty="0"/>
              <a:t>Utilization</a:t>
            </a:r>
          </a:p>
          <a:p>
            <a:pPr marL="0" indent="0">
              <a:buFont typeface="Arial"/>
              <a:buNone/>
            </a:pPr>
            <a:endParaRPr lang="en-US" dirty="0"/>
          </a:p>
          <a:p>
            <a:pPr marL="0" indent="0">
              <a:buFont typeface="Arial"/>
              <a:buNone/>
            </a:pPr>
            <a:r>
              <a:rPr lang="en-US" baseline="0" dirty="0"/>
              <a:t>treatment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/>
              <a:t>25% are </a:t>
            </a:r>
            <a:r>
              <a:rPr lang="en-US" baseline="0" dirty="0" err="1"/>
              <a:t>pos</a:t>
            </a:r>
            <a:r>
              <a:rPr lang="en-US" baseline="0" dirty="0"/>
              <a:t> but not linked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/>
              <a:t>Further 55% not retained retained in care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/>
              <a:t>Leaving only 20% of those surveyed in care</a:t>
            </a:r>
          </a:p>
          <a:p>
            <a:pPr marL="0" indent="0">
              <a:buFont typeface="Arial"/>
              <a:buNone/>
            </a:pPr>
            <a:endParaRPr lang="en-US" baseline="0" dirty="0"/>
          </a:p>
          <a:p>
            <a:pPr marL="0" indent="0">
              <a:buFont typeface="Arial"/>
              <a:buNone/>
            </a:pPr>
            <a:r>
              <a:rPr lang="en-US" baseline="0" dirty="0"/>
              <a:t>Prevention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/>
              <a:t>70% obtained condoms within past year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/>
              <a:t>14 % participated in prevention program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/>
              <a:t>6% had ever used </a:t>
            </a:r>
            <a:r>
              <a:rPr lang="en-US" baseline="0" dirty="0" err="1"/>
              <a:t>PrEP</a:t>
            </a: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728A991-3853-F746-9C59-A7A68DCD811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79772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/>
              <a:t>Call</a:t>
            </a:r>
            <a:r>
              <a:rPr lang="en-US" baseline="0" dirty="0"/>
              <a:t> out Service Delivery Location figures in JIAS paper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728A991-3853-F746-9C59-A7A68DCD811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724051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aseline="0" dirty="0"/>
              <a:t>6.3% and 2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baseline="0" dirty="0"/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aseline="0" dirty="0"/>
              <a:t>6.3% and 2% respectively.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baseline="0" dirty="0"/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It is important to note that from our quick review the national investment is largely focused on the prevention of HIV amongst sex workers. These </a:t>
            </a:r>
            <a:r>
              <a:rPr lang="en-US" baseline="0" dirty="0" err="1"/>
              <a:t>programmes</a:t>
            </a:r>
            <a:r>
              <a:rPr lang="en-US" baseline="0" dirty="0"/>
              <a:t> vary in terms of focus, scope, approach and the extent to which sex workers are engaged/implemented</a:t>
            </a:r>
            <a:endParaRPr lang="en-GB" baseline="0" dirty="0"/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baseline="0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C366F2-1B82-8E43-B983-045388936D7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655496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/>
              <a:t>Make the point that there</a:t>
            </a:r>
            <a:r>
              <a:rPr lang="en-US" baseline="0" dirty="0"/>
              <a:t> are many organizations with a lot of experience and some of it has been condensed into tools like the MSMIT. 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/>
              <a:t>We need to figure out how to leverage this experience (the second panel will tackle that issue)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/>
              <a:t>UNAIDS released:</a:t>
            </a:r>
          </a:p>
          <a:p>
            <a:pPr marL="171450" indent="-171450">
              <a:buFont typeface="Arial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728A991-3853-F746-9C59-A7A68DCD811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37002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745" y="1835748"/>
            <a:ext cx="8048510" cy="2678596"/>
          </a:xfrm>
          <a:prstGeom prst="rect">
            <a:avLst/>
          </a:prstGeom>
        </p:spPr>
      </p:pic>
      <p:sp>
        <p:nvSpPr>
          <p:cNvPr id="2" name="TextBox 1"/>
          <p:cNvSpPr txBox="1"/>
          <p:nvPr userDrawn="1"/>
        </p:nvSpPr>
        <p:spPr>
          <a:xfrm>
            <a:off x="1209675" y="5953125"/>
            <a:ext cx="72675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3200" dirty="0" smtClean="0">
                <a:solidFill>
                  <a:srgbClr val="ED1C24"/>
                </a:solidFill>
                <a:latin typeface="Gill Sans Std Light" panose="020B0302020104020203" pitchFamily="34" charset="0"/>
              </a:rPr>
              <a:t>#IAS2017 | @IAS_conference</a:t>
            </a:r>
            <a:endParaRPr lang="en-US" sz="3200" dirty="0">
              <a:solidFill>
                <a:srgbClr val="ED1C24"/>
              </a:solidFill>
              <a:latin typeface="Gill Sans Std Light" panose="020B0302020104020203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7825" y="6070728"/>
            <a:ext cx="460417" cy="3844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86" y="925428"/>
            <a:ext cx="8018313" cy="1143000"/>
          </a:xfrm>
        </p:spPr>
        <p:txBody>
          <a:bodyPr/>
          <a:lstStyle>
            <a:lvl1pPr>
              <a:defRPr>
                <a:latin typeface="Gill Sans Std Light" panose="020B0302020104020203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486" y="2250990"/>
            <a:ext cx="8018313" cy="4525963"/>
          </a:xfrm>
        </p:spPr>
        <p:txBody>
          <a:bodyPr vert="eaVert"/>
          <a:lstStyle>
            <a:lvl1pPr>
              <a:defRPr>
                <a:latin typeface="Gill Sans Std Light" panose="020B0302020104020203" pitchFamily="34" charset="0"/>
              </a:defRPr>
            </a:lvl1pPr>
            <a:lvl2pPr>
              <a:defRPr>
                <a:latin typeface="Gill Sans Std Light" panose="020B0302020104020203" pitchFamily="34" charset="0"/>
              </a:defRPr>
            </a:lvl2pPr>
            <a:lvl3pPr>
              <a:defRPr>
                <a:latin typeface="Gill Sans Std Light" panose="020B0302020104020203" pitchFamily="34" charset="0"/>
              </a:defRPr>
            </a:lvl3pPr>
            <a:lvl4pPr>
              <a:defRPr>
                <a:latin typeface="Gill Sans Std Light" panose="020B0302020104020203" pitchFamily="34" charset="0"/>
              </a:defRPr>
            </a:lvl4pPr>
            <a:lvl5pPr>
              <a:defRPr>
                <a:latin typeface="Gill Sans Std Light" panose="020B0302020104020203" pitchFamily="34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-599"/>
            <a:ext cx="9144000" cy="78259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620" y="80929"/>
            <a:ext cx="1865156" cy="620736"/>
          </a:xfrm>
          <a:prstGeom prst="rect">
            <a:avLst/>
          </a:prstGeom>
        </p:spPr>
      </p:pic>
      <p:sp>
        <p:nvSpPr>
          <p:cNvPr id="14" name="TextBox 13"/>
          <p:cNvSpPr txBox="1"/>
          <p:nvPr userDrawn="1"/>
        </p:nvSpPr>
        <p:spPr>
          <a:xfrm>
            <a:off x="6560870" y="268692"/>
            <a:ext cx="35567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CH" sz="1400" dirty="0" smtClean="0">
                <a:solidFill>
                  <a:srgbClr val="EF4129"/>
                </a:solidFill>
                <a:latin typeface="Gill Sans Std Light" panose="020B0302020104020203" pitchFamily="34" charset="0"/>
              </a:rPr>
              <a:t>#IAS2017 | @</a:t>
            </a:r>
            <a:r>
              <a:rPr lang="fr-CH" sz="1400" dirty="0" err="1" smtClean="0">
                <a:solidFill>
                  <a:srgbClr val="EF4129"/>
                </a:solidFill>
                <a:latin typeface="Gill Sans Std Light" panose="020B0302020104020203" pitchFamily="34" charset="0"/>
              </a:rPr>
              <a:t>IAS_conference</a:t>
            </a:r>
            <a:endParaRPr lang="en-US" sz="1400" dirty="0">
              <a:solidFill>
                <a:srgbClr val="EF4129"/>
              </a:solidFill>
              <a:latin typeface="Gill Sans Std Light" panose="020B0302020104020203" pitchFamily="34" charset="0"/>
            </a:endParaRP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8746" y="294779"/>
            <a:ext cx="337665" cy="2819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84239"/>
            <a:ext cx="8229600" cy="1143000"/>
          </a:xfrm>
        </p:spPr>
        <p:txBody>
          <a:bodyPr/>
          <a:lstStyle>
            <a:lvl1pPr>
              <a:defRPr>
                <a:latin typeface="Gill Sans Std Light" panose="020B0302020104020203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1"/>
            <a:ext cx="8229600" cy="4525963"/>
          </a:xfrm>
        </p:spPr>
        <p:txBody>
          <a:bodyPr/>
          <a:lstStyle>
            <a:lvl1pPr>
              <a:defRPr>
                <a:latin typeface="Gill Sans Std Light" panose="020B0302020104020203" pitchFamily="34" charset="0"/>
              </a:defRPr>
            </a:lvl1pPr>
            <a:lvl2pPr>
              <a:defRPr>
                <a:latin typeface="Gill Sans Std Light" panose="020B0302020104020203" pitchFamily="34" charset="0"/>
              </a:defRPr>
            </a:lvl2pPr>
            <a:lvl3pPr>
              <a:defRPr>
                <a:latin typeface="Gill Sans Std Light" panose="020B0302020104020203" pitchFamily="34" charset="0"/>
              </a:defRPr>
            </a:lvl3pPr>
            <a:lvl4pPr>
              <a:defRPr>
                <a:latin typeface="Gill Sans Std Light" panose="020B0302020104020203" pitchFamily="34" charset="0"/>
              </a:defRPr>
            </a:lvl4pPr>
            <a:lvl5pPr>
              <a:defRPr>
                <a:latin typeface="Gill Sans Std Light" panose="020B0302020104020203" pitchFamily="34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-599"/>
            <a:ext cx="9144000" cy="78259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620" y="80929"/>
            <a:ext cx="1865156" cy="620736"/>
          </a:xfrm>
          <a:prstGeom prst="rect">
            <a:avLst/>
          </a:prstGeom>
        </p:spPr>
      </p:pic>
      <p:sp>
        <p:nvSpPr>
          <p:cNvPr id="12" name="TextBox 11"/>
          <p:cNvSpPr txBox="1"/>
          <p:nvPr userDrawn="1"/>
        </p:nvSpPr>
        <p:spPr>
          <a:xfrm>
            <a:off x="6560870" y="268692"/>
            <a:ext cx="35567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CH" sz="1400" dirty="0" smtClean="0">
                <a:solidFill>
                  <a:srgbClr val="EF4129"/>
                </a:solidFill>
                <a:latin typeface="Gill Sans Std Light" panose="020B0302020104020203" pitchFamily="34" charset="0"/>
              </a:rPr>
              <a:t>#IAS2017 | @</a:t>
            </a:r>
            <a:r>
              <a:rPr lang="fr-CH" sz="1400" smtClean="0">
                <a:solidFill>
                  <a:srgbClr val="EF4129"/>
                </a:solidFill>
                <a:latin typeface="Gill Sans Std Light" panose="020B0302020104020203" pitchFamily="34" charset="0"/>
              </a:rPr>
              <a:t>IAS_conference</a:t>
            </a:r>
            <a:endParaRPr lang="en-US" sz="1400" dirty="0">
              <a:solidFill>
                <a:srgbClr val="EF4129"/>
              </a:solidFill>
              <a:latin typeface="Gill Sans Std Light" panose="020B0302020104020203" pitchFamily="34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8746" y="294779"/>
            <a:ext cx="337665" cy="2819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ubtitl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0000" y="600000"/>
            <a:ext cx="8064000" cy="5669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0000" y="1152000"/>
            <a:ext cx="8064000" cy="5280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1E3EDB-D7EB-F14E-A6D1-748C03EC5EDC}" type="slidenum">
              <a:rPr kumimoji="0" lang="en-US" sz="16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3"/>
          </p:nvPr>
        </p:nvSpPr>
        <p:spPr>
          <a:xfrm>
            <a:off x="539999" y="1801476"/>
            <a:ext cx="80640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5753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>
            <a:lvl1pPr>
              <a:defRPr>
                <a:solidFill>
                  <a:srgbClr val="ED1C24"/>
                </a:solidFill>
                <a:latin typeface="Gill Sans Std Light" panose="020B0302020104020203" pitchFamily="34" charset="0"/>
              </a:defRPr>
            </a:lvl1pPr>
          </a:lstStyle>
          <a:p>
            <a:r>
              <a:rPr lang="en-AU" dirty="0" smtClean="0"/>
              <a:t>Click to enter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Gill Sans Std Light" panose="020B0302020104020203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dirty="0" smtClean="0"/>
              <a:t>Click to enter presenter name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1659" y="347848"/>
            <a:ext cx="3720682" cy="1238267"/>
          </a:xfrm>
          <a:prstGeom prst="rect">
            <a:avLst/>
          </a:prstGeom>
        </p:spPr>
      </p:pic>
      <p:sp>
        <p:nvSpPr>
          <p:cNvPr id="10" name="TextBox 9"/>
          <p:cNvSpPr txBox="1"/>
          <p:nvPr userDrawn="1"/>
        </p:nvSpPr>
        <p:spPr>
          <a:xfrm>
            <a:off x="3491761" y="6447071"/>
            <a:ext cx="35567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CH" sz="1400" dirty="0" smtClean="0">
                <a:solidFill>
                  <a:srgbClr val="ED1C24"/>
                </a:solidFill>
              </a:rPr>
              <a:t>#IAS2017 | @</a:t>
            </a:r>
            <a:r>
              <a:rPr lang="fr-CH" sz="1400" dirty="0" err="1" smtClean="0">
                <a:solidFill>
                  <a:srgbClr val="ED1C24"/>
                </a:solidFill>
              </a:rPr>
              <a:t>IAS_Conference</a:t>
            </a:r>
            <a:endParaRPr lang="en-US" sz="1400" dirty="0">
              <a:solidFill>
                <a:srgbClr val="ED1C24"/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9637" y="6473158"/>
            <a:ext cx="337665" cy="2819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87" y="950142"/>
            <a:ext cx="8018280" cy="1143000"/>
          </a:xfrm>
        </p:spPr>
        <p:txBody>
          <a:bodyPr/>
          <a:lstStyle>
            <a:lvl1pPr>
              <a:defRPr>
                <a:latin typeface="Gill Sans Std Light" panose="020B0302020104020203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6487" y="2275704"/>
            <a:ext cx="8018280" cy="4525963"/>
          </a:xfrm>
        </p:spPr>
        <p:txBody>
          <a:bodyPr/>
          <a:lstStyle>
            <a:lvl1pPr>
              <a:defRPr>
                <a:latin typeface="Gill Sans Std Light" panose="020B0302020104020203" pitchFamily="34" charset="0"/>
              </a:defRPr>
            </a:lvl1pPr>
            <a:lvl2pPr>
              <a:defRPr>
                <a:latin typeface="Gill Sans Std Light" panose="020B0302020104020203" pitchFamily="34" charset="0"/>
              </a:defRPr>
            </a:lvl2pPr>
            <a:lvl3pPr>
              <a:defRPr>
                <a:latin typeface="Gill Sans Std Light" panose="020B0302020104020203" pitchFamily="34" charset="0"/>
              </a:defRPr>
            </a:lvl3pPr>
            <a:lvl4pPr>
              <a:defRPr>
                <a:latin typeface="Gill Sans Std Light" panose="020B0302020104020203" pitchFamily="34" charset="0"/>
              </a:defRPr>
            </a:lvl4pPr>
            <a:lvl5pPr>
              <a:defRPr>
                <a:latin typeface="Gill Sans Std Light" panose="020B0302020104020203" pitchFamily="34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>
            <a:off x="0" y="-599"/>
            <a:ext cx="9144000" cy="78259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620" y="80929"/>
            <a:ext cx="1865156" cy="620736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6560870" y="268692"/>
            <a:ext cx="35567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CH" sz="1400" dirty="0" smtClean="0">
                <a:solidFill>
                  <a:srgbClr val="EF4129"/>
                </a:solidFill>
                <a:latin typeface="Gill Sans Std Light" panose="020B0302020104020203" pitchFamily="34" charset="0"/>
              </a:rPr>
              <a:t>#IAS2017 | @</a:t>
            </a:r>
            <a:r>
              <a:rPr lang="fr-CH" sz="1400" dirty="0" err="1" smtClean="0">
                <a:solidFill>
                  <a:srgbClr val="EF4129"/>
                </a:solidFill>
                <a:latin typeface="Gill Sans Std Light" panose="020B0302020104020203" pitchFamily="34" charset="0"/>
              </a:rPr>
              <a:t>IAS_conference</a:t>
            </a:r>
            <a:endParaRPr lang="en-US" sz="1400" dirty="0">
              <a:solidFill>
                <a:srgbClr val="EF4129"/>
              </a:solidFill>
              <a:latin typeface="Gill Sans Std Light" panose="020B0302020104020203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8746" y="294779"/>
            <a:ext cx="337665" cy="2819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0853" y="4406901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Gill Sans Std Light" panose="020B0302020104020203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085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Gill Sans Std Light" panose="020B0302020104020203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Edit Master text styles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0" y="-599"/>
            <a:ext cx="9144000" cy="78259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620" y="80929"/>
            <a:ext cx="1865156" cy="620736"/>
          </a:xfrm>
          <a:prstGeom prst="rect">
            <a:avLst/>
          </a:prstGeom>
        </p:spPr>
      </p:pic>
      <p:sp>
        <p:nvSpPr>
          <p:cNvPr id="14" name="TextBox 13"/>
          <p:cNvSpPr txBox="1"/>
          <p:nvPr userDrawn="1"/>
        </p:nvSpPr>
        <p:spPr>
          <a:xfrm>
            <a:off x="6560870" y="268692"/>
            <a:ext cx="35567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CH" sz="1400" dirty="0" smtClean="0">
                <a:solidFill>
                  <a:srgbClr val="EF4129"/>
                </a:solidFill>
                <a:latin typeface="Gill Sans Std Light" panose="020B0302020104020203" pitchFamily="34" charset="0"/>
              </a:rPr>
              <a:t>#IAS2017 | @</a:t>
            </a:r>
            <a:r>
              <a:rPr lang="fr-CH" sz="1400" dirty="0" err="1" smtClean="0">
                <a:solidFill>
                  <a:srgbClr val="EF4129"/>
                </a:solidFill>
                <a:latin typeface="Gill Sans Std Light" panose="020B0302020104020203" pitchFamily="34" charset="0"/>
              </a:rPr>
              <a:t>IAS_conference</a:t>
            </a:r>
            <a:endParaRPr lang="en-US" sz="1400" dirty="0">
              <a:solidFill>
                <a:srgbClr val="EF4129"/>
              </a:solidFill>
              <a:latin typeface="Gill Sans Std Light" panose="020B0302020104020203" pitchFamily="34" charset="0"/>
            </a:endParaRP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8746" y="294779"/>
            <a:ext cx="337665" cy="2819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86" y="884236"/>
            <a:ext cx="8018313" cy="1143000"/>
          </a:xfrm>
        </p:spPr>
        <p:txBody>
          <a:bodyPr/>
          <a:lstStyle>
            <a:lvl1pPr>
              <a:defRPr>
                <a:latin typeface="Gill Sans Std Light" panose="020B0302020104020203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86" y="2209798"/>
            <a:ext cx="3836708" cy="4525963"/>
          </a:xfrm>
        </p:spPr>
        <p:txBody>
          <a:bodyPr/>
          <a:lstStyle>
            <a:lvl1pPr>
              <a:defRPr sz="2800">
                <a:latin typeface="Gill Sans Std Light" panose="020B0302020104020203" pitchFamily="34" charset="0"/>
              </a:defRPr>
            </a:lvl1pPr>
            <a:lvl2pPr>
              <a:defRPr sz="2400">
                <a:latin typeface="Gill Sans Std Light" panose="020B0302020104020203" pitchFamily="34" charset="0"/>
              </a:defRPr>
            </a:lvl2pPr>
            <a:lvl3pPr>
              <a:defRPr sz="2000">
                <a:latin typeface="Gill Sans Std Light" panose="020B0302020104020203" pitchFamily="34" charset="0"/>
              </a:defRPr>
            </a:lvl3pPr>
            <a:lvl4pPr>
              <a:defRPr sz="1800">
                <a:latin typeface="Gill Sans Std Light" panose="020B0302020104020203" pitchFamily="34" charset="0"/>
              </a:defRPr>
            </a:lvl4pPr>
            <a:lvl5pPr>
              <a:defRPr sz="1800">
                <a:latin typeface="Gill Sans Std Light" panose="020B0302020104020203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55594" y="2209798"/>
            <a:ext cx="4038600" cy="4525963"/>
          </a:xfrm>
        </p:spPr>
        <p:txBody>
          <a:bodyPr/>
          <a:lstStyle>
            <a:lvl1pPr>
              <a:defRPr sz="2800">
                <a:latin typeface="Gill Sans Std Light" panose="020B0302020104020203" pitchFamily="34" charset="0"/>
              </a:defRPr>
            </a:lvl1pPr>
            <a:lvl2pPr>
              <a:defRPr sz="2400">
                <a:latin typeface="Gill Sans Std Light" panose="020B0302020104020203" pitchFamily="34" charset="0"/>
              </a:defRPr>
            </a:lvl2pPr>
            <a:lvl3pPr>
              <a:defRPr sz="2000">
                <a:latin typeface="Gill Sans Std Light" panose="020B0302020104020203" pitchFamily="34" charset="0"/>
              </a:defRPr>
            </a:lvl3pPr>
            <a:lvl4pPr>
              <a:defRPr sz="1800">
                <a:latin typeface="Gill Sans Std Light" panose="020B0302020104020203" pitchFamily="34" charset="0"/>
              </a:defRPr>
            </a:lvl4pPr>
            <a:lvl5pPr>
              <a:defRPr sz="1800">
                <a:latin typeface="Gill Sans Std Light" panose="020B0302020104020203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599"/>
            <a:ext cx="9144000" cy="78259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620" y="80929"/>
            <a:ext cx="1865156" cy="620736"/>
          </a:xfrm>
          <a:prstGeom prst="rect">
            <a:avLst/>
          </a:prstGeom>
        </p:spPr>
      </p:pic>
      <p:sp>
        <p:nvSpPr>
          <p:cNvPr id="15" name="TextBox 14"/>
          <p:cNvSpPr txBox="1"/>
          <p:nvPr userDrawn="1"/>
        </p:nvSpPr>
        <p:spPr>
          <a:xfrm>
            <a:off x="6560870" y="268692"/>
            <a:ext cx="35567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CH" sz="1400" dirty="0" smtClean="0">
                <a:solidFill>
                  <a:srgbClr val="EF4129"/>
                </a:solidFill>
                <a:latin typeface="Gill Sans Std Light" panose="020B0302020104020203" pitchFamily="34" charset="0"/>
              </a:rPr>
              <a:t>#IAS2017 | @</a:t>
            </a:r>
            <a:r>
              <a:rPr lang="fr-CH" sz="1400" dirty="0" err="1" smtClean="0">
                <a:solidFill>
                  <a:srgbClr val="EF4129"/>
                </a:solidFill>
                <a:latin typeface="Gill Sans Std Light" panose="020B0302020104020203" pitchFamily="34" charset="0"/>
              </a:rPr>
              <a:t>IAS_conference</a:t>
            </a:r>
            <a:endParaRPr lang="en-US" sz="1400" dirty="0">
              <a:solidFill>
                <a:srgbClr val="EF4129"/>
              </a:solidFill>
              <a:latin typeface="Gill Sans Std Light" panose="020B0302020104020203" pitchFamily="34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8746" y="294779"/>
            <a:ext cx="337665" cy="2819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86" y="884239"/>
            <a:ext cx="8018313" cy="1143000"/>
          </a:xfrm>
        </p:spPr>
        <p:txBody>
          <a:bodyPr/>
          <a:lstStyle>
            <a:lvl1pPr>
              <a:defRPr>
                <a:latin typeface="Gill Sans Std Light" panose="020B0302020104020203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86" y="2144713"/>
            <a:ext cx="3838296" cy="639763"/>
          </a:xfrm>
        </p:spPr>
        <p:txBody>
          <a:bodyPr anchor="b"/>
          <a:lstStyle>
            <a:lvl1pPr marL="0" indent="0">
              <a:buNone/>
              <a:defRPr sz="2400" b="1">
                <a:latin typeface="Gill Sans Std Light" panose="020B030202010402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86" y="2784475"/>
            <a:ext cx="3838296" cy="3951288"/>
          </a:xfrm>
        </p:spPr>
        <p:txBody>
          <a:bodyPr/>
          <a:lstStyle>
            <a:lvl1pPr>
              <a:defRPr sz="2400">
                <a:latin typeface="Gill Sans Std Light" panose="020B0302020104020203" pitchFamily="34" charset="0"/>
              </a:defRPr>
            </a:lvl1pPr>
            <a:lvl2pPr>
              <a:defRPr sz="2000">
                <a:latin typeface="Gill Sans Std Light" panose="020B0302020104020203" pitchFamily="34" charset="0"/>
              </a:defRPr>
            </a:lvl2pPr>
            <a:lvl3pPr>
              <a:defRPr sz="1800">
                <a:latin typeface="Gill Sans Std Light" panose="020B0302020104020203" pitchFamily="34" charset="0"/>
              </a:defRPr>
            </a:lvl3pPr>
            <a:lvl4pPr>
              <a:defRPr sz="1600">
                <a:latin typeface="Gill Sans Std Light" panose="020B0302020104020203" pitchFamily="34" charset="0"/>
              </a:defRPr>
            </a:lvl4pPr>
            <a:lvl5pPr>
              <a:defRPr sz="1600">
                <a:latin typeface="Gill Sans Std Light" panose="020B0302020104020203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2421" y="2144713"/>
            <a:ext cx="4041775" cy="639763"/>
          </a:xfrm>
        </p:spPr>
        <p:txBody>
          <a:bodyPr anchor="b"/>
          <a:lstStyle>
            <a:lvl1pPr marL="0" indent="0">
              <a:buNone/>
              <a:defRPr sz="2400" b="1">
                <a:latin typeface="Gill Sans Std Light" panose="020B030202010402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52421" y="2784475"/>
            <a:ext cx="4041775" cy="3951288"/>
          </a:xfrm>
        </p:spPr>
        <p:txBody>
          <a:bodyPr/>
          <a:lstStyle>
            <a:lvl1pPr>
              <a:defRPr sz="2400">
                <a:latin typeface="Gill Sans Std Light" panose="020B0302020104020203" pitchFamily="34" charset="0"/>
              </a:defRPr>
            </a:lvl1pPr>
            <a:lvl2pPr>
              <a:defRPr sz="2000">
                <a:latin typeface="Gill Sans Std Light" panose="020B0302020104020203" pitchFamily="34" charset="0"/>
              </a:defRPr>
            </a:lvl2pPr>
            <a:lvl3pPr>
              <a:defRPr sz="1800">
                <a:latin typeface="Gill Sans Std Light" panose="020B0302020104020203" pitchFamily="34" charset="0"/>
              </a:defRPr>
            </a:lvl3pPr>
            <a:lvl4pPr>
              <a:defRPr sz="1600">
                <a:latin typeface="Gill Sans Std Light" panose="020B0302020104020203" pitchFamily="34" charset="0"/>
              </a:defRPr>
            </a:lvl4pPr>
            <a:lvl5pPr>
              <a:defRPr sz="1600">
                <a:latin typeface="Gill Sans Std Light" panose="020B0302020104020203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4" name="Rectangle 13"/>
          <p:cNvSpPr/>
          <p:nvPr userDrawn="1"/>
        </p:nvSpPr>
        <p:spPr>
          <a:xfrm>
            <a:off x="0" y="-599"/>
            <a:ext cx="9144000" cy="78259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620" y="80929"/>
            <a:ext cx="1865156" cy="620736"/>
          </a:xfrm>
          <a:prstGeom prst="rect">
            <a:avLst/>
          </a:prstGeom>
        </p:spPr>
      </p:pic>
      <p:sp>
        <p:nvSpPr>
          <p:cNvPr id="17" name="TextBox 16"/>
          <p:cNvSpPr txBox="1"/>
          <p:nvPr userDrawn="1"/>
        </p:nvSpPr>
        <p:spPr>
          <a:xfrm>
            <a:off x="6560870" y="268692"/>
            <a:ext cx="35567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CH" sz="1400" dirty="0" smtClean="0">
                <a:solidFill>
                  <a:srgbClr val="EF4129"/>
                </a:solidFill>
                <a:latin typeface="Gill Sans Std Light" panose="020B0302020104020203" pitchFamily="34" charset="0"/>
              </a:rPr>
              <a:t>#IAS2017 | @</a:t>
            </a:r>
            <a:r>
              <a:rPr lang="fr-CH" sz="1400" dirty="0" err="1" smtClean="0">
                <a:solidFill>
                  <a:srgbClr val="EF4129"/>
                </a:solidFill>
                <a:latin typeface="Gill Sans Std Light" panose="020B0302020104020203" pitchFamily="34" charset="0"/>
              </a:rPr>
              <a:t>IAS_conference</a:t>
            </a:r>
            <a:endParaRPr lang="en-US" sz="1400" dirty="0">
              <a:solidFill>
                <a:srgbClr val="EF4129"/>
              </a:solidFill>
              <a:latin typeface="Gill Sans Std Light" panose="020B0302020104020203" pitchFamily="34" charset="0"/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8746" y="294779"/>
            <a:ext cx="337665" cy="2819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86" y="950142"/>
            <a:ext cx="8018313" cy="1143000"/>
          </a:xfrm>
        </p:spPr>
        <p:txBody>
          <a:bodyPr/>
          <a:lstStyle>
            <a:lvl1pPr>
              <a:defRPr>
                <a:latin typeface="Gill Sans Std Light" panose="020B0302020104020203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-599"/>
            <a:ext cx="9144000" cy="78259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620" y="80929"/>
            <a:ext cx="1865156" cy="620736"/>
          </a:xfrm>
          <a:prstGeom prst="rect">
            <a:avLst/>
          </a:prstGeom>
        </p:spPr>
      </p:pic>
      <p:sp>
        <p:nvSpPr>
          <p:cNvPr id="13" name="TextBox 12"/>
          <p:cNvSpPr txBox="1"/>
          <p:nvPr userDrawn="1"/>
        </p:nvSpPr>
        <p:spPr>
          <a:xfrm>
            <a:off x="6560870" y="268692"/>
            <a:ext cx="35567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CH" sz="1400" dirty="0" smtClean="0">
                <a:solidFill>
                  <a:srgbClr val="EF4129"/>
                </a:solidFill>
                <a:latin typeface="Gill Sans Std Light" panose="020B0302020104020203" pitchFamily="34" charset="0"/>
              </a:rPr>
              <a:t>#IAS2017 | @</a:t>
            </a:r>
            <a:r>
              <a:rPr lang="fr-CH" sz="1400" dirty="0" err="1" smtClean="0">
                <a:solidFill>
                  <a:srgbClr val="EF4129"/>
                </a:solidFill>
                <a:latin typeface="Gill Sans Std Light" panose="020B0302020104020203" pitchFamily="34" charset="0"/>
              </a:rPr>
              <a:t>IAS_conference</a:t>
            </a:r>
            <a:endParaRPr lang="en-US" sz="1400" dirty="0">
              <a:solidFill>
                <a:srgbClr val="EF4129"/>
              </a:solidFill>
              <a:latin typeface="Gill Sans Std Light" panose="020B0302020104020203" pitchFamily="34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8746" y="294779"/>
            <a:ext cx="337665" cy="2819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87" y="907362"/>
            <a:ext cx="2797026" cy="1162051"/>
          </a:xfrm>
        </p:spPr>
        <p:txBody>
          <a:bodyPr anchor="b"/>
          <a:lstStyle>
            <a:lvl1pPr algn="l">
              <a:defRPr sz="2000" b="1">
                <a:latin typeface="Gill Sans Std Light" panose="020B0302020104020203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73017" y="907365"/>
            <a:ext cx="5111750" cy="5853113"/>
          </a:xfrm>
        </p:spPr>
        <p:txBody>
          <a:bodyPr/>
          <a:lstStyle>
            <a:lvl1pPr>
              <a:defRPr sz="3200">
                <a:latin typeface="Gill Sans Std Light" panose="020B0302020104020203" pitchFamily="34" charset="0"/>
              </a:defRPr>
            </a:lvl1pPr>
            <a:lvl2pPr>
              <a:defRPr sz="2800">
                <a:latin typeface="Gill Sans Std Light" panose="020B0302020104020203" pitchFamily="34" charset="0"/>
              </a:defRPr>
            </a:lvl2pPr>
            <a:lvl3pPr>
              <a:defRPr sz="2400">
                <a:latin typeface="Gill Sans Std Light" panose="020B0302020104020203" pitchFamily="34" charset="0"/>
              </a:defRPr>
            </a:lvl3pPr>
            <a:lvl4pPr>
              <a:defRPr sz="2000">
                <a:latin typeface="Gill Sans Std Light" panose="020B0302020104020203" pitchFamily="34" charset="0"/>
              </a:defRPr>
            </a:lvl4pPr>
            <a:lvl5pPr>
              <a:defRPr sz="2000">
                <a:latin typeface="Gill Sans Std Light" panose="020B0302020104020203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87" y="2069415"/>
            <a:ext cx="2797026" cy="4691063"/>
          </a:xfrm>
        </p:spPr>
        <p:txBody>
          <a:bodyPr/>
          <a:lstStyle>
            <a:lvl1pPr marL="0" indent="0">
              <a:buNone/>
              <a:defRPr sz="1400">
                <a:latin typeface="Gill Sans Std Light" panose="020B0302020104020203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Edit Master text styles</a:t>
            </a:r>
          </a:p>
        </p:txBody>
      </p:sp>
      <p:sp>
        <p:nvSpPr>
          <p:cNvPr id="13" name="Rectangle 12"/>
          <p:cNvSpPr/>
          <p:nvPr userDrawn="1"/>
        </p:nvSpPr>
        <p:spPr>
          <a:xfrm>
            <a:off x="0" y="-599"/>
            <a:ext cx="9144000" cy="78259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620" y="80929"/>
            <a:ext cx="1865156" cy="620736"/>
          </a:xfrm>
          <a:prstGeom prst="rect">
            <a:avLst/>
          </a:prstGeom>
        </p:spPr>
      </p:pic>
      <p:sp>
        <p:nvSpPr>
          <p:cNvPr id="15" name="TextBox 14"/>
          <p:cNvSpPr txBox="1"/>
          <p:nvPr userDrawn="1"/>
        </p:nvSpPr>
        <p:spPr>
          <a:xfrm>
            <a:off x="6560870" y="268692"/>
            <a:ext cx="35567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CH" sz="1400" dirty="0" smtClean="0">
                <a:solidFill>
                  <a:srgbClr val="EF4129"/>
                </a:solidFill>
                <a:latin typeface="Gill Sans Std Light" panose="020B0302020104020203" pitchFamily="34" charset="0"/>
              </a:rPr>
              <a:t>#IAS2017 | @</a:t>
            </a:r>
            <a:r>
              <a:rPr lang="fr-CH" sz="1400" dirty="0" err="1" smtClean="0">
                <a:solidFill>
                  <a:srgbClr val="EF4129"/>
                </a:solidFill>
                <a:latin typeface="Gill Sans Std Light" panose="020B0302020104020203" pitchFamily="34" charset="0"/>
              </a:rPr>
              <a:t>IAS_conference</a:t>
            </a:r>
            <a:endParaRPr lang="en-US" sz="1400" dirty="0">
              <a:solidFill>
                <a:srgbClr val="EF4129"/>
              </a:solidFill>
              <a:latin typeface="Gill Sans Std Light" panose="020B0302020104020203" pitchFamily="34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8746" y="294779"/>
            <a:ext cx="337665" cy="2819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5369011"/>
            <a:ext cx="5486400" cy="566739"/>
          </a:xfrm>
        </p:spPr>
        <p:txBody>
          <a:bodyPr anchor="b"/>
          <a:lstStyle>
            <a:lvl1pPr algn="l">
              <a:defRPr sz="2000" b="1">
                <a:latin typeface="Gill Sans Std Light" panose="020B0302020104020203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181186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Gill Sans Std Light" panose="020B0302020104020203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935749"/>
            <a:ext cx="5486400" cy="804863"/>
          </a:xfrm>
        </p:spPr>
        <p:txBody>
          <a:bodyPr/>
          <a:lstStyle>
            <a:lvl1pPr marL="0" indent="0">
              <a:buNone/>
              <a:defRPr sz="1400">
                <a:latin typeface="Gill Sans Std Light" panose="020B0302020104020203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Edit Master text styles</a:t>
            </a:r>
          </a:p>
        </p:txBody>
      </p:sp>
      <p:sp>
        <p:nvSpPr>
          <p:cNvPr id="13" name="Rectangle 12"/>
          <p:cNvSpPr/>
          <p:nvPr userDrawn="1"/>
        </p:nvSpPr>
        <p:spPr>
          <a:xfrm>
            <a:off x="0" y="-599"/>
            <a:ext cx="9144000" cy="78259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620" y="80929"/>
            <a:ext cx="1865156" cy="620736"/>
          </a:xfrm>
          <a:prstGeom prst="rect">
            <a:avLst/>
          </a:prstGeom>
        </p:spPr>
      </p:pic>
      <p:sp>
        <p:nvSpPr>
          <p:cNvPr id="15" name="TextBox 14"/>
          <p:cNvSpPr txBox="1"/>
          <p:nvPr userDrawn="1"/>
        </p:nvSpPr>
        <p:spPr>
          <a:xfrm>
            <a:off x="6560870" y="268692"/>
            <a:ext cx="35567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CH" sz="1400" dirty="0" smtClean="0">
                <a:solidFill>
                  <a:srgbClr val="EF4129"/>
                </a:solidFill>
                <a:latin typeface="Gill Sans Std Light" panose="020B0302020104020203" pitchFamily="34" charset="0"/>
              </a:rPr>
              <a:t>#IAS2017 | @</a:t>
            </a:r>
            <a:r>
              <a:rPr lang="fr-CH" sz="1400" dirty="0" err="1" smtClean="0">
                <a:solidFill>
                  <a:srgbClr val="EF4129"/>
                </a:solidFill>
                <a:latin typeface="Gill Sans Std Light" panose="020B0302020104020203" pitchFamily="34" charset="0"/>
              </a:rPr>
              <a:t>IAS_conference</a:t>
            </a:r>
            <a:endParaRPr lang="en-US" sz="1400" dirty="0">
              <a:solidFill>
                <a:srgbClr val="EF4129"/>
              </a:solidFill>
              <a:latin typeface="Gill Sans Std Light" panose="020B0302020104020203" pitchFamily="34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8746" y="294779"/>
            <a:ext cx="337665" cy="2819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2206DA-4705-844F-8F0B-F43945BCDB1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6" r:id="rId8"/>
    <p:sldLayoutId id="2147483657" r:id="rId9"/>
    <p:sldLayoutId id="2147483658" r:id="rId10"/>
    <p:sldLayoutId id="2147483660" r:id="rId11"/>
    <p:sldLayoutId id="2147483661" r:id="rId12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rgbClr val="EF4129"/>
          </a:solidFill>
          <a:latin typeface="Gill Sans Std Light" panose="020B0302020104020203" pitchFamily="34" charset="0"/>
          <a:ea typeface="+mj-ea"/>
          <a:cs typeface="Arial" pitchFamily="34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Gill Sans Std Light" panose="020B0302020104020203" pitchFamily="34" charset="0"/>
          <a:ea typeface="+mn-ea"/>
          <a:cs typeface="Arial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Gill Sans Std Light" panose="020B0302020104020203" pitchFamily="34" charset="0"/>
          <a:ea typeface="+mn-ea"/>
          <a:cs typeface="Arial" pitchFamily="34" charset="0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Gill Sans Std Light" panose="020B0302020104020203" pitchFamily="34" charset="0"/>
          <a:ea typeface="+mn-ea"/>
          <a:cs typeface="Arial" pitchFamily="34" charset="0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Gill Sans Std Light" panose="020B0302020104020203" pitchFamily="34" charset="0"/>
          <a:ea typeface="+mn-ea"/>
          <a:cs typeface="Arial" pitchFamily="34" charset="0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Gill Sans Std Light" panose="020B0302020104020203" pitchFamily="34" charset="0"/>
          <a:ea typeface="+mn-ea"/>
          <a:cs typeface="Arial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41075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fr-FR" dirty="0" err="1" smtClean="0"/>
              <a:t>Differentiated</a:t>
            </a:r>
            <a:r>
              <a:rPr lang="fr-FR" dirty="0" smtClean="0"/>
              <a:t> Service </a:t>
            </a:r>
            <a:r>
              <a:rPr lang="fr-FR" dirty="0" smtClean="0"/>
              <a:t>Delivery 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b="1" dirty="0" smtClean="0"/>
              <a:t>Key Populations Perspective</a:t>
            </a:r>
            <a:endParaRPr lang="fr-FR" b="1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057400" y="4692536"/>
            <a:ext cx="6400800" cy="1752600"/>
          </a:xfrm>
        </p:spPr>
        <p:txBody>
          <a:bodyPr>
            <a:normAutofit/>
          </a:bodyPr>
          <a:lstStyle/>
          <a:p>
            <a:pPr algn="r"/>
            <a:r>
              <a:rPr lang="fr-FR" sz="2400" dirty="0" smtClean="0"/>
              <a:t>Othoman Mellouk</a:t>
            </a:r>
          </a:p>
          <a:p>
            <a:pPr algn="r"/>
            <a:r>
              <a:rPr lang="fr-FR" sz="1800" dirty="0" smtClean="0"/>
              <a:t>Co-Chair of MSMGF</a:t>
            </a:r>
          </a:p>
          <a:p>
            <a:pPr algn="r"/>
            <a:r>
              <a:rPr lang="fr-FR" sz="1800" dirty="0" smtClean="0"/>
              <a:t>Access to </a:t>
            </a:r>
            <a:r>
              <a:rPr lang="fr-FR" sz="1800" dirty="0" err="1" smtClean="0"/>
              <a:t>Treatment</a:t>
            </a:r>
            <a:r>
              <a:rPr lang="fr-FR" sz="1800" dirty="0" smtClean="0"/>
              <a:t> Lead at </a:t>
            </a:r>
            <a:r>
              <a:rPr lang="fr-FR" sz="1800" dirty="0" smtClean="0"/>
              <a:t>ITPC</a:t>
            </a:r>
            <a:endParaRPr lang="fr-FR" sz="1800" dirty="0"/>
          </a:p>
        </p:txBody>
      </p:sp>
    </p:spTree>
    <p:extLst>
      <p:ext uri="{BB962C8B-B14F-4D97-AF65-F5344CB8AC3E}">
        <p14:creationId xmlns:p14="http://schemas.microsoft.com/office/powerpoint/2010/main" val="1856371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Community-based organizations in DSD can: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2355439"/>
            <a:ext cx="8382000" cy="4634183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sz="2400" b="0" dirty="0" smtClean="0">
                <a:solidFill>
                  <a:schemeClr val="tx1"/>
                </a:solidFill>
              </a:rPr>
              <a:t>Deliver</a:t>
            </a:r>
            <a:r>
              <a:rPr lang="en-US" b="0" dirty="0" smtClean="0">
                <a:solidFill>
                  <a:schemeClr val="tx1"/>
                </a:solidFill>
              </a:rPr>
              <a:t> </a:t>
            </a:r>
            <a:r>
              <a:rPr lang="en-US" sz="2400" b="0" dirty="0">
                <a:solidFill>
                  <a:schemeClr val="tx1"/>
                </a:solidFill>
              </a:rPr>
              <a:t>and tailor </a:t>
            </a:r>
            <a:r>
              <a:rPr lang="en-US" sz="2400" b="0" dirty="0" smtClean="0">
                <a:solidFill>
                  <a:schemeClr val="tx1"/>
                </a:solidFill>
              </a:rPr>
              <a:t>services</a:t>
            </a:r>
            <a:endParaRPr lang="en-US" b="0" dirty="0">
              <a:solidFill>
                <a:schemeClr val="tx1"/>
              </a:solidFill>
            </a:endParaRPr>
          </a:p>
          <a:p>
            <a:pPr marL="514350" indent="-514350">
              <a:buAutoNum type="arabicPeriod"/>
            </a:pPr>
            <a:r>
              <a:rPr lang="en-US" sz="2400" b="0" dirty="0">
                <a:solidFill>
                  <a:schemeClr val="tx1"/>
                </a:solidFill>
              </a:rPr>
              <a:t>Provide safe </a:t>
            </a:r>
            <a:r>
              <a:rPr lang="en-US" sz="2400" b="0" dirty="0" smtClean="0">
                <a:solidFill>
                  <a:schemeClr val="tx1"/>
                </a:solidFill>
              </a:rPr>
              <a:t>spaces</a:t>
            </a:r>
            <a:endParaRPr lang="en-US" sz="2400" b="0" dirty="0">
              <a:solidFill>
                <a:schemeClr val="tx1"/>
              </a:solidFill>
            </a:endParaRPr>
          </a:p>
          <a:p>
            <a:pPr marL="514350" indent="-514350">
              <a:buAutoNum type="arabicPeriod"/>
            </a:pPr>
            <a:r>
              <a:rPr lang="en-US" sz="2400" b="0" dirty="0">
                <a:solidFill>
                  <a:schemeClr val="tx1"/>
                </a:solidFill>
              </a:rPr>
              <a:t>Link with friendly healthcare </a:t>
            </a:r>
            <a:r>
              <a:rPr lang="en-US" sz="2400" b="0" dirty="0" smtClean="0">
                <a:solidFill>
                  <a:schemeClr val="tx1"/>
                </a:solidFill>
              </a:rPr>
              <a:t>providers</a:t>
            </a:r>
            <a:endParaRPr lang="en-US" sz="2400" b="0" dirty="0">
              <a:solidFill>
                <a:schemeClr val="tx1"/>
              </a:solidFill>
            </a:endParaRPr>
          </a:p>
          <a:p>
            <a:pPr marL="514350" indent="-514350">
              <a:buAutoNum type="arabicPeriod"/>
            </a:pPr>
            <a:r>
              <a:rPr lang="en-US" sz="2400" b="0" dirty="0">
                <a:solidFill>
                  <a:schemeClr val="tx1"/>
                </a:solidFill>
              </a:rPr>
              <a:t>Drive demand for quality, evidence-informed and rights-based </a:t>
            </a:r>
            <a:r>
              <a:rPr lang="en-US" sz="2400" b="0" dirty="0" smtClean="0">
                <a:solidFill>
                  <a:schemeClr val="tx1"/>
                </a:solidFill>
              </a:rPr>
              <a:t>services</a:t>
            </a:r>
            <a:endParaRPr lang="en-US" sz="2400" b="0" dirty="0">
              <a:solidFill>
                <a:schemeClr val="tx1"/>
              </a:solidFill>
            </a:endParaRPr>
          </a:p>
          <a:p>
            <a:pPr marL="514350" indent="-514350">
              <a:buAutoNum type="arabicPeriod"/>
            </a:pPr>
            <a:r>
              <a:rPr lang="en-US" sz="2400" b="0" dirty="0">
                <a:solidFill>
                  <a:schemeClr val="tx1"/>
                </a:solidFill>
              </a:rPr>
              <a:t>Monitor service implementation and document human rights </a:t>
            </a:r>
            <a:r>
              <a:rPr lang="en-US" sz="2400" b="0" dirty="0" smtClean="0">
                <a:solidFill>
                  <a:schemeClr val="tx1"/>
                </a:solidFill>
              </a:rPr>
              <a:t>abuses, </a:t>
            </a:r>
            <a:r>
              <a:rPr lang="en-US" sz="2400" b="0" dirty="0">
                <a:solidFill>
                  <a:schemeClr val="tx1"/>
                </a:solidFill>
              </a:rPr>
              <a:t>and</a:t>
            </a:r>
          </a:p>
          <a:p>
            <a:pPr marL="514350" indent="-514350">
              <a:buAutoNum type="arabicPeriod"/>
            </a:pPr>
            <a:r>
              <a:rPr lang="en-US" sz="2400" b="0" dirty="0">
                <a:solidFill>
                  <a:schemeClr val="tx1"/>
                </a:solidFill>
              </a:rPr>
              <a:t>Mobilize for advocacy.</a:t>
            </a:r>
          </a:p>
          <a:p>
            <a:endParaRPr lang="en-US" dirty="0"/>
          </a:p>
          <a:p>
            <a:pPr marL="514350" indent="-51435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4027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FR" dirty="0" err="1" smtClean="0"/>
              <a:t>However</a:t>
            </a:r>
            <a:r>
              <a:rPr lang="fr-FR" dirty="0" smtClean="0"/>
              <a:t>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dirty="0" smtClean="0"/>
              <a:t>New concepts do not </a:t>
            </a:r>
            <a:r>
              <a:rPr lang="fr-FR" sz="2800" dirty="0" err="1" smtClean="0"/>
              <a:t>mean</a:t>
            </a:r>
            <a:r>
              <a:rPr lang="fr-FR" sz="2800" dirty="0" smtClean="0"/>
              <a:t> </a:t>
            </a:r>
            <a:r>
              <a:rPr lang="fr-FR" sz="2800" dirty="0" err="1" smtClean="0"/>
              <a:t>work</a:t>
            </a:r>
            <a:r>
              <a:rPr lang="fr-FR" sz="2800" dirty="0" smtClean="0"/>
              <a:t> on </a:t>
            </a:r>
            <a:r>
              <a:rPr lang="fr-FR" sz="2800" dirty="0" err="1" smtClean="0"/>
              <a:t>enabling</a:t>
            </a:r>
            <a:r>
              <a:rPr lang="fr-FR" sz="2800" dirty="0" smtClean="0"/>
              <a:t> </a:t>
            </a:r>
            <a:r>
              <a:rPr lang="fr-FR" sz="2800" dirty="0" err="1" smtClean="0"/>
              <a:t>environment</a:t>
            </a:r>
            <a:r>
              <a:rPr lang="fr-FR" sz="2800" dirty="0" smtClean="0"/>
              <a:t> </a:t>
            </a:r>
            <a:r>
              <a:rPr lang="fr-FR" sz="2800" dirty="0" err="1" smtClean="0"/>
              <a:t>is</a:t>
            </a:r>
            <a:r>
              <a:rPr lang="fr-FR" sz="2800" dirty="0" smtClean="0"/>
              <a:t> </a:t>
            </a:r>
            <a:r>
              <a:rPr lang="fr-FR" sz="2800" dirty="0" err="1" smtClean="0"/>
              <a:t>accomplished</a:t>
            </a:r>
            <a:endParaRPr lang="fr-FR" sz="2800" dirty="0" smtClean="0"/>
          </a:p>
          <a:p>
            <a:r>
              <a:rPr lang="fr-FR" sz="2800" dirty="0" smtClean="0"/>
              <a:t>Investment </a:t>
            </a:r>
            <a:r>
              <a:rPr lang="fr-FR" sz="2800" dirty="0" err="1" smtClean="0"/>
              <a:t>should</a:t>
            </a:r>
            <a:r>
              <a:rPr lang="fr-FR" sz="2800" dirty="0" smtClean="0"/>
              <a:t> </a:t>
            </a:r>
            <a:r>
              <a:rPr lang="fr-FR" sz="2800" dirty="0" err="1" smtClean="0"/>
              <a:t>increase</a:t>
            </a:r>
            <a:r>
              <a:rPr lang="fr-FR" sz="2800" dirty="0" smtClean="0"/>
              <a:t> in KP programs </a:t>
            </a:r>
            <a:r>
              <a:rPr lang="fr-FR" sz="2800" dirty="0" err="1" smtClean="0"/>
              <a:t>beyond</a:t>
            </a:r>
            <a:r>
              <a:rPr lang="fr-FR" sz="2800" dirty="0" smtClean="0"/>
              <a:t> DSD </a:t>
            </a:r>
            <a:r>
              <a:rPr lang="fr-FR" sz="2800" dirty="0" err="1" smtClean="0"/>
              <a:t>implementers</a:t>
            </a:r>
            <a:endParaRPr lang="fr-FR" sz="2800" dirty="0" smtClean="0"/>
          </a:p>
          <a:p>
            <a:r>
              <a:rPr lang="fr-FR" sz="2800" dirty="0" smtClean="0"/>
              <a:t>For </a:t>
            </a:r>
            <a:r>
              <a:rPr lang="fr-FR" sz="2800" dirty="0" err="1" smtClean="0"/>
              <a:t>KPs</a:t>
            </a:r>
            <a:r>
              <a:rPr lang="fr-FR" sz="2800" dirty="0" smtClean="0"/>
              <a:t> « full packages » are </a:t>
            </a:r>
            <a:r>
              <a:rPr lang="fr-FR" sz="2800" dirty="0" err="1" smtClean="0"/>
              <a:t>needed</a:t>
            </a:r>
            <a:endParaRPr lang="fr-FR" sz="2800" dirty="0" smtClean="0"/>
          </a:p>
          <a:p>
            <a:r>
              <a:rPr lang="fr-FR" sz="2800" dirty="0" smtClean="0"/>
              <a:t>Protection/</a:t>
            </a:r>
            <a:r>
              <a:rPr lang="fr-FR" sz="2800" dirty="0" err="1" smtClean="0"/>
              <a:t>safety</a:t>
            </a:r>
            <a:r>
              <a:rPr lang="fr-FR" sz="2800" dirty="0" smtClean="0"/>
              <a:t> </a:t>
            </a:r>
            <a:r>
              <a:rPr lang="fr-FR" sz="2800" dirty="0" smtClean="0"/>
              <a:t>of </a:t>
            </a:r>
            <a:r>
              <a:rPr lang="fr-FR" sz="2800" dirty="0" err="1" smtClean="0"/>
              <a:t>space</a:t>
            </a:r>
            <a:r>
              <a:rPr lang="fr-FR" sz="2800" dirty="0" smtClean="0"/>
              <a:t>, </a:t>
            </a:r>
            <a:r>
              <a:rPr lang="fr-FR" sz="2800" dirty="0" smtClean="0"/>
              <a:t>services and </a:t>
            </a:r>
            <a:r>
              <a:rPr lang="fr-FR" sz="2800" dirty="0" err="1" smtClean="0"/>
              <a:t>community</a:t>
            </a:r>
            <a:r>
              <a:rPr lang="fr-FR" sz="2800" dirty="0" smtClean="0"/>
              <a:t> personnel </a:t>
            </a:r>
            <a:r>
              <a:rPr lang="fr-FR" sz="2800" dirty="0" err="1" smtClean="0"/>
              <a:t>needs</a:t>
            </a:r>
            <a:r>
              <a:rPr lang="fr-FR" sz="2800" dirty="0" smtClean="0"/>
              <a:t> </a:t>
            </a:r>
            <a:r>
              <a:rPr lang="fr-FR" sz="2800" dirty="0" smtClean="0"/>
              <a:t>to </a:t>
            </a:r>
            <a:r>
              <a:rPr lang="fr-FR" sz="2800" dirty="0" err="1" smtClean="0"/>
              <a:t>be</a:t>
            </a:r>
            <a:r>
              <a:rPr lang="fr-FR" sz="2800" dirty="0" smtClean="0"/>
              <a:t> </a:t>
            </a:r>
            <a:r>
              <a:rPr lang="fr-FR" sz="2800" dirty="0" err="1" smtClean="0"/>
              <a:t>strenghtened</a:t>
            </a:r>
            <a:endParaRPr lang="fr-FR" sz="2800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83346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err="1" smtClean="0"/>
              <a:t>Community</a:t>
            </a:r>
            <a:r>
              <a:rPr lang="fr-FR" dirty="0" smtClean="0"/>
              <a:t> monitoring </a:t>
            </a:r>
            <a:r>
              <a:rPr lang="fr-FR" dirty="0" err="1" smtClean="0"/>
              <a:t>is</a:t>
            </a:r>
            <a:r>
              <a:rPr lang="fr-FR" dirty="0" smtClean="0"/>
              <a:t> KEY for </a:t>
            </a:r>
            <a:r>
              <a:rPr lang="fr-FR" dirty="0" err="1" smtClean="0"/>
              <a:t>success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66487" y="2876070"/>
            <a:ext cx="8018280" cy="4525963"/>
          </a:xfrm>
        </p:spPr>
        <p:txBody>
          <a:bodyPr/>
          <a:lstStyle/>
          <a:p>
            <a:r>
              <a:rPr lang="fr-FR" dirty="0" err="1" smtClean="0"/>
              <a:t>Community</a:t>
            </a:r>
            <a:r>
              <a:rPr lang="fr-FR" dirty="0" smtClean="0"/>
              <a:t> service </a:t>
            </a:r>
            <a:r>
              <a:rPr lang="fr-FR" dirty="0" err="1" smtClean="0"/>
              <a:t>observatories</a:t>
            </a:r>
            <a:endParaRPr lang="fr-FR" dirty="0" smtClean="0"/>
          </a:p>
          <a:p>
            <a:r>
              <a:rPr lang="fr-FR" dirty="0" err="1" smtClean="0"/>
              <a:t>Systems</a:t>
            </a:r>
            <a:r>
              <a:rPr lang="fr-FR" dirty="0" smtClean="0"/>
              <a:t> and </a:t>
            </a:r>
            <a:r>
              <a:rPr lang="fr-FR" dirty="0" err="1" smtClean="0"/>
              <a:t>mechanisms</a:t>
            </a:r>
            <a:r>
              <a:rPr lang="fr-FR" dirty="0" smtClean="0"/>
              <a:t> to </a:t>
            </a:r>
            <a:r>
              <a:rPr lang="fr-FR" dirty="0" err="1" smtClean="0"/>
              <a:t>receive</a:t>
            </a:r>
            <a:r>
              <a:rPr lang="fr-FR" dirty="0" smtClean="0"/>
              <a:t> </a:t>
            </a:r>
            <a:r>
              <a:rPr lang="fr-FR" dirty="0" err="1" smtClean="0"/>
              <a:t>feed</a:t>
            </a:r>
            <a:r>
              <a:rPr lang="fr-FR" dirty="0" smtClean="0"/>
              <a:t> back and </a:t>
            </a:r>
            <a:r>
              <a:rPr lang="fr-FR" dirty="0" smtClean="0"/>
              <a:t>complaints </a:t>
            </a:r>
            <a:r>
              <a:rPr lang="fr-FR" dirty="0" smtClean="0"/>
              <a:t>of KP </a:t>
            </a:r>
            <a:r>
              <a:rPr lang="fr-FR" dirty="0" err="1" smtClean="0"/>
              <a:t>users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880736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err="1" smtClean="0"/>
              <a:t>Nothing</a:t>
            </a:r>
            <a:r>
              <a:rPr lang="fr-FR" dirty="0" smtClean="0"/>
              <a:t> for us </a:t>
            </a:r>
            <a:r>
              <a:rPr lang="fr-FR" dirty="0" err="1" smtClean="0"/>
              <a:t>without</a:t>
            </a:r>
            <a:r>
              <a:rPr lang="fr-FR" dirty="0" smtClean="0"/>
              <a:t> us !!!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err="1" smtClean="0"/>
              <a:t>Thank</a:t>
            </a:r>
            <a:r>
              <a:rPr lang="fr-FR" dirty="0" smtClean="0"/>
              <a:t> You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461060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Conflict of Interest</a:t>
            </a:r>
            <a:endParaRPr lang="fr-C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6487" y="2737524"/>
            <a:ext cx="801828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en-IE" dirty="0" smtClean="0"/>
              <a:t>No conflicts of interest to declare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23746558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312" y="786139"/>
            <a:ext cx="8614610" cy="994172"/>
          </a:xfrm>
        </p:spPr>
        <p:txBody>
          <a:bodyPr>
            <a:noAutofit/>
          </a:bodyPr>
          <a:lstStyle/>
          <a:p>
            <a:pPr algn="l"/>
            <a:r>
              <a:rPr lang="en-US" sz="2800" dirty="0">
                <a:latin typeface="Gill Sans Std Light" panose="020B0302020104020203"/>
              </a:rPr>
              <a:t>HIV p</a:t>
            </a:r>
            <a:r>
              <a:rPr lang="en-US" sz="2800" dirty="0" smtClean="0">
                <a:latin typeface="Gill Sans Std Light" panose="020B0302020104020203"/>
              </a:rPr>
              <a:t>revalence </a:t>
            </a:r>
            <a:r>
              <a:rPr lang="en-US" sz="2800" dirty="0">
                <a:latin typeface="Gill Sans Std Light" panose="020B0302020104020203"/>
              </a:rPr>
              <a:t>is d</a:t>
            </a:r>
            <a:r>
              <a:rPr lang="en-US" sz="2800" dirty="0" smtClean="0">
                <a:latin typeface="Gill Sans Std Light" panose="020B0302020104020203"/>
              </a:rPr>
              <a:t>isproportionately high among KPs</a:t>
            </a:r>
            <a:endParaRPr lang="en-US" sz="2800" dirty="0">
              <a:latin typeface="Gill Sans Std Light" panose="020B0302020104020203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13770" y="1985575"/>
            <a:ext cx="9180905" cy="462341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31848" y="6298806"/>
            <a:ext cx="841007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												BEYRER, ET AL., LANCET, 2012</a:t>
            </a:r>
          </a:p>
        </p:txBody>
      </p:sp>
    </p:spTree>
    <p:extLst>
      <p:ext uri="{BB962C8B-B14F-4D97-AF65-F5344CB8AC3E}">
        <p14:creationId xmlns:p14="http://schemas.microsoft.com/office/powerpoint/2010/main" val="2061049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6329" y="949038"/>
            <a:ext cx="8686800" cy="1143000"/>
          </a:xfrm>
        </p:spPr>
        <p:txBody>
          <a:bodyPr>
            <a:normAutofit/>
          </a:bodyPr>
          <a:lstStyle/>
          <a:p>
            <a:pPr algn="l"/>
            <a:r>
              <a:rPr lang="en-US" sz="3600" dirty="0">
                <a:latin typeface="Gill Sans Std Light" panose="020B0302020104020203"/>
              </a:rPr>
              <a:t>Cascades reveal challenges</a:t>
            </a:r>
          </a:p>
        </p:txBody>
      </p:sp>
      <p:pic>
        <p:nvPicPr>
          <p:cNvPr id="6" name="Picture 5" descr="Screen Shot 2016-04-02 at 6.36.25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708565"/>
            <a:ext cx="9144000" cy="32766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658853" y="6178551"/>
            <a:ext cx="32389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AYALA G., SANTOS G-M., JAIS, 2016.  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2743200" y="2819400"/>
            <a:ext cx="5791200" cy="175260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7698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7091" y="950142"/>
            <a:ext cx="8607676" cy="1143000"/>
          </a:xfrm>
        </p:spPr>
        <p:txBody>
          <a:bodyPr>
            <a:noAutofit/>
          </a:bodyPr>
          <a:lstStyle/>
          <a:p>
            <a:pPr algn="l"/>
            <a:r>
              <a:rPr lang="fr-FR" sz="4000" dirty="0" smtClean="0"/>
              <a:t>Key populations are KEY </a:t>
            </a:r>
            <a:r>
              <a:rPr lang="fr-FR" sz="4000" dirty="0" err="1" smtClean="0"/>
              <a:t>because</a:t>
            </a:r>
            <a:r>
              <a:rPr lang="fr-FR" sz="4000" dirty="0" smtClean="0"/>
              <a:t> of:</a:t>
            </a:r>
            <a:endParaRPr lang="fr-FR" sz="4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High </a:t>
            </a:r>
            <a:r>
              <a:rPr lang="fr-FR" dirty="0" err="1" smtClean="0"/>
              <a:t>levels</a:t>
            </a:r>
            <a:r>
              <a:rPr lang="fr-FR" dirty="0" smtClean="0"/>
              <a:t> of stigma and discrimination</a:t>
            </a:r>
          </a:p>
          <a:p>
            <a:r>
              <a:rPr lang="fr-FR" dirty="0" smtClean="0"/>
              <a:t>Violence and </a:t>
            </a:r>
            <a:r>
              <a:rPr lang="fr-FR" dirty="0" err="1" smtClean="0"/>
              <a:t>Human</a:t>
            </a:r>
            <a:r>
              <a:rPr lang="fr-FR" dirty="0" smtClean="0"/>
              <a:t> </a:t>
            </a:r>
            <a:r>
              <a:rPr lang="fr-FR" dirty="0" err="1" smtClean="0"/>
              <a:t>rights</a:t>
            </a:r>
            <a:r>
              <a:rPr lang="fr-FR" dirty="0" smtClean="0"/>
              <a:t> abuses</a:t>
            </a:r>
          </a:p>
          <a:p>
            <a:r>
              <a:rPr lang="fr-FR" dirty="0" err="1" smtClean="0"/>
              <a:t>Criminalization</a:t>
            </a:r>
            <a:r>
              <a:rPr lang="fr-FR" dirty="0" smtClean="0"/>
              <a:t> of </a:t>
            </a:r>
            <a:r>
              <a:rPr lang="fr-FR" dirty="0" err="1" smtClean="0"/>
              <a:t>drug</a:t>
            </a:r>
            <a:r>
              <a:rPr lang="fr-FR" dirty="0" smtClean="0"/>
              <a:t> use, </a:t>
            </a:r>
            <a:r>
              <a:rPr lang="fr-FR" dirty="0" err="1" smtClean="0"/>
              <a:t>sex</a:t>
            </a:r>
            <a:r>
              <a:rPr lang="fr-FR" dirty="0" smtClean="0"/>
              <a:t> </a:t>
            </a:r>
            <a:r>
              <a:rPr lang="fr-FR" dirty="0" err="1" smtClean="0"/>
              <a:t>work</a:t>
            </a:r>
            <a:r>
              <a:rPr lang="fr-FR" dirty="0" smtClean="0"/>
              <a:t>, </a:t>
            </a:r>
            <a:r>
              <a:rPr lang="fr-FR" dirty="0" err="1" smtClean="0"/>
              <a:t>same-sex</a:t>
            </a:r>
            <a:r>
              <a:rPr lang="fr-FR" dirty="0" smtClean="0"/>
              <a:t> </a:t>
            </a:r>
            <a:r>
              <a:rPr lang="fr-FR" dirty="0" err="1" smtClean="0"/>
              <a:t>sexual</a:t>
            </a:r>
            <a:r>
              <a:rPr lang="fr-FR" dirty="0" smtClean="0"/>
              <a:t> </a:t>
            </a:r>
            <a:r>
              <a:rPr lang="fr-FR" dirty="0" err="1" smtClean="0"/>
              <a:t>activity</a:t>
            </a:r>
            <a:endParaRPr lang="fr-FR" dirty="0" smtClean="0"/>
          </a:p>
          <a:p>
            <a:endParaRPr lang="fr-FR" dirty="0"/>
          </a:p>
          <a:p>
            <a:pPr marL="0" indent="0">
              <a:buNone/>
            </a:pPr>
            <a:r>
              <a:rPr lang="fr-FR" b="1" i="1" dirty="0" smtClean="0"/>
              <a:t>To </a:t>
            </a:r>
            <a:r>
              <a:rPr lang="fr-FR" b="1" i="1" dirty="0" err="1" smtClean="0"/>
              <a:t>be</a:t>
            </a:r>
            <a:r>
              <a:rPr lang="fr-FR" b="1" i="1" dirty="0" smtClean="0"/>
              <a:t> </a:t>
            </a:r>
            <a:r>
              <a:rPr lang="fr-FR" b="1" i="1" dirty="0" err="1" smtClean="0"/>
              <a:t>taken</a:t>
            </a:r>
            <a:r>
              <a:rPr lang="fr-FR" b="1" i="1" dirty="0" smtClean="0"/>
              <a:t> </a:t>
            </a:r>
            <a:r>
              <a:rPr lang="fr-FR" b="1" i="1" dirty="0" err="1" smtClean="0"/>
              <a:t>into</a:t>
            </a:r>
            <a:r>
              <a:rPr lang="fr-FR" b="1" i="1" dirty="0" smtClean="0"/>
              <a:t> </a:t>
            </a:r>
            <a:r>
              <a:rPr lang="fr-FR" b="1" i="1" dirty="0" err="1" smtClean="0"/>
              <a:t>consideration</a:t>
            </a:r>
            <a:r>
              <a:rPr lang="fr-FR" b="1" i="1" dirty="0" smtClean="0"/>
              <a:t> in DSD for </a:t>
            </a:r>
            <a:r>
              <a:rPr lang="fr-FR" b="1" i="1" dirty="0" err="1" smtClean="0"/>
              <a:t>KPs</a:t>
            </a:r>
            <a:endParaRPr lang="fr-FR" b="1" i="1" dirty="0"/>
          </a:p>
        </p:txBody>
      </p:sp>
    </p:spTree>
    <p:extLst>
      <p:ext uri="{BB962C8B-B14F-4D97-AF65-F5344CB8AC3E}">
        <p14:creationId xmlns:p14="http://schemas.microsoft.com/office/powerpoint/2010/main" val="41499867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43029" y="1065597"/>
            <a:ext cx="8641737" cy="1143000"/>
          </a:xfrm>
        </p:spPr>
        <p:txBody>
          <a:bodyPr>
            <a:noAutofit/>
          </a:bodyPr>
          <a:lstStyle/>
          <a:p>
            <a:pPr algn="l"/>
            <a:r>
              <a:rPr lang="en-US" sz="3400" dirty="0">
                <a:solidFill>
                  <a:srgbClr val="ED1C24"/>
                </a:solidFill>
              </a:rPr>
              <a:t>Differentiated care </a:t>
            </a:r>
            <a:r>
              <a:rPr lang="en-US" sz="3400" dirty="0" smtClean="0">
                <a:solidFill>
                  <a:srgbClr val="ED1C24"/>
                </a:solidFill>
              </a:rPr>
              <a:t>models for KPs require:</a:t>
            </a:r>
            <a:endParaRPr lang="en-US" sz="3400" dirty="0">
              <a:solidFill>
                <a:srgbClr val="ED1C24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866487" y="1698429"/>
            <a:ext cx="801828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buFontTx/>
              <a:buAutoNum type="arabicPeriod"/>
            </a:pPr>
            <a:r>
              <a:rPr lang="en-US" sz="2400" dirty="0">
                <a:solidFill>
                  <a:schemeClr val="tx1"/>
                </a:solidFill>
              </a:rPr>
              <a:t>Smart investment, not divestment.</a:t>
            </a:r>
          </a:p>
          <a:p>
            <a:pPr marL="514350" indent="-514350">
              <a:buAutoNum type="arabicPeriod"/>
            </a:pPr>
            <a:r>
              <a:rPr lang="en-US" sz="2400" dirty="0">
                <a:solidFill>
                  <a:schemeClr val="tx1"/>
                </a:solidFill>
              </a:rPr>
              <a:t>Thorough assessment, screening and diagnostics;</a:t>
            </a:r>
          </a:p>
          <a:p>
            <a:pPr marL="514350" indent="-514350">
              <a:buAutoNum type="arabicPeriod"/>
            </a:pPr>
            <a:r>
              <a:rPr lang="en-US" sz="2400" dirty="0">
                <a:solidFill>
                  <a:schemeClr val="tx1"/>
                </a:solidFill>
              </a:rPr>
              <a:t>Safe spaces;</a:t>
            </a:r>
          </a:p>
          <a:p>
            <a:pPr marL="514350" indent="-514350">
              <a:buAutoNum type="arabicPeriod"/>
            </a:pPr>
            <a:r>
              <a:rPr lang="en-US" sz="2400" dirty="0">
                <a:solidFill>
                  <a:schemeClr val="tx1"/>
                </a:solidFill>
              </a:rPr>
              <a:t>Interventions and services that are principled – </a:t>
            </a:r>
            <a:r>
              <a:rPr lang="en-US" sz="2200" i="1" dirty="0">
                <a:solidFill>
                  <a:srgbClr val="C00000"/>
                </a:solidFill>
              </a:rPr>
              <a:t>acceptable, accessible, evidence-informed, and rights-based;</a:t>
            </a:r>
          </a:p>
          <a:p>
            <a:pPr marL="514350" indent="-514350">
              <a:buAutoNum type="arabicPeriod"/>
            </a:pPr>
            <a:r>
              <a:rPr lang="en-US" sz="2400" dirty="0">
                <a:solidFill>
                  <a:schemeClr val="tx1"/>
                </a:solidFill>
              </a:rPr>
              <a:t>Participatory approaches that center community; and</a:t>
            </a:r>
          </a:p>
          <a:p>
            <a:pPr marL="514350" indent="-514350">
              <a:buAutoNum type="arabicPeriod"/>
            </a:pPr>
            <a:r>
              <a:rPr lang="en-US" sz="2400" dirty="0">
                <a:solidFill>
                  <a:schemeClr val="tx1"/>
                </a:solidFill>
              </a:rPr>
              <a:t>Particular attention to the specific needs of key populations.</a:t>
            </a:r>
          </a:p>
        </p:txBody>
      </p:sp>
    </p:spTree>
    <p:extLst>
      <p:ext uri="{BB962C8B-B14F-4D97-AF65-F5344CB8AC3E}">
        <p14:creationId xmlns:p14="http://schemas.microsoft.com/office/powerpoint/2010/main" val="3129543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663" y="1066803"/>
            <a:ext cx="8991600" cy="1143000"/>
          </a:xfrm>
        </p:spPr>
        <p:txBody>
          <a:bodyPr>
            <a:normAutofit/>
          </a:bodyPr>
          <a:lstStyle/>
          <a:p>
            <a:pPr algn="l"/>
            <a:r>
              <a:rPr lang="en-US" sz="4000" u="sng" dirty="0" smtClean="0">
                <a:latin typeface="Gill Sans Std Light" panose="020B0302020104020203"/>
              </a:rPr>
              <a:t>HOW</a:t>
            </a:r>
            <a:r>
              <a:rPr lang="en-US" sz="4000" dirty="0" smtClean="0">
                <a:latin typeface="Gill Sans Std Light" panose="020B0302020104020203"/>
              </a:rPr>
              <a:t> </a:t>
            </a:r>
            <a:r>
              <a:rPr lang="en-US" sz="4000" dirty="0">
                <a:latin typeface="Gill Sans Std Light" panose="020B0302020104020203"/>
              </a:rPr>
              <a:t>People are treated Matters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-152400" y="2590803"/>
            <a:ext cx="9906000" cy="3899012"/>
            <a:chOff x="0" y="1618220"/>
            <a:chExt cx="9144000" cy="3609914"/>
          </a:xfrm>
        </p:grpSpPr>
        <p:pic>
          <p:nvPicPr>
            <p:cNvPr id="4" name="Picture 3" descr="Screen Shot 2016-04-02 at 6.50.55.pn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628800"/>
              <a:ext cx="9144000" cy="3599334"/>
            </a:xfrm>
            <a:prstGeom prst="rect">
              <a:avLst/>
            </a:prstGeom>
          </p:spPr>
        </p:pic>
        <p:sp>
          <p:nvSpPr>
            <p:cNvPr id="5" name="Rectangle 4"/>
            <p:cNvSpPr/>
            <p:nvPr/>
          </p:nvSpPr>
          <p:spPr>
            <a:xfrm>
              <a:off x="5148064" y="3933056"/>
              <a:ext cx="3168352" cy="1295078"/>
            </a:xfrm>
            <a:prstGeom prst="rect">
              <a:avLst/>
            </a:prstGeom>
            <a:ln>
              <a:solidFill>
                <a:srgbClr val="FFFFFF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1833833" y="1618220"/>
              <a:ext cx="1224136" cy="720080"/>
            </a:xfrm>
            <a:prstGeom prst="rect">
              <a:avLst/>
            </a:prstGeom>
            <a:ln>
              <a:solidFill>
                <a:srgbClr val="FFFFFF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6444208" y="6256144"/>
            <a:ext cx="24359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Makofane et al. 2014, MSMGF </a:t>
            </a:r>
          </a:p>
        </p:txBody>
      </p:sp>
    </p:spTree>
    <p:extLst>
      <p:ext uri="{BB962C8B-B14F-4D97-AF65-F5344CB8AC3E}">
        <p14:creationId xmlns:p14="http://schemas.microsoft.com/office/powerpoint/2010/main" val="1307244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6650" y="1365778"/>
            <a:ext cx="8672231" cy="566933"/>
          </a:xfrm>
        </p:spPr>
        <p:txBody>
          <a:bodyPr>
            <a:noAutofit/>
          </a:bodyPr>
          <a:lstStyle/>
          <a:p>
            <a:pPr algn="l"/>
            <a:r>
              <a:rPr lang="en-US" sz="3600" dirty="0">
                <a:latin typeface="Gill Sans Std Light"/>
              </a:rPr>
              <a:t>Funding inequity also matters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3"/>
          </p:nvPr>
        </p:nvSpPr>
        <p:spPr>
          <a:xfrm>
            <a:off x="406650" y="3466325"/>
            <a:ext cx="2509166" cy="1092047"/>
          </a:xfrm>
        </p:spPr>
        <p:txBody>
          <a:bodyPr>
            <a:normAutofit lnSpcReduction="10000"/>
          </a:bodyPr>
          <a:lstStyle/>
          <a:p>
            <a:pPr marL="0" lvl="2" indent="0">
              <a:spcBef>
                <a:spcPts val="0"/>
              </a:spcBef>
              <a:buNone/>
            </a:pPr>
            <a:r>
              <a:rPr lang="en-US" sz="180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Global Fund raises and invests to support HIV, TB and Malaria programs</a:t>
            </a:r>
            <a:endParaRPr lang="en-US" sz="1400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>
              <a:lnSpc>
                <a:spcPts val="1920"/>
              </a:lnSpc>
            </a:pP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>
              <a:lnSpc>
                <a:spcPts val="1920"/>
              </a:lnSpc>
            </a:pPr>
            <a:endParaRPr lang="en-US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>
              <a:lnSpc>
                <a:spcPts val="1920"/>
              </a:lnSpc>
            </a:pPr>
            <a:endParaRPr lang="en-GB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>
              <a:lnSpc>
                <a:spcPts val="1920"/>
              </a:lnSpc>
            </a:pP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59531" y="5766236"/>
            <a:ext cx="46355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					Global Fund, 2016</a:t>
            </a:r>
            <a:endParaRPr kumimoji="0" lang="en-GB" sz="16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84168" y="3360658"/>
            <a:ext cx="2736304" cy="20903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2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Resources committed for programmes for men who have sex with men and transgender people* during the NFM (as of 31</a:t>
            </a:r>
            <a:r>
              <a:rPr kumimoji="0" lang="en-US" sz="1600" b="0" i="0" u="none" strike="noStrike" kern="1200" cap="none" spc="0" normalizeH="0" baseline="3000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July 2016)</a:t>
            </a:r>
          </a:p>
          <a:p>
            <a:pPr marL="914400" marR="0" lvl="2" indent="0" algn="l" defTabSz="457200" rtl="0" eaLnBrk="1" fontAlgn="auto" latinLnBrk="0" hangingPunct="1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92350" y="2677180"/>
            <a:ext cx="288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$4 billion/year</a:t>
            </a:r>
            <a:endParaRPr kumimoji="0" lang="en-GB" sz="2800" b="1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131840" y="3406244"/>
            <a:ext cx="266429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2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Investment in key populations programming approved during the NFM (by 31</a:t>
            </a:r>
            <a:r>
              <a:rPr kumimoji="0" lang="en-US" sz="1600" b="0" i="0" u="none" strike="noStrike" kern="1200" cap="none" spc="0" normalizeH="0" baseline="3000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July 2015)</a:t>
            </a: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131840" y="2686164"/>
            <a:ext cx="288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$254 million</a:t>
            </a:r>
            <a:endParaRPr kumimoji="0" lang="en-GB" sz="2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084168" y="2667000"/>
            <a:ext cx="288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$82 million</a:t>
            </a:r>
            <a:endParaRPr kumimoji="0" lang="en-GB" sz="2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2507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04800" y="789711"/>
            <a:ext cx="8686800" cy="1219200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Gill Sans Std Light" panose="020B0302020104020203"/>
              </a:rPr>
              <a:t>Community </a:t>
            </a:r>
            <a:r>
              <a:rPr lang="en-US" dirty="0" smtClean="0">
                <a:latin typeface="Gill Sans Std Light" panose="020B0302020104020203"/>
              </a:rPr>
              <a:t>already plays KEY </a:t>
            </a:r>
            <a:r>
              <a:rPr lang="en-US" dirty="0">
                <a:latin typeface="Gill Sans Std Light" panose="020B0302020104020203"/>
              </a:rPr>
              <a:t>roles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304800" y="2203213"/>
            <a:ext cx="8407400" cy="40386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Tx/>
              <a:buNone/>
              <a:defRPr sz="2800" b="1" i="0" kern="1200">
                <a:solidFill>
                  <a:schemeClr val="accent1"/>
                </a:solidFill>
                <a:latin typeface="Arial"/>
                <a:ea typeface="+mn-ea"/>
                <a:cs typeface="Arial"/>
              </a:defRPr>
            </a:lvl1pPr>
            <a:lvl2pPr marL="0" indent="0" algn="l" defTabSz="457200" rtl="0" eaLnBrk="1" latinLnBrk="0" hangingPunct="1">
              <a:spcBef>
                <a:spcPct val="20000"/>
              </a:spcBef>
              <a:buFontTx/>
              <a:buNone/>
              <a:defRPr sz="2600" b="0" i="0" kern="1200">
                <a:solidFill>
                  <a:schemeClr val="tx2"/>
                </a:solidFill>
                <a:latin typeface="Arial"/>
                <a:ea typeface="+mn-ea"/>
                <a:cs typeface="Arial"/>
              </a:defRPr>
            </a:lvl2pPr>
            <a:lvl3pPr marL="228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600" b="0" i="0" kern="1200">
                <a:solidFill>
                  <a:schemeClr val="tx2"/>
                </a:solidFill>
                <a:latin typeface="Arial"/>
                <a:ea typeface="+mn-ea"/>
                <a:cs typeface="Arial"/>
              </a:defRPr>
            </a:lvl3pPr>
            <a:lvl4pPr marL="457200" indent="0" algn="l" defTabSz="457200" rtl="0" eaLnBrk="1" latinLnBrk="0" hangingPunct="1">
              <a:spcBef>
                <a:spcPct val="20000"/>
              </a:spcBef>
              <a:buFontTx/>
              <a:buNone/>
              <a:defRPr sz="2000" b="0" i="0" kern="1200">
                <a:solidFill>
                  <a:schemeClr val="tx2"/>
                </a:solidFill>
                <a:latin typeface="Arial"/>
                <a:ea typeface="+mn-ea"/>
                <a:cs typeface="Arial"/>
              </a:defRPr>
            </a:lvl4pPr>
            <a:lvl5pPr marL="685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b="0" i="0" kern="1200">
                <a:solidFill>
                  <a:schemeClr val="tx2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ill Sans Std Light" panose="020B0302020104020203"/>
                <a:cs typeface="Arial" panose="020B0604020202020204" pitchFamily="34" charset="0"/>
              </a:rPr>
              <a:t>Accessing services through an LGBT-led</a:t>
            </a:r>
            <a:r>
              <a:rPr kumimoji="0" lang="en-US" sz="28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ill Sans Std Light" panose="020B0302020104020203"/>
                <a:cs typeface="Arial" panose="020B0604020202020204" pitchFamily="34" charset="0"/>
              </a:rPr>
              <a:t> CBO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ill Sans Std Light" panose="020B0302020104020203"/>
                <a:cs typeface="Arial" panose="020B0604020202020204" pitchFamily="34" charset="0"/>
              </a:rPr>
              <a:t>has a dramatically large and positive association with utilization of HIV prevention, testing and treatment.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ill Sans Std Light" panose="020B0302020104020203"/>
              <a:cs typeface="Arial" panose="020B0604020202020204" pitchFamily="34" charset="0"/>
            </a:endParaRPr>
          </a:p>
          <a:p>
            <a:pPr marL="2857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ill Sans Std Light" panose="020B0302020104020203"/>
                <a:cs typeface="Arial" panose="020B0604020202020204" pitchFamily="34" charset="0"/>
              </a:rPr>
              <a:t>Risk reduction programs (OR 76.72; CI 58.18-102.34, p=0.00)</a:t>
            </a:r>
          </a:p>
          <a:p>
            <a:pPr marL="2857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ill Sans Std Light" panose="020B0302020104020203"/>
                <a:cs typeface="Arial" panose="020B0604020202020204" pitchFamily="34" charset="0"/>
              </a:rPr>
              <a:t>Condoms (OR 4.81; CI 4.09-5.68; p=0.00)</a:t>
            </a:r>
          </a:p>
          <a:p>
            <a:pPr marL="2857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ill Sans Std Light" panose="020B0302020104020203"/>
                <a:cs typeface="Arial" panose="020B0604020202020204" pitchFamily="34" charset="0"/>
              </a:rPr>
              <a:t>Lubricants (OR 5.77 CI 4.83-6.90; p=0.00)</a:t>
            </a:r>
          </a:p>
          <a:p>
            <a:pPr marL="2857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ill Sans Std Light" panose="020B0302020104020203"/>
                <a:cs typeface="Arial" panose="020B0604020202020204" pitchFamily="34" charset="0"/>
              </a:rPr>
              <a:t>HIV testing (OR 11.07; CI 8.67-14.23; p=0.00)</a:t>
            </a:r>
          </a:p>
          <a:p>
            <a:pPr marL="2857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ill Sans Std Light" panose="020B0302020104020203"/>
                <a:cs typeface="Arial" panose="020B0604020202020204" pitchFamily="34" charset="0"/>
              </a:rPr>
              <a:t>ART(OR 1.92; CI; 1.19-3.10; p=0.00)</a:t>
            </a:r>
          </a:p>
          <a:p>
            <a:pPr marL="0" marR="0" lvl="1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															GMHR, 2014</a:t>
            </a:r>
          </a:p>
        </p:txBody>
      </p:sp>
    </p:spTree>
    <p:extLst>
      <p:ext uri="{BB962C8B-B14F-4D97-AF65-F5344CB8AC3E}">
        <p14:creationId xmlns:p14="http://schemas.microsoft.com/office/powerpoint/2010/main" val="2781822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IDS 2016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2" id="{ADBD3347-1A0F-45F0-B4B5-B886B317FA11}" vid="{2289ECF3-0365-4EFC-8344-95011E66FDF4}"/>
    </a:ext>
  </a:ext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5243F9125C1D146B82DD73336B5FC64" ma:contentTypeVersion="4" ma:contentTypeDescription="Create a new document." ma:contentTypeScope="" ma:versionID="4057ff07b80568edbfced90d3aa16704">
  <xsd:schema xmlns:xsd="http://www.w3.org/2001/XMLSchema" xmlns:xs="http://www.w3.org/2001/XMLSchema" xmlns:p="http://schemas.microsoft.com/office/2006/metadata/properties" xmlns:ns2="250929fa-9806-4449-af20-7947085fa170" targetNamespace="http://schemas.microsoft.com/office/2006/metadata/properties" ma:root="true" ma:fieldsID="09a57b8e0acec33a0a6118c460015e6e" ns2:_="">
    <xsd:import namespace="250929fa-9806-4449-af20-7947085fa17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LastSharedByUser" minOccurs="0"/>
                <xsd:element ref="ns2:LastSharedBy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0929fa-9806-4449-af20-7947085fa17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0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1" nillable="true" ma:displayName="Last Shared By Time" ma:description="" ma:internalName="LastSharedByTim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07D1DCE-5F82-4B96-8E66-8B971A1A95D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50929fa-9806-4449-af20-7947085fa17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249905C-0871-4334-9F77-FFE740F02EC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EE5CD60-C59B-4149-9570-D3BCD3D48872}">
  <ds:schemaRefs>
    <ds:schemaRef ds:uri="http://purl.org/dc/dcmitype/"/>
    <ds:schemaRef ds:uri="250929fa-9806-4449-af20-7947085fa170"/>
    <ds:schemaRef ds:uri="http://purl.org/dc/elements/1.1/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AIDS2016_template</Template>
  <TotalTime>185</TotalTime>
  <Words>553</Words>
  <Application>Microsoft Office PowerPoint</Application>
  <PresentationFormat>On-screen Show (4:3)</PresentationFormat>
  <Paragraphs>86</Paragraphs>
  <Slides>13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Gill Sans Std Light</vt:lpstr>
      <vt:lpstr>AIDS 2016_Template</vt:lpstr>
      <vt:lpstr>Differentiated Service Delivery   Key Populations Perspective</vt:lpstr>
      <vt:lpstr>Conflict of Interest</vt:lpstr>
      <vt:lpstr>HIV prevalence is disproportionately high among KPs</vt:lpstr>
      <vt:lpstr>Cascades reveal challenges</vt:lpstr>
      <vt:lpstr>Key populations are KEY because of:</vt:lpstr>
      <vt:lpstr>Differentiated care models for KPs require:</vt:lpstr>
      <vt:lpstr>HOW People are treated Matters</vt:lpstr>
      <vt:lpstr>Funding inequity also matters</vt:lpstr>
      <vt:lpstr>Community already plays KEY roles</vt:lpstr>
      <vt:lpstr>Community-based organizations in DSD can:</vt:lpstr>
      <vt:lpstr>However:</vt:lpstr>
      <vt:lpstr>Community monitoring is KEY for success</vt:lpstr>
      <vt:lpstr>Nothing for us without us !!!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Joe Entwistle</dc:creator>
  <cp:lastModifiedBy>Saal</cp:lastModifiedBy>
  <cp:revision>21</cp:revision>
  <cp:lastPrinted>2013-05-21T10:50:12Z</cp:lastPrinted>
  <dcterms:created xsi:type="dcterms:W3CDTF">2016-08-17T09:53:51Z</dcterms:created>
  <dcterms:modified xsi:type="dcterms:W3CDTF">2017-07-25T08:26:59Z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0x01010005243F9125C1D146B82DD73336B5FC64</vt:lpwstr>
  </property>
</Properties>
</file>