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5" r:id="rId3"/>
  </p:sldMasterIdLst>
  <p:notesMasterIdLst>
    <p:notesMasterId r:id="rId28"/>
  </p:notesMasterIdLst>
  <p:sldIdLst>
    <p:sldId id="527" r:id="rId4"/>
    <p:sldId id="461" r:id="rId5"/>
    <p:sldId id="537" r:id="rId6"/>
    <p:sldId id="500" r:id="rId7"/>
    <p:sldId id="382" r:id="rId8"/>
    <p:sldId id="429" r:id="rId9"/>
    <p:sldId id="502" r:id="rId10"/>
    <p:sldId id="528" r:id="rId11"/>
    <p:sldId id="529" r:id="rId12"/>
    <p:sldId id="539" r:id="rId13"/>
    <p:sldId id="540" r:id="rId14"/>
    <p:sldId id="541" r:id="rId15"/>
    <p:sldId id="524" r:id="rId16"/>
    <p:sldId id="471" r:id="rId17"/>
    <p:sldId id="515" r:id="rId18"/>
    <p:sldId id="516" r:id="rId19"/>
    <p:sldId id="518" r:id="rId20"/>
    <p:sldId id="475" r:id="rId21"/>
    <p:sldId id="520" r:id="rId22"/>
    <p:sldId id="521" r:id="rId23"/>
    <p:sldId id="457" r:id="rId24"/>
    <p:sldId id="486" r:id="rId25"/>
    <p:sldId id="536" r:id="rId26"/>
    <p:sldId id="533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rie Fahey" initials="CF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 scaleToFitPaper="1"/>
  <p:clrMru>
    <a:srgbClr val="A8D379"/>
    <a:srgbClr val="D7ACD6"/>
    <a:srgbClr val="FFFF33"/>
    <a:srgbClr val="FFFFCC"/>
    <a:srgbClr val="996600"/>
    <a:srgbClr val="FFCC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4" autoAdjust="0"/>
    <p:restoredTop sz="78431" autoAdjust="0"/>
  </p:normalViewPr>
  <p:slideViewPr>
    <p:cSldViewPr snapToGrid="0" snapToObjects="1">
      <p:cViewPr varScale="1">
        <p:scale>
          <a:sx n="82" d="100"/>
          <a:sy n="82" d="100"/>
        </p:scale>
        <p:origin x="-2104" y="-112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commentAuthors" Target="commentAuthor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475759870479"/>
          <c:y val="0.0892785033071882"/>
          <c:w val="0.555298921277137"/>
          <c:h val="0.781045018935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Intervention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0.00151499318372355"/>
                  <c:y val="-0.01551724032600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"/>
                  <c:y val="-0.03491379073351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0151499318372358"/>
                  <c:y val="-0.01163793024450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Sheet1!$H$2:$H$4</c:f>
                <c:numCache>
                  <c:formatCode>General</c:formatCode>
                  <c:ptCount val="3"/>
                  <c:pt idx="0">
                    <c:v>0.03</c:v>
                  </c:pt>
                  <c:pt idx="1">
                    <c:v>0.04</c:v>
                  </c:pt>
                  <c:pt idx="2">
                    <c:v>0.02</c:v>
                  </c:pt>
                </c:numCache>
              </c:numRef>
            </c:plus>
            <c:minus>
              <c:numRef>
                <c:f>Sheet1!$F$2:$F$4</c:f>
                <c:numCache>
                  <c:formatCode>General</c:formatCode>
                  <c:ptCount val="3"/>
                  <c:pt idx="0">
                    <c:v>0.02</c:v>
                  </c:pt>
                  <c:pt idx="1">
                    <c:v>0.0499999999999999</c:v>
                  </c:pt>
                  <c:pt idx="2">
                    <c:v>0.03</c:v>
                  </c:pt>
                </c:numCache>
              </c:numRef>
            </c:minus>
          </c:errBars>
          <c:cat>
            <c:strRef>
              <c:f>Sheet1!$A$2:$A$4</c:f>
              <c:strCache>
                <c:ptCount val="3"/>
                <c:pt idx="0">
                  <c:v>In care at 6 months*</c:v>
                </c:pt>
                <c:pt idx="1">
                  <c:v>MPR ≥95%</c:v>
                </c:pt>
                <c:pt idx="2">
                  <c:v>Visit attendance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0.87</c:v>
                </c:pt>
                <c:pt idx="1">
                  <c:v>0.7</c:v>
                </c:pt>
                <c:pt idx="2">
                  <c:v>0.73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Comparison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00151499318372361"/>
                  <c:y val="-0.04267241089652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5491083618247E-17"/>
                  <c:y val="-0.05818995668001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0605997273489432"/>
                  <c:y val="-0.0232758604890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Sheet1!$M$2:$M$4</c:f>
                <c:numCache>
                  <c:formatCode>General</c:formatCode>
                  <c:ptCount val="3"/>
                  <c:pt idx="0">
                    <c:v>0.0699999999999999</c:v>
                  </c:pt>
                  <c:pt idx="1">
                    <c:v>0.0800000000000001</c:v>
                  </c:pt>
                  <c:pt idx="2">
                    <c:v>0.0499999999999999</c:v>
                  </c:pt>
                </c:numCache>
              </c:numRef>
            </c:plus>
            <c:minus>
              <c:numRef>
                <c:f>Sheet1!$K$2:$K$4</c:f>
                <c:numCache>
                  <c:formatCode>General</c:formatCode>
                  <c:ptCount val="3"/>
                  <c:pt idx="0">
                    <c:v>0.06</c:v>
                  </c:pt>
                  <c:pt idx="1">
                    <c:v>0.09</c:v>
                  </c:pt>
                  <c:pt idx="2">
                    <c:v>0.05</c:v>
                  </c:pt>
                </c:numCache>
              </c:numRef>
            </c:minus>
          </c:errBars>
          <c:cat>
            <c:strRef>
              <c:f>Sheet1!$A$2:$A$4</c:f>
              <c:strCache>
                <c:ptCount val="3"/>
                <c:pt idx="0">
                  <c:v>In care at 6 months*</c:v>
                </c:pt>
                <c:pt idx="1">
                  <c:v>MPR ≥95%</c:v>
                </c:pt>
                <c:pt idx="2">
                  <c:v>Visit attendance</c:v>
                </c:pt>
              </c:strCache>
            </c:strRef>
          </c:cat>
          <c:val>
            <c:numRef>
              <c:f>Sheet1!$C$2:$C$4</c:f>
              <c:numCache>
                <c:formatCode>0.00</c:formatCode>
                <c:ptCount val="3"/>
                <c:pt idx="0">
                  <c:v>0.79</c:v>
                </c:pt>
                <c:pt idx="1">
                  <c:v>0.59</c:v>
                </c:pt>
                <c:pt idx="2">
                  <c:v>0.66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797560"/>
        <c:axId val="-2116185288"/>
      </c:barChart>
      <c:catAx>
        <c:axId val="-2116797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2116185288"/>
        <c:crosses val="autoZero"/>
        <c:auto val="1"/>
        <c:lblAlgn val="ctr"/>
        <c:lblOffset val="100"/>
        <c:noMultiLvlLbl val="0"/>
      </c:catAx>
      <c:valAx>
        <c:axId val="-21161852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sz="1400" b="0" dirty="0" smtClean="0"/>
                  <a:t>Proportion</a:t>
                </a:r>
                <a:r>
                  <a:rPr lang="en-US" sz="1400" b="0" baseline="0" dirty="0" smtClean="0"/>
                  <a:t> </a:t>
                </a:r>
                <a:r>
                  <a:rPr lang="en-US" sz="1400" b="0" dirty="0" smtClean="0"/>
                  <a:t>of Patients</a:t>
                </a:r>
                <a:endParaRPr lang="en-US" sz="1400" b="0" dirty="0"/>
              </a:p>
            </c:rich>
          </c:tx>
          <c:layout>
            <c:manualLayout>
              <c:xMode val="edge"/>
              <c:yMode val="edge"/>
              <c:x val="0.0390339783148409"/>
              <c:y val="0.188307515048363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16797560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692100419951339"/>
          <c:y val="0.12934016906461"/>
          <c:w val="0.202982687951677"/>
          <c:h val="0.159912187081714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664A3F-8CF7-1C40-B12B-35F11AD5B78D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F6160C84-1F35-6F41-8B06-BC676E767547}">
      <dgm:prSet phldrT="[Text]" custT="1"/>
      <dgm:spPr>
        <a:xfrm>
          <a:off x="0" y="0"/>
          <a:ext cx="1778754" cy="194290"/>
        </a:xfrm>
        <a:prstGeom prst="chevron">
          <a:avLst/>
        </a:prstGeom>
        <a:solidFill>
          <a:srgbClr val="D7ACD6"/>
        </a:solidFill>
        <a:ln>
          <a:noFill/>
        </a:ln>
        <a:effectLst/>
      </dgm:spPr>
      <dgm:t>
        <a:bodyPr/>
        <a:lstStyle/>
        <a:p>
          <a:r>
            <a:rPr lang="en-US" sz="1100" b="1" dirty="0" smtClean="0">
              <a:solidFill>
                <a:sysClr val="windowText" lastClr="000000"/>
              </a:solidFill>
              <a:latin typeface="Arial"/>
              <a:ea typeface=""/>
              <a:cs typeface="Arial"/>
            </a:rPr>
            <a:t>Empathize</a:t>
          </a:r>
        </a:p>
      </dgm:t>
    </dgm:pt>
    <dgm:pt modelId="{EC947AC9-23B1-924E-A0A9-80BB934B6A6E}" type="parTrans" cxnId="{B7B80F49-4C86-8740-BA39-45531D61FC8B}">
      <dgm:prSet/>
      <dgm:spPr/>
      <dgm:t>
        <a:bodyPr/>
        <a:lstStyle/>
        <a:p>
          <a:endParaRPr lang="en-US" sz="1100">
            <a:latin typeface="Arial"/>
            <a:cs typeface="Arial"/>
          </a:endParaRPr>
        </a:p>
      </dgm:t>
    </dgm:pt>
    <dgm:pt modelId="{5A6C482D-614E-0E43-B6A3-7C6A77711CA8}" type="sibTrans" cxnId="{B7B80F49-4C86-8740-BA39-45531D61FC8B}">
      <dgm:prSet/>
      <dgm:spPr/>
      <dgm:t>
        <a:bodyPr/>
        <a:lstStyle/>
        <a:p>
          <a:endParaRPr lang="en-US" sz="1100">
            <a:latin typeface="Arial"/>
            <a:cs typeface="Arial"/>
          </a:endParaRPr>
        </a:p>
      </dgm:t>
    </dgm:pt>
    <dgm:pt modelId="{32C354B2-160B-E54D-A331-A7277776C909}">
      <dgm:prSet phldrT="[Text]" custT="1"/>
      <dgm:spPr>
        <a:xfrm>
          <a:off x="1601500" y="0"/>
          <a:ext cx="1954726" cy="194290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gm:spPr>
      <dgm:t>
        <a:bodyPr/>
        <a:lstStyle/>
        <a:p>
          <a:r>
            <a:rPr lang="en-US" sz="1100" b="1" dirty="0" smtClean="0">
              <a:solidFill>
                <a:sysClr val="windowText" lastClr="000000"/>
              </a:solidFill>
              <a:latin typeface="Arial"/>
              <a:ea typeface=""/>
              <a:cs typeface="Arial"/>
            </a:rPr>
            <a:t>Define</a:t>
          </a:r>
          <a:endParaRPr lang="en-US" sz="1100" b="1" dirty="0">
            <a:solidFill>
              <a:sysClr val="windowText" lastClr="000000"/>
            </a:solidFill>
            <a:latin typeface="Arial"/>
            <a:ea typeface=""/>
            <a:cs typeface="Arial"/>
          </a:endParaRPr>
        </a:p>
      </dgm:t>
    </dgm:pt>
    <dgm:pt modelId="{235BCBCF-E9F2-D241-B0CB-1B3DE1B3BA7F}" type="parTrans" cxnId="{F58637EC-C2E8-7241-8873-316B206C68F2}">
      <dgm:prSet/>
      <dgm:spPr/>
      <dgm:t>
        <a:bodyPr/>
        <a:lstStyle/>
        <a:p>
          <a:endParaRPr lang="en-US" sz="1100">
            <a:latin typeface="Arial"/>
            <a:cs typeface="Arial"/>
          </a:endParaRPr>
        </a:p>
      </dgm:t>
    </dgm:pt>
    <dgm:pt modelId="{7E82ABE7-BAE5-754E-998D-686AD5E2CFA0}" type="sibTrans" cxnId="{F58637EC-C2E8-7241-8873-316B206C68F2}">
      <dgm:prSet/>
      <dgm:spPr/>
      <dgm:t>
        <a:bodyPr/>
        <a:lstStyle/>
        <a:p>
          <a:endParaRPr lang="en-US" sz="1100">
            <a:latin typeface="Arial"/>
            <a:cs typeface="Arial"/>
          </a:endParaRPr>
        </a:p>
      </dgm:t>
    </dgm:pt>
    <dgm:pt modelId="{7026B2C6-C902-D34D-A77B-685107B908B2}">
      <dgm:prSet phldrT="[Text]" custT="1"/>
      <dgm:spPr>
        <a:xfrm>
          <a:off x="3378352" y="0"/>
          <a:ext cx="1778754" cy="194290"/>
        </a:xfrm>
        <a:prstGeom prst="chevron">
          <a:avLst/>
        </a:prstGeom>
        <a:solidFill>
          <a:srgbClr val="FFC000">
            <a:lumMod val="60000"/>
            <a:lumOff val="40000"/>
          </a:srgbClr>
        </a:solidFill>
        <a:ln>
          <a:noFill/>
        </a:ln>
        <a:effectLst/>
      </dgm:spPr>
      <dgm:t>
        <a:bodyPr/>
        <a:lstStyle/>
        <a:p>
          <a:r>
            <a:rPr lang="en-US" sz="1100" b="1" dirty="0" smtClean="0">
              <a:solidFill>
                <a:sysClr val="windowText" lastClr="000000"/>
              </a:solidFill>
              <a:latin typeface="Arial"/>
              <a:ea typeface=""/>
              <a:cs typeface="Arial"/>
            </a:rPr>
            <a:t>Prototype</a:t>
          </a:r>
          <a:endParaRPr lang="en-US" sz="1100" b="1" dirty="0">
            <a:solidFill>
              <a:sysClr val="windowText" lastClr="000000"/>
            </a:solidFill>
            <a:latin typeface="Arial"/>
            <a:ea typeface=""/>
            <a:cs typeface="Arial"/>
          </a:endParaRPr>
        </a:p>
      </dgm:t>
    </dgm:pt>
    <dgm:pt modelId="{63AFC72D-1076-0D4A-B0C7-40665CBE8DFC}" type="parTrans" cxnId="{62C5FCA4-39D5-EE46-9EDD-3634F0E57590}">
      <dgm:prSet/>
      <dgm:spPr/>
      <dgm:t>
        <a:bodyPr/>
        <a:lstStyle/>
        <a:p>
          <a:endParaRPr lang="en-US" sz="1100">
            <a:latin typeface="Arial"/>
            <a:cs typeface="Arial"/>
          </a:endParaRPr>
        </a:p>
      </dgm:t>
    </dgm:pt>
    <dgm:pt modelId="{3604BE90-E938-BC4D-A78C-7DECE7E83ABA}" type="sibTrans" cxnId="{62C5FCA4-39D5-EE46-9EDD-3634F0E57590}">
      <dgm:prSet/>
      <dgm:spPr/>
      <dgm:t>
        <a:bodyPr/>
        <a:lstStyle/>
        <a:p>
          <a:endParaRPr lang="en-US" sz="1100">
            <a:latin typeface="Arial"/>
            <a:cs typeface="Arial"/>
          </a:endParaRPr>
        </a:p>
      </dgm:t>
    </dgm:pt>
    <dgm:pt modelId="{0D489955-CF12-F844-8B14-C66415695568}">
      <dgm:prSet custT="1"/>
      <dgm:spPr>
        <a:xfrm>
          <a:off x="4979231" y="0"/>
          <a:ext cx="1778754" cy="194290"/>
        </a:xfrm>
        <a:prstGeom prst="chevron">
          <a:avLst/>
        </a:prstGeom>
        <a:solidFill>
          <a:srgbClr val="FF7E79"/>
        </a:solidFill>
        <a:ln>
          <a:noFill/>
        </a:ln>
        <a:effectLst/>
      </dgm:spPr>
      <dgm:t>
        <a:bodyPr/>
        <a:lstStyle/>
        <a:p>
          <a:r>
            <a:rPr lang="en-US" sz="1100" b="1" dirty="0" smtClean="0">
              <a:solidFill>
                <a:sysClr val="windowText" lastClr="000000"/>
              </a:solidFill>
              <a:latin typeface="Arial"/>
              <a:ea typeface=""/>
              <a:cs typeface="Arial"/>
            </a:rPr>
            <a:t>Test</a:t>
          </a:r>
          <a:endParaRPr lang="en-US" sz="1100" b="1" dirty="0">
            <a:solidFill>
              <a:sysClr val="windowText" lastClr="000000"/>
            </a:solidFill>
            <a:latin typeface="Arial"/>
            <a:ea typeface=""/>
            <a:cs typeface="Arial"/>
          </a:endParaRPr>
        </a:p>
      </dgm:t>
    </dgm:pt>
    <dgm:pt modelId="{4DF24580-6B27-4347-8C25-7085F52281BC}" type="parTrans" cxnId="{14D59D0D-8394-3D49-B5EA-126533070C4B}">
      <dgm:prSet/>
      <dgm:spPr/>
      <dgm:t>
        <a:bodyPr/>
        <a:lstStyle/>
        <a:p>
          <a:endParaRPr lang="en-US" sz="1100">
            <a:latin typeface="Arial"/>
            <a:cs typeface="Arial"/>
          </a:endParaRPr>
        </a:p>
      </dgm:t>
    </dgm:pt>
    <dgm:pt modelId="{017A16C1-68E9-B641-B619-DE9B16F9E228}" type="sibTrans" cxnId="{14D59D0D-8394-3D49-B5EA-126533070C4B}">
      <dgm:prSet/>
      <dgm:spPr/>
      <dgm:t>
        <a:bodyPr/>
        <a:lstStyle/>
        <a:p>
          <a:endParaRPr lang="en-US" sz="1100">
            <a:latin typeface="Arial"/>
            <a:cs typeface="Arial"/>
          </a:endParaRPr>
        </a:p>
      </dgm:t>
    </dgm:pt>
    <dgm:pt modelId="{D515D5D2-8F52-DE48-90A1-1F7399A41815}">
      <dgm:prSet phldrT="[Text]" custT="1"/>
      <dgm:spPr>
        <a:xfrm>
          <a:off x="1601500" y="0"/>
          <a:ext cx="1954726" cy="194290"/>
        </a:xfrm>
        <a:solidFill>
          <a:srgbClr val="A8D379"/>
        </a:solidFill>
        <a:ln>
          <a:noFill/>
        </a:ln>
        <a:effectLst/>
      </dgm:spPr>
      <dgm:t>
        <a:bodyPr/>
        <a:lstStyle/>
        <a:p>
          <a:r>
            <a:rPr lang="en-US" sz="1100" b="1" dirty="0" smtClean="0">
              <a:solidFill>
                <a:sysClr val="windowText" lastClr="000000"/>
              </a:solidFill>
              <a:latin typeface="Arial"/>
              <a:ea typeface=""/>
              <a:cs typeface="Arial"/>
            </a:rPr>
            <a:t>Ideate</a:t>
          </a:r>
          <a:endParaRPr lang="en-US" sz="1100" b="1" dirty="0">
            <a:solidFill>
              <a:sysClr val="windowText" lastClr="000000"/>
            </a:solidFill>
            <a:latin typeface="Arial"/>
            <a:ea typeface=""/>
            <a:cs typeface="Arial"/>
          </a:endParaRPr>
        </a:p>
      </dgm:t>
    </dgm:pt>
    <dgm:pt modelId="{61625415-6EA5-4B4A-A34D-22B94A5B0767}" type="parTrans" cxnId="{9C6BF5FD-1F70-C443-9247-53C66FD5F38A}">
      <dgm:prSet/>
      <dgm:spPr/>
      <dgm:t>
        <a:bodyPr/>
        <a:lstStyle/>
        <a:p>
          <a:endParaRPr lang="en-US"/>
        </a:p>
      </dgm:t>
    </dgm:pt>
    <dgm:pt modelId="{0A9A6262-D666-9545-A507-D2394F04A792}" type="sibTrans" cxnId="{9C6BF5FD-1F70-C443-9247-53C66FD5F38A}">
      <dgm:prSet/>
      <dgm:spPr/>
      <dgm:t>
        <a:bodyPr/>
        <a:lstStyle/>
        <a:p>
          <a:endParaRPr lang="en-US"/>
        </a:p>
      </dgm:t>
    </dgm:pt>
    <dgm:pt modelId="{E492C724-547C-3446-B32F-6CF74138F4CB}" type="pres">
      <dgm:prSet presAssocID="{50664A3F-8CF7-1C40-B12B-35F11AD5B78D}" presName="Name0" presStyleCnt="0">
        <dgm:presLayoutVars>
          <dgm:dir/>
          <dgm:animLvl val="lvl"/>
          <dgm:resizeHandles val="exact"/>
        </dgm:presLayoutVars>
      </dgm:prSet>
      <dgm:spPr/>
    </dgm:pt>
    <dgm:pt modelId="{AFD6AD15-355F-6440-A999-E03633D5087B}" type="pres">
      <dgm:prSet presAssocID="{F6160C84-1F35-6F41-8B06-BC676E767547}" presName="parTxOnly" presStyleLbl="node1" presStyleIdx="0" presStyleCnt="5" custLinFactNeighborX="-17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66199-D954-CE47-822A-E8F068989DB1}" type="pres">
      <dgm:prSet presAssocID="{5A6C482D-614E-0E43-B6A3-7C6A77711CA8}" presName="parTxOnlySpace" presStyleCnt="0"/>
      <dgm:spPr/>
    </dgm:pt>
    <dgm:pt modelId="{7CEBF9DC-A21A-A54B-9DE2-DB8EF192E1D7}" type="pres">
      <dgm:prSet presAssocID="{32C354B2-160B-E54D-A331-A7277776C909}" presName="parTxOnly" presStyleLbl="node1" presStyleIdx="1" presStyleCnt="5" custScaleX="1098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13925B-4AD3-E543-9E67-4EBA87A353F4}" type="pres">
      <dgm:prSet presAssocID="{7E82ABE7-BAE5-754E-998D-686AD5E2CFA0}" presName="parTxOnlySpace" presStyleCnt="0"/>
      <dgm:spPr/>
    </dgm:pt>
    <dgm:pt modelId="{C0360609-1CE7-F84A-8DE9-6BFAED3F8894}" type="pres">
      <dgm:prSet presAssocID="{D515D5D2-8F52-DE48-90A1-1F7399A41815}" presName="parTxOnly" presStyleLbl="node1" presStyleIdx="2" presStyleCnt="5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40D5D5B2-FB7D-9943-B21A-78D602F2E9C2}" type="pres">
      <dgm:prSet presAssocID="{0A9A6262-D666-9545-A507-D2394F04A792}" presName="parTxOnlySpace" presStyleCnt="0"/>
      <dgm:spPr/>
    </dgm:pt>
    <dgm:pt modelId="{EF31633B-A4F2-9743-8507-46A8E5DBC533}" type="pres">
      <dgm:prSet presAssocID="{7026B2C6-C902-D34D-A77B-685107B908B2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DCC77-7B05-E64B-ADB2-F335ABFDF40B}" type="pres">
      <dgm:prSet presAssocID="{3604BE90-E938-BC4D-A78C-7DECE7E83ABA}" presName="parTxOnlySpace" presStyleCnt="0"/>
      <dgm:spPr/>
    </dgm:pt>
    <dgm:pt modelId="{022D2CE5-5429-C64B-AF93-6182F5063B64}" type="pres">
      <dgm:prSet presAssocID="{0D489955-CF12-F844-8B14-C66415695568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B80F49-4C86-8740-BA39-45531D61FC8B}" srcId="{50664A3F-8CF7-1C40-B12B-35F11AD5B78D}" destId="{F6160C84-1F35-6F41-8B06-BC676E767547}" srcOrd="0" destOrd="0" parTransId="{EC947AC9-23B1-924E-A0A9-80BB934B6A6E}" sibTransId="{5A6C482D-614E-0E43-B6A3-7C6A77711CA8}"/>
    <dgm:cxn modelId="{14D59D0D-8394-3D49-B5EA-126533070C4B}" srcId="{50664A3F-8CF7-1C40-B12B-35F11AD5B78D}" destId="{0D489955-CF12-F844-8B14-C66415695568}" srcOrd="4" destOrd="0" parTransId="{4DF24580-6B27-4347-8C25-7085F52281BC}" sibTransId="{017A16C1-68E9-B641-B619-DE9B16F9E228}"/>
    <dgm:cxn modelId="{4D5AB872-788B-8644-A246-F328FFDE274A}" type="presOf" srcId="{50664A3F-8CF7-1C40-B12B-35F11AD5B78D}" destId="{E492C724-547C-3446-B32F-6CF74138F4CB}" srcOrd="0" destOrd="0" presId="urn:microsoft.com/office/officeart/2005/8/layout/chevron1"/>
    <dgm:cxn modelId="{62C5FCA4-39D5-EE46-9EDD-3634F0E57590}" srcId="{50664A3F-8CF7-1C40-B12B-35F11AD5B78D}" destId="{7026B2C6-C902-D34D-A77B-685107B908B2}" srcOrd="3" destOrd="0" parTransId="{63AFC72D-1076-0D4A-B0C7-40665CBE8DFC}" sibTransId="{3604BE90-E938-BC4D-A78C-7DECE7E83ABA}"/>
    <dgm:cxn modelId="{9C6BF5FD-1F70-C443-9247-53C66FD5F38A}" srcId="{50664A3F-8CF7-1C40-B12B-35F11AD5B78D}" destId="{D515D5D2-8F52-DE48-90A1-1F7399A41815}" srcOrd="2" destOrd="0" parTransId="{61625415-6EA5-4B4A-A34D-22B94A5B0767}" sibTransId="{0A9A6262-D666-9545-A507-D2394F04A792}"/>
    <dgm:cxn modelId="{8B08B252-73EB-ED4F-9796-0EE988D7CDD6}" type="presOf" srcId="{0D489955-CF12-F844-8B14-C66415695568}" destId="{022D2CE5-5429-C64B-AF93-6182F5063B64}" srcOrd="0" destOrd="0" presId="urn:microsoft.com/office/officeart/2005/8/layout/chevron1"/>
    <dgm:cxn modelId="{35D16CB1-D67A-4947-BEA8-AF359F79D7CE}" type="presOf" srcId="{F6160C84-1F35-6F41-8B06-BC676E767547}" destId="{AFD6AD15-355F-6440-A999-E03633D5087B}" srcOrd="0" destOrd="0" presId="urn:microsoft.com/office/officeart/2005/8/layout/chevron1"/>
    <dgm:cxn modelId="{C59400EF-85C0-4F4B-8EC2-2B0ED9A369AE}" type="presOf" srcId="{7026B2C6-C902-D34D-A77B-685107B908B2}" destId="{EF31633B-A4F2-9743-8507-46A8E5DBC533}" srcOrd="0" destOrd="0" presId="urn:microsoft.com/office/officeart/2005/8/layout/chevron1"/>
    <dgm:cxn modelId="{F58637EC-C2E8-7241-8873-316B206C68F2}" srcId="{50664A3F-8CF7-1C40-B12B-35F11AD5B78D}" destId="{32C354B2-160B-E54D-A331-A7277776C909}" srcOrd="1" destOrd="0" parTransId="{235BCBCF-E9F2-D241-B0CB-1B3DE1B3BA7F}" sibTransId="{7E82ABE7-BAE5-754E-998D-686AD5E2CFA0}"/>
    <dgm:cxn modelId="{AC5B74CE-9447-2243-B930-A34FEF94229B}" type="presOf" srcId="{32C354B2-160B-E54D-A331-A7277776C909}" destId="{7CEBF9DC-A21A-A54B-9DE2-DB8EF192E1D7}" srcOrd="0" destOrd="0" presId="urn:microsoft.com/office/officeart/2005/8/layout/chevron1"/>
    <dgm:cxn modelId="{C3DA45B2-072F-F44B-9E91-8A248FD34287}" type="presOf" srcId="{D515D5D2-8F52-DE48-90A1-1F7399A41815}" destId="{C0360609-1CE7-F84A-8DE9-6BFAED3F8894}" srcOrd="0" destOrd="0" presId="urn:microsoft.com/office/officeart/2005/8/layout/chevron1"/>
    <dgm:cxn modelId="{996E55EF-BC35-A048-B270-E76C172AA977}" type="presParOf" srcId="{E492C724-547C-3446-B32F-6CF74138F4CB}" destId="{AFD6AD15-355F-6440-A999-E03633D5087B}" srcOrd="0" destOrd="0" presId="urn:microsoft.com/office/officeart/2005/8/layout/chevron1"/>
    <dgm:cxn modelId="{0F89337E-FA37-E349-BA66-5160757D4DF7}" type="presParOf" srcId="{E492C724-547C-3446-B32F-6CF74138F4CB}" destId="{CF266199-D954-CE47-822A-E8F068989DB1}" srcOrd="1" destOrd="0" presId="urn:microsoft.com/office/officeart/2005/8/layout/chevron1"/>
    <dgm:cxn modelId="{5C513F25-0D4C-C849-906A-93B40D525923}" type="presParOf" srcId="{E492C724-547C-3446-B32F-6CF74138F4CB}" destId="{7CEBF9DC-A21A-A54B-9DE2-DB8EF192E1D7}" srcOrd="2" destOrd="0" presId="urn:microsoft.com/office/officeart/2005/8/layout/chevron1"/>
    <dgm:cxn modelId="{197B85E6-05A0-6B43-BBE5-AF81BC4DB1AF}" type="presParOf" srcId="{E492C724-547C-3446-B32F-6CF74138F4CB}" destId="{F413925B-4AD3-E543-9E67-4EBA87A353F4}" srcOrd="3" destOrd="0" presId="urn:microsoft.com/office/officeart/2005/8/layout/chevron1"/>
    <dgm:cxn modelId="{99D84B6F-7628-C846-88E6-80A01F0A87E1}" type="presParOf" srcId="{E492C724-547C-3446-B32F-6CF74138F4CB}" destId="{C0360609-1CE7-F84A-8DE9-6BFAED3F8894}" srcOrd="4" destOrd="0" presId="urn:microsoft.com/office/officeart/2005/8/layout/chevron1"/>
    <dgm:cxn modelId="{94DD6BDC-CF91-DA4A-8D14-711E861A7443}" type="presParOf" srcId="{E492C724-547C-3446-B32F-6CF74138F4CB}" destId="{40D5D5B2-FB7D-9943-B21A-78D602F2E9C2}" srcOrd="5" destOrd="0" presId="urn:microsoft.com/office/officeart/2005/8/layout/chevron1"/>
    <dgm:cxn modelId="{62E7E40A-FA00-5844-8535-22731EA738F0}" type="presParOf" srcId="{E492C724-547C-3446-B32F-6CF74138F4CB}" destId="{EF31633B-A4F2-9743-8507-46A8E5DBC533}" srcOrd="6" destOrd="0" presId="urn:microsoft.com/office/officeart/2005/8/layout/chevron1"/>
    <dgm:cxn modelId="{87A30DA7-15BF-FC46-8299-5EEF2E6BBF31}" type="presParOf" srcId="{E492C724-547C-3446-B32F-6CF74138F4CB}" destId="{590DCC77-7B05-E64B-ADB2-F335ABFDF40B}" srcOrd="7" destOrd="0" presId="urn:microsoft.com/office/officeart/2005/8/layout/chevron1"/>
    <dgm:cxn modelId="{4DB4B56B-A25F-CD48-BA0A-188E40C7C3A8}" type="presParOf" srcId="{E492C724-547C-3446-B32F-6CF74138F4CB}" destId="{022D2CE5-5429-C64B-AF93-6182F5063B6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6AD15-355F-6440-A999-E03633D5087B}">
      <dsp:nvSpPr>
        <dsp:cNvPr id="0" name=""/>
        <dsp:cNvSpPr/>
      </dsp:nvSpPr>
      <dsp:spPr>
        <a:xfrm>
          <a:off x="218" y="0"/>
          <a:ext cx="1592396" cy="515481"/>
        </a:xfrm>
        <a:prstGeom prst="chevron">
          <a:avLst/>
        </a:prstGeom>
        <a:solidFill>
          <a:srgbClr val="D7ACD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ysClr val="windowText" lastClr="000000"/>
              </a:solidFill>
              <a:latin typeface="Arial"/>
              <a:ea typeface=""/>
              <a:cs typeface="Arial"/>
            </a:rPr>
            <a:t>Empathize</a:t>
          </a:r>
        </a:p>
      </dsp:txBody>
      <dsp:txXfrm>
        <a:off x="257959" y="0"/>
        <a:ext cx="1076915" cy="515481"/>
      </dsp:txXfrm>
    </dsp:sp>
    <dsp:sp modelId="{7CEBF9DC-A21A-A54B-9DE2-DB8EF192E1D7}">
      <dsp:nvSpPr>
        <dsp:cNvPr id="0" name=""/>
        <dsp:cNvSpPr/>
      </dsp:nvSpPr>
      <dsp:spPr>
        <a:xfrm>
          <a:off x="1436111" y="0"/>
          <a:ext cx="1749932" cy="515481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ysClr val="windowText" lastClr="000000"/>
              </a:solidFill>
              <a:latin typeface="Arial"/>
              <a:ea typeface=""/>
              <a:cs typeface="Arial"/>
            </a:rPr>
            <a:t>Define</a:t>
          </a:r>
          <a:endParaRPr lang="en-US" sz="1100" b="1" kern="1200" dirty="0">
            <a:solidFill>
              <a:sysClr val="windowText" lastClr="000000"/>
            </a:solidFill>
            <a:latin typeface="Arial"/>
            <a:ea typeface=""/>
            <a:cs typeface="Arial"/>
          </a:endParaRPr>
        </a:p>
      </dsp:txBody>
      <dsp:txXfrm>
        <a:off x="1693852" y="0"/>
        <a:ext cx="1234451" cy="515481"/>
      </dsp:txXfrm>
    </dsp:sp>
    <dsp:sp modelId="{C0360609-1CE7-F84A-8DE9-6BFAED3F8894}">
      <dsp:nvSpPr>
        <dsp:cNvPr id="0" name=""/>
        <dsp:cNvSpPr/>
      </dsp:nvSpPr>
      <dsp:spPr>
        <a:xfrm>
          <a:off x="3026804" y="0"/>
          <a:ext cx="1592396" cy="515481"/>
        </a:xfrm>
        <a:prstGeom prst="chevron">
          <a:avLst/>
        </a:prstGeom>
        <a:solidFill>
          <a:srgbClr val="A8D379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ysClr val="windowText" lastClr="000000"/>
              </a:solidFill>
              <a:latin typeface="Arial"/>
              <a:ea typeface=""/>
              <a:cs typeface="Arial"/>
            </a:rPr>
            <a:t>Ideate</a:t>
          </a:r>
          <a:endParaRPr lang="en-US" sz="1100" b="1" kern="1200" dirty="0">
            <a:solidFill>
              <a:sysClr val="windowText" lastClr="000000"/>
            </a:solidFill>
            <a:latin typeface="Arial"/>
            <a:ea typeface=""/>
            <a:cs typeface="Arial"/>
          </a:endParaRPr>
        </a:p>
      </dsp:txBody>
      <dsp:txXfrm>
        <a:off x="3284545" y="0"/>
        <a:ext cx="1076915" cy="515481"/>
      </dsp:txXfrm>
    </dsp:sp>
    <dsp:sp modelId="{EF31633B-A4F2-9743-8507-46A8E5DBC533}">
      <dsp:nvSpPr>
        <dsp:cNvPr id="0" name=""/>
        <dsp:cNvSpPr/>
      </dsp:nvSpPr>
      <dsp:spPr>
        <a:xfrm>
          <a:off x="4459961" y="0"/>
          <a:ext cx="1592396" cy="515481"/>
        </a:xfrm>
        <a:prstGeom prst="chevron">
          <a:avLst/>
        </a:prstGeom>
        <a:solidFill>
          <a:srgbClr val="FFC000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ysClr val="windowText" lastClr="000000"/>
              </a:solidFill>
              <a:latin typeface="Arial"/>
              <a:ea typeface=""/>
              <a:cs typeface="Arial"/>
            </a:rPr>
            <a:t>Prototype</a:t>
          </a:r>
          <a:endParaRPr lang="en-US" sz="1100" b="1" kern="1200" dirty="0">
            <a:solidFill>
              <a:sysClr val="windowText" lastClr="000000"/>
            </a:solidFill>
            <a:latin typeface="Arial"/>
            <a:ea typeface=""/>
            <a:cs typeface="Arial"/>
          </a:endParaRPr>
        </a:p>
      </dsp:txBody>
      <dsp:txXfrm>
        <a:off x="4717702" y="0"/>
        <a:ext cx="1076915" cy="515481"/>
      </dsp:txXfrm>
    </dsp:sp>
    <dsp:sp modelId="{022D2CE5-5429-C64B-AF93-6182F5063B64}">
      <dsp:nvSpPr>
        <dsp:cNvPr id="0" name=""/>
        <dsp:cNvSpPr/>
      </dsp:nvSpPr>
      <dsp:spPr>
        <a:xfrm>
          <a:off x="5893118" y="0"/>
          <a:ext cx="1592396" cy="515481"/>
        </a:xfrm>
        <a:prstGeom prst="chevron">
          <a:avLst/>
        </a:prstGeom>
        <a:solidFill>
          <a:srgbClr val="FF7E79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ysClr val="windowText" lastClr="000000"/>
              </a:solidFill>
              <a:latin typeface="Arial"/>
              <a:ea typeface=""/>
              <a:cs typeface="Arial"/>
            </a:rPr>
            <a:t>Test</a:t>
          </a:r>
          <a:endParaRPr lang="en-US" sz="1100" b="1" kern="1200" dirty="0">
            <a:solidFill>
              <a:sysClr val="windowText" lastClr="000000"/>
            </a:solidFill>
            <a:latin typeface="Arial"/>
            <a:ea typeface=""/>
            <a:cs typeface="Arial"/>
          </a:endParaRPr>
        </a:p>
      </dsp:txBody>
      <dsp:txXfrm>
        <a:off x="6150859" y="0"/>
        <a:ext cx="1076915" cy="515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7E030-925C-2742-8D93-294777CFFD8A}" type="datetimeFigureOut">
              <a:rPr lang="en-US" smtClean="0"/>
              <a:t>7/23/17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07BAC-8257-0547-AD78-DA013D4E47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46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sz="1200" dirty="0" smtClean="0"/>
              <a:t>I’m delighted</a:t>
            </a:r>
            <a:r>
              <a:rPr lang="en-US" sz="1200" baseline="0" dirty="0" smtClean="0"/>
              <a:t> to be here today to present on behalf of my coauthors at UC Berkeley, </a:t>
            </a:r>
          </a:p>
          <a:p>
            <a:pPr marL="171450" indent="-171450">
              <a:buFont typeface="Arial"/>
              <a:buChar char="•"/>
            </a:pPr>
            <a:endParaRPr lang="en-US" sz="1200" baseline="0" dirty="0" smtClean="0"/>
          </a:p>
          <a:p>
            <a:pPr marL="171450" indent="-171450">
              <a:buFont typeface="Arial"/>
              <a:buChar char="•"/>
            </a:pPr>
            <a:r>
              <a:rPr lang="en-US" sz="1200" baseline="0" dirty="0" smtClean="0"/>
              <a:t>the Tanzanian Ministry of Health, Community Development, Gender, Elderly and Children, and the </a:t>
            </a:r>
          </a:p>
          <a:p>
            <a:pPr marL="171450" indent="-171450">
              <a:buFont typeface="Arial"/>
              <a:buChar char="•"/>
            </a:pPr>
            <a:endParaRPr lang="en-US" sz="1200" baseline="0" dirty="0" smtClean="0"/>
          </a:p>
          <a:p>
            <a:pPr marL="171450" indent="-171450">
              <a:buFont typeface="Arial"/>
              <a:buChar char="•"/>
            </a:pPr>
            <a:r>
              <a:rPr lang="en-US" sz="1200" baseline="0" dirty="0" smtClean="0"/>
              <a:t>National Institute of Public Health in Mexico.</a:t>
            </a:r>
          </a:p>
          <a:p>
            <a:pPr marL="171450" indent="-171450">
              <a:buFont typeface="Arial"/>
              <a:buChar char="•"/>
            </a:pPr>
            <a:endParaRPr lang="en-US" sz="1200" baseline="0" dirty="0" smtClean="0"/>
          </a:p>
          <a:p>
            <a:pPr marL="0" indent="0">
              <a:buFont typeface="Arial"/>
              <a:buNone/>
            </a:pPr>
            <a:endParaRPr lang="en-US" sz="1200" baseline="0" dirty="0" smtClean="0"/>
          </a:p>
          <a:p>
            <a:pPr marL="171450" indent="-171450">
              <a:buFont typeface="Arial"/>
              <a:buChar char="•"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07BAC-8257-0547-AD78-DA013D4E474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070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final</a:t>
            </a:r>
            <a:r>
              <a:rPr lang="en-US" baseline="0" dirty="0" smtClean="0"/>
              <a:t> intervention had three components that were related to insights from the formative work. This included the priming image, take-home components, and a clinic-component.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prime was an image of the recognizable Baobab tree coupled with a local idiom that “together we can hug the Baobab tree.” </a:t>
            </a:r>
          </a:p>
          <a:p>
            <a:endParaRPr lang="en-US" baseline="0" dirty="0" smtClean="0"/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The prime appeared on every component of the intervention was intended to remind patients of the social support available at the clinic through peers and providers.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07BAC-8257-0547-AD78-DA013D4E474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84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The intervention</a:t>
            </a:r>
            <a:r>
              <a:rPr lang="en-US" baseline="0" dirty="0" smtClean="0"/>
              <a:t> also included take home components that featured the prime.  The idea was to remind patients of the clinic between infrequent monitoring visits. </a:t>
            </a:r>
          </a:p>
          <a:p>
            <a:pPr marL="171450" indent="-171450">
              <a:buFont typeface="Arial"/>
              <a:buChar char="•"/>
            </a:pPr>
            <a:endParaRPr lang="en-US" baseline="0" dirty="0" smtClean="0"/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Some patients received a calendar with images featuring health and vitality. </a:t>
            </a:r>
          </a:p>
          <a:p>
            <a:pPr marL="171450" indent="-171450">
              <a:buFont typeface="Arial"/>
              <a:buChar char="•"/>
            </a:pPr>
            <a:endParaRPr lang="en-US" baseline="0" dirty="0" smtClean="0"/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Other patients received a pill box with the approximate dimensions of a feature phone to help maintain privacy when they needed to transport their medication. </a:t>
            </a:r>
          </a:p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07BAC-8257-0547-AD78-DA013D4E474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84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intervention also included a clinic component, which was an interactive poster that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rewarded appointment attendance.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 who attended three consecutive on-time visits were congratulated and given a colored sticker to place on a poster that was publicly displayed at the clinic. </a:t>
            </a:r>
          </a:p>
          <a:p>
            <a:pPr marL="171450" indent="-171450">
              <a:buFont typeface="Arial"/>
              <a:buChar char="•"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accumulation of stickers over time completed a locally-relevant images, which conveyed that regular clinic attendance is normative. </a:t>
            </a:r>
          </a:p>
          <a:p>
            <a:pPr marL="171450" indent="-171450">
              <a:buFont typeface="Arial"/>
              <a:buChar char="•"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example, one poster was in the shape of a Baobab tree and the stickers were the ªleavesº.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07BAC-8257-0547-AD78-DA013D4E474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84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measured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feasibility and acceptability with an anonymous survey of ART patients at baseline and endline</a:t>
            </a:r>
          </a:p>
          <a:p>
            <a:pPr marL="285750" indent="-285750">
              <a:buFont typeface="Arial"/>
              <a:buChar char="•"/>
            </a:pPr>
            <a:endParaRPr lang="en-US" sz="14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>
              <a:buFont typeface="Arial"/>
              <a:buChar char="•"/>
            </a:pP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Short term effectiveness was 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measured through a 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quasi-experimental 6 month pilot study. </a:t>
            </a:r>
          </a:p>
          <a:p>
            <a:pPr marL="285750" indent="-285750">
              <a:buFont typeface="Arial"/>
              <a:buChar char="•"/>
            </a:pPr>
            <a:endParaRPr lang="en-US" sz="14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>
              <a:buFont typeface="Arial"/>
              <a:buChar char="•"/>
            </a:pP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brief, the intervention was implemented every two weeks for 6 months. Because the majority of patients have strict 30 or 60 day visit schedules, most patents were only exposed 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the 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intervention or standard of 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 during the study period.  </a:t>
            </a:r>
            <a:endParaRPr lang="en-US" sz="14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>
              <a:buFont typeface="Arial"/>
              <a:buChar char="•"/>
            </a:pPr>
            <a:endParaRPr lang="en-US" sz="14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>
              <a:buFont typeface="Arial"/>
              <a:buChar char="•"/>
            </a:pP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estimated the association between intervention exposure and the outcomes after weighting to account for the sampling strategy. </a:t>
            </a:r>
            <a:endParaRPr lang="en-U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8738A-BF6D-3E45-99D3-55A41F6841F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69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endParaRPr lang="en-US" sz="1400" dirty="0" smtClean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The primary outcomes were retention in care at 6 months and </a:t>
            </a:r>
            <a:r>
              <a:rPr lang="en-US" sz="1400" dirty="0" smtClean="0"/>
              <a:t>ART </a:t>
            </a:r>
            <a:r>
              <a:rPr lang="en-US" sz="1400" dirty="0" smtClean="0"/>
              <a:t>adherence at 6 months, measured with the medication possession ratio (MPR), the proportion of days that an individual is in possession of &gt;1 ART dose.</a:t>
            </a:r>
            <a:r>
              <a:rPr lang="en-US" sz="1400" baseline="0" dirty="0" smtClean="0"/>
              <a:t> </a:t>
            </a:r>
          </a:p>
          <a:p>
            <a:pPr marL="171450" indent="-171450">
              <a:buFont typeface="Arial"/>
              <a:buChar char="•"/>
            </a:pPr>
            <a:endParaRPr lang="en-US" sz="1400" baseline="0" dirty="0" smtClean="0"/>
          </a:p>
          <a:p>
            <a:pPr marL="171450" indent="-171450">
              <a:buFont typeface="Arial"/>
              <a:buChar char="•"/>
            </a:pPr>
            <a:r>
              <a:rPr lang="en-US" sz="1400" baseline="0" dirty="0" smtClean="0"/>
              <a:t>We MPR at an adherence threshold of 95%</a:t>
            </a:r>
          </a:p>
          <a:p>
            <a:pPr marL="171450" indent="-171450">
              <a:buFont typeface="Arial"/>
              <a:buChar char="•"/>
            </a:pPr>
            <a:endParaRPr lang="en-US" sz="1400" baseline="0" dirty="0" smtClean="0"/>
          </a:p>
          <a:p>
            <a:pPr marL="171450" indent="-171450">
              <a:buFont typeface="Arial"/>
              <a:buChar char="•"/>
            </a:pPr>
            <a:r>
              <a:rPr lang="en-US" sz="1400" baseline="0" dirty="0" smtClean="0"/>
              <a:t>The secondary outcome was appointment adherence during the 6 month study period. 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07BAC-8257-0547-AD78-DA013D4E474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898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I’ll now present the study findings. This slide displays the results of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anonymous patient satisfaction survey, which was completed with 405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patients.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We find that after 6 months, the</a:t>
            </a:r>
            <a:r>
              <a:rPr lang="en-US" sz="1200" baseline="0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intervention </a:t>
            </a:r>
            <a:r>
              <a:rPr lang="en-US" sz="1200" dirty="0" smtClean="0">
                <a:solidFill>
                  <a:schemeClr val="bg1"/>
                </a:solidFill>
              </a:rPr>
              <a:t>may also have increased patient </a:t>
            </a:r>
            <a:r>
              <a:rPr lang="en-US" sz="1200" dirty="0" smtClean="0">
                <a:solidFill>
                  <a:schemeClr val="bg1"/>
                </a:solidFill>
              </a:rPr>
              <a:t>support and satisfaction with</a:t>
            </a:r>
            <a:r>
              <a:rPr lang="en-US" sz="1200" baseline="0" dirty="0" smtClean="0">
                <a:solidFill>
                  <a:schemeClr val="bg1"/>
                </a:solidFill>
              </a:rPr>
              <a:t> services </a:t>
            </a:r>
            <a:r>
              <a:rPr lang="en-US" sz="1200" dirty="0" smtClean="0">
                <a:solidFill>
                  <a:schemeClr val="bg1"/>
                </a:solidFill>
              </a:rPr>
              <a:t>at </a:t>
            </a:r>
            <a:r>
              <a:rPr lang="en-US" sz="1200" dirty="0" smtClean="0">
                <a:solidFill>
                  <a:schemeClr val="bg1"/>
                </a:solidFill>
              </a:rPr>
              <a:t>the clinic.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Compared to baseline, at endline we found significant increases in staff support of treatment goals (100% vs. 95%) and life goals (66% vs. 50%),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 from other patients (71% vs. 60%) 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perceived likelihood of other patients’ high levels of adherence (54% vs. 32%)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being very satisfied with clinical services and care (53% vs. 35%). </a:t>
            </a:r>
          </a:p>
          <a:p>
            <a:pPr marL="171450" indent="-171450">
              <a:buFont typeface="Wingdings" charset="2"/>
              <a:buChar char="§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Open-ended questions revealed that patients found the interactive poster and process of earning a sticker acceptable, noting that it made them feel “good for being recognized”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07BAC-8257-0547-AD78-DA013D4E474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97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dirty="0" smtClean="0"/>
              <a:t>In the quasi </a:t>
            </a:r>
            <a:r>
              <a:rPr lang="mr-IN" sz="1200" dirty="0" smtClean="0"/>
              <a:t>–</a:t>
            </a:r>
            <a:r>
              <a:rPr lang="en-US" sz="1200" dirty="0" smtClean="0"/>
              <a:t>experimental pilot study, patients were randomly</a:t>
            </a:r>
            <a:r>
              <a:rPr lang="en-US" sz="1200" baseline="0" dirty="0" smtClean="0"/>
              <a:t> </a:t>
            </a:r>
            <a:r>
              <a:rPr lang="en-US" sz="1200" dirty="0" smtClean="0"/>
              <a:t>sampled from medical records in order to yield a final sample that oversampled exposed patients.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1200" dirty="0" smtClean="0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dirty="0" smtClean="0"/>
              <a:t>The final analysis included 320 patients</a:t>
            </a:r>
            <a:r>
              <a:rPr lang="en-US" sz="1200" baseline="0" dirty="0" smtClean="0"/>
              <a:t> exposed to the intervention and 118 patients unexposed to the intervention.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1200" baseline="0" dirty="0" smtClean="0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characteristics are shown on this slide for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438 randomly sampled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baseline, age, sex, time on ART, regimen and appointment adherence were similar in the intervention and comparison groups.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07BAC-8257-0547-AD78-DA013D4E474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453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displays the results of the pilot study.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effectLst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In unadjusted and adjusted analyses, PLHIV exposed to the intervention were significantly more likely to be in care after 6 months (87% vs. 79%, ORa = 1.73, 95% CI: 1.08, 2.78, p&lt;0.05)</a:t>
            </a:r>
            <a:r>
              <a:rPr lang="en-US" baseline="0" dirty="0" smtClean="0"/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Those exposed to the intervention</a:t>
            </a:r>
            <a:r>
              <a:rPr lang="en-US" baseline="0" dirty="0" smtClean="0"/>
              <a:t> were also </a:t>
            </a:r>
            <a:r>
              <a:rPr lang="en-US" dirty="0" smtClean="0"/>
              <a:t>more likely to achieve MPR95% (70% vs. 59%, ORa = 1.51, 95% CI: 0.96, 2.37, p = 0.07), although this result was not statistically significant after adjustment for clinic.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The intervention and comparison groups had similar average appointment adherence during the six month study period (73% vs. 66%, adjusted mean difference = 0.04, 95% CI: -0.01, 0.09, p = 0.09).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*****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 the study period, MPR≥95% was achieved by 64% of sampled patients, 83% of patients remained in care after 6 months, and mean appointment attendance was 69%.</a:t>
            </a:r>
            <a:r>
              <a:rPr lang="en-US" dirty="0" smtClean="0">
                <a:effectLst/>
              </a:rPr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07BAC-8257-0547-AD78-DA013D4E474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4342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This study has several limitations.</a:t>
            </a:r>
            <a:r>
              <a:rPr lang="en-US" sz="1400" baseline="0" dirty="0" smtClean="0"/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aseline="0" dirty="0" smtClean="0"/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First, the intervention was designed and evaluated among patients attending two clinics in Tanzania. Future studies will need to understand the generalizability of the approach</a:t>
            </a:r>
          </a:p>
          <a:p>
            <a:pPr marL="171450" indent="-171450">
              <a:buFont typeface="Arial"/>
              <a:buChar char="•"/>
            </a:pPr>
            <a:endParaRPr lang="en-US" sz="1400" dirty="0" smtClean="0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400" dirty="0" smtClean="0"/>
              <a:t>The intervention was evaluated as part</a:t>
            </a:r>
            <a:r>
              <a:rPr lang="en-US" sz="1400" baseline="0" dirty="0" smtClean="0"/>
              <a:t> of a combination package, s we are unable to make statements about the effectiveness of individual intervention.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400" baseline="0" dirty="0" smtClean="0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400" baseline="0" dirty="0" smtClean="0"/>
              <a:t>Given </a:t>
            </a:r>
            <a:r>
              <a:rPr lang="en-US" sz="1400" baseline="0" dirty="0" smtClean="0"/>
              <a:t>that the intervention was implemented every two weeks, </a:t>
            </a:r>
            <a:r>
              <a:rPr lang="en-US" sz="1400" baseline="0" dirty="0" smtClean="0"/>
              <a:t>we have imperfect measurement of exposure to the intervention </a:t>
            </a:r>
          </a:p>
          <a:p>
            <a:pPr marL="62865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 dirty="0" smtClean="0"/>
              <a:t>However, we conducted a sensitivity analysis using an instrumental variable (IV) approach to estimate the intervention's effectiveness </a:t>
            </a:r>
            <a:r>
              <a:rPr lang="en-US" sz="1600" dirty="0" smtClean="0"/>
              <a:t>based on their exact</a:t>
            </a:r>
            <a:r>
              <a:rPr lang="en-US" sz="1600" baseline="0" dirty="0" smtClean="0"/>
              <a:t> visit dates</a:t>
            </a:r>
            <a:r>
              <a:rPr lang="en-US" sz="1600" dirty="0" smtClean="0"/>
              <a:t>, </a:t>
            </a:r>
            <a:r>
              <a:rPr lang="en-US" sz="1600" dirty="0" smtClean="0"/>
              <a:t>and the results suppor</a:t>
            </a:r>
            <a:r>
              <a:rPr lang="en-US" sz="1600" baseline="0" dirty="0" smtClean="0"/>
              <a:t>t the findings presented here. </a:t>
            </a:r>
            <a:endParaRPr lang="en-US" sz="1600" dirty="0" smtClean="0"/>
          </a:p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1600" dirty="0" smtClean="0"/>
          </a:p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 baseline="0" dirty="0" smtClean="0"/>
              <a:t>Lastly, we did not measure v</a:t>
            </a:r>
            <a:r>
              <a:rPr lang="en-US" sz="1600" dirty="0" smtClean="0"/>
              <a:t>iral load.</a:t>
            </a:r>
            <a:r>
              <a:rPr lang="en-US" sz="1600" baseline="0" dirty="0" smtClean="0"/>
              <a:t> However, </a:t>
            </a:r>
            <a:r>
              <a:rPr lang="en-US" sz="1600" dirty="0" smtClean="0"/>
              <a:t>MPR is highly correlated with short-term viral suppression </a:t>
            </a:r>
            <a:endParaRPr lang="en-US" sz="1600" dirty="0" smtClean="0"/>
          </a:p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160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600" dirty="0" smtClean="0"/>
              <a:t>*****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these 2-stage least squares regression models, treatment assignment (as determined by baseline visit week) was an instrument for the actual treatment exposure, defined as  50% of attended visits occurring during intervention periods</a:t>
            </a:r>
            <a:endParaRPr lang="en-US" sz="2400" dirty="0" smtClean="0"/>
          </a:p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1600" dirty="0" smtClean="0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07BAC-8257-0547-AD78-DA013D4E474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8957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 developed and conducted a pilot evaluation of a combination intervention that used design thinking to apply tools from behavioral science to the problem of poor retention and adherence in Tanzania. </a:t>
            </a:r>
          </a:p>
          <a:p>
            <a:pPr marL="171450" indent="-171450">
              <a:buFont typeface="Arial"/>
              <a:buChar char="•"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goal was to </a:t>
            </a:r>
            <a:r>
              <a:rPr lang="en-US" sz="1200" dirty="0" smtClean="0"/>
              <a:t>address behavioral gaps by improving the patient experience using the motivational levers of priming and social influence. </a:t>
            </a:r>
          </a:p>
          <a:p>
            <a:pPr marL="171450" indent="-171450">
              <a:buFont typeface="Arial"/>
              <a:buChar char="•"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found that the low-cost intervention was feasible and acceptable to patients and staff, and may have bolstered perceived social support at the clinic, as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intended, and increased satisfaction with clinic services.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07BAC-8257-0547-AD78-DA013D4E474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11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400" dirty="0" smtClean="0"/>
              <a:t>Is it well-documented</a:t>
            </a:r>
            <a:r>
              <a:rPr lang="en-US" sz="1400" baseline="0" dirty="0" smtClean="0"/>
              <a:t> that poor adherence to ART and disengagement from care threatens </a:t>
            </a:r>
            <a:r>
              <a:rPr lang="en-US" sz="1400" dirty="0" smtClean="0"/>
              <a:t>the effectiveness of ‘treatment as prevention’ (TasP) and</a:t>
            </a:r>
            <a:r>
              <a:rPr lang="en-US" sz="1400" baseline="0" dirty="0" smtClean="0"/>
              <a:t> other strategies to end the epidemic.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400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400" baseline="0" dirty="0" smtClean="0"/>
              <a:t>For example, </a:t>
            </a:r>
            <a:r>
              <a:rPr lang="en-US" sz="1400" dirty="0" smtClean="0"/>
              <a:t>35</a:t>
            </a:r>
            <a:r>
              <a:rPr lang="en-US" sz="1400" dirty="0" smtClean="0"/>
              <a:t>% of people living with HIV (PLHIV) in Africa have dropped out of care within 3 years of starting treatment </a:t>
            </a:r>
            <a:r>
              <a:rPr lang="en-US" sz="1100" dirty="0" smtClean="0"/>
              <a:t>(Fox, 2015)</a:t>
            </a:r>
          </a:p>
          <a:p>
            <a:pPr marL="0" indent="0">
              <a:buFont typeface="Arial"/>
              <a:buNone/>
            </a:pPr>
            <a:endParaRPr lang="en-US" sz="1100" dirty="0" smtClean="0"/>
          </a:p>
          <a:p>
            <a:r>
              <a:rPr lang="en-US" sz="2000" dirty="0" smtClean="0"/>
              <a:t>Traditional behavioral approaches to motivate people to stay in care or adhere to ART often rely on individuals’ innate desire to remain healthy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This</a:t>
            </a:r>
            <a:r>
              <a:rPr lang="en-US" sz="2000" baseline="0" dirty="0" smtClean="0"/>
              <a:t> includes strategies that use </a:t>
            </a:r>
            <a:r>
              <a:rPr lang="en-US" sz="1600" dirty="0" smtClean="0"/>
              <a:t>Information, education, communication to change behavior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However,</a:t>
            </a:r>
            <a:r>
              <a:rPr lang="en-US" sz="1600" baseline="0" dirty="0" smtClean="0"/>
              <a:t> these types of programs often </a:t>
            </a:r>
            <a:r>
              <a:rPr lang="en-US" sz="1600" dirty="0" smtClean="0"/>
              <a:t>ignore that decisions are influenced by emotions, contexts, and systems as well as decision-making shortcuts outside of conscious awareness. (Dolan, 2012)</a:t>
            </a:r>
          </a:p>
          <a:p>
            <a:pPr marL="285750" indent="-285750">
              <a:buFont typeface="Arial"/>
              <a:buChar char="•"/>
            </a:pPr>
            <a:endParaRPr lang="en-US" sz="1100" dirty="0" smtClean="0"/>
          </a:p>
          <a:p>
            <a:pPr marL="285750" indent="-285750">
              <a:buFont typeface="Arial"/>
              <a:buChar char="•"/>
            </a:pPr>
            <a:endParaRPr lang="en-US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07BAC-8257-0547-AD78-DA013D4E474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959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1200" dirty="0" smtClean="0"/>
              <a:t>The intervention was positively associated with retention in care and potentially with MPR≥95% over a short 6-month follow-up period.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endParaRPr lang="en-US" sz="1200" dirty="0" smtClean="0"/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1200" dirty="0" smtClean="0"/>
              <a:t>Although the exact intervention is specific to this study population, </a:t>
            </a:r>
            <a:r>
              <a:rPr lang="en-US" sz="1200" dirty="0" smtClean="0"/>
              <a:t>the design and evaluation approach is widely applicable and may lead to locally relevant solutions in different geographic areas and for various health outcomes.</a:t>
            </a:r>
            <a:endParaRPr lang="en-US" dirty="0" smtClean="0"/>
          </a:p>
          <a:p>
            <a:pPr marL="171450" indent="-171450">
              <a:buFont typeface="Arial"/>
              <a:buChar char="•"/>
            </a:pPr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These promising findings suggest that the application of innovative, low-cost approaches from behavioral economics and psychology, such as social norms and priming, may enhance the HIV care continuum and bolster the effectiveness of ART programs, including TasP.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F46A4-A9D8-EA42-8AA4-E25B2790783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2920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07BAC-8257-0547-AD78-DA013D4E474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3593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07BAC-8257-0547-AD78-DA013D4E474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6653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dirty="0" smtClean="0"/>
              <a:t>In the quasi </a:t>
            </a:r>
            <a:r>
              <a:rPr lang="mr-IN" sz="1200" dirty="0" smtClean="0"/>
              <a:t>–</a:t>
            </a:r>
            <a:r>
              <a:rPr lang="en-US" sz="1200" dirty="0" smtClean="0"/>
              <a:t>experimental pilot study, patients were randomly</a:t>
            </a:r>
            <a:r>
              <a:rPr lang="en-US" sz="1200" baseline="0" dirty="0" smtClean="0"/>
              <a:t> </a:t>
            </a:r>
            <a:r>
              <a:rPr lang="en-US" sz="1200" dirty="0" smtClean="0"/>
              <a:t>sampled from medical records in order to yield a final sample that oversampled exposed patients.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1200" dirty="0" smtClean="0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dirty="0" smtClean="0"/>
              <a:t>The final analysis included 320 patients</a:t>
            </a:r>
            <a:r>
              <a:rPr lang="en-US" sz="1200" baseline="0" dirty="0" smtClean="0"/>
              <a:t> exposed to the intervention and 118 patients unexposed to the intervention. </a:t>
            </a:r>
            <a:endParaRPr lang="en-US" sz="1200" dirty="0" smtClean="0"/>
          </a:p>
          <a:p>
            <a:pPr marL="171450" indent="-171450">
              <a:buFont typeface="Arial"/>
              <a:buChar char="•"/>
            </a:pPr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*******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These analyses excluded 104 of 542 sampled patients: patients &lt;18 years (n = 24), patients not yet on ART (n = 6), patients without medical records (n = 73), and patients (n = 1) who transferred before the first scheduled visit. The proportion of excluded patients did not differ by study group (21% comparison vs. 20% intervention, p = 0.66).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07BAC-8257-0547-AD78-DA013D4E474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005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In contrast, there is growing interest in interventions from behavioral science to account for the predicable irrationalities and biases in human behavior. 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These strategies draw on constructs from behavioral</a:t>
            </a:r>
            <a:r>
              <a:rPr lang="en-US" sz="1200" baseline="0" dirty="0" smtClean="0"/>
              <a:t> economics and psychology </a:t>
            </a:r>
            <a:r>
              <a:rPr lang="en-US" sz="1200" dirty="0" smtClean="0"/>
              <a:t>to change behavior without relying solely on intrinsic or extrinsic motivation. </a:t>
            </a:r>
            <a:r>
              <a:rPr lang="en-US" sz="1200" baseline="0" dirty="0" smtClean="0"/>
              <a:t>and encompass </a:t>
            </a:r>
            <a:r>
              <a:rPr lang="en-US" sz="1200" dirty="0" smtClean="0"/>
              <a:t>approaches such as incentives, defaults, and commitments</a:t>
            </a:r>
            <a:r>
              <a:rPr lang="en-US" sz="1200" baseline="0" dirty="0" smtClean="0"/>
              <a:t> which</a:t>
            </a:r>
            <a:r>
              <a:rPr lang="en-US" sz="1200" dirty="0" smtClean="0"/>
              <a:t> have been increasingly utilized to promote weight loss, smoking cessation, and the adoption of other beneficial health behaviors.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</a:t>
            </a:r>
            <a:r>
              <a:rPr lang="en-US" baseline="0" dirty="0" smtClean="0"/>
              <a:t> this study, we focused on two behavior change approaches from behavioral science. The first is priming, which is when a stimulus subconsciously or indirectly influences another behavior. </a:t>
            </a:r>
          </a:p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Priming occurs when </a:t>
            </a:r>
            <a:r>
              <a:rPr lang="mr-IN" baseline="0" dirty="0" smtClean="0"/>
              <a:t>…</a:t>
            </a:r>
            <a:endParaRPr lang="en-US" baseline="0" dirty="0" smtClean="0"/>
          </a:p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baseline="0" dirty="0" smtClean="0"/>
          </a:p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The second behavior change approach is social influence</a:t>
            </a:r>
            <a:r>
              <a:rPr lang="mr-IN" baseline="0" dirty="0" smtClean="0"/>
              <a:t>…</a:t>
            </a:r>
            <a:r>
              <a:rPr lang="en-US" baseline="0" dirty="0" smtClean="0"/>
              <a:t>which is when</a:t>
            </a:r>
            <a:r>
              <a:rPr lang="mr-IN" baseline="0" dirty="0" smtClean="0"/>
              <a:t>…</a:t>
            </a:r>
            <a:r>
              <a:rPr lang="en-US" baseline="0" dirty="0" smtClean="0"/>
              <a:t>.</a:t>
            </a:r>
          </a:p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dirty="0" smtClean="0"/>
              <a:t>For example, HIV prevention programs based on opinion leaders attempt to influence social norms </a:t>
            </a:r>
          </a:p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1200" dirty="0" smtClean="0"/>
          </a:p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1200" dirty="0" smtClean="0"/>
          </a:p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dirty="0" smtClean="0"/>
              <a:t>Simple associational cues (e.g., images, smells) activate aspects of one’s memory that then become more influential in processing new stimuli.</a:t>
            </a:r>
          </a:p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07BAC-8257-0547-AD78-DA013D4E474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21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hypothesized that a</a:t>
            </a:r>
            <a:r>
              <a:rPr lang="en-US" sz="1200" dirty="0" smtClean="0"/>
              <a:t> low-cost intervention based on priming and social influence</a:t>
            </a:r>
            <a:r>
              <a:rPr lang="en-US" sz="1200" baseline="0" dirty="0" smtClean="0"/>
              <a:t> </a:t>
            </a:r>
            <a:r>
              <a:rPr lang="en-US" sz="1200" dirty="0" smtClean="0"/>
              <a:t>would be well suited for the</a:t>
            </a:r>
            <a:r>
              <a:rPr lang="en-US" sz="1200" baseline="0" dirty="0" smtClean="0"/>
              <a:t> typical clinic experience in many parts of the world, where:</a:t>
            </a:r>
          </a:p>
          <a:p>
            <a:endParaRPr lang="en-US" sz="1200" baseline="0" dirty="0" smtClean="0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baseline="0" dirty="0" smtClean="0"/>
              <a:t>Patients experience long wait times </a:t>
            </a:r>
            <a:r>
              <a:rPr lang="en-US" dirty="0" smtClean="0"/>
              <a:t>where there would be opportunity to be exposed</a:t>
            </a:r>
            <a:r>
              <a:rPr lang="en-US" baseline="0" dirty="0" smtClean="0"/>
              <a:t> to a prime and/or other clinic-based interventions. </a:t>
            </a:r>
            <a:endParaRPr lang="en-US" sz="1200" baseline="0" dirty="0" smtClean="0"/>
          </a:p>
          <a:p>
            <a:pPr marL="171450" indent="-171450">
              <a:buFont typeface="Arial"/>
              <a:buChar char="•"/>
            </a:pPr>
            <a:r>
              <a:rPr lang="en-US" sz="1200" baseline="0" dirty="0" smtClean="0"/>
              <a:t>Anxiety about provider interactions</a:t>
            </a:r>
          </a:p>
          <a:p>
            <a:pPr marL="171450" indent="-171450">
              <a:buFont typeface="Arial"/>
              <a:buChar char="•"/>
            </a:pPr>
            <a:r>
              <a:rPr lang="en-US" sz="1200" baseline="0" dirty="0" smtClean="0"/>
              <a:t>Concerns </a:t>
            </a:r>
            <a:r>
              <a:rPr lang="en-US" sz="1200" baseline="0" dirty="0" smtClean="0"/>
              <a:t>about </a:t>
            </a:r>
            <a:r>
              <a:rPr lang="en-US" sz="1200" baseline="0" dirty="0" smtClean="0"/>
              <a:t>disclosure</a:t>
            </a:r>
          </a:p>
          <a:p>
            <a:pPr marL="171450" indent="-171450">
              <a:buFont typeface="Arial"/>
              <a:buChar char="•"/>
            </a:pPr>
            <a:r>
              <a:rPr lang="en-US" sz="1200" baseline="0" dirty="0" smtClean="0"/>
              <a:t>But also where patients report that </a:t>
            </a:r>
            <a:r>
              <a:rPr lang="en-US" sz="1200" baseline="0" dirty="0" smtClean="0"/>
              <a:t>providers and fellow </a:t>
            </a:r>
            <a:r>
              <a:rPr lang="en-US" sz="1200" baseline="0" dirty="0" smtClean="0"/>
              <a:t>patients </a:t>
            </a:r>
            <a:r>
              <a:rPr lang="en-US" sz="1200" baseline="0" dirty="0" smtClean="0"/>
              <a:t>can </a:t>
            </a:r>
            <a:r>
              <a:rPr lang="en-US" sz="1200" baseline="0" dirty="0" smtClean="0"/>
              <a:t>be a valuable source of social support. </a:t>
            </a:r>
          </a:p>
          <a:p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07BAC-8257-0547-AD78-DA013D4E474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2594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aseline="0" dirty="0" smtClean="0"/>
          </a:p>
          <a:p>
            <a:endParaRPr lang="en-US" sz="14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4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07BAC-8257-0547-AD78-DA013D4E474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651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study was conducted at two hiv primary care clinics 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Shinyanga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Region.</a:t>
            </a:r>
            <a:endParaRPr lang="en-U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endParaRPr lang="en-U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 were eligible for the study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if they were: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1400" dirty="0" smtClean="0"/>
              <a:t>≥18 years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1400" dirty="0" smtClean="0"/>
              <a:t>living with HIV infection, and 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ART at study initiation. </a:t>
            </a:r>
          </a:p>
          <a:p>
            <a:pPr marL="731520" lvl="1" indent="-457200">
              <a:buFont typeface="+mj-lt"/>
              <a:buAutoNum type="arabicPeriod"/>
            </a:pPr>
            <a:endParaRPr lang="en-US" sz="14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endParaRPr lang="en-U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8738A-BF6D-3E45-99D3-55A41F6841F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490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develop the intervention, we used patient-centered design,</a:t>
            </a:r>
            <a:r>
              <a:rPr lang="en-US" baseline="0" dirty="0" smtClean="0"/>
              <a:t> </a:t>
            </a:r>
            <a:r>
              <a:rPr lang="en-US" dirty="0" smtClean="0"/>
              <a:t>a creative, empathetic approach that draws on ethnographic methods and relies on rapid prototyping and user testing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process included the collection of data from household and clinic observations, photo-based interviews, and in-depth semi-structured interviews with patients and providers.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also identified patient segments and created patient journey maps, which are</a:t>
            </a:r>
            <a:r>
              <a:rPr lang="mr-IN" baseline="0" dirty="0" smtClean="0"/>
              <a:t>…</a:t>
            </a: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***</a:t>
            </a:r>
            <a:endParaRPr lang="en-US" dirty="0" smtClean="0"/>
          </a:p>
          <a:p>
            <a:endParaRPr lang="en-US" dirty="0" smtClean="0"/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 about AGYW and ADDO owners and what matters to them.</a:t>
            </a: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their points-of-view based on needs, preferences, &amp; pain-points. </a:t>
            </a:r>
          </a:p>
          <a:p>
            <a:pPr rtl="0" eaLnBrk="1" fontAlgn="t" latinLnBrk="0" hangingPunct="1"/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these insights to b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rainstorm creative solutions using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behavioral economics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 a representation of one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more solutions.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 prototypes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Use their feedback to refine solutions.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07BAC-8257-0547-AD78-DA013D4E474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256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</a:rPr>
              <a:t>For example, this</a:t>
            </a:r>
            <a:r>
              <a:rPr lang="en-US" baseline="0" dirty="0" smtClean="0">
                <a:solidFill>
                  <a:schemeClr val="tx1"/>
                </a:solidFill>
              </a:rPr>
              <a:t> slide displays</a:t>
            </a:r>
            <a:r>
              <a:rPr lang="en-US" dirty="0" smtClean="0">
                <a:solidFill>
                  <a:schemeClr val="tx1"/>
                </a:solidFill>
              </a:rPr>
              <a:t> one</a:t>
            </a:r>
            <a:r>
              <a:rPr lang="en-US" baseline="0" dirty="0" smtClean="0">
                <a:solidFill>
                  <a:schemeClr val="tx1"/>
                </a:solidFill>
              </a:rPr>
              <a:t> of our patient segments and fictionalized patient personas. </a:t>
            </a:r>
          </a:p>
          <a:p>
            <a:endParaRPr lang="en-US" baseline="0" dirty="0" smtClean="0">
              <a:solidFill>
                <a:schemeClr val="tx1"/>
              </a:solidFill>
            </a:endParaRPr>
          </a:p>
          <a:p>
            <a:r>
              <a:rPr lang="en-US" baseline="0" dirty="0" smtClean="0">
                <a:solidFill>
                  <a:schemeClr val="tx1"/>
                </a:solidFill>
              </a:rPr>
              <a:t>This segment, known as “no tomorrows”, describe young people who are asymptomatic and primarily motivated by social aspirations such as marriage. </a:t>
            </a:r>
          </a:p>
          <a:p>
            <a:endParaRPr lang="en-US" baseline="0" dirty="0" smtClean="0">
              <a:solidFill>
                <a:schemeClr val="tx1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Ideal interventions for this segment are discreet, support immediate social goals, and impart a long-term perspective.</a:t>
            </a:r>
          </a:p>
          <a:p>
            <a:endParaRPr lang="en-US" baseline="0" dirty="0" smtClean="0">
              <a:solidFill>
                <a:schemeClr val="tx1"/>
              </a:solidFill>
            </a:endParaRPr>
          </a:p>
          <a:p>
            <a:endParaRPr lang="en-US" baseline="0" dirty="0" smtClean="0">
              <a:solidFill>
                <a:schemeClr val="tx1"/>
              </a:solidFill>
            </a:endParaRPr>
          </a:p>
          <a:p>
            <a:endParaRPr lang="en-US" baseline="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07BAC-8257-0547-AD78-DA013D4E474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704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created a corresponding “journey maps” for each segment to represent stages in the treatment experience that influence adherence and potential areas for intervention</a:t>
            </a:r>
          </a:p>
          <a:p>
            <a:endParaRPr lang="en-US" dirty="0" smtClean="0"/>
          </a:p>
          <a:p>
            <a:r>
              <a:rPr lang="en-US" baseline="0" dirty="0" smtClean="0"/>
              <a:t>Insights from this process guided the development of candidate solutions that were iteratively tested in a series of focus groups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07BAC-8257-0547-AD78-DA013D4E474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705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7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3301-4B80-7D4B-B1F7-6E5A82FA7E1F}" type="datetimeFigureOut">
              <a:rPr lang="en-US" smtClean="0"/>
              <a:t>7/23/17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88A8-898E-0D4C-9EEA-7E37BE60D05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2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3301-4B80-7D4B-B1F7-6E5A82FA7E1F}" type="datetimeFigureOut">
              <a:rPr lang="en-US" smtClean="0"/>
              <a:t>7/23/17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88A8-898E-0D4C-9EEA-7E37BE60D0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3301-4B80-7D4B-B1F7-6E5A82FA7E1F}" type="datetimeFigureOut">
              <a:rPr lang="en-US" smtClean="0"/>
              <a:t>7/23/17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88A8-898E-0D4C-9EEA-7E37BE60D0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808E-C2F7-4207-ABEA-B3AF4AA3107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7/23/17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8230-1DF8-437B-BDDB-E82BAD9D1A1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808E-C2F7-4207-ABEA-B3AF4AA3107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7/23/17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8230-1DF8-437B-BDDB-E82BAD9D1A1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808E-C2F7-4207-ABEA-B3AF4AA3107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7/23/17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8230-1DF8-437B-BDDB-E82BAD9D1A1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808E-C2F7-4207-ABEA-B3AF4AA3107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7/23/17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8230-1DF8-437B-BDDB-E82BAD9D1A1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808E-C2F7-4207-ABEA-B3AF4AA3107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7/23/17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8230-1DF8-437B-BDDB-E82BAD9D1A1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808E-C2F7-4207-ABEA-B3AF4AA3107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7/23/17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8230-1DF8-437B-BDDB-E82BAD9D1A1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808E-C2F7-4207-ABEA-B3AF4AA3107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7/23/17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8230-1DF8-437B-BDDB-E82BAD9D1A1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0"/>
            <a:ext cx="9141714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808E-C2F7-4207-ABEA-B3AF4AA3107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7/23/17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8230-1DF8-437B-BDDB-E82BAD9D1A1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682861"/>
            <a:ext cx="860822" cy="26489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3301-4B80-7D4B-B1F7-6E5A82FA7E1F}" type="datetimeFigureOut">
              <a:rPr lang="en-US" smtClean="0"/>
              <a:t>7/23/17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88A8-898E-0D4C-9EEA-7E37BE60D0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808E-C2F7-4207-ABEA-B3AF4AA3107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7/23/17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8230-1DF8-437B-BDDB-E82BAD9D1A1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808E-C2F7-4207-ABEA-B3AF4AA3107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7/23/17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8230-1DF8-437B-BDDB-E82BAD9D1A1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808E-C2F7-4207-ABEA-B3AF4AA3107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7/23/17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8230-1DF8-437B-BDDB-E82BAD9D1A1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808E-C2F7-4207-ABEA-B3AF4AA3107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7/23/17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8230-1DF8-437B-BDDB-E82BAD9D1A1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808E-C2F7-4207-ABEA-B3AF4AA3107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7/23/17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8230-1DF8-437B-BDDB-E82BAD9D1A1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808E-C2F7-4207-ABEA-B3AF4AA3107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7/23/17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8230-1DF8-437B-BDDB-E82BAD9D1A1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808E-C2F7-4207-ABEA-B3AF4AA3107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7/23/17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8230-1DF8-437B-BDDB-E82BAD9D1A1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808E-C2F7-4207-ABEA-B3AF4AA3107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7/23/17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8230-1DF8-437B-BDDB-E82BAD9D1A1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808E-C2F7-4207-ABEA-B3AF4AA3107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7/23/17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8230-1DF8-437B-BDDB-E82BAD9D1A1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808E-C2F7-4207-ABEA-B3AF4AA3107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7/23/17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8230-1DF8-437B-BDDB-E82BAD9D1A1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52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3301-4B80-7D4B-B1F7-6E5A82FA7E1F}" type="datetimeFigureOut">
              <a:rPr lang="en-US" smtClean="0"/>
              <a:t>7/23/17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88A8-898E-0D4C-9EEA-7E37BE60D05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6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808E-C2F7-4207-ABEA-B3AF4AA3107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7/23/17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8230-1DF8-437B-BDDB-E82BAD9D1A1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0"/>
            <a:ext cx="9141714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808E-C2F7-4207-ABEA-B3AF4AA3107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7/23/17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8230-1DF8-437B-BDDB-E82BAD9D1A1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682861"/>
            <a:ext cx="860822" cy="26489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808E-C2F7-4207-ABEA-B3AF4AA3107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7/23/17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8230-1DF8-437B-BDDB-E82BAD9D1A1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808E-C2F7-4207-ABEA-B3AF4AA3107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7/23/17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8230-1DF8-437B-BDDB-E82BAD9D1A1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808E-C2F7-4207-ABEA-B3AF4AA3107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7/23/17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8230-1DF8-437B-BDDB-E82BAD9D1A1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808E-C2F7-4207-ABEA-B3AF4AA3107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7/23/17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8230-1DF8-437B-BDDB-E82BAD9D1A1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3301-4B80-7D4B-B1F7-6E5A82FA7E1F}" type="datetimeFigureOut">
              <a:rPr lang="en-US" smtClean="0"/>
              <a:t>7/23/17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88A8-898E-0D4C-9EEA-7E37BE60D0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1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1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3301-4B80-7D4B-B1F7-6E5A82FA7E1F}" type="datetimeFigureOut">
              <a:rPr lang="en-US" smtClean="0"/>
              <a:t>7/23/17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88A8-898E-0D4C-9EEA-7E37BE60D05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9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3301-4B80-7D4B-B1F7-6E5A82FA7E1F}" type="datetimeFigureOut">
              <a:rPr lang="en-US" smtClean="0"/>
              <a:t>7/23/17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88A8-898E-0D4C-9EEA-7E37BE60D0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3301-4B80-7D4B-B1F7-6E5A82FA7E1F}" type="datetimeFigureOut">
              <a:rPr lang="en-US" smtClean="0"/>
              <a:t>7/23/17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88A8-898E-0D4C-9EEA-7E37BE60D0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21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3301-4B80-7D4B-B1F7-6E5A82FA7E1F}" type="datetimeFigureOut">
              <a:rPr lang="en-US" smtClean="0"/>
              <a:t>7/23/17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88A8-898E-0D4C-9EEA-7E37BE60D05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7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3301-4B80-7D4B-B1F7-6E5A82FA7E1F}" type="datetimeFigureOut">
              <a:rPr lang="en-US" smtClean="0"/>
              <a:t>7/23/17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88A8-898E-0D4C-9EEA-7E37BE60D0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F223301-4B80-7D4B-B1F7-6E5A82FA7E1F}" type="datetimeFigureOut">
              <a:rPr lang="en-US" smtClean="0"/>
              <a:t>7/23/17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1B88A8-898E-0D4C-9EEA-7E37BE60D05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2BB808E-C2F7-4207-ABEA-B3AF4AA3107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7/23/17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CFB8230-1DF8-437B-BDDB-E82BAD9D1A1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03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2BB808E-C2F7-4207-ABEA-B3AF4AA3107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7/23/17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CFB8230-1DF8-437B-BDDB-E82BAD9D1A1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75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6" Type="http://schemas.openxmlformats.org/officeDocument/2006/relationships/image" Target="../media/image7.png"/><Relationship Id="rId7" Type="http://schemas.openxmlformats.org/officeDocument/2006/relationships/image" Target="../media/image8.tiff"/><Relationship Id="rId8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8.jpg"/><Relationship Id="rId5" Type="http://schemas.openxmlformats.org/officeDocument/2006/relationships/image" Target="../media/image16.jpg"/><Relationship Id="rId6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hyperlink" Target="http://mccoy.sph.berkeley.edu/patient-personas/" TargetMode="External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0"/>
            <a:ext cx="9141714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494" y="3304912"/>
            <a:ext cx="5347601" cy="1094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spc="-50" dirty="0">
                <a:solidFill>
                  <a:srgbClr val="00B0DA"/>
                </a:solidFill>
              </a:rPr>
              <a:t>Pilot Study of a Multi-Pronged </a:t>
            </a:r>
            <a:r>
              <a:rPr lang="en-US" b="1" spc="-50" dirty="0" smtClean="0">
                <a:solidFill>
                  <a:srgbClr val="00B0DA"/>
                </a:solidFill>
              </a:rPr>
              <a:t>Intervention </a:t>
            </a:r>
            <a:br>
              <a:rPr lang="en-US" b="1" spc="-50" dirty="0" smtClean="0">
                <a:solidFill>
                  <a:srgbClr val="00B0DA"/>
                </a:solidFill>
              </a:rPr>
            </a:br>
            <a:r>
              <a:rPr lang="en-US" b="1" spc="-50" dirty="0" smtClean="0">
                <a:solidFill>
                  <a:srgbClr val="00B0DA"/>
                </a:solidFill>
              </a:rPr>
              <a:t>Using </a:t>
            </a:r>
            <a:r>
              <a:rPr lang="en-US" b="1" spc="-50" dirty="0">
                <a:solidFill>
                  <a:srgbClr val="00B0DA"/>
                </a:solidFill>
              </a:rPr>
              <a:t>Social Norms and Priming to Improve Adherence </a:t>
            </a:r>
            <a:r>
              <a:rPr lang="en-US" b="1" spc="-50" dirty="0" smtClean="0">
                <a:solidFill>
                  <a:srgbClr val="00B0DA"/>
                </a:solidFill>
              </a:rPr>
              <a:t>to ART and </a:t>
            </a:r>
            <a:r>
              <a:rPr lang="en-US" b="1" spc="-50" dirty="0">
                <a:solidFill>
                  <a:srgbClr val="00B0DA"/>
                </a:solidFill>
              </a:rPr>
              <a:t>Retention in Care </a:t>
            </a:r>
            <a:r>
              <a:rPr lang="en-US" b="1" spc="-50" dirty="0" smtClean="0">
                <a:solidFill>
                  <a:srgbClr val="00B0DA"/>
                </a:solidFill>
              </a:rPr>
              <a:t/>
            </a:r>
            <a:br>
              <a:rPr lang="en-US" b="1" spc="-50" dirty="0" smtClean="0">
                <a:solidFill>
                  <a:srgbClr val="00B0DA"/>
                </a:solidFill>
              </a:rPr>
            </a:br>
            <a:r>
              <a:rPr lang="en-US" b="1" spc="-50" dirty="0" smtClean="0">
                <a:solidFill>
                  <a:srgbClr val="00B0DA"/>
                </a:solidFill>
              </a:rPr>
              <a:t>Among </a:t>
            </a:r>
            <a:r>
              <a:rPr lang="en-US" b="1" spc="-50" dirty="0">
                <a:solidFill>
                  <a:srgbClr val="00B0DA"/>
                </a:solidFill>
              </a:rPr>
              <a:t>Adults </a:t>
            </a:r>
            <a:r>
              <a:rPr lang="en-US" b="1" spc="-50" dirty="0" smtClean="0">
                <a:solidFill>
                  <a:srgbClr val="00B0DA"/>
                </a:solidFill>
              </a:rPr>
              <a:t>with </a:t>
            </a:r>
            <a:r>
              <a:rPr lang="en-US" b="1" spc="-50" dirty="0">
                <a:solidFill>
                  <a:srgbClr val="00B0DA"/>
                </a:solidFill>
              </a:rPr>
              <a:t>HIV in Tanzania</a:t>
            </a:r>
            <a:endParaRPr lang="en-IN" b="1" spc="-50" dirty="0">
              <a:solidFill>
                <a:srgbClr val="00B0D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516" y="4347916"/>
            <a:ext cx="6866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3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Sandra McCoy, Carolyn Fahey, Aarthi Rao, Ntuli Kapologwe, </a:t>
            </a:r>
            <a:r>
              <a:rPr lang="en-US" sz="1500" dirty="0" smtClean="0">
                <a:solidFill>
                  <a:srgbClr val="003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500" dirty="0" smtClean="0">
                <a:solidFill>
                  <a:srgbClr val="00326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 smtClean="0">
                <a:solidFill>
                  <a:srgbClr val="003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Prosper </a:t>
            </a:r>
            <a:r>
              <a:rPr lang="en-US" sz="1500" dirty="0">
                <a:solidFill>
                  <a:srgbClr val="003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 Njau, </a:t>
            </a:r>
            <a:r>
              <a:rPr lang="en-US" sz="1500" dirty="0" smtClean="0">
                <a:solidFill>
                  <a:srgbClr val="003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Sergio </a:t>
            </a:r>
            <a:r>
              <a:rPr lang="en-US" sz="1500" dirty="0">
                <a:solidFill>
                  <a:srgbClr val="003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Bautista-Arredondo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48" y="1961644"/>
            <a:ext cx="1554941" cy="527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98" y="1220036"/>
            <a:ext cx="589327" cy="589327"/>
          </a:xfrm>
          <a:prstGeom prst="rect">
            <a:avLst/>
          </a:prstGeom>
        </p:spPr>
      </p:pic>
      <p:pic>
        <p:nvPicPr>
          <p:cNvPr id="9" name="Picture 8" descr="logo_insp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33" y="1310359"/>
            <a:ext cx="1305656" cy="4529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8494" y="348606"/>
            <a:ext cx="1741474" cy="48555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7352"/>
            <a:ext cx="1357202" cy="50470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 descr="UC Berkeley Primary Logo Berkeley Blue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1" y="542061"/>
            <a:ext cx="1592444" cy="63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09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8409"/>
            <a:ext cx="8229600" cy="742950"/>
          </a:xfrm>
        </p:spPr>
        <p:txBody>
          <a:bodyPr anchor="b">
            <a:noAutofit/>
          </a:bodyPr>
          <a:lstStyle/>
          <a:p>
            <a:r>
              <a:rPr lang="en-US" sz="2800" b="1" dirty="0" smtClean="0"/>
              <a:t>Multi</a:t>
            </a:r>
            <a:r>
              <a:rPr lang="en-US" sz="2800" b="1" dirty="0"/>
              <a:t>-component intervention </a:t>
            </a:r>
            <a:r>
              <a:rPr lang="en-US" sz="2800" b="1" dirty="0" smtClean="0"/>
              <a:t>leverages </a:t>
            </a:r>
            <a:br>
              <a:rPr lang="en-US" sz="2800" b="1" dirty="0" smtClean="0"/>
            </a:br>
            <a:r>
              <a:rPr lang="en-US" sz="2800" b="1" dirty="0" smtClean="0"/>
              <a:t>social </a:t>
            </a:r>
            <a:r>
              <a:rPr lang="en-US" sz="2800" b="1" dirty="0"/>
              <a:t>norms and a self-relevant prime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839" y="1652336"/>
            <a:ext cx="3634258" cy="7963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7160" indent="-137160" defTabSz="685800">
              <a:spcBef>
                <a:spcPts val="450"/>
              </a:spcBef>
              <a:buFont typeface="Arial"/>
              <a:buChar char="•"/>
              <a:defRPr/>
            </a:pPr>
            <a:r>
              <a:rPr lang="en-US" sz="1200" dirty="0">
                <a:solidFill>
                  <a:prstClr val="black"/>
                </a:solidFill>
              </a:rPr>
              <a:t>Patients lack reminders of </a:t>
            </a:r>
            <a:r>
              <a:rPr lang="en-US" sz="1200" dirty="0" smtClean="0">
                <a:solidFill>
                  <a:prstClr val="black"/>
                </a:solidFill>
              </a:rPr>
              <a:t>support </a:t>
            </a:r>
            <a:r>
              <a:rPr lang="en-US" sz="1200" dirty="0">
                <a:solidFill>
                  <a:prstClr val="black"/>
                </a:solidFill>
              </a:rPr>
              <a:t>available </a:t>
            </a:r>
            <a:r>
              <a:rPr lang="en-US" sz="1200" dirty="0" smtClean="0">
                <a:solidFill>
                  <a:prstClr val="black"/>
                </a:solidFill>
              </a:rPr>
              <a:t>at </a:t>
            </a:r>
            <a:r>
              <a:rPr lang="en-US" sz="1200" dirty="0">
                <a:solidFill>
                  <a:prstClr val="black"/>
                </a:solidFill>
              </a:rPr>
              <a:t>the clinic through </a:t>
            </a:r>
            <a:r>
              <a:rPr lang="en-US" sz="1200" dirty="0" smtClean="0">
                <a:solidFill>
                  <a:prstClr val="black"/>
                </a:solidFill>
              </a:rPr>
              <a:t>peers </a:t>
            </a:r>
            <a:r>
              <a:rPr lang="en-US" sz="1200" dirty="0">
                <a:solidFill>
                  <a:prstClr val="black"/>
                </a:solidFill>
              </a:rPr>
              <a:t>and providers</a:t>
            </a:r>
          </a:p>
          <a:p>
            <a:pPr marL="137160" indent="-137160" defTabSz="685800">
              <a:spcBef>
                <a:spcPts val="450"/>
              </a:spcBef>
              <a:buFont typeface="Arial"/>
              <a:buChar char="•"/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The ubiquitous Baobab </a:t>
            </a:r>
            <a:r>
              <a:rPr lang="en-US" sz="1200" dirty="0">
                <a:solidFill>
                  <a:prstClr val="black"/>
                </a:solidFill>
              </a:rPr>
              <a:t>tree </a:t>
            </a:r>
            <a:r>
              <a:rPr lang="en-US" sz="1200" dirty="0" smtClean="0">
                <a:solidFill>
                  <a:prstClr val="black"/>
                </a:solidFill>
              </a:rPr>
              <a:t>is strongly associated with </a:t>
            </a:r>
            <a:r>
              <a:rPr lang="en-US" sz="1200" dirty="0">
                <a:solidFill>
                  <a:prstClr val="black"/>
                </a:solidFill>
              </a:rPr>
              <a:t>health, resilience, and </a:t>
            </a:r>
            <a:r>
              <a:rPr lang="en-US" sz="1200" dirty="0" smtClean="0">
                <a:solidFill>
                  <a:prstClr val="black"/>
                </a:solidFill>
              </a:rPr>
              <a:t>community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946143" y="1652336"/>
            <a:ext cx="2950760" cy="725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-137160">
              <a:spcBef>
                <a:spcPts val="450"/>
              </a:spcBef>
              <a:buFont typeface="Arial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Locally recognizable image of a Baobab tree and </a:t>
            </a:r>
            <a:r>
              <a:rPr lang="en-US" sz="1200" dirty="0" smtClean="0">
                <a:solidFill>
                  <a:prstClr val="black"/>
                </a:solidFill>
              </a:rPr>
              <a:t>local idiom</a:t>
            </a:r>
            <a:r>
              <a:rPr lang="en-US" sz="1200" b="1" dirty="0" smtClean="0">
                <a:solidFill>
                  <a:prstClr val="black"/>
                </a:solidFill>
              </a:rPr>
              <a:t>: </a:t>
            </a:r>
            <a:r>
              <a:rPr lang="en-US" sz="1200" b="1" dirty="0">
                <a:solidFill>
                  <a:prstClr val="black"/>
                </a:solidFill>
              </a:rPr>
              <a:t>“Together we can hug the Baobab tree”</a:t>
            </a:r>
          </a:p>
          <a:p>
            <a:pPr marL="137160" indent="-137160">
              <a:spcBef>
                <a:spcPts val="450"/>
              </a:spcBef>
              <a:buFont typeface="Arial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 Appears </a:t>
            </a:r>
            <a:r>
              <a:rPr lang="en-US" sz="1200" dirty="0" smtClean="0">
                <a:solidFill>
                  <a:prstClr val="black"/>
                </a:solidFill>
              </a:rPr>
              <a:t>on </a:t>
            </a:r>
            <a:r>
              <a:rPr lang="en-US" sz="1200" dirty="0">
                <a:solidFill>
                  <a:prstClr val="black"/>
                </a:solidFill>
              </a:rPr>
              <a:t>every </a:t>
            </a:r>
            <a:r>
              <a:rPr lang="en-US" sz="1200" dirty="0" smtClean="0">
                <a:solidFill>
                  <a:prstClr val="black"/>
                </a:solidFill>
              </a:rPr>
              <a:t>component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9458" y="1374259"/>
            <a:ext cx="295076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en-US" sz="1200" b="1" dirty="0">
                <a:solidFill>
                  <a:srgbClr val="00B0DA"/>
                </a:solidFill>
              </a:rPr>
              <a:t>Intervention Description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1374260"/>
            <a:ext cx="482192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en-US" sz="1200" b="1" dirty="0">
                <a:solidFill>
                  <a:srgbClr val="00B0DA"/>
                </a:solidFill>
              </a:rPr>
              <a:t>Relevant Insights from Formative Work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63839" y="1322017"/>
            <a:ext cx="8594846" cy="3687889"/>
            <a:chOff x="301185" y="1177395"/>
            <a:chExt cx="11586015" cy="4425148"/>
          </a:xfrm>
        </p:grpSpPr>
        <p:cxnSp>
          <p:nvCxnSpPr>
            <p:cNvPr id="14" name="Straight Connector 13"/>
            <p:cNvCxnSpPr>
              <a:cxnSpLocks/>
            </p:cNvCxnSpPr>
            <p:nvPr/>
          </p:nvCxnSpPr>
          <p:spPr>
            <a:xfrm>
              <a:off x="301185" y="2700215"/>
              <a:ext cx="1158601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cxnSpLocks/>
            </p:cNvCxnSpPr>
            <p:nvPr/>
          </p:nvCxnSpPr>
          <p:spPr>
            <a:xfrm>
              <a:off x="301185" y="4257320"/>
              <a:ext cx="1158601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01185" y="1529088"/>
              <a:ext cx="1158601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01185" y="1177395"/>
              <a:ext cx="1158601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1185" y="5602543"/>
              <a:ext cx="1158601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/>
          <p:cNvCxnSpPr/>
          <p:nvPr/>
        </p:nvCxnSpPr>
        <p:spPr>
          <a:xfrm rot="5400000">
            <a:off x="3523984" y="2086198"/>
            <a:ext cx="86772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3957845" y="1374259"/>
            <a:ext cx="0" cy="16158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840383" y="1998377"/>
            <a:ext cx="107923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en-US" sz="1500" dirty="0">
                <a:solidFill>
                  <a:srgbClr val="003262"/>
                </a:solidFill>
              </a:rPr>
              <a:t>Prime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943" y="1764773"/>
            <a:ext cx="698039" cy="698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6350">
            <a:solidFill>
              <a:schemeClr val="bg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269889" y="2690255"/>
            <a:ext cx="8688796" cy="23386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507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8409"/>
            <a:ext cx="8229600" cy="742950"/>
          </a:xfrm>
        </p:spPr>
        <p:txBody>
          <a:bodyPr anchor="b">
            <a:noAutofit/>
          </a:bodyPr>
          <a:lstStyle/>
          <a:p>
            <a:r>
              <a:rPr lang="en-US" sz="2800" b="1" dirty="0" smtClean="0"/>
              <a:t>Multi</a:t>
            </a:r>
            <a:r>
              <a:rPr lang="en-US" sz="2800" b="1" dirty="0"/>
              <a:t>-component intervention </a:t>
            </a:r>
            <a:r>
              <a:rPr lang="en-US" sz="2800" b="1" dirty="0" smtClean="0"/>
              <a:t>leverages </a:t>
            </a:r>
            <a:br>
              <a:rPr lang="en-US" sz="2800" b="1" dirty="0" smtClean="0"/>
            </a:br>
            <a:r>
              <a:rPr lang="en-US" sz="2800" b="1" dirty="0" smtClean="0"/>
              <a:t>social </a:t>
            </a:r>
            <a:r>
              <a:rPr lang="en-US" sz="2800" b="1" dirty="0"/>
              <a:t>norms and a self-relevant prime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3839" y="2702782"/>
            <a:ext cx="3483233" cy="10387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7160" indent="-137160" defTabSz="685800">
              <a:spcBef>
                <a:spcPts val="450"/>
              </a:spcBef>
              <a:buFont typeface="Arial"/>
              <a:buChar char="•"/>
              <a:defRPr/>
            </a:pPr>
            <a:r>
              <a:rPr lang="en-US" sz="1200" dirty="0">
                <a:solidFill>
                  <a:prstClr val="black"/>
                </a:solidFill>
              </a:rPr>
              <a:t>Disclosure and stigma </a:t>
            </a:r>
            <a:r>
              <a:rPr lang="en-US" sz="1200" dirty="0" smtClean="0">
                <a:solidFill>
                  <a:prstClr val="black"/>
                </a:solidFill>
              </a:rPr>
              <a:t>are significant challenges – </a:t>
            </a:r>
            <a:r>
              <a:rPr lang="en-US" sz="1200" dirty="0">
                <a:solidFill>
                  <a:prstClr val="black"/>
                </a:solidFill>
              </a:rPr>
              <a:t>patients go to great lengths to hide treatment </a:t>
            </a:r>
          </a:p>
          <a:p>
            <a:pPr marL="137160" indent="-137160" defTabSz="685800">
              <a:spcBef>
                <a:spcPts val="450"/>
              </a:spcBef>
              <a:buFont typeface="Arial"/>
              <a:buChar char="•"/>
              <a:defRPr/>
            </a:pPr>
            <a:r>
              <a:rPr lang="en-US" sz="1200" dirty="0">
                <a:solidFill>
                  <a:prstClr val="black"/>
                </a:solidFill>
              </a:rPr>
              <a:t>Patients lack frequent touch points with the </a:t>
            </a:r>
            <a:r>
              <a:rPr lang="en-US" sz="1200" dirty="0" smtClean="0">
                <a:solidFill>
                  <a:prstClr val="black"/>
                </a:solidFill>
              </a:rPr>
              <a:t>clinic</a:t>
            </a:r>
          </a:p>
          <a:p>
            <a:pPr marL="137160" indent="-137160" defTabSz="685800">
              <a:spcBef>
                <a:spcPts val="450"/>
              </a:spcBef>
              <a:buFont typeface="Arial"/>
              <a:buChar char="•"/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Patients </a:t>
            </a:r>
            <a:r>
              <a:rPr lang="en-US" sz="1200" dirty="0">
                <a:solidFill>
                  <a:prstClr val="black"/>
                </a:solidFill>
              </a:rPr>
              <a:t>ignore clinic materials and instead associate health with images from daily </a:t>
            </a:r>
            <a:r>
              <a:rPr lang="en-US" sz="1200" dirty="0" smtClean="0">
                <a:solidFill>
                  <a:prstClr val="black"/>
                </a:solidFill>
              </a:rPr>
              <a:t>life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839" y="1652336"/>
            <a:ext cx="3634258" cy="7963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7160" indent="-137160" defTabSz="685800">
              <a:spcBef>
                <a:spcPts val="450"/>
              </a:spcBef>
              <a:buFont typeface="Arial"/>
              <a:buChar char="•"/>
              <a:defRPr/>
            </a:pPr>
            <a:r>
              <a:rPr lang="en-US" sz="1200" dirty="0">
                <a:solidFill>
                  <a:prstClr val="black"/>
                </a:solidFill>
              </a:rPr>
              <a:t>Patients lack reminders of </a:t>
            </a:r>
            <a:r>
              <a:rPr lang="en-US" sz="1200" dirty="0" smtClean="0">
                <a:solidFill>
                  <a:prstClr val="black"/>
                </a:solidFill>
              </a:rPr>
              <a:t>support </a:t>
            </a:r>
            <a:r>
              <a:rPr lang="en-US" sz="1200" dirty="0">
                <a:solidFill>
                  <a:prstClr val="black"/>
                </a:solidFill>
              </a:rPr>
              <a:t>available </a:t>
            </a:r>
            <a:r>
              <a:rPr lang="en-US" sz="1200" dirty="0" smtClean="0">
                <a:solidFill>
                  <a:prstClr val="black"/>
                </a:solidFill>
              </a:rPr>
              <a:t>at </a:t>
            </a:r>
            <a:r>
              <a:rPr lang="en-US" sz="1200" dirty="0">
                <a:solidFill>
                  <a:prstClr val="black"/>
                </a:solidFill>
              </a:rPr>
              <a:t>the clinic through </a:t>
            </a:r>
            <a:r>
              <a:rPr lang="en-US" sz="1200" dirty="0" smtClean="0">
                <a:solidFill>
                  <a:prstClr val="black"/>
                </a:solidFill>
              </a:rPr>
              <a:t>peers </a:t>
            </a:r>
            <a:r>
              <a:rPr lang="en-US" sz="1200" dirty="0">
                <a:solidFill>
                  <a:prstClr val="black"/>
                </a:solidFill>
              </a:rPr>
              <a:t>and providers</a:t>
            </a:r>
          </a:p>
          <a:p>
            <a:pPr marL="137160" indent="-137160" defTabSz="685800">
              <a:spcBef>
                <a:spcPts val="450"/>
              </a:spcBef>
              <a:buFont typeface="Arial"/>
              <a:buChar char="•"/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The ubiquitous Baobab </a:t>
            </a:r>
            <a:r>
              <a:rPr lang="en-US" sz="1200" dirty="0">
                <a:solidFill>
                  <a:prstClr val="black"/>
                </a:solidFill>
              </a:rPr>
              <a:t>tree </a:t>
            </a:r>
            <a:r>
              <a:rPr lang="en-US" sz="1200" dirty="0" smtClean="0">
                <a:solidFill>
                  <a:prstClr val="black"/>
                </a:solidFill>
              </a:rPr>
              <a:t>is strongly associated with </a:t>
            </a:r>
            <a:r>
              <a:rPr lang="en-US" sz="1200" dirty="0">
                <a:solidFill>
                  <a:prstClr val="black"/>
                </a:solidFill>
              </a:rPr>
              <a:t>health, resilience, and </a:t>
            </a:r>
            <a:r>
              <a:rPr lang="en-US" sz="1200" dirty="0" smtClean="0">
                <a:solidFill>
                  <a:prstClr val="black"/>
                </a:solidFill>
              </a:rPr>
              <a:t>community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946143" y="1652336"/>
            <a:ext cx="2950760" cy="725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-137160">
              <a:spcBef>
                <a:spcPts val="450"/>
              </a:spcBef>
              <a:buFont typeface="Arial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Locally recognizable image of a Baobab tree and </a:t>
            </a:r>
            <a:r>
              <a:rPr lang="en-US" sz="1200" dirty="0" smtClean="0">
                <a:solidFill>
                  <a:prstClr val="black"/>
                </a:solidFill>
              </a:rPr>
              <a:t>local idiom</a:t>
            </a:r>
            <a:r>
              <a:rPr lang="en-US" sz="1200" b="1" dirty="0" smtClean="0">
                <a:solidFill>
                  <a:prstClr val="black"/>
                </a:solidFill>
              </a:rPr>
              <a:t>: </a:t>
            </a:r>
            <a:r>
              <a:rPr lang="en-US" sz="1200" b="1" dirty="0">
                <a:solidFill>
                  <a:prstClr val="black"/>
                </a:solidFill>
              </a:rPr>
              <a:t>“Together we can hug the Baobab tree”</a:t>
            </a:r>
          </a:p>
          <a:p>
            <a:pPr marL="137160" indent="-137160">
              <a:spcBef>
                <a:spcPts val="450"/>
              </a:spcBef>
              <a:buFont typeface="Arial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 Appears </a:t>
            </a:r>
            <a:r>
              <a:rPr lang="en-US" sz="1200" dirty="0" smtClean="0">
                <a:solidFill>
                  <a:prstClr val="black"/>
                </a:solidFill>
              </a:rPr>
              <a:t>on </a:t>
            </a:r>
            <a:r>
              <a:rPr lang="en-US" sz="1200" dirty="0">
                <a:solidFill>
                  <a:prstClr val="black"/>
                </a:solidFill>
              </a:rPr>
              <a:t>every </a:t>
            </a:r>
            <a:r>
              <a:rPr lang="en-US" sz="1200" dirty="0" smtClean="0">
                <a:solidFill>
                  <a:prstClr val="black"/>
                </a:solidFill>
              </a:rPr>
              <a:t>component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5946143" y="2702782"/>
            <a:ext cx="2950760" cy="10579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-137160">
              <a:spcBef>
                <a:spcPts val="450"/>
              </a:spcBef>
              <a:buFont typeface="Arial"/>
              <a:buChar char="•"/>
            </a:pPr>
            <a:r>
              <a:rPr lang="en-US" sz="1200" b="1" dirty="0">
                <a:solidFill>
                  <a:prstClr val="black"/>
                </a:solidFill>
              </a:rPr>
              <a:t>Useful take home item </a:t>
            </a:r>
            <a:r>
              <a:rPr lang="en-US" sz="1200" dirty="0">
                <a:solidFill>
                  <a:prstClr val="black"/>
                </a:solidFill>
              </a:rPr>
              <a:t>that features the prime and reminds patients of the </a:t>
            </a:r>
            <a:r>
              <a:rPr lang="en-US" sz="1200" dirty="0" smtClean="0">
                <a:solidFill>
                  <a:prstClr val="black"/>
                </a:solidFill>
              </a:rPr>
              <a:t>clinic</a:t>
            </a:r>
            <a:endParaRPr lang="en-US" sz="1200" dirty="0">
              <a:solidFill>
                <a:prstClr val="black"/>
              </a:solidFill>
            </a:endParaRPr>
          </a:p>
          <a:p>
            <a:pPr marL="137160" indent="-137160">
              <a:spcBef>
                <a:spcPts val="450"/>
              </a:spcBef>
              <a:buFont typeface="Arial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One group </a:t>
            </a:r>
            <a:r>
              <a:rPr lang="en-US" sz="1200" dirty="0">
                <a:solidFill>
                  <a:prstClr val="black"/>
                </a:solidFill>
              </a:rPr>
              <a:t>received a </a:t>
            </a:r>
            <a:r>
              <a:rPr lang="en-US" sz="1200" u="sng" dirty="0">
                <a:solidFill>
                  <a:prstClr val="black"/>
                </a:solidFill>
              </a:rPr>
              <a:t>calendar</a:t>
            </a:r>
            <a:r>
              <a:rPr lang="en-US" sz="1200" dirty="0">
                <a:solidFill>
                  <a:prstClr val="black"/>
                </a:solidFill>
              </a:rPr>
              <a:t> with images featuring health/vitality </a:t>
            </a:r>
            <a:r>
              <a:rPr lang="en-US" sz="1200" dirty="0" smtClean="0">
                <a:solidFill>
                  <a:prstClr val="black"/>
                </a:solidFill>
              </a:rPr>
              <a:t>and others received </a:t>
            </a:r>
            <a:r>
              <a:rPr lang="en-US" sz="1200" dirty="0">
                <a:solidFill>
                  <a:prstClr val="black"/>
                </a:solidFill>
              </a:rPr>
              <a:t>a </a:t>
            </a:r>
            <a:r>
              <a:rPr lang="en-US" sz="1200" u="sng" dirty="0">
                <a:solidFill>
                  <a:prstClr val="black"/>
                </a:solidFill>
              </a:rPr>
              <a:t>pill box </a:t>
            </a:r>
            <a:r>
              <a:rPr lang="en-US" sz="1200" dirty="0">
                <a:solidFill>
                  <a:prstClr val="black"/>
                </a:solidFill>
              </a:rPr>
              <a:t>with the approximate dimensions of a feature phone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99458" y="1374259"/>
            <a:ext cx="295076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en-US" sz="1200" b="1" dirty="0">
                <a:solidFill>
                  <a:srgbClr val="00B0DA"/>
                </a:solidFill>
              </a:rPr>
              <a:t>Intervention Description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1374260"/>
            <a:ext cx="482192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en-US" sz="1200" b="1" dirty="0">
                <a:solidFill>
                  <a:srgbClr val="00B0DA"/>
                </a:solidFill>
              </a:rPr>
              <a:t>Relevant Insights from Formative Work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63839" y="1322017"/>
            <a:ext cx="8594846" cy="3687889"/>
            <a:chOff x="301185" y="1177395"/>
            <a:chExt cx="11586015" cy="4425148"/>
          </a:xfrm>
        </p:grpSpPr>
        <p:cxnSp>
          <p:nvCxnSpPr>
            <p:cNvPr id="14" name="Straight Connector 13"/>
            <p:cNvCxnSpPr>
              <a:cxnSpLocks/>
            </p:cNvCxnSpPr>
            <p:nvPr/>
          </p:nvCxnSpPr>
          <p:spPr>
            <a:xfrm>
              <a:off x="301185" y="2700215"/>
              <a:ext cx="1158601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cxnSpLocks/>
            </p:cNvCxnSpPr>
            <p:nvPr/>
          </p:nvCxnSpPr>
          <p:spPr>
            <a:xfrm>
              <a:off x="301185" y="4257320"/>
              <a:ext cx="1158601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01185" y="1529088"/>
              <a:ext cx="1158601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01185" y="1177395"/>
              <a:ext cx="1158601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1185" y="5602543"/>
              <a:ext cx="1158601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 flipH="1">
            <a:off x="3957845" y="2642972"/>
            <a:ext cx="1" cy="113899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523984" y="2086198"/>
            <a:ext cx="86772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3957845" y="1374259"/>
            <a:ext cx="0" cy="16158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840383" y="1998377"/>
            <a:ext cx="107923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en-US" sz="1500" dirty="0">
                <a:solidFill>
                  <a:srgbClr val="003262"/>
                </a:solidFill>
              </a:rPr>
              <a:t>Prime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58285" y="3005682"/>
            <a:ext cx="104342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en-US" sz="1500" dirty="0">
                <a:solidFill>
                  <a:srgbClr val="003262"/>
                </a:solidFill>
              </a:rPr>
              <a:t>Take-home Component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943" y="1764773"/>
            <a:ext cx="698039" cy="698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6350">
            <a:solidFill>
              <a:schemeClr val="bg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8" name="Group 27"/>
          <p:cNvGrpSpPr/>
          <p:nvPr/>
        </p:nvGrpSpPr>
        <p:grpSpPr>
          <a:xfrm>
            <a:off x="4023943" y="2887495"/>
            <a:ext cx="698038" cy="698039"/>
            <a:chOff x="304800" y="2994833"/>
            <a:chExt cx="1156817" cy="1156817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2994833"/>
              <a:ext cx="1156817" cy="115681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6350">
              <a:solidFill>
                <a:schemeClr val="bg1">
                  <a:lumMod val="75000"/>
                </a:schemeClr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904" y="3653937"/>
              <a:ext cx="497713" cy="49771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6350">
              <a:solidFill>
                <a:schemeClr val="bg1">
                  <a:lumMod val="75000"/>
                </a:schemeClr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31" name="Rectangle 30"/>
          <p:cNvSpPr/>
          <p:nvPr/>
        </p:nvSpPr>
        <p:spPr>
          <a:xfrm>
            <a:off x="269889" y="4074999"/>
            <a:ext cx="8688796" cy="9538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202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8409"/>
            <a:ext cx="8229600" cy="742950"/>
          </a:xfrm>
        </p:spPr>
        <p:txBody>
          <a:bodyPr anchor="b">
            <a:noAutofit/>
          </a:bodyPr>
          <a:lstStyle/>
          <a:p>
            <a:r>
              <a:rPr lang="en-US" sz="2800" b="1" dirty="0" smtClean="0"/>
              <a:t>Multi</a:t>
            </a:r>
            <a:r>
              <a:rPr lang="en-US" sz="2800" b="1" dirty="0"/>
              <a:t>-component intervention </a:t>
            </a:r>
            <a:r>
              <a:rPr lang="en-US" sz="2800" b="1" dirty="0" smtClean="0"/>
              <a:t>leverages </a:t>
            </a:r>
            <a:br>
              <a:rPr lang="en-US" sz="2800" b="1" dirty="0" smtClean="0"/>
            </a:br>
            <a:r>
              <a:rPr lang="en-US" sz="2800" b="1" dirty="0" smtClean="0"/>
              <a:t>social </a:t>
            </a:r>
            <a:r>
              <a:rPr lang="en-US" sz="2800" b="1" dirty="0"/>
              <a:t>norms and a self-relevant prime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3839" y="2702782"/>
            <a:ext cx="3483233" cy="10387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7160" indent="-137160" defTabSz="685800">
              <a:spcBef>
                <a:spcPts val="450"/>
              </a:spcBef>
              <a:buFont typeface="Arial"/>
              <a:buChar char="•"/>
              <a:defRPr/>
            </a:pPr>
            <a:r>
              <a:rPr lang="en-US" sz="1200" dirty="0">
                <a:solidFill>
                  <a:prstClr val="black"/>
                </a:solidFill>
              </a:rPr>
              <a:t>Disclosure and stigma </a:t>
            </a:r>
            <a:r>
              <a:rPr lang="en-US" sz="1200" dirty="0" smtClean="0">
                <a:solidFill>
                  <a:prstClr val="black"/>
                </a:solidFill>
              </a:rPr>
              <a:t>are significant challenges – </a:t>
            </a:r>
            <a:r>
              <a:rPr lang="en-US" sz="1200" dirty="0">
                <a:solidFill>
                  <a:prstClr val="black"/>
                </a:solidFill>
              </a:rPr>
              <a:t>patients go to great lengths to hide treatment </a:t>
            </a:r>
          </a:p>
          <a:p>
            <a:pPr marL="137160" indent="-137160" defTabSz="685800">
              <a:spcBef>
                <a:spcPts val="450"/>
              </a:spcBef>
              <a:buFont typeface="Arial"/>
              <a:buChar char="•"/>
              <a:defRPr/>
            </a:pPr>
            <a:r>
              <a:rPr lang="en-US" sz="1200" dirty="0">
                <a:solidFill>
                  <a:prstClr val="black"/>
                </a:solidFill>
              </a:rPr>
              <a:t>Patients lack frequent touch points with the </a:t>
            </a:r>
            <a:r>
              <a:rPr lang="en-US" sz="1200" dirty="0" smtClean="0">
                <a:solidFill>
                  <a:prstClr val="black"/>
                </a:solidFill>
              </a:rPr>
              <a:t>clinic</a:t>
            </a:r>
          </a:p>
          <a:p>
            <a:pPr marL="137160" indent="-137160" defTabSz="685800">
              <a:spcBef>
                <a:spcPts val="450"/>
              </a:spcBef>
              <a:buFont typeface="Arial"/>
              <a:buChar char="•"/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Patients </a:t>
            </a:r>
            <a:r>
              <a:rPr lang="en-US" sz="1200" dirty="0">
                <a:solidFill>
                  <a:prstClr val="black"/>
                </a:solidFill>
              </a:rPr>
              <a:t>ignore clinic materials and instead associate health with images from daily </a:t>
            </a:r>
            <a:r>
              <a:rPr lang="en-US" sz="1200" dirty="0" smtClean="0">
                <a:solidFill>
                  <a:prstClr val="black"/>
                </a:solidFill>
              </a:rPr>
              <a:t>life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839" y="3938210"/>
            <a:ext cx="3483233" cy="854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7160" indent="-137160" defTabSz="685800">
              <a:spcBef>
                <a:spcPts val="450"/>
              </a:spcBef>
              <a:buFont typeface="Arial"/>
              <a:buChar char="•"/>
              <a:defRPr/>
            </a:pPr>
            <a:r>
              <a:rPr lang="en-US" sz="1200" dirty="0">
                <a:solidFill>
                  <a:prstClr val="black"/>
                </a:solidFill>
              </a:rPr>
              <a:t>Patients </a:t>
            </a:r>
            <a:r>
              <a:rPr lang="en-US" sz="1200" dirty="0" smtClean="0">
                <a:solidFill>
                  <a:prstClr val="black"/>
                </a:solidFill>
              </a:rPr>
              <a:t>seek trustworthy </a:t>
            </a:r>
            <a:r>
              <a:rPr lang="en-US" sz="1200" dirty="0">
                <a:solidFill>
                  <a:prstClr val="black"/>
                </a:solidFill>
              </a:rPr>
              <a:t>and well run clinics, </a:t>
            </a:r>
            <a:r>
              <a:rPr lang="en-US" sz="1200" dirty="0" smtClean="0">
                <a:solidFill>
                  <a:prstClr val="black"/>
                </a:solidFill>
              </a:rPr>
              <a:t/>
            </a:r>
            <a:br>
              <a:rPr lang="en-US" sz="1200" dirty="0" smtClean="0">
                <a:solidFill>
                  <a:prstClr val="black"/>
                </a:solidFill>
              </a:rPr>
            </a:br>
            <a:r>
              <a:rPr lang="en-US" sz="1200" dirty="0" smtClean="0">
                <a:solidFill>
                  <a:prstClr val="black"/>
                </a:solidFill>
              </a:rPr>
              <a:t>but </a:t>
            </a:r>
            <a:r>
              <a:rPr lang="en-US" sz="1200" dirty="0">
                <a:solidFill>
                  <a:prstClr val="black"/>
                </a:solidFill>
              </a:rPr>
              <a:t>provider interactions are </a:t>
            </a:r>
            <a:r>
              <a:rPr lang="en-US" sz="1200" dirty="0" smtClean="0">
                <a:solidFill>
                  <a:prstClr val="black"/>
                </a:solidFill>
              </a:rPr>
              <a:t>unpredictable</a:t>
            </a:r>
            <a:endParaRPr lang="en-US" sz="1200" dirty="0">
              <a:solidFill>
                <a:prstClr val="black"/>
              </a:solidFill>
            </a:endParaRPr>
          </a:p>
          <a:p>
            <a:pPr marL="137160" indent="-137160" defTabSz="685800">
              <a:spcBef>
                <a:spcPts val="450"/>
              </a:spcBef>
              <a:buFont typeface="Arial"/>
              <a:buChar char="•"/>
              <a:defRPr/>
            </a:pPr>
            <a:r>
              <a:rPr lang="en-US" sz="1200" dirty="0">
                <a:solidFill>
                  <a:prstClr val="black"/>
                </a:solidFill>
              </a:rPr>
              <a:t>Patients value </a:t>
            </a:r>
            <a:r>
              <a:rPr lang="en-US" sz="1200" dirty="0" smtClean="0">
                <a:solidFill>
                  <a:prstClr val="black"/>
                </a:solidFill>
              </a:rPr>
              <a:t>clinic </a:t>
            </a:r>
            <a:r>
              <a:rPr lang="en-US" sz="1200" dirty="0">
                <a:solidFill>
                  <a:prstClr val="black"/>
                </a:solidFill>
              </a:rPr>
              <a:t>as a source of </a:t>
            </a:r>
            <a:r>
              <a:rPr lang="en-US" sz="1200" dirty="0" smtClean="0">
                <a:solidFill>
                  <a:prstClr val="black"/>
                </a:solidFill>
              </a:rPr>
              <a:t>social support</a:t>
            </a:r>
          </a:p>
          <a:p>
            <a:pPr marL="137160" indent="-137160" defTabSz="685800">
              <a:spcBef>
                <a:spcPts val="450"/>
              </a:spcBef>
              <a:buFont typeface="Arial"/>
              <a:buChar char="•"/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Some patients </a:t>
            </a:r>
            <a:r>
              <a:rPr lang="en-US" sz="1200" dirty="0">
                <a:solidFill>
                  <a:prstClr val="black"/>
                </a:solidFill>
              </a:rPr>
              <a:t>assume </a:t>
            </a:r>
            <a:r>
              <a:rPr lang="en-US" sz="1200" dirty="0" smtClean="0">
                <a:solidFill>
                  <a:prstClr val="black"/>
                </a:solidFill>
              </a:rPr>
              <a:t>others </a:t>
            </a:r>
            <a:r>
              <a:rPr lang="en-US" sz="1200" dirty="0">
                <a:solidFill>
                  <a:prstClr val="black"/>
                </a:solidFill>
              </a:rPr>
              <a:t>are </a:t>
            </a:r>
            <a:r>
              <a:rPr lang="en-US" sz="1200" dirty="0" smtClean="0">
                <a:solidFill>
                  <a:prstClr val="black"/>
                </a:solidFill>
              </a:rPr>
              <a:t>non</a:t>
            </a:r>
            <a:r>
              <a:rPr lang="en-US" sz="1200" dirty="0">
                <a:solidFill>
                  <a:prstClr val="black"/>
                </a:solidFill>
              </a:rPr>
              <a:t>-</a:t>
            </a:r>
            <a:r>
              <a:rPr lang="en-US" sz="1200" dirty="0" smtClean="0">
                <a:solidFill>
                  <a:prstClr val="black"/>
                </a:solidFill>
              </a:rPr>
              <a:t>adherent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839" y="1652336"/>
            <a:ext cx="3634258" cy="7963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7160" indent="-137160" defTabSz="685800">
              <a:spcBef>
                <a:spcPts val="450"/>
              </a:spcBef>
              <a:buFont typeface="Arial"/>
              <a:buChar char="•"/>
              <a:defRPr/>
            </a:pPr>
            <a:r>
              <a:rPr lang="en-US" sz="1200" dirty="0">
                <a:solidFill>
                  <a:prstClr val="black"/>
                </a:solidFill>
              </a:rPr>
              <a:t>Patients lack reminders of </a:t>
            </a:r>
            <a:r>
              <a:rPr lang="en-US" sz="1200" dirty="0" smtClean="0">
                <a:solidFill>
                  <a:prstClr val="black"/>
                </a:solidFill>
              </a:rPr>
              <a:t>support </a:t>
            </a:r>
            <a:r>
              <a:rPr lang="en-US" sz="1200" dirty="0">
                <a:solidFill>
                  <a:prstClr val="black"/>
                </a:solidFill>
              </a:rPr>
              <a:t>available </a:t>
            </a:r>
            <a:r>
              <a:rPr lang="en-US" sz="1200" dirty="0" smtClean="0">
                <a:solidFill>
                  <a:prstClr val="black"/>
                </a:solidFill>
              </a:rPr>
              <a:t>at </a:t>
            </a:r>
            <a:r>
              <a:rPr lang="en-US" sz="1200" dirty="0">
                <a:solidFill>
                  <a:prstClr val="black"/>
                </a:solidFill>
              </a:rPr>
              <a:t>the clinic through </a:t>
            </a:r>
            <a:r>
              <a:rPr lang="en-US" sz="1200" dirty="0" smtClean="0">
                <a:solidFill>
                  <a:prstClr val="black"/>
                </a:solidFill>
              </a:rPr>
              <a:t>peers </a:t>
            </a:r>
            <a:r>
              <a:rPr lang="en-US" sz="1200" dirty="0">
                <a:solidFill>
                  <a:prstClr val="black"/>
                </a:solidFill>
              </a:rPr>
              <a:t>and providers</a:t>
            </a:r>
          </a:p>
          <a:p>
            <a:pPr marL="137160" indent="-137160" defTabSz="685800">
              <a:spcBef>
                <a:spcPts val="450"/>
              </a:spcBef>
              <a:buFont typeface="Arial"/>
              <a:buChar char="•"/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The ubiquitous Baobab </a:t>
            </a:r>
            <a:r>
              <a:rPr lang="en-US" sz="1200" dirty="0">
                <a:solidFill>
                  <a:prstClr val="black"/>
                </a:solidFill>
              </a:rPr>
              <a:t>tree </a:t>
            </a:r>
            <a:r>
              <a:rPr lang="en-US" sz="1200" dirty="0" smtClean="0">
                <a:solidFill>
                  <a:prstClr val="black"/>
                </a:solidFill>
              </a:rPr>
              <a:t>is strongly associated with </a:t>
            </a:r>
            <a:r>
              <a:rPr lang="en-US" sz="1200" dirty="0">
                <a:solidFill>
                  <a:prstClr val="black"/>
                </a:solidFill>
              </a:rPr>
              <a:t>health, resilience, and </a:t>
            </a:r>
            <a:r>
              <a:rPr lang="en-US" sz="1200" dirty="0" smtClean="0">
                <a:solidFill>
                  <a:prstClr val="black"/>
                </a:solidFill>
              </a:rPr>
              <a:t>community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5946143" y="3951924"/>
            <a:ext cx="3081192" cy="8917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-137160">
              <a:spcBef>
                <a:spcPts val="450"/>
              </a:spcBef>
              <a:buFont typeface="Arial"/>
              <a:buChar char="•"/>
            </a:pPr>
            <a:r>
              <a:rPr lang="en-US" sz="1200" b="1" dirty="0">
                <a:solidFill>
                  <a:prstClr val="black"/>
                </a:solidFill>
              </a:rPr>
              <a:t>Interactive poster </a:t>
            </a:r>
            <a:r>
              <a:rPr lang="en-US" sz="1200" dirty="0" smtClean="0">
                <a:solidFill>
                  <a:prstClr val="black"/>
                </a:solidFill>
              </a:rPr>
              <a:t>for positive </a:t>
            </a:r>
            <a:r>
              <a:rPr lang="en-US" sz="1200" dirty="0">
                <a:solidFill>
                  <a:prstClr val="black"/>
                </a:solidFill>
              </a:rPr>
              <a:t>provider-patient </a:t>
            </a:r>
            <a:r>
              <a:rPr lang="en-US" sz="1200" dirty="0" smtClean="0">
                <a:solidFill>
                  <a:prstClr val="black"/>
                </a:solidFill>
              </a:rPr>
              <a:t>interactions </a:t>
            </a:r>
            <a:r>
              <a:rPr lang="mr-IN" sz="1200" dirty="0" smtClean="0">
                <a:solidFill>
                  <a:prstClr val="black"/>
                </a:solidFill>
              </a:rPr>
              <a:t>–</a:t>
            </a:r>
            <a:r>
              <a:rPr lang="en-US" sz="1200" dirty="0" smtClean="0">
                <a:solidFill>
                  <a:prstClr val="black"/>
                </a:solidFill>
              </a:rPr>
              <a:t> patients place </a:t>
            </a:r>
            <a:r>
              <a:rPr lang="en-US" sz="1200" dirty="0">
                <a:solidFill>
                  <a:prstClr val="black"/>
                </a:solidFill>
              </a:rPr>
              <a:t>sticker </a:t>
            </a:r>
            <a:r>
              <a:rPr lang="en-US" sz="1200" dirty="0" smtClean="0">
                <a:solidFill>
                  <a:prstClr val="black"/>
                </a:solidFill>
              </a:rPr>
              <a:t>after 3 consecutive appointments</a:t>
            </a:r>
            <a:endParaRPr lang="en-US" sz="1200" dirty="0">
              <a:solidFill>
                <a:prstClr val="black"/>
              </a:solidFill>
            </a:endParaRPr>
          </a:p>
          <a:p>
            <a:pPr marL="137160" indent="-137160">
              <a:spcBef>
                <a:spcPts val="450"/>
              </a:spcBef>
              <a:buFont typeface="Arial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As image </a:t>
            </a:r>
            <a:r>
              <a:rPr lang="en-US" sz="1200" dirty="0" smtClean="0">
                <a:solidFill>
                  <a:prstClr val="black"/>
                </a:solidFill>
              </a:rPr>
              <a:t>grows, </a:t>
            </a:r>
            <a:r>
              <a:rPr lang="en-US" sz="1200" dirty="0">
                <a:solidFill>
                  <a:prstClr val="black"/>
                </a:solidFill>
              </a:rPr>
              <a:t>patients </a:t>
            </a:r>
            <a:r>
              <a:rPr lang="en-US" sz="1200" dirty="0" smtClean="0">
                <a:solidFill>
                  <a:prstClr val="black"/>
                </a:solidFill>
              </a:rPr>
              <a:t>visualize </a:t>
            </a:r>
            <a:r>
              <a:rPr lang="en-US" sz="1200" dirty="0">
                <a:solidFill>
                  <a:prstClr val="black"/>
                </a:solidFill>
              </a:rPr>
              <a:t>that </a:t>
            </a:r>
            <a:r>
              <a:rPr lang="en-US" sz="1200" dirty="0" smtClean="0">
                <a:solidFill>
                  <a:prstClr val="black"/>
                </a:solidFill>
              </a:rPr>
              <a:t>others </a:t>
            </a:r>
            <a:r>
              <a:rPr lang="en-US" sz="1200" dirty="0">
                <a:solidFill>
                  <a:prstClr val="black"/>
                </a:solidFill>
              </a:rPr>
              <a:t>succeed in attending </a:t>
            </a:r>
            <a:r>
              <a:rPr lang="en-US" sz="1200" dirty="0" smtClean="0">
                <a:solidFill>
                  <a:prstClr val="black"/>
                </a:solidFill>
              </a:rPr>
              <a:t>appointments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946143" y="1652336"/>
            <a:ext cx="2950760" cy="725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-137160">
              <a:spcBef>
                <a:spcPts val="450"/>
              </a:spcBef>
              <a:buFont typeface="Arial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Locally recognizable image of a Baobab tree and </a:t>
            </a:r>
            <a:r>
              <a:rPr lang="en-US" sz="1200" dirty="0" smtClean="0">
                <a:solidFill>
                  <a:prstClr val="black"/>
                </a:solidFill>
              </a:rPr>
              <a:t>local idiom</a:t>
            </a:r>
            <a:r>
              <a:rPr lang="en-US" sz="1200" b="1" dirty="0" smtClean="0">
                <a:solidFill>
                  <a:prstClr val="black"/>
                </a:solidFill>
              </a:rPr>
              <a:t>: </a:t>
            </a:r>
            <a:r>
              <a:rPr lang="en-US" sz="1200" b="1" dirty="0">
                <a:solidFill>
                  <a:prstClr val="black"/>
                </a:solidFill>
              </a:rPr>
              <a:t>“Together we can hug the Baobab tree”</a:t>
            </a:r>
          </a:p>
          <a:p>
            <a:pPr marL="137160" indent="-137160">
              <a:spcBef>
                <a:spcPts val="450"/>
              </a:spcBef>
              <a:buFont typeface="Arial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 Appears </a:t>
            </a:r>
            <a:r>
              <a:rPr lang="en-US" sz="1200" dirty="0" smtClean="0">
                <a:solidFill>
                  <a:prstClr val="black"/>
                </a:solidFill>
              </a:rPr>
              <a:t>on </a:t>
            </a:r>
            <a:r>
              <a:rPr lang="en-US" sz="1200" dirty="0">
                <a:solidFill>
                  <a:prstClr val="black"/>
                </a:solidFill>
              </a:rPr>
              <a:t>every </a:t>
            </a:r>
            <a:r>
              <a:rPr lang="en-US" sz="1200" dirty="0" smtClean="0">
                <a:solidFill>
                  <a:prstClr val="black"/>
                </a:solidFill>
              </a:rPr>
              <a:t>component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5946143" y="2702782"/>
            <a:ext cx="2950760" cy="10579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-137160">
              <a:spcBef>
                <a:spcPts val="450"/>
              </a:spcBef>
              <a:buFont typeface="Arial"/>
              <a:buChar char="•"/>
            </a:pPr>
            <a:r>
              <a:rPr lang="en-US" sz="1200" b="1" dirty="0">
                <a:solidFill>
                  <a:prstClr val="black"/>
                </a:solidFill>
              </a:rPr>
              <a:t>Useful take home item </a:t>
            </a:r>
            <a:r>
              <a:rPr lang="en-US" sz="1200" dirty="0">
                <a:solidFill>
                  <a:prstClr val="black"/>
                </a:solidFill>
              </a:rPr>
              <a:t>that features the prime and reminds patients of the </a:t>
            </a:r>
            <a:r>
              <a:rPr lang="en-US" sz="1200" dirty="0" smtClean="0">
                <a:solidFill>
                  <a:prstClr val="black"/>
                </a:solidFill>
              </a:rPr>
              <a:t>clinic</a:t>
            </a:r>
            <a:endParaRPr lang="en-US" sz="1200" dirty="0">
              <a:solidFill>
                <a:prstClr val="black"/>
              </a:solidFill>
            </a:endParaRPr>
          </a:p>
          <a:p>
            <a:pPr marL="137160" indent="-137160">
              <a:spcBef>
                <a:spcPts val="450"/>
              </a:spcBef>
              <a:buFont typeface="Arial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One group </a:t>
            </a:r>
            <a:r>
              <a:rPr lang="en-US" sz="1200" dirty="0">
                <a:solidFill>
                  <a:prstClr val="black"/>
                </a:solidFill>
              </a:rPr>
              <a:t>received a </a:t>
            </a:r>
            <a:r>
              <a:rPr lang="en-US" sz="1200" u="sng" dirty="0">
                <a:solidFill>
                  <a:prstClr val="black"/>
                </a:solidFill>
              </a:rPr>
              <a:t>calendar</a:t>
            </a:r>
            <a:r>
              <a:rPr lang="en-US" sz="1200" dirty="0">
                <a:solidFill>
                  <a:prstClr val="black"/>
                </a:solidFill>
              </a:rPr>
              <a:t> with images featuring health/vitality </a:t>
            </a:r>
            <a:r>
              <a:rPr lang="en-US" sz="1200" dirty="0" smtClean="0">
                <a:solidFill>
                  <a:prstClr val="black"/>
                </a:solidFill>
              </a:rPr>
              <a:t>and others received </a:t>
            </a:r>
            <a:r>
              <a:rPr lang="en-US" sz="1200" dirty="0">
                <a:solidFill>
                  <a:prstClr val="black"/>
                </a:solidFill>
              </a:rPr>
              <a:t>a </a:t>
            </a:r>
            <a:r>
              <a:rPr lang="en-US" sz="1200" u="sng" dirty="0">
                <a:solidFill>
                  <a:prstClr val="black"/>
                </a:solidFill>
              </a:rPr>
              <a:t>pill box </a:t>
            </a:r>
            <a:r>
              <a:rPr lang="en-US" sz="1200" dirty="0">
                <a:solidFill>
                  <a:prstClr val="black"/>
                </a:solidFill>
              </a:rPr>
              <a:t>with the approximate dimensions of a feature phone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99458" y="1374259"/>
            <a:ext cx="295076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en-US" sz="1200" b="1" dirty="0">
                <a:solidFill>
                  <a:srgbClr val="00B0DA"/>
                </a:solidFill>
              </a:rPr>
              <a:t>Intervention Description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1374260"/>
            <a:ext cx="482192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en-US" sz="1200" b="1" dirty="0">
                <a:solidFill>
                  <a:srgbClr val="00B0DA"/>
                </a:solidFill>
              </a:rPr>
              <a:t>Relevant Insights from Formative Work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63839" y="1322017"/>
            <a:ext cx="8594846" cy="3687889"/>
            <a:chOff x="301185" y="1177395"/>
            <a:chExt cx="11586015" cy="4425148"/>
          </a:xfrm>
        </p:grpSpPr>
        <p:cxnSp>
          <p:nvCxnSpPr>
            <p:cNvPr id="14" name="Straight Connector 13"/>
            <p:cNvCxnSpPr>
              <a:cxnSpLocks/>
            </p:cNvCxnSpPr>
            <p:nvPr/>
          </p:nvCxnSpPr>
          <p:spPr>
            <a:xfrm>
              <a:off x="301185" y="2700215"/>
              <a:ext cx="1158601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cxnSpLocks/>
            </p:cNvCxnSpPr>
            <p:nvPr/>
          </p:nvCxnSpPr>
          <p:spPr>
            <a:xfrm>
              <a:off x="301185" y="4257320"/>
              <a:ext cx="1158601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01185" y="1529088"/>
              <a:ext cx="1158601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01185" y="1177395"/>
              <a:ext cx="1158601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1185" y="5602543"/>
              <a:ext cx="1158601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 flipH="1">
            <a:off x="3957845" y="2642972"/>
            <a:ext cx="1" cy="113899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957845" y="3951924"/>
            <a:ext cx="1" cy="100451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523984" y="2086198"/>
            <a:ext cx="86772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3957845" y="1374259"/>
            <a:ext cx="0" cy="16158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840383" y="1998377"/>
            <a:ext cx="107923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en-US" sz="1500" dirty="0">
                <a:solidFill>
                  <a:srgbClr val="003262"/>
                </a:solidFill>
              </a:rPr>
              <a:t>Prime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58285" y="3005682"/>
            <a:ext cx="104342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en-US" sz="1500" dirty="0">
                <a:solidFill>
                  <a:srgbClr val="003262"/>
                </a:solidFill>
              </a:rPr>
              <a:t>Take-home Component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40383" y="4226102"/>
            <a:ext cx="107923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en-US" sz="1500" dirty="0">
                <a:solidFill>
                  <a:srgbClr val="003262"/>
                </a:solidFill>
              </a:rPr>
              <a:t>Clinic-based Component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943" y="1764773"/>
            <a:ext cx="698039" cy="698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6350">
            <a:solidFill>
              <a:schemeClr val="bg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943" y="4107915"/>
            <a:ext cx="698039" cy="698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6350">
            <a:solidFill>
              <a:schemeClr val="bg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8" name="Group 27"/>
          <p:cNvGrpSpPr/>
          <p:nvPr/>
        </p:nvGrpSpPr>
        <p:grpSpPr>
          <a:xfrm>
            <a:off x="4023943" y="2887495"/>
            <a:ext cx="698038" cy="698039"/>
            <a:chOff x="304800" y="2994833"/>
            <a:chExt cx="1156817" cy="1156817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2994833"/>
              <a:ext cx="1156817" cy="115681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6350">
              <a:solidFill>
                <a:schemeClr val="bg1">
                  <a:lumMod val="75000"/>
                </a:schemeClr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904" y="3653937"/>
              <a:ext cx="497713" cy="49771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6350">
              <a:solidFill>
                <a:schemeClr val="bg1">
                  <a:lumMod val="75000"/>
                </a:schemeClr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3677202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Evaluation Design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0150"/>
            <a:ext cx="8436429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Feasibility and acceptability: </a:t>
            </a:r>
            <a:r>
              <a:rPr lang="en-US" sz="2000" dirty="0" smtClean="0"/>
              <a:t>Patient satisfaction </a:t>
            </a:r>
            <a:r>
              <a:rPr lang="en-US" sz="2000" dirty="0"/>
              <a:t>with an anonymous </a:t>
            </a:r>
            <a:r>
              <a:rPr lang="en-US" sz="2000" dirty="0" smtClean="0"/>
              <a:t>survey of clinic ART patients </a:t>
            </a:r>
            <a:r>
              <a:rPr lang="en-US" sz="2000" dirty="0"/>
              <a:t>at baseline and endline (6 months</a:t>
            </a:r>
            <a:r>
              <a:rPr lang="en-US" sz="2000" dirty="0" smtClean="0"/>
              <a:t>)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Short-term effectiveness: </a:t>
            </a:r>
            <a:r>
              <a:rPr lang="en-US" sz="2000" dirty="0"/>
              <a:t>Quasi-experimental, 6-month pilot study</a:t>
            </a:r>
          </a:p>
          <a:p>
            <a:r>
              <a:rPr lang="en-US" sz="2000" dirty="0" smtClean="0"/>
              <a:t>Intervention implemented every </a:t>
            </a:r>
            <a:r>
              <a:rPr lang="en-US" sz="2000" dirty="0"/>
              <a:t>two weeks for 6 </a:t>
            </a:r>
            <a:r>
              <a:rPr lang="en-US" sz="2000" dirty="0" smtClean="0"/>
              <a:t>months starting 8/2015</a:t>
            </a:r>
            <a:endParaRPr lang="en-US" sz="2000" dirty="0"/>
          </a:p>
          <a:p>
            <a:pPr lvl="1"/>
            <a:r>
              <a:rPr lang="en-US" sz="1600" dirty="0" smtClean="0"/>
              <a:t>Given </a:t>
            </a:r>
            <a:r>
              <a:rPr lang="en-US" sz="1600" dirty="0"/>
              <a:t>30- </a:t>
            </a:r>
            <a:r>
              <a:rPr lang="en-US" sz="1600" dirty="0" smtClean="0"/>
              <a:t>&amp; 60-day schedules, most exposed only to intervention </a:t>
            </a:r>
            <a:r>
              <a:rPr lang="en-US" sz="1600" dirty="0"/>
              <a:t>or </a:t>
            </a:r>
            <a:r>
              <a:rPr lang="en-US" sz="1600" dirty="0" smtClean="0"/>
              <a:t>standard </a:t>
            </a:r>
            <a:r>
              <a:rPr lang="en-US" sz="1600" dirty="0"/>
              <a:t>of </a:t>
            </a:r>
            <a:r>
              <a:rPr lang="en-US" sz="1600" dirty="0" smtClean="0"/>
              <a:t>care</a:t>
            </a:r>
          </a:p>
          <a:p>
            <a:pPr lvl="1"/>
            <a:r>
              <a:rPr lang="en-US" sz="1600" dirty="0" smtClean="0"/>
              <a:t>Association between intervention exposure and outcomes expressed as ORs and mean differences (weighted to account for sampling strategy)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68007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Outcomes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10" y="1200152"/>
            <a:ext cx="8686801" cy="39433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Primary Outcomes: </a:t>
            </a:r>
          </a:p>
          <a:p>
            <a:r>
              <a:rPr lang="en-US" sz="2000" dirty="0" smtClean="0"/>
              <a:t>Retention </a:t>
            </a:r>
            <a:r>
              <a:rPr lang="en-US" sz="2000" dirty="0"/>
              <a:t>in care </a:t>
            </a:r>
            <a:r>
              <a:rPr lang="en-US" sz="2000" dirty="0" smtClean="0"/>
              <a:t>at 6 months</a:t>
            </a:r>
          </a:p>
          <a:p>
            <a:pPr lvl="1">
              <a:buFont typeface="Lucida Grande"/>
              <a:buChar char="-"/>
            </a:pPr>
            <a:r>
              <a:rPr lang="en-US" sz="1800" dirty="0"/>
              <a:t>≥</a:t>
            </a:r>
            <a:r>
              <a:rPr lang="en-US" sz="1800" dirty="0" smtClean="0"/>
              <a:t>1 visit 150</a:t>
            </a:r>
            <a:r>
              <a:rPr lang="mr-IN" sz="1800" dirty="0" smtClean="0"/>
              <a:t>–</a:t>
            </a:r>
            <a:r>
              <a:rPr lang="en-US" sz="1800" dirty="0" smtClean="0"/>
              <a:t>210 days </a:t>
            </a:r>
            <a:r>
              <a:rPr lang="en-US" sz="1800" dirty="0"/>
              <a:t>after </a:t>
            </a:r>
            <a:r>
              <a:rPr lang="en-US" sz="1800" dirty="0" smtClean="0"/>
              <a:t>baseline (</a:t>
            </a:r>
            <a:r>
              <a:rPr lang="en-US" sz="1800" dirty="0"/>
              <a:t>6 months +/- 30 days</a:t>
            </a:r>
            <a:r>
              <a:rPr lang="en-US" sz="1800" dirty="0" smtClean="0"/>
              <a:t>)</a:t>
            </a:r>
          </a:p>
          <a:p>
            <a:r>
              <a:rPr lang="en-US" sz="2000" dirty="0" smtClean="0"/>
              <a:t>ART </a:t>
            </a:r>
            <a:r>
              <a:rPr lang="en-US" sz="2000" dirty="0"/>
              <a:t>adherence at 6 </a:t>
            </a:r>
            <a:r>
              <a:rPr lang="en-US" sz="2000" dirty="0" smtClean="0"/>
              <a:t>months</a:t>
            </a:r>
          </a:p>
          <a:p>
            <a:pPr lvl="1">
              <a:buFont typeface="Lucida Grande"/>
              <a:buChar char="-"/>
            </a:pPr>
            <a:r>
              <a:rPr lang="en-US" sz="1800" dirty="0" smtClean="0"/>
              <a:t>Measured with the </a:t>
            </a:r>
            <a:r>
              <a:rPr lang="en-US" sz="1800" u="sng" dirty="0" smtClean="0"/>
              <a:t>medication possession ratio</a:t>
            </a:r>
            <a:r>
              <a:rPr lang="en-US" sz="1800" dirty="0" smtClean="0"/>
              <a:t> (MPR), the </a:t>
            </a:r>
            <a:br>
              <a:rPr lang="en-US" sz="1800" dirty="0" smtClean="0"/>
            </a:br>
            <a:r>
              <a:rPr lang="en-US" sz="1800" dirty="0" smtClean="0"/>
              <a:t>proportion of days that an individual is in possession of ≥1 ART dose </a:t>
            </a:r>
          </a:p>
          <a:p>
            <a:pPr lvl="1">
              <a:buFont typeface="Lucida Grande"/>
              <a:buChar char="-"/>
            </a:pPr>
            <a:r>
              <a:rPr lang="en-US" sz="1800" dirty="0" smtClean="0"/>
              <a:t>MPR </a:t>
            </a:r>
            <a:r>
              <a:rPr lang="en-US" sz="1800" dirty="0"/>
              <a:t>≥95</a:t>
            </a:r>
            <a:r>
              <a:rPr lang="en-US" sz="1800" dirty="0" smtClean="0"/>
              <a:t>% </a:t>
            </a:r>
          </a:p>
          <a:p>
            <a:pPr lvl="1">
              <a:buFont typeface="Lucida Grande"/>
              <a:buChar char="-"/>
            </a:pPr>
            <a:endParaRPr lang="en-US" sz="1000" dirty="0"/>
          </a:p>
          <a:p>
            <a:pPr marL="0" indent="0">
              <a:buNone/>
            </a:pPr>
            <a:r>
              <a:rPr lang="en-US" sz="2000" b="1" dirty="0" smtClean="0"/>
              <a:t>Secondary Outcome: </a:t>
            </a:r>
          </a:p>
          <a:p>
            <a:r>
              <a:rPr lang="en-US" sz="2000" dirty="0" smtClean="0"/>
              <a:t>Appointment adherence during the 6-month study period</a:t>
            </a:r>
          </a:p>
          <a:p>
            <a:pPr lvl="1">
              <a:buFont typeface="Lucida Grande"/>
              <a:buChar char="-"/>
            </a:pPr>
            <a:r>
              <a:rPr lang="en-US" sz="1800" dirty="0" smtClean="0"/>
              <a:t>Proportion </a:t>
            </a:r>
            <a:r>
              <a:rPr lang="en-US" sz="1800" dirty="0"/>
              <a:t>of scheduled visits that were </a:t>
            </a:r>
            <a:r>
              <a:rPr lang="en-US" sz="1800" dirty="0" smtClean="0"/>
              <a:t>completed</a:t>
            </a:r>
          </a:p>
        </p:txBody>
      </p:sp>
    </p:spTree>
    <p:extLst>
      <p:ext uri="{BB962C8B-B14F-4D97-AF65-F5344CB8AC3E}">
        <p14:creationId xmlns:p14="http://schemas.microsoft.com/office/powerpoint/2010/main" val="3157619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00050"/>
            <a:ext cx="8686801" cy="74295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Results: Feasibility and Acceptability</a:t>
            </a:r>
            <a:endParaRPr lang="en-US" sz="32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934734"/>
              </p:ext>
            </p:extLst>
          </p:nvPr>
        </p:nvGraphicFramePr>
        <p:xfrm>
          <a:off x="582929" y="1282149"/>
          <a:ext cx="5168349" cy="3859022"/>
        </p:xfrm>
        <a:graphic>
          <a:graphicData uri="http://schemas.openxmlformats.org/drawingml/2006/table">
            <a:tbl>
              <a:tblPr/>
              <a:tblGrid>
                <a:gridCol w="308339"/>
                <a:gridCol w="3020021"/>
                <a:gridCol w="883635"/>
                <a:gridCol w="956354"/>
              </a:tblGrid>
              <a:tr h="477077">
                <a:tc rowSpan="2" gridSpan="2"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Perceptions </a:t>
                      </a:r>
                      <a:r>
                        <a:rPr lang="sk-SK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of adult clinic attendees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l" fontAlgn="b"/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Baseline (n=189)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Endline (n=216)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4539">
                <a:tc gridSpan="2" vMerge="1">
                  <a:txBody>
                    <a:bodyPr/>
                    <a:lstStyle/>
                    <a:p>
                      <a:pPr algn="l" fontAlgn="b"/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 (%)</a:t>
                      </a:r>
                    </a:p>
                  </a:txBody>
                  <a:tcPr marL="5622" marR="5622" marT="562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 (%)</a:t>
                      </a:r>
                    </a:p>
                  </a:txBody>
                  <a:tcPr marL="5622" marR="5622" marT="562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6768">
                <a:tc gridSpan="2"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k-SK" sz="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938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Staff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support treatment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goals</a:t>
                      </a: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180 (95.3)</a:t>
                      </a: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216 (100)*</a:t>
                      </a: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2365">
                <a:tc>
                  <a:txBody>
                    <a:bodyPr/>
                    <a:lstStyle/>
                    <a:p>
                      <a:pPr algn="l" fontAlgn="b"/>
                      <a:endParaRPr lang="sk-SK" sz="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938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Staff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support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life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goals</a:t>
                      </a: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 (49.8)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143 (66.2)*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2365">
                <a:tc>
                  <a:txBody>
                    <a:bodyPr/>
                    <a:lstStyle/>
                    <a:p>
                      <a:pPr algn="l" fontAlgn="b"/>
                      <a:endParaRPr lang="sk-SK" sz="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938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Enjoy being at the clinic</a:t>
                      </a: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154 (81.5)</a:t>
                      </a: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186 (86.5)</a:t>
                      </a: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9389">
                <a:tc gridSpan="2"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938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Other patients support me</a:t>
                      </a: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114 (60.3)</a:t>
                      </a: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153 (70.8</a:t>
                      </a:r>
                      <a:r>
                        <a:rPr lang="is-I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)*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8900"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b="0" dirty="0"/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/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/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938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Unanswered questions today</a:t>
                      </a: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 (38.1)</a:t>
                      </a: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 (24.5</a:t>
                      </a:r>
                      <a:r>
                        <a:rPr lang="is-I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)*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890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b="0" dirty="0"/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/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/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938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Likelihood of others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being adherent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 (31.7)</a:t>
                      </a: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116 (53.7</a:t>
                      </a:r>
                      <a:r>
                        <a:rPr lang="is-I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)*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8900"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b="0" dirty="0"/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/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/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067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Very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satisfied with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services and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care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 (34.6</a:t>
                      </a:r>
                      <a:r>
                        <a:rPr lang="is-I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 (53.2</a:t>
                      </a:r>
                      <a:r>
                        <a:rPr lang="is-I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)*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24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p&lt;0.05 from chi-squared test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6" marR="7496" marT="74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6" marR="7496" marT="74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4" name="Picture 3" descr="Bugisi.(20150821)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5933" y="1282149"/>
            <a:ext cx="2669150" cy="3081300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1925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Results: Patient Characteristics</a:t>
            </a:r>
            <a:endParaRPr lang="en-US" sz="32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760653"/>
              </p:ext>
            </p:extLst>
          </p:nvPr>
        </p:nvGraphicFramePr>
        <p:xfrm>
          <a:off x="1638300" y="1162805"/>
          <a:ext cx="6019799" cy="3371450"/>
        </p:xfrm>
        <a:graphic>
          <a:graphicData uri="http://schemas.openxmlformats.org/drawingml/2006/table">
            <a:tbl>
              <a:tblPr/>
              <a:tblGrid>
                <a:gridCol w="312138"/>
                <a:gridCol w="2683207"/>
                <a:gridCol w="1294544"/>
                <a:gridCol w="942134"/>
                <a:gridCol w="787776"/>
              </a:tblGrid>
              <a:tr h="283278">
                <a:tc rowSpan="2"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Characteristic</a:t>
                      </a:r>
                      <a:r>
                        <a:rPr lang="en-US" sz="12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</a:p>
                  </a:txBody>
                  <a:tcPr marL="5622" marR="5622" marT="562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96" marR="7496" marT="74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Intervention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Comparison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p-value</a:t>
                      </a:r>
                      <a:r>
                        <a:rPr lang="en-US" sz="12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c</a:t>
                      </a:r>
                    </a:p>
                  </a:txBody>
                  <a:tcPr marL="5622" marR="5622" marT="562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16348">
                <a:tc gridSpan="2" vMerge="1">
                  <a:txBody>
                    <a:bodyPr/>
                    <a:lstStyle/>
                    <a:p>
                      <a:pPr algn="l" fontAlgn="b"/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96" marR="7496" marT="7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96" marR="7496" marT="7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N=320 (%)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N=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118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(%)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3613">
                <a:tc gridSpan="2">
                  <a:txBody>
                    <a:bodyPr/>
                    <a:lstStyle/>
                    <a:p>
                      <a:pPr algn="l" fontAlgn="b"/>
                      <a:endParaRPr lang="en-US" sz="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sk-SK" sz="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k-SK" sz="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806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80629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18-29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18%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16%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0.80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80629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30-39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32%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35%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80629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40-49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28%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26%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80629">
                <a:tc>
                  <a:txBody>
                    <a:bodyPr/>
                    <a:lstStyle/>
                    <a:p>
                      <a:pPr algn="l" fontAlgn="b"/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≥50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22%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23%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33281">
                <a:tc>
                  <a:txBody>
                    <a:bodyPr/>
                    <a:lstStyle/>
                    <a:p>
                      <a:pPr algn="l" fontAlgn="b"/>
                      <a:endParaRPr lang="sk-SK" sz="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806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Female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62%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54%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0.07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33281">
                <a:tc>
                  <a:txBody>
                    <a:bodyPr/>
                    <a:lstStyle/>
                    <a:p>
                      <a:pPr algn="l" fontAlgn="b"/>
                      <a:endParaRPr lang="sk-SK" sz="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983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Time on ART at Baseline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80629">
                <a:tc>
                  <a:txBody>
                    <a:bodyPr/>
                    <a:lstStyle/>
                    <a:p>
                      <a:pPr algn="l" fontAlgn="b"/>
                      <a:endParaRPr lang="sk-SK" sz="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90 days or less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13%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10%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0.07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80629">
                <a:tc>
                  <a:txBody>
                    <a:bodyPr/>
                    <a:lstStyle/>
                    <a:p>
                      <a:pPr algn="l" fontAlgn="b"/>
                      <a:endParaRPr lang="sk-SK" sz="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3-12 months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19%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14%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80629">
                <a:tc>
                  <a:txBody>
                    <a:bodyPr/>
                    <a:lstStyle/>
                    <a:p>
                      <a:pPr algn="l" fontAlgn="b"/>
                      <a:endParaRPr lang="sk-SK" sz="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1-3 years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28%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39%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80629">
                <a:tc>
                  <a:txBody>
                    <a:bodyPr/>
                    <a:lstStyle/>
                    <a:p>
                      <a:pPr algn="l" fontAlgn="b"/>
                      <a:endParaRPr lang="sk-SK" sz="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More than 3 years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40%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37%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70068"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500" dirty="0"/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5622" marR="5622" marT="5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47580"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Baseline Appointment Attendance</a:t>
                      </a:r>
                      <a:r>
                        <a:rPr lang="en-US" sz="12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74%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73%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2" marR="5622" marT="56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0.78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22" marR="5622" marT="56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564470" y="4524109"/>
            <a:ext cx="586183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fontAlgn="b">
              <a:buAutoNum type="alphaLcPeriod"/>
            </a:pPr>
            <a:r>
              <a:rPr lang="en-US" sz="1050" i="1" dirty="0">
                <a:cs typeface="Arial"/>
              </a:rPr>
              <a:t>Weighted statistics to account for sampling strategy.</a:t>
            </a:r>
            <a:endParaRPr lang="en-US" sz="1050" i="1" dirty="0">
              <a:latin typeface="Arial"/>
              <a:cs typeface="Arial"/>
            </a:endParaRPr>
          </a:p>
          <a:p>
            <a:pPr marL="257175" indent="-257175" fontAlgn="b">
              <a:buFontTx/>
              <a:buAutoNum type="alphaLcPeriod"/>
            </a:pPr>
            <a:r>
              <a:rPr lang="en-US" sz="1050" i="1" dirty="0">
                <a:cs typeface="Arial"/>
              </a:rPr>
              <a:t>Attendance at the last two scheduled appointments prior to the intervention period. </a:t>
            </a:r>
          </a:p>
          <a:p>
            <a:pPr marL="257175" indent="-257175" fontAlgn="b">
              <a:buAutoNum type="alphaLcPeriod"/>
            </a:pPr>
            <a:r>
              <a:rPr lang="en-US" sz="1050" i="1" dirty="0">
                <a:latin typeface="Arial"/>
                <a:cs typeface="Arial"/>
              </a:rPr>
              <a:t>Chi-squared test. </a:t>
            </a:r>
          </a:p>
        </p:txBody>
      </p:sp>
    </p:spTree>
    <p:extLst>
      <p:ext uri="{BB962C8B-B14F-4D97-AF65-F5344CB8AC3E}">
        <p14:creationId xmlns:p14="http://schemas.microsoft.com/office/powerpoint/2010/main" val="1093781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81882" y="4288181"/>
            <a:ext cx="6930697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Results: Retention and ART Adherence</a:t>
            </a:r>
            <a:endParaRPr lang="en-US" sz="3200" b="1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90695193"/>
              </p:ext>
            </p:extLst>
          </p:nvPr>
        </p:nvGraphicFramePr>
        <p:xfrm>
          <a:off x="602927" y="1062052"/>
          <a:ext cx="8382876" cy="3273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882" y="4683108"/>
            <a:ext cx="8292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* p&lt;0.05. Q</a:t>
            </a:r>
            <a:r>
              <a:rPr lang="en-US" sz="1200" i="1" dirty="0" smtClean="0"/>
              <a:t>uasi</a:t>
            </a:r>
            <a:r>
              <a:rPr lang="en-US" sz="1200" i="1" dirty="0"/>
              <a:t>-experimental study with 438 patients (320 intervention</a:t>
            </a:r>
            <a:r>
              <a:rPr lang="en-US" sz="1200" i="1" dirty="0" smtClean="0"/>
              <a:t>, 118 </a:t>
            </a:r>
            <a:r>
              <a:rPr lang="en-US" sz="1200" i="1" dirty="0"/>
              <a:t>standard of care) in Tanzania, 2015-2016.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66360" y="4288181"/>
            <a:ext cx="3324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OR</a:t>
            </a:r>
            <a:r>
              <a:rPr lang="en-US" sz="1400" b="1" baseline="-25000" dirty="0" smtClean="0"/>
              <a:t>a </a:t>
            </a:r>
            <a:r>
              <a:rPr lang="en-US" sz="1400" b="1" dirty="0" smtClean="0"/>
              <a:t>(95% CI):   </a:t>
            </a:r>
            <a:r>
              <a:rPr lang="en-US" sz="1400" dirty="0" smtClean="0"/>
              <a:t>1.73 (1.08, 2.78)*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331850" y="4288181"/>
            <a:ext cx="2185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1.51 (0.96, 2.37)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882254" y="4288181"/>
            <a:ext cx="3468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Mean diff: 0.04 (-0.01, 0.09)</a:t>
            </a:r>
            <a:endParaRPr lang="en-US" sz="1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81494" y="4683108"/>
            <a:ext cx="8193024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279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Limitations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503920" cy="365760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Study conducted at two facilities in Tanzania</a:t>
            </a:r>
          </a:p>
          <a:p>
            <a:pPr lvl="1">
              <a:buFont typeface="Lucida Grande"/>
              <a:buChar char="-"/>
            </a:pPr>
            <a:r>
              <a:rPr lang="en-US" sz="1800" dirty="0"/>
              <a:t>Future studies </a:t>
            </a:r>
            <a:r>
              <a:rPr lang="en-US" sz="1800" dirty="0" smtClean="0"/>
              <a:t>needed to understand </a:t>
            </a:r>
            <a:r>
              <a:rPr lang="en-US" sz="1800" dirty="0"/>
              <a:t>the generalizability of the approach </a:t>
            </a:r>
            <a:endParaRPr lang="en-US" sz="1800" dirty="0" smtClean="0"/>
          </a:p>
          <a:p>
            <a:pPr lvl="1">
              <a:buFont typeface="Lucida Grande"/>
              <a:buChar char="-"/>
            </a:pPr>
            <a:endParaRPr lang="en-US" sz="900" dirty="0"/>
          </a:p>
          <a:p>
            <a:pPr>
              <a:buFont typeface="Arial"/>
              <a:buChar char="•"/>
            </a:pPr>
            <a:r>
              <a:rPr lang="en-US" sz="2200" dirty="0" smtClean="0"/>
              <a:t>Intervention evaluated as </a:t>
            </a:r>
            <a:r>
              <a:rPr lang="en-US" sz="2200" dirty="0"/>
              <a:t>a combination </a:t>
            </a:r>
            <a:r>
              <a:rPr lang="en-US" sz="2200" dirty="0" smtClean="0"/>
              <a:t>package </a:t>
            </a:r>
          </a:p>
          <a:p>
            <a:pPr lvl="1">
              <a:buFont typeface="Lucida Grande"/>
              <a:buChar char="-"/>
            </a:pPr>
            <a:r>
              <a:rPr lang="en-US" sz="1800" dirty="0" smtClean="0"/>
              <a:t>The effect of individual components not measured</a:t>
            </a:r>
          </a:p>
          <a:p>
            <a:pPr lvl="1">
              <a:buFont typeface="Lucida Grande"/>
              <a:buChar char="-"/>
            </a:pPr>
            <a:endParaRPr lang="en-US" sz="900" dirty="0"/>
          </a:p>
          <a:p>
            <a:r>
              <a:rPr lang="en-US" sz="2000" dirty="0" smtClean="0"/>
              <a:t>Imperfect </a:t>
            </a:r>
            <a:r>
              <a:rPr lang="en-US" sz="2000" dirty="0" smtClean="0"/>
              <a:t>measurement of intervention </a:t>
            </a:r>
            <a:r>
              <a:rPr lang="en-US" sz="2000" dirty="0" smtClean="0"/>
              <a:t>exposure </a:t>
            </a:r>
          </a:p>
          <a:p>
            <a:pPr lvl="1"/>
            <a:r>
              <a:rPr lang="en-US" sz="1600" dirty="0" smtClean="0"/>
              <a:t>IV sensitivity </a:t>
            </a:r>
            <a:r>
              <a:rPr lang="en-US" sz="1600" dirty="0"/>
              <a:t>analysis </a:t>
            </a:r>
            <a:r>
              <a:rPr lang="en-US" sz="1600" dirty="0" smtClean="0"/>
              <a:t>supports primary analysis that </a:t>
            </a:r>
            <a:r>
              <a:rPr lang="en-US" sz="1600" dirty="0"/>
              <a:t>the intervention </a:t>
            </a:r>
            <a:r>
              <a:rPr lang="en-US" sz="1600" dirty="0" smtClean="0"/>
              <a:t>may have improved retention </a:t>
            </a:r>
            <a:r>
              <a:rPr lang="en-US" sz="1600" dirty="0"/>
              <a:t>in care and potentially ART </a:t>
            </a:r>
            <a:r>
              <a:rPr lang="en-US" sz="1600" dirty="0" smtClean="0"/>
              <a:t>adherence</a:t>
            </a:r>
          </a:p>
          <a:p>
            <a:pPr lvl="1"/>
            <a:endParaRPr lang="en-US" sz="900" dirty="0"/>
          </a:p>
          <a:p>
            <a:r>
              <a:rPr lang="en-US" sz="2000" dirty="0" smtClean="0"/>
              <a:t>Viral </a:t>
            </a:r>
            <a:r>
              <a:rPr lang="en-US" sz="2000" dirty="0"/>
              <a:t>load not measured</a:t>
            </a:r>
          </a:p>
          <a:p>
            <a:pPr lvl="1">
              <a:buFont typeface="Lucida Grande"/>
              <a:buChar char="-"/>
            </a:pPr>
            <a:r>
              <a:rPr lang="en-US" sz="1800" dirty="0"/>
              <a:t>MPR correlated with viral suppression </a:t>
            </a:r>
            <a:r>
              <a:rPr lang="en-US" sz="1600" i="1" dirty="0"/>
              <a:t>(McMahon et al., 2011; Hong et al., 2013)</a:t>
            </a:r>
          </a:p>
          <a:p>
            <a:pPr lvl="1">
              <a:buFont typeface="Lucida Grande"/>
              <a:buChar char="-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000494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Discussion (1)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00150"/>
            <a:ext cx="8375276" cy="3657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Novel approach: design thinking + behavioral science + evaluation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Lucida Grande"/>
              <a:buChar char="-"/>
            </a:pPr>
            <a:r>
              <a:rPr lang="en-US" sz="1600" dirty="0" smtClean="0"/>
              <a:t>(McCoy &amp; Rao. Optimizing on the Edges. </a:t>
            </a:r>
            <a:r>
              <a:rPr lang="en-US" sz="1600" i="1" dirty="0" smtClean="0"/>
              <a:t>Stanford Social Innovation Review</a:t>
            </a:r>
            <a:r>
              <a:rPr lang="en-US" sz="1600" dirty="0" smtClean="0"/>
              <a:t>; 6/2017)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Lucida Grande"/>
              <a:buChar char="-"/>
            </a:pPr>
            <a:r>
              <a:rPr lang="en-US" sz="1800" dirty="0" smtClean="0"/>
              <a:t>Goal to address behavioral gaps by improving the patient </a:t>
            </a:r>
            <a:r>
              <a:rPr lang="en-US" sz="1800" dirty="0" smtClean="0"/>
              <a:t>experience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Lucida Grande"/>
              <a:buChar char="-"/>
            </a:pPr>
            <a:endParaRPr lang="en-US" sz="18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Low-cost </a:t>
            </a:r>
            <a:r>
              <a:rPr lang="en-US" sz="2000" dirty="0"/>
              <a:t>intervention was </a:t>
            </a:r>
            <a:r>
              <a:rPr lang="en-US" sz="2000" dirty="0" smtClean="0"/>
              <a:t>feasible and acceptable </a:t>
            </a:r>
            <a:r>
              <a:rPr lang="en-US" sz="2000" dirty="0"/>
              <a:t>to </a:t>
            </a:r>
            <a:r>
              <a:rPr lang="en-US" sz="2000" dirty="0" smtClean="0"/>
              <a:t>patients and staff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Lucida Grande"/>
              <a:buChar char="-"/>
            </a:pPr>
            <a:r>
              <a:rPr lang="en-US" sz="1800" dirty="0" smtClean="0"/>
              <a:t>Intervention associated </a:t>
            </a:r>
            <a:r>
              <a:rPr lang="en-US" sz="1800" dirty="0"/>
              <a:t>with temporal improvements in </a:t>
            </a:r>
            <a:r>
              <a:rPr lang="en-US" sz="1800" dirty="0" smtClean="0"/>
              <a:t>perceived </a:t>
            </a:r>
            <a:br>
              <a:rPr lang="en-US" sz="1800" dirty="0" smtClean="0"/>
            </a:br>
            <a:r>
              <a:rPr lang="en-US" sz="1800" dirty="0" smtClean="0"/>
              <a:t>support </a:t>
            </a:r>
            <a:r>
              <a:rPr lang="en-US" sz="1800" dirty="0"/>
              <a:t>from staff and other patients </a:t>
            </a:r>
            <a:r>
              <a:rPr lang="en-US" sz="1800" dirty="0" smtClean="0"/>
              <a:t>and satisfaction </a:t>
            </a:r>
            <a:r>
              <a:rPr lang="en-US" sz="1800" dirty="0"/>
              <a:t>with clinic services. </a:t>
            </a:r>
            <a:endParaRPr lang="en-US" sz="18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buFont typeface="Lucida Grande"/>
              <a:buChar char="-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8942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9118"/>
            <a:ext cx="8484766" cy="74295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Poor </a:t>
            </a:r>
            <a:r>
              <a:rPr lang="en-US" sz="3200" b="1" dirty="0"/>
              <a:t>adherence </a:t>
            </a:r>
            <a:r>
              <a:rPr lang="en-US" sz="3200" b="1" dirty="0" smtClean="0"/>
              <a:t>and retention undermines </a:t>
            </a:r>
            <a:br>
              <a:rPr lang="en-US" sz="3200" b="1" dirty="0" smtClean="0"/>
            </a:br>
            <a:r>
              <a:rPr lang="en-US" sz="3200" b="1" dirty="0" smtClean="0"/>
              <a:t>TasP and other strategies to </a:t>
            </a:r>
            <a:r>
              <a:rPr lang="en-US" sz="3200" b="1" dirty="0"/>
              <a:t>end the epidemic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2515"/>
            <a:ext cx="8484766" cy="3552386"/>
          </a:xfrm>
        </p:spPr>
        <p:txBody>
          <a:bodyPr>
            <a:noAutofit/>
          </a:bodyPr>
          <a:lstStyle/>
          <a:p>
            <a:r>
              <a:rPr lang="en-US" sz="2000" dirty="0" smtClean="0"/>
              <a:t>35</a:t>
            </a:r>
            <a:r>
              <a:rPr lang="en-US" sz="2000" dirty="0"/>
              <a:t>% of </a:t>
            </a:r>
            <a:r>
              <a:rPr lang="en-US" sz="2000" dirty="0" smtClean="0"/>
              <a:t>people living with HIV (PLHIV) in </a:t>
            </a:r>
            <a:r>
              <a:rPr lang="en-US" sz="2000" dirty="0"/>
              <a:t>Africa have dropped out of care within 3 years of starting treatment </a:t>
            </a:r>
            <a:r>
              <a:rPr lang="en-US" sz="1600" dirty="0"/>
              <a:t>(</a:t>
            </a:r>
            <a:r>
              <a:rPr lang="en-US" sz="1600" dirty="0" smtClean="0"/>
              <a:t>Fox, </a:t>
            </a:r>
            <a:r>
              <a:rPr lang="en-US" sz="1600" dirty="0"/>
              <a:t>2015</a:t>
            </a:r>
            <a:r>
              <a:rPr lang="en-US" sz="1600" dirty="0" smtClean="0"/>
              <a:t>)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2000" dirty="0" smtClean="0"/>
              <a:t>Traditional behavioral approaches to motivate people to stay in care or adhere to ART often rely </a:t>
            </a:r>
            <a:r>
              <a:rPr lang="en-US" sz="2000" dirty="0"/>
              <a:t>on individuals’ innate desire to remain healthy </a:t>
            </a:r>
            <a:endParaRPr lang="en-US" sz="2000" dirty="0" smtClean="0"/>
          </a:p>
          <a:p>
            <a:pPr lvl="1">
              <a:buFont typeface="Lucida Grande"/>
              <a:buChar char="-"/>
            </a:pPr>
            <a:r>
              <a:rPr lang="en-US" sz="1600" dirty="0"/>
              <a:t>Information, education, communication </a:t>
            </a:r>
          </a:p>
          <a:p>
            <a:pPr lvl="1">
              <a:buFont typeface="Lucida Grande"/>
              <a:buChar char="-"/>
            </a:pPr>
            <a:r>
              <a:rPr lang="en-US" sz="1600" dirty="0" smtClean="0"/>
              <a:t>Often ignore </a:t>
            </a:r>
            <a:r>
              <a:rPr lang="en-US" sz="1600" dirty="0"/>
              <a:t>that decisions are influenced by emotions, contexts, and systems </a:t>
            </a:r>
            <a:r>
              <a:rPr lang="en-US" sz="1600" dirty="0" smtClean="0"/>
              <a:t>as well as decision</a:t>
            </a:r>
            <a:r>
              <a:rPr lang="en-US" sz="1600" dirty="0"/>
              <a:t>-making shortcuts outside of conscious </a:t>
            </a:r>
            <a:r>
              <a:rPr lang="en-US" sz="1600" dirty="0" smtClean="0"/>
              <a:t>awareness (Dolan, 2012)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94428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Discussion (2)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The </a:t>
            </a:r>
            <a:r>
              <a:rPr lang="en-US" sz="2000" dirty="0"/>
              <a:t>intervention was </a:t>
            </a:r>
            <a:r>
              <a:rPr lang="en-US" sz="2000" dirty="0" smtClean="0"/>
              <a:t>positively associated </a:t>
            </a:r>
            <a:r>
              <a:rPr lang="en-US" sz="2000" dirty="0"/>
              <a:t>with </a:t>
            </a:r>
            <a:r>
              <a:rPr lang="en-US" sz="2000" dirty="0" smtClean="0"/>
              <a:t>retention </a:t>
            </a:r>
            <a:r>
              <a:rPr lang="en-US" sz="2000" dirty="0"/>
              <a:t>in care and potentially </a:t>
            </a:r>
            <a:r>
              <a:rPr lang="en-US" sz="2000" dirty="0" smtClean="0"/>
              <a:t>with MPR</a:t>
            </a:r>
            <a:r>
              <a:rPr lang="en-US" sz="2000" dirty="0"/>
              <a:t>≥95% over a short 6-month follow-up </a:t>
            </a:r>
            <a:r>
              <a:rPr lang="en-US" sz="2000" dirty="0" smtClean="0"/>
              <a:t>period.</a:t>
            </a:r>
            <a:endParaRPr lang="en-US" sz="2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0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Although the </a:t>
            </a:r>
            <a:r>
              <a:rPr lang="en-US" sz="2000" dirty="0" smtClean="0"/>
              <a:t>intervention </a:t>
            </a:r>
            <a:r>
              <a:rPr lang="en-US" sz="2000" dirty="0" smtClean="0"/>
              <a:t>is specific to this study </a:t>
            </a:r>
            <a:r>
              <a:rPr lang="en-US" sz="2000" dirty="0" smtClean="0"/>
              <a:t>population, the </a:t>
            </a:r>
            <a:r>
              <a:rPr lang="en-US" sz="2000" dirty="0"/>
              <a:t>design and </a:t>
            </a:r>
            <a:r>
              <a:rPr lang="en-US" sz="2000" dirty="0" smtClean="0"/>
              <a:t>evaluation approach </a:t>
            </a:r>
            <a:r>
              <a:rPr lang="en-US" sz="2000" dirty="0" smtClean="0"/>
              <a:t>may lead to locally relevant solutions </a:t>
            </a:r>
            <a:r>
              <a:rPr lang="en-US" sz="2000" dirty="0" smtClean="0"/>
              <a:t>in </a:t>
            </a:r>
            <a:r>
              <a:rPr lang="en-US" sz="2000" dirty="0"/>
              <a:t>different geographic areas and </a:t>
            </a:r>
            <a:r>
              <a:rPr lang="en-US" sz="2000" dirty="0" smtClean="0"/>
              <a:t>for various </a:t>
            </a:r>
            <a:r>
              <a:rPr lang="en-US" sz="2000" dirty="0"/>
              <a:t>health outcomes</a:t>
            </a:r>
            <a:r>
              <a:rPr lang="en-US" sz="2000" dirty="0" smtClean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1952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Acknowledgements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01847" y="1201377"/>
            <a:ext cx="39191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Ministry </a:t>
            </a:r>
            <a:r>
              <a:rPr lang="en-US" sz="1600" b="1" dirty="0"/>
              <a:t>of Health, Gender, Community Development, 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>Elderly </a:t>
            </a:r>
            <a:r>
              <a:rPr lang="en-US" sz="1600" b="1" dirty="0"/>
              <a:t>and </a:t>
            </a:r>
            <a:r>
              <a:rPr lang="en-US" sz="1600" b="1" dirty="0" smtClean="0"/>
              <a:t>Children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smtClean="0"/>
              <a:t>Dr</a:t>
            </a:r>
            <a:r>
              <a:rPr lang="en-US" sz="1600" dirty="0"/>
              <a:t>. Prosper </a:t>
            </a:r>
            <a:r>
              <a:rPr lang="en-US" sz="1600" dirty="0" smtClean="0"/>
              <a:t>Njau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endParaRPr lang="en-US" sz="1600" dirty="0"/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009400" y="3662103"/>
            <a:ext cx="880600" cy="802546"/>
          </a:xfrm>
          <a:prstGeom prst="rect">
            <a:avLst/>
          </a:prstGeom>
        </p:spPr>
      </p:pic>
      <p:pic>
        <p:nvPicPr>
          <p:cNvPr id="9" name="Picture 8" descr="berkeley-logo-@2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308" y="4603406"/>
            <a:ext cx="2464668" cy="40420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200150"/>
            <a:ext cx="8338456" cy="35627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500" b="1" dirty="0" smtClean="0"/>
              <a:t>UC Berkeley</a:t>
            </a:r>
          </a:p>
          <a:p>
            <a:r>
              <a:rPr lang="en-US" sz="1500" dirty="0" smtClean="0"/>
              <a:t>Ms. Aarthi Rao </a:t>
            </a:r>
          </a:p>
          <a:p>
            <a:r>
              <a:rPr lang="en-US" sz="1500" dirty="0" smtClean="0"/>
              <a:t>Ms. Carolyn Fahey</a:t>
            </a:r>
          </a:p>
          <a:p>
            <a:r>
              <a:rPr lang="en-US" sz="1500" dirty="0" smtClean="0"/>
              <a:t>Ms. Nancy Czaicki</a:t>
            </a:r>
          </a:p>
          <a:p>
            <a:endParaRPr lang="en-US" sz="1500" dirty="0" smtClean="0"/>
          </a:p>
          <a:p>
            <a:pPr marL="0" indent="0">
              <a:buFont typeface="Arial" pitchFamily="34" charset="0"/>
              <a:buNone/>
            </a:pPr>
            <a:r>
              <a:rPr lang="en-US" sz="1500" b="1" dirty="0" smtClean="0"/>
              <a:t>Shinyanga Regional Medical Office</a:t>
            </a:r>
          </a:p>
          <a:p>
            <a:r>
              <a:rPr lang="en-US" sz="1500" dirty="0" smtClean="0"/>
              <a:t>Dr. Ntuli Kapologwe</a:t>
            </a:r>
          </a:p>
          <a:p>
            <a:r>
              <a:rPr lang="en-US" sz="1500" dirty="0" smtClean="0"/>
              <a:t>Ms. Agatha Mynippembe</a:t>
            </a:r>
          </a:p>
          <a:p>
            <a:r>
              <a:rPr lang="en-US" sz="1500" dirty="0" smtClean="0"/>
              <a:t>Mr. Kassim Hassan</a:t>
            </a:r>
          </a:p>
          <a:p>
            <a:endParaRPr lang="en-US" sz="1500" dirty="0" smtClean="0"/>
          </a:p>
          <a:p>
            <a:pPr marL="0" indent="0">
              <a:buFont typeface="Arial" pitchFamily="34" charset="0"/>
              <a:buNone/>
            </a:pPr>
            <a:r>
              <a:rPr lang="en-US" sz="1500" b="1" dirty="0" smtClean="0"/>
              <a:t>Financial Support</a:t>
            </a:r>
          </a:p>
          <a:p>
            <a:r>
              <a:rPr lang="en-US" sz="1500" dirty="0" smtClean="0"/>
              <a:t>Bill &amp; Melinda Gates Foundation </a:t>
            </a:r>
            <a:br>
              <a:rPr lang="en-US" sz="1500" dirty="0" smtClean="0"/>
            </a:br>
            <a:r>
              <a:rPr lang="en-US" sz="1500" dirty="0" smtClean="0"/>
              <a:t>(Grand Challenge Explorations)</a:t>
            </a:r>
            <a:endParaRPr lang="en-US" sz="15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003" y="4499124"/>
            <a:ext cx="1554941" cy="527475"/>
          </a:xfrm>
          <a:prstGeom prst="rect">
            <a:avLst/>
          </a:prstGeom>
        </p:spPr>
      </p:pic>
      <p:pic>
        <p:nvPicPr>
          <p:cNvPr id="11" name="Picture 10" descr="logo_insp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308" y="3877571"/>
            <a:ext cx="1305656" cy="45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61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075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Study Flowchart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40302" y="3220029"/>
            <a:ext cx="2855823" cy="1015663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330687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 patients excluded:</a:t>
            </a:r>
          </a:p>
          <a:p>
            <a:pPr defTabSz="330687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53 had no other medical records</a:t>
            </a:r>
          </a:p>
          <a:p>
            <a:pPr defTabSz="330687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20 did not meet inclusion criteria</a:t>
            </a:r>
          </a:p>
          <a:p>
            <a:pPr defTabSz="330687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14 children</a:t>
            </a:r>
          </a:p>
          <a:p>
            <a:pPr defTabSz="330687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6 not yet on ART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53897" y="2083524"/>
            <a:ext cx="2855823" cy="276999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330687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weeks allocated to standard of care</a:t>
            </a:r>
          </a:p>
        </p:txBody>
      </p:sp>
      <p:cxnSp>
        <p:nvCxnSpPr>
          <p:cNvPr id="7" name="Elbow Connector 6"/>
          <p:cNvCxnSpPr>
            <a:cxnSpLocks noChangeAspect="1"/>
            <a:stCxn id="10" idx="2"/>
            <a:endCxn id="11" idx="0"/>
          </p:cNvCxnSpPr>
          <p:nvPr/>
        </p:nvCxnSpPr>
        <p:spPr>
          <a:xfrm rot="5400000">
            <a:off x="4005513" y="1011758"/>
            <a:ext cx="530874" cy="1612661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headEnd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36707" y="4416750"/>
            <a:ext cx="2864649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330687"/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320 patients analyzed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53897" y="4416750"/>
            <a:ext cx="2855823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330687"/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118 patients analyzed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72346" y="1090986"/>
            <a:ext cx="2609868" cy="461665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330687"/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4 study weeks 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30687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(August 10 – September 4, 2015)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36707" y="2083525"/>
            <a:ext cx="2855823" cy="276999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330687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weeks allocated to intervention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53897" y="2569038"/>
            <a:ext cx="2855823" cy="461665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330687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149 patients sampled retrospectively from clinic registers in 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Jan-Feb 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  <p:cxnSp>
        <p:nvCxnSpPr>
          <p:cNvPr id="13" name="Elbow Connector 12"/>
          <p:cNvCxnSpPr>
            <a:cxnSpLocks noChangeAspect="1"/>
            <a:stCxn id="10" idx="2"/>
            <a:endCxn id="6" idx="0"/>
          </p:cNvCxnSpPr>
          <p:nvPr/>
        </p:nvCxnSpPr>
        <p:spPr>
          <a:xfrm rot="16200000" flipH="1">
            <a:off x="5664108" y="965822"/>
            <a:ext cx="530873" cy="1704529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headEnd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53897" y="3220029"/>
            <a:ext cx="2855823" cy="1015663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330687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patients excluded:</a:t>
            </a:r>
          </a:p>
          <a:p>
            <a:pPr defTabSz="330687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20 had no other medical records</a:t>
            </a:r>
          </a:p>
          <a:p>
            <a:pPr defTabSz="330687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10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not meet inclusion criteria</a:t>
            </a:r>
          </a:p>
          <a:p>
            <a:pPr defTabSz="330687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10 children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30687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1 transferred same day sampled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>
            <a:stCxn id="12" idx="2"/>
            <a:endCxn id="14" idx="0"/>
          </p:cNvCxnSpPr>
          <p:nvPr/>
        </p:nvCxnSpPr>
        <p:spPr>
          <a:xfrm>
            <a:off x="6781809" y="3030703"/>
            <a:ext cx="0" cy="189326"/>
          </a:xfrm>
          <a:prstGeom prst="straightConnector1">
            <a:avLst/>
          </a:prstGeom>
          <a:ln w="12700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36707" y="2566754"/>
            <a:ext cx="2855823" cy="461665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330687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393 patients sampled retrospectively from clinic registers in 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Jan-Feb 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  <p:cxnSp>
        <p:nvCxnSpPr>
          <p:cNvPr id="17" name="Straight Arrow Connector 16"/>
          <p:cNvCxnSpPr>
            <a:stCxn id="11" idx="2"/>
            <a:endCxn id="16" idx="0"/>
          </p:cNvCxnSpPr>
          <p:nvPr/>
        </p:nvCxnSpPr>
        <p:spPr>
          <a:xfrm>
            <a:off x="3464619" y="2360524"/>
            <a:ext cx="0" cy="206230"/>
          </a:xfrm>
          <a:prstGeom prst="straightConnector1">
            <a:avLst/>
          </a:prstGeom>
          <a:ln w="12700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  <a:endCxn id="12" idx="0"/>
          </p:cNvCxnSpPr>
          <p:nvPr/>
        </p:nvCxnSpPr>
        <p:spPr>
          <a:xfrm>
            <a:off x="6781809" y="2360523"/>
            <a:ext cx="0" cy="208515"/>
          </a:xfrm>
          <a:prstGeom prst="straightConnector1">
            <a:avLst/>
          </a:prstGeom>
          <a:ln w="12700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8" idx="0"/>
          </p:cNvCxnSpPr>
          <p:nvPr/>
        </p:nvCxnSpPr>
        <p:spPr>
          <a:xfrm>
            <a:off x="3468214" y="4235692"/>
            <a:ext cx="818" cy="181058"/>
          </a:xfrm>
          <a:prstGeom prst="straightConnector1">
            <a:avLst/>
          </a:prstGeom>
          <a:ln w="12700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2"/>
            <a:endCxn id="9" idx="0"/>
          </p:cNvCxnSpPr>
          <p:nvPr/>
        </p:nvCxnSpPr>
        <p:spPr>
          <a:xfrm>
            <a:off x="6781809" y="4235692"/>
            <a:ext cx="0" cy="181058"/>
          </a:xfrm>
          <a:prstGeom prst="straightConnector1">
            <a:avLst/>
          </a:prstGeom>
          <a:ln w="12700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6" idx="2"/>
            <a:endCxn id="5" idx="0"/>
          </p:cNvCxnSpPr>
          <p:nvPr/>
        </p:nvCxnSpPr>
        <p:spPr>
          <a:xfrm>
            <a:off x="3464619" y="3028419"/>
            <a:ext cx="3595" cy="191610"/>
          </a:xfrm>
          <a:prstGeom prst="straightConnector1">
            <a:avLst/>
          </a:prstGeom>
          <a:ln w="12700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163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29815" y="285750"/>
            <a:ext cx="1685586" cy="43148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B0D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IN" sz="1350">
              <a:solidFill>
                <a:prstClr val="white"/>
              </a:solidFill>
            </a:endParaRPr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228600" y="285750"/>
            <a:ext cx="2180844" cy="431482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65261" y="476251"/>
            <a:ext cx="1955201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>
              <a:spcBef>
                <a:spcPts val="900"/>
              </a:spcBef>
            </a:pPr>
            <a:r>
              <a:rPr lang="en-US" sz="1500" dirty="0">
                <a:solidFill>
                  <a:prstClr val="white"/>
                </a:solidFill>
              </a:rPr>
              <a:t>These results appear to stem from our intervention’s ability to strengthen clinic-based relationships, </a:t>
            </a:r>
            <a:br>
              <a:rPr lang="en-US" sz="1500" dirty="0">
                <a:solidFill>
                  <a:prstClr val="white"/>
                </a:solidFill>
              </a:rPr>
            </a:br>
            <a:r>
              <a:rPr lang="en-US" sz="1500" dirty="0">
                <a:solidFill>
                  <a:prstClr val="white"/>
                </a:solidFill>
              </a:rPr>
              <a:t>change expectations, and motivate patients to achieve their goals.</a:t>
            </a:r>
          </a:p>
        </p:txBody>
      </p: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394445" y="2462453"/>
            <a:ext cx="288492" cy="0"/>
          </a:xfrm>
          <a:prstGeom prst="line">
            <a:avLst/>
          </a:prstGeom>
          <a:ln w="85725" cap="rnd">
            <a:solidFill>
              <a:srgbClr val="FDB51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613307" y="1818451"/>
            <a:ext cx="1304432" cy="9464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128588" indent="-128588" defTabSz="6858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/>
                </a:solidFill>
              </a:rPr>
              <a:t>Health provider scolds patient for missing appointments</a:t>
            </a:r>
          </a:p>
          <a:p>
            <a:pPr marL="128588" indent="-128588" defTabSz="6858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/>
                </a:solidFill>
              </a:rPr>
              <a:t>Patient does not disclose fears or treatment goals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13307" y="1056351"/>
            <a:ext cx="99920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en-US" sz="1500" dirty="0">
                <a:solidFill>
                  <a:srgbClr val="003262"/>
                </a:solidFill>
              </a:rPr>
              <a:t>Prescriber Interaction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613309" y="3276975"/>
            <a:ext cx="1304432" cy="15004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128588" indent="-128588" defTabSz="6858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/>
                </a:solidFill>
              </a:rPr>
              <a:t>Patient views health staff favorably when viewing poster interactions</a:t>
            </a:r>
          </a:p>
          <a:p>
            <a:pPr marL="128588" indent="-128588" defTabSz="6858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/>
                </a:solidFill>
              </a:rPr>
              <a:t>Provider views patients more positively when noticing eligibility for sticker; relationships build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188675" y="1818451"/>
            <a:ext cx="1278190" cy="8079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128588" indent="-128588" defTabSz="6858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/>
                </a:solidFill>
              </a:rPr>
              <a:t>Patient assumes everyone skips appointment</a:t>
            </a:r>
          </a:p>
          <a:p>
            <a:pPr marL="128588" indent="-128588" defTabSz="6858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/>
                </a:solidFill>
              </a:rPr>
              <a:t>Patient ignores adherence materials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88676" y="1056351"/>
            <a:ext cx="118717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en-US" sz="1500" dirty="0">
                <a:solidFill>
                  <a:srgbClr val="003262"/>
                </a:solidFill>
              </a:rPr>
              <a:t>Waiting room experience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188675" y="3276975"/>
            <a:ext cx="1278190" cy="12234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128588" indent="-128588" defTabSz="6858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/>
                </a:solidFill>
              </a:rPr>
              <a:t>Patient creates subconscious connection between prime image and positive recognition</a:t>
            </a:r>
          </a:p>
          <a:p>
            <a:pPr marL="128588" indent="-128588" defTabSz="6858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/>
                </a:solidFill>
              </a:rPr>
              <a:t>Patient sees many others succeed w/ visit adherence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37801" y="1818451"/>
            <a:ext cx="1278190" cy="9464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128588" indent="-128588" defTabSz="6858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/>
                </a:solidFill>
              </a:rPr>
              <a:t>Patient returns to work, forgets about clinic</a:t>
            </a:r>
          </a:p>
          <a:p>
            <a:pPr marL="128588" indent="-128588" defTabSz="6858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/>
                </a:solidFill>
              </a:rPr>
              <a:t>Patient feels isolated, has no connection to clinic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37801" y="1056351"/>
            <a:ext cx="7620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en-US" sz="1500" dirty="0">
                <a:solidFill>
                  <a:srgbClr val="003262"/>
                </a:solidFill>
              </a:rPr>
              <a:t>Returns</a:t>
            </a:r>
            <a:br>
              <a:rPr lang="en-US" sz="1500" dirty="0">
                <a:solidFill>
                  <a:srgbClr val="003262"/>
                </a:solidFill>
              </a:rPr>
            </a:br>
            <a:r>
              <a:rPr lang="en-US" sz="1500" dirty="0">
                <a:solidFill>
                  <a:srgbClr val="003262"/>
                </a:solidFill>
              </a:rPr>
              <a:t>home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737801" y="3276975"/>
            <a:ext cx="1278190" cy="12234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128588" indent="-128588" defTabSz="6858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/>
                </a:solidFill>
              </a:rPr>
              <a:t>Patient sees prime on useful object (pill box / calendar) and is reminded of other patients and staff</a:t>
            </a:r>
          </a:p>
          <a:p>
            <a:pPr marL="128588" indent="-128588" defTabSz="6858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/>
                </a:solidFill>
              </a:rPr>
              <a:t>Patient sees Baobab trees and is reminded of prime’s message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613308" y="1660691"/>
            <a:ext cx="946413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en-US" sz="750" b="1" dirty="0">
                <a:solidFill>
                  <a:srgbClr val="00B0DA"/>
                </a:solidFill>
              </a:rPr>
              <a:t>Typical experience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598289" y="3105573"/>
            <a:ext cx="1209739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en-US" sz="750" b="1" dirty="0">
                <a:solidFill>
                  <a:srgbClr val="FDB515"/>
                </a:solidFill>
              </a:rPr>
              <a:t>Intervention experience</a:t>
            </a:r>
          </a:p>
        </p:txBody>
      </p:sp>
      <p:cxnSp>
        <p:nvCxnSpPr>
          <p:cNvPr id="60" name="Straight Connector 59"/>
          <p:cNvCxnSpPr>
            <a:cxnSpLocks/>
          </p:cNvCxnSpPr>
          <p:nvPr/>
        </p:nvCxnSpPr>
        <p:spPr>
          <a:xfrm>
            <a:off x="4053208" y="476250"/>
            <a:ext cx="0" cy="412432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5602333" y="476250"/>
            <a:ext cx="0" cy="412432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sosceles Triangle 17"/>
          <p:cNvSpPr/>
          <p:nvPr/>
        </p:nvSpPr>
        <p:spPr>
          <a:xfrm rot="10800000">
            <a:off x="3220976" y="2898484"/>
            <a:ext cx="89097" cy="76808"/>
          </a:xfrm>
          <a:prstGeom prst="triangle">
            <a:avLst/>
          </a:prstGeom>
          <a:solidFill>
            <a:schemeClr val="bg2">
              <a:lumMod val="75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IN" sz="1350">
              <a:solidFill>
                <a:prstClr val="white"/>
              </a:solidFill>
            </a:endParaRPr>
          </a:p>
        </p:txBody>
      </p:sp>
      <p:sp>
        <p:nvSpPr>
          <p:cNvPr id="63" name="Isosceles Triangle 62"/>
          <p:cNvSpPr/>
          <p:nvPr/>
        </p:nvSpPr>
        <p:spPr>
          <a:xfrm rot="10800000">
            <a:off x="4783222" y="2898484"/>
            <a:ext cx="89097" cy="76808"/>
          </a:xfrm>
          <a:prstGeom prst="triangle">
            <a:avLst/>
          </a:prstGeom>
          <a:solidFill>
            <a:schemeClr val="bg2">
              <a:lumMod val="75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IN" sz="1350">
              <a:solidFill>
                <a:prstClr val="white"/>
              </a:solidFill>
            </a:endParaRPr>
          </a:p>
        </p:txBody>
      </p:sp>
      <p:sp>
        <p:nvSpPr>
          <p:cNvPr id="64" name="Isosceles Triangle 63"/>
          <p:cNvSpPr/>
          <p:nvPr/>
        </p:nvSpPr>
        <p:spPr>
          <a:xfrm rot="10800000">
            <a:off x="6332347" y="2898484"/>
            <a:ext cx="89097" cy="76808"/>
          </a:xfrm>
          <a:prstGeom prst="triangle">
            <a:avLst/>
          </a:prstGeom>
          <a:solidFill>
            <a:schemeClr val="bg2">
              <a:lumMod val="75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IN" sz="1350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613307" y="398428"/>
            <a:ext cx="612296" cy="612296"/>
            <a:chOff x="3484410" y="531237"/>
            <a:chExt cx="816394" cy="816394"/>
          </a:xfrm>
        </p:grpSpPr>
        <p:sp>
          <p:nvSpPr>
            <p:cNvPr id="19" name="Oval 18"/>
            <p:cNvSpPr/>
            <p:nvPr/>
          </p:nvSpPr>
          <p:spPr>
            <a:xfrm>
              <a:off x="3484410" y="531237"/>
              <a:ext cx="816394" cy="816394"/>
            </a:xfrm>
            <a:prstGeom prst="ellipse">
              <a:avLst/>
            </a:prstGeom>
            <a:solidFill>
              <a:srgbClr val="003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IN" sz="1350">
                <a:solidFill>
                  <a:prstClr val="white"/>
                </a:solidFill>
              </a:endParaRPr>
            </a:p>
          </p:txBody>
        </p:sp>
        <p:grpSp>
          <p:nvGrpSpPr>
            <p:cNvPr id="43" name="Group 4"/>
            <p:cNvGrpSpPr>
              <a:grpSpLocks noChangeAspect="1"/>
            </p:cNvGrpSpPr>
            <p:nvPr/>
          </p:nvGrpSpPr>
          <p:grpSpPr bwMode="auto">
            <a:xfrm>
              <a:off x="3679775" y="662178"/>
              <a:ext cx="425665" cy="554513"/>
              <a:chOff x="2469" y="417"/>
              <a:chExt cx="2742" cy="3572"/>
            </a:xfrm>
            <a:solidFill>
              <a:srgbClr val="00B0DA"/>
            </a:solidFill>
          </p:grpSpPr>
          <p:sp>
            <p:nvSpPr>
              <p:cNvPr id="67" name="Freeform 5"/>
              <p:cNvSpPr>
                <a:spLocks noEditPoints="1"/>
              </p:cNvSpPr>
              <p:nvPr/>
            </p:nvSpPr>
            <p:spPr bwMode="auto">
              <a:xfrm>
                <a:off x="3151" y="417"/>
                <a:ext cx="1369" cy="1881"/>
              </a:xfrm>
              <a:custGeom>
                <a:avLst/>
                <a:gdLst>
                  <a:gd name="T0" fmla="*/ 2 w 723"/>
                  <a:gd name="T1" fmla="*/ 370 h 994"/>
                  <a:gd name="T2" fmla="*/ 2 w 723"/>
                  <a:gd name="T3" fmla="*/ 127 h 994"/>
                  <a:gd name="T4" fmla="*/ 18 w 723"/>
                  <a:gd name="T5" fmla="*/ 101 h 994"/>
                  <a:gd name="T6" fmla="*/ 707 w 723"/>
                  <a:gd name="T7" fmla="*/ 102 h 994"/>
                  <a:gd name="T8" fmla="*/ 722 w 723"/>
                  <a:gd name="T9" fmla="*/ 126 h 994"/>
                  <a:gd name="T10" fmla="*/ 722 w 723"/>
                  <a:gd name="T11" fmla="*/ 588 h 994"/>
                  <a:gd name="T12" fmla="*/ 438 w 723"/>
                  <a:gd name="T13" fmla="*/ 946 h 994"/>
                  <a:gd name="T14" fmla="*/ 3 w 723"/>
                  <a:gd name="T15" fmla="*/ 614 h 994"/>
                  <a:gd name="T16" fmla="*/ 3 w 723"/>
                  <a:gd name="T17" fmla="*/ 370 h 994"/>
                  <a:gd name="T18" fmla="*/ 2 w 723"/>
                  <a:gd name="T19" fmla="*/ 370 h 994"/>
                  <a:gd name="T20" fmla="*/ 62 w 723"/>
                  <a:gd name="T21" fmla="*/ 459 h 994"/>
                  <a:gd name="T22" fmla="*/ 62 w 723"/>
                  <a:gd name="T23" fmla="*/ 612 h 994"/>
                  <a:gd name="T24" fmla="*/ 257 w 723"/>
                  <a:gd name="T25" fmla="*/ 876 h 994"/>
                  <a:gd name="T26" fmla="*/ 662 w 723"/>
                  <a:gd name="T27" fmla="*/ 599 h 994"/>
                  <a:gd name="T28" fmla="*/ 663 w 723"/>
                  <a:gd name="T29" fmla="*/ 459 h 994"/>
                  <a:gd name="T30" fmla="*/ 62 w 723"/>
                  <a:gd name="T31" fmla="*/ 459 h 994"/>
                  <a:gd name="T32" fmla="*/ 61 w 723"/>
                  <a:gd name="T33" fmla="*/ 398 h 994"/>
                  <a:gd name="T34" fmla="*/ 661 w 723"/>
                  <a:gd name="T35" fmla="*/ 398 h 994"/>
                  <a:gd name="T36" fmla="*/ 663 w 723"/>
                  <a:gd name="T37" fmla="*/ 389 h 994"/>
                  <a:gd name="T38" fmla="*/ 662 w 723"/>
                  <a:gd name="T39" fmla="*/ 159 h 994"/>
                  <a:gd name="T40" fmla="*/ 649 w 723"/>
                  <a:gd name="T41" fmla="*/ 142 h 994"/>
                  <a:gd name="T42" fmla="*/ 459 w 723"/>
                  <a:gd name="T43" fmla="*/ 91 h 994"/>
                  <a:gd name="T44" fmla="*/ 77 w 723"/>
                  <a:gd name="T45" fmla="*/ 140 h 994"/>
                  <a:gd name="T46" fmla="*/ 61 w 723"/>
                  <a:gd name="T47" fmla="*/ 164 h 994"/>
                  <a:gd name="T48" fmla="*/ 61 w 723"/>
                  <a:gd name="T49" fmla="*/ 271 h 994"/>
                  <a:gd name="T50" fmla="*/ 61 w 723"/>
                  <a:gd name="T51" fmla="*/ 398 h 9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23" h="994">
                    <a:moveTo>
                      <a:pt x="2" y="370"/>
                    </a:moveTo>
                    <a:cubicBezTo>
                      <a:pt x="2" y="289"/>
                      <a:pt x="2" y="208"/>
                      <a:pt x="2" y="127"/>
                    </a:cubicBezTo>
                    <a:cubicBezTo>
                      <a:pt x="2" y="113"/>
                      <a:pt x="6" y="107"/>
                      <a:pt x="18" y="101"/>
                    </a:cubicBezTo>
                    <a:cubicBezTo>
                      <a:pt x="248" y="0"/>
                      <a:pt x="477" y="0"/>
                      <a:pt x="707" y="102"/>
                    </a:cubicBezTo>
                    <a:cubicBezTo>
                      <a:pt x="719" y="107"/>
                      <a:pt x="722" y="113"/>
                      <a:pt x="722" y="126"/>
                    </a:cubicBezTo>
                    <a:cubicBezTo>
                      <a:pt x="722" y="280"/>
                      <a:pt x="723" y="434"/>
                      <a:pt x="722" y="588"/>
                    </a:cubicBezTo>
                    <a:cubicBezTo>
                      <a:pt x="721" y="765"/>
                      <a:pt x="608" y="907"/>
                      <a:pt x="438" y="946"/>
                    </a:cubicBezTo>
                    <a:cubicBezTo>
                      <a:pt x="225" y="994"/>
                      <a:pt x="13" y="834"/>
                      <a:pt x="3" y="614"/>
                    </a:cubicBezTo>
                    <a:cubicBezTo>
                      <a:pt x="0" y="533"/>
                      <a:pt x="3" y="452"/>
                      <a:pt x="3" y="370"/>
                    </a:cubicBezTo>
                    <a:cubicBezTo>
                      <a:pt x="3" y="370"/>
                      <a:pt x="2" y="370"/>
                      <a:pt x="2" y="370"/>
                    </a:cubicBezTo>
                    <a:close/>
                    <a:moveTo>
                      <a:pt x="62" y="459"/>
                    </a:moveTo>
                    <a:cubicBezTo>
                      <a:pt x="62" y="511"/>
                      <a:pt x="61" y="561"/>
                      <a:pt x="62" y="612"/>
                    </a:cubicBezTo>
                    <a:cubicBezTo>
                      <a:pt x="66" y="727"/>
                      <a:pt x="148" y="838"/>
                      <a:pt x="257" y="876"/>
                    </a:cubicBezTo>
                    <a:cubicBezTo>
                      <a:pt x="455" y="947"/>
                      <a:pt x="656" y="810"/>
                      <a:pt x="662" y="599"/>
                    </a:cubicBezTo>
                    <a:cubicBezTo>
                      <a:pt x="664" y="553"/>
                      <a:pt x="663" y="507"/>
                      <a:pt x="663" y="459"/>
                    </a:cubicBezTo>
                    <a:cubicBezTo>
                      <a:pt x="461" y="459"/>
                      <a:pt x="263" y="459"/>
                      <a:pt x="62" y="459"/>
                    </a:cubicBezTo>
                    <a:close/>
                    <a:moveTo>
                      <a:pt x="61" y="398"/>
                    </a:moveTo>
                    <a:cubicBezTo>
                      <a:pt x="262" y="398"/>
                      <a:pt x="462" y="398"/>
                      <a:pt x="661" y="398"/>
                    </a:cubicBezTo>
                    <a:cubicBezTo>
                      <a:pt x="662" y="394"/>
                      <a:pt x="663" y="392"/>
                      <a:pt x="663" y="389"/>
                    </a:cubicBezTo>
                    <a:cubicBezTo>
                      <a:pt x="663" y="313"/>
                      <a:pt x="663" y="236"/>
                      <a:pt x="662" y="159"/>
                    </a:cubicBezTo>
                    <a:cubicBezTo>
                      <a:pt x="662" y="153"/>
                      <a:pt x="655" y="144"/>
                      <a:pt x="649" y="142"/>
                    </a:cubicBezTo>
                    <a:cubicBezTo>
                      <a:pt x="588" y="115"/>
                      <a:pt x="524" y="99"/>
                      <a:pt x="459" y="91"/>
                    </a:cubicBezTo>
                    <a:cubicBezTo>
                      <a:pt x="327" y="75"/>
                      <a:pt x="200" y="90"/>
                      <a:pt x="77" y="140"/>
                    </a:cubicBezTo>
                    <a:cubicBezTo>
                      <a:pt x="65" y="145"/>
                      <a:pt x="61" y="151"/>
                      <a:pt x="61" y="164"/>
                    </a:cubicBezTo>
                    <a:cubicBezTo>
                      <a:pt x="62" y="200"/>
                      <a:pt x="61" y="236"/>
                      <a:pt x="61" y="271"/>
                    </a:cubicBezTo>
                    <a:cubicBezTo>
                      <a:pt x="61" y="313"/>
                      <a:pt x="61" y="355"/>
                      <a:pt x="61" y="3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IN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"/>
              <p:cNvSpPr>
                <a:spLocks/>
              </p:cNvSpPr>
              <p:nvPr/>
            </p:nvSpPr>
            <p:spPr bwMode="auto">
              <a:xfrm>
                <a:off x="2469" y="2270"/>
                <a:ext cx="2742" cy="1026"/>
              </a:xfrm>
              <a:custGeom>
                <a:avLst/>
                <a:gdLst>
                  <a:gd name="T0" fmla="*/ 751 w 1448"/>
                  <a:gd name="T1" fmla="*/ 400 h 542"/>
                  <a:gd name="T2" fmla="*/ 693 w 1448"/>
                  <a:gd name="T3" fmla="*/ 400 h 542"/>
                  <a:gd name="T4" fmla="*/ 692 w 1448"/>
                  <a:gd name="T5" fmla="*/ 342 h 542"/>
                  <a:gd name="T6" fmla="*/ 684 w 1448"/>
                  <a:gd name="T7" fmla="*/ 319 h 542"/>
                  <a:gd name="T8" fmla="*/ 445 w 1448"/>
                  <a:gd name="T9" fmla="*/ 79 h 542"/>
                  <a:gd name="T10" fmla="*/ 421 w 1448"/>
                  <a:gd name="T11" fmla="*/ 76 h 542"/>
                  <a:gd name="T12" fmla="*/ 63 w 1448"/>
                  <a:gd name="T13" fmla="*/ 516 h 542"/>
                  <a:gd name="T14" fmla="*/ 56 w 1448"/>
                  <a:gd name="T15" fmla="*/ 542 h 542"/>
                  <a:gd name="T16" fmla="*/ 29 w 1448"/>
                  <a:gd name="T17" fmla="*/ 536 h 542"/>
                  <a:gd name="T18" fmla="*/ 0 w 1448"/>
                  <a:gd name="T19" fmla="*/ 529 h 542"/>
                  <a:gd name="T20" fmla="*/ 12 w 1448"/>
                  <a:gd name="T21" fmla="*/ 478 h 542"/>
                  <a:gd name="T22" fmla="*/ 433 w 1448"/>
                  <a:gd name="T23" fmla="*/ 6 h 542"/>
                  <a:gd name="T24" fmla="*/ 460 w 1448"/>
                  <a:gd name="T25" fmla="*/ 12 h 542"/>
                  <a:gd name="T26" fmla="*/ 706 w 1448"/>
                  <a:gd name="T27" fmla="*/ 258 h 542"/>
                  <a:gd name="T28" fmla="*/ 724 w 1448"/>
                  <a:gd name="T29" fmla="*/ 274 h 542"/>
                  <a:gd name="T30" fmla="*/ 823 w 1448"/>
                  <a:gd name="T31" fmla="*/ 172 h 542"/>
                  <a:gd name="T32" fmla="*/ 984 w 1448"/>
                  <a:gd name="T33" fmla="*/ 11 h 542"/>
                  <a:gd name="T34" fmla="*/ 1012 w 1448"/>
                  <a:gd name="T35" fmla="*/ 6 h 542"/>
                  <a:gd name="T36" fmla="*/ 1402 w 1448"/>
                  <a:gd name="T37" fmla="*/ 396 h 542"/>
                  <a:gd name="T38" fmla="*/ 1448 w 1448"/>
                  <a:gd name="T39" fmla="*/ 528 h 542"/>
                  <a:gd name="T40" fmla="*/ 1390 w 1448"/>
                  <a:gd name="T41" fmla="*/ 542 h 542"/>
                  <a:gd name="T42" fmla="*/ 1357 w 1448"/>
                  <a:gd name="T43" fmla="*/ 442 h 542"/>
                  <a:gd name="T44" fmla="*/ 1023 w 1448"/>
                  <a:gd name="T45" fmla="*/ 76 h 542"/>
                  <a:gd name="T46" fmla="*/ 999 w 1448"/>
                  <a:gd name="T47" fmla="*/ 79 h 542"/>
                  <a:gd name="T48" fmla="*/ 761 w 1448"/>
                  <a:gd name="T49" fmla="*/ 319 h 542"/>
                  <a:gd name="T50" fmla="*/ 752 w 1448"/>
                  <a:gd name="T51" fmla="*/ 342 h 542"/>
                  <a:gd name="T52" fmla="*/ 751 w 1448"/>
                  <a:gd name="T53" fmla="*/ 400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48" h="542">
                    <a:moveTo>
                      <a:pt x="751" y="400"/>
                    </a:moveTo>
                    <a:cubicBezTo>
                      <a:pt x="731" y="400"/>
                      <a:pt x="713" y="400"/>
                      <a:pt x="693" y="400"/>
                    </a:cubicBezTo>
                    <a:cubicBezTo>
                      <a:pt x="693" y="380"/>
                      <a:pt x="694" y="361"/>
                      <a:pt x="692" y="342"/>
                    </a:cubicBezTo>
                    <a:cubicBezTo>
                      <a:pt x="692" y="334"/>
                      <a:pt x="689" y="324"/>
                      <a:pt x="684" y="319"/>
                    </a:cubicBezTo>
                    <a:cubicBezTo>
                      <a:pt x="604" y="239"/>
                      <a:pt x="525" y="159"/>
                      <a:pt x="445" y="79"/>
                    </a:cubicBezTo>
                    <a:cubicBezTo>
                      <a:pt x="437" y="71"/>
                      <a:pt x="431" y="71"/>
                      <a:pt x="421" y="76"/>
                    </a:cubicBezTo>
                    <a:cubicBezTo>
                      <a:pt x="238" y="171"/>
                      <a:pt x="117" y="317"/>
                      <a:pt x="63" y="516"/>
                    </a:cubicBezTo>
                    <a:cubicBezTo>
                      <a:pt x="61" y="524"/>
                      <a:pt x="59" y="532"/>
                      <a:pt x="56" y="542"/>
                    </a:cubicBezTo>
                    <a:cubicBezTo>
                      <a:pt x="46" y="540"/>
                      <a:pt x="38" y="538"/>
                      <a:pt x="29" y="536"/>
                    </a:cubicBezTo>
                    <a:cubicBezTo>
                      <a:pt x="20" y="534"/>
                      <a:pt x="11" y="532"/>
                      <a:pt x="0" y="529"/>
                    </a:cubicBezTo>
                    <a:cubicBezTo>
                      <a:pt x="4" y="511"/>
                      <a:pt x="7" y="494"/>
                      <a:pt x="12" y="478"/>
                    </a:cubicBezTo>
                    <a:cubicBezTo>
                      <a:pt x="82" y="257"/>
                      <a:pt x="222" y="100"/>
                      <a:pt x="433" y="6"/>
                    </a:cubicBezTo>
                    <a:cubicBezTo>
                      <a:pt x="445" y="0"/>
                      <a:pt x="452" y="3"/>
                      <a:pt x="460" y="12"/>
                    </a:cubicBezTo>
                    <a:cubicBezTo>
                      <a:pt x="542" y="94"/>
                      <a:pt x="624" y="176"/>
                      <a:pt x="706" y="258"/>
                    </a:cubicBezTo>
                    <a:cubicBezTo>
                      <a:pt x="711" y="262"/>
                      <a:pt x="716" y="267"/>
                      <a:pt x="724" y="274"/>
                    </a:cubicBezTo>
                    <a:cubicBezTo>
                      <a:pt x="757" y="240"/>
                      <a:pt x="790" y="206"/>
                      <a:pt x="823" y="172"/>
                    </a:cubicBezTo>
                    <a:cubicBezTo>
                      <a:pt x="877" y="118"/>
                      <a:pt x="931" y="65"/>
                      <a:pt x="984" y="11"/>
                    </a:cubicBezTo>
                    <a:cubicBezTo>
                      <a:pt x="993" y="2"/>
                      <a:pt x="1000" y="1"/>
                      <a:pt x="1012" y="6"/>
                    </a:cubicBezTo>
                    <a:cubicBezTo>
                      <a:pt x="1192" y="86"/>
                      <a:pt x="1323" y="215"/>
                      <a:pt x="1402" y="396"/>
                    </a:cubicBezTo>
                    <a:cubicBezTo>
                      <a:pt x="1420" y="438"/>
                      <a:pt x="1433" y="482"/>
                      <a:pt x="1448" y="528"/>
                    </a:cubicBezTo>
                    <a:cubicBezTo>
                      <a:pt x="1426" y="533"/>
                      <a:pt x="1408" y="538"/>
                      <a:pt x="1390" y="542"/>
                    </a:cubicBezTo>
                    <a:cubicBezTo>
                      <a:pt x="1379" y="508"/>
                      <a:pt x="1370" y="474"/>
                      <a:pt x="1357" y="442"/>
                    </a:cubicBezTo>
                    <a:cubicBezTo>
                      <a:pt x="1293" y="277"/>
                      <a:pt x="1180" y="156"/>
                      <a:pt x="1023" y="76"/>
                    </a:cubicBezTo>
                    <a:cubicBezTo>
                      <a:pt x="1013" y="71"/>
                      <a:pt x="1007" y="71"/>
                      <a:pt x="999" y="79"/>
                    </a:cubicBezTo>
                    <a:cubicBezTo>
                      <a:pt x="920" y="159"/>
                      <a:pt x="840" y="239"/>
                      <a:pt x="761" y="319"/>
                    </a:cubicBezTo>
                    <a:cubicBezTo>
                      <a:pt x="755" y="324"/>
                      <a:pt x="752" y="334"/>
                      <a:pt x="752" y="342"/>
                    </a:cubicBezTo>
                    <a:cubicBezTo>
                      <a:pt x="750" y="361"/>
                      <a:pt x="751" y="380"/>
                      <a:pt x="751" y="4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IN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7"/>
              <p:cNvSpPr>
                <a:spLocks/>
              </p:cNvSpPr>
              <p:nvPr/>
            </p:nvSpPr>
            <p:spPr bwMode="auto">
              <a:xfrm>
                <a:off x="2757" y="3222"/>
                <a:ext cx="2159" cy="767"/>
              </a:xfrm>
              <a:custGeom>
                <a:avLst/>
                <a:gdLst>
                  <a:gd name="T0" fmla="*/ 541 w 1140"/>
                  <a:gd name="T1" fmla="*/ 275 h 405"/>
                  <a:gd name="T2" fmla="*/ 541 w 1140"/>
                  <a:gd name="T3" fmla="*/ 0 h 405"/>
                  <a:gd name="T4" fmla="*/ 599 w 1140"/>
                  <a:gd name="T5" fmla="*/ 0 h 405"/>
                  <a:gd name="T6" fmla="*/ 599 w 1140"/>
                  <a:gd name="T7" fmla="*/ 275 h 405"/>
                  <a:gd name="T8" fmla="*/ 865 w 1140"/>
                  <a:gd name="T9" fmla="*/ 232 h 405"/>
                  <a:gd name="T10" fmla="*/ 1109 w 1140"/>
                  <a:gd name="T11" fmla="*/ 117 h 405"/>
                  <a:gd name="T12" fmla="*/ 1140 w 1140"/>
                  <a:gd name="T13" fmla="*/ 164 h 405"/>
                  <a:gd name="T14" fmla="*/ 0 w 1140"/>
                  <a:gd name="T15" fmla="*/ 165 h 405"/>
                  <a:gd name="T16" fmla="*/ 31 w 1140"/>
                  <a:gd name="T17" fmla="*/ 117 h 405"/>
                  <a:gd name="T18" fmla="*/ 275 w 1140"/>
                  <a:gd name="T19" fmla="*/ 232 h 405"/>
                  <a:gd name="T20" fmla="*/ 541 w 1140"/>
                  <a:gd name="T21" fmla="*/ 275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40" h="405">
                    <a:moveTo>
                      <a:pt x="541" y="275"/>
                    </a:moveTo>
                    <a:cubicBezTo>
                      <a:pt x="541" y="183"/>
                      <a:pt x="541" y="92"/>
                      <a:pt x="541" y="0"/>
                    </a:cubicBezTo>
                    <a:cubicBezTo>
                      <a:pt x="561" y="0"/>
                      <a:pt x="578" y="0"/>
                      <a:pt x="599" y="0"/>
                    </a:cubicBezTo>
                    <a:cubicBezTo>
                      <a:pt x="599" y="91"/>
                      <a:pt x="599" y="182"/>
                      <a:pt x="599" y="275"/>
                    </a:cubicBezTo>
                    <a:cubicBezTo>
                      <a:pt x="691" y="274"/>
                      <a:pt x="779" y="258"/>
                      <a:pt x="865" y="232"/>
                    </a:cubicBezTo>
                    <a:cubicBezTo>
                      <a:pt x="951" y="205"/>
                      <a:pt x="1032" y="167"/>
                      <a:pt x="1109" y="117"/>
                    </a:cubicBezTo>
                    <a:cubicBezTo>
                      <a:pt x="1120" y="134"/>
                      <a:pt x="1130" y="149"/>
                      <a:pt x="1140" y="164"/>
                    </a:cubicBezTo>
                    <a:cubicBezTo>
                      <a:pt x="832" y="377"/>
                      <a:pt x="358" y="405"/>
                      <a:pt x="0" y="165"/>
                    </a:cubicBezTo>
                    <a:cubicBezTo>
                      <a:pt x="10" y="150"/>
                      <a:pt x="20" y="135"/>
                      <a:pt x="31" y="117"/>
                    </a:cubicBezTo>
                    <a:cubicBezTo>
                      <a:pt x="108" y="166"/>
                      <a:pt x="189" y="205"/>
                      <a:pt x="275" y="232"/>
                    </a:cubicBezTo>
                    <a:cubicBezTo>
                      <a:pt x="361" y="258"/>
                      <a:pt x="449" y="274"/>
                      <a:pt x="541" y="2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IN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8"/>
              <p:cNvSpPr>
                <a:spLocks noEditPoints="1"/>
              </p:cNvSpPr>
              <p:nvPr/>
            </p:nvSpPr>
            <p:spPr bwMode="auto">
              <a:xfrm>
                <a:off x="4056" y="2845"/>
                <a:ext cx="627" cy="532"/>
              </a:xfrm>
              <a:custGeom>
                <a:avLst/>
                <a:gdLst>
                  <a:gd name="T0" fmla="*/ 0 w 331"/>
                  <a:gd name="T1" fmla="*/ 281 h 281"/>
                  <a:gd name="T2" fmla="*/ 0 w 331"/>
                  <a:gd name="T3" fmla="*/ 55 h 281"/>
                  <a:gd name="T4" fmla="*/ 135 w 331"/>
                  <a:gd name="T5" fmla="*/ 55 h 281"/>
                  <a:gd name="T6" fmla="*/ 135 w 331"/>
                  <a:gd name="T7" fmla="*/ 0 h 281"/>
                  <a:gd name="T8" fmla="*/ 194 w 331"/>
                  <a:gd name="T9" fmla="*/ 0 h 281"/>
                  <a:gd name="T10" fmla="*/ 194 w 331"/>
                  <a:gd name="T11" fmla="*/ 54 h 281"/>
                  <a:gd name="T12" fmla="*/ 331 w 331"/>
                  <a:gd name="T13" fmla="*/ 54 h 281"/>
                  <a:gd name="T14" fmla="*/ 331 w 331"/>
                  <a:gd name="T15" fmla="*/ 281 h 281"/>
                  <a:gd name="T16" fmla="*/ 0 w 331"/>
                  <a:gd name="T17" fmla="*/ 281 h 281"/>
                  <a:gd name="T18" fmla="*/ 58 w 331"/>
                  <a:gd name="T19" fmla="*/ 222 h 281"/>
                  <a:gd name="T20" fmla="*/ 271 w 331"/>
                  <a:gd name="T21" fmla="*/ 222 h 281"/>
                  <a:gd name="T22" fmla="*/ 271 w 331"/>
                  <a:gd name="T23" fmla="*/ 115 h 281"/>
                  <a:gd name="T24" fmla="*/ 58 w 331"/>
                  <a:gd name="T25" fmla="*/ 115 h 281"/>
                  <a:gd name="T26" fmla="*/ 58 w 331"/>
                  <a:gd name="T27" fmla="*/ 22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1" h="281">
                    <a:moveTo>
                      <a:pt x="0" y="281"/>
                    </a:moveTo>
                    <a:cubicBezTo>
                      <a:pt x="0" y="206"/>
                      <a:pt x="0" y="132"/>
                      <a:pt x="0" y="55"/>
                    </a:cubicBezTo>
                    <a:cubicBezTo>
                      <a:pt x="45" y="55"/>
                      <a:pt x="89" y="55"/>
                      <a:pt x="135" y="55"/>
                    </a:cubicBezTo>
                    <a:cubicBezTo>
                      <a:pt x="135" y="35"/>
                      <a:pt x="135" y="18"/>
                      <a:pt x="135" y="0"/>
                    </a:cubicBezTo>
                    <a:cubicBezTo>
                      <a:pt x="155" y="0"/>
                      <a:pt x="173" y="0"/>
                      <a:pt x="194" y="0"/>
                    </a:cubicBezTo>
                    <a:cubicBezTo>
                      <a:pt x="194" y="17"/>
                      <a:pt x="194" y="34"/>
                      <a:pt x="194" y="54"/>
                    </a:cubicBezTo>
                    <a:cubicBezTo>
                      <a:pt x="241" y="54"/>
                      <a:pt x="285" y="54"/>
                      <a:pt x="331" y="54"/>
                    </a:cubicBezTo>
                    <a:cubicBezTo>
                      <a:pt x="331" y="131"/>
                      <a:pt x="331" y="205"/>
                      <a:pt x="331" y="281"/>
                    </a:cubicBezTo>
                    <a:cubicBezTo>
                      <a:pt x="221" y="281"/>
                      <a:pt x="112" y="281"/>
                      <a:pt x="0" y="281"/>
                    </a:cubicBezTo>
                    <a:close/>
                    <a:moveTo>
                      <a:pt x="58" y="222"/>
                    </a:moveTo>
                    <a:cubicBezTo>
                      <a:pt x="130" y="222"/>
                      <a:pt x="201" y="222"/>
                      <a:pt x="271" y="222"/>
                    </a:cubicBezTo>
                    <a:cubicBezTo>
                      <a:pt x="271" y="185"/>
                      <a:pt x="271" y="150"/>
                      <a:pt x="271" y="115"/>
                    </a:cubicBezTo>
                    <a:cubicBezTo>
                      <a:pt x="200" y="115"/>
                      <a:pt x="130" y="115"/>
                      <a:pt x="58" y="115"/>
                    </a:cubicBezTo>
                    <a:cubicBezTo>
                      <a:pt x="58" y="151"/>
                      <a:pt x="58" y="186"/>
                      <a:pt x="58" y="222"/>
                    </a:cubicBezTo>
                    <a:close/>
                  </a:path>
                </a:pathLst>
              </a:custGeom>
              <a:solidFill>
                <a:srgbClr val="FDB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IN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9"/>
              <p:cNvSpPr>
                <a:spLocks/>
              </p:cNvSpPr>
              <p:nvPr/>
            </p:nvSpPr>
            <p:spPr bwMode="auto">
              <a:xfrm>
                <a:off x="3655" y="731"/>
                <a:ext cx="365" cy="367"/>
              </a:xfrm>
              <a:custGeom>
                <a:avLst/>
                <a:gdLst>
                  <a:gd name="T0" fmla="*/ 125 w 193"/>
                  <a:gd name="T1" fmla="*/ 68 h 194"/>
                  <a:gd name="T2" fmla="*/ 193 w 193"/>
                  <a:gd name="T3" fmla="*/ 68 h 194"/>
                  <a:gd name="T4" fmla="*/ 193 w 193"/>
                  <a:gd name="T5" fmla="*/ 126 h 194"/>
                  <a:gd name="T6" fmla="*/ 126 w 193"/>
                  <a:gd name="T7" fmla="*/ 126 h 194"/>
                  <a:gd name="T8" fmla="*/ 126 w 193"/>
                  <a:gd name="T9" fmla="*/ 194 h 194"/>
                  <a:gd name="T10" fmla="*/ 67 w 193"/>
                  <a:gd name="T11" fmla="*/ 194 h 194"/>
                  <a:gd name="T12" fmla="*/ 67 w 193"/>
                  <a:gd name="T13" fmla="*/ 163 h 194"/>
                  <a:gd name="T14" fmla="*/ 29 w 193"/>
                  <a:gd name="T15" fmla="*/ 127 h 194"/>
                  <a:gd name="T16" fmla="*/ 0 w 193"/>
                  <a:gd name="T17" fmla="*/ 127 h 194"/>
                  <a:gd name="T18" fmla="*/ 0 w 193"/>
                  <a:gd name="T19" fmla="*/ 68 h 194"/>
                  <a:gd name="T20" fmla="*/ 66 w 193"/>
                  <a:gd name="T21" fmla="*/ 68 h 194"/>
                  <a:gd name="T22" fmla="*/ 66 w 193"/>
                  <a:gd name="T23" fmla="*/ 0 h 194"/>
                  <a:gd name="T24" fmla="*/ 125 w 193"/>
                  <a:gd name="T25" fmla="*/ 0 h 194"/>
                  <a:gd name="T26" fmla="*/ 125 w 193"/>
                  <a:gd name="T27" fmla="*/ 68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3" h="194">
                    <a:moveTo>
                      <a:pt x="125" y="68"/>
                    </a:moveTo>
                    <a:cubicBezTo>
                      <a:pt x="150" y="68"/>
                      <a:pt x="171" y="68"/>
                      <a:pt x="193" y="68"/>
                    </a:cubicBezTo>
                    <a:cubicBezTo>
                      <a:pt x="193" y="88"/>
                      <a:pt x="193" y="105"/>
                      <a:pt x="193" y="126"/>
                    </a:cubicBezTo>
                    <a:cubicBezTo>
                      <a:pt x="171" y="126"/>
                      <a:pt x="150" y="126"/>
                      <a:pt x="126" y="126"/>
                    </a:cubicBezTo>
                    <a:cubicBezTo>
                      <a:pt x="126" y="150"/>
                      <a:pt x="126" y="172"/>
                      <a:pt x="126" y="194"/>
                    </a:cubicBezTo>
                    <a:cubicBezTo>
                      <a:pt x="105" y="194"/>
                      <a:pt x="88" y="194"/>
                      <a:pt x="67" y="194"/>
                    </a:cubicBezTo>
                    <a:cubicBezTo>
                      <a:pt x="67" y="184"/>
                      <a:pt x="67" y="173"/>
                      <a:pt x="67" y="163"/>
                    </a:cubicBezTo>
                    <a:cubicBezTo>
                      <a:pt x="67" y="127"/>
                      <a:pt x="67" y="127"/>
                      <a:pt x="29" y="127"/>
                    </a:cubicBezTo>
                    <a:cubicBezTo>
                      <a:pt x="20" y="127"/>
                      <a:pt x="11" y="127"/>
                      <a:pt x="0" y="127"/>
                    </a:cubicBezTo>
                    <a:cubicBezTo>
                      <a:pt x="0" y="107"/>
                      <a:pt x="0" y="89"/>
                      <a:pt x="0" y="68"/>
                    </a:cubicBezTo>
                    <a:cubicBezTo>
                      <a:pt x="22" y="68"/>
                      <a:pt x="43" y="68"/>
                      <a:pt x="66" y="68"/>
                    </a:cubicBezTo>
                    <a:cubicBezTo>
                      <a:pt x="66" y="45"/>
                      <a:pt x="66" y="23"/>
                      <a:pt x="66" y="0"/>
                    </a:cubicBezTo>
                    <a:cubicBezTo>
                      <a:pt x="87" y="0"/>
                      <a:pt x="104" y="0"/>
                      <a:pt x="125" y="0"/>
                    </a:cubicBezTo>
                    <a:cubicBezTo>
                      <a:pt x="125" y="22"/>
                      <a:pt x="125" y="43"/>
                      <a:pt x="125" y="68"/>
                    </a:cubicBezTo>
                    <a:close/>
                  </a:path>
                </a:pathLst>
              </a:custGeom>
              <a:solidFill>
                <a:srgbClr val="FDB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IN" sz="135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4188675" y="398428"/>
            <a:ext cx="612296" cy="612296"/>
            <a:chOff x="5740582" y="531237"/>
            <a:chExt cx="816394" cy="816394"/>
          </a:xfrm>
        </p:grpSpPr>
        <p:sp>
          <p:nvSpPr>
            <p:cNvPr id="28" name="Oval 27"/>
            <p:cNvSpPr/>
            <p:nvPr/>
          </p:nvSpPr>
          <p:spPr>
            <a:xfrm>
              <a:off x="5740582" y="531237"/>
              <a:ext cx="816394" cy="816394"/>
            </a:xfrm>
            <a:prstGeom prst="ellipse">
              <a:avLst/>
            </a:prstGeom>
            <a:solidFill>
              <a:srgbClr val="003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IN" sz="1350">
                <a:solidFill>
                  <a:prstClr val="white"/>
                </a:solidFill>
              </a:endParaRPr>
            </a:p>
          </p:txBody>
        </p:sp>
        <p:grpSp>
          <p:nvGrpSpPr>
            <p:cNvPr id="73" name="Group 12"/>
            <p:cNvGrpSpPr>
              <a:grpSpLocks noChangeAspect="1"/>
            </p:cNvGrpSpPr>
            <p:nvPr/>
          </p:nvGrpSpPr>
          <p:grpSpPr bwMode="auto">
            <a:xfrm>
              <a:off x="5925973" y="762062"/>
              <a:ext cx="445612" cy="354744"/>
              <a:chOff x="2388" y="1008"/>
              <a:chExt cx="2908" cy="2315"/>
            </a:xfrm>
            <a:solidFill>
              <a:srgbClr val="00B0DA"/>
            </a:solidFill>
          </p:grpSpPr>
          <p:sp>
            <p:nvSpPr>
              <p:cNvPr id="75" name="Freeform 13"/>
              <p:cNvSpPr>
                <a:spLocks/>
              </p:cNvSpPr>
              <p:nvPr/>
            </p:nvSpPr>
            <p:spPr bwMode="auto">
              <a:xfrm>
                <a:off x="2388" y="1008"/>
                <a:ext cx="2908" cy="2315"/>
              </a:xfrm>
              <a:custGeom>
                <a:avLst/>
                <a:gdLst>
                  <a:gd name="T0" fmla="*/ 56 w 1536"/>
                  <a:gd name="T1" fmla="*/ 1150 h 1222"/>
                  <a:gd name="T2" fmla="*/ 198 w 1536"/>
                  <a:gd name="T3" fmla="*/ 1052 h 1222"/>
                  <a:gd name="T4" fmla="*/ 293 w 1536"/>
                  <a:gd name="T5" fmla="*/ 970 h 1222"/>
                  <a:gd name="T6" fmla="*/ 327 w 1536"/>
                  <a:gd name="T7" fmla="*/ 957 h 1222"/>
                  <a:gd name="T8" fmla="*/ 1017 w 1536"/>
                  <a:gd name="T9" fmla="*/ 957 h 1222"/>
                  <a:gd name="T10" fmla="*/ 1036 w 1536"/>
                  <a:gd name="T11" fmla="*/ 960 h 1222"/>
                  <a:gd name="T12" fmla="*/ 1053 w 1536"/>
                  <a:gd name="T13" fmla="*/ 985 h 1222"/>
                  <a:gd name="T14" fmla="*/ 1034 w 1536"/>
                  <a:gd name="T15" fmla="*/ 1009 h 1222"/>
                  <a:gd name="T16" fmla="*/ 1009 w 1536"/>
                  <a:gd name="T17" fmla="*/ 1011 h 1222"/>
                  <a:gd name="T18" fmla="*/ 347 w 1536"/>
                  <a:gd name="T19" fmla="*/ 1010 h 1222"/>
                  <a:gd name="T20" fmla="*/ 315 w 1536"/>
                  <a:gd name="T21" fmla="*/ 1022 h 1222"/>
                  <a:gd name="T22" fmla="*/ 126 w 1536"/>
                  <a:gd name="T23" fmla="*/ 1171 h 1222"/>
                  <a:gd name="T24" fmla="*/ 40 w 1536"/>
                  <a:gd name="T25" fmla="*/ 1214 h 1222"/>
                  <a:gd name="T26" fmla="*/ 1 w 1536"/>
                  <a:gd name="T27" fmla="*/ 1186 h 1222"/>
                  <a:gd name="T28" fmla="*/ 1 w 1536"/>
                  <a:gd name="T29" fmla="*/ 1172 h 1222"/>
                  <a:gd name="T30" fmla="*/ 0 w 1536"/>
                  <a:gd name="T31" fmla="*/ 154 h 1222"/>
                  <a:gd name="T32" fmla="*/ 102 w 1536"/>
                  <a:gd name="T33" fmla="*/ 7 h 1222"/>
                  <a:gd name="T34" fmla="*/ 149 w 1536"/>
                  <a:gd name="T35" fmla="*/ 1 h 1222"/>
                  <a:gd name="T36" fmla="*/ 1387 w 1536"/>
                  <a:gd name="T37" fmla="*/ 0 h 1222"/>
                  <a:gd name="T38" fmla="*/ 1536 w 1536"/>
                  <a:gd name="T39" fmla="*/ 148 h 1222"/>
                  <a:gd name="T40" fmla="*/ 1536 w 1536"/>
                  <a:gd name="T41" fmla="*/ 862 h 1222"/>
                  <a:gd name="T42" fmla="*/ 1390 w 1536"/>
                  <a:gd name="T43" fmla="*/ 1011 h 1222"/>
                  <a:gd name="T44" fmla="*/ 1210 w 1536"/>
                  <a:gd name="T45" fmla="*/ 1011 h 1222"/>
                  <a:gd name="T46" fmla="*/ 1176 w 1536"/>
                  <a:gd name="T47" fmla="*/ 985 h 1222"/>
                  <a:gd name="T48" fmla="*/ 1211 w 1536"/>
                  <a:gd name="T49" fmla="*/ 957 h 1222"/>
                  <a:gd name="T50" fmla="*/ 1378 w 1536"/>
                  <a:gd name="T51" fmla="*/ 957 h 1222"/>
                  <a:gd name="T52" fmla="*/ 1482 w 1536"/>
                  <a:gd name="T53" fmla="*/ 853 h 1222"/>
                  <a:gd name="T54" fmla="*/ 1482 w 1536"/>
                  <a:gd name="T55" fmla="*/ 156 h 1222"/>
                  <a:gd name="T56" fmla="*/ 1380 w 1536"/>
                  <a:gd name="T57" fmla="*/ 53 h 1222"/>
                  <a:gd name="T58" fmla="*/ 154 w 1536"/>
                  <a:gd name="T59" fmla="*/ 53 h 1222"/>
                  <a:gd name="T60" fmla="*/ 63 w 1536"/>
                  <a:gd name="T61" fmla="*/ 105 h 1222"/>
                  <a:gd name="T62" fmla="*/ 54 w 1536"/>
                  <a:gd name="T63" fmla="*/ 151 h 1222"/>
                  <a:gd name="T64" fmla="*/ 55 w 1536"/>
                  <a:gd name="T65" fmla="*/ 1133 h 1222"/>
                  <a:gd name="T66" fmla="*/ 56 w 1536"/>
                  <a:gd name="T67" fmla="*/ 1150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6" h="1222">
                    <a:moveTo>
                      <a:pt x="56" y="1150"/>
                    </a:moveTo>
                    <a:cubicBezTo>
                      <a:pt x="110" y="1123"/>
                      <a:pt x="155" y="1088"/>
                      <a:pt x="198" y="1052"/>
                    </a:cubicBezTo>
                    <a:cubicBezTo>
                      <a:pt x="230" y="1025"/>
                      <a:pt x="261" y="996"/>
                      <a:pt x="293" y="970"/>
                    </a:cubicBezTo>
                    <a:cubicBezTo>
                      <a:pt x="302" y="962"/>
                      <a:pt x="316" y="957"/>
                      <a:pt x="327" y="957"/>
                    </a:cubicBezTo>
                    <a:cubicBezTo>
                      <a:pt x="557" y="956"/>
                      <a:pt x="787" y="957"/>
                      <a:pt x="1017" y="957"/>
                    </a:cubicBezTo>
                    <a:cubicBezTo>
                      <a:pt x="1024" y="957"/>
                      <a:pt x="1032" y="956"/>
                      <a:pt x="1036" y="960"/>
                    </a:cubicBezTo>
                    <a:cubicBezTo>
                      <a:pt x="1044" y="967"/>
                      <a:pt x="1054" y="977"/>
                      <a:pt x="1053" y="985"/>
                    </a:cubicBezTo>
                    <a:cubicBezTo>
                      <a:pt x="1053" y="993"/>
                      <a:pt x="1043" y="1003"/>
                      <a:pt x="1034" y="1009"/>
                    </a:cubicBezTo>
                    <a:cubicBezTo>
                      <a:pt x="1028" y="1013"/>
                      <a:pt x="1017" y="1011"/>
                      <a:pt x="1009" y="1011"/>
                    </a:cubicBezTo>
                    <a:cubicBezTo>
                      <a:pt x="788" y="1010"/>
                      <a:pt x="568" y="1010"/>
                      <a:pt x="347" y="1010"/>
                    </a:cubicBezTo>
                    <a:cubicBezTo>
                      <a:pt x="336" y="1010"/>
                      <a:pt x="324" y="1016"/>
                      <a:pt x="315" y="1022"/>
                    </a:cubicBezTo>
                    <a:cubicBezTo>
                      <a:pt x="252" y="1072"/>
                      <a:pt x="190" y="1124"/>
                      <a:pt x="126" y="1171"/>
                    </a:cubicBezTo>
                    <a:cubicBezTo>
                      <a:pt x="100" y="1190"/>
                      <a:pt x="70" y="1202"/>
                      <a:pt x="40" y="1214"/>
                    </a:cubicBezTo>
                    <a:cubicBezTo>
                      <a:pt x="17" y="1222"/>
                      <a:pt x="3" y="1211"/>
                      <a:pt x="1" y="1186"/>
                    </a:cubicBezTo>
                    <a:cubicBezTo>
                      <a:pt x="1" y="1181"/>
                      <a:pt x="1" y="1177"/>
                      <a:pt x="1" y="1172"/>
                    </a:cubicBezTo>
                    <a:cubicBezTo>
                      <a:pt x="1" y="833"/>
                      <a:pt x="0" y="493"/>
                      <a:pt x="0" y="154"/>
                    </a:cubicBezTo>
                    <a:cubicBezTo>
                      <a:pt x="0" y="80"/>
                      <a:pt x="36" y="26"/>
                      <a:pt x="102" y="7"/>
                    </a:cubicBezTo>
                    <a:cubicBezTo>
                      <a:pt x="117" y="2"/>
                      <a:pt x="133" y="1"/>
                      <a:pt x="149" y="1"/>
                    </a:cubicBezTo>
                    <a:cubicBezTo>
                      <a:pt x="562" y="0"/>
                      <a:pt x="974" y="0"/>
                      <a:pt x="1387" y="0"/>
                    </a:cubicBezTo>
                    <a:cubicBezTo>
                      <a:pt x="1475" y="1"/>
                      <a:pt x="1536" y="60"/>
                      <a:pt x="1536" y="148"/>
                    </a:cubicBezTo>
                    <a:cubicBezTo>
                      <a:pt x="1536" y="386"/>
                      <a:pt x="1536" y="624"/>
                      <a:pt x="1536" y="862"/>
                    </a:cubicBezTo>
                    <a:cubicBezTo>
                      <a:pt x="1536" y="950"/>
                      <a:pt x="1478" y="1009"/>
                      <a:pt x="1390" y="1011"/>
                    </a:cubicBezTo>
                    <a:cubicBezTo>
                      <a:pt x="1330" y="1012"/>
                      <a:pt x="1270" y="1011"/>
                      <a:pt x="1210" y="1011"/>
                    </a:cubicBezTo>
                    <a:cubicBezTo>
                      <a:pt x="1189" y="1011"/>
                      <a:pt x="1177" y="1001"/>
                      <a:pt x="1176" y="985"/>
                    </a:cubicBezTo>
                    <a:cubicBezTo>
                      <a:pt x="1175" y="968"/>
                      <a:pt x="1188" y="957"/>
                      <a:pt x="1211" y="957"/>
                    </a:cubicBezTo>
                    <a:cubicBezTo>
                      <a:pt x="1267" y="957"/>
                      <a:pt x="1323" y="957"/>
                      <a:pt x="1378" y="957"/>
                    </a:cubicBezTo>
                    <a:cubicBezTo>
                      <a:pt x="1449" y="958"/>
                      <a:pt x="1482" y="924"/>
                      <a:pt x="1482" y="853"/>
                    </a:cubicBezTo>
                    <a:cubicBezTo>
                      <a:pt x="1482" y="621"/>
                      <a:pt x="1482" y="388"/>
                      <a:pt x="1482" y="156"/>
                    </a:cubicBezTo>
                    <a:cubicBezTo>
                      <a:pt x="1482" y="88"/>
                      <a:pt x="1448" y="53"/>
                      <a:pt x="1380" y="53"/>
                    </a:cubicBezTo>
                    <a:cubicBezTo>
                      <a:pt x="972" y="53"/>
                      <a:pt x="563" y="53"/>
                      <a:pt x="154" y="53"/>
                    </a:cubicBezTo>
                    <a:cubicBezTo>
                      <a:pt x="114" y="53"/>
                      <a:pt x="80" y="66"/>
                      <a:pt x="63" y="105"/>
                    </a:cubicBezTo>
                    <a:cubicBezTo>
                      <a:pt x="57" y="118"/>
                      <a:pt x="54" y="135"/>
                      <a:pt x="54" y="151"/>
                    </a:cubicBezTo>
                    <a:cubicBezTo>
                      <a:pt x="54" y="478"/>
                      <a:pt x="55" y="806"/>
                      <a:pt x="55" y="1133"/>
                    </a:cubicBezTo>
                    <a:cubicBezTo>
                      <a:pt x="55" y="1137"/>
                      <a:pt x="56" y="1142"/>
                      <a:pt x="56" y="1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IN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14"/>
              <p:cNvSpPr>
                <a:spLocks/>
              </p:cNvSpPr>
              <p:nvPr/>
            </p:nvSpPr>
            <p:spPr bwMode="auto">
              <a:xfrm>
                <a:off x="2969" y="2183"/>
                <a:ext cx="1746" cy="102"/>
              </a:xfrm>
              <a:custGeom>
                <a:avLst/>
                <a:gdLst>
                  <a:gd name="T0" fmla="*/ 461 w 922"/>
                  <a:gd name="T1" fmla="*/ 54 h 54"/>
                  <a:gd name="T2" fmla="*/ 49 w 922"/>
                  <a:gd name="T3" fmla="*/ 54 h 54"/>
                  <a:gd name="T4" fmla="*/ 31 w 922"/>
                  <a:gd name="T5" fmla="*/ 54 h 54"/>
                  <a:gd name="T6" fmla="*/ 1 w 922"/>
                  <a:gd name="T7" fmla="*/ 28 h 54"/>
                  <a:gd name="T8" fmla="*/ 32 w 922"/>
                  <a:gd name="T9" fmla="*/ 0 h 54"/>
                  <a:gd name="T10" fmla="*/ 168 w 922"/>
                  <a:gd name="T11" fmla="*/ 0 h 54"/>
                  <a:gd name="T12" fmla="*/ 879 w 922"/>
                  <a:gd name="T13" fmla="*/ 0 h 54"/>
                  <a:gd name="T14" fmla="*/ 891 w 922"/>
                  <a:gd name="T15" fmla="*/ 0 h 54"/>
                  <a:gd name="T16" fmla="*/ 921 w 922"/>
                  <a:gd name="T17" fmla="*/ 26 h 54"/>
                  <a:gd name="T18" fmla="*/ 891 w 922"/>
                  <a:gd name="T19" fmla="*/ 54 h 54"/>
                  <a:gd name="T20" fmla="*/ 653 w 922"/>
                  <a:gd name="T21" fmla="*/ 54 h 54"/>
                  <a:gd name="T22" fmla="*/ 461 w 922"/>
                  <a:gd name="T23" fmla="*/ 54 h 54"/>
                  <a:gd name="T24" fmla="*/ 461 w 922"/>
                  <a:gd name="T25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22" h="54">
                    <a:moveTo>
                      <a:pt x="461" y="54"/>
                    </a:moveTo>
                    <a:cubicBezTo>
                      <a:pt x="324" y="54"/>
                      <a:pt x="186" y="54"/>
                      <a:pt x="49" y="54"/>
                    </a:cubicBezTo>
                    <a:cubicBezTo>
                      <a:pt x="43" y="54"/>
                      <a:pt x="37" y="54"/>
                      <a:pt x="31" y="54"/>
                    </a:cubicBezTo>
                    <a:cubicBezTo>
                      <a:pt x="14" y="53"/>
                      <a:pt x="3" y="44"/>
                      <a:pt x="1" y="28"/>
                    </a:cubicBezTo>
                    <a:cubicBezTo>
                      <a:pt x="0" y="13"/>
                      <a:pt x="13" y="0"/>
                      <a:pt x="32" y="0"/>
                    </a:cubicBezTo>
                    <a:cubicBezTo>
                      <a:pt x="77" y="0"/>
                      <a:pt x="122" y="0"/>
                      <a:pt x="168" y="0"/>
                    </a:cubicBezTo>
                    <a:cubicBezTo>
                      <a:pt x="405" y="0"/>
                      <a:pt x="642" y="0"/>
                      <a:pt x="879" y="0"/>
                    </a:cubicBezTo>
                    <a:cubicBezTo>
                      <a:pt x="883" y="0"/>
                      <a:pt x="887" y="0"/>
                      <a:pt x="891" y="0"/>
                    </a:cubicBezTo>
                    <a:cubicBezTo>
                      <a:pt x="908" y="1"/>
                      <a:pt x="919" y="9"/>
                      <a:pt x="921" y="26"/>
                    </a:cubicBezTo>
                    <a:cubicBezTo>
                      <a:pt x="922" y="41"/>
                      <a:pt x="909" y="54"/>
                      <a:pt x="891" y="54"/>
                    </a:cubicBezTo>
                    <a:cubicBezTo>
                      <a:pt x="811" y="54"/>
                      <a:pt x="732" y="54"/>
                      <a:pt x="653" y="54"/>
                    </a:cubicBezTo>
                    <a:cubicBezTo>
                      <a:pt x="589" y="54"/>
                      <a:pt x="525" y="54"/>
                      <a:pt x="461" y="54"/>
                    </a:cubicBezTo>
                    <a:cubicBezTo>
                      <a:pt x="461" y="54"/>
                      <a:pt x="461" y="54"/>
                      <a:pt x="461" y="54"/>
                    </a:cubicBezTo>
                    <a:close/>
                  </a:path>
                </a:pathLst>
              </a:custGeom>
              <a:solidFill>
                <a:srgbClr val="FDB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IN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15"/>
              <p:cNvSpPr>
                <a:spLocks/>
              </p:cNvSpPr>
              <p:nvPr/>
            </p:nvSpPr>
            <p:spPr bwMode="auto">
              <a:xfrm>
                <a:off x="2971" y="1620"/>
                <a:ext cx="1009" cy="110"/>
              </a:xfrm>
              <a:custGeom>
                <a:avLst/>
                <a:gdLst>
                  <a:gd name="T0" fmla="*/ 266 w 533"/>
                  <a:gd name="T1" fmla="*/ 56 h 58"/>
                  <a:gd name="T2" fmla="*/ 48 w 533"/>
                  <a:gd name="T3" fmla="*/ 56 h 58"/>
                  <a:gd name="T4" fmla="*/ 32 w 533"/>
                  <a:gd name="T5" fmla="*/ 56 h 58"/>
                  <a:gd name="T6" fmla="*/ 0 w 533"/>
                  <a:gd name="T7" fmla="*/ 30 h 58"/>
                  <a:gd name="T8" fmla="*/ 33 w 533"/>
                  <a:gd name="T9" fmla="*/ 2 h 58"/>
                  <a:gd name="T10" fmla="*/ 247 w 533"/>
                  <a:gd name="T11" fmla="*/ 2 h 58"/>
                  <a:gd name="T12" fmla="*/ 491 w 533"/>
                  <a:gd name="T13" fmla="*/ 2 h 58"/>
                  <a:gd name="T14" fmla="*/ 514 w 533"/>
                  <a:gd name="T15" fmla="*/ 4 h 58"/>
                  <a:gd name="T16" fmla="*/ 533 w 533"/>
                  <a:gd name="T17" fmla="*/ 31 h 58"/>
                  <a:gd name="T18" fmla="*/ 513 w 533"/>
                  <a:gd name="T19" fmla="*/ 54 h 58"/>
                  <a:gd name="T20" fmla="*/ 490 w 533"/>
                  <a:gd name="T21" fmla="*/ 56 h 58"/>
                  <a:gd name="T22" fmla="*/ 266 w 533"/>
                  <a:gd name="T23" fmla="*/ 5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33" h="58">
                    <a:moveTo>
                      <a:pt x="266" y="56"/>
                    </a:moveTo>
                    <a:cubicBezTo>
                      <a:pt x="193" y="56"/>
                      <a:pt x="121" y="56"/>
                      <a:pt x="48" y="56"/>
                    </a:cubicBezTo>
                    <a:cubicBezTo>
                      <a:pt x="43" y="56"/>
                      <a:pt x="37" y="56"/>
                      <a:pt x="32" y="56"/>
                    </a:cubicBezTo>
                    <a:cubicBezTo>
                      <a:pt x="12" y="55"/>
                      <a:pt x="0" y="45"/>
                      <a:pt x="0" y="30"/>
                    </a:cubicBezTo>
                    <a:cubicBezTo>
                      <a:pt x="0" y="14"/>
                      <a:pt x="13" y="2"/>
                      <a:pt x="33" y="2"/>
                    </a:cubicBezTo>
                    <a:cubicBezTo>
                      <a:pt x="104" y="2"/>
                      <a:pt x="176" y="2"/>
                      <a:pt x="247" y="2"/>
                    </a:cubicBezTo>
                    <a:cubicBezTo>
                      <a:pt x="328" y="2"/>
                      <a:pt x="410" y="2"/>
                      <a:pt x="491" y="2"/>
                    </a:cubicBezTo>
                    <a:cubicBezTo>
                      <a:pt x="499" y="2"/>
                      <a:pt x="509" y="0"/>
                      <a:pt x="514" y="4"/>
                    </a:cubicBezTo>
                    <a:cubicBezTo>
                      <a:pt x="523" y="11"/>
                      <a:pt x="532" y="21"/>
                      <a:pt x="533" y="31"/>
                    </a:cubicBezTo>
                    <a:cubicBezTo>
                      <a:pt x="533" y="38"/>
                      <a:pt x="522" y="48"/>
                      <a:pt x="513" y="54"/>
                    </a:cubicBezTo>
                    <a:cubicBezTo>
                      <a:pt x="507" y="58"/>
                      <a:pt x="498" y="56"/>
                      <a:pt x="490" y="56"/>
                    </a:cubicBezTo>
                    <a:cubicBezTo>
                      <a:pt x="415" y="56"/>
                      <a:pt x="340" y="56"/>
                      <a:pt x="266" y="56"/>
                    </a:cubicBezTo>
                    <a:close/>
                  </a:path>
                </a:pathLst>
              </a:custGeom>
              <a:solidFill>
                <a:srgbClr val="FDB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IN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16"/>
              <p:cNvSpPr>
                <a:spLocks/>
              </p:cNvSpPr>
              <p:nvPr/>
            </p:nvSpPr>
            <p:spPr bwMode="auto">
              <a:xfrm>
                <a:off x="4156" y="1622"/>
                <a:ext cx="559" cy="106"/>
              </a:xfrm>
              <a:custGeom>
                <a:avLst/>
                <a:gdLst>
                  <a:gd name="T0" fmla="*/ 149 w 295"/>
                  <a:gd name="T1" fmla="*/ 55 h 56"/>
                  <a:gd name="T2" fmla="*/ 39 w 295"/>
                  <a:gd name="T3" fmla="*/ 55 h 56"/>
                  <a:gd name="T4" fmla="*/ 7 w 295"/>
                  <a:gd name="T5" fmla="*/ 37 h 56"/>
                  <a:gd name="T6" fmla="*/ 34 w 295"/>
                  <a:gd name="T7" fmla="*/ 1 h 56"/>
                  <a:gd name="T8" fmla="*/ 120 w 295"/>
                  <a:gd name="T9" fmla="*/ 1 h 56"/>
                  <a:gd name="T10" fmla="*/ 260 w 295"/>
                  <a:gd name="T11" fmla="*/ 1 h 56"/>
                  <a:gd name="T12" fmla="*/ 294 w 295"/>
                  <a:gd name="T13" fmla="*/ 27 h 56"/>
                  <a:gd name="T14" fmla="*/ 261 w 295"/>
                  <a:gd name="T15" fmla="*/ 55 h 56"/>
                  <a:gd name="T16" fmla="*/ 149 w 295"/>
                  <a:gd name="T17" fmla="*/ 55 h 56"/>
                  <a:gd name="T18" fmla="*/ 149 w 295"/>
                  <a:gd name="T19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5" h="56">
                    <a:moveTo>
                      <a:pt x="149" y="55"/>
                    </a:moveTo>
                    <a:cubicBezTo>
                      <a:pt x="112" y="55"/>
                      <a:pt x="76" y="56"/>
                      <a:pt x="39" y="55"/>
                    </a:cubicBezTo>
                    <a:cubicBezTo>
                      <a:pt x="26" y="55"/>
                      <a:pt x="12" y="53"/>
                      <a:pt x="7" y="37"/>
                    </a:cubicBezTo>
                    <a:cubicBezTo>
                      <a:pt x="0" y="19"/>
                      <a:pt x="12" y="2"/>
                      <a:pt x="34" y="1"/>
                    </a:cubicBezTo>
                    <a:cubicBezTo>
                      <a:pt x="63" y="0"/>
                      <a:pt x="91" y="1"/>
                      <a:pt x="120" y="1"/>
                    </a:cubicBezTo>
                    <a:cubicBezTo>
                      <a:pt x="166" y="1"/>
                      <a:pt x="213" y="1"/>
                      <a:pt x="260" y="1"/>
                    </a:cubicBezTo>
                    <a:cubicBezTo>
                      <a:pt x="280" y="1"/>
                      <a:pt x="293" y="11"/>
                      <a:pt x="294" y="27"/>
                    </a:cubicBezTo>
                    <a:cubicBezTo>
                      <a:pt x="295" y="43"/>
                      <a:pt x="282" y="55"/>
                      <a:pt x="261" y="55"/>
                    </a:cubicBezTo>
                    <a:cubicBezTo>
                      <a:pt x="223" y="56"/>
                      <a:pt x="186" y="55"/>
                      <a:pt x="149" y="55"/>
                    </a:cubicBezTo>
                    <a:cubicBezTo>
                      <a:pt x="149" y="55"/>
                      <a:pt x="149" y="55"/>
                      <a:pt x="149" y="55"/>
                    </a:cubicBezTo>
                    <a:close/>
                  </a:path>
                </a:pathLst>
              </a:custGeom>
              <a:solidFill>
                <a:srgbClr val="FDB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IN" sz="135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5737801" y="398428"/>
            <a:ext cx="612296" cy="612296"/>
            <a:chOff x="7961764" y="531237"/>
            <a:chExt cx="816394" cy="816394"/>
          </a:xfrm>
        </p:grpSpPr>
        <p:sp>
          <p:nvSpPr>
            <p:cNvPr id="29" name="Oval 28"/>
            <p:cNvSpPr/>
            <p:nvPr/>
          </p:nvSpPr>
          <p:spPr>
            <a:xfrm>
              <a:off x="7961764" y="531237"/>
              <a:ext cx="816394" cy="816394"/>
            </a:xfrm>
            <a:prstGeom prst="ellipse">
              <a:avLst/>
            </a:prstGeom>
            <a:solidFill>
              <a:srgbClr val="003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IN" sz="1350">
                <a:solidFill>
                  <a:prstClr val="white"/>
                </a:solidFill>
              </a:endParaRPr>
            </a:p>
          </p:txBody>
        </p:sp>
        <p:grpSp>
          <p:nvGrpSpPr>
            <p:cNvPr id="80" name="Group 19"/>
            <p:cNvGrpSpPr>
              <a:grpSpLocks noChangeAspect="1"/>
            </p:cNvGrpSpPr>
            <p:nvPr/>
          </p:nvGrpSpPr>
          <p:grpSpPr bwMode="auto">
            <a:xfrm>
              <a:off x="8111094" y="680701"/>
              <a:ext cx="517734" cy="517467"/>
              <a:chOff x="1902" y="223"/>
              <a:chExt cx="3876" cy="3874"/>
            </a:xfrm>
            <a:solidFill>
              <a:srgbClr val="00B0DA"/>
            </a:solidFill>
          </p:grpSpPr>
          <p:sp>
            <p:nvSpPr>
              <p:cNvPr id="82" name="Freeform 20"/>
              <p:cNvSpPr>
                <a:spLocks/>
              </p:cNvSpPr>
              <p:nvPr/>
            </p:nvSpPr>
            <p:spPr bwMode="auto">
              <a:xfrm>
                <a:off x="1927" y="223"/>
                <a:ext cx="3851" cy="1677"/>
              </a:xfrm>
              <a:custGeom>
                <a:avLst/>
                <a:gdLst>
                  <a:gd name="T0" fmla="*/ 1957 w 2035"/>
                  <a:gd name="T1" fmla="*/ 632 h 886"/>
                  <a:gd name="T2" fmla="*/ 1599 w 2035"/>
                  <a:gd name="T3" fmla="*/ 186 h 886"/>
                  <a:gd name="T4" fmla="*/ 1011 w 2035"/>
                  <a:gd name="T5" fmla="*/ 0 h 886"/>
                  <a:gd name="T6" fmla="*/ 4 w 2035"/>
                  <a:gd name="T7" fmla="*/ 838 h 886"/>
                  <a:gd name="T8" fmla="*/ 37 w 2035"/>
                  <a:gd name="T9" fmla="*/ 886 h 886"/>
                  <a:gd name="T10" fmla="*/ 45 w 2035"/>
                  <a:gd name="T11" fmla="*/ 886 h 886"/>
                  <a:gd name="T12" fmla="*/ 85 w 2035"/>
                  <a:gd name="T13" fmla="*/ 853 h 886"/>
                  <a:gd name="T14" fmla="*/ 1011 w 2035"/>
                  <a:gd name="T15" fmla="*/ 82 h 886"/>
                  <a:gd name="T16" fmla="*/ 1878 w 2035"/>
                  <a:gd name="T17" fmla="*/ 655 h 886"/>
                  <a:gd name="T18" fmla="*/ 1801 w 2035"/>
                  <a:gd name="T19" fmla="*/ 677 h 886"/>
                  <a:gd name="T20" fmla="*/ 1977 w 2035"/>
                  <a:gd name="T21" fmla="*/ 846 h 886"/>
                  <a:gd name="T22" fmla="*/ 2035 w 2035"/>
                  <a:gd name="T23" fmla="*/ 609 h 886"/>
                  <a:gd name="T24" fmla="*/ 1957 w 2035"/>
                  <a:gd name="T25" fmla="*/ 632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886">
                    <a:moveTo>
                      <a:pt x="1957" y="632"/>
                    </a:moveTo>
                    <a:cubicBezTo>
                      <a:pt x="1882" y="452"/>
                      <a:pt x="1759" y="299"/>
                      <a:pt x="1599" y="186"/>
                    </a:cubicBezTo>
                    <a:cubicBezTo>
                      <a:pt x="1426" y="64"/>
                      <a:pt x="1223" y="0"/>
                      <a:pt x="1011" y="0"/>
                    </a:cubicBezTo>
                    <a:cubicBezTo>
                      <a:pt x="517" y="0"/>
                      <a:pt x="93" y="353"/>
                      <a:pt x="4" y="838"/>
                    </a:cubicBezTo>
                    <a:cubicBezTo>
                      <a:pt x="0" y="860"/>
                      <a:pt x="15" y="882"/>
                      <a:pt x="37" y="886"/>
                    </a:cubicBezTo>
                    <a:cubicBezTo>
                      <a:pt x="40" y="886"/>
                      <a:pt x="42" y="886"/>
                      <a:pt x="45" y="886"/>
                    </a:cubicBezTo>
                    <a:cubicBezTo>
                      <a:pt x="64" y="886"/>
                      <a:pt x="81" y="873"/>
                      <a:pt x="85" y="853"/>
                    </a:cubicBezTo>
                    <a:cubicBezTo>
                      <a:pt x="166" y="406"/>
                      <a:pt x="556" y="82"/>
                      <a:pt x="1011" y="82"/>
                    </a:cubicBezTo>
                    <a:cubicBezTo>
                      <a:pt x="1388" y="82"/>
                      <a:pt x="1731" y="310"/>
                      <a:pt x="1878" y="655"/>
                    </a:cubicBezTo>
                    <a:cubicBezTo>
                      <a:pt x="1801" y="677"/>
                      <a:pt x="1801" y="677"/>
                      <a:pt x="1801" y="677"/>
                    </a:cubicBezTo>
                    <a:cubicBezTo>
                      <a:pt x="1977" y="846"/>
                      <a:pt x="1977" y="846"/>
                      <a:pt x="1977" y="846"/>
                    </a:cubicBezTo>
                    <a:cubicBezTo>
                      <a:pt x="2035" y="609"/>
                      <a:pt x="2035" y="609"/>
                      <a:pt x="2035" y="609"/>
                    </a:cubicBezTo>
                    <a:lnTo>
                      <a:pt x="1957" y="6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IN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21"/>
              <p:cNvSpPr>
                <a:spLocks/>
              </p:cNvSpPr>
              <p:nvPr/>
            </p:nvSpPr>
            <p:spPr bwMode="auto">
              <a:xfrm>
                <a:off x="5572" y="2413"/>
                <a:ext cx="181" cy="221"/>
              </a:xfrm>
              <a:custGeom>
                <a:avLst/>
                <a:gdLst>
                  <a:gd name="T0" fmla="*/ 59 w 96"/>
                  <a:gd name="T1" fmla="*/ 4 h 117"/>
                  <a:gd name="T2" fmla="*/ 11 w 96"/>
                  <a:gd name="T3" fmla="*/ 37 h 117"/>
                  <a:gd name="T4" fmla="*/ 5 w 96"/>
                  <a:gd name="T5" fmla="*/ 68 h 117"/>
                  <a:gd name="T6" fmla="*/ 36 w 96"/>
                  <a:gd name="T7" fmla="*/ 116 h 117"/>
                  <a:gd name="T8" fmla="*/ 45 w 96"/>
                  <a:gd name="T9" fmla="*/ 117 h 117"/>
                  <a:gd name="T10" fmla="*/ 85 w 96"/>
                  <a:gd name="T11" fmla="*/ 85 h 117"/>
                  <a:gd name="T12" fmla="*/ 92 w 96"/>
                  <a:gd name="T13" fmla="*/ 52 h 117"/>
                  <a:gd name="T14" fmla="*/ 59 w 96"/>
                  <a:gd name="T15" fmla="*/ 4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6" h="117">
                    <a:moveTo>
                      <a:pt x="59" y="4"/>
                    </a:moveTo>
                    <a:cubicBezTo>
                      <a:pt x="37" y="0"/>
                      <a:pt x="15" y="15"/>
                      <a:pt x="11" y="37"/>
                    </a:cubicBezTo>
                    <a:cubicBezTo>
                      <a:pt x="9" y="47"/>
                      <a:pt x="7" y="57"/>
                      <a:pt x="5" y="68"/>
                    </a:cubicBezTo>
                    <a:cubicBezTo>
                      <a:pt x="0" y="90"/>
                      <a:pt x="14" y="111"/>
                      <a:pt x="36" y="116"/>
                    </a:cubicBezTo>
                    <a:cubicBezTo>
                      <a:pt x="39" y="117"/>
                      <a:pt x="42" y="117"/>
                      <a:pt x="45" y="117"/>
                    </a:cubicBezTo>
                    <a:cubicBezTo>
                      <a:pt x="64" y="117"/>
                      <a:pt x="81" y="104"/>
                      <a:pt x="85" y="85"/>
                    </a:cubicBezTo>
                    <a:cubicBezTo>
                      <a:pt x="87" y="74"/>
                      <a:pt x="90" y="63"/>
                      <a:pt x="92" y="52"/>
                    </a:cubicBezTo>
                    <a:cubicBezTo>
                      <a:pt x="96" y="29"/>
                      <a:pt x="81" y="8"/>
                      <a:pt x="5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IN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22"/>
              <p:cNvSpPr>
                <a:spLocks/>
              </p:cNvSpPr>
              <p:nvPr/>
            </p:nvSpPr>
            <p:spPr bwMode="auto">
              <a:xfrm>
                <a:off x="1902" y="2496"/>
                <a:ext cx="3766" cy="1601"/>
              </a:xfrm>
              <a:custGeom>
                <a:avLst/>
                <a:gdLst>
                  <a:gd name="T0" fmla="*/ 1958 w 1990"/>
                  <a:gd name="T1" fmla="*/ 131 h 846"/>
                  <a:gd name="T2" fmla="*/ 1905 w 1990"/>
                  <a:gd name="T3" fmla="*/ 155 h 846"/>
                  <a:gd name="T4" fmla="*/ 1024 w 1990"/>
                  <a:gd name="T5" fmla="*/ 764 h 846"/>
                  <a:gd name="T6" fmla="*/ 157 w 1990"/>
                  <a:gd name="T7" fmla="*/ 191 h 846"/>
                  <a:gd name="T8" fmla="*/ 234 w 1990"/>
                  <a:gd name="T9" fmla="*/ 169 h 846"/>
                  <a:gd name="T10" fmla="*/ 58 w 1990"/>
                  <a:gd name="T11" fmla="*/ 0 h 846"/>
                  <a:gd name="T12" fmla="*/ 0 w 1990"/>
                  <a:gd name="T13" fmla="*/ 237 h 846"/>
                  <a:gd name="T14" fmla="*/ 78 w 1990"/>
                  <a:gd name="T15" fmla="*/ 214 h 846"/>
                  <a:gd name="T16" fmla="*/ 436 w 1990"/>
                  <a:gd name="T17" fmla="*/ 660 h 846"/>
                  <a:gd name="T18" fmla="*/ 1024 w 1990"/>
                  <a:gd name="T19" fmla="*/ 846 h 846"/>
                  <a:gd name="T20" fmla="*/ 1613 w 1990"/>
                  <a:gd name="T21" fmla="*/ 660 h 846"/>
                  <a:gd name="T22" fmla="*/ 1982 w 1990"/>
                  <a:gd name="T23" fmla="*/ 183 h 846"/>
                  <a:gd name="T24" fmla="*/ 1958 w 1990"/>
                  <a:gd name="T25" fmla="*/ 131 h 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90" h="846">
                    <a:moveTo>
                      <a:pt x="1958" y="131"/>
                    </a:moveTo>
                    <a:cubicBezTo>
                      <a:pt x="1937" y="123"/>
                      <a:pt x="1913" y="134"/>
                      <a:pt x="1905" y="155"/>
                    </a:cubicBezTo>
                    <a:cubicBezTo>
                      <a:pt x="1768" y="519"/>
                      <a:pt x="1414" y="764"/>
                      <a:pt x="1024" y="764"/>
                    </a:cubicBezTo>
                    <a:cubicBezTo>
                      <a:pt x="647" y="764"/>
                      <a:pt x="304" y="535"/>
                      <a:pt x="157" y="191"/>
                    </a:cubicBezTo>
                    <a:cubicBezTo>
                      <a:pt x="234" y="169"/>
                      <a:pt x="234" y="169"/>
                      <a:pt x="234" y="169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78" y="214"/>
                      <a:pt x="78" y="214"/>
                      <a:pt x="78" y="214"/>
                    </a:cubicBezTo>
                    <a:cubicBezTo>
                      <a:pt x="153" y="394"/>
                      <a:pt x="276" y="547"/>
                      <a:pt x="436" y="660"/>
                    </a:cubicBezTo>
                    <a:cubicBezTo>
                      <a:pt x="609" y="781"/>
                      <a:pt x="812" y="846"/>
                      <a:pt x="1024" y="846"/>
                    </a:cubicBezTo>
                    <a:cubicBezTo>
                      <a:pt x="1236" y="846"/>
                      <a:pt x="1440" y="781"/>
                      <a:pt x="1613" y="660"/>
                    </a:cubicBezTo>
                    <a:cubicBezTo>
                      <a:pt x="1781" y="541"/>
                      <a:pt x="1909" y="376"/>
                      <a:pt x="1982" y="183"/>
                    </a:cubicBezTo>
                    <a:cubicBezTo>
                      <a:pt x="1990" y="162"/>
                      <a:pt x="1979" y="139"/>
                      <a:pt x="1958" y="1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IN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23"/>
              <p:cNvSpPr>
                <a:spLocks noEditPoints="1"/>
              </p:cNvSpPr>
              <p:nvPr/>
            </p:nvSpPr>
            <p:spPr bwMode="auto">
              <a:xfrm>
                <a:off x="2530" y="679"/>
                <a:ext cx="2620" cy="2629"/>
              </a:xfrm>
              <a:custGeom>
                <a:avLst/>
                <a:gdLst>
                  <a:gd name="T0" fmla="*/ 1367 w 1384"/>
                  <a:gd name="T1" fmla="*/ 574 h 1389"/>
                  <a:gd name="T2" fmla="*/ 719 w 1384"/>
                  <a:gd name="T3" fmla="*/ 13 h 1389"/>
                  <a:gd name="T4" fmla="*/ 665 w 1384"/>
                  <a:gd name="T5" fmla="*/ 13 h 1389"/>
                  <a:gd name="T6" fmla="*/ 17 w 1384"/>
                  <a:gd name="T7" fmla="*/ 574 h 1389"/>
                  <a:gd name="T8" fmla="*/ 6 w 1384"/>
                  <a:gd name="T9" fmla="*/ 619 h 1389"/>
                  <a:gd name="T10" fmla="*/ 44 w 1384"/>
                  <a:gd name="T11" fmla="*/ 646 h 1389"/>
                  <a:gd name="T12" fmla="*/ 193 w 1384"/>
                  <a:gd name="T13" fmla="*/ 646 h 1389"/>
                  <a:gd name="T14" fmla="*/ 193 w 1384"/>
                  <a:gd name="T15" fmla="*/ 1348 h 1389"/>
                  <a:gd name="T16" fmla="*/ 234 w 1384"/>
                  <a:gd name="T17" fmla="*/ 1389 h 1389"/>
                  <a:gd name="T18" fmla="*/ 1150 w 1384"/>
                  <a:gd name="T19" fmla="*/ 1389 h 1389"/>
                  <a:gd name="T20" fmla="*/ 1191 w 1384"/>
                  <a:gd name="T21" fmla="*/ 1348 h 1389"/>
                  <a:gd name="T22" fmla="*/ 1191 w 1384"/>
                  <a:gd name="T23" fmla="*/ 646 h 1389"/>
                  <a:gd name="T24" fmla="*/ 1340 w 1384"/>
                  <a:gd name="T25" fmla="*/ 646 h 1389"/>
                  <a:gd name="T26" fmla="*/ 1378 w 1384"/>
                  <a:gd name="T27" fmla="*/ 619 h 1389"/>
                  <a:gd name="T28" fmla="*/ 1367 w 1384"/>
                  <a:gd name="T29" fmla="*/ 574 h 1389"/>
                  <a:gd name="T30" fmla="*/ 1150 w 1384"/>
                  <a:gd name="T31" fmla="*/ 564 h 1389"/>
                  <a:gd name="T32" fmla="*/ 1109 w 1384"/>
                  <a:gd name="T33" fmla="*/ 605 h 1389"/>
                  <a:gd name="T34" fmla="*/ 1109 w 1384"/>
                  <a:gd name="T35" fmla="*/ 1307 h 1389"/>
                  <a:gd name="T36" fmla="*/ 275 w 1384"/>
                  <a:gd name="T37" fmla="*/ 1307 h 1389"/>
                  <a:gd name="T38" fmla="*/ 275 w 1384"/>
                  <a:gd name="T39" fmla="*/ 605 h 1389"/>
                  <a:gd name="T40" fmla="*/ 234 w 1384"/>
                  <a:gd name="T41" fmla="*/ 564 h 1389"/>
                  <a:gd name="T42" fmla="*/ 153 w 1384"/>
                  <a:gd name="T43" fmla="*/ 564 h 1389"/>
                  <a:gd name="T44" fmla="*/ 692 w 1384"/>
                  <a:gd name="T45" fmla="*/ 98 h 1389"/>
                  <a:gd name="T46" fmla="*/ 1231 w 1384"/>
                  <a:gd name="T47" fmla="*/ 564 h 1389"/>
                  <a:gd name="T48" fmla="*/ 1150 w 1384"/>
                  <a:gd name="T49" fmla="*/ 564 h 1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84" h="1389">
                    <a:moveTo>
                      <a:pt x="1367" y="574"/>
                    </a:moveTo>
                    <a:cubicBezTo>
                      <a:pt x="719" y="13"/>
                      <a:pt x="719" y="13"/>
                      <a:pt x="719" y="13"/>
                    </a:cubicBezTo>
                    <a:cubicBezTo>
                      <a:pt x="703" y="0"/>
                      <a:pt x="681" y="0"/>
                      <a:pt x="665" y="13"/>
                    </a:cubicBezTo>
                    <a:cubicBezTo>
                      <a:pt x="17" y="574"/>
                      <a:pt x="17" y="574"/>
                      <a:pt x="17" y="574"/>
                    </a:cubicBezTo>
                    <a:cubicBezTo>
                      <a:pt x="4" y="586"/>
                      <a:pt x="0" y="604"/>
                      <a:pt x="6" y="619"/>
                    </a:cubicBezTo>
                    <a:cubicBezTo>
                      <a:pt x="12" y="635"/>
                      <a:pt x="27" y="646"/>
                      <a:pt x="44" y="646"/>
                    </a:cubicBezTo>
                    <a:cubicBezTo>
                      <a:pt x="193" y="646"/>
                      <a:pt x="193" y="646"/>
                      <a:pt x="193" y="646"/>
                    </a:cubicBezTo>
                    <a:cubicBezTo>
                      <a:pt x="193" y="1348"/>
                      <a:pt x="193" y="1348"/>
                      <a:pt x="193" y="1348"/>
                    </a:cubicBezTo>
                    <a:cubicBezTo>
                      <a:pt x="193" y="1370"/>
                      <a:pt x="211" y="1389"/>
                      <a:pt x="234" y="1389"/>
                    </a:cubicBezTo>
                    <a:cubicBezTo>
                      <a:pt x="1150" y="1389"/>
                      <a:pt x="1150" y="1389"/>
                      <a:pt x="1150" y="1389"/>
                    </a:cubicBezTo>
                    <a:cubicBezTo>
                      <a:pt x="1173" y="1389"/>
                      <a:pt x="1191" y="1370"/>
                      <a:pt x="1191" y="1348"/>
                    </a:cubicBezTo>
                    <a:cubicBezTo>
                      <a:pt x="1191" y="646"/>
                      <a:pt x="1191" y="646"/>
                      <a:pt x="1191" y="646"/>
                    </a:cubicBezTo>
                    <a:cubicBezTo>
                      <a:pt x="1340" y="646"/>
                      <a:pt x="1340" y="646"/>
                      <a:pt x="1340" y="646"/>
                    </a:cubicBezTo>
                    <a:cubicBezTo>
                      <a:pt x="1357" y="646"/>
                      <a:pt x="1372" y="635"/>
                      <a:pt x="1378" y="619"/>
                    </a:cubicBezTo>
                    <a:cubicBezTo>
                      <a:pt x="1384" y="604"/>
                      <a:pt x="1380" y="586"/>
                      <a:pt x="1367" y="574"/>
                    </a:cubicBezTo>
                    <a:close/>
                    <a:moveTo>
                      <a:pt x="1150" y="564"/>
                    </a:moveTo>
                    <a:cubicBezTo>
                      <a:pt x="1128" y="564"/>
                      <a:pt x="1109" y="583"/>
                      <a:pt x="1109" y="605"/>
                    </a:cubicBezTo>
                    <a:cubicBezTo>
                      <a:pt x="1109" y="1307"/>
                      <a:pt x="1109" y="1307"/>
                      <a:pt x="1109" y="1307"/>
                    </a:cubicBezTo>
                    <a:cubicBezTo>
                      <a:pt x="275" y="1307"/>
                      <a:pt x="275" y="1307"/>
                      <a:pt x="275" y="1307"/>
                    </a:cubicBezTo>
                    <a:cubicBezTo>
                      <a:pt x="275" y="605"/>
                      <a:pt x="275" y="605"/>
                      <a:pt x="275" y="605"/>
                    </a:cubicBezTo>
                    <a:cubicBezTo>
                      <a:pt x="275" y="583"/>
                      <a:pt x="256" y="564"/>
                      <a:pt x="234" y="564"/>
                    </a:cubicBezTo>
                    <a:cubicBezTo>
                      <a:pt x="153" y="564"/>
                      <a:pt x="153" y="564"/>
                      <a:pt x="153" y="564"/>
                    </a:cubicBezTo>
                    <a:cubicBezTo>
                      <a:pt x="692" y="98"/>
                      <a:pt x="692" y="98"/>
                      <a:pt x="692" y="98"/>
                    </a:cubicBezTo>
                    <a:cubicBezTo>
                      <a:pt x="1231" y="564"/>
                      <a:pt x="1231" y="564"/>
                      <a:pt x="1231" y="564"/>
                    </a:cubicBezTo>
                    <a:lnTo>
                      <a:pt x="1150" y="564"/>
                    </a:lnTo>
                    <a:close/>
                  </a:path>
                </a:pathLst>
              </a:custGeom>
              <a:solidFill>
                <a:srgbClr val="FDB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IN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24"/>
              <p:cNvSpPr>
                <a:spLocks noEditPoints="1"/>
              </p:cNvSpPr>
              <p:nvPr/>
            </p:nvSpPr>
            <p:spPr bwMode="auto">
              <a:xfrm>
                <a:off x="3384" y="1911"/>
                <a:ext cx="912" cy="946"/>
              </a:xfrm>
              <a:custGeom>
                <a:avLst/>
                <a:gdLst>
                  <a:gd name="T0" fmla="*/ 442 w 482"/>
                  <a:gd name="T1" fmla="*/ 0 h 500"/>
                  <a:gd name="T2" fmla="*/ 40 w 482"/>
                  <a:gd name="T3" fmla="*/ 0 h 500"/>
                  <a:gd name="T4" fmla="*/ 0 w 482"/>
                  <a:gd name="T5" fmla="*/ 40 h 500"/>
                  <a:gd name="T6" fmla="*/ 0 w 482"/>
                  <a:gd name="T7" fmla="*/ 460 h 500"/>
                  <a:gd name="T8" fmla="*/ 40 w 482"/>
                  <a:gd name="T9" fmla="*/ 500 h 500"/>
                  <a:gd name="T10" fmla="*/ 442 w 482"/>
                  <a:gd name="T11" fmla="*/ 500 h 500"/>
                  <a:gd name="T12" fmla="*/ 482 w 482"/>
                  <a:gd name="T13" fmla="*/ 460 h 500"/>
                  <a:gd name="T14" fmla="*/ 482 w 482"/>
                  <a:gd name="T15" fmla="*/ 40 h 500"/>
                  <a:gd name="T16" fmla="*/ 442 w 482"/>
                  <a:gd name="T17" fmla="*/ 0 h 500"/>
                  <a:gd name="T18" fmla="*/ 401 w 482"/>
                  <a:gd name="T19" fmla="*/ 419 h 500"/>
                  <a:gd name="T20" fmla="*/ 81 w 482"/>
                  <a:gd name="T21" fmla="*/ 419 h 500"/>
                  <a:gd name="T22" fmla="*/ 81 w 482"/>
                  <a:gd name="T23" fmla="*/ 81 h 500"/>
                  <a:gd name="T24" fmla="*/ 401 w 482"/>
                  <a:gd name="T25" fmla="*/ 81 h 500"/>
                  <a:gd name="T26" fmla="*/ 401 w 482"/>
                  <a:gd name="T27" fmla="*/ 419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2" h="500">
                    <a:moveTo>
                      <a:pt x="442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460"/>
                      <a:pt x="0" y="460"/>
                      <a:pt x="0" y="460"/>
                    </a:cubicBezTo>
                    <a:cubicBezTo>
                      <a:pt x="0" y="482"/>
                      <a:pt x="18" y="500"/>
                      <a:pt x="40" y="500"/>
                    </a:cubicBezTo>
                    <a:cubicBezTo>
                      <a:pt x="442" y="500"/>
                      <a:pt x="442" y="500"/>
                      <a:pt x="442" y="500"/>
                    </a:cubicBezTo>
                    <a:cubicBezTo>
                      <a:pt x="464" y="500"/>
                      <a:pt x="482" y="482"/>
                      <a:pt x="482" y="460"/>
                    </a:cubicBezTo>
                    <a:cubicBezTo>
                      <a:pt x="482" y="40"/>
                      <a:pt x="482" y="40"/>
                      <a:pt x="482" y="40"/>
                    </a:cubicBezTo>
                    <a:cubicBezTo>
                      <a:pt x="482" y="18"/>
                      <a:pt x="464" y="0"/>
                      <a:pt x="442" y="0"/>
                    </a:cubicBezTo>
                    <a:close/>
                    <a:moveTo>
                      <a:pt x="401" y="419"/>
                    </a:moveTo>
                    <a:cubicBezTo>
                      <a:pt x="81" y="419"/>
                      <a:pt x="81" y="419"/>
                      <a:pt x="81" y="419"/>
                    </a:cubicBezTo>
                    <a:cubicBezTo>
                      <a:pt x="81" y="81"/>
                      <a:pt x="81" y="81"/>
                      <a:pt x="81" y="81"/>
                    </a:cubicBezTo>
                    <a:cubicBezTo>
                      <a:pt x="401" y="81"/>
                      <a:pt x="401" y="81"/>
                      <a:pt x="401" y="81"/>
                    </a:cubicBezTo>
                    <a:lnTo>
                      <a:pt x="401" y="419"/>
                    </a:lnTo>
                    <a:close/>
                  </a:path>
                </a:pathLst>
              </a:custGeom>
              <a:solidFill>
                <a:srgbClr val="FDB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IN" sz="135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74" name="TextBox 73"/>
          <p:cNvSpPr txBox="1"/>
          <p:nvPr/>
        </p:nvSpPr>
        <p:spPr>
          <a:xfrm>
            <a:off x="4188675" y="1660691"/>
            <a:ext cx="946413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en-US" sz="750" b="1" dirty="0">
                <a:solidFill>
                  <a:srgbClr val="00B0DA"/>
                </a:solidFill>
              </a:rPr>
              <a:t>Typical experience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188675" y="3105573"/>
            <a:ext cx="1209739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en-US" sz="750" b="1" dirty="0">
                <a:solidFill>
                  <a:srgbClr val="FDB515"/>
                </a:solidFill>
              </a:rPr>
              <a:t>Intervention experience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737801" y="1660691"/>
            <a:ext cx="946413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en-US" sz="750" b="1" dirty="0">
                <a:solidFill>
                  <a:srgbClr val="00B0DA"/>
                </a:solidFill>
              </a:rPr>
              <a:t>Typical experience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737801" y="3105573"/>
            <a:ext cx="1209739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en-US" sz="750" b="1" dirty="0">
                <a:solidFill>
                  <a:srgbClr val="FDB515"/>
                </a:solidFill>
              </a:rPr>
              <a:t>Intervention experience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33514" y="1056351"/>
            <a:ext cx="1278190" cy="3051621"/>
            <a:chOff x="10182947" y="1408468"/>
            <a:chExt cx="1704253" cy="4068828"/>
          </a:xfrm>
        </p:grpSpPr>
        <p:sp>
          <p:nvSpPr>
            <p:cNvPr id="11" name="TextBox 10"/>
            <p:cNvSpPr txBox="1"/>
            <p:nvPr/>
          </p:nvSpPr>
          <p:spPr>
            <a:xfrm>
              <a:off x="10182947" y="1408468"/>
              <a:ext cx="1199906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685800"/>
              <a:r>
                <a:rPr lang="en-US" sz="1500" dirty="0">
                  <a:solidFill>
                    <a:srgbClr val="003262"/>
                  </a:solidFill>
                </a:rPr>
                <a:t>Falls off</a:t>
              </a:r>
              <a:br>
                <a:rPr lang="en-US" sz="1500" dirty="0">
                  <a:solidFill>
                    <a:srgbClr val="003262"/>
                  </a:solidFill>
                </a:rPr>
              </a:br>
              <a:r>
                <a:rPr lang="en-US" sz="1500" dirty="0">
                  <a:solidFill>
                    <a:srgbClr val="003262"/>
                  </a:solidFill>
                </a:rPr>
                <a:t>treatment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182947" y="2424601"/>
              <a:ext cx="1704253" cy="110799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pPr defTabSz="685800">
                <a:spcBef>
                  <a:spcPts val="900"/>
                </a:spcBef>
              </a:pPr>
              <a:r>
                <a:rPr lang="en-US" sz="900" b="1" dirty="0">
                  <a:solidFill>
                    <a:prstClr val="black"/>
                  </a:solidFill>
                </a:rPr>
                <a:t>Patient starts to </a:t>
              </a:r>
              <a:br>
                <a:rPr lang="en-US" sz="900" b="1" dirty="0">
                  <a:solidFill>
                    <a:prstClr val="black"/>
                  </a:solidFill>
                </a:rPr>
              </a:br>
              <a:r>
                <a:rPr lang="en-US" sz="900" b="1" dirty="0">
                  <a:solidFill>
                    <a:prstClr val="black"/>
                  </a:solidFill>
                </a:rPr>
                <a:t>take medication intermittently, experiences treatment interruptions or falls out of care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0182947" y="4369300"/>
              <a:ext cx="1704253" cy="110799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pPr defTabSz="685800">
                <a:spcBef>
                  <a:spcPts val="900"/>
                </a:spcBef>
              </a:pPr>
              <a:r>
                <a:rPr lang="en-US" sz="900" b="1" dirty="0">
                  <a:solidFill>
                    <a:prstClr val="black"/>
                  </a:solidFill>
                </a:rPr>
                <a:t>Prime subconsciously influences patient to stay on treatment to achieve personal goals and receive positive recognition from staff</a:t>
              </a:r>
            </a:p>
          </p:txBody>
        </p:sp>
        <p:sp>
          <p:nvSpPr>
            <p:cNvPr id="65" name="Isosceles Triangle 64"/>
            <p:cNvSpPr/>
            <p:nvPr/>
          </p:nvSpPr>
          <p:spPr>
            <a:xfrm rot="10800000">
              <a:off x="10975675" y="3864645"/>
              <a:ext cx="118796" cy="102410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IN" sz="1350">
                <a:solidFill>
                  <a:prstClr val="white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0182947" y="2214255"/>
              <a:ext cx="1261884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685800"/>
              <a:r>
                <a:rPr lang="en-US" sz="750" b="1" dirty="0">
                  <a:solidFill>
                    <a:srgbClr val="00B0DA"/>
                  </a:solidFill>
                </a:rPr>
                <a:t>Typical experience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182947" y="4140764"/>
              <a:ext cx="1612985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685800"/>
              <a:r>
                <a:rPr lang="en-US" sz="750" b="1" dirty="0">
                  <a:solidFill>
                    <a:srgbClr val="FDB515"/>
                  </a:solidFill>
                </a:rPr>
                <a:t>Intervention experience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7433513" y="398428"/>
            <a:ext cx="612296" cy="612296"/>
            <a:chOff x="10182947" y="531237"/>
            <a:chExt cx="816394" cy="816394"/>
          </a:xfrm>
        </p:grpSpPr>
        <p:sp>
          <p:nvSpPr>
            <p:cNvPr id="105" name="Oval 104"/>
            <p:cNvSpPr/>
            <p:nvPr/>
          </p:nvSpPr>
          <p:spPr>
            <a:xfrm>
              <a:off x="10182947" y="531237"/>
              <a:ext cx="816394" cy="816394"/>
            </a:xfrm>
            <a:prstGeom prst="ellipse">
              <a:avLst/>
            </a:prstGeom>
            <a:solidFill>
              <a:srgbClr val="003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IN" sz="1350">
                <a:solidFill>
                  <a:prstClr val="white"/>
                </a:solidFill>
              </a:endParaRPr>
            </a:p>
          </p:txBody>
        </p:sp>
        <p:grpSp>
          <p:nvGrpSpPr>
            <p:cNvPr id="106" name="Group 27"/>
            <p:cNvGrpSpPr>
              <a:grpSpLocks noChangeAspect="1"/>
            </p:cNvGrpSpPr>
            <p:nvPr/>
          </p:nvGrpSpPr>
          <p:grpSpPr bwMode="auto">
            <a:xfrm>
              <a:off x="10381757" y="730047"/>
              <a:ext cx="418775" cy="418775"/>
              <a:chOff x="2061" y="380"/>
              <a:chExt cx="3558" cy="3558"/>
            </a:xfrm>
            <a:solidFill>
              <a:srgbClr val="FDB515"/>
            </a:solidFill>
          </p:grpSpPr>
          <p:sp>
            <p:nvSpPr>
              <p:cNvPr id="107" name="Freeform 28"/>
              <p:cNvSpPr>
                <a:spLocks noEditPoints="1"/>
              </p:cNvSpPr>
              <p:nvPr/>
            </p:nvSpPr>
            <p:spPr bwMode="auto">
              <a:xfrm>
                <a:off x="2061" y="982"/>
                <a:ext cx="2116" cy="2956"/>
              </a:xfrm>
              <a:custGeom>
                <a:avLst/>
                <a:gdLst>
                  <a:gd name="T0" fmla="*/ 1118 w 1118"/>
                  <a:gd name="T1" fmla="*/ 238 h 1562"/>
                  <a:gd name="T2" fmla="*/ 1086 w 1118"/>
                  <a:gd name="T3" fmla="*/ 208 h 1562"/>
                  <a:gd name="T4" fmla="*/ 1006 w 1118"/>
                  <a:gd name="T5" fmla="*/ 0 h 1562"/>
                  <a:gd name="T6" fmla="*/ 33 w 1118"/>
                  <a:gd name="T7" fmla="*/ 80 h 1562"/>
                  <a:gd name="T8" fmla="*/ 30 w 1118"/>
                  <a:gd name="T9" fmla="*/ 208 h 1562"/>
                  <a:gd name="T10" fmla="*/ 30 w 1118"/>
                  <a:gd name="T11" fmla="*/ 268 h 1562"/>
                  <a:gd name="T12" fmla="*/ 104 w 1118"/>
                  <a:gd name="T13" fmla="*/ 340 h 1562"/>
                  <a:gd name="T14" fmla="*/ 0 w 1118"/>
                  <a:gd name="T15" fmla="*/ 483 h 1562"/>
                  <a:gd name="T16" fmla="*/ 129 w 1118"/>
                  <a:gd name="T17" fmla="*/ 1562 h 1562"/>
                  <a:gd name="T18" fmla="*/ 1118 w 1118"/>
                  <a:gd name="T19" fmla="*/ 1433 h 1562"/>
                  <a:gd name="T20" fmla="*/ 1051 w 1118"/>
                  <a:gd name="T21" fmla="*/ 361 h 1562"/>
                  <a:gd name="T22" fmla="*/ 1015 w 1118"/>
                  <a:gd name="T23" fmla="*/ 268 h 1562"/>
                  <a:gd name="T24" fmla="*/ 1058 w 1118"/>
                  <a:gd name="T25" fmla="*/ 1433 h 1562"/>
                  <a:gd name="T26" fmla="*/ 129 w 1118"/>
                  <a:gd name="T27" fmla="*/ 1502 h 1562"/>
                  <a:gd name="T28" fmla="*/ 60 w 1118"/>
                  <a:gd name="T29" fmla="*/ 1364 h 1562"/>
                  <a:gd name="T30" fmla="*/ 1058 w 1118"/>
                  <a:gd name="T31" fmla="*/ 1433 h 1562"/>
                  <a:gd name="T32" fmla="*/ 60 w 1118"/>
                  <a:gd name="T33" fmla="*/ 1304 h 1562"/>
                  <a:gd name="T34" fmla="*/ 1058 w 1118"/>
                  <a:gd name="T35" fmla="*/ 724 h 1562"/>
                  <a:gd name="T36" fmla="*/ 1022 w 1118"/>
                  <a:gd name="T37" fmla="*/ 413 h 1562"/>
                  <a:gd name="T38" fmla="*/ 1058 w 1118"/>
                  <a:gd name="T39" fmla="*/ 664 h 1562"/>
                  <a:gd name="T40" fmla="*/ 60 w 1118"/>
                  <a:gd name="T41" fmla="*/ 483 h 1562"/>
                  <a:gd name="T42" fmla="*/ 149 w 1118"/>
                  <a:gd name="T43" fmla="*/ 383 h 1562"/>
                  <a:gd name="T44" fmla="*/ 164 w 1118"/>
                  <a:gd name="T45" fmla="*/ 268 h 1562"/>
                  <a:gd name="T46" fmla="*/ 955 w 1118"/>
                  <a:gd name="T47" fmla="*/ 357 h 1562"/>
                  <a:gd name="T48" fmla="*/ 1022 w 1118"/>
                  <a:gd name="T49" fmla="*/ 413 h 1562"/>
                  <a:gd name="T50" fmla="*/ 93 w 1118"/>
                  <a:gd name="T51" fmla="*/ 80 h 1562"/>
                  <a:gd name="T52" fmla="*/ 231 w 1118"/>
                  <a:gd name="T53" fmla="*/ 60 h 1562"/>
                  <a:gd name="T54" fmla="*/ 261 w 1118"/>
                  <a:gd name="T55" fmla="*/ 148 h 1562"/>
                  <a:gd name="T56" fmla="*/ 291 w 1118"/>
                  <a:gd name="T57" fmla="*/ 60 h 1562"/>
                  <a:gd name="T58" fmla="*/ 430 w 1118"/>
                  <a:gd name="T59" fmla="*/ 118 h 1562"/>
                  <a:gd name="T60" fmla="*/ 490 w 1118"/>
                  <a:gd name="T61" fmla="*/ 118 h 1562"/>
                  <a:gd name="T62" fmla="*/ 629 w 1118"/>
                  <a:gd name="T63" fmla="*/ 60 h 1562"/>
                  <a:gd name="T64" fmla="*/ 659 w 1118"/>
                  <a:gd name="T65" fmla="*/ 148 h 1562"/>
                  <a:gd name="T66" fmla="*/ 689 w 1118"/>
                  <a:gd name="T67" fmla="*/ 60 h 1562"/>
                  <a:gd name="T68" fmla="*/ 827 w 1118"/>
                  <a:gd name="T69" fmla="*/ 118 h 1562"/>
                  <a:gd name="T70" fmla="*/ 887 w 1118"/>
                  <a:gd name="T71" fmla="*/ 118 h 1562"/>
                  <a:gd name="T72" fmla="*/ 1006 w 1118"/>
                  <a:gd name="T73" fmla="*/ 60 h 1562"/>
                  <a:gd name="T74" fmla="*/ 1026 w 1118"/>
                  <a:gd name="T75" fmla="*/ 208 h 1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18" h="1562">
                    <a:moveTo>
                      <a:pt x="1088" y="268"/>
                    </a:moveTo>
                    <a:cubicBezTo>
                      <a:pt x="1105" y="268"/>
                      <a:pt x="1118" y="255"/>
                      <a:pt x="1118" y="238"/>
                    </a:cubicBezTo>
                    <a:cubicBezTo>
                      <a:pt x="1118" y="222"/>
                      <a:pt x="1105" y="208"/>
                      <a:pt x="1088" y="208"/>
                    </a:cubicBezTo>
                    <a:cubicBezTo>
                      <a:pt x="1086" y="208"/>
                      <a:pt x="1086" y="208"/>
                      <a:pt x="1086" y="208"/>
                    </a:cubicBezTo>
                    <a:cubicBezTo>
                      <a:pt x="1086" y="80"/>
                      <a:pt x="1086" y="80"/>
                      <a:pt x="1086" y="80"/>
                    </a:cubicBezTo>
                    <a:cubicBezTo>
                      <a:pt x="1086" y="36"/>
                      <a:pt x="1050" y="0"/>
                      <a:pt x="1006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68" y="0"/>
                      <a:pt x="33" y="36"/>
                      <a:pt x="33" y="80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0" y="208"/>
                      <a:pt x="30" y="208"/>
                      <a:pt x="30" y="208"/>
                    </a:cubicBezTo>
                    <a:cubicBezTo>
                      <a:pt x="13" y="208"/>
                      <a:pt x="0" y="222"/>
                      <a:pt x="0" y="238"/>
                    </a:cubicBezTo>
                    <a:cubicBezTo>
                      <a:pt x="0" y="255"/>
                      <a:pt x="13" y="268"/>
                      <a:pt x="30" y="268"/>
                    </a:cubicBezTo>
                    <a:cubicBezTo>
                      <a:pt x="104" y="268"/>
                      <a:pt x="104" y="268"/>
                      <a:pt x="104" y="268"/>
                    </a:cubicBezTo>
                    <a:cubicBezTo>
                      <a:pt x="104" y="340"/>
                      <a:pt x="104" y="340"/>
                      <a:pt x="104" y="340"/>
                    </a:cubicBezTo>
                    <a:cubicBezTo>
                      <a:pt x="67" y="361"/>
                      <a:pt x="67" y="361"/>
                      <a:pt x="67" y="361"/>
                    </a:cubicBezTo>
                    <a:cubicBezTo>
                      <a:pt x="29" y="383"/>
                      <a:pt x="0" y="436"/>
                      <a:pt x="0" y="483"/>
                    </a:cubicBezTo>
                    <a:cubicBezTo>
                      <a:pt x="0" y="1433"/>
                      <a:pt x="0" y="1433"/>
                      <a:pt x="0" y="1433"/>
                    </a:cubicBezTo>
                    <a:cubicBezTo>
                      <a:pt x="0" y="1505"/>
                      <a:pt x="58" y="1562"/>
                      <a:pt x="129" y="1562"/>
                    </a:cubicBezTo>
                    <a:cubicBezTo>
                      <a:pt x="989" y="1562"/>
                      <a:pt x="989" y="1562"/>
                      <a:pt x="989" y="1562"/>
                    </a:cubicBezTo>
                    <a:cubicBezTo>
                      <a:pt x="1060" y="1562"/>
                      <a:pt x="1118" y="1505"/>
                      <a:pt x="1118" y="1433"/>
                    </a:cubicBezTo>
                    <a:cubicBezTo>
                      <a:pt x="1118" y="483"/>
                      <a:pt x="1118" y="483"/>
                      <a:pt x="1118" y="483"/>
                    </a:cubicBezTo>
                    <a:cubicBezTo>
                      <a:pt x="1118" y="436"/>
                      <a:pt x="1089" y="383"/>
                      <a:pt x="1051" y="361"/>
                    </a:cubicBezTo>
                    <a:cubicBezTo>
                      <a:pt x="1015" y="340"/>
                      <a:pt x="1015" y="340"/>
                      <a:pt x="1015" y="340"/>
                    </a:cubicBezTo>
                    <a:cubicBezTo>
                      <a:pt x="1015" y="268"/>
                      <a:pt x="1015" y="268"/>
                      <a:pt x="1015" y="268"/>
                    </a:cubicBezTo>
                    <a:cubicBezTo>
                      <a:pt x="1088" y="268"/>
                      <a:pt x="1088" y="268"/>
                      <a:pt x="1088" y="268"/>
                    </a:cubicBezTo>
                    <a:close/>
                    <a:moveTo>
                      <a:pt x="1058" y="1433"/>
                    </a:moveTo>
                    <a:cubicBezTo>
                      <a:pt x="1058" y="1471"/>
                      <a:pt x="1027" y="1502"/>
                      <a:pt x="989" y="1502"/>
                    </a:cubicBezTo>
                    <a:cubicBezTo>
                      <a:pt x="129" y="1502"/>
                      <a:pt x="129" y="1502"/>
                      <a:pt x="129" y="1502"/>
                    </a:cubicBezTo>
                    <a:cubicBezTo>
                      <a:pt x="91" y="1502"/>
                      <a:pt x="60" y="1471"/>
                      <a:pt x="60" y="1433"/>
                    </a:cubicBezTo>
                    <a:cubicBezTo>
                      <a:pt x="60" y="1364"/>
                      <a:pt x="60" y="1364"/>
                      <a:pt x="60" y="1364"/>
                    </a:cubicBezTo>
                    <a:cubicBezTo>
                      <a:pt x="1058" y="1364"/>
                      <a:pt x="1058" y="1364"/>
                      <a:pt x="1058" y="1364"/>
                    </a:cubicBezTo>
                    <a:lnTo>
                      <a:pt x="1058" y="1433"/>
                    </a:lnTo>
                    <a:close/>
                    <a:moveTo>
                      <a:pt x="1058" y="1304"/>
                    </a:moveTo>
                    <a:cubicBezTo>
                      <a:pt x="60" y="1304"/>
                      <a:pt x="60" y="1304"/>
                      <a:pt x="60" y="1304"/>
                    </a:cubicBezTo>
                    <a:cubicBezTo>
                      <a:pt x="60" y="724"/>
                      <a:pt x="60" y="724"/>
                      <a:pt x="60" y="724"/>
                    </a:cubicBezTo>
                    <a:cubicBezTo>
                      <a:pt x="1058" y="724"/>
                      <a:pt x="1058" y="724"/>
                      <a:pt x="1058" y="724"/>
                    </a:cubicBezTo>
                    <a:lnTo>
                      <a:pt x="1058" y="1304"/>
                    </a:lnTo>
                    <a:close/>
                    <a:moveTo>
                      <a:pt x="1022" y="413"/>
                    </a:moveTo>
                    <a:cubicBezTo>
                      <a:pt x="1041" y="424"/>
                      <a:pt x="1058" y="457"/>
                      <a:pt x="1058" y="483"/>
                    </a:cubicBezTo>
                    <a:cubicBezTo>
                      <a:pt x="1058" y="664"/>
                      <a:pt x="1058" y="664"/>
                      <a:pt x="1058" y="664"/>
                    </a:cubicBezTo>
                    <a:cubicBezTo>
                      <a:pt x="60" y="664"/>
                      <a:pt x="60" y="664"/>
                      <a:pt x="60" y="664"/>
                    </a:cubicBezTo>
                    <a:cubicBezTo>
                      <a:pt x="60" y="483"/>
                      <a:pt x="60" y="483"/>
                      <a:pt x="60" y="483"/>
                    </a:cubicBezTo>
                    <a:cubicBezTo>
                      <a:pt x="60" y="457"/>
                      <a:pt x="78" y="424"/>
                      <a:pt x="97" y="413"/>
                    </a:cubicBezTo>
                    <a:cubicBezTo>
                      <a:pt x="149" y="383"/>
                      <a:pt x="149" y="383"/>
                      <a:pt x="149" y="383"/>
                    </a:cubicBezTo>
                    <a:cubicBezTo>
                      <a:pt x="158" y="378"/>
                      <a:pt x="164" y="368"/>
                      <a:pt x="164" y="357"/>
                    </a:cubicBezTo>
                    <a:cubicBezTo>
                      <a:pt x="164" y="268"/>
                      <a:pt x="164" y="268"/>
                      <a:pt x="164" y="268"/>
                    </a:cubicBezTo>
                    <a:cubicBezTo>
                      <a:pt x="955" y="268"/>
                      <a:pt x="955" y="268"/>
                      <a:pt x="955" y="268"/>
                    </a:cubicBezTo>
                    <a:cubicBezTo>
                      <a:pt x="955" y="357"/>
                      <a:pt x="955" y="357"/>
                      <a:pt x="955" y="357"/>
                    </a:cubicBezTo>
                    <a:cubicBezTo>
                      <a:pt x="955" y="368"/>
                      <a:pt x="960" y="378"/>
                      <a:pt x="970" y="383"/>
                    </a:cubicBezTo>
                    <a:lnTo>
                      <a:pt x="1022" y="413"/>
                    </a:lnTo>
                    <a:close/>
                    <a:moveTo>
                      <a:pt x="93" y="208"/>
                    </a:moveTo>
                    <a:cubicBezTo>
                      <a:pt x="93" y="80"/>
                      <a:pt x="93" y="80"/>
                      <a:pt x="93" y="80"/>
                    </a:cubicBezTo>
                    <a:cubicBezTo>
                      <a:pt x="93" y="69"/>
                      <a:pt x="101" y="60"/>
                      <a:pt x="112" y="60"/>
                    </a:cubicBezTo>
                    <a:cubicBezTo>
                      <a:pt x="231" y="60"/>
                      <a:pt x="231" y="60"/>
                      <a:pt x="231" y="60"/>
                    </a:cubicBezTo>
                    <a:cubicBezTo>
                      <a:pt x="231" y="118"/>
                      <a:pt x="231" y="118"/>
                      <a:pt x="231" y="118"/>
                    </a:cubicBezTo>
                    <a:cubicBezTo>
                      <a:pt x="231" y="135"/>
                      <a:pt x="245" y="148"/>
                      <a:pt x="261" y="148"/>
                    </a:cubicBezTo>
                    <a:cubicBezTo>
                      <a:pt x="278" y="148"/>
                      <a:pt x="291" y="135"/>
                      <a:pt x="291" y="118"/>
                    </a:cubicBezTo>
                    <a:cubicBezTo>
                      <a:pt x="291" y="60"/>
                      <a:pt x="291" y="60"/>
                      <a:pt x="291" y="60"/>
                    </a:cubicBezTo>
                    <a:cubicBezTo>
                      <a:pt x="430" y="60"/>
                      <a:pt x="430" y="60"/>
                      <a:pt x="430" y="60"/>
                    </a:cubicBezTo>
                    <a:cubicBezTo>
                      <a:pt x="430" y="118"/>
                      <a:pt x="430" y="118"/>
                      <a:pt x="430" y="118"/>
                    </a:cubicBezTo>
                    <a:cubicBezTo>
                      <a:pt x="430" y="135"/>
                      <a:pt x="443" y="148"/>
                      <a:pt x="460" y="148"/>
                    </a:cubicBezTo>
                    <a:cubicBezTo>
                      <a:pt x="476" y="148"/>
                      <a:pt x="490" y="135"/>
                      <a:pt x="490" y="118"/>
                    </a:cubicBezTo>
                    <a:cubicBezTo>
                      <a:pt x="490" y="60"/>
                      <a:pt x="490" y="60"/>
                      <a:pt x="490" y="60"/>
                    </a:cubicBezTo>
                    <a:cubicBezTo>
                      <a:pt x="629" y="60"/>
                      <a:pt x="629" y="60"/>
                      <a:pt x="629" y="60"/>
                    </a:cubicBezTo>
                    <a:cubicBezTo>
                      <a:pt x="629" y="118"/>
                      <a:pt x="629" y="118"/>
                      <a:pt x="629" y="118"/>
                    </a:cubicBezTo>
                    <a:cubicBezTo>
                      <a:pt x="629" y="135"/>
                      <a:pt x="642" y="148"/>
                      <a:pt x="659" y="148"/>
                    </a:cubicBezTo>
                    <a:cubicBezTo>
                      <a:pt x="675" y="148"/>
                      <a:pt x="689" y="135"/>
                      <a:pt x="689" y="118"/>
                    </a:cubicBezTo>
                    <a:cubicBezTo>
                      <a:pt x="689" y="60"/>
                      <a:pt x="689" y="60"/>
                      <a:pt x="689" y="60"/>
                    </a:cubicBezTo>
                    <a:cubicBezTo>
                      <a:pt x="827" y="60"/>
                      <a:pt x="827" y="60"/>
                      <a:pt x="827" y="60"/>
                    </a:cubicBezTo>
                    <a:cubicBezTo>
                      <a:pt x="827" y="118"/>
                      <a:pt x="827" y="118"/>
                      <a:pt x="827" y="118"/>
                    </a:cubicBezTo>
                    <a:cubicBezTo>
                      <a:pt x="827" y="135"/>
                      <a:pt x="841" y="148"/>
                      <a:pt x="857" y="148"/>
                    </a:cubicBezTo>
                    <a:cubicBezTo>
                      <a:pt x="874" y="148"/>
                      <a:pt x="887" y="135"/>
                      <a:pt x="887" y="118"/>
                    </a:cubicBezTo>
                    <a:cubicBezTo>
                      <a:pt x="887" y="60"/>
                      <a:pt x="887" y="60"/>
                      <a:pt x="887" y="60"/>
                    </a:cubicBezTo>
                    <a:cubicBezTo>
                      <a:pt x="1006" y="60"/>
                      <a:pt x="1006" y="60"/>
                      <a:pt x="1006" y="60"/>
                    </a:cubicBezTo>
                    <a:cubicBezTo>
                      <a:pt x="1017" y="60"/>
                      <a:pt x="1026" y="69"/>
                      <a:pt x="1026" y="80"/>
                    </a:cubicBezTo>
                    <a:cubicBezTo>
                      <a:pt x="1026" y="208"/>
                      <a:pt x="1026" y="208"/>
                      <a:pt x="1026" y="208"/>
                    </a:cubicBezTo>
                    <a:lnTo>
                      <a:pt x="93" y="208"/>
                    </a:lnTo>
                    <a:close/>
                  </a:path>
                </a:pathLst>
              </a:custGeom>
              <a:solidFill>
                <a:srgbClr val="00B0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IN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Freeform 29"/>
              <p:cNvSpPr>
                <a:spLocks noEditPoints="1"/>
              </p:cNvSpPr>
              <p:nvPr/>
            </p:nvSpPr>
            <p:spPr bwMode="auto">
              <a:xfrm>
                <a:off x="2436" y="2556"/>
                <a:ext cx="1368" cy="689"/>
              </a:xfrm>
              <a:custGeom>
                <a:avLst/>
                <a:gdLst>
                  <a:gd name="T0" fmla="*/ 182 w 723"/>
                  <a:gd name="T1" fmla="*/ 364 h 364"/>
                  <a:gd name="T2" fmla="*/ 541 w 723"/>
                  <a:gd name="T3" fmla="*/ 364 h 364"/>
                  <a:gd name="T4" fmla="*/ 723 w 723"/>
                  <a:gd name="T5" fmla="*/ 182 h 364"/>
                  <a:gd name="T6" fmla="*/ 541 w 723"/>
                  <a:gd name="T7" fmla="*/ 0 h 364"/>
                  <a:gd name="T8" fmla="*/ 182 w 723"/>
                  <a:gd name="T9" fmla="*/ 0 h 364"/>
                  <a:gd name="T10" fmla="*/ 0 w 723"/>
                  <a:gd name="T11" fmla="*/ 182 h 364"/>
                  <a:gd name="T12" fmla="*/ 182 w 723"/>
                  <a:gd name="T13" fmla="*/ 364 h 364"/>
                  <a:gd name="T14" fmla="*/ 391 w 723"/>
                  <a:gd name="T15" fmla="*/ 60 h 364"/>
                  <a:gd name="T16" fmla="*/ 541 w 723"/>
                  <a:gd name="T17" fmla="*/ 60 h 364"/>
                  <a:gd name="T18" fmla="*/ 663 w 723"/>
                  <a:gd name="T19" fmla="*/ 182 h 364"/>
                  <a:gd name="T20" fmla="*/ 541 w 723"/>
                  <a:gd name="T21" fmla="*/ 304 h 364"/>
                  <a:gd name="T22" fmla="*/ 391 w 723"/>
                  <a:gd name="T23" fmla="*/ 304 h 364"/>
                  <a:gd name="T24" fmla="*/ 391 w 723"/>
                  <a:gd name="T25" fmla="*/ 60 h 364"/>
                  <a:gd name="T26" fmla="*/ 182 w 723"/>
                  <a:gd name="T27" fmla="*/ 60 h 364"/>
                  <a:gd name="T28" fmla="*/ 331 w 723"/>
                  <a:gd name="T29" fmla="*/ 60 h 364"/>
                  <a:gd name="T30" fmla="*/ 331 w 723"/>
                  <a:gd name="T31" fmla="*/ 304 h 364"/>
                  <a:gd name="T32" fmla="*/ 182 w 723"/>
                  <a:gd name="T33" fmla="*/ 304 h 364"/>
                  <a:gd name="T34" fmla="*/ 60 w 723"/>
                  <a:gd name="T35" fmla="*/ 182 h 364"/>
                  <a:gd name="T36" fmla="*/ 182 w 723"/>
                  <a:gd name="T37" fmla="*/ 6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23" h="364">
                    <a:moveTo>
                      <a:pt x="182" y="364"/>
                    </a:moveTo>
                    <a:cubicBezTo>
                      <a:pt x="541" y="364"/>
                      <a:pt x="541" y="364"/>
                      <a:pt x="541" y="364"/>
                    </a:cubicBezTo>
                    <a:cubicBezTo>
                      <a:pt x="641" y="364"/>
                      <a:pt x="723" y="282"/>
                      <a:pt x="723" y="182"/>
                    </a:cubicBezTo>
                    <a:cubicBezTo>
                      <a:pt x="723" y="82"/>
                      <a:pt x="641" y="0"/>
                      <a:pt x="541" y="0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81" y="0"/>
                      <a:pt x="0" y="82"/>
                      <a:pt x="0" y="182"/>
                    </a:cubicBezTo>
                    <a:cubicBezTo>
                      <a:pt x="0" y="282"/>
                      <a:pt x="81" y="364"/>
                      <a:pt x="182" y="364"/>
                    </a:cubicBezTo>
                    <a:close/>
                    <a:moveTo>
                      <a:pt x="391" y="60"/>
                    </a:moveTo>
                    <a:cubicBezTo>
                      <a:pt x="541" y="60"/>
                      <a:pt x="541" y="60"/>
                      <a:pt x="541" y="60"/>
                    </a:cubicBezTo>
                    <a:cubicBezTo>
                      <a:pt x="608" y="60"/>
                      <a:pt x="663" y="115"/>
                      <a:pt x="663" y="182"/>
                    </a:cubicBezTo>
                    <a:cubicBezTo>
                      <a:pt x="663" y="249"/>
                      <a:pt x="608" y="304"/>
                      <a:pt x="541" y="304"/>
                    </a:cubicBezTo>
                    <a:cubicBezTo>
                      <a:pt x="391" y="304"/>
                      <a:pt x="391" y="304"/>
                      <a:pt x="391" y="304"/>
                    </a:cubicBezTo>
                    <a:lnTo>
                      <a:pt x="391" y="60"/>
                    </a:lnTo>
                    <a:close/>
                    <a:moveTo>
                      <a:pt x="182" y="60"/>
                    </a:moveTo>
                    <a:cubicBezTo>
                      <a:pt x="331" y="60"/>
                      <a:pt x="331" y="60"/>
                      <a:pt x="331" y="60"/>
                    </a:cubicBezTo>
                    <a:cubicBezTo>
                      <a:pt x="331" y="304"/>
                      <a:pt x="331" y="304"/>
                      <a:pt x="331" y="304"/>
                    </a:cubicBezTo>
                    <a:cubicBezTo>
                      <a:pt x="182" y="304"/>
                      <a:pt x="182" y="304"/>
                      <a:pt x="182" y="304"/>
                    </a:cubicBezTo>
                    <a:cubicBezTo>
                      <a:pt x="114" y="304"/>
                      <a:pt x="60" y="249"/>
                      <a:pt x="60" y="182"/>
                    </a:cubicBezTo>
                    <a:cubicBezTo>
                      <a:pt x="60" y="115"/>
                      <a:pt x="114" y="60"/>
                      <a:pt x="182" y="60"/>
                    </a:cubicBezTo>
                    <a:close/>
                  </a:path>
                </a:pathLst>
              </a:custGeom>
              <a:solidFill>
                <a:srgbClr val="00B0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IN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Freeform 30"/>
              <p:cNvSpPr>
                <a:spLocks/>
              </p:cNvSpPr>
              <p:nvPr/>
            </p:nvSpPr>
            <p:spPr bwMode="auto">
              <a:xfrm>
                <a:off x="2939" y="1601"/>
                <a:ext cx="816" cy="113"/>
              </a:xfrm>
              <a:custGeom>
                <a:avLst/>
                <a:gdLst>
                  <a:gd name="T0" fmla="*/ 401 w 431"/>
                  <a:gd name="T1" fmla="*/ 0 h 60"/>
                  <a:gd name="T2" fmla="*/ 30 w 431"/>
                  <a:gd name="T3" fmla="*/ 0 h 60"/>
                  <a:gd name="T4" fmla="*/ 0 w 431"/>
                  <a:gd name="T5" fmla="*/ 30 h 60"/>
                  <a:gd name="T6" fmla="*/ 30 w 431"/>
                  <a:gd name="T7" fmla="*/ 60 h 60"/>
                  <a:gd name="T8" fmla="*/ 401 w 431"/>
                  <a:gd name="T9" fmla="*/ 60 h 60"/>
                  <a:gd name="T10" fmla="*/ 431 w 431"/>
                  <a:gd name="T11" fmla="*/ 30 h 60"/>
                  <a:gd name="T12" fmla="*/ 401 w 431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1" h="60">
                    <a:moveTo>
                      <a:pt x="401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13" y="0"/>
                      <a:pt x="0" y="14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01" y="60"/>
                      <a:pt x="401" y="60"/>
                      <a:pt x="401" y="60"/>
                    </a:cubicBezTo>
                    <a:cubicBezTo>
                      <a:pt x="417" y="60"/>
                      <a:pt x="431" y="47"/>
                      <a:pt x="431" y="30"/>
                    </a:cubicBezTo>
                    <a:cubicBezTo>
                      <a:pt x="431" y="14"/>
                      <a:pt x="417" y="0"/>
                      <a:pt x="401" y="0"/>
                    </a:cubicBezTo>
                    <a:close/>
                  </a:path>
                </a:pathLst>
              </a:custGeom>
              <a:solidFill>
                <a:srgbClr val="00B0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IN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31"/>
              <p:cNvSpPr>
                <a:spLocks/>
              </p:cNvSpPr>
              <p:nvPr/>
            </p:nvSpPr>
            <p:spPr bwMode="auto">
              <a:xfrm>
                <a:off x="2485" y="1601"/>
                <a:ext cx="341" cy="113"/>
              </a:xfrm>
              <a:custGeom>
                <a:avLst/>
                <a:gdLst>
                  <a:gd name="T0" fmla="*/ 150 w 180"/>
                  <a:gd name="T1" fmla="*/ 0 h 60"/>
                  <a:gd name="T2" fmla="*/ 30 w 180"/>
                  <a:gd name="T3" fmla="*/ 0 h 60"/>
                  <a:gd name="T4" fmla="*/ 0 w 180"/>
                  <a:gd name="T5" fmla="*/ 30 h 60"/>
                  <a:gd name="T6" fmla="*/ 30 w 180"/>
                  <a:gd name="T7" fmla="*/ 60 h 60"/>
                  <a:gd name="T8" fmla="*/ 150 w 180"/>
                  <a:gd name="T9" fmla="*/ 60 h 60"/>
                  <a:gd name="T10" fmla="*/ 180 w 180"/>
                  <a:gd name="T11" fmla="*/ 30 h 60"/>
                  <a:gd name="T12" fmla="*/ 150 w 180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0" h="60">
                    <a:moveTo>
                      <a:pt x="15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13" y="0"/>
                      <a:pt x="0" y="14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150" y="60"/>
                      <a:pt x="150" y="60"/>
                      <a:pt x="150" y="60"/>
                    </a:cubicBezTo>
                    <a:cubicBezTo>
                      <a:pt x="166" y="60"/>
                      <a:pt x="180" y="47"/>
                      <a:pt x="180" y="30"/>
                    </a:cubicBezTo>
                    <a:cubicBezTo>
                      <a:pt x="180" y="14"/>
                      <a:pt x="166" y="0"/>
                      <a:pt x="150" y="0"/>
                    </a:cubicBezTo>
                    <a:close/>
                  </a:path>
                </a:pathLst>
              </a:custGeom>
              <a:solidFill>
                <a:srgbClr val="00B0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IN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32"/>
              <p:cNvSpPr>
                <a:spLocks/>
              </p:cNvSpPr>
              <p:nvPr/>
            </p:nvSpPr>
            <p:spPr bwMode="auto">
              <a:xfrm>
                <a:off x="4377" y="3143"/>
                <a:ext cx="114" cy="568"/>
              </a:xfrm>
              <a:custGeom>
                <a:avLst/>
                <a:gdLst>
                  <a:gd name="T0" fmla="*/ 0 w 60"/>
                  <a:gd name="T1" fmla="*/ 270 h 300"/>
                  <a:gd name="T2" fmla="*/ 30 w 60"/>
                  <a:gd name="T3" fmla="*/ 300 h 300"/>
                  <a:gd name="T4" fmla="*/ 60 w 60"/>
                  <a:gd name="T5" fmla="*/ 270 h 300"/>
                  <a:gd name="T6" fmla="*/ 60 w 60"/>
                  <a:gd name="T7" fmla="*/ 30 h 300"/>
                  <a:gd name="T8" fmla="*/ 30 w 60"/>
                  <a:gd name="T9" fmla="*/ 0 h 300"/>
                  <a:gd name="T10" fmla="*/ 0 w 60"/>
                  <a:gd name="T11" fmla="*/ 30 h 300"/>
                  <a:gd name="T12" fmla="*/ 0 w 60"/>
                  <a:gd name="T13" fmla="*/ 27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300">
                    <a:moveTo>
                      <a:pt x="0" y="270"/>
                    </a:moveTo>
                    <a:cubicBezTo>
                      <a:pt x="0" y="287"/>
                      <a:pt x="14" y="300"/>
                      <a:pt x="30" y="300"/>
                    </a:cubicBezTo>
                    <a:cubicBezTo>
                      <a:pt x="47" y="300"/>
                      <a:pt x="60" y="287"/>
                      <a:pt x="60" y="270"/>
                    </a:cubicBezTo>
                    <a:cubicBezTo>
                      <a:pt x="60" y="30"/>
                      <a:pt x="60" y="30"/>
                      <a:pt x="60" y="30"/>
                    </a:cubicBezTo>
                    <a:cubicBezTo>
                      <a:pt x="60" y="14"/>
                      <a:pt x="47" y="0"/>
                      <a:pt x="30" y="0"/>
                    </a:cubicBezTo>
                    <a:cubicBezTo>
                      <a:pt x="14" y="0"/>
                      <a:pt x="0" y="14"/>
                      <a:pt x="0" y="30"/>
                    </a:cubicBezTo>
                    <a:lnTo>
                      <a:pt x="0" y="2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IN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33"/>
              <p:cNvSpPr>
                <a:spLocks/>
              </p:cNvSpPr>
              <p:nvPr/>
            </p:nvSpPr>
            <p:spPr bwMode="auto">
              <a:xfrm>
                <a:off x="4377" y="607"/>
                <a:ext cx="114" cy="2423"/>
              </a:xfrm>
              <a:custGeom>
                <a:avLst/>
                <a:gdLst>
                  <a:gd name="T0" fmla="*/ 30 w 60"/>
                  <a:gd name="T1" fmla="*/ 1280 h 1280"/>
                  <a:gd name="T2" fmla="*/ 60 w 60"/>
                  <a:gd name="T3" fmla="*/ 1250 h 1280"/>
                  <a:gd name="T4" fmla="*/ 60 w 60"/>
                  <a:gd name="T5" fmla="*/ 30 h 1280"/>
                  <a:gd name="T6" fmla="*/ 30 w 60"/>
                  <a:gd name="T7" fmla="*/ 0 h 1280"/>
                  <a:gd name="T8" fmla="*/ 0 w 60"/>
                  <a:gd name="T9" fmla="*/ 30 h 1280"/>
                  <a:gd name="T10" fmla="*/ 0 w 60"/>
                  <a:gd name="T11" fmla="*/ 1250 h 1280"/>
                  <a:gd name="T12" fmla="*/ 30 w 60"/>
                  <a:gd name="T13" fmla="*/ 1280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1280">
                    <a:moveTo>
                      <a:pt x="30" y="1280"/>
                    </a:moveTo>
                    <a:cubicBezTo>
                      <a:pt x="47" y="1280"/>
                      <a:pt x="60" y="1267"/>
                      <a:pt x="60" y="1250"/>
                    </a:cubicBezTo>
                    <a:cubicBezTo>
                      <a:pt x="60" y="30"/>
                      <a:pt x="60" y="30"/>
                      <a:pt x="60" y="30"/>
                    </a:cubicBezTo>
                    <a:cubicBezTo>
                      <a:pt x="60" y="14"/>
                      <a:pt x="47" y="0"/>
                      <a:pt x="30" y="0"/>
                    </a:cubicBezTo>
                    <a:cubicBezTo>
                      <a:pt x="14" y="0"/>
                      <a:pt x="0" y="14"/>
                      <a:pt x="0" y="30"/>
                    </a:cubicBezTo>
                    <a:cubicBezTo>
                      <a:pt x="0" y="1250"/>
                      <a:pt x="0" y="1250"/>
                      <a:pt x="0" y="1250"/>
                    </a:cubicBezTo>
                    <a:cubicBezTo>
                      <a:pt x="0" y="1267"/>
                      <a:pt x="14" y="1280"/>
                      <a:pt x="30" y="12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IN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34"/>
              <p:cNvSpPr>
                <a:spLocks/>
              </p:cNvSpPr>
              <p:nvPr/>
            </p:nvSpPr>
            <p:spPr bwMode="auto">
              <a:xfrm>
                <a:off x="3251" y="380"/>
                <a:ext cx="2368" cy="3558"/>
              </a:xfrm>
              <a:custGeom>
                <a:avLst/>
                <a:gdLst>
                  <a:gd name="T0" fmla="*/ 1025 w 1251"/>
                  <a:gd name="T1" fmla="*/ 0 h 1880"/>
                  <a:gd name="T2" fmla="*/ 226 w 1251"/>
                  <a:gd name="T3" fmla="*/ 0 h 1880"/>
                  <a:gd name="T4" fmla="*/ 0 w 1251"/>
                  <a:gd name="T5" fmla="*/ 226 h 1880"/>
                  <a:gd name="T6" fmla="*/ 30 w 1251"/>
                  <a:gd name="T7" fmla="*/ 256 h 1880"/>
                  <a:gd name="T8" fmla="*/ 60 w 1251"/>
                  <a:gd name="T9" fmla="*/ 226 h 1880"/>
                  <a:gd name="T10" fmla="*/ 226 w 1251"/>
                  <a:gd name="T11" fmla="*/ 60 h 1880"/>
                  <a:gd name="T12" fmla="*/ 1025 w 1251"/>
                  <a:gd name="T13" fmla="*/ 60 h 1880"/>
                  <a:gd name="T14" fmla="*/ 1191 w 1251"/>
                  <a:gd name="T15" fmla="*/ 226 h 1880"/>
                  <a:gd name="T16" fmla="*/ 1191 w 1251"/>
                  <a:gd name="T17" fmla="*/ 1654 h 1880"/>
                  <a:gd name="T18" fmla="*/ 1025 w 1251"/>
                  <a:gd name="T19" fmla="*/ 1820 h 1880"/>
                  <a:gd name="T20" fmla="*/ 556 w 1251"/>
                  <a:gd name="T21" fmla="*/ 1820 h 1880"/>
                  <a:gd name="T22" fmla="*/ 526 w 1251"/>
                  <a:gd name="T23" fmla="*/ 1850 h 1880"/>
                  <a:gd name="T24" fmla="*/ 556 w 1251"/>
                  <a:gd name="T25" fmla="*/ 1880 h 1880"/>
                  <a:gd name="T26" fmla="*/ 1025 w 1251"/>
                  <a:gd name="T27" fmla="*/ 1880 h 1880"/>
                  <a:gd name="T28" fmla="*/ 1251 w 1251"/>
                  <a:gd name="T29" fmla="*/ 1654 h 1880"/>
                  <a:gd name="T30" fmla="*/ 1251 w 1251"/>
                  <a:gd name="T31" fmla="*/ 226 h 1880"/>
                  <a:gd name="T32" fmla="*/ 1025 w 1251"/>
                  <a:gd name="T33" fmla="*/ 0 h 1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51" h="1880">
                    <a:moveTo>
                      <a:pt x="1025" y="0"/>
                    </a:moveTo>
                    <a:cubicBezTo>
                      <a:pt x="226" y="0"/>
                      <a:pt x="226" y="0"/>
                      <a:pt x="226" y="0"/>
                    </a:cubicBezTo>
                    <a:cubicBezTo>
                      <a:pt x="101" y="0"/>
                      <a:pt x="0" y="102"/>
                      <a:pt x="0" y="226"/>
                    </a:cubicBezTo>
                    <a:cubicBezTo>
                      <a:pt x="0" y="243"/>
                      <a:pt x="13" y="256"/>
                      <a:pt x="30" y="256"/>
                    </a:cubicBezTo>
                    <a:cubicBezTo>
                      <a:pt x="46" y="256"/>
                      <a:pt x="60" y="243"/>
                      <a:pt x="60" y="226"/>
                    </a:cubicBezTo>
                    <a:cubicBezTo>
                      <a:pt x="60" y="135"/>
                      <a:pt x="134" y="60"/>
                      <a:pt x="226" y="60"/>
                    </a:cubicBezTo>
                    <a:cubicBezTo>
                      <a:pt x="1025" y="60"/>
                      <a:pt x="1025" y="60"/>
                      <a:pt x="1025" y="60"/>
                    </a:cubicBezTo>
                    <a:cubicBezTo>
                      <a:pt x="1117" y="60"/>
                      <a:pt x="1191" y="135"/>
                      <a:pt x="1191" y="226"/>
                    </a:cubicBezTo>
                    <a:cubicBezTo>
                      <a:pt x="1191" y="1654"/>
                      <a:pt x="1191" y="1654"/>
                      <a:pt x="1191" y="1654"/>
                    </a:cubicBezTo>
                    <a:cubicBezTo>
                      <a:pt x="1191" y="1746"/>
                      <a:pt x="1117" y="1820"/>
                      <a:pt x="1025" y="1820"/>
                    </a:cubicBezTo>
                    <a:cubicBezTo>
                      <a:pt x="556" y="1820"/>
                      <a:pt x="556" y="1820"/>
                      <a:pt x="556" y="1820"/>
                    </a:cubicBezTo>
                    <a:cubicBezTo>
                      <a:pt x="540" y="1820"/>
                      <a:pt x="526" y="1834"/>
                      <a:pt x="526" y="1850"/>
                    </a:cubicBezTo>
                    <a:cubicBezTo>
                      <a:pt x="526" y="1867"/>
                      <a:pt x="540" y="1880"/>
                      <a:pt x="556" y="1880"/>
                    </a:cubicBezTo>
                    <a:cubicBezTo>
                      <a:pt x="1025" y="1880"/>
                      <a:pt x="1025" y="1880"/>
                      <a:pt x="1025" y="1880"/>
                    </a:cubicBezTo>
                    <a:cubicBezTo>
                      <a:pt x="1150" y="1880"/>
                      <a:pt x="1251" y="1779"/>
                      <a:pt x="1251" y="1654"/>
                    </a:cubicBezTo>
                    <a:cubicBezTo>
                      <a:pt x="1251" y="226"/>
                      <a:pt x="1251" y="226"/>
                      <a:pt x="1251" y="226"/>
                    </a:cubicBezTo>
                    <a:cubicBezTo>
                      <a:pt x="1251" y="102"/>
                      <a:pt x="1150" y="0"/>
                      <a:pt x="10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IN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35"/>
              <p:cNvSpPr>
                <a:spLocks noEditPoints="1"/>
              </p:cNvSpPr>
              <p:nvPr/>
            </p:nvSpPr>
            <p:spPr bwMode="auto">
              <a:xfrm>
                <a:off x="4722" y="717"/>
                <a:ext cx="554" cy="554"/>
              </a:xfrm>
              <a:custGeom>
                <a:avLst/>
                <a:gdLst>
                  <a:gd name="T0" fmla="*/ 146 w 293"/>
                  <a:gd name="T1" fmla="*/ 293 h 293"/>
                  <a:gd name="T2" fmla="*/ 293 w 293"/>
                  <a:gd name="T3" fmla="*/ 147 h 293"/>
                  <a:gd name="T4" fmla="*/ 146 w 293"/>
                  <a:gd name="T5" fmla="*/ 0 h 293"/>
                  <a:gd name="T6" fmla="*/ 0 w 293"/>
                  <a:gd name="T7" fmla="*/ 147 h 293"/>
                  <a:gd name="T8" fmla="*/ 146 w 293"/>
                  <a:gd name="T9" fmla="*/ 293 h 293"/>
                  <a:gd name="T10" fmla="*/ 146 w 293"/>
                  <a:gd name="T11" fmla="*/ 60 h 293"/>
                  <a:gd name="T12" fmla="*/ 233 w 293"/>
                  <a:gd name="T13" fmla="*/ 147 h 293"/>
                  <a:gd name="T14" fmla="*/ 146 w 293"/>
                  <a:gd name="T15" fmla="*/ 233 h 293"/>
                  <a:gd name="T16" fmla="*/ 60 w 293"/>
                  <a:gd name="T17" fmla="*/ 147 h 293"/>
                  <a:gd name="T18" fmla="*/ 146 w 293"/>
                  <a:gd name="T19" fmla="*/ 6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3" h="293">
                    <a:moveTo>
                      <a:pt x="146" y="293"/>
                    </a:moveTo>
                    <a:cubicBezTo>
                      <a:pt x="227" y="293"/>
                      <a:pt x="293" y="227"/>
                      <a:pt x="293" y="147"/>
                    </a:cubicBezTo>
                    <a:cubicBezTo>
                      <a:pt x="293" y="66"/>
                      <a:pt x="227" y="0"/>
                      <a:pt x="146" y="0"/>
                    </a:cubicBezTo>
                    <a:cubicBezTo>
                      <a:pt x="65" y="0"/>
                      <a:pt x="0" y="66"/>
                      <a:pt x="0" y="147"/>
                    </a:cubicBezTo>
                    <a:cubicBezTo>
                      <a:pt x="0" y="227"/>
                      <a:pt x="65" y="293"/>
                      <a:pt x="146" y="293"/>
                    </a:cubicBezTo>
                    <a:close/>
                    <a:moveTo>
                      <a:pt x="146" y="60"/>
                    </a:moveTo>
                    <a:cubicBezTo>
                      <a:pt x="194" y="60"/>
                      <a:pt x="233" y="99"/>
                      <a:pt x="233" y="147"/>
                    </a:cubicBezTo>
                    <a:cubicBezTo>
                      <a:pt x="233" y="194"/>
                      <a:pt x="194" y="233"/>
                      <a:pt x="146" y="233"/>
                    </a:cubicBezTo>
                    <a:cubicBezTo>
                      <a:pt x="98" y="233"/>
                      <a:pt x="60" y="194"/>
                      <a:pt x="60" y="147"/>
                    </a:cubicBezTo>
                    <a:cubicBezTo>
                      <a:pt x="60" y="99"/>
                      <a:pt x="98" y="60"/>
                      <a:pt x="146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IN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36"/>
              <p:cNvSpPr>
                <a:spLocks noEditPoints="1"/>
              </p:cNvSpPr>
              <p:nvPr/>
            </p:nvSpPr>
            <p:spPr bwMode="auto">
              <a:xfrm>
                <a:off x="4722" y="1495"/>
                <a:ext cx="554" cy="554"/>
              </a:xfrm>
              <a:custGeom>
                <a:avLst/>
                <a:gdLst>
                  <a:gd name="T0" fmla="*/ 146 w 293"/>
                  <a:gd name="T1" fmla="*/ 293 h 293"/>
                  <a:gd name="T2" fmla="*/ 293 w 293"/>
                  <a:gd name="T3" fmla="*/ 146 h 293"/>
                  <a:gd name="T4" fmla="*/ 146 w 293"/>
                  <a:gd name="T5" fmla="*/ 0 h 293"/>
                  <a:gd name="T6" fmla="*/ 0 w 293"/>
                  <a:gd name="T7" fmla="*/ 146 h 293"/>
                  <a:gd name="T8" fmla="*/ 146 w 293"/>
                  <a:gd name="T9" fmla="*/ 293 h 293"/>
                  <a:gd name="T10" fmla="*/ 146 w 293"/>
                  <a:gd name="T11" fmla="*/ 60 h 293"/>
                  <a:gd name="T12" fmla="*/ 233 w 293"/>
                  <a:gd name="T13" fmla="*/ 146 h 293"/>
                  <a:gd name="T14" fmla="*/ 146 w 293"/>
                  <a:gd name="T15" fmla="*/ 233 h 293"/>
                  <a:gd name="T16" fmla="*/ 60 w 293"/>
                  <a:gd name="T17" fmla="*/ 146 h 293"/>
                  <a:gd name="T18" fmla="*/ 146 w 293"/>
                  <a:gd name="T19" fmla="*/ 6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3" h="293">
                    <a:moveTo>
                      <a:pt x="146" y="293"/>
                    </a:moveTo>
                    <a:cubicBezTo>
                      <a:pt x="227" y="293"/>
                      <a:pt x="293" y="227"/>
                      <a:pt x="293" y="146"/>
                    </a:cubicBezTo>
                    <a:cubicBezTo>
                      <a:pt x="293" y="65"/>
                      <a:pt x="227" y="0"/>
                      <a:pt x="146" y="0"/>
                    </a:cubicBezTo>
                    <a:cubicBezTo>
                      <a:pt x="65" y="0"/>
                      <a:pt x="0" y="65"/>
                      <a:pt x="0" y="146"/>
                    </a:cubicBezTo>
                    <a:cubicBezTo>
                      <a:pt x="0" y="227"/>
                      <a:pt x="65" y="293"/>
                      <a:pt x="146" y="293"/>
                    </a:cubicBezTo>
                    <a:close/>
                    <a:moveTo>
                      <a:pt x="146" y="60"/>
                    </a:moveTo>
                    <a:cubicBezTo>
                      <a:pt x="194" y="60"/>
                      <a:pt x="233" y="98"/>
                      <a:pt x="233" y="146"/>
                    </a:cubicBezTo>
                    <a:cubicBezTo>
                      <a:pt x="233" y="194"/>
                      <a:pt x="194" y="233"/>
                      <a:pt x="146" y="233"/>
                    </a:cubicBezTo>
                    <a:cubicBezTo>
                      <a:pt x="98" y="233"/>
                      <a:pt x="60" y="194"/>
                      <a:pt x="60" y="146"/>
                    </a:cubicBezTo>
                    <a:cubicBezTo>
                      <a:pt x="60" y="98"/>
                      <a:pt x="98" y="60"/>
                      <a:pt x="146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IN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37"/>
              <p:cNvSpPr>
                <a:spLocks noEditPoints="1"/>
              </p:cNvSpPr>
              <p:nvPr/>
            </p:nvSpPr>
            <p:spPr bwMode="auto">
              <a:xfrm>
                <a:off x="4722" y="2271"/>
                <a:ext cx="554" cy="554"/>
              </a:xfrm>
              <a:custGeom>
                <a:avLst/>
                <a:gdLst>
                  <a:gd name="T0" fmla="*/ 146 w 293"/>
                  <a:gd name="T1" fmla="*/ 293 h 293"/>
                  <a:gd name="T2" fmla="*/ 293 w 293"/>
                  <a:gd name="T3" fmla="*/ 147 h 293"/>
                  <a:gd name="T4" fmla="*/ 146 w 293"/>
                  <a:gd name="T5" fmla="*/ 0 h 293"/>
                  <a:gd name="T6" fmla="*/ 0 w 293"/>
                  <a:gd name="T7" fmla="*/ 147 h 293"/>
                  <a:gd name="T8" fmla="*/ 146 w 293"/>
                  <a:gd name="T9" fmla="*/ 293 h 293"/>
                  <a:gd name="T10" fmla="*/ 146 w 293"/>
                  <a:gd name="T11" fmla="*/ 60 h 293"/>
                  <a:gd name="T12" fmla="*/ 233 w 293"/>
                  <a:gd name="T13" fmla="*/ 147 h 293"/>
                  <a:gd name="T14" fmla="*/ 146 w 293"/>
                  <a:gd name="T15" fmla="*/ 233 h 293"/>
                  <a:gd name="T16" fmla="*/ 60 w 293"/>
                  <a:gd name="T17" fmla="*/ 147 h 293"/>
                  <a:gd name="T18" fmla="*/ 146 w 293"/>
                  <a:gd name="T19" fmla="*/ 6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3" h="293">
                    <a:moveTo>
                      <a:pt x="146" y="293"/>
                    </a:moveTo>
                    <a:cubicBezTo>
                      <a:pt x="227" y="293"/>
                      <a:pt x="293" y="228"/>
                      <a:pt x="293" y="147"/>
                    </a:cubicBezTo>
                    <a:cubicBezTo>
                      <a:pt x="293" y="66"/>
                      <a:pt x="227" y="0"/>
                      <a:pt x="146" y="0"/>
                    </a:cubicBezTo>
                    <a:cubicBezTo>
                      <a:pt x="65" y="0"/>
                      <a:pt x="0" y="66"/>
                      <a:pt x="0" y="147"/>
                    </a:cubicBezTo>
                    <a:cubicBezTo>
                      <a:pt x="0" y="228"/>
                      <a:pt x="65" y="293"/>
                      <a:pt x="146" y="293"/>
                    </a:cubicBezTo>
                    <a:close/>
                    <a:moveTo>
                      <a:pt x="146" y="60"/>
                    </a:moveTo>
                    <a:cubicBezTo>
                      <a:pt x="194" y="60"/>
                      <a:pt x="233" y="99"/>
                      <a:pt x="233" y="147"/>
                    </a:cubicBezTo>
                    <a:cubicBezTo>
                      <a:pt x="233" y="194"/>
                      <a:pt x="194" y="233"/>
                      <a:pt x="146" y="233"/>
                    </a:cubicBezTo>
                    <a:cubicBezTo>
                      <a:pt x="98" y="233"/>
                      <a:pt x="60" y="194"/>
                      <a:pt x="60" y="147"/>
                    </a:cubicBezTo>
                    <a:cubicBezTo>
                      <a:pt x="60" y="99"/>
                      <a:pt x="98" y="60"/>
                      <a:pt x="146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IN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38"/>
              <p:cNvSpPr>
                <a:spLocks noEditPoints="1"/>
              </p:cNvSpPr>
              <p:nvPr/>
            </p:nvSpPr>
            <p:spPr bwMode="auto">
              <a:xfrm>
                <a:off x="4722" y="3049"/>
                <a:ext cx="554" cy="554"/>
              </a:xfrm>
              <a:custGeom>
                <a:avLst/>
                <a:gdLst>
                  <a:gd name="T0" fmla="*/ 146 w 293"/>
                  <a:gd name="T1" fmla="*/ 293 h 293"/>
                  <a:gd name="T2" fmla="*/ 293 w 293"/>
                  <a:gd name="T3" fmla="*/ 146 h 293"/>
                  <a:gd name="T4" fmla="*/ 146 w 293"/>
                  <a:gd name="T5" fmla="*/ 0 h 293"/>
                  <a:gd name="T6" fmla="*/ 0 w 293"/>
                  <a:gd name="T7" fmla="*/ 146 h 293"/>
                  <a:gd name="T8" fmla="*/ 146 w 293"/>
                  <a:gd name="T9" fmla="*/ 293 h 293"/>
                  <a:gd name="T10" fmla="*/ 146 w 293"/>
                  <a:gd name="T11" fmla="*/ 60 h 293"/>
                  <a:gd name="T12" fmla="*/ 233 w 293"/>
                  <a:gd name="T13" fmla="*/ 146 h 293"/>
                  <a:gd name="T14" fmla="*/ 146 w 293"/>
                  <a:gd name="T15" fmla="*/ 233 h 293"/>
                  <a:gd name="T16" fmla="*/ 60 w 293"/>
                  <a:gd name="T17" fmla="*/ 146 h 293"/>
                  <a:gd name="T18" fmla="*/ 146 w 293"/>
                  <a:gd name="T19" fmla="*/ 6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3" h="293">
                    <a:moveTo>
                      <a:pt x="146" y="293"/>
                    </a:moveTo>
                    <a:cubicBezTo>
                      <a:pt x="227" y="293"/>
                      <a:pt x="293" y="227"/>
                      <a:pt x="293" y="146"/>
                    </a:cubicBezTo>
                    <a:cubicBezTo>
                      <a:pt x="293" y="66"/>
                      <a:pt x="227" y="0"/>
                      <a:pt x="146" y="0"/>
                    </a:cubicBezTo>
                    <a:cubicBezTo>
                      <a:pt x="65" y="0"/>
                      <a:pt x="0" y="66"/>
                      <a:pt x="0" y="146"/>
                    </a:cubicBezTo>
                    <a:cubicBezTo>
                      <a:pt x="0" y="227"/>
                      <a:pt x="65" y="293"/>
                      <a:pt x="146" y="293"/>
                    </a:cubicBezTo>
                    <a:close/>
                    <a:moveTo>
                      <a:pt x="146" y="60"/>
                    </a:moveTo>
                    <a:cubicBezTo>
                      <a:pt x="194" y="60"/>
                      <a:pt x="233" y="99"/>
                      <a:pt x="233" y="146"/>
                    </a:cubicBezTo>
                    <a:cubicBezTo>
                      <a:pt x="233" y="194"/>
                      <a:pt x="194" y="233"/>
                      <a:pt x="146" y="233"/>
                    </a:cubicBezTo>
                    <a:cubicBezTo>
                      <a:pt x="98" y="233"/>
                      <a:pt x="60" y="194"/>
                      <a:pt x="60" y="146"/>
                    </a:cubicBezTo>
                    <a:cubicBezTo>
                      <a:pt x="60" y="99"/>
                      <a:pt x="98" y="60"/>
                      <a:pt x="146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IN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39"/>
              <p:cNvSpPr>
                <a:spLocks/>
              </p:cNvSpPr>
              <p:nvPr/>
            </p:nvSpPr>
            <p:spPr bwMode="auto">
              <a:xfrm>
                <a:off x="3683" y="717"/>
                <a:ext cx="378" cy="159"/>
              </a:xfrm>
              <a:custGeom>
                <a:avLst/>
                <a:gdLst>
                  <a:gd name="T0" fmla="*/ 51 w 200"/>
                  <a:gd name="T1" fmla="*/ 75 h 84"/>
                  <a:gd name="T2" fmla="*/ 99 w 200"/>
                  <a:gd name="T3" fmla="*/ 60 h 84"/>
                  <a:gd name="T4" fmla="*/ 149 w 200"/>
                  <a:gd name="T5" fmla="*/ 75 h 84"/>
                  <a:gd name="T6" fmla="*/ 166 w 200"/>
                  <a:gd name="T7" fmla="*/ 81 h 84"/>
                  <a:gd name="T8" fmla="*/ 190 w 200"/>
                  <a:gd name="T9" fmla="*/ 68 h 84"/>
                  <a:gd name="T10" fmla="*/ 183 w 200"/>
                  <a:gd name="T11" fmla="*/ 26 h 84"/>
                  <a:gd name="T12" fmla="*/ 99 w 200"/>
                  <a:gd name="T13" fmla="*/ 0 h 84"/>
                  <a:gd name="T14" fmla="*/ 18 w 200"/>
                  <a:gd name="T15" fmla="*/ 25 h 84"/>
                  <a:gd name="T16" fmla="*/ 9 w 200"/>
                  <a:gd name="T17" fmla="*/ 67 h 84"/>
                  <a:gd name="T18" fmla="*/ 51 w 200"/>
                  <a:gd name="T1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84">
                    <a:moveTo>
                      <a:pt x="51" y="75"/>
                    </a:moveTo>
                    <a:cubicBezTo>
                      <a:pt x="65" y="65"/>
                      <a:pt x="82" y="60"/>
                      <a:pt x="99" y="60"/>
                    </a:cubicBezTo>
                    <a:cubicBezTo>
                      <a:pt x="117" y="60"/>
                      <a:pt x="134" y="65"/>
                      <a:pt x="149" y="75"/>
                    </a:cubicBezTo>
                    <a:cubicBezTo>
                      <a:pt x="154" y="79"/>
                      <a:pt x="160" y="81"/>
                      <a:pt x="166" y="81"/>
                    </a:cubicBezTo>
                    <a:cubicBezTo>
                      <a:pt x="175" y="81"/>
                      <a:pt x="184" y="76"/>
                      <a:pt x="190" y="68"/>
                    </a:cubicBezTo>
                    <a:cubicBezTo>
                      <a:pt x="200" y="54"/>
                      <a:pt x="196" y="36"/>
                      <a:pt x="183" y="26"/>
                    </a:cubicBezTo>
                    <a:cubicBezTo>
                      <a:pt x="158" y="9"/>
                      <a:pt x="129" y="0"/>
                      <a:pt x="99" y="0"/>
                    </a:cubicBezTo>
                    <a:cubicBezTo>
                      <a:pt x="70" y="0"/>
                      <a:pt x="42" y="9"/>
                      <a:pt x="18" y="25"/>
                    </a:cubicBezTo>
                    <a:cubicBezTo>
                      <a:pt x="4" y="34"/>
                      <a:pt x="0" y="53"/>
                      <a:pt x="9" y="67"/>
                    </a:cubicBezTo>
                    <a:cubicBezTo>
                      <a:pt x="19" y="81"/>
                      <a:pt x="37" y="84"/>
                      <a:pt x="51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IN" sz="135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815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14450"/>
            <a:ext cx="8587409" cy="74295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Behavioral science accounts for predictable irrationalities </a:t>
            </a:r>
            <a:r>
              <a:rPr lang="en-US" sz="3200" b="1" dirty="0"/>
              <a:t>and biases in </a:t>
            </a:r>
            <a:r>
              <a:rPr lang="en-US" sz="3200" b="1" dirty="0" smtClean="0"/>
              <a:t>human behavior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57400"/>
            <a:ext cx="8587409" cy="3400350"/>
          </a:xfrm>
        </p:spPr>
        <p:txBody>
          <a:bodyPr>
            <a:noAutofit/>
          </a:bodyPr>
          <a:lstStyle/>
          <a:p>
            <a:r>
              <a:rPr lang="en-US" sz="2000" dirty="0" smtClean="0"/>
              <a:t>Applies behavioral economics and psychology to behavior change</a:t>
            </a:r>
          </a:p>
          <a:p>
            <a:endParaRPr lang="en-US" sz="800" b="1" dirty="0" smtClean="0"/>
          </a:p>
          <a:p>
            <a:r>
              <a:rPr lang="en-US" sz="2000" b="1" dirty="0" smtClean="0">
                <a:solidFill>
                  <a:schemeClr val="accent1"/>
                </a:solidFill>
              </a:rPr>
              <a:t>Priming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smtClean="0"/>
              <a:t>occurs when </a:t>
            </a:r>
            <a:r>
              <a:rPr lang="en-US" sz="2000" dirty="0"/>
              <a:t>a stimulus </a:t>
            </a:r>
            <a:r>
              <a:rPr lang="en-US" sz="2000" dirty="0" smtClean="0"/>
              <a:t>(e.g., images, smells) subconsciously </a:t>
            </a:r>
            <a:r>
              <a:rPr lang="en-US" sz="2000" dirty="0" smtClean="0"/>
              <a:t>or indirectly </a:t>
            </a:r>
            <a:r>
              <a:rPr lang="en-US" sz="2000" dirty="0"/>
              <a:t>influences another </a:t>
            </a:r>
            <a:r>
              <a:rPr lang="en-US" sz="2000" dirty="0" smtClean="0"/>
              <a:t>behavior </a:t>
            </a:r>
            <a:r>
              <a:rPr lang="en-US" sz="1600" dirty="0" smtClean="0"/>
              <a:t>(Bargh 1996, Bargh 2014)</a:t>
            </a:r>
          </a:p>
          <a:p>
            <a:pPr lvl="1">
              <a:buFont typeface="Lucida Grande"/>
              <a:buChar char="-"/>
            </a:pPr>
            <a:endParaRPr lang="en-US" sz="800" b="1" dirty="0" smtClean="0"/>
          </a:p>
          <a:p>
            <a:r>
              <a:rPr lang="en-US" sz="2000" b="1" dirty="0" smtClean="0">
                <a:solidFill>
                  <a:srgbClr val="294171"/>
                </a:solidFill>
              </a:rPr>
              <a:t>Social </a:t>
            </a:r>
            <a:r>
              <a:rPr lang="en-US" sz="2000" b="1" dirty="0">
                <a:solidFill>
                  <a:srgbClr val="294171"/>
                </a:solidFill>
              </a:rPr>
              <a:t>influence </a:t>
            </a:r>
            <a:r>
              <a:rPr lang="en-US" sz="2000" dirty="0"/>
              <a:t>occurs when a person's emotions, opinions, or behaviors are affected by </a:t>
            </a:r>
            <a:r>
              <a:rPr lang="en-US" sz="2000" dirty="0" smtClean="0"/>
              <a:t>others</a:t>
            </a:r>
          </a:p>
          <a:p>
            <a:pPr lvl="1">
              <a:buFont typeface="Lucida Grande"/>
              <a:buChar char="-"/>
            </a:pPr>
            <a:r>
              <a:rPr lang="en-US" sz="1600" dirty="0" smtClean="0"/>
              <a:t>Fo</a:t>
            </a:r>
            <a:r>
              <a:rPr lang="en-US" sz="1600" dirty="0" smtClean="0"/>
              <a:t>r example, </a:t>
            </a:r>
            <a:r>
              <a:rPr lang="en-US" sz="1600" dirty="0" smtClean="0"/>
              <a:t>HIV </a:t>
            </a:r>
            <a:r>
              <a:rPr lang="en-US" sz="1600" dirty="0" smtClean="0"/>
              <a:t>prevention programs </a:t>
            </a:r>
            <a:r>
              <a:rPr lang="en-US" sz="1600" dirty="0" smtClean="0"/>
              <a:t>based on opinion leaders attempt to influence social norms (</a:t>
            </a:r>
            <a:r>
              <a:rPr lang="en-US" sz="1600" dirty="0"/>
              <a:t>NIMH Collaborative HIV/STD Prevention Trial </a:t>
            </a:r>
            <a:r>
              <a:rPr lang="en-US" sz="1600" dirty="0" smtClean="0"/>
              <a:t>Group, 2010)</a:t>
            </a:r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041753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3144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0591" y="0"/>
            <a:ext cx="3857625" cy="51435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Common </a:t>
            </a:r>
            <a:br>
              <a:rPr lang="en-US" sz="3200" b="1" dirty="0" smtClean="0"/>
            </a:br>
            <a:r>
              <a:rPr lang="en-US" sz="3200" b="1" dirty="0" smtClean="0"/>
              <a:t>Clinic Experience</a:t>
            </a:r>
            <a:endParaRPr lang="en-US" sz="32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40464"/>
            <a:ext cx="4363446" cy="341728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000" dirty="0" smtClean="0"/>
              <a:t>Long wait times 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Anxiety about negative provider </a:t>
            </a:r>
            <a:r>
              <a:rPr lang="en-US" sz="2000" dirty="0" smtClean="0"/>
              <a:t>interactions and stigma</a:t>
            </a:r>
            <a:endParaRPr lang="en-US" sz="2000" dirty="0" smtClean="0"/>
          </a:p>
          <a:p>
            <a:pPr>
              <a:spcAft>
                <a:spcPts val="1200"/>
              </a:spcAft>
            </a:pPr>
            <a:r>
              <a:rPr lang="en-US" sz="2000" dirty="0" smtClean="0"/>
              <a:t>Concern </a:t>
            </a:r>
            <a:r>
              <a:rPr lang="en-US" sz="2000" dirty="0" smtClean="0"/>
              <a:t>about disclosure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Clinic valued as a source of social support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88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Study Goals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00150"/>
            <a:ext cx="8686800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Objective: </a:t>
            </a:r>
            <a:r>
              <a:rPr lang="en-US" sz="2000" dirty="0" smtClean="0"/>
              <a:t>Evaluate the </a:t>
            </a:r>
            <a:r>
              <a:rPr lang="en-US" sz="2000" dirty="0"/>
              <a:t>feasibility, acceptability, and short-term effectiveness of </a:t>
            </a:r>
            <a:r>
              <a:rPr lang="en-US" sz="2000" dirty="0" smtClean="0"/>
              <a:t>an intervention </a:t>
            </a:r>
            <a:r>
              <a:rPr lang="en-US" sz="2000" dirty="0"/>
              <a:t>based on social norms and </a:t>
            </a:r>
            <a:r>
              <a:rPr lang="en-US" sz="2000" dirty="0" smtClean="0"/>
              <a:t>priming to improve adherence </a:t>
            </a:r>
            <a:r>
              <a:rPr lang="en-US" sz="2000" dirty="0"/>
              <a:t>and retention in care among </a:t>
            </a:r>
            <a:r>
              <a:rPr lang="en-US" sz="2000" dirty="0" smtClean="0"/>
              <a:t>PLHIV in </a:t>
            </a:r>
            <a:r>
              <a:rPr lang="en-US" sz="2000" dirty="0"/>
              <a:t>Tanzania. </a:t>
            </a:r>
            <a:endParaRPr lang="en-US" sz="2000" dirty="0" smtClean="0"/>
          </a:p>
          <a:p>
            <a:endParaRPr lang="en-US" sz="1000" i="1" dirty="0"/>
          </a:p>
          <a:p>
            <a:r>
              <a:rPr lang="en-US" sz="1800" b="1" dirty="0"/>
              <a:t>Trial Registration: </a:t>
            </a:r>
            <a:r>
              <a:rPr lang="en-US" sz="1800" i="1" dirty="0" smtClean="0"/>
              <a:t>Clinicaltrials.gov,</a:t>
            </a:r>
            <a:r>
              <a:rPr lang="en-US" sz="1800" dirty="0" smtClean="0"/>
              <a:t> </a:t>
            </a:r>
            <a:r>
              <a:rPr lang="fi-FI" sz="1800" dirty="0" smtClean="0"/>
              <a:t>NCT02938533</a:t>
            </a:r>
          </a:p>
          <a:p>
            <a:endParaRPr lang="en-US" sz="1000" dirty="0" smtClean="0"/>
          </a:p>
          <a:p>
            <a:r>
              <a:rPr lang="en-US" sz="1800" b="1" dirty="0" smtClean="0"/>
              <a:t>Ethical Approvals: </a:t>
            </a:r>
            <a:r>
              <a:rPr lang="en-US" sz="1800" dirty="0" smtClean="0"/>
              <a:t>National Institute for Medical Research and UC Berkeley</a:t>
            </a:r>
          </a:p>
          <a:p>
            <a:endParaRPr lang="en-US" sz="1000" dirty="0" smtClean="0"/>
          </a:p>
          <a:p>
            <a:r>
              <a:rPr lang="en-US" sz="1800" b="1" dirty="0" smtClean="0"/>
              <a:t>Protocol / Results: </a:t>
            </a:r>
            <a:r>
              <a:rPr lang="en-US" sz="1800" i="1" dirty="0"/>
              <a:t>McCoy SI et al. PLoS ONE 12(5): </a:t>
            </a:r>
            <a:r>
              <a:rPr lang="en-US" sz="1800" i="1" dirty="0" smtClean="0"/>
              <a:t>e0177394</a:t>
            </a:r>
            <a:r>
              <a:rPr lang="en-US" sz="1800" i="1" dirty="0"/>
              <a:t>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72767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Study Setting &amp; Population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Two HIV primary care clinics in Shinyanga, Tanzania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Inclusion criteria: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1800" dirty="0"/>
              <a:t>≥18 years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1800" dirty="0" smtClean="0"/>
              <a:t>living </a:t>
            </a:r>
            <a:r>
              <a:rPr lang="en-US" sz="1800" dirty="0"/>
              <a:t>with HIV infection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1800" dirty="0" smtClean="0"/>
              <a:t>On ART at study initiation </a:t>
            </a:r>
          </a:p>
          <a:p>
            <a:pPr marL="274320" lvl="1" indent="0">
              <a:buNone/>
            </a:pPr>
            <a:r>
              <a:rPr lang="en-US" sz="1800" dirty="0" smtClean="0"/>
              <a:t> </a:t>
            </a:r>
            <a:endParaRPr lang="en-US" sz="1800" dirty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543" y="1839983"/>
            <a:ext cx="3030672" cy="29357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0477"/>
            <a:ext cx="1290957" cy="11179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97285" y="4490012"/>
            <a:ext cx="1380885" cy="285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Oval 6"/>
          <p:cNvSpPr/>
          <p:nvPr/>
        </p:nvSpPr>
        <p:spPr>
          <a:xfrm>
            <a:off x="6161313" y="2536370"/>
            <a:ext cx="1404257" cy="57694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295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Patient-Centered Design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8616"/>
            <a:ext cx="8229600" cy="299913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A </a:t>
            </a:r>
            <a:r>
              <a:rPr lang="en-US" sz="2000" dirty="0"/>
              <a:t>creative, empathetic approach that draws on ethnographic methods and relies on rapid prototyping and user </a:t>
            </a:r>
            <a:r>
              <a:rPr lang="en-US" sz="2000" dirty="0" smtClean="0"/>
              <a:t>testing </a:t>
            </a:r>
            <a:r>
              <a:rPr lang="en-US" sz="1600" dirty="0" smtClean="0"/>
              <a:t>(IDEO.org, 2015)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Household </a:t>
            </a:r>
            <a:r>
              <a:rPr lang="en-US" sz="2000" dirty="0" smtClean="0"/>
              <a:t>and </a:t>
            </a:r>
            <a:r>
              <a:rPr lang="en-US" sz="2000" dirty="0"/>
              <a:t>clinic </a:t>
            </a:r>
            <a:r>
              <a:rPr lang="en-US" sz="2000" dirty="0" smtClean="0"/>
              <a:t>observations, photo-based interviews, and </a:t>
            </a:r>
            <a:br>
              <a:rPr lang="en-US" sz="2000" dirty="0" smtClean="0"/>
            </a:br>
            <a:r>
              <a:rPr lang="en-US" sz="2000" dirty="0" smtClean="0"/>
              <a:t>in-depth </a:t>
            </a:r>
            <a:r>
              <a:rPr lang="en-US" sz="2000" dirty="0"/>
              <a:t>semi-structured interviews with patients </a:t>
            </a:r>
            <a:r>
              <a:rPr lang="en-US" sz="2000" dirty="0" smtClean="0"/>
              <a:t>and </a:t>
            </a:r>
            <a:r>
              <a:rPr lang="en-US" sz="2000" dirty="0"/>
              <a:t>providers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Identified patient </a:t>
            </a:r>
            <a:r>
              <a:rPr lang="en-US" sz="2000" dirty="0" smtClean="0"/>
              <a:t>segments and </a:t>
            </a:r>
            <a:r>
              <a:rPr lang="en-US" sz="2000" dirty="0" smtClean="0"/>
              <a:t>created journey </a:t>
            </a:r>
            <a:r>
              <a:rPr lang="en-US" sz="2000" dirty="0" smtClean="0"/>
              <a:t>maps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Tools used to </a:t>
            </a:r>
            <a:r>
              <a:rPr lang="en-US" sz="1600" dirty="0"/>
              <a:t>guide business and marketing innovation, which describe a group’s perception of health, </a:t>
            </a:r>
            <a:r>
              <a:rPr lang="en-US" sz="1600" dirty="0" smtClean="0"/>
              <a:t>barriers to </a:t>
            </a:r>
            <a:r>
              <a:rPr lang="en-US" sz="1600" dirty="0" smtClean="0"/>
              <a:t>ART adherence</a:t>
            </a:r>
            <a:r>
              <a:rPr lang="en-US" sz="1600" dirty="0"/>
              <a:t>, and potential interventions</a:t>
            </a:r>
            <a:endParaRPr lang="en-US" sz="16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93512813"/>
              </p:ext>
            </p:extLst>
          </p:nvPr>
        </p:nvGraphicFramePr>
        <p:xfrm>
          <a:off x="542347" y="1203988"/>
          <a:ext cx="7488470" cy="51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9087" y="4562857"/>
            <a:ext cx="6013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Sources: 	The </a:t>
            </a:r>
            <a:r>
              <a:rPr lang="en-US" sz="1400" i="1" dirty="0"/>
              <a:t>Hasso Plattner Institute of </a:t>
            </a:r>
            <a:r>
              <a:rPr lang="en-US" sz="1400" i="1" dirty="0" smtClean="0"/>
              <a:t>Design, Stanford University</a:t>
            </a:r>
          </a:p>
          <a:p>
            <a:r>
              <a:rPr lang="en-US" sz="1400" i="1" dirty="0" smtClean="0"/>
              <a:t>		McCoy SI </a:t>
            </a:r>
            <a:r>
              <a:rPr lang="en-US" sz="1400" i="1" dirty="0"/>
              <a:t>et al. PLoS ONE 12(5): e0177394.  </a:t>
            </a:r>
          </a:p>
        </p:txBody>
      </p:sp>
    </p:spTree>
    <p:extLst>
      <p:ext uri="{BB962C8B-B14F-4D97-AF65-F5344CB8AC3E}">
        <p14:creationId xmlns:p14="http://schemas.microsoft.com/office/powerpoint/2010/main" val="666377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3"/>
          <a:stretch/>
        </p:blipFill>
        <p:spPr>
          <a:xfrm>
            <a:off x="2600326" y="285751"/>
            <a:ext cx="6315075" cy="43148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285751"/>
            <a:ext cx="2178844" cy="4314825"/>
          </a:xfrm>
          <a:prstGeom prst="rect">
            <a:avLst/>
          </a:prstGeom>
          <a:solidFill>
            <a:srgbClr val="003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IN" sz="1350">
              <a:solidFill>
                <a:prstClr val="white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78695" y="1976270"/>
            <a:ext cx="132159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>
              <a:spcBef>
                <a:spcPts val="900"/>
              </a:spcBef>
            </a:pPr>
            <a:r>
              <a:rPr lang="en-US" sz="900" dirty="0">
                <a:solidFill>
                  <a:prstClr val="white"/>
                </a:solidFill>
              </a:rPr>
              <a:t>The “No Tomorrows” segment describe young people who are asymptomatic and primarily motivated by social aspirations such</a:t>
            </a:r>
            <a:br>
              <a:rPr lang="en-US" sz="900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white"/>
                </a:solidFill>
              </a:rPr>
              <a:t>as marriage.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35756" y="4076066"/>
            <a:ext cx="1964532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" defTabSz="685800"/>
            <a:r>
              <a:rPr lang="en-US" sz="900" dirty="0">
                <a:solidFill>
                  <a:prstClr val="white"/>
                </a:solidFill>
              </a:rPr>
              <a:t>To view all 5 patient segments visit: </a:t>
            </a:r>
            <a:r>
              <a:rPr lang="en-US" sz="900" dirty="0">
                <a:solidFill>
                  <a:prstClr val="white"/>
                </a:solidFill>
                <a:hlinkClick r:id="rId4"/>
              </a:rPr>
              <a:t>http://mccoy.sph.berkeley.edu/patient-personas/</a:t>
            </a:r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78695" y="3096465"/>
            <a:ext cx="1321594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>
              <a:spcBef>
                <a:spcPts val="900"/>
              </a:spcBef>
            </a:pPr>
            <a:r>
              <a:rPr lang="en-US" sz="900" dirty="0">
                <a:solidFill>
                  <a:prstClr val="white"/>
                </a:solidFill>
              </a:rPr>
              <a:t>Ideal interventions for this segment are discreet, support immediate social goals, and impart a long-term perspective.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65262" y="1976269"/>
            <a:ext cx="453749" cy="416171"/>
            <a:chOff x="-1043737" y="2245420"/>
            <a:chExt cx="739070" cy="677862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-694414" y="2246755"/>
              <a:ext cx="302035" cy="225573"/>
            </a:xfrm>
            <a:custGeom>
              <a:avLst/>
              <a:gdLst>
                <a:gd name="T0" fmla="*/ 334 w 837"/>
                <a:gd name="T1" fmla="*/ 555 h 625"/>
                <a:gd name="T2" fmla="*/ 507 w 837"/>
                <a:gd name="T3" fmla="*/ 555 h 625"/>
                <a:gd name="T4" fmla="*/ 757 w 837"/>
                <a:gd name="T5" fmla="*/ 239 h 625"/>
                <a:gd name="T6" fmla="*/ 646 w 837"/>
                <a:gd name="T7" fmla="*/ 69 h 625"/>
                <a:gd name="T8" fmla="*/ 195 w 837"/>
                <a:gd name="T9" fmla="*/ 69 h 625"/>
                <a:gd name="T10" fmla="*/ 80 w 837"/>
                <a:gd name="T11" fmla="*/ 239 h 625"/>
                <a:gd name="T12" fmla="*/ 334 w 837"/>
                <a:gd name="T13" fmla="*/ 555 h 625"/>
                <a:gd name="T14" fmla="*/ 525 w 837"/>
                <a:gd name="T15" fmla="*/ 625 h 625"/>
                <a:gd name="T16" fmla="*/ 316 w 837"/>
                <a:gd name="T17" fmla="*/ 625 h 625"/>
                <a:gd name="T18" fmla="*/ 289 w 837"/>
                <a:gd name="T19" fmla="*/ 611 h 625"/>
                <a:gd name="T20" fmla="*/ 11 w 837"/>
                <a:gd name="T21" fmla="*/ 264 h 625"/>
                <a:gd name="T22" fmla="*/ 7 w 837"/>
                <a:gd name="T23" fmla="*/ 222 h 625"/>
                <a:gd name="T24" fmla="*/ 146 w 837"/>
                <a:gd name="T25" fmla="*/ 14 h 625"/>
                <a:gd name="T26" fmla="*/ 177 w 837"/>
                <a:gd name="T27" fmla="*/ 0 h 625"/>
                <a:gd name="T28" fmla="*/ 663 w 837"/>
                <a:gd name="T29" fmla="*/ 0 h 625"/>
                <a:gd name="T30" fmla="*/ 691 w 837"/>
                <a:gd name="T31" fmla="*/ 14 h 625"/>
                <a:gd name="T32" fmla="*/ 830 w 837"/>
                <a:gd name="T33" fmla="*/ 222 h 625"/>
                <a:gd name="T34" fmla="*/ 827 w 837"/>
                <a:gd name="T35" fmla="*/ 264 h 625"/>
                <a:gd name="T36" fmla="*/ 549 w 837"/>
                <a:gd name="T37" fmla="*/ 611 h 625"/>
                <a:gd name="T38" fmla="*/ 525 w 837"/>
                <a:gd name="T39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7" h="625">
                  <a:moveTo>
                    <a:pt x="334" y="555"/>
                  </a:moveTo>
                  <a:cubicBezTo>
                    <a:pt x="507" y="555"/>
                    <a:pt x="507" y="555"/>
                    <a:pt x="507" y="555"/>
                  </a:cubicBezTo>
                  <a:cubicBezTo>
                    <a:pt x="757" y="239"/>
                    <a:pt x="757" y="239"/>
                    <a:pt x="757" y="239"/>
                  </a:cubicBezTo>
                  <a:cubicBezTo>
                    <a:pt x="646" y="69"/>
                    <a:pt x="646" y="69"/>
                    <a:pt x="646" y="69"/>
                  </a:cubicBezTo>
                  <a:cubicBezTo>
                    <a:pt x="195" y="69"/>
                    <a:pt x="195" y="69"/>
                    <a:pt x="195" y="69"/>
                  </a:cubicBezTo>
                  <a:cubicBezTo>
                    <a:pt x="80" y="239"/>
                    <a:pt x="80" y="239"/>
                    <a:pt x="80" y="239"/>
                  </a:cubicBezTo>
                  <a:cubicBezTo>
                    <a:pt x="334" y="555"/>
                    <a:pt x="334" y="555"/>
                    <a:pt x="334" y="555"/>
                  </a:cubicBezTo>
                  <a:close/>
                  <a:moveTo>
                    <a:pt x="525" y="625"/>
                  </a:moveTo>
                  <a:cubicBezTo>
                    <a:pt x="316" y="625"/>
                    <a:pt x="316" y="625"/>
                    <a:pt x="316" y="625"/>
                  </a:cubicBezTo>
                  <a:cubicBezTo>
                    <a:pt x="306" y="625"/>
                    <a:pt x="296" y="621"/>
                    <a:pt x="289" y="611"/>
                  </a:cubicBezTo>
                  <a:cubicBezTo>
                    <a:pt x="11" y="264"/>
                    <a:pt x="11" y="264"/>
                    <a:pt x="11" y="264"/>
                  </a:cubicBezTo>
                  <a:cubicBezTo>
                    <a:pt x="0" y="253"/>
                    <a:pt x="0" y="236"/>
                    <a:pt x="7" y="222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57" y="7"/>
                    <a:pt x="167" y="0"/>
                    <a:pt x="177" y="0"/>
                  </a:cubicBezTo>
                  <a:cubicBezTo>
                    <a:pt x="663" y="0"/>
                    <a:pt x="663" y="0"/>
                    <a:pt x="663" y="0"/>
                  </a:cubicBezTo>
                  <a:cubicBezTo>
                    <a:pt x="674" y="0"/>
                    <a:pt x="684" y="7"/>
                    <a:pt x="691" y="14"/>
                  </a:cubicBezTo>
                  <a:cubicBezTo>
                    <a:pt x="830" y="222"/>
                    <a:pt x="830" y="222"/>
                    <a:pt x="830" y="222"/>
                  </a:cubicBezTo>
                  <a:cubicBezTo>
                    <a:pt x="837" y="236"/>
                    <a:pt x="837" y="250"/>
                    <a:pt x="827" y="264"/>
                  </a:cubicBezTo>
                  <a:cubicBezTo>
                    <a:pt x="549" y="611"/>
                    <a:pt x="549" y="611"/>
                    <a:pt x="549" y="611"/>
                  </a:cubicBezTo>
                  <a:cubicBezTo>
                    <a:pt x="545" y="621"/>
                    <a:pt x="535" y="625"/>
                    <a:pt x="525" y="625"/>
                  </a:cubicBezTo>
                  <a:close/>
                </a:path>
              </a:pathLst>
            </a:custGeom>
            <a:solidFill>
              <a:srgbClr val="FDB51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IN" sz="1350">
                <a:solidFill>
                  <a:prstClr val="black"/>
                </a:solidFill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-692888" y="2321882"/>
              <a:ext cx="287925" cy="24979"/>
            </a:xfrm>
            <a:custGeom>
              <a:avLst/>
              <a:gdLst>
                <a:gd name="T0" fmla="*/ 764 w 798"/>
                <a:gd name="T1" fmla="*/ 69 h 69"/>
                <a:gd name="T2" fmla="*/ 35 w 798"/>
                <a:gd name="T3" fmla="*/ 69 h 69"/>
                <a:gd name="T4" fmla="*/ 0 w 798"/>
                <a:gd name="T5" fmla="*/ 35 h 69"/>
                <a:gd name="T6" fmla="*/ 35 w 798"/>
                <a:gd name="T7" fmla="*/ 0 h 69"/>
                <a:gd name="T8" fmla="*/ 764 w 798"/>
                <a:gd name="T9" fmla="*/ 0 h 69"/>
                <a:gd name="T10" fmla="*/ 798 w 798"/>
                <a:gd name="T11" fmla="*/ 35 h 69"/>
                <a:gd name="T12" fmla="*/ 764 w 798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8" h="69">
                  <a:moveTo>
                    <a:pt x="764" y="69"/>
                  </a:moveTo>
                  <a:cubicBezTo>
                    <a:pt x="35" y="69"/>
                    <a:pt x="35" y="69"/>
                    <a:pt x="35" y="69"/>
                  </a:cubicBezTo>
                  <a:cubicBezTo>
                    <a:pt x="14" y="69"/>
                    <a:pt x="0" y="56"/>
                    <a:pt x="0" y="35"/>
                  </a:cubicBezTo>
                  <a:cubicBezTo>
                    <a:pt x="0" y="14"/>
                    <a:pt x="14" y="0"/>
                    <a:pt x="35" y="0"/>
                  </a:cubicBezTo>
                  <a:cubicBezTo>
                    <a:pt x="764" y="0"/>
                    <a:pt x="764" y="0"/>
                    <a:pt x="764" y="0"/>
                  </a:cubicBezTo>
                  <a:cubicBezTo>
                    <a:pt x="784" y="0"/>
                    <a:pt x="798" y="14"/>
                    <a:pt x="798" y="35"/>
                  </a:cubicBezTo>
                  <a:cubicBezTo>
                    <a:pt x="798" y="56"/>
                    <a:pt x="784" y="69"/>
                    <a:pt x="764" y="69"/>
                  </a:cubicBezTo>
                  <a:close/>
                </a:path>
              </a:pathLst>
            </a:custGeom>
            <a:solidFill>
              <a:srgbClr val="FDB51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IN" sz="1350">
                <a:solidFill>
                  <a:prstClr val="black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-556553" y="2245420"/>
              <a:ext cx="102776" cy="101441"/>
            </a:xfrm>
            <a:custGeom>
              <a:avLst/>
              <a:gdLst>
                <a:gd name="T0" fmla="*/ 247 w 285"/>
                <a:gd name="T1" fmla="*/ 281 h 281"/>
                <a:gd name="T2" fmla="*/ 222 w 285"/>
                <a:gd name="T3" fmla="*/ 271 h 281"/>
                <a:gd name="T4" fmla="*/ 14 w 285"/>
                <a:gd name="T5" fmla="*/ 63 h 281"/>
                <a:gd name="T6" fmla="*/ 14 w 285"/>
                <a:gd name="T7" fmla="*/ 14 h 281"/>
                <a:gd name="T8" fmla="*/ 63 w 285"/>
                <a:gd name="T9" fmla="*/ 14 h 281"/>
                <a:gd name="T10" fmla="*/ 271 w 285"/>
                <a:gd name="T11" fmla="*/ 222 h 281"/>
                <a:gd name="T12" fmla="*/ 271 w 285"/>
                <a:gd name="T13" fmla="*/ 271 h 281"/>
                <a:gd name="T14" fmla="*/ 247 w 285"/>
                <a:gd name="T15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5" h="281">
                  <a:moveTo>
                    <a:pt x="247" y="281"/>
                  </a:moveTo>
                  <a:cubicBezTo>
                    <a:pt x="236" y="281"/>
                    <a:pt x="229" y="278"/>
                    <a:pt x="222" y="271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0" y="49"/>
                    <a:pt x="0" y="28"/>
                    <a:pt x="14" y="14"/>
                  </a:cubicBezTo>
                  <a:cubicBezTo>
                    <a:pt x="28" y="0"/>
                    <a:pt x="49" y="0"/>
                    <a:pt x="63" y="14"/>
                  </a:cubicBezTo>
                  <a:cubicBezTo>
                    <a:pt x="271" y="222"/>
                    <a:pt x="271" y="222"/>
                    <a:pt x="271" y="222"/>
                  </a:cubicBezTo>
                  <a:cubicBezTo>
                    <a:pt x="285" y="236"/>
                    <a:pt x="285" y="257"/>
                    <a:pt x="271" y="271"/>
                  </a:cubicBezTo>
                  <a:cubicBezTo>
                    <a:pt x="264" y="278"/>
                    <a:pt x="257" y="281"/>
                    <a:pt x="247" y="281"/>
                  </a:cubicBezTo>
                  <a:close/>
                </a:path>
              </a:pathLst>
            </a:custGeom>
            <a:solidFill>
              <a:srgbClr val="FDB51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IN" sz="1350">
                <a:solidFill>
                  <a:prstClr val="black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-631681" y="2245420"/>
              <a:ext cx="102966" cy="101441"/>
            </a:xfrm>
            <a:custGeom>
              <a:avLst/>
              <a:gdLst>
                <a:gd name="T0" fmla="*/ 38 w 285"/>
                <a:gd name="T1" fmla="*/ 281 h 281"/>
                <a:gd name="T2" fmla="*/ 14 w 285"/>
                <a:gd name="T3" fmla="*/ 271 h 281"/>
                <a:gd name="T4" fmla="*/ 14 w 285"/>
                <a:gd name="T5" fmla="*/ 222 h 281"/>
                <a:gd name="T6" fmla="*/ 222 w 285"/>
                <a:gd name="T7" fmla="*/ 14 h 281"/>
                <a:gd name="T8" fmla="*/ 271 w 285"/>
                <a:gd name="T9" fmla="*/ 14 h 281"/>
                <a:gd name="T10" fmla="*/ 271 w 285"/>
                <a:gd name="T11" fmla="*/ 63 h 281"/>
                <a:gd name="T12" fmla="*/ 63 w 285"/>
                <a:gd name="T13" fmla="*/ 271 h 281"/>
                <a:gd name="T14" fmla="*/ 38 w 285"/>
                <a:gd name="T15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5" h="281">
                  <a:moveTo>
                    <a:pt x="38" y="281"/>
                  </a:moveTo>
                  <a:cubicBezTo>
                    <a:pt x="28" y="281"/>
                    <a:pt x="21" y="278"/>
                    <a:pt x="14" y="271"/>
                  </a:cubicBezTo>
                  <a:cubicBezTo>
                    <a:pt x="0" y="257"/>
                    <a:pt x="0" y="236"/>
                    <a:pt x="14" y="222"/>
                  </a:cubicBezTo>
                  <a:cubicBezTo>
                    <a:pt x="222" y="14"/>
                    <a:pt x="222" y="14"/>
                    <a:pt x="222" y="14"/>
                  </a:cubicBezTo>
                  <a:cubicBezTo>
                    <a:pt x="236" y="0"/>
                    <a:pt x="257" y="0"/>
                    <a:pt x="271" y="14"/>
                  </a:cubicBezTo>
                  <a:cubicBezTo>
                    <a:pt x="285" y="28"/>
                    <a:pt x="285" y="49"/>
                    <a:pt x="271" y="63"/>
                  </a:cubicBezTo>
                  <a:cubicBezTo>
                    <a:pt x="63" y="271"/>
                    <a:pt x="63" y="271"/>
                    <a:pt x="63" y="271"/>
                  </a:cubicBezTo>
                  <a:cubicBezTo>
                    <a:pt x="56" y="278"/>
                    <a:pt x="49" y="281"/>
                    <a:pt x="38" y="281"/>
                  </a:cubicBezTo>
                  <a:close/>
                </a:path>
              </a:pathLst>
            </a:custGeom>
            <a:solidFill>
              <a:srgbClr val="FDB51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IN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-631681" y="2320738"/>
              <a:ext cx="102966" cy="101441"/>
            </a:xfrm>
            <a:custGeom>
              <a:avLst/>
              <a:gdLst>
                <a:gd name="T0" fmla="*/ 246 w 285"/>
                <a:gd name="T1" fmla="*/ 281 h 281"/>
                <a:gd name="T2" fmla="*/ 222 w 285"/>
                <a:gd name="T3" fmla="*/ 270 h 281"/>
                <a:gd name="T4" fmla="*/ 14 w 285"/>
                <a:gd name="T5" fmla="*/ 62 h 281"/>
                <a:gd name="T6" fmla="*/ 14 w 285"/>
                <a:gd name="T7" fmla="*/ 13 h 281"/>
                <a:gd name="T8" fmla="*/ 63 w 285"/>
                <a:gd name="T9" fmla="*/ 13 h 281"/>
                <a:gd name="T10" fmla="*/ 271 w 285"/>
                <a:gd name="T11" fmla="*/ 222 h 281"/>
                <a:gd name="T12" fmla="*/ 271 w 285"/>
                <a:gd name="T13" fmla="*/ 270 h 281"/>
                <a:gd name="T14" fmla="*/ 246 w 285"/>
                <a:gd name="T15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5" h="281">
                  <a:moveTo>
                    <a:pt x="246" y="281"/>
                  </a:moveTo>
                  <a:cubicBezTo>
                    <a:pt x="236" y="281"/>
                    <a:pt x="229" y="277"/>
                    <a:pt x="222" y="270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0" y="48"/>
                    <a:pt x="0" y="27"/>
                    <a:pt x="14" y="13"/>
                  </a:cubicBezTo>
                  <a:cubicBezTo>
                    <a:pt x="28" y="0"/>
                    <a:pt x="49" y="0"/>
                    <a:pt x="63" y="13"/>
                  </a:cubicBezTo>
                  <a:cubicBezTo>
                    <a:pt x="271" y="222"/>
                    <a:pt x="271" y="222"/>
                    <a:pt x="271" y="222"/>
                  </a:cubicBezTo>
                  <a:cubicBezTo>
                    <a:pt x="285" y="236"/>
                    <a:pt x="285" y="256"/>
                    <a:pt x="271" y="270"/>
                  </a:cubicBezTo>
                  <a:cubicBezTo>
                    <a:pt x="264" y="277"/>
                    <a:pt x="257" y="281"/>
                    <a:pt x="246" y="281"/>
                  </a:cubicBezTo>
                  <a:close/>
                </a:path>
              </a:pathLst>
            </a:custGeom>
            <a:solidFill>
              <a:srgbClr val="FDB51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IN" sz="1350">
                <a:solidFill>
                  <a:prstClr val="black"/>
                </a:solidFill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-556553" y="2320738"/>
              <a:ext cx="102776" cy="101441"/>
            </a:xfrm>
            <a:custGeom>
              <a:avLst/>
              <a:gdLst>
                <a:gd name="T0" fmla="*/ 38 w 285"/>
                <a:gd name="T1" fmla="*/ 281 h 281"/>
                <a:gd name="T2" fmla="*/ 14 w 285"/>
                <a:gd name="T3" fmla="*/ 270 h 281"/>
                <a:gd name="T4" fmla="*/ 14 w 285"/>
                <a:gd name="T5" fmla="*/ 222 h 281"/>
                <a:gd name="T6" fmla="*/ 222 w 285"/>
                <a:gd name="T7" fmla="*/ 13 h 281"/>
                <a:gd name="T8" fmla="*/ 271 w 285"/>
                <a:gd name="T9" fmla="*/ 13 h 281"/>
                <a:gd name="T10" fmla="*/ 271 w 285"/>
                <a:gd name="T11" fmla="*/ 62 h 281"/>
                <a:gd name="T12" fmla="*/ 63 w 285"/>
                <a:gd name="T13" fmla="*/ 270 h 281"/>
                <a:gd name="T14" fmla="*/ 38 w 285"/>
                <a:gd name="T15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5" h="281">
                  <a:moveTo>
                    <a:pt x="38" y="281"/>
                  </a:moveTo>
                  <a:cubicBezTo>
                    <a:pt x="28" y="281"/>
                    <a:pt x="21" y="277"/>
                    <a:pt x="14" y="270"/>
                  </a:cubicBezTo>
                  <a:cubicBezTo>
                    <a:pt x="0" y="256"/>
                    <a:pt x="0" y="236"/>
                    <a:pt x="14" y="222"/>
                  </a:cubicBezTo>
                  <a:cubicBezTo>
                    <a:pt x="222" y="13"/>
                    <a:pt x="222" y="13"/>
                    <a:pt x="222" y="13"/>
                  </a:cubicBezTo>
                  <a:cubicBezTo>
                    <a:pt x="236" y="0"/>
                    <a:pt x="257" y="0"/>
                    <a:pt x="271" y="13"/>
                  </a:cubicBezTo>
                  <a:cubicBezTo>
                    <a:pt x="285" y="27"/>
                    <a:pt x="285" y="48"/>
                    <a:pt x="271" y="62"/>
                  </a:cubicBezTo>
                  <a:cubicBezTo>
                    <a:pt x="63" y="270"/>
                    <a:pt x="63" y="270"/>
                    <a:pt x="63" y="270"/>
                  </a:cubicBezTo>
                  <a:cubicBezTo>
                    <a:pt x="56" y="277"/>
                    <a:pt x="49" y="281"/>
                    <a:pt x="38" y="281"/>
                  </a:cubicBezTo>
                  <a:close/>
                </a:path>
              </a:pathLst>
            </a:custGeom>
            <a:solidFill>
              <a:srgbClr val="FDB51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IN" sz="1350">
                <a:solidFill>
                  <a:prstClr val="black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-630537" y="2397009"/>
              <a:ext cx="175424" cy="25170"/>
            </a:xfrm>
            <a:custGeom>
              <a:avLst/>
              <a:gdLst>
                <a:gd name="T0" fmla="*/ 452 w 486"/>
                <a:gd name="T1" fmla="*/ 70 h 70"/>
                <a:gd name="T2" fmla="*/ 35 w 486"/>
                <a:gd name="T3" fmla="*/ 70 h 70"/>
                <a:gd name="T4" fmla="*/ 0 w 486"/>
                <a:gd name="T5" fmla="*/ 35 h 70"/>
                <a:gd name="T6" fmla="*/ 35 w 486"/>
                <a:gd name="T7" fmla="*/ 0 h 70"/>
                <a:gd name="T8" fmla="*/ 452 w 486"/>
                <a:gd name="T9" fmla="*/ 0 h 70"/>
                <a:gd name="T10" fmla="*/ 486 w 486"/>
                <a:gd name="T11" fmla="*/ 35 h 70"/>
                <a:gd name="T12" fmla="*/ 452 w 486"/>
                <a:gd name="T1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" h="70">
                  <a:moveTo>
                    <a:pt x="452" y="70"/>
                  </a:moveTo>
                  <a:cubicBezTo>
                    <a:pt x="35" y="70"/>
                    <a:pt x="35" y="70"/>
                    <a:pt x="35" y="70"/>
                  </a:cubicBezTo>
                  <a:cubicBezTo>
                    <a:pt x="14" y="70"/>
                    <a:pt x="0" y="56"/>
                    <a:pt x="0" y="35"/>
                  </a:cubicBezTo>
                  <a:cubicBezTo>
                    <a:pt x="0" y="14"/>
                    <a:pt x="14" y="0"/>
                    <a:pt x="35" y="0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473" y="0"/>
                    <a:pt x="486" y="14"/>
                    <a:pt x="486" y="35"/>
                  </a:cubicBezTo>
                  <a:cubicBezTo>
                    <a:pt x="486" y="56"/>
                    <a:pt x="473" y="70"/>
                    <a:pt x="452" y="70"/>
                  </a:cubicBezTo>
                  <a:close/>
                </a:path>
              </a:pathLst>
            </a:custGeom>
            <a:solidFill>
              <a:srgbClr val="FDB51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IN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12"/>
            <p:cNvSpPr>
              <a:spLocks noEditPoints="1"/>
            </p:cNvSpPr>
            <p:nvPr/>
          </p:nvSpPr>
          <p:spPr bwMode="auto">
            <a:xfrm>
              <a:off x="-1043737" y="2447158"/>
              <a:ext cx="475934" cy="476124"/>
            </a:xfrm>
            <a:custGeom>
              <a:avLst/>
              <a:gdLst>
                <a:gd name="T0" fmla="*/ 660 w 1319"/>
                <a:gd name="T1" fmla="*/ 70 h 1319"/>
                <a:gd name="T2" fmla="*/ 69 w 1319"/>
                <a:gd name="T3" fmla="*/ 660 h 1319"/>
                <a:gd name="T4" fmla="*/ 660 w 1319"/>
                <a:gd name="T5" fmla="*/ 1250 h 1319"/>
                <a:gd name="T6" fmla="*/ 965 w 1319"/>
                <a:gd name="T7" fmla="*/ 1163 h 1319"/>
                <a:gd name="T8" fmla="*/ 889 w 1319"/>
                <a:gd name="T9" fmla="*/ 1087 h 1319"/>
                <a:gd name="T10" fmla="*/ 660 w 1319"/>
                <a:gd name="T11" fmla="*/ 1146 h 1319"/>
                <a:gd name="T12" fmla="*/ 174 w 1319"/>
                <a:gd name="T13" fmla="*/ 660 h 1319"/>
                <a:gd name="T14" fmla="*/ 660 w 1319"/>
                <a:gd name="T15" fmla="*/ 174 h 1319"/>
                <a:gd name="T16" fmla="*/ 913 w 1319"/>
                <a:gd name="T17" fmla="*/ 247 h 1319"/>
                <a:gd name="T18" fmla="*/ 1052 w 1319"/>
                <a:gd name="T19" fmla="*/ 375 h 1319"/>
                <a:gd name="T20" fmla="*/ 1145 w 1319"/>
                <a:gd name="T21" fmla="*/ 660 h 1319"/>
                <a:gd name="T22" fmla="*/ 1066 w 1319"/>
                <a:gd name="T23" fmla="*/ 924 h 1319"/>
                <a:gd name="T24" fmla="*/ 1142 w 1319"/>
                <a:gd name="T25" fmla="*/ 996 h 1319"/>
                <a:gd name="T26" fmla="*/ 1250 w 1319"/>
                <a:gd name="T27" fmla="*/ 660 h 1319"/>
                <a:gd name="T28" fmla="*/ 1125 w 1319"/>
                <a:gd name="T29" fmla="*/ 299 h 1319"/>
                <a:gd name="T30" fmla="*/ 1003 w 1319"/>
                <a:gd name="T31" fmla="*/ 184 h 1319"/>
                <a:gd name="T32" fmla="*/ 660 w 1319"/>
                <a:gd name="T33" fmla="*/ 70 h 1319"/>
                <a:gd name="T34" fmla="*/ 660 w 1319"/>
                <a:gd name="T35" fmla="*/ 1319 h 1319"/>
                <a:gd name="T36" fmla="*/ 0 w 1319"/>
                <a:gd name="T37" fmla="*/ 660 h 1319"/>
                <a:gd name="T38" fmla="*/ 660 w 1319"/>
                <a:gd name="T39" fmla="*/ 0 h 1319"/>
                <a:gd name="T40" fmla="*/ 1045 w 1319"/>
                <a:gd name="T41" fmla="*/ 125 h 1319"/>
                <a:gd name="T42" fmla="*/ 1180 w 1319"/>
                <a:gd name="T43" fmla="*/ 254 h 1319"/>
                <a:gd name="T44" fmla="*/ 1319 w 1319"/>
                <a:gd name="T45" fmla="*/ 660 h 1319"/>
                <a:gd name="T46" fmla="*/ 1180 w 1319"/>
                <a:gd name="T47" fmla="*/ 1066 h 1319"/>
                <a:gd name="T48" fmla="*/ 1135 w 1319"/>
                <a:gd name="T49" fmla="*/ 1073 h 1319"/>
                <a:gd name="T50" fmla="*/ 996 w 1319"/>
                <a:gd name="T51" fmla="*/ 944 h 1319"/>
                <a:gd name="T52" fmla="*/ 996 w 1319"/>
                <a:gd name="T53" fmla="*/ 903 h 1319"/>
                <a:gd name="T54" fmla="*/ 1076 w 1319"/>
                <a:gd name="T55" fmla="*/ 660 h 1319"/>
                <a:gd name="T56" fmla="*/ 996 w 1319"/>
                <a:gd name="T57" fmla="*/ 413 h 1319"/>
                <a:gd name="T58" fmla="*/ 878 w 1319"/>
                <a:gd name="T59" fmla="*/ 306 h 1319"/>
                <a:gd name="T60" fmla="*/ 660 w 1319"/>
                <a:gd name="T61" fmla="*/ 243 h 1319"/>
                <a:gd name="T62" fmla="*/ 243 w 1319"/>
                <a:gd name="T63" fmla="*/ 660 h 1319"/>
                <a:gd name="T64" fmla="*/ 660 w 1319"/>
                <a:gd name="T65" fmla="*/ 1076 h 1319"/>
                <a:gd name="T66" fmla="*/ 878 w 1319"/>
                <a:gd name="T67" fmla="*/ 1014 h 1319"/>
                <a:gd name="T68" fmla="*/ 923 w 1319"/>
                <a:gd name="T69" fmla="*/ 1021 h 1319"/>
                <a:gd name="T70" fmla="*/ 1045 w 1319"/>
                <a:gd name="T71" fmla="*/ 1135 h 1319"/>
                <a:gd name="T72" fmla="*/ 1059 w 1319"/>
                <a:gd name="T73" fmla="*/ 1163 h 1319"/>
                <a:gd name="T74" fmla="*/ 1045 w 1319"/>
                <a:gd name="T75" fmla="*/ 1191 h 1319"/>
                <a:gd name="T76" fmla="*/ 660 w 1319"/>
                <a:gd name="T77" fmla="*/ 1319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19" h="1319">
                  <a:moveTo>
                    <a:pt x="660" y="70"/>
                  </a:moveTo>
                  <a:cubicBezTo>
                    <a:pt x="333" y="70"/>
                    <a:pt x="69" y="333"/>
                    <a:pt x="69" y="660"/>
                  </a:cubicBezTo>
                  <a:cubicBezTo>
                    <a:pt x="69" y="986"/>
                    <a:pt x="333" y="1250"/>
                    <a:pt x="660" y="1250"/>
                  </a:cubicBezTo>
                  <a:cubicBezTo>
                    <a:pt x="767" y="1250"/>
                    <a:pt x="871" y="1219"/>
                    <a:pt x="965" y="1163"/>
                  </a:cubicBezTo>
                  <a:cubicBezTo>
                    <a:pt x="937" y="1139"/>
                    <a:pt x="913" y="1114"/>
                    <a:pt x="889" y="1087"/>
                  </a:cubicBezTo>
                  <a:cubicBezTo>
                    <a:pt x="819" y="1125"/>
                    <a:pt x="739" y="1146"/>
                    <a:pt x="660" y="1146"/>
                  </a:cubicBezTo>
                  <a:cubicBezTo>
                    <a:pt x="392" y="1146"/>
                    <a:pt x="174" y="927"/>
                    <a:pt x="174" y="660"/>
                  </a:cubicBezTo>
                  <a:cubicBezTo>
                    <a:pt x="174" y="392"/>
                    <a:pt x="392" y="174"/>
                    <a:pt x="660" y="174"/>
                  </a:cubicBezTo>
                  <a:cubicBezTo>
                    <a:pt x="750" y="174"/>
                    <a:pt x="837" y="198"/>
                    <a:pt x="913" y="247"/>
                  </a:cubicBezTo>
                  <a:cubicBezTo>
                    <a:pt x="968" y="281"/>
                    <a:pt x="1014" y="323"/>
                    <a:pt x="1052" y="375"/>
                  </a:cubicBezTo>
                  <a:cubicBezTo>
                    <a:pt x="1114" y="458"/>
                    <a:pt x="1145" y="556"/>
                    <a:pt x="1145" y="660"/>
                  </a:cubicBezTo>
                  <a:cubicBezTo>
                    <a:pt x="1145" y="753"/>
                    <a:pt x="1118" y="844"/>
                    <a:pt x="1066" y="924"/>
                  </a:cubicBezTo>
                  <a:cubicBezTo>
                    <a:pt x="1086" y="951"/>
                    <a:pt x="1114" y="976"/>
                    <a:pt x="1142" y="996"/>
                  </a:cubicBezTo>
                  <a:cubicBezTo>
                    <a:pt x="1211" y="896"/>
                    <a:pt x="1250" y="781"/>
                    <a:pt x="1250" y="660"/>
                  </a:cubicBezTo>
                  <a:cubicBezTo>
                    <a:pt x="1250" y="528"/>
                    <a:pt x="1208" y="403"/>
                    <a:pt x="1125" y="299"/>
                  </a:cubicBezTo>
                  <a:cubicBezTo>
                    <a:pt x="1090" y="254"/>
                    <a:pt x="1048" y="215"/>
                    <a:pt x="1003" y="184"/>
                  </a:cubicBezTo>
                  <a:cubicBezTo>
                    <a:pt x="903" y="108"/>
                    <a:pt x="784" y="70"/>
                    <a:pt x="660" y="70"/>
                  </a:cubicBezTo>
                  <a:close/>
                  <a:moveTo>
                    <a:pt x="660" y="1319"/>
                  </a:moveTo>
                  <a:cubicBezTo>
                    <a:pt x="295" y="1319"/>
                    <a:pt x="0" y="1024"/>
                    <a:pt x="0" y="660"/>
                  </a:cubicBezTo>
                  <a:cubicBezTo>
                    <a:pt x="0" y="295"/>
                    <a:pt x="295" y="0"/>
                    <a:pt x="660" y="0"/>
                  </a:cubicBezTo>
                  <a:cubicBezTo>
                    <a:pt x="798" y="0"/>
                    <a:pt x="930" y="42"/>
                    <a:pt x="1045" y="125"/>
                  </a:cubicBezTo>
                  <a:cubicBezTo>
                    <a:pt x="1097" y="163"/>
                    <a:pt x="1142" y="205"/>
                    <a:pt x="1180" y="254"/>
                  </a:cubicBezTo>
                  <a:cubicBezTo>
                    <a:pt x="1270" y="372"/>
                    <a:pt x="1319" y="510"/>
                    <a:pt x="1319" y="660"/>
                  </a:cubicBezTo>
                  <a:cubicBezTo>
                    <a:pt x="1319" y="809"/>
                    <a:pt x="1270" y="948"/>
                    <a:pt x="1180" y="1066"/>
                  </a:cubicBezTo>
                  <a:cubicBezTo>
                    <a:pt x="1170" y="1080"/>
                    <a:pt x="1149" y="1083"/>
                    <a:pt x="1135" y="1073"/>
                  </a:cubicBezTo>
                  <a:cubicBezTo>
                    <a:pt x="1080" y="1038"/>
                    <a:pt x="1034" y="996"/>
                    <a:pt x="996" y="944"/>
                  </a:cubicBezTo>
                  <a:cubicBezTo>
                    <a:pt x="986" y="930"/>
                    <a:pt x="986" y="917"/>
                    <a:pt x="996" y="903"/>
                  </a:cubicBezTo>
                  <a:cubicBezTo>
                    <a:pt x="1048" y="833"/>
                    <a:pt x="1076" y="746"/>
                    <a:pt x="1076" y="660"/>
                  </a:cubicBezTo>
                  <a:cubicBezTo>
                    <a:pt x="1076" y="573"/>
                    <a:pt x="1048" y="486"/>
                    <a:pt x="996" y="413"/>
                  </a:cubicBezTo>
                  <a:cubicBezTo>
                    <a:pt x="965" y="368"/>
                    <a:pt x="923" y="333"/>
                    <a:pt x="878" y="306"/>
                  </a:cubicBezTo>
                  <a:cubicBezTo>
                    <a:pt x="812" y="264"/>
                    <a:pt x="736" y="243"/>
                    <a:pt x="660" y="243"/>
                  </a:cubicBezTo>
                  <a:cubicBezTo>
                    <a:pt x="430" y="243"/>
                    <a:pt x="243" y="431"/>
                    <a:pt x="243" y="660"/>
                  </a:cubicBezTo>
                  <a:cubicBezTo>
                    <a:pt x="243" y="889"/>
                    <a:pt x="430" y="1076"/>
                    <a:pt x="660" y="1076"/>
                  </a:cubicBezTo>
                  <a:cubicBezTo>
                    <a:pt x="736" y="1076"/>
                    <a:pt x="812" y="1055"/>
                    <a:pt x="878" y="1014"/>
                  </a:cubicBezTo>
                  <a:cubicBezTo>
                    <a:pt x="892" y="1003"/>
                    <a:pt x="913" y="1007"/>
                    <a:pt x="923" y="1021"/>
                  </a:cubicBezTo>
                  <a:cubicBezTo>
                    <a:pt x="958" y="1066"/>
                    <a:pt x="1000" y="1104"/>
                    <a:pt x="1045" y="1135"/>
                  </a:cubicBezTo>
                  <a:cubicBezTo>
                    <a:pt x="1055" y="1142"/>
                    <a:pt x="1059" y="1153"/>
                    <a:pt x="1059" y="1163"/>
                  </a:cubicBezTo>
                  <a:cubicBezTo>
                    <a:pt x="1059" y="1173"/>
                    <a:pt x="1052" y="1184"/>
                    <a:pt x="1045" y="1191"/>
                  </a:cubicBezTo>
                  <a:cubicBezTo>
                    <a:pt x="930" y="1278"/>
                    <a:pt x="798" y="1319"/>
                    <a:pt x="660" y="1319"/>
                  </a:cubicBezTo>
                  <a:close/>
                </a:path>
              </a:pathLst>
            </a:custGeom>
            <a:solidFill>
              <a:srgbClr val="00B0DA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IN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-780601" y="2447158"/>
              <a:ext cx="475934" cy="476124"/>
            </a:xfrm>
            <a:custGeom>
              <a:avLst/>
              <a:gdLst>
                <a:gd name="T0" fmla="*/ 177 w 1319"/>
                <a:gd name="T1" fmla="*/ 323 h 1319"/>
                <a:gd name="T2" fmla="*/ 69 w 1319"/>
                <a:gd name="T3" fmla="*/ 660 h 1319"/>
                <a:gd name="T4" fmla="*/ 194 w 1319"/>
                <a:gd name="T5" fmla="*/ 1021 h 1319"/>
                <a:gd name="T6" fmla="*/ 316 w 1319"/>
                <a:gd name="T7" fmla="*/ 1135 h 1319"/>
                <a:gd name="T8" fmla="*/ 659 w 1319"/>
                <a:gd name="T9" fmla="*/ 1250 h 1319"/>
                <a:gd name="T10" fmla="*/ 1250 w 1319"/>
                <a:gd name="T11" fmla="*/ 660 h 1319"/>
                <a:gd name="T12" fmla="*/ 659 w 1319"/>
                <a:gd name="T13" fmla="*/ 70 h 1319"/>
                <a:gd name="T14" fmla="*/ 354 w 1319"/>
                <a:gd name="T15" fmla="*/ 156 h 1319"/>
                <a:gd name="T16" fmla="*/ 430 w 1319"/>
                <a:gd name="T17" fmla="*/ 233 h 1319"/>
                <a:gd name="T18" fmla="*/ 659 w 1319"/>
                <a:gd name="T19" fmla="*/ 174 h 1319"/>
                <a:gd name="T20" fmla="*/ 1145 w 1319"/>
                <a:gd name="T21" fmla="*/ 660 h 1319"/>
                <a:gd name="T22" fmla="*/ 659 w 1319"/>
                <a:gd name="T23" fmla="*/ 1146 h 1319"/>
                <a:gd name="T24" fmla="*/ 406 w 1319"/>
                <a:gd name="T25" fmla="*/ 1073 h 1319"/>
                <a:gd name="T26" fmla="*/ 267 w 1319"/>
                <a:gd name="T27" fmla="*/ 944 h 1319"/>
                <a:gd name="T28" fmla="*/ 174 w 1319"/>
                <a:gd name="T29" fmla="*/ 660 h 1319"/>
                <a:gd name="T30" fmla="*/ 253 w 1319"/>
                <a:gd name="T31" fmla="*/ 396 h 1319"/>
                <a:gd name="T32" fmla="*/ 177 w 1319"/>
                <a:gd name="T33" fmla="*/ 323 h 1319"/>
                <a:gd name="T34" fmla="*/ 659 w 1319"/>
                <a:gd name="T35" fmla="*/ 1319 h 1319"/>
                <a:gd name="T36" fmla="*/ 274 w 1319"/>
                <a:gd name="T37" fmla="*/ 1194 h 1319"/>
                <a:gd name="T38" fmla="*/ 139 w 1319"/>
                <a:gd name="T39" fmla="*/ 1066 h 1319"/>
                <a:gd name="T40" fmla="*/ 0 w 1319"/>
                <a:gd name="T41" fmla="*/ 660 h 1319"/>
                <a:gd name="T42" fmla="*/ 139 w 1319"/>
                <a:gd name="T43" fmla="*/ 254 h 1319"/>
                <a:gd name="T44" fmla="*/ 184 w 1319"/>
                <a:gd name="T45" fmla="*/ 247 h 1319"/>
                <a:gd name="T46" fmla="*/ 323 w 1319"/>
                <a:gd name="T47" fmla="*/ 375 h 1319"/>
                <a:gd name="T48" fmla="*/ 323 w 1319"/>
                <a:gd name="T49" fmla="*/ 417 h 1319"/>
                <a:gd name="T50" fmla="*/ 243 w 1319"/>
                <a:gd name="T51" fmla="*/ 660 h 1319"/>
                <a:gd name="T52" fmla="*/ 323 w 1319"/>
                <a:gd name="T53" fmla="*/ 906 h 1319"/>
                <a:gd name="T54" fmla="*/ 441 w 1319"/>
                <a:gd name="T55" fmla="*/ 1014 h 1319"/>
                <a:gd name="T56" fmla="*/ 659 w 1319"/>
                <a:gd name="T57" fmla="*/ 1076 h 1319"/>
                <a:gd name="T58" fmla="*/ 1076 w 1319"/>
                <a:gd name="T59" fmla="*/ 660 h 1319"/>
                <a:gd name="T60" fmla="*/ 659 w 1319"/>
                <a:gd name="T61" fmla="*/ 243 h 1319"/>
                <a:gd name="T62" fmla="*/ 441 w 1319"/>
                <a:gd name="T63" fmla="*/ 306 h 1319"/>
                <a:gd name="T64" fmla="*/ 396 w 1319"/>
                <a:gd name="T65" fmla="*/ 299 h 1319"/>
                <a:gd name="T66" fmla="*/ 274 w 1319"/>
                <a:gd name="T67" fmla="*/ 184 h 1319"/>
                <a:gd name="T68" fmla="*/ 260 w 1319"/>
                <a:gd name="T69" fmla="*/ 156 h 1319"/>
                <a:gd name="T70" fmla="*/ 274 w 1319"/>
                <a:gd name="T71" fmla="*/ 129 h 1319"/>
                <a:gd name="T72" fmla="*/ 659 w 1319"/>
                <a:gd name="T73" fmla="*/ 0 h 1319"/>
                <a:gd name="T74" fmla="*/ 1319 w 1319"/>
                <a:gd name="T75" fmla="*/ 660 h 1319"/>
                <a:gd name="T76" fmla="*/ 659 w 1319"/>
                <a:gd name="T77" fmla="*/ 1319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19" h="1319">
                  <a:moveTo>
                    <a:pt x="177" y="323"/>
                  </a:moveTo>
                  <a:cubicBezTo>
                    <a:pt x="108" y="424"/>
                    <a:pt x="69" y="538"/>
                    <a:pt x="69" y="660"/>
                  </a:cubicBezTo>
                  <a:cubicBezTo>
                    <a:pt x="69" y="792"/>
                    <a:pt x="111" y="917"/>
                    <a:pt x="194" y="1021"/>
                  </a:cubicBezTo>
                  <a:cubicBezTo>
                    <a:pt x="229" y="1066"/>
                    <a:pt x="271" y="1104"/>
                    <a:pt x="316" y="1135"/>
                  </a:cubicBezTo>
                  <a:cubicBezTo>
                    <a:pt x="416" y="1212"/>
                    <a:pt x="535" y="1250"/>
                    <a:pt x="659" y="1250"/>
                  </a:cubicBezTo>
                  <a:cubicBezTo>
                    <a:pt x="986" y="1250"/>
                    <a:pt x="1250" y="986"/>
                    <a:pt x="1250" y="660"/>
                  </a:cubicBezTo>
                  <a:cubicBezTo>
                    <a:pt x="1250" y="333"/>
                    <a:pt x="986" y="70"/>
                    <a:pt x="659" y="70"/>
                  </a:cubicBezTo>
                  <a:cubicBezTo>
                    <a:pt x="552" y="70"/>
                    <a:pt x="448" y="101"/>
                    <a:pt x="354" y="156"/>
                  </a:cubicBezTo>
                  <a:cubicBezTo>
                    <a:pt x="382" y="181"/>
                    <a:pt x="406" y="205"/>
                    <a:pt x="430" y="233"/>
                  </a:cubicBezTo>
                  <a:cubicBezTo>
                    <a:pt x="500" y="195"/>
                    <a:pt x="580" y="174"/>
                    <a:pt x="659" y="174"/>
                  </a:cubicBezTo>
                  <a:cubicBezTo>
                    <a:pt x="927" y="174"/>
                    <a:pt x="1145" y="392"/>
                    <a:pt x="1145" y="660"/>
                  </a:cubicBezTo>
                  <a:cubicBezTo>
                    <a:pt x="1145" y="927"/>
                    <a:pt x="927" y="1146"/>
                    <a:pt x="659" y="1146"/>
                  </a:cubicBezTo>
                  <a:cubicBezTo>
                    <a:pt x="569" y="1146"/>
                    <a:pt x="482" y="1121"/>
                    <a:pt x="406" y="1073"/>
                  </a:cubicBezTo>
                  <a:cubicBezTo>
                    <a:pt x="351" y="1038"/>
                    <a:pt x="305" y="996"/>
                    <a:pt x="267" y="944"/>
                  </a:cubicBezTo>
                  <a:cubicBezTo>
                    <a:pt x="205" y="861"/>
                    <a:pt x="174" y="764"/>
                    <a:pt x="174" y="660"/>
                  </a:cubicBezTo>
                  <a:cubicBezTo>
                    <a:pt x="174" y="566"/>
                    <a:pt x="201" y="476"/>
                    <a:pt x="253" y="396"/>
                  </a:cubicBezTo>
                  <a:cubicBezTo>
                    <a:pt x="229" y="368"/>
                    <a:pt x="205" y="344"/>
                    <a:pt x="177" y="323"/>
                  </a:cubicBezTo>
                  <a:close/>
                  <a:moveTo>
                    <a:pt x="659" y="1319"/>
                  </a:moveTo>
                  <a:cubicBezTo>
                    <a:pt x="521" y="1319"/>
                    <a:pt x="389" y="1278"/>
                    <a:pt x="274" y="1194"/>
                  </a:cubicBezTo>
                  <a:cubicBezTo>
                    <a:pt x="222" y="1156"/>
                    <a:pt x="177" y="1114"/>
                    <a:pt x="139" y="1066"/>
                  </a:cubicBezTo>
                  <a:cubicBezTo>
                    <a:pt x="49" y="948"/>
                    <a:pt x="0" y="809"/>
                    <a:pt x="0" y="660"/>
                  </a:cubicBezTo>
                  <a:cubicBezTo>
                    <a:pt x="0" y="510"/>
                    <a:pt x="49" y="372"/>
                    <a:pt x="139" y="254"/>
                  </a:cubicBezTo>
                  <a:cubicBezTo>
                    <a:pt x="149" y="240"/>
                    <a:pt x="170" y="236"/>
                    <a:pt x="184" y="247"/>
                  </a:cubicBezTo>
                  <a:cubicBezTo>
                    <a:pt x="239" y="281"/>
                    <a:pt x="285" y="323"/>
                    <a:pt x="323" y="375"/>
                  </a:cubicBezTo>
                  <a:cubicBezTo>
                    <a:pt x="333" y="389"/>
                    <a:pt x="333" y="403"/>
                    <a:pt x="323" y="417"/>
                  </a:cubicBezTo>
                  <a:cubicBezTo>
                    <a:pt x="271" y="486"/>
                    <a:pt x="243" y="573"/>
                    <a:pt x="243" y="660"/>
                  </a:cubicBezTo>
                  <a:cubicBezTo>
                    <a:pt x="243" y="746"/>
                    <a:pt x="271" y="833"/>
                    <a:pt x="323" y="906"/>
                  </a:cubicBezTo>
                  <a:cubicBezTo>
                    <a:pt x="354" y="951"/>
                    <a:pt x="396" y="986"/>
                    <a:pt x="441" y="1014"/>
                  </a:cubicBezTo>
                  <a:cubicBezTo>
                    <a:pt x="507" y="1055"/>
                    <a:pt x="583" y="1076"/>
                    <a:pt x="659" y="1076"/>
                  </a:cubicBezTo>
                  <a:cubicBezTo>
                    <a:pt x="889" y="1076"/>
                    <a:pt x="1076" y="889"/>
                    <a:pt x="1076" y="660"/>
                  </a:cubicBezTo>
                  <a:cubicBezTo>
                    <a:pt x="1076" y="431"/>
                    <a:pt x="889" y="243"/>
                    <a:pt x="659" y="243"/>
                  </a:cubicBezTo>
                  <a:cubicBezTo>
                    <a:pt x="583" y="243"/>
                    <a:pt x="507" y="264"/>
                    <a:pt x="441" y="306"/>
                  </a:cubicBezTo>
                  <a:cubicBezTo>
                    <a:pt x="427" y="316"/>
                    <a:pt x="406" y="313"/>
                    <a:pt x="396" y="299"/>
                  </a:cubicBezTo>
                  <a:cubicBezTo>
                    <a:pt x="361" y="254"/>
                    <a:pt x="319" y="215"/>
                    <a:pt x="274" y="184"/>
                  </a:cubicBezTo>
                  <a:cubicBezTo>
                    <a:pt x="264" y="177"/>
                    <a:pt x="260" y="167"/>
                    <a:pt x="260" y="156"/>
                  </a:cubicBezTo>
                  <a:cubicBezTo>
                    <a:pt x="260" y="146"/>
                    <a:pt x="267" y="136"/>
                    <a:pt x="274" y="129"/>
                  </a:cubicBezTo>
                  <a:cubicBezTo>
                    <a:pt x="389" y="42"/>
                    <a:pt x="521" y="0"/>
                    <a:pt x="659" y="0"/>
                  </a:cubicBezTo>
                  <a:cubicBezTo>
                    <a:pt x="1024" y="0"/>
                    <a:pt x="1319" y="295"/>
                    <a:pt x="1319" y="660"/>
                  </a:cubicBezTo>
                  <a:cubicBezTo>
                    <a:pt x="1319" y="1024"/>
                    <a:pt x="1024" y="1319"/>
                    <a:pt x="659" y="1319"/>
                  </a:cubicBezTo>
                  <a:close/>
                </a:path>
              </a:pathLst>
            </a:custGeom>
            <a:solidFill>
              <a:srgbClr val="FDB51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IN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Group 16"/>
          <p:cNvGrpSpPr>
            <a:grpSpLocks noChangeAspect="1"/>
          </p:cNvGrpSpPr>
          <p:nvPr/>
        </p:nvGrpSpPr>
        <p:grpSpPr bwMode="auto">
          <a:xfrm flipH="1">
            <a:off x="365262" y="3096465"/>
            <a:ext cx="453749" cy="455866"/>
            <a:chOff x="1912" y="221"/>
            <a:chExt cx="3858" cy="3876"/>
          </a:xfrm>
          <a:solidFill>
            <a:srgbClr val="00B0DA"/>
          </a:solidFill>
        </p:grpSpPr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1912" y="221"/>
              <a:ext cx="3858" cy="3876"/>
            </a:xfrm>
            <a:custGeom>
              <a:avLst/>
              <a:gdLst>
                <a:gd name="T0" fmla="*/ 1378 w 2038"/>
                <a:gd name="T1" fmla="*/ 1239 h 2048"/>
                <a:gd name="T2" fmla="*/ 799 w 2038"/>
                <a:gd name="T3" fmla="*/ 661 h 2048"/>
                <a:gd name="T4" fmla="*/ 1378 w 2038"/>
                <a:gd name="T5" fmla="*/ 82 h 2048"/>
                <a:gd name="T6" fmla="*/ 1957 w 2038"/>
                <a:gd name="T7" fmla="*/ 661 h 2048"/>
                <a:gd name="T8" fmla="*/ 1378 w 2038"/>
                <a:gd name="T9" fmla="*/ 1239 h 2048"/>
                <a:gd name="T10" fmla="*/ 231 w 2038"/>
                <a:gd name="T11" fmla="*/ 1941 h 2048"/>
                <a:gd name="T12" fmla="*/ 107 w 2038"/>
                <a:gd name="T13" fmla="*/ 1941 h 2048"/>
                <a:gd name="T14" fmla="*/ 81 w 2038"/>
                <a:gd name="T15" fmla="*/ 1879 h 2048"/>
                <a:gd name="T16" fmla="*/ 107 w 2038"/>
                <a:gd name="T17" fmla="*/ 1817 h 2048"/>
                <a:gd name="T18" fmla="*/ 666 w 2038"/>
                <a:gd name="T19" fmla="*/ 1258 h 2048"/>
                <a:gd name="T20" fmla="*/ 790 w 2038"/>
                <a:gd name="T21" fmla="*/ 1382 h 2048"/>
                <a:gd name="T22" fmla="*/ 231 w 2038"/>
                <a:gd name="T23" fmla="*/ 1941 h 2048"/>
                <a:gd name="T24" fmla="*/ 1378 w 2038"/>
                <a:gd name="T25" fmla="*/ 0 h 2048"/>
                <a:gd name="T26" fmla="*/ 717 w 2038"/>
                <a:gd name="T27" fmla="*/ 661 h 2048"/>
                <a:gd name="T28" fmla="*/ 886 w 2038"/>
                <a:gd name="T29" fmla="*/ 1101 h 2048"/>
                <a:gd name="T30" fmla="*/ 755 w 2038"/>
                <a:gd name="T31" fmla="*/ 1232 h 2048"/>
                <a:gd name="T32" fmla="*/ 694 w 2038"/>
                <a:gd name="T33" fmla="*/ 1171 h 2048"/>
                <a:gd name="T34" fmla="*/ 637 w 2038"/>
                <a:gd name="T35" fmla="*/ 1171 h 2048"/>
                <a:gd name="T36" fmla="*/ 49 w 2038"/>
                <a:gd name="T37" fmla="*/ 1759 h 2048"/>
                <a:gd name="T38" fmla="*/ 0 w 2038"/>
                <a:gd name="T39" fmla="*/ 1879 h 2048"/>
                <a:gd name="T40" fmla="*/ 49 w 2038"/>
                <a:gd name="T41" fmla="*/ 1998 h 2048"/>
                <a:gd name="T42" fmla="*/ 169 w 2038"/>
                <a:gd name="T43" fmla="*/ 2048 h 2048"/>
                <a:gd name="T44" fmla="*/ 289 w 2038"/>
                <a:gd name="T45" fmla="*/ 1998 h 2048"/>
                <a:gd name="T46" fmla="*/ 876 w 2038"/>
                <a:gd name="T47" fmla="*/ 1411 h 2048"/>
                <a:gd name="T48" fmla="*/ 876 w 2038"/>
                <a:gd name="T49" fmla="*/ 1353 h 2048"/>
                <a:gd name="T50" fmla="*/ 812 w 2038"/>
                <a:gd name="T51" fmla="*/ 1289 h 2048"/>
                <a:gd name="T52" fmla="*/ 944 w 2038"/>
                <a:gd name="T53" fmla="*/ 1158 h 2048"/>
                <a:gd name="T54" fmla="*/ 1378 w 2038"/>
                <a:gd name="T55" fmla="*/ 1321 h 2048"/>
                <a:gd name="T56" fmla="*/ 2038 w 2038"/>
                <a:gd name="T57" fmla="*/ 661 h 2048"/>
                <a:gd name="T58" fmla="*/ 1378 w 2038"/>
                <a:gd name="T59" fmla="*/ 0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8" h="2048">
                  <a:moveTo>
                    <a:pt x="1378" y="1239"/>
                  </a:moveTo>
                  <a:cubicBezTo>
                    <a:pt x="1059" y="1239"/>
                    <a:pt x="799" y="980"/>
                    <a:pt x="799" y="661"/>
                  </a:cubicBezTo>
                  <a:cubicBezTo>
                    <a:pt x="799" y="341"/>
                    <a:pt x="1059" y="82"/>
                    <a:pt x="1378" y="82"/>
                  </a:cubicBezTo>
                  <a:cubicBezTo>
                    <a:pt x="1697" y="82"/>
                    <a:pt x="1957" y="341"/>
                    <a:pt x="1957" y="661"/>
                  </a:cubicBezTo>
                  <a:cubicBezTo>
                    <a:pt x="1957" y="980"/>
                    <a:pt x="1697" y="1239"/>
                    <a:pt x="1378" y="1239"/>
                  </a:cubicBezTo>
                  <a:close/>
                  <a:moveTo>
                    <a:pt x="231" y="1941"/>
                  </a:moveTo>
                  <a:cubicBezTo>
                    <a:pt x="197" y="1975"/>
                    <a:pt x="141" y="1975"/>
                    <a:pt x="107" y="1941"/>
                  </a:cubicBezTo>
                  <a:cubicBezTo>
                    <a:pt x="90" y="1924"/>
                    <a:pt x="81" y="1902"/>
                    <a:pt x="81" y="1879"/>
                  </a:cubicBezTo>
                  <a:cubicBezTo>
                    <a:pt x="81" y="1855"/>
                    <a:pt x="90" y="1833"/>
                    <a:pt x="107" y="1817"/>
                  </a:cubicBezTo>
                  <a:cubicBezTo>
                    <a:pt x="666" y="1258"/>
                    <a:pt x="666" y="1258"/>
                    <a:pt x="666" y="1258"/>
                  </a:cubicBezTo>
                  <a:cubicBezTo>
                    <a:pt x="790" y="1382"/>
                    <a:pt x="790" y="1382"/>
                    <a:pt x="790" y="1382"/>
                  </a:cubicBezTo>
                  <a:cubicBezTo>
                    <a:pt x="231" y="1941"/>
                    <a:pt x="231" y="1941"/>
                    <a:pt x="231" y="1941"/>
                  </a:cubicBezTo>
                  <a:close/>
                  <a:moveTo>
                    <a:pt x="1378" y="0"/>
                  </a:moveTo>
                  <a:cubicBezTo>
                    <a:pt x="1014" y="0"/>
                    <a:pt x="717" y="296"/>
                    <a:pt x="717" y="661"/>
                  </a:cubicBezTo>
                  <a:cubicBezTo>
                    <a:pt x="717" y="829"/>
                    <a:pt x="781" y="984"/>
                    <a:pt x="886" y="1101"/>
                  </a:cubicBezTo>
                  <a:cubicBezTo>
                    <a:pt x="755" y="1232"/>
                    <a:pt x="755" y="1232"/>
                    <a:pt x="755" y="1232"/>
                  </a:cubicBezTo>
                  <a:cubicBezTo>
                    <a:pt x="694" y="1171"/>
                    <a:pt x="694" y="1171"/>
                    <a:pt x="694" y="1171"/>
                  </a:cubicBezTo>
                  <a:cubicBezTo>
                    <a:pt x="679" y="1155"/>
                    <a:pt x="653" y="1155"/>
                    <a:pt x="637" y="1171"/>
                  </a:cubicBezTo>
                  <a:cubicBezTo>
                    <a:pt x="49" y="1759"/>
                    <a:pt x="49" y="1759"/>
                    <a:pt x="49" y="1759"/>
                  </a:cubicBezTo>
                  <a:cubicBezTo>
                    <a:pt x="17" y="1791"/>
                    <a:pt x="0" y="1834"/>
                    <a:pt x="0" y="1879"/>
                  </a:cubicBezTo>
                  <a:cubicBezTo>
                    <a:pt x="0" y="1924"/>
                    <a:pt x="17" y="1967"/>
                    <a:pt x="49" y="1998"/>
                  </a:cubicBezTo>
                  <a:cubicBezTo>
                    <a:pt x="82" y="2031"/>
                    <a:pt x="126" y="2048"/>
                    <a:pt x="169" y="2048"/>
                  </a:cubicBezTo>
                  <a:cubicBezTo>
                    <a:pt x="212" y="2048"/>
                    <a:pt x="256" y="2031"/>
                    <a:pt x="289" y="1998"/>
                  </a:cubicBezTo>
                  <a:cubicBezTo>
                    <a:pt x="876" y="1411"/>
                    <a:pt x="876" y="1411"/>
                    <a:pt x="876" y="1411"/>
                  </a:cubicBezTo>
                  <a:cubicBezTo>
                    <a:pt x="892" y="1395"/>
                    <a:pt x="892" y="1369"/>
                    <a:pt x="876" y="1353"/>
                  </a:cubicBezTo>
                  <a:cubicBezTo>
                    <a:pt x="812" y="1289"/>
                    <a:pt x="812" y="1289"/>
                    <a:pt x="812" y="1289"/>
                  </a:cubicBezTo>
                  <a:cubicBezTo>
                    <a:pt x="944" y="1158"/>
                    <a:pt x="944" y="1158"/>
                    <a:pt x="944" y="1158"/>
                  </a:cubicBezTo>
                  <a:cubicBezTo>
                    <a:pt x="1060" y="1259"/>
                    <a:pt x="1212" y="1321"/>
                    <a:pt x="1378" y="1321"/>
                  </a:cubicBezTo>
                  <a:cubicBezTo>
                    <a:pt x="1742" y="1321"/>
                    <a:pt x="2038" y="1025"/>
                    <a:pt x="2038" y="661"/>
                  </a:cubicBezTo>
                  <a:cubicBezTo>
                    <a:pt x="2038" y="296"/>
                    <a:pt x="1742" y="0"/>
                    <a:pt x="13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IN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4165" y="537"/>
              <a:ext cx="719" cy="992"/>
            </a:xfrm>
            <a:custGeom>
              <a:avLst/>
              <a:gdLst>
                <a:gd name="T0" fmla="*/ 100 w 380"/>
                <a:gd name="T1" fmla="*/ 101 h 524"/>
                <a:gd name="T2" fmla="*/ 143 w 380"/>
                <a:gd name="T3" fmla="*/ 82 h 524"/>
                <a:gd name="T4" fmla="*/ 206 w 380"/>
                <a:gd name="T5" fmla="*/ 82 h 524"/>
                <a:gd name="T6" fmla="*/ 195 w 380"/>
                <a:gd name="T7" fmla="*/ 111 h 524"/>
                <a:gd name="T8" fmla="*/ 85 w 380"/>
                <a:gd name="T9" fmla="*/ 166 h 524"/>
                <a:gd name="T10" fmla="*/ 84 w 380"/>
                <a:gd name="T11" fmla="*/ 146 h 524"/>
                <a:gd name="T12" fmla="*/ 100 w 380"/>
                <a:gd name="T13" fmla="*/ 101 h 524"/>
                <a:gd name="T14" fmla="*/ 296 w 380"/>
                <a:gd name="T15" fmla="*/ 138 h 524"/>
                <a:gd name="T16" fmla="*/ 279 w 380"/>
                <a:gd name="T17" fmla="*/ 132 h 524"/>
                <a:gd name="T18" fmla="*/ 275 w 380"/>
                <a:gd name="T19" fmla="*/ 129 h 524"/>
                <a:gd name="T20" fmla="*/ 284 w 380"/>
                <a:gd name="T21" fmla="*/ 106 h 524"/>
                <a:gd name="T22" fmla="*/ 296 w 380"/>
                <a:gd name="T23" fmla="*/ 138 h 524"/>
                <a:gd name="T24" fmla="*/ 234 w 380"/>
                <a:gd name="T25" fmla="*/ 431 h 524"/>
                <a:gd name="T26" fmla="*/ 145 w 380"/>
                <a:gd name="T27" fmla="*/ 431 h 524"/>
                <a:gd name="T28" fmla="*/ 97 w 380"/>
                <a:gd name="T29" fmla="*/ 356 h 524"/>
                <a:gd name="T30" fmla="*/ 90 w 380"/>
                <a:gd name="T31" fmla="*/ 248 h 524"/>
                <a:gd name="T32" fmla="*/ 226 w 380"/>
                <a:gd name="T33" fmla="*/ 195 h 524"/>
                <a:gd name="T34" fmla="*/ 242 w 380"/>
                <a:gd name="T35" fmla="*/ 204 h 524"/>
                <a:gd name="T36" fmla="*/ 291 w 380"/>
                <a:gd name="T37" fmla="*/ 222 h 524"/>
                <a:gd name="T38" fmla="*/ 282 w 380"/>
                <a:gd name="T39" fmla="*/ 356 h 524"/>
                <a:gd name="T40" fmla="*/ 234 w 380"/>
                <a:gd name="T41" fmla="*/ 431 h 524"/>
                <a:gd name="T42" fmla="*/ 6 w 380"/>
                <a:gd name="T43" fmla="*/ 214 h 524"/>
                <a:gd name="T44" fmla="*/ 16 w 380"/>
                <a:gd name="T45" fmla="*/ 361 h 524"/>
                <a:gd name="T46" fmla="*/ 106 w 380"/>
                <a:gd name="T47" fmla="*/ 503 h 524"/>
                <a:gd name="T48" fmla="*/ 190 w 380"/>
                <a:gd name="T49" fmla="*/ 524 h 524"/>
                <a:gd name="T50" fmla="*/ 273 w 380"/>
                <a:gd name="T51" fmla="*/ 503 h 524"/>
                <a:gd name="T52" fmla="*/ 363 w 380"/>
                <a:gd name="T53" fmla="*/ 361 h 524"/>
                <a:gd name="T54" fmla="*/ 374 w 380"/>
                <a:gd name="T55" fmla="*/ 193 h 524"/>
                <a:gd name="T56" fmla="*/ 377 w 380"/>
                <a:gd name="T57" fmla="*/ 151 h 524"/>
                <a:gd name="T58" fmla="*/ 339 w 380"/>
                <a:gd name="T59" fmla="*/ 45 h 524"/>
                <a:gd name="T60" fmla="*/ 236 w 380"/>
                <a:gd name="T61" fmla="*/ 0 h 524"/>
                <a:gd name="T62" fmla="*/ 143 w 380"/>
                <a:gd name="T63" fmla="*/ 0 h 524"/>
                <a:gd name="T64" fmla="*/ 40 w 380"/>
                <a:gd name="T65" fmla="*/ 45 h 524"/>
                <a:gd name="T66" fmla="*/ 2 w 380"/>
                <a:gd name="T67" fmla="*/ 151 h 524"/>
                <a:gd name="T68" fmla="*/ 6 w 380"/>
                <a:gd name="T69" fmla="*/ 21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0" h="524">
                  <a:moveTo>
                    <a:pt x="100" y="101"/>
                  </a:moveTo>
                  <a:cubicBezTo>
                    <a:pt x="111" y="89"/>
                    <a:pt x="127" y="82"/>
                    <a:pt x="143" y="82"/>
                  </a:cubicBezTo>
                  <a:cubicBezTo>
                    <a:pt x="206" y="82"/>
                    <a:pt x="206" y="82"/>
                    <a:pt x="206" y="82"/>
                  </a:cubicBezTo>
                  <a:cubicBezTo>
                    <a:pt x="195" y="111"/>
                    <a:pt x="195" y="111"/>
                    <a:pt x="195" y="111"/>
                  </a:cubicBezTo>
                  <a:cubicBezTo>
                    <a:pt x="189" y="119"/>
                    <a:pt x="161" y="153"/>
                    <a:pt x="85" y="166"/>
                  </a:cubicBezTo>
                  <a:cubicBezTo>
                    <a:pt x="84" y="146"/>
                    <a:pt x="84" y="146"/>
                    <a:pt x="84" y="146"/>
                  </a:cubicBezTo>
                  <a:cubicBezTo>
                    <a:pt x="82" y="129"/>
                    <a:pt x="88" y="113"/>
                    <a:pt x="100" y="101"/>
                  </a:cubicBezTo>
                  <a:close/>
                  <a:moveTo>
                    <a:pt x="296" y="138"/>
                  </a:moveTo>
                  <a:cubicBezTo>
                    <a:pt x="286" y="135"/>
                    <a:pt x="282" y="133"/>
                    <a:pt x="279" y="132"/>
                  </a:cubicBezTo>
                  <a:cubicBezTo>
                    <a:pt x="278" y="131"/>
                    <a:pt x="277" y="130"/>
                    <a:pt x="275" y="129"/>
                  </a:cubicBezTo>
                  <a:cubicBezTo>
                    <a:pt x="284" y="106"/>
                    <a:pt x="284" y="106"/>
                    <a:pt x="284" y="106"/>
                  </a:cubicBezTo>
                  <a:cubicBezTo>
                    <a:pt x="291" y="116"/>
                    <a:pt x="295" y="126"/>
                    <a:pt x="296" y="138"/>
                  </a:cubicBezTo>
                  <a:close/>
                  <a:moveTo>
                    <a:pt x="234" y="431"/>
                  </a:moveTo>
                  <a:cubicBezTo>
                    <a:pt x="206" y="447"/>
                    <a:pt x="173" y="447"/>
                    <a:pt x="145" y="431"/>
                  </a:cubicBezTo>
                  <a:cubicBezTo>
                    <a:pt x="117" y="416"/>
                    <a:pt x="99" y="388"/>
                    <a:pt x="97" y="356"/>
                  </a:cubicBezTo>
                  <a:cubicBezTo>
                    <a:pt x="90" y="248"/>
                    <a:pt x="90" y="248"/>
                    <a:pt x="90" y="248"/>
                  </a:cubicBezTo>
                  <a:cubicBezTo>
                    <a:pt x="156" y="238"/>
                    <a:pt x="199" y="216"/>
                    <a:pt x="226" y="195"/>
                  </a:cubicBezTo>
                  <a:cubicBezTo>
                    <a:pt x="231" y="198"/>
                    <a:pt x="236" y="201"/>
                    <a:pt x="242" y="204"/>
                  </a:cubicBezTo>
                  <a:cubicBezTo>
                    <a:pt x="253" y="210"/>
                    <a:pt x="269" y="216"/>
                    <a:pt x="291" y="222"/>
                  </a:cubicBezTo>
                  <a:cubicBezTo>
                    <a:pt x="282" y="356"/>
                    <a:pt x="282" y="356"/>
                    <a:pt x="282" y="356"/>
                  </a:cubicBezTo>
                  <a:cubicBezTo>
                    <a:pt x="280" y="388"/>
                    <a:pt x="262" y="416"/>
                    <a:pt x="234" y="431"/>
                  </a:cubicBezTo>
                  <a:close/>
                  <a:moveTo>
                    <a:pt x="6" y="214"/>
                  </a:moveTo>
                  <a:cubicBezTo>
                    <a:pt x="16" y="361"/>
                    <a:pt x="16" y="361"/>
                    <a:pt x="16" y="361"/>
                  </a:cubicBezTo>
                  <a:cubicBezTo>
                    <a:pt x="20" y="421"/>
                    <a:pt x="53" y="474"/>
                    <a:pt x="106" y="503"/>
                  </a:cubicBezTo>
                  <a:cubicBezTo>
                    <a:pt x="132" y="517"/>
                    <a:pt x="161" y="524"/>
                    <a:pt x="190" y="524"/>
                  </a:cubicBezTo>
                  <a:cubicBezTo>
                    <a:pt x="218" y="524"/>
                    <a:pt x="247" y="517"/>
                    <a:pt x="273" y="503"/>
                  </a:cubicBezTo>
                  <a:cubicBezTo>
                    <a:pt x="326" y="474"/>
                    <a:pt x="359" y="421"/>
                    <a:pt x="363" y="361"/>
                  </a:cubicBezTo>
                  <a:cubicBezTo>
                    <a:pt x="374" y="193"/>
                    <a:pt x="374" y="193"/>
                    <a:pt x="374" y="193"/>
                  </a:cubicBezTo>
                  <a:cubicBezTo>
                    <a:pt x="377" y="151"/>
                    <a:pt x="377" y="151"/>
                    <a:pt x="377" y="151"/>
                  </a:cubicBezTo>
                  <a:cubicBezTo>
                    <a:pt x="380" y="112"/>
                    <a:pt x="366" y="73"/>
                    <a:pt x="339" y="45"/>
                  </a:cubicBezTo>
                  <a:cubicBezTo>
                    <a:pt x="312" y="17"/>
                    <a:pt x="275" y="0"/>
                    <a:pt x="236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04" y="0"/>
                    <a:pt x="67" y="17"/>
                    <a:pt x="40" y="45"/>
                  </a:cubicBezTo>
                  <a:cubicBezTo>
                    <a:pt x="13" y="73"/>
                    <a:pt x="0" y="112"/>
                    <a:pt x="2" y="151"/>
                  </a:cubicBezTo>
                  <a:cubicBezTo>
                    <a:pt x="6" y="214"/>
                    <a:pt x="6" y="214"/>
                    <a:pt x="6" y="214"/>
                  </a:cubicBezTo>
                  <a:close/>
                </a:path>
              </a:pathLst>
            </a:cu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IN" sz="1350">
                <a:solidFill>
                  <a:prstClr val="black"/>
                </a:solidFill>
              </a:endParaRPr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3741" y="1570"/>
              <a:ext cx="1565" cy="657"/>
            </a:xfrm>
            <a:custGeom>
              <a:avLst/>
              <a:gdLst>
                <a:gd name="T0" fmla="*/ 734 w 827"/>
                <a:gd name="T1" fmla="*/ 254 h 347"/>
                <a:gd name="T2" fmla="*/ 710 w 827"/>
                <a:gd name="T3" fmla="*/ 265 h 347"/>
                <a:gd name="T4" fmla="*/ 117 w 827"/>
                <a:gd name="T5" fmla="*/ 265 h 347"/>
                <a:gd name="T6" fmla="*/ 93 w 827"/>
                <a:gd name="T7" fmla="*/ 254 h 347"/>
                <a:gd name="T8" fmla="*/ 87 w 827"/>
                <a:gd name="T9" fmla="*/ 229 h 347"/>
                <a:gd name="T10" fmla="*/ 229 w 827"/>
                <a:gd name="T11" fmla="*/ 85 h 347"/>
                <a:gd name="T12" fmla="*/ 263 w 827"/>
                <a:gd name="T13" fmla="*/ 82 h 347"/>
                <a:gd name="T14" fmla="*/ 292 w 827"/>
                <a:gd name="T15" fmla="*/ 82 h 347"/>
                <a:gd name="T16" fmla="*/ 385 w 827"/>
                <a:gd name="T17" fmla="*/ 174 h 347"/>
                <a:gd name="T18" fmla="*/ 414 w 827"/>
                <a:gd name="T19" fmla="*/ 186 h 347"/>
                <a:gd name="T20" fmla="*/ 442 w 827"/>
                <a:gd name="T21" fmla="*/ 174 h 347"/>
                <a:gd name="T22" fmla="*/ 535 w 827"/>
                <a:gd name="T23" fmla="*/ 82 h 347"/>
                <a:gd name="T24" fmla="*/ 565 w 827"/>
                <a:gd name="T25" fmla="*/ 82 h 347"/>
                <a:gd name="T26" fmla="*/ 598 w 827"/>
                <a:gd name="T27" fmla="*/ 85 h 347"/>
                <a:gd name="T28" fmla="*/ 740 w 827"/>
                <a:gd name="T29" fmla="*/ 229 h 347"/>
                <a:gd name="T30" fmla="*/ 734 w 827"/>
                <a:gd name="T31" fmla="*/ 254 h 347"/>
                <a:gd name="T32" fmla="*/ 821 w 827"/>
                <a:gd name="T33" fmla="*/ 214 h 347"/>
                <a:gd name="T34" fmla="*/ 613 w 827"/>
                <a:gd name="T35" fmla="*/ 5 h 347"/>
                <a:gd name="T36" fmla="*/ 565 w 827"/>
                <a:gd name="T37" fmla="*/ 0 h 347"/>
                <a:gd name="T38" fmla="*/ 518 w 827"/>
                <a:gd name="T39" fmla="*/ 0 h 347"/>
                <a:gd name="T40" fmla="*/ 489 w 827"/>
                <a:gd name="T41" fmla="*/ 12 h 347"/>
                <a:gd name="T42" fmla="*/ 414 w 827"/>
                <a:gd name="T43" fmla="*/ 88 h 347"/>
                <a:gd name="T44" fmla="*/ 338 w 827"/>
                <a:gd name="T45" fmla="*/ 12 h 347"/>
                <a:gd name="T46" fmla="*/ 309 w 827"/>
                <a:gd name="T47" fmla="*/ 0 h 347"/>
                <a:gd name="T48" fmla="*/ 263 w 827"/>
                <a:gd name="T49" fmla="*/ 0 h 347"/>
                <a:gd name="T50" fmla="*/ 214 w 827"/>
                <a:gd name="T51" fmla="*/ 5 h 347"/>
                <a:gd name="T52" fmla="*/ 6 w 827"/>
                <a:gd name="T53" fmla="*/ 214 h 347"/>
                <a:gd name="T54" fmla="*/ 31 w 827"/>
                <a:gd name="T55" fmla="*/ 306 h 347"/>
                <a:gd name="T56" fmla="*/ 117 w 827"/>
                <a:gd name="T57" fmla="*/ 347 h 347"/>
                <a:gd name="T58" fmla="*/ 710 w 827"/>
                <a:gd name="T59" fmla="*/ 347 h 347"/>
                <a:gd name="T60" fmla="*/ 796 w 827"/>
                <a:gd name="T61" fmla="*/ 306 h 347"/>
                <a:gd name="T62" fmla="*/ 821 w 827"/>
                <a:gd name="T63" fmla="*/ 214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7" h="347">
                  <a:moveTo>
                    <a:pt x="734" y="254"/>
                  </a:moveTo>
                  <a:cubicBezTo>
                    <a:pt x="730" y="258"/>
                    <a:pt x="723" y="265"/>
                    <a:pt x="710" y="265"/>
                  </a:cubicBezTo>
                  <a:cubicBezTo>
                    <a:pt x="117" y="265"/>
                    <a:pt x="117" y="265"/>
                    <a:pt x="117" y="265"/>
                  </a:cubicBezTo>
                  <a:cubicBezTo>
                    <a:pt x="105" y="265"/>
                    <a:pt x="97" y="258"/>
                    <a:pt x="93" y="254"/>
                  </a:cubicBezTo>
                  <a:cubicBezTo>
                    <a:pt x="90" y="250"/>
                    <a:pt x="84" y="241"/>
                    <a:pt x="87" y="229"/>
                  </a:cubicBezTo>
                  <a:cubicBezTo>
                    <a:pt x="100" y="156"/>
                    <a:pt x="157" y="98"/>
                    <a:pt x="229" y="85"/>
                  </a:cubicBezTo>
                  <a:cubicBezTo>
                    <a:pt x="240" y="83"/>
                    <a:pt x="252" y="82"/>
                    <a:pt x="263" y="82"/>
                  </a:cubicBezTo>
                  <a:cubicBezTo>
                    <a:pt x="292" y="82"/>
                    <a:pt x="292" y="82"/>
                    <a:pt x="292" y="82"/>
                  </a:cubicBezTo>
                  <a:cubicBezTo>
                    <a:pt x="385" y="174"/>
                    <a:pt x="385" y="174"/>
                    <a:pt x="385" y="174"/>
                  </a:cubicBezTo>
                  <a:cubicBezTo>
                    <a:pt x="392" y="182"/>
                    <a:pt x="403" y="186"/>
                    <a:pt x="414" y="186"/>
                  </a:cubicBezTo>
                  <a:cubicBezTo>
                    <a:pt x="424" y="186"/>
                    <a:pt x="435" y="182"/>
                    <a:pt x="442" y="174"/>
                  </a:cubicBezTo>
                  <a:cubicBezTo>
                    <a:pt x="535" y="82"/>
                    <a:pt x="535" y="82"/>
                    <a:pt x="535" y="82"/>
                  </a:cubicBezTo>
                  <a:cubicBezTo>
                    <a:pt x="565" y="82"/>
                    <a:pt x="565" y="82"/>
                    <a:pt x="565" y="82"/>
                  </a:cubicBezTo>
                  <a:cubicBezTo>
                    <a:pt x="576" y="82"/>
                    <a:pt x="587" y="83"/>
                    <a:pt x="598" y="85"/>
                  </a:cubicBezTo>
                  <a:cubicBezTo>
                    <a:pt x="670" y="98"/>
                    <a:pt x="727" y="156"/>
                    <a:pt x="740" y="229"/>
                  </a:cubicBezTo>
                  <a:cubicBezTo>
                    <a:pt x="743" y="241"/>
                    <a:pt x="737" y="250"/>
                    <a:pt x="734" y="254"/>
                  </a:cubicBezTo>
                  <a:close/>
                  <a:moveTo>
                    <a:pt x="821" y="214"/>
                  </a:moveTo>
                  <a:cubicBezTo>
                    <a:pt x="802" y="109"/>
                    <a:pt x="718" y="24"/>
                    <a:pt x="613" y="5"/>
                  </a:cubicBezTo>
                  <a:cubicBezTo>
                    <a:pt x="597" y="2"/>
                    <a:pt x="581" y="0"/>
                    <a:pt x="565" y="0"/>
                  </a:cubicBezTo>
                  <a:cubicBezTo>
                    <a:pt x="518" y="0"/>
                    <a:pt x="518" y="0"/>
                    <a:pt x="518" y="0"/>
                  </a:cubicBezTo>
                  <a:cubicBezTo>
                    <a:pt x="507" y="0"/>
                    <a:pt x="497" y="4"/>
                    <a:pt x="489" y="12"/>
                  </a:cubicBezTo>
                  <a:cubicBezTo>
                    <a:pt x="414" y="88"/>
                    <a:pt x="414" y="88"/>
                    <a:pt x="414" y="88"/>
                  </a:cubicBezTo>
                  <a:cubicBezTo>
                    <a:pt x="338" y="12"/>
                    <a:pt x="338" y="12"/>
                    <a:pt x="338" y="12"/>
                  </a:cubicBezTo>
                  <a:cubicBezTo>
                    <a:pt x="330" y="4"/>
                    <a:pt x="320" y="0"/>
                    <a:pt x="309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47" y="0"/>
                    <a:pt x="230" y="2"/>
                    <a:pt x="214" y="5"/>
                  </a:cubicBezTo>
                  <a:cubicBezTo>
                    <a:pt x="109" y="24"/>
                    <a:pt x="26" y="109"/>
                    <a:pt x="6" y="214"/>
                  </a:cubicBezTo>
                  <a:cubicBezTo>
                    <a:pt x="0" y="247"/>
                    <a:pt x="9" y="281"/>
                    <a:pt x="31" y="306"/>
                  </a:cubicBezTo>
                  <a:cubicBezTo>
                    <a:pt x="52" y="332"/>
                    <a:pt x="84" y="347"/>
                    <a:pt x="117" y="347"/>
                  </a:cubicBezTo>
                  <a:cubicBezTo>
                    <a:pt x="710" y="347"/>
                    <a:pt x="710" y="347"/>
                    <a:pt x="710" y="347"/>
                  </a:cubicBezTo>
                  <a:cubicBezTo>
                    <a:pt x="743" y="347"/>
                    <a:pt x="775" y="332"/>
                    <a:pt x="796" y="306"/>
                  </a:cubicBezTo>
                  <a:cubicBezTo>
                    <a:pt x="818" y="281"/>
                    <a:pt x="827" y="247"/>
                    <a:pt x="821" y="214"/>
                  </a:cubicBezTo>
                  <a:close/>
                </a:path>
              </a:pathLst>
            </a:cu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IN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2756" y="2719"/>
              <a:ext cx="506" cy="498"/>
            </a:xfrm>
            <a:custGeom>
              <a:avLst/>
              <a:gdLst>
                <a:gd name="T0" fmla="*/ 16 w 267"/>
                <a:gd name="T1" fmla="*/ 193 h 263"/>
                <a:gd name="T2" fmla="*/ 16 w 267"/>
                <a:gd name="T3" fmla="*/ 251 h 263"/>
                <a:gd name="T4" fmla="*/ 45 w 267"/>
                <a:gd name="T5" fmla="*/ 263 h 263"/>
                <a:gd name="T6" fmla="*/ 74 w 267"/>
                <a:gd name="T7" fmla="*/ 251 h 263"/>
                <a:gd name="T8" fmla="*/ 251 w 267"/>
                <a:gd name="T9" fmla="*/ 74 h 263"/>
                <a:gd name="T10" fmla="*/ 251 w 267"/>
                <a:gd name="T11" fmla="*/ 16 h 263"/>
                <a:gd name="T12" fmla="*/ 193 w 267"/>
                <a:gd name="T13" fmla="*/ 16 h 263"/>
                <a:gd name="T14" fmla="*/ 16 w 267"/>
                <a:gd name="T15" fmla="*/ 19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7" h="263">
                  <a:moveTo>
                    <a:pt x="16" y="193"/>
                  </a:moveTo>
                  <a:cubicBezTo>
                    <a:pt x="0" y="209"/>
                    <a:pt x="0" y="235"/>
                    <a:pt x="16" y="251"/>
                  </a:cubicBezTo>
                  <a:cubicBezTo>
                    <a:pt x="24" y="259"/>
                    <a:pt x="34" y="263"/>
                    <a:pt x="45" y="263"/>
                  </a:cubicBezTo>
                  <a:cubicBezTo>
                    <a:pt x="55" y="263"/>
                    <a:pt x="66" y="259"/>
                    <a:pt x="74" y="251"/>
                  </a:cubicBezTo>
                  <a:cubicBezTo>
                    <a:pt x="251" y="74"/>
                    <a:pt x="251" y="74"/>
                    <a:pt x="251" y="74"/>
                  </a:cubicBezTo>
                  <a:cubicBezTo>
                    <a:pt x="267" y="58"/>
                    <a:pt x="267" y="32"/>
                    <a:pt x="251" y="16"/>
                  </a:cubicBezTo>
                  <a:cubicBezTo>
                    <a:pt x="235" y="0"/>
                    <a:pt x="209" y="0"/>
                    <a:pt x="193" y="16"/>
                  </a:cubicBezTo>
                  <a:cubicBezTo>
                    <a:pt x="16" y="193"/>
                    <a:pt x="16" y="193"/>
                    <a:pt x="16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IN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2554" y="3219"/>
              <a:ext cx="206" cy="199"/>
            </a:xfrm>
            <a:custGeom>
              <a:avLst/>
              <a:gdLst>
                <a:gd name="T0" fmla="*/ 35 w 109"/>
                <a:gd name="T1" fmla="*/ 16 h 105"/>
                <a:gd name="T2" fmla="*/ 15 w 109"/>
                <a:gd name="T3" fmla="*/ 35 h 105"/>
                <a:gd name="T4" fmla="*/ 15 w 109"/>
                <a:gd name="T5" fmla="*/ 93 h 105"/>
                <a:gd name="T6" fmla="*/ 44 w 109"/>
                <a:gd name="T7" fmla="*/ 105 h 105"/>
                <a:gd name="T8" fmla="*/ 73 w 109"/>
                <a:gd name="T9" fmla="*/ 93 h 105"/>
                <a:gd name="T10" fmla="*/ 93 w 109"/>
                <a:gd name="T11" fmla="*/ 73 h 105"/>
                <a:gd name="T12" fmla="*/ 93 w 109"/>
                <a:gd name="T13" fmla="*/ 16 h 105"/>
                <a:gd name="T14" fmla="*/ 35 w 109"/>
                <a:gd name="T15" fmla="*/ 1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105">
                  <a:moveTo>
                    <a:pt x="35" y="16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0" y="51"/>
                    <a:pt x="0" y="77"/>
                    <a:pt x="15" y="93"/>
                  </a:cubicBezTo>
                  <a:cubicBezTo>
                    <a:pt x="23" y="101"/>
                    <a:pt x="34" y="105"/>
                    <a:pt x="44" y="105"/>
                  </a:cubicBezTo>
                  <a:cubicBezTo>
                    <a:pt x="55" y="105"/>
                    <a:pt x="65" y="101"/>
                    <a:pt x="73" y="93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109" y="58"/>
                    <a:pt x="109" y="32"/>
                    <a:pt x="93" y="16"/>
                  </a:cubicBezTo>
                  <a:cubicBezTo>
                    <a:pt x="77" y="0"/>
                    <a:pt x="51" y="0"/>
                    <a:pt x="3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IN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27" name="Straight Connector 26"/>
          <p:cNvCxnSpPr/>
          <p:nvPr/>
        </p:nvCxnSpPr>
        <p:spPr>
          <a:xfrm>
            <a:off x="335755" y="3965713"/>
            <a:ext cx="196453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65261" y="476250"/>
            <a:ext cx="199048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>
              <a:spcBef>
                <a:spcPts val="900"/>
              </a:spcBef>
            </a:pPr>
            <a:r>
              <a:rPr lang="en-US" sz="1500" dirty="0">
                <a:solidFill>
                  <a:prstClr val="white"/>
                </a:solidFill>
              </a:rPr>
              <a:t>We created personas for 5 patient segments to illustrate nuanced challenges facing patients.</a:t>
            </a:r>
          </a:p>
        </p:txBody>
      </p:sp>
      <p:cxnSp>
        <p:nvCxnSpPr>
          <p:cNvPr id="30" name="Straight Connector 29"/>
          <p:cNvCxnSpPr>
            <a:cxnSpLocks/>
          </p:cNvCxnSpPr>
          <p:nvPr/>
        </p:nvCxnSpPr>
        <p:spPr>
          <a:xfrm>
            <a:off x="394445" y="1763261"/>
            <a:ext cx="288492" cy="0"/>
          </a:xfrm>
          <a:prstGeom prst="line">
            <a:avLst/>
          </a:prstGeom>
          <a:ln w="85725" cap="rnd">
            <a:solidFill>
              <a:srgbClr val="FDB51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40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28600" y="285751"/>
            <a:ext cx="2178844" cy="4314825"/>
          </a:xfrm>
          <a:prstGeom prst="rect">
            <a:avLst/>
          </a:prstGeom>
          <a:solidFill>
            <a:srgbClr val="003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IN" sz="135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5" y="285751"/>
            <a:ext cx="6105992" cy="4318971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365262" y="2558556"/>
            <a:ext cx="1848838" cy="8079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>
              <a:spcBef>
                <a:spcPts val="900"/>
              </a:spcBef>
            </a:pPr>
            <a:r>
              <a:rPr lang="en-US" sz="1050" dirty="0">
                <a:solidFill>
                  <a:prstClr val="white"/>
                </a:solidFill>
              </a:rPr>
              <a:t>Patient “journey maps” chart the experiences of each of segment of people living with HIV from diagnosis to long-term adherence behavior.</a:t>
            </a:r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365261" y="1834954"/>
            <a:ext cx="586044" cy="585430"/>
            <a:chOff x="317" y="1473"/>
            <a:chExt cx="954" cy="953"/>
          </a:xfrm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616" y="1473"/>
              <a:ext cx="655" cy="595"/>
            </a:xfrm>
            <a:custGeom>
              <a:avLst/>
              <a:gdLst>
                <a:gd name="T0" fmla="*/ 1365 w 1408"/>
                <a:gd name="T1" fmla="*/ 0 h 1280"/>
                <a:gd name="T2" fmla="*/ 43 w 1408"/>
                <a:gd name="T3" fmla="*/ 0 h 1280"/>
                <a:gd name="T4" fmla="*/ 0 w 1408"/>
                <a:gd name="T5" fmla="*/ 43 h 1280"/>
                <a:gd name="T6" fmla="*/ 43 w 1408"/>
                <a:gd name="T7" fmla="*/ 85 h 1280"/>
                <a:gd name="T8" fmla="*/ 1323 w 1408"/>
                <a:gd name="T9" fmla="*/ 85 h 1280"/>
                <a:gd name="T10" fmla="*/ 1323 w 1408"/>
                <a:gd name="T11" fmla="*/ 1195 h 1280"/>
                <a:gd name="T12" fmla="*/ 256 w 1408"/>
                <a:gd name="T13" fmla="*/ 1195 h 1280"/>
                <a:gd name="T14" fmla="*/ 213 w 1408"/>
                <a:gd name="T15" fmla="*/ 1237 h 1280"/>
                <a:gd name="T16" fmla="*/ 256 w 1408"/>
                <a:gd name="T17" fmla="*/ 1280 h 1280"/>
                <a:gd name="T18" fmla="*/ 1365 w 1408"/>
                <a:gd name="T19" fmla="*/ 1280 h 1280"/>
                <a:gd name="T20" fmla="*/ 1408 w 1408"/>
                <a:gd name="T21" fmla="*/ 1237 h 1280"/>
                <a:gd name="T22" fmla="*/ 1408 w 1408"/>
                <a:gd name="T23" fmla="*/ 43 h 1280"/>
                <a:gd name="T24" fmla="*/ 1365 w 1408"/>
                <a:gd name="T25" fmla="*/ 0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8" h="1280">
                  <a:moveTo>
                    <a:pt x="1365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66"/>
                    <a:pt x="19" y="85"/>
                    <a:pt x="43" y="85"/>
                  </a:cubicBezTo>
                  <a:cubicBezTo>
                    <a:pt x="1323" y="85"/>
                    <a:pt x="1323" y="85"/>
                    <a:pt x="1323" y="85"/>
                  </a:cubicBezTo>
                  <a:cubicBezTo>
                    <a:pt x="1323" y="1195"/>
                    <a:pt x="1323" y="1195"/>
                    <a:pt x="1323" y="1195"/>
                  </a:cubicBezTo>
                  <a:cubicBezTo>
                    <a:pt x="256" y="1195"/>
                    <a:pt x="256" y="1195"/>
                    <a:pt x="256" y="1195"/>
                  </a:cubicBezTo>
                  <a:cubicBezTo>
                    <a:pt x="232" y="1195"/>
                    <a:pt x="213" y="1214"/>
                    <a:pt x="213" y="1237"/>
                  </a:cubicBezTo>
                  <a:cubicBezTo>
                    <a:pt x="213" y="1261"/>
                    <a:pt x="232" y="1280"/>
                    <a:pt x="256" y="1280"/>
                  </a:cubicBezTo>
                  <a:cubicBezTo>
                    <a:pt x="1365" y="1280"/>
                    <a:pt x="1365" y="1280"/>
                    <a:pt x="1365" y="1280"/>
                  </a:cubicBezTo>
                  <a:cubicBezTo>
                    <a:pt x="1389" y="1280"/>
                    <a:pt x="1408" y="1261"/>
                    <a:pt x="1408" y="1237"/>
                  </a:cubicBezTo>
                  <a:cubicBezTo>
                    <a:pt x="1408" y="43"/>
                    <a:pt x="1408" y="43"/>
                    <a:pt x="1408" y="43"/>
                  </a:cubicBezTo>
                  <a:cubicBezTo>
                    <a:pt x="1408" y="19"/>
                    <a:pt x="1389" y="0"/>
                    <a:pt x="1365" y="0"/>
                  </a:cubicBezTo>
                  <a:close/>
                </a:path>
              </a:pathLst>
            </a:cu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IN" sz="1350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693" y="1589"/>
              <a:ext cx="462" cy="360"/>
            </a:xfrm>
            <a:custGeom>
              <a:avLst/>
              <a:gdLst>
                <a:gd name="T0" fmla="*/ 84 w 993"/>
                <a:gd name="T1" fmla="*/ 754 h 774"/>
                <a:gd name="T2" fmla="*/ 269 w 993"/>
                <a:gd name="T3" fmla="*/ 458 h 774"/>
                <a:gd name="T4" fmla="*/ 402 w 993"/>
                <a:gd name="T5" fmla="*/ 591 h 774"/>
                <a:gd name="T6" fmla="*/ 436 w 993"/>
                <a:gd name="T7" fmla="*/ 603 h 774"/>
                <a:gd name="T8" fmla="*/ 468 w 993"/>
                <a:gd name="T9" fmla="*/ 584 h 774"/>
                <a:gd name="T10" fmla="*/ 610 w 993"/>
                <a:gd name="T11" fmla="*/ 372 h 774"/>
                <a:gd name="T12" fmla="*/ 658 w 993"/>
                <a:gd name="T13" fmla="*/ 420 h 774"/>
                <a:gd name="T14" fmla="*/ 691 w 993"/>
                <a:gd name="T15" fmla="*/ 433 h 774"/>
                <a:gd name="T16" fmla="*/ 722 w 993"/>
                <a:gd name="T17" fmla="*/ 416 h 774"/>
                <a:gd name="T18" fmla="*/ 978 w 993"/>
                <a:gd name="T19" fmla="*/ 74 h 774"/>
                <a:gd name="T20" fmla="*/ 970 w 993"/>
                <a:gd name="T21" fmla="*/ 15 h 774"/>
                <a:gd name="T22" fmla="*/ 910 w 993"/>
                <a:gd name="T23" fmla="*/ 23 h 774"/>
                <a:gd name="T24" fmla="*/ 684 w 993"/>
                <a:gd name="T25" fmla="*/ 325 h 774"/>
                <a:gd name="T26" fmla="*/ 633 w 993"/>
                <a:gd name="T27" fmla="*/ 275 h 774"/>
                <a:gd name="T28" fmla="*/ 599 w 993"/>
                <a:gd name="T29" fmla="*/ 262 h 774"/>
                <a:gd name="T30" fmla="*/ 567 w 993"/>
                <a:gd name="T31" fmla="*/ 281 h 774"/>
                <a:gd name="T32" fmla="*/ 426 w 993"/>
                <a:gd name="T33" fmla="*/ 494 h 774"/>
                <a:gd name="T34" fmla="*/ 292 w 993"/>
                <a:gd name="T35" fmla="*/ 360 h 774"/>
                <a:gd name="T36" fmla="*/ 257 w 993"/>
                <a:gd name="T37" fmla="*/ 348 h 774"/>
                <a:gd name="T38" fmla="*/ 225 w 993"/>
                <a:gd name="T39" fmla="*/ 367 h 774"/>
                <a:gd name="T40" fmla="*/ 12 w 993"/>
                <a:gd name="T41" fmla="*/ 709 h 774"/>
                <a:gd name="T42" fmla="*/ 26 w 993"/>
                <a:gd name="T43" fmla="*/ 767 h 774"/>
                <a:gd name="T44" fmla="*/ 48 w 993"/>
                <a:gd name="T45" fmla="*/ 774 h 774"/>
                <a:gd name="T46" fmla="*/ 84 w 993"/>
                <a:gd name="T47" fmla="*/ 754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93" h="774">
                  <a:moveTo>
                    <a:pt x="84" y="754"/>
                  </a:moveTo>
                  <a:cubicBezTo>
                    <a:pt x="269" y="458"/>
                    <a:pt x="269" y="458"/>
                    <a:pt x="269" y="458"/>
                  </a:cubicBezTo>
                  <a:cubicBezTo>
                    <a:pt x="402" y="591"/>
                    <a:pt x="402" y="591"/>
                    <a:pt x="402" y="591"/>
                  </a:cubicBezTo>
                  <a:cubicBezTo>
                    <a:pt x="411" y="600"/>
                    <a:pt x="424" y="604"/>
                    <a:pt x="436" y="603"/>
                  </a:cubicBezTo>
                  <a:cubicBezTo>
                    <a:pt x="449" y="602"/>
                    <a:pt x="461" y="595"/>
                    <a:pt x="468" y="584"/>
                  </a:cubicBezTo>
                  <a:cubicBezTo>
                    <a:pt x="610" y="372"/>
                    <a:pt x="610" y="372"/>
                    <a:pt x="610" y="372"/>
                  </a:cubicBezTo>
                  <a:cubicBezTo>
                    <a:pt x="658" y="420"/>
                    <a:pt x="658" y="420"/>
                    <a:pt x="658" y="420"/>
                  </a:cubicBezTo>
                  <a:cubicBezTo>
                    <a:pt x="667" y="429"/>
                    <a:pt x="679" y="434"/>
                    <a:pt x="691" y="433"/>
                  </a:cubicBezTo>
                  <a:cubicBezTo>
                    <a:pt x="704" y="432"/>
                    <a:pt x="715" y="425"/>
                    <a:pt x="722" y="416"/>
                  </a:cubicBezTo>
                  <a:cubicBezTo>
                    <a:pt x="978" y="74"/>
                    <a:pt x="978" y="74"/>
                    <a:pt x="978" y="74"/>
                  </a:cubicBezTo>
                  <a:cubicBezTo>
                    <a:pt x="993" y="55"/>
                    <a:pt x="989" y="29"/>
                    <a:pt x="970" y="15"/>
                  </a:cubicBezTo>
                  <a:cubicBezTo>
                    <a:pt x="951" y="0"/>
                    <a:pt x="924" y="4"/>
                    <a:pt x="910" y="23"/>
                  </a:cubicBezTo>
                  <a:cubicBezTo>
                    <a:pt x="684" y="325"/>
                    <a:pt x="684" y="325"/>
                    <a:pt x="684" y="325"/>
                  </a:cubicBezTo>
                  <a:cubicBezTo>
                    <a:pt x="633" y="275"/>
                    <a:pt x="633" y="275"/>
                    <a:pt x="633" y="275"/>
                  </a:cubicBezTo>
                  <a:cubicBezTo>
                    <a:pt x="624" y="266"/>
                    <a:pt x="612" y="261"/>
                    <a:pt x="599" y="262"/>
                  </a:cubicBezTo>
                  <a:cubicBezTo>
                    <a:pt x="586" y="263"/>
                    <a:pt x="574" y="270"/>
                    <a:pt x="567" y="281"/>
                  </a:cubicBezTo>
                  <a:cubicBezTo>
                    <a:pt x="426" y="494"/>
                    <a:pt x="426" y="494"/>
                    <a:pt x="426" y="494"/>
                  </a:cubicBezTo>
                  <a:cubicBezTo>
                    <a:pt x="292" y="360"/>
                    <a:pt x="292" y="360"/>
                    <a:pt x="292" y="360"/>
                  </a:cubicBezTo>
                  <a:cubicBezTo>
                    <a:pt x="283" y="351"/>
                    <a:pt x="270" y="346"/>
                    <a:pt x="257" y="348"/>
                  </a:cubicBezTo>
                  <a:cubicBezTo>
                    <a:pt x="244" y="349"/>
                    <a:pt x="232" y="356"/>
                    <a:pt x="225" y="367"/>
                  </a:cubicBezTo>
                  <a:cubicBezTo>
                    <a:pt x="12" y="709"/>
                    <a:pt x="12" y="709"/>
                    <a:pt x="12" y="709"/>
                  </a:cubicBezTo>
                  <a:cubicBezTo>
                    <a:pt x="0" y="729"/>
                    <a:pt x="6" y="755"/>
                    <a:pt x="26" y="767"/>
                  </a:cubicBezTo>
                  <a:cubicBezTo>
                    <a:pt x="33" y="772"/>
                    <a:pt x="41" y="774"/>
                    <a:pt x="48" y="774"/>
                  </a:cubicBezTo>
                  <a:cubicBezTo>
                    <a:pt x="62" y="774"/>
                    <a:pt x="76" y="767"/>
                    <a:pt x="84" y="754"/>
                  </a:cubicBezTo>
                  <a:close/>
                </a:path>
              </a:pathLst>
            </a:cu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IN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317" y="1473"/>
              <a:ext cx="361" cy="953"/>
            </a:xfrm>
            <a:custGeom>
              <a:avLst/>
              <a:gdLst>
                <a:gd name="T0" fmla="*/ 672 w 776"/>
                <a:gd name="T1" fmla="*/ 1271 h 2048"/>
                <a:gd name="T2" fmla="*/ 641 w 776"/>
                <a:gd name="T3" fmla="*/ 1286 h 2048"/>
                <a:gd name="T4" fmla="*/ 609 w 776"/>
                <a:gd name="T5" fmla="*/ 1286 h 2048"/>
                <a:gd name="T6" fmla="*/ 566 w 776"/>
                <a:gd name="T7" fmla="*/ 1325 h 2048"/>
                <a:gd name="T8" fmla="*/ 519 w 776"/>
                <a:gd name="T9" fmla="*/ 1963 h 2048"/>
                <a:gd name="T10" fmla="*/ 257 w 776"/>
                <a:gd name="T11" fmla="*/ 1963 h 2048"/>
                <a:gd name="T12" fmla="*/ 210 w 776"/>
                <a:gd name="T13" fmla="*/ 1325 h 2048"/>
                <a:gd name="T14" fmla="*/ 167 w 776"/>
                <a:gd name="T15" fmla="*/ 1286 h 2048"/>
                <a:gd name="T16" fmla="*/ 135 w 776"/>
                <a:gd name="T17" fmla="*/ 1286 h 2048"/>
                <a:gd name="T18" fmla="*/ 104 w 776"/>
                <a:gd name="T19" fmla="*/ 1271 h 2048"/>
                <a:gd name="T20" fmla="*/ 90 w 776"/>
                <a:gd name="T21" fmla="*/ 1225 h 2048"/>
                <a:gd name="T22" fmla="*/ 146 w 776"/>
                <a:gd name="T23" fmla="*/ 729 h 2048"/>
                <a:gd name="T24" fmla="*/ 279 w 776"/>
                <a:gd name="T25" fmla="*/ 597 h 2048"/>
                <a:gd name="T26" fmla="*/ 497 w 776"/>
                <a:gd name="T27" fmla="*/ 597 h 2048"/>
                <a:gd name="T28" fmla="*/ 630 w 776"/>
                <a:gd name="T29" fmla="*/ 729 h 2048"/>
                <a:gd name="T30" fmla="*/ 686 w 776"/>
                <a:gd name="T31" fmla="*/ 1225 h 2048"/>
                <a:gd name="T32" fmla="*/ 672 w 776"/>
                <a:gd name="T33" fmla="*/ 1271 h 2048"/>
                <a:gd name="T34" fmla="*/ 714 w 776"/>
                <a:gd name="T35" fmla="*/ 719 h 2048"/>
                <a:gd name="T36" fmla="*/ 497 w 776"/>
                <a:gd name="T37" fmla="*/ 512 h 2048"/>
                <a:gd name="T38" fmla="*/ 279 w 776"/>
                <a:gd name="T39" fmla="*/ 512 h 2048"/>
                <a:gd name="T40" fmla="*/ 61 w 776"/>
                <a:gd name="T41" fmla="*/ 719 h 2048"/>
                <a:gd name="T42" fmla="*/ 5 w 776"/>
                <a:gd name="T43" fmla="*/ 1215 h 2048"/>
                <a:gd name="T44" fmla="*/ 40 w 776"/>
                <a:gd name="T45" fmla="*/ 1328 h 2048"/>
                <a:gd name="T46" fmla="*/ 128 w 776"/>
                <a:gd name="T47" fmla="*/ 1371 h 2048"/>
                <a:gd name="T48" fmla="*/ 175 w 776"/>
                <a:gd name="T49" fmla="*/ 2008 h 2048"/>
                <a:gd name="T50" fmla="*/ 217 w 776"/>
                <a:gd name="T51" fmla="*/ 2048 h 2048"/>
                <a:gd name="T52" fmla="*/ 559 w 776"/>
                <a:gd name="T53" fmla="*/ 2048 h 2048"/>
                <a:gd name="T54" fmla="*/ 601 w 776"/>
                <a:gd name="T55" fmla="*/ 2008 h 2048"/>
                <a:gd name="T56" fmla="*/ 648 w 776"/>
                <a:gd name="T57" fmla="*/ 1371 h 2048"/>
                <a:gd name="T58" fmla="*/ 736 w 776"/>
                <a:gd name="T59" fmla="*/ 1328 h 2048"/>
                <a:gd name="T60" fmla="*/ 771 w 776"/>
                <a:gd name="T61" fmla="*/ 1215 h 2048"/>
                <a:gd name="T62" fmla="*/ 714 w 776"/>
                <a:gd name="T63" fmla="*/ 719 h 2048"/>
                <a:gd name="T64" fmla="*/ 388 w 776"/>
                <a:gd name="T65" fmla="*/ 85 h 2048"/>
                <a:gd name="T66" fmla="*/ 516 w 776"/>
                <a:gd name="T67" fmla="*/ 213 h 2048"/>
                <a:gd name="T68" fmla="*/ 388 w 776"/>
                <a:gd name="T69" fmla="*/ 341 h 2048"/>
                <a:gd name="T70" fmla="*/ 260 w 776"/>
                <a:gd name="T71" fmla="*/ 213 h 2048"/>
                <a:gd name="T72" fmla="*/ 388 w 776"/>
                <a:gd name="T73" fmla="*/ 85 h 2048"/>
                <a:gd name="T74" fmla="*/ 388 w 776"/>
                <a:gd name="T75" fmla="*/ 427 h 2048"/>
                <a:gd name="T76" fmla="*/ 601 w 776"/>
                <a:gd name="T77" fmla="*/ 213 h 2048"/>
                <a:gd name="T78" fmla="*/ 388 w 776"/>
                <a:gd name="T79" fmla="*/ 0 h 2048"/>
                <a:gd name="T80" fmla="*/ 175 w 776"/>
                <a:gd name="T81" fmla="*/ 213 h 2048"/>
                <a:gd name="T82" fmla="*/ 388 w 776"/>
                <a:gd name="T83" fmla="*/ 427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76" h="2048">
                  <a:moveTo>
                    <a:pt x="672" y="1271"/>
                  </a:moveTo>
                  <a:cubicBezTo>
                    <a:pt x="667" y="1276"/>
                    <a:pt x="657" y="1286"/>
                    <a:pt x="641" y="1286"/>
                  </a:cubicBezTo>
                  <a:cubicBezTo>
                    <a:pt x="609" y="1286"/>
                    <a:pt x="609" y="1286"/>
                    <a:pt x="609" y="1286"/>
                  </a:cubicBezTo>
                  <a:cubicBezTo>
                    <a:pt x="586" y="1286"/>
                    <a:pt x="568" y="1303"/>
                    <a:pt x="566" y="1325"/>
                  </a:cubicBezTo>
                  <a:cubicBezTo>
                    <a:pt x="519" y="1963"/>
                    <a:pt x="519" y="1963"/>
                    <a:pt x="519" y="1963"/>
                  </a:cubicBezTo>
                  <a:cubicBezTo>
                    <a:pt x="257" y="1963"/>
                    <a:pt x="257" y="1963"/>
                    <a:pt x="257" y="1963"/>
                  </a:cubicBezTo>
                  <a:cubicBezTo>
                    <a:pt x="210" y="1325"/>
                    <a:pt x="210" y="1325"/>
                    <a:pt x="210" y="1325"/>
                  </a:cubicBezTo>
                  <a:cubicBezTo>
                    <a:pt x="208" y="1303"/>
                    <a:pt x="190" y="1286"/>
                    <a:pt x="167" y="1286"/>
                  </a:cubicBezTo>
                  <a:cubicBezTo>
                    <a:pt x="135" y="1286"/>
                    <a:pt x="135" y="1286"/>
                    <a:pt x="135" y="1286"/>
                  </a:cubicBezTo>
                  <a:cubicBezTo>
                    <a:pt x="119" y="1286"/>
                    <a:pt x="109" y="1276"/>
                    <a:pt x="104" y="1271"/>
                  </a:cubicBezTo>
                  <a:cubicBezTo>
                    <a:pt x="93" y="1259"/>
                    <a:pt x="88" y="1242"/>
                    <a:pt x="90" y="1225"/>
                  </a:cubicBezTo>
                  <a:cubicBezTo>
                    <a:pt x="146" y="729"/>
                    <a:pt x="146" y="729"/>
                    <a:pt x="146" y="729"/>
                  </a:cubicBezTo>
                  <a:cubicBezTo>
                    <a:pt x="155" y="654"/>
                    <a:pt x="212" y="597"/>
                    <a:pt x="279" y="597"/>
                  </a:cubicBezTo>
                  <a:cubicBezTo>
                    <a:pt x="497" y="597"/>
                    <a:pt x="497" y="597"/>
                    <a:pt x="497" y="597"/>
                  </a:cubicBezTo>
                  <a:cubicBezTo>
                    <a:pt x="564" y="597"/>
                    <a:pt x="621" y="654"/>
                    <a:pt x="630" y="729"/>
                  </a:cubicBezTo>
                  <a:cubicBezTo>
                    <a:pt x="686" y="1225"/>
                    <a:pt x="686" y="1225"/>
                    <a:pt x="686" y="1225"/>
                  </a:cubicBezTo>
                  <a:cubicBezTo>
                    <a:pt x="688" y="1242"/>
                    <a:pt x="683" y="1259"/>
                    <a:pt x="672" y="1271"/>
                  </a:cubicBezTo>
                  <a:close/>
                  <a:moveTo>
                    <a:pt x="714" y="719"/>
                  </a:moveTo>
                  <a:cubicBezTo>
                    <a:pt x="701" y="601"/>
                    <a:pt x="607" y="512"/>
                    <a:pt x="497" y="512"/>
                  </a:cubicBezTo>
                  <a:cubicBezTo>
                    <a:pt x="279" y="512"/>
                    <a:pt x="279" y="512"/>
                    <a:pt x="279" y="512"/>
                  </a:cubicBezTo>
                  <a:cubicBezTo>
                    <a:pt x="168" y="512"/>
                    <a:pt x="75" y="601"/>
                    <a:pt x="61" y="719"/>
                  </a:cubicBezTo>
                  <a:cubicBezTo>
                    <a:pt x="5" y="1215"/>
                    <a:pt x="5" y="1215"/>
                    <a:pt x="5" y="1215"/>
                  </a:cubicBezTo>
                  <a:cubicBezTo>
                    <a:pt x="0" y="1256"/>
                    <a:pt x="13" y="1298"/>
                    <a:pt x="40" y="1328"/>
                  </a:cubicBezTo>
                  <a:cubicBezTo>
                    <a:pt x="63" y="1354"/>
                    <a:pt x="94" y="1369"/>
                    <a:pt x="128" y="1371"/>
                  </a:cubicBezTo>
                  <a:cubicBezTo>
                    <a:pt x="175" y="2008"/>
                    <a:pt x="175" y="2008"/>
                    <a:pt x="175" y="2008"/>
                  </a:cubicBezTo>
                  <a:cubicBezTo>
                    <a:pt x="176" y="2031"/>
                    <a:pt x="195" y="2048"/>
                    <a:pt x="217" y="2048"/>
                  </a:cubicBezTo>
                  <a:cubicBezTo>
                    <a:pt x="559" y="2048"/>
                    <a:pt x="559" y="2048"/>
                    <a:pt x="559" y="2048"/>
                  </a:cubicBezTo>
                  <a:cubicBezTo>
                    <a:pt x="581" y="2048"/>
                    <a:pt x="599" y="2031"/>
                    <a:pt x="601" y="2008"/>
                  </a:cubicBezTo>
                  <a:cubicBezTo>
                    <a:pt x="648" y="1371"/>
                    <a:pt x="648" y="1371"/>
                    <a:pt x="648" y="1371"/>
                  </a:cubicBezTo>
                  <a:cubicBezTo>
                    <a:pt x="682" y="1369"/>
                    <a:pt x="712" y="1354"/>
                    <a:pt x="736" y="1328"/>
                  </a:cubicBezTo>
                  <a:cubicBezTo>
                    <a:pt x="763" y="1297"/>
                    <a:pt x="776" y="1256"/>
                    <a:pt x="771" y="1215"/>
                  </a:cubicBezTo>
                  <a:cubicBezTo>
                    <a:pt x="714" y="719"/>
                    <a:pt x="714" y="719"/>
                    <a:pt x="714" y="719"/>
                  </a:cubicBezTo>
                  <a:close/>
                  <a:moveTo>
                    <a:pt x="388" y="85"/>
                  </a:moveTo>
                  <a:cubicBezTo>
                    <a:pt x="458" y="85"/>
                    <a:pt x="516" y="143"/>
                    <a:pt x="516" y="213"/>
                  </a:cubicBezTo>
                  <a:cubicBezTo>
                    <a:pt x="516" y="284"/>
                    <a:pt x="458" y="341"/>
                    <a:pt x="388" y="341"/>
                  </a:cubicBezTo>
                  <a:cubicBezTo>
                    <a:pt x="317" y="341"/>
                    <a:pt x="260" y="284"/>
                    <a:pt x="260" y="213"/>
                  </a:cubicBezTo>
                  <a:cubicBezTo>
                    <a:pt x="260" y="143"/>
                    <a:pt x="317" y="85"/>
                    <a:pt x="388" y="85"/>
                  </a:cubicBezTo>
                  <a:close/>
                  <a:moveTo>
                    <a:pt x="388" y="427"/>
                  </a:moveTo>
                  <a:cubicBezTo>
                    <a:pt x="505" y="427"/>
                    <a:pt x="601" y="331"/>
                    <a:pt x="601" y="213"/>
                  </a:cubicBezTo>
                  <a:cubicBezTo>
                    <a:pt x="601" y="96"/>
                    <a:pt x="505" y="0"/>
                    <a:pt x="388" y="0"/>
                  </a:cubicBezTo>
                  <a:cubicBezTo>
                    <a:pt x="270" y="0"/>
                    <a:pt x="175" y="96"/>
                    <a:pt x="175" y="213"/>
                  </a:cubicBezTo>
                  <a:cubicBezTo>
                    <a:pt x="175" y="331"/>
                    <a:pt x="270" y="427"/>
                    <a:pt x="388" y="427"/>
                  </a:cubicBezTo>
                  <a:close/>
                </a:path>
              </a:pathLst>
            </a:custGeom>
            <a:solidFill>
              <a:srgbClr val="00B0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IN" sz="1350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5261" y="476250"/>
            <a:ext cx="190552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>
              <a:spcBef>
                <a:spcPts val="900"/>
              </a:spcBef>
            </a:pPr>
            <a:r>
              <a:rPr lang="en-US" sz="1500" dirty="0">
                <a:solidFill>
                  <a:prstClr val="white"/>
                </a:solidFill>
              </a:rPr>
              <a:t>We also created patient journeys to map the treatment experience.</a:t>
            </a:r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394445" y="1537093"/>
            <a:ext cx="288492" cy="0"/>
          </a:xfrm>
          <a:prstGeom prst="line">
            <a:avLst/>
          </a:prstGeom>
          <a:ln w="85725" cap="rnd">
            <a:solidFill>
              <a:srgbClr val="FDB51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05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10098</TotalTime>
  <Words>3969</Words>
  <Application>Microsoft Macintosh PowerPoint</Application>
  <PresentationFormat>On-screen Show (16:9)</PresentationFormat>
  <Paragraphs>469</Paragraphs>
  <Slides>24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Clarity</vt:lpstr>
      <vt:lpstr>Office Theme</vt:lpstr>
      <vt:lpstr>1_Office Theme</vt:lpstr>
      <vt:lpstr>PowerPoint Presentation</vt:lpstr>
      <vt:lpstr>Poor adherence and retention undermines  TasP and other strategies to end the epidemic</vt:lpstr>
      <vt:lpstr>Behavioral science accounts for predictable irrationalities and biases in human behavior  </vt:lpstr>
      <vt:lpstr>Common  Clinic Experience</vt:lpstr>
      <vt:lpstr>Study Goals</vt:lpstr>
      <vt:lpstr>Study Setting &amp; Population</vt:lpstr>
      <vt:lpstr>Patient-Centered Design </vt:lpstr>
      <vt:lpstr>PowerPoint Presentation</vt:lpstr>
      <vt:lpstr>PowerPoint Presentation</vt:lpstr>
      <vt:lpstr>Multi-component intervention leverages  social norms and a self-relevant prime </vt:lpstr>
      <vt:lpstr>Multi-component intervention leverages  social norms and a self-relevant prime </vt:lpstr>
      <vt:lpstr>Multi-component intervention leverages  social norms and a self-relevant prime </vt:lpstr>
      <vt:lpstr>Evaluation Design</vt:lpstr>
      <vt:lpstr>Outcomes</vt:lpstr>
      <vt:lpstr>Results: Feasibility and Acceptability</vt:lpstr>
      <vt:lpstr>Results: Patient Characteristics</vt:lpstr>
      <vt:lpstr>Results: Retention and ART Adherence</vt:lpstr>
      <vt:lpstr>Limitations</vt:lpstr>
      <vt:lpstr>Discussion (1)</vt:lpstr>
      <vt:lpstr>Discussion (2)</vt:lpstr>
      <vt:lpstr>Acknowledgements</vt:lpstr>
      <vt:lpstr>PowerPoint Presentation</vt:lpstr>
      <vt:lpstr>Study Flowchart</vt:lpstr>
      <vt:lpstr>PowerPoint Presentation</vt:lpstr>
    </vt:vector>
  </TitlesOfParts>
  <Manager/>
  <Company>UC Berkeley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subject/>
  <dc:creator>Sandi McCoy</dc:creator>
  <cp:keywords/>
  <dc:description/>
  <cp:lastModifiedBy>Sandra McCoy</cp:lastModifiedBy>
  <cp:revision>1510</cp:revision>
  <cp:lastPrinted>2017-06-03T00:10:44Z</cp:lastPrinted>
  <dcterms:created xsi:type="dcterms:W3CDTF">2015-02-10T05:50:29Z</dcterms:created>
  <dcterms:modified xsi:type="dcterms:W3CDTF">2017-07-24T06:57:51Z</dcterms:modified>
  <cp:category/>
</cp:coreProperties>
</file>