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  <p:sldMasterId id="2147483675" r:id="rId3"/>
  </p:sldMasterIdLst>
  <p:notesMasterIdLst>
    <p:notesMasterId r:id="rId9"/>
  </p:notesMasterIdLst>
  <p:sldIdLst>
    <p:sldId id="262" r:id="rId4"/>
    <p:sldId id="278" r:id="rId5"/>
    <p:sldId id="274" r:id="rId6"/>
    <p:sldId id="279" r:id="rId7"/>
    <p:sldId id="27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ecke, Ellen" initials="LE" lastIdx="4" clrIdx="0">
    <p:extLst>
      <p:ext uri="{19B8F6BF-5375-455C-9EA6-DF929625EA0E}">
        <p15:presenceInfo xmlns:p15="http://schemas.microsoft.com/office/powerpoint/2012/main" userId="S-1-5-21-2101533902-423532799-1776743176-3751" providerId="AD"/>
      </p:ext>
    </p:extLst>
  </p:cmAuthor>
  <p:cmAuthor id="2" name="Mavedzenge, Sue" initials="MS" lastIdx="6" clrIdx="1">
    <p:extLst>
      <p:ext uri="{19B8F6BF-5375-455C-9EA6-DF929625EA0E}">
        <p15:presenceInfo xmlns:p15="http://schemas.microsoft.com/office/powerpoint/2012/main" userId="S-1-5-21-2101533902-423532799-1776743176-419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7F8FA9"/>
    <a:srgbClr val="7293C1"/>
    <a:srgbClr val="7E9BC8"/>
    <a:srgbClr val="D0D8E8"/>
    <a:srgbClr val="4774AB"/>
    <a:srgbClr val="A1B4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79505" autoAdjust="0"/>
  </p:normalViewPr>
  <p:slideViewPr>
    <p:cSldViewPr snapToGrid="0">
      <p:cViewPr varScale="1">
        <p:scale>
          <a:sx n="72" d="100"/>
          <a:sy n="72" d="100"/>
        </p:scale>
        <p:origin x="11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6-07-16T15:15:50.689" idx="4">
    <p:pos x="10" y="10"/>
    <p:text>Ellen:  The title is already so long, but I wanted to add to it something like "Next Steps" - this is what the presentation is really about.  Any thoughts on how to add this in a nice way?   I'm fine to ditch the background or otherwise modify this title slide in any way.</p:text>
    <p:extLst>
      <p:ext uri="{C676402C-5697-4E1C-873F-D02D1690AC5C}">
        <p15:threadingInfo xmlns:p15="http://schemas.microsoft.com/office/powerpoint/2012/main" timeZoneBias="4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40B1B3-5C26-45E7-BECB-D73F0A160AF6}" type="doc">
      <dgm:prSet loTypeId="urn:microsoft.com/office/officeart/2005/8/layout/venn2" loCatId="relationship" qsTypeId="urn:microsoft.com/office/officeart/2005/8/quickstyle/simple2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E8D0408C-CA5E-4905-B410-3E0133E1C7DC}">
      <dgm:prSet phldrT="[Text]" custT="1"/>
      <dgm:spPr/>
      <dgm:t>
        <a:bodyPr/>
        <a:lstStyle/>
        <a:p>
          <a:r>
            <a:rPr lang="en-US" sz="1400" b="1" dirty="0" smtClean="0">
              <a:latin typeface="Source Sans Pro" panose="020B0604020202020204" charset="0"/>
            </a:rPr>
            <a:t>Policy</a:t>
          </a:r>
          <a:endParaRPr lang="en-US" sz="1400" b="1" dirty="0">
            <a:latin typeface="Source Sans Pro" panose="020B0604020202020204" charset="0"/>
          </a:endParaRPr>
        </a:p>
      </dgm:t>
    </dgm:pt>
    <dgm:pt modelId="{79A87A3B-BE09-4955-93E5-87CE9DFF4A94}" type="parTrans" cxnId="{783690D0-FEF7-478D-9302-42FDAD141052}">
      <dgm:prSet/>
      <dgm:spPr/>
      <dgm:t>
        <a:bodyPr/>
        <a:lstStyle/>
        <a:p>
          <a:endParaRPr lang="en-US"/>
        </a:p>
      </dgm:t>
    </dgm:pt>
    <dgm:pt modelId="{9B167D9B-2DC7-42EA-AE16-BB10CE88297A}" type="sibTrans" cxnId="{783690D0-FEF7-478D-9302-42FDAD141052}">
      <dgm:prSet/>
      <dgm:spPr/>
      <dgm:t>
        <a:bodyPr/>
        <a:lstStyle/>
        <a:p>
          <a:endParaRPr lang="en-US"/>
        </a:p>
      </dgm:t>
    </dgm:pt>
    <dgm:pt modelId="{24AAD3BC-47DC-42D0-B344-7EC3D9378FD7}">
      <dgm:prSet phldrT="[Text]" custT="1"/>
      <dgm:spPr/>
      <dgm:t>
        <a:bodyPr/>
        <a:lstStyle/>
        <a:p>
          <a:r>
            <a:rPr lang="en-US" sz="1400" b="1" dirty="0" smtClean="0">
              <a:latin typeface="Source Sans Pro" panose="020B0604020202020204" charset="0"/>
            </a:rPr>
            <a:t>Community/ Organization</a:t>
          </a:r>
          <a:endParaRPr lang="en-US" sz="1400" b="1" dirty="0">
            <a:latin typeface="Source Sans Pro" panose="020B0604020202020204" charset="0"/>
          </a:endParaRPr>
        </a:p>
      </dgm:t>
    </dgm:pt>
    <dgm:pt modelId="{BD81FB75-6F68-4DD7-9DBF-36CCEE27FA99}" type="parTrans" cxnId="{E417BC69-D56A-4449-8BFE-9EA527304F88}">
      <dgm:prSet/>
      <dgm:spPr/>
      <dgm:t>
        <a:bodyPr/>
        <a:lstStyle/>
        <a:p>
          <a:endParaRPr lang="en-US"/>
        </a:p>
      </dgm:t>
    </dgm:pt>
    <dgm:pt modelId="{ADAD0BD8-5865-4D6F-874E-5C47F55D3E35}" type="sibTrans" cxnId="{E417BC69-D56A-4449-8BFE-9EA527304F88}">
      <dgm:prSet/>
      <dgm:spPr/>
      <dgm:t>
        <a:bodyPr/>
        <a:lstStyle/>
        <a:p>
          <a:endParaRPr lang="en-US"/>
        </a:p>
      </dgm:t>
    </dgm:pt>
    <dgm:pt modelId="{18CEE0EF-A06D-4D67-B1CF-A7E9C4A09D17}">
      <dgm:prSet phldrT="[Text]" custT="1"/>
      <dgm:spPr/>
      <dgm:t>
        <a:bodyPr/>
        <a:lstStyle/>
        <a:p>
          <a:r>
            <a:rPr lang="en-US" sz="1400" b="1" dirty="0" smtClean="0">
              <a:latin typeface="Source Sans Pro" panose="020B0604020202020204" charset="0"/>
            </a:rPr>
            <a:t>Interpersonal</a:t>
          </a:r>
          <a:endParaRPr lang="en-US" sz="1400" b="1" dirty="0">
            <a:latin typeface="Source Sans Pro" panose="020B0604020202020204" charset="0"/>
          </a:endParaRPr>
        </a:p>
      </dgm:t>
    </dgm:pt>
    <dgm:pt modelId="{CC5EC092-F03E-4F4F-935D-8DD1783A1DF1}" type="parTrans" cxnId="{10775FD0-3AA2-4C7B-8CD8-A96EF23E654F}">
      <dgm:prSet/>
      <dgm:spPr/>
      <dgm:t>
        <a:bodyPr/>
        <a:lstStyle/>
        <a:p>
          <a:endParaRPr lang="en-US"/>
        </a:p>
      </dgm:t>
    </dgm:pt>
    <dgm:pt modelId="{9DA5E08C-C341-423E-A302-186365E5AA58}" type="sibTrans" cxnId="{10775FD0-3AA2-4C7B-8CD8-A96EF23E654F}">
      <dgm:prSet/>
      <dgm:spPr/>
      <dgm:t>
        <a:bodyPr/>
        <a:lstStyle/>
        <a:p>
          <a:endParaRPr lang="en-US"/>
        </a:p>
      </dgm:t>
    </dgm:pt>
    <dgm:pt modelId="{E0B52FCC-9BC3-4715-836B-2BD3FF14ACBF}">
      <dgm:prSet phldrT="[Text]" custT="1"/>
      <dgm:spPr/>
      <dgm:t>
        <a:bodyPr/>
        <a:lstStyle/>
        <a:p>
          <a:r>
            <a:rPr lang="en-US" sz="1400" b="1" dirty="0" smtClean="0">
              <a:latin typeface="Source Sans Pro" panose="020B0604020202020204" charset="0"/>
            </a:rPr>
            <a:t>Individual</a:t>
          </a:r>
          <a:endParaRPr lang="en-US" sz="1400" b="1" dirty="0">
            <a:latin typeface="Source Sans Pro" panose="020B0604020202020204" charset="0"/>
          </a:endParaRPr>
        </a:p>
      </dgm:t>
    </dgm:pt>
    <dgm:pt modelId="{8C0B9134-52CF-44B1-B15F-9208DDF76F1F}" type="parTrans" cxnId="{DEE83F11-B558-4A6C-BAEA-CD90A7BF7480}">
      <dgm:prSet/>
      <dgm:spPr/>
      <dgm:t>
        <a:bodyPr/>
        <a:lstStyle/>
        <a:p>
          <a:endParaRPr lang="en-US"/>
        </a:p>
      </dgm:t>
    </dgm:pt>
    <dgm:pt modelId="{92915DE8-3D1B-4F73-B79D-EDA589B59ED1}" type="sibTrans" cxnId="{DEE83F11-B558-4A6C-BAEA-CD90A7BF7480}">
      <dgm:prSet/>
      <dgm:spPr/>
      <dgm:t>
        <a:bodyPr/>
        <a:lstStyle/>
        <a:p>
          <a:endParaRPr lang="en-US"/>
        </a:p>
      </dgm:t>
    </dgm:pt>
    <dgm:pt modelId="{0DFA51E5-B606-429D-8C3F-7BADCD6F0405}" type="pres">
      <dgm:prSet presAssocID="{2940B1B3-5C26-45E7-BECB-D73F0A160AF6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D42369-AB2B-4473-93C9-C348B6F07ED5}" type="pres">
      <dgm:prSet presAssocID="{2940B1B3-5C26-45E7-BECB-D73F0A160AF6}" presName="comp1" presStyleCnt="0"/>
      <dgm:spPr/>
      <dgm:t>
        <a:bodyPr/>
        <a:lstStyle/>
        <a:p>
          <a:endParaRPr lang="en-US"/>
        </a:p>
      </dgm:t>
    </dgm:pt>
    <dgm:pt modelId="{17021AF7-6F9E-46D3-B61F-9EFDA97CFC58}" type="pres">
      <dgm:prSet presAssocID="{2940B1B3-5C26-45E7-BECB-D73F0A160AF6}" presName="circle1" presStyleLbl="node1" presStyleIdx="0" presStyleCnt="4"/>
      <dgm:spPr/>
      <dgm:t>
        <a:bodyPr/>
        <a:lstStyle/>
        <a:p>
          <a:endParaRPr lang="en-US"/>
        </a:p>
      </dgm:t>
    </dgm:pt>
    <dgm:pt modelId="{B9C3E61B-FDA4-4756-948C-854EF6473ABC}" type="pres">
      <dgm:prSet presAssocID="{2940B1B3-5C26-45E7-BECB-D73F0A160AF6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9B44D4-BEF8-4BD8-ABC9-FB4047DF3717}" type="pres">
      <dgm:prSet presAssocID="{2940B1B3-5C26-45E7-BECB-D73F0A160AF6}" presName="comp2" presStyleCnt="0"/>
      <dgm:spPr/>
      <dgm:t>
        <a:bodyPr/>
        <a:lstStyle/>
        <a:p>
          <a:endParaRPr lang="en-US"/>
        </a:p>
      </dgm:t>
    </dgm:pt>
    <dgm:pt modelId="{FBD3C031-BC29-4526-BA96-A7C0E71FEA60}" type="pres">
      <dgm:prSet presAssocID="{2940B1B3-5C26-45E7-BECB-D73F0A160AF6}" presName="circle2" presStyleLbl="node1" presStyleIdx="1" presStyleCnt="4"/>
      <dgm:spPr/>
      <dgm:t>
        <a:bodyPr/>
        <a:lstStyle/>
        <a:p>
          <a:endParaRPr lang="en-US"/>
        </a:p>
      </dgm:t>
    </dgm:pt>
    <dgm:pt modelId="{7E37740E-310D-4FB5-A5FC-F251651A734C}" type="pres">
      <dgm:prSet presAssocID="{2940B1B3-5C26-45E7-BECB-D73F0A160AF6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AA17D5-3C94-475B-A421-7705D75A61BD}" type="pres">
      <dgm:prSet presAssocID="{2940B1B3-5C26-45E7-BECB-D73F0A160AF6}" presName="comp3" presStyleCnt="0"/>
      <dgm:spPr/>
      <dgm:t>
        <a:bodyPr/>
        <a:lstStyle/>
        <a:p>
          <a:endParaRPr lang="en-US"/>
        </a:p>
      </dgm:t>
    </dgm:pt>
    <dgm:pt modelId="{2EFFD137-0A9F-4417-B6ED-5760ABE569D2}" type="pres">
      <dgm:prSet presAssocID="{2940B1B3-5C26-45E7-BECB-D73F0A160AF6}" presName="circle3" presStyleLbl="node1" presStyleIdx="2" presStyleCnt="4"/>
      <dgm:spPr/>
      <dgm:t>
        <a:bodyPr/>
        <a:lstStyle/>
        <a:p>
          <a:endParaRPr lang="en-US"/>
        </a:p>
      </dgm:t>
    </dgm:pt>
    <dgm:pt modelId="{7F649F61-947D-4797-8D0B-3CCD6312FA05}" type="pres">
      <dgm:prSet presAssocID="{2940B1B3-5C26-45E7-BECB-D73F0A160AF6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9AB090-18A5-4E66-9C11-B5690A6F9F38}" type="pres">
      <dgm:prSet presAssocID="{2940B1B3-5C26-45E7-BECB-D73F0A160AF6}" presName="comp4" presStyleCnt="0"/>
      <dgm:spPr/>
      <dgm:t>
        <a:bodyPr/>
        <a:lstStyle/>
        <a:p>
          <a:endParaRPr lang="en-US"/>
        </a:p>
      </dgm:t>
    </dgm:pt>
    <dgm:pt modelId="{0F0DFEB8-7F6F-4998-BCE2-62D0645289D6}" type="pres">
      <dgm:prSet presAssocID="{2940B1B3-5C26-45E7-BECB-D73F0A160AF6}" presName="circle4" presStyleLbl="node1" presStyleIdx="3" presStyleCnt="4"/>
      <dgm:spPr/>
      <dgm:t>
        <a:bodyPr/>
        <a:lstStyle/>
        <a:p>
          <a:endParaRPr lang="en-US"/>
        </a:p>
      </dgm:t>
    </dgm:pt>
    <dgm:pt modelId="{E3562B63-ED86-4EE4-B6D9-ACBC4128C222}" type="pres">
      <dgm:prSet presAssocID="{2940B1B3-5C26-45E7-BECB-D73F0A160AF6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1119E2-3CBA-42BB-AC1C-DCA7C689044B}" type="presOf" srcId="{18CEE0EF-A06D-4D67-B1CF-A7E9C4A09D17}" destId="{7F649F61-947D-4797-8D0B-3CCD6312FA05}" srcOrd="1" destOrd="0" presId="urn:microsoft.com/office/officeart/2005/8/layout/venn2"/>
    <dgm:cxn modelId="{F331E8F4-7849-47F9-9367-80195DC80F04}" type="presOf" srcId="{24AAD3BC-47DC-42D0-B344-7EC3D9378FD7}" destId="{7E37740E-310D-4FB5-A5FC-F251651A734C}" srcOrd="1" destOrd="0" presId="urn:microsoft.com/office/officeart/2005/8/layout/venn2"/>
    <dgm:cxn modelId="{E916775C-0D9C-4AEB-A9C8-48D6AEF68974}" type="presOf" srcId="{24AAD3BC-47DC-42D0-B344-7EC3D9378FD7}" destId="{FBD3C031-BC29-4526-BA96-A7C0E71FEA60}" srcOrd="0" destOrd="0" presId="urn:microsoft.com/office/officeart/2005/8/layout/venn2"/>
    <dgm:cxn modelId="{8A975326-0164-49B6-BFA1-9E984481E24C}" type="presOf" srcId="{E8D0408C-CA5E-4905-B410-3E0133E1C7DC}" destId="{B9C3E61B-FDA4-4756-948C-854EF6473ABC}" srcOrd="1" destOrd="0" presId="urn:microsoft.com/office/officeart/2005/8/layout/venn2"/>
    <dgm:cxn modelId="{E417BC69-D56A-4449-8BFE-9EA527304F88}" srcId="{2940B1B3-5C26-45E7-BECB-D73F0A160AF6}" destId="{24AAD3BC-47DC-42D0-B344-7EC3D9378FD7}" srcOrd="1" destOrd="0" parTransId="{BD81FB75-6F68-4DD7-9DBF-36CCEE27FA99}" sibTransId="{ADAD0BD8-5865-4D6F-874E-5C47F55D3E35}"/>
    <dgm:cxn modelId="{DC10F48C-10FD-4600-9E8C-EDCC2F74EC1E}" type="presOf" srcId="{2940B1B3-5C26-45E7-BECB-D73F0A160AF6}" destId="{0DFA51E5-B606-429D-8C3F-7BADCD6F0405}" srcOrd="0" destOrd="0" presId="urn:microsoft.com/office/officeart/2005/8/layout/venn2"/>
    <dgm:cxn modelId="{EFBAF583-B903-49B1-A3F5-CADEBE7AD952}" type="presOf" srcId="{E8D0408C-CA5E-4905-B410-3E0133E1C7DC}" destId="{17021AF7-6F9E-46D3-B61F-9EFDA97CFC58}" srcOrd="0" destOrd="0" presId="urn:microsoft.com/office/officeart/2005/8/layout/venn2"/>
    <dgm:cxn modelId="{10775FD0-3AA2-4C7B-8CD8-A96EF23E654F}" srcId="{2940B1B3-5C26-45E7-BECB-D73F0A160AF6}" destId="{18CEE0EF-A06D-4D67-B1CF-A7E9C4A09D17}" srcOrd="2" destOrd="0" parTransId="{CC5EC092-F03E-4F4F-935D-8DD1783A1DF1}" sibTransId="{9DA5E08C-C341-423E-A302-186365E5AA58}"/>
    <dgm:cxn modelId="{A9B5BA27-A250-4E40-ABDC-842EF36EA392}" type="presOf" srcId="{E0B52FCC-9BC3-4715-836B-2BD3FF14ACBF}" destId="{0F0DFEB8-7F6F-4998-BCE2-62D0645289D6}" srcOrd="0" destOrd="0" presId="urn:microsoft.com/office/officeart/2005/8/layout/venn2"/>
    <dgm:cxn modelId="{DEE83F11-B558-4A6C-BAEA-CD90A7BF7480}" srcId="{2940B1B3-5C26-45E7-BECB-D73F0A160AF6}" destId="{E0B52FCC-9BC3-4715-836B-2BD3FF14ACBF}" srcOrd="3" destOrd="0" parTransId="{8C0B9134-52CF-44B1-B15F-9208DDF76F1F}" sibTransId="{92915DE8-3D1B-4F73-B79D-EDA589B59ED1}"/>
    <dgm:cxn modelId="{AE9600E2-90BE-4026-944F-79A8006D1B61}" type="presOf" srcId="{E0B52FCC-9BC3-4715-836B-2BD3FF14ACBF}" destId="{E3562B63-ED86-4EE4-B6D9-ACBC4128C222}" srcOrd="1" destOrd="0" presId="urn:microsoft.com/office/officeart/2005/8/layout/venn2"/>
    <dgm:cxn modelId="{783690D0-FEF7-478D-9302-42FDAD141052}" srcId="{2940B1B3-5C26-45E7-BECB-D73F0A160AF6}" destId="{E8D0408C-CA5E-4905-B410-3E0133E1C7DC}" srcOrd="0" destOrd="0" parTransId="{79A87A3B-BE09-4955-93E5-87CE9DFF4A94}" sibTransId="{9B167D9B-2DC7-42EA-AE16-BB10CE88297A}"/>
    <dgm:cxn modelId="{E3547E61-2FAF-4206-A0C0-0E41DF37BACB}" type="presOf" srcId="{18CEE0EF-A06D-4D67-B1CF-A7E9C4A09D17}" destId="{2EFFD137-0A9F-4417-B6ED-5760ABE569D2}" srcOrd="0" destOrd="0" presId="urn:microsoft.com/office/officeart/2005/8/layout/venn2"/>
    <dgm:cxn modelId="{C6DF279E-85A9-449A-8E52-D06624CAC2FC}" type="presParOf" srcId="{0DFA51E5-B606-429D-8C3F-7BADCD6F0405}" destId="{EED42369-AB2B-4473-93C9-C348B6F07ED5}" srcOrd="0" destOrd="0" presId="urn:microsoft.com/office/officeart/2005/8/layout/venn2"/>
    <dgm:cxn modelId="{F5D89CFE-5028-43A7-B2BB-34D6A36CE9F2}" type="presParOf" srcId="{EED42369-AB2B-4473-93C9-C348B6F07ED5}" destId="{17021AF7-6F9E-46D3-B61F-9EFDA97CFC58}" srcOrd="0" destOrd="0" presId="urn:microsoft.com/office/officeart/2005/8/layout/venn2"/>
    <dgm:cxn modelId="{BD419D52-2245-406E-A1C3-3E8F3FB51A81}" type="presParOf" srcId="{EED42369-AB2B-4473-93C9-C348B6F07ED5}" destId="{B9C3E61B-FDA4-4756-948C-854EF6473ABC}" srcOrd="1" destOrd="0" presId="urn:microsoft.com/office/officeart/2005/8/layout/venn2"/>
    <dgm:cxn modelId="{62D96372-B54A-4B34-9692-8FCEC652935F}" type="presParOf" srcId="{0DFA51E5-B606-429D-8C3F-7BADCD6F0405}" destId="{3A9B44D4-BEF8-4BD8-ABC9-FB4047DF3717}" srcOrd="1" destOrd="0" presId="urn:microsoft.com/office/officeart/2005/8/layout/venn2"/>
    <dgm:cxn modelId="{F184CC75-7774-48F0-9847-1C4040214871}" type="presParOf" srcId="{3A9B44D4-BEF8-4BD8-ABC9-FB4047DF3717}" destId="{FBD3C031-BC29-4526-BA96-A7C0E71FEA60}" srcOrd="0" destOrd="0" presId="urn:microsoft.com/office/officeart/2005/8/layout/venn2"/>
    <dgm:cxn modelId="{20B9106A-7531-4485-8081-0068E3C15DFA}" type="presParOf" srcId="{3A9B44D4-BEF8-4BD8-ABC9-FB4047DF3717}" destId="{7E37740E-310D-4FB5-A5FC-F251651A734C}" srcOrd="1" destOrd="0" presId="urn:microsoft.com/office/officeart/2005/8/layout/venn2"/>
    <dgm:cxn modelId="{F4E289B6-BBB6-4451-90CA-79AEBF684DE5}" type="presParOf" srcId="{0DFA51E5-B606-429D-8C3F-7BADCD6F0405}" destId="{48AA17D5-3C94-475B-A421-7705D75A61BD}" srcOrd="2" destOrd="0" presId="urn:microsoft.com/office/officeart/2005/8/layout/venn2"/>
    <dgm:cxn modelId="{0F40EAE0-5F09-4C77-88D0-9269229B86B0}" type="presParOf" srcId="{48AA17D5-3C94-475B-A421-7705D75A61BD}" destId="{2EFFD137-0A9F-4417-B6ED-5760ABE569D2}" srcOrd="0" destOrd="0" presId="urn:microsoft.com/office/officeart/2005/8/layout/venn2"/>
    <dgm:cxn modelId="{087CDE55-00A8-4635-BEEF-59D8996488FC}" type="presParOf" srcId="{48AA17D5-3C94-475B-A421-7705D75A61BD}" destId="{7F649F61-947D-4797-8D0B-3CCD6312FA05}" srcOrd="1" destOrd="0" presId="urn:microsoft.com/office/officeart/2005/8/layout/venn2"/>
    <dgm:cxn modelId="{93796E93-365F-41C5-95CB-B5B8C8DCDCC3}" type="presParOf" srcId="{0DFA51E5-B606-429D-8C3F-7BADCD6F0405}" destId="{679AB090-18A5-4E66-9C11-B5690A6F9F38}" srcOrd="3" destOrd="0" presId="urn:microsoft.com/office/officeart/2005/8/layout/venn2"/>
    <dgm:cxn modelId="{2387CF4F-A260-4456-B809-4AB8AAFEDAA3}" type="presParOf" srcId="{679AB090-18A5-4E66-9C11-B5690A6F9F38}" destId="{0F0DFEB8-7F6F-4998-BCE2-62D0645289D6}" srcOrd="0" destOrd="0" presId="urn:microsoft.com/office/officeart/2005/8/layout/venn2"/>
    <dgm:cxn modelId="{5FE76FE1-C23F-47A8-A667-71AE62EF6BA9}" type="presParOf" srcId="{679AB090-18A5-4E66-9C11-B5690A6F9F38}" destId="{E3562B63-ED86-4EE4-B6D9-ACBC4128C222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021AF7-6F9E-46D3-B61F-9EFDA97CFC58}">
      <dsp:nvSpPr>
        <dsp:cNvPr id="0" name=""/>
        <dsp:cNvSpPr/>
      </dsp:nvSpPr>
      <dsp:spPr>
        <a:xfrm>
          <a:off x="1772141" y="0"/>
          <a:ext cx="4583717" cy="4583717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Source Sans Pro" panose="020B0604020202020204" charset="0"/>
            </a:rPr>
            <a:t>Policy</a:t>
          </a:r>
          <a:endParaRPr lang="en-US" sz="1400" b="1" kern="1200" dirty="0">
            <a:latin typeface="Source Sans Pro" panose="020B0604020202020204" charset="0"/>
          </a:endParaRPr>
        </a:p>
      </dsp:txBody>
      <dsp:txXfrm>
        <a:off x="3423196" y="229185"/>
        <a:ext cx="1281607" cy="687557"/>
      </dsp:txXfrm>
    </dsp:sp>
    <dsp:sp modelId="{FBD3C031-BC29-4526-BA96-A7C0E71FEA60}">
      <dsp:nvSpPr>
        <dsp:cNvPr id="0" name=""/>
        <dsp:cNvSpPr/>
      </dsp:nvSpPr>
      <dsp:spPr>
        <a:xfrm>
          <a:off x="2230513" y="916743"/>
          <a:ext cx="3666973" cy="3666973"/>
        </a:xfrm>
        <a:prstGeom prst="ellipse">
          <a:avLst/>
        </a:prstGeom>
        <a:solidFill>
          <a:schemeClr val="accent1">
            <a:shade val="80000"/>
            <a:hueOff val="90421"/>
            <a:satOff val="1725"/>
            <a:lumOff val="761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Source Sans Pro" panose="020B0604020202020204" charset="0"/>
            </a:rPr>
            <a:t>Community/ Organization</a:t>
          </a:r>
          <a:endParaRPr lang="en-US" sz="1400" b="1" kern="1200" dirty="0">
            <a:latin typeface="Source Sans Pro" panose="020B0604020202020204" charset="0"/>
          </a:endParaRPr>
        </a:p>
      </dsp:txBody>
      <dsp:txXfrm>
        <a:off x="3423196" y="1136761"/>
        <a:ext cx="1281607" cy="660055"/>
      </dsp:txXfrm>
    </dsp:sp>
    <dsp:sp modelId="{2EFFD137-0A9F-4417-B6ED-5760ABE569D2}">
      <dsp:nvSpPr>
        <dsp:cNvPr id="0" name=""/>
        <dsp:cNvSpPr/>
      </dsp:nvSpPr>
      <dsp:spPr>
        <a:xfrm>
          <a:off x="2688884" y="1833486"/>
          <a:ext cx="2750230" cy="2750230"/>
        </a:xfrm>
        <a:prstGeom prst="ellipse">
          <a:avLst/>
        </a:prstGeom>
        <a:solidFill>
          <a:schemeClr val="accent1">
            <a:shade val="80000"/>
            <a:hueOff val="180842"/>
            <a:satOff val="3450"/>
            <a:lumOff val="1523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Source Sans Pro" panose="020B0604020202020204" charset="0"/>
            </a:rPr>
            <a:t>Interpersonal</a:t>
          </a:r>
          <a:endParaRPr lang="en-US" sz="1400" b="1" kern="1200" dirty="0">
            <a:latin typeface="Source Sans Pro" panose="020B0604020202020204" charset="0"/>
          </a:endParaRPr>
        </a:p>
      </dsp:txBody>
      <dsp:txXfrm>
        <a:off x="3423196" y="2039754"/>
        <a:ext cx="1281607" cy="618801"/>
      </dsp:txXfrm>
    </dsp:sp>
    <dsp:sp modelId="{0F0DFEB8-7F6F-4998-BCE2-62D0645289D6}">
      <dsp:nvSpPr>
        <dsp:cNvPr id="0" name=""/>
        <dsp:cNvSpPr/>
      </dsp:nvSpPr>
      <dsp:spPr>
        <a:xfrm>
          <a:off x="3147256" y="2750230"/>
          <a:ext cx="1833486" cy="1833486"/>
        </a:xfrm>
        <a:prstGeom prst="ellipse">
          <a:avLst/>
        </a:prstGeom>
        <a:solidFill>
          <a:schemeClr val="accent1">
            <a:shade val="80000"/>
            <a:hueOff val="271263"/>
            <a:satOff val="5175"/>
            <a:lumOff val="2285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Source Sans Pro" panose="020B0604020202020204" charset="0"/>
            </a:rPr>
            <a:t>Individual</a:t>
          </a:r>
          <a:endParaRPr lang="en-US" sz="1400" b="1" kern="1200" dirty="0">
            <a:latin typeface="Source Sans Pro" panose="020B0604020202020204" charset="0"/>
          </a:endParaRPr>
        </a:p>
      </dsp:txBody>
      <dsp:txXfrm>
        <a:off x="3415764" y="3208601"/>
        <a:ext cx="1296470" cy="9167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87A810-BC2A-4CC1-BDD6-3E3B42166A6A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EBE46-1009-4839-97BC-5727D2FA3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056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17514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EBE46-1009-4839-97BC-5727D2FA3AB1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086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W" sz="9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lIns="92958" tIns="46479" rIns="92958" bIns="46479"/>
          <a:lstStyle/>
          <a:p>
            <a:fld id="{D245B857-0863-47BC-BBB5-50B8A5118E5D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588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EBE46-1009-4839-97BC-5727D2FA3AB1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640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EBE46-1009-4839-97BC-5727D2FA3AB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824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3" b="19967"/>
          <a:stretch/>
        </p:blipFill>
        <p:spPr>
          <a:xfrm>
            <a:off x="0" y="0"/>
            <a:ext cx="12192000" cy="5534781"/>
          </a:xfrm>
          <a:prstGeom prst="rect">
            <a:avLst/>
          </a:prstGeom>
        </p:spPr>
      </p:pic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4914901" y="2565401"/>
            <a:ext cx="7079599" cy="2352211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r">
              <a:spcBef>
                <a:spcPts val="0"/>
              </a:spcBef>
              <a:buClr>
                <a:srgbClr val="FFFFFF"/>
              </a:buClr>
              <a:buSzPct val="100000"/>
              <a:defRPr sz="5867">
                <a:solidFill>
                  <a:schemeClr val="accent1">
                    <a:lumMod val="50000"/>
                  </a:schemeClr>
                </a:solidFill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defRPr sz="8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defRPr sz="8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defRPr sz="8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defRPr sz="8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defRPr sz="8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defRPr sz="8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defRPr sz="8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defRPr sz="8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/>
          <p:nvPr userDrawn="1"/>
        </p:nvSpPr>
        <p:spPr>
          <a:xfrm flipH="1">
            <a:off x="0" y="5242560"/>
            <a:ext cx="12192000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1489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 flipH="1">
            <a:off x="-100" y="1"/>
            <a:ext cx="9144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48" name="Shape 48"/>
          <p:cNvSpPr/>
          <p:nvPr/>
        </p:nvSpPr>
        <p:spPr>
          <a:xfrm flipH="1">
            <a:off x="-99" y="1"/>
            <a:ext cx="914400" cy="151999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1219201" y="7463"/>
            <a:ext cx="10668000" cy="15199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 sz="3200"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19151" y="1519999"/>
            <a:ext cx="5181600" cy="5047965"/>
          </a:xfrm>
        </p:spPr>
        <p:txBody>
          <a:bodyPr/>
          <a:lstStyle>
            <a:lvl1pPr marL="609585" indent="-609585"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  <a:defRPr sz="3200">
                <a:latin typeface="Source Sans Pro" panose="020B0604020202020204" charset="0"/>
              </a:defRPr>
            </a:lvl1pPr>
            <a:lvl2pPr marL="1066773" indent="-457189"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  <a:defRPr sz="2400">
                <a:latin typeface="Source Sans Pro" panose="020B0604020202020204" charset="0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705601" y="1519999"/>
            <a:ext cx="5181600" cy="5047965"/>
          </a:xfrm>
        </p:spPr>
        <p:txBody>
          <a:bodyPr/>
          <a:lstStyle>
            <a:lvl1pPr marL="609585" indent="-609585"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  <a:defRPr sz="3200">
                <a:latin typeface="Source Sans Pro" panose="020B0604020202020204" charset="0"/>
              </a:defRPr>
            </a:lvl1pPr>
            <a:lvl2pPr marL="1066773" indent="-457189"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  <a:defRPr sz="2400">
                <a:latin typeface="Source Sans Pro" panose="020B0604020202020204" charset="0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385173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09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image background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 flipH="1">
            <a:off x="-100" y="1"/>
            <a:ext cx="3048000" cy="6857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>
              <a:solidFill>
                <a:schemeClr val="bg1"/>
              </a:solidFill>
            </a:endParaRPr>
          </a:p>
        </p:txBody>
      </p:sp>
      <p:sp>
        <p:nvSpPr>
          <p:cNvPr id="53" name="Shape 53"/>
          <p:cNvSpPr/>
          <p:nvPr/>
        </p:nvSpPr>
        <p:spPr>
          <a:xfrm flipH="1">
            <a:off x="-100" y="1"/>
            <a:ext cx="3048000" cy="151999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313632" y="1723201"/>
            <a:ext cx="2438400" cy="1519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defRPr sz="2400">
                <a:solidFill>
                  <a:schemeClr val="bg1"/>
                </a:solidFill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100000"/>
              <a:defRPr sz="24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defRPr sz="24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defRPr sz="24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defRPr sz="24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defRPr sz="24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defRPr sz="24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defRPr sz="24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ct val="100000"/>
              <a:defRPr sz="2400">
                <a:solidFill>
                  <a:srgbClr val="FFFFFF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19601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big imag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279000" y="-12899"/>
            <a:ext cx="4102333" cy="6889433"/>
          </a:xfrm>
          <a:custGeom>
            <a:avLst/>
            <a:gdLst/>
            <a:ahLst/>
            <a:cxnLst/>
            <a:rect l="0" t="0" r="0" b="0"/>
            <a:pathLst>
              <a:path w="123070" h="206683" extrusionOk="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24" name="Shape 24"/>
          <p:cNvSpPr/>
          <p:nvPr/>
        </p:nvSpPr>
        <p:spPr>
          <a:xfrm>
            <a:off x="-25800" y="-12899"/>
            <a:ext cx="4102333" cy="6889433"/>
          </a:xfrm>
          <a:custGeom>
            <a:avLst/>
            <a:gdLst/>
            <a:ahLst/>
            <a:cxnLst/>
            <a:rect l="0" t="0" r="0" b="0"/>
            <a:pathLst>
              <a:path w="123070" h="206683" extrusionOk="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812939" y="5489167"/>
            <a:ext cx="2146399" cy="647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8251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F86B45-EE9B-4B67-AA99-748DE695F087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C171-AF50-4CA0-8CA7-54763058F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614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86B45-EE9B-4B67-AA99-748DE695F0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C171-AF50-4CA0-8CA7-54763058F6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7408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86B45-EE9B-4B67-AA99-748DE695F0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C171-AF50-4CA0-8CA7-54763058F6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9637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86B45-EE9B-4B67-AA99-748DE695F0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C171-AF50-4CA0-8CA7-54763058F6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978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86B45-EE9B-4B67-AA99-748DE695F0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C171-AF50-4CA0-8CA7-54763058F6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6325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86B45-EE9B-4B67-AA99-748DE695F0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C171-AF50-4CA0-8CA7-54763058F6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3985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86B45-EE9B-4B67-AA99-748DE695F0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C171-AF50-4CA0-8CA7-54763058F6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45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 userDrawn="1"/>
        </p:nvSpPr>
        <p:spPr>
          <a:xfrm rot="10800000">
            <a:off x="-200" y="4223791"/>
            <a:ext cx="12192000" cy="1219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" name="Shape 15"/>
          <p:cNvSpPr/>
          <p:nvPr/>
        </p:nvSpPr>
        <p:spPr>
          <a:xfrm flipH="1">
            <a:off x="-200" y="-1"/>
            <a:ext cx="12192000" cy="42237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914401" y="2702847"/>
            <a:ext cx="6677599" cy="1393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defRPr sz="6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100000"/>
              <a:defRPr sz="64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defRPr sz="64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defRPr sz="64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defRPr sz="64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defRPr sz="64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defRPr sz="64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defRPr sz="64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ct val="100000"/>
              <a:defRPr sz="64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pic>
        <p:nvPicPr>
          <p:cNvPr id="7" name="Picture 40" descr="RTI 1in white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404699"/>
              </a:clrFrom>
              <a:clrTo>
                <a:srgbClr val="40469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1"/>
            <a:ext cx="1828800" cy="929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mpacteurope.eu/wp-content/uploads/2015/02/synthesis-report-web-hz-1170x362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16"/>
          <a:stretch/>
        </p:blipFill>
        <p:spPr bwMode="auto">
          <a:xfrm>
            <a:off x="200" y="4345712"/>
            <a:ext cx="12191800" cy="251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840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86B45-EE9B-4B67-AA99-748DE695F0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C171-AF50-4CA0-8CA7-54763058F6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5639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86B45-EE9B-4B67-AA99-748DE695F0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C171-AF50-4CA0-8CA7-54763058F6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6559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86B45-EE9B-4B67-AA99-748DE695F0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C171-AF50-4CA0-8CA7-54763058F6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046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86B45-EE9B-4B67-AA99-748DE695F0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C171-AF50-4CA0-8CA7-54763058F6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2022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86B45-EE9B-4B67-AA99-748DE695F0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C171-AF50-4CA0-8CA7-54763058F6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9244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1219200" y="1519999"/>
            <a:ext cx="10668000" cy="5047967"/>
          </a:xfrm>
        </p:spPr>
        <p:txBody>
          <a:bodyPr/>
          <a:lstStyle>
            <a:lvl1pPr marL="609585" indent="-609585"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  <a:defRPr sz="3200">
                <a:latin typeface="Source Sans Pro" panose="020B0604020202020204" charset="0"/>
              </a:defRPr>
            </a:lvl1pPr>
            <a:lvl2pPr marL="1066773" indent="-457189"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  <a:defRPr sz="2400">
                <a:latin typeface="Source Sans Pro" panose="020B060402020202020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7" name="Shape 47"/>
          <p:cNvSpPr/>
          <p:nvPr/>
        </p:nvSpPr>
        <p:spPr>
          <a:xfrm flipH="1">
            <a:off x="-100" y="1"/>
            <a:ext cx="9144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48" name="Shape 48"/>
          <p:cNvSpPr/>
          <p:nvPr/>
        </p:nvSpPr>
        <p:spPr>
          <a:xfrm flipH="1">
            <a:off x="-99" y="1"/>
            <a:ext cx="914400" cy="151999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1219201" y="7463"/>
            <a:ext cx="10668000" cy="15199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 sz="3200"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95710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096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1219200" y="1519999"/>
            <a:ext cx="10668000" cy="5047967"/>
          </a:xfrm>
        </p:spPr>
        <p:txBody>
          <a:bodyPr/>
          <a:lstStyle>
            <a:lvl1pPr marL="609585" indent="-609585"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  <a:defRPr sz="3200">
                <a:latin typeface="Source Sans Pro" panose="020B0604020202020204" charset="0"/>
              </a:defRPr>
            </a:lvl1pPr>
            <a:lvl2pPr marL="1066773" indent="-457189"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  <a:defRPr sz="2400">
                <a:latin typeface="Source Sans Pro" panose="020B0604020202020204" charset="0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7" name="Shape 47"/>
          <p:cNvSpPr/>
          <p:nvPr/>
        </p:nvSpPr>
        <p:spPr>
          <a:xfrm flipH="1">
            <a:off x="-100" y="1"/>
            <a:ext cx="9144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48" name="Shape 48"/>
          <p:cNvSpPr/>
          <p:nvPr/>
        </p:nvSpPr>
        <p:spPr>
          <a:xfrm flipH="1">
            <a:off x="-99" y="1"/>
            <a:ext cx="914400" cy="151999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1219201" y="7463"/>
            <a:ext cx="10668000" cy="15199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 sz="3200"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43676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09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1219200" y="1519999"/>
            <a:ext cx="10668000" cy="5047967"/>
          </a:xfrm>
        </p:spPr>
        <p:txBody>
          <a:bodyPr/>
          <a:lstStyle>
            <a:lvl1pPr marL="609585" indent="-609585"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  <a:defRPr sz="3200">
                <a:latin typeface="Source Sans Pro" panose="020B0604020202020204" charset="0"/>
              </a:defRPr>
            </a:lvl1pPr>
            <a:lvl2pPr marL="1066773" indent="-457189"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  <a:defRPr sz="2400">
                <a:latin typeface="Source Sans Pro" panose="020B060402020202020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7" name="Shape 47"/>
          <p:cNvSpPr/>
          <p:nvPr/>
        </p:nvSpPr>
        <p:spPr>
          <a:xfrm flipH="1">
            <a:off x="-100" y="1"/>
            <a:ext cx="9144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" name="Shape 48"/>
          <p:cNvSpPr/>
          <p:nvPr/>
        </p:nvSpPr>
        <p:spPr>
          <a:xfrm flipH="1">
            <a:off x="-99" y="1"/>
            <a:ext cx="914400" cy="151999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1219201" y="7463"/>
            <a:ext cx="10668000" cy="15199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 sz="3200"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2765819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09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 flipH="1">
            <a:off x="-100" y="1"/>
            <a:ext cx="9144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" name="Shape 48"/>
          <p:cNvSpPr/>
          <p:nvPr/>
        </p:nvSpPr>
        <p:spPr>
          <a:xfrm flipH="1">
            <a:off x="-99" y="1"/>
            <a:ext cx="914400" cy="151999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1219201" y="7463"/>
            <a:ext cx="10668000" cy="15199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 sz="3200"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19151" y="1519999"/>
            <a:ext cx="5181600" cy="5047965"/>
          </a:xfrm>
        </p:spPr>
        <p:txBody>
          <a:bodyPr/>
          <a:lstStyle>
            <a:lvl1pPr marL="609585" indent="-609585"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  <a:defRPr sz="3200">
                <a:latin typeface="Source Sans Pro" panose="020B0604020202020204" charset="0"/>
              </a:defRPr>
            </a:lvl1pPr>
            <a:lvl2pPr marL="1066773" indent="-457189"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  <a:defRPr sz="2400">
                <a:latin typeface="Source Sans Pro" panose="020B060402020202020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705601" y="1519999"/>
            <a:ext cx="5181600" cy="5047965"/>
          </a:xfrm>
        </p:spPr>
        <p:txBody>
          <a:bodyPr/>
          <a:lstStyle>
            <a:lvl1pPr marL="609585" indent="-609585"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  <a:defRPr sz="3200">
                <a:latin typeface="Source Sans Pro" panose="020B0604020202020204" charset="0"/>
              </a:defRPr>
            </a:lvl1pPr>
            <a:lvl2pPr marL="1066773" indent="-457189"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  <a:defRPr sz="2400">
                <a:latin typeface="Source Sans Pro" panose="020B060402020202020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256877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09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image background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 flipH="1">
            <a:off x="-100" y="1"/>
            <a:ext cx="3048000" cy="6857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prstClr val="white"/>
              </a:solidFill>
              <a:cs typeface="Arial"/>
              <a:sym typeface="Arial"/>
            </a:endParaRPr>
          </a:p>
        </p:txBody>
      </p:sp>
      <p:sp>
        <p:nvSpPr>
          <p:cNvPr id="53" name="Shape 53"/>
          <p:cNvSpPr/>
          <p:nvPr/>
        </p:nvSpPr>
        <p:spPr>
          <a:xfrm flipH="1">
            <a:off x="-100" y="1"/>
            <a:ext cx="3048000" cy="151999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313632" y="1723201"/>
            <a:ext cx="2438400" cy="1519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defRPr sz="2400">
                <a:solidFill>
                  <a:schemeClr val="bg1"/>
                </a:solidFill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100000"/>
              <a:defRPr sz="24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defRPr sz="24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defRPr sz="24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defRPr sz="24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defRPr sz="24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defRPr sz="24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defRPr sz="24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ct val="100000"/>
              <a:defRPr sz="24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45415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big imag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279000" y="-12899"/>
            <a:ext cx="4102333" cy="6889433"/>
          </a:xfrm>
          <a:custGeom>
            <a:avLst/>
            <a:gdLst/>
            <a:ahLst/>
            <a:cxnLst/>
            <a:rect l="0" t="0" r="0" b="0"/>
            <a:pathLst>
              <a:path w="123070" h="206683" extrusionOk="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24" name="Shape 24"/>
          <p:cNvSpPr/>
          <p:nvPr/>
        </p:nvSpPr>
        <p:spPr>
          <a:xfrm>
            <a:off x="-25800" y="-12899"/>
            <a:ext cx="4102333" cy="6889433"/>
          </a:xfrm>
          <a:custGeom>
            <a:avLst/>
            <a:gdLst/>
            <a:ahLst/>
            <a:cxnLst/>
            <a:rect l="0" t="0" r="0" b="0"/>
            <a:pathLst>
              <a:path w="123070" h="206683" extrusionOk="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812939" y="5489167"/>
            <a:ext cx="2146399" cy="647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718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3" b="19967"/>
          <a:stretch/>
        </p:blipFill>
        <p:spPr>
          <a:xfrm>
            <a:off x="0" y="0"/>
            <a:ext cx="12192000" cy="5534781"/>
          </a:xfrm>
          <a:prstGeom prst="rect">
            <a:avLst/>
          </a:prstGeom>
        </p:spPr>
      </p:pic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4914901" y="2565401"/>
            <a:ext cx="7079599" cy="2352211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r">
              <a:spcBef>
                <a:spcPts val="0"/>
              </a:spcBef>
              <a:buClr>
                <a:srgbClr val="FFFFFF"/>
              </a:buClr>
              <a:buSzPct val="100000"/>
              <a:defRPr sz="5867">
                <a:solidFill>
                  <a:schemeClr val="accent1">
                    <a:lumMod val="50000"/>
                  </a:schemeClr>
                </a:solidFill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defRPr sz="8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defRPr sz="8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defRPr sz="8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defRPr sz="8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defRPr sz="8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defRPr sz="8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defRPr sz="8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defRPr sz="8000">
                <a:solidFill>
                  <a:srgbClr val="FFFFFF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0" y="5242560"/>
            <a:ext cx="12192000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07496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ub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 rot="10800000">
            <a:off x="-200" y="4223791"/>
            <a:ext cx="12192000" cy="1219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5" name="Shape 15"/>
          <p:cNvSpPr/>
          <p:nvPr/>
        </p:nvSpPr>
        <p:spPr>
          <a:xfrm flipH="1">
            <a:off x="-200" y="-1"/>
            <a:ext cx="12192000" cy="42237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914401" y="2702847"/>
            <a:ext cx="6677599" cy="1393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defRPr sz="6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100000"/>
              <a:defRPr sz="64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defRPr sz="64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defRPr sz="64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defRPr sz="64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defRPr sz="64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defRPr sz="64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defRPr sz="64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ct val="100000"/>
              <a:defRPr sz="6400">
                <a:solidFill>
                  <a:srgbClr val="FFFFFF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pic>
        <p:nvPicPr>
          <p:cNvPr id="7" name="Picture 40" descr="RTI 1in whit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404699"/>
              </a:clrFrom>
              <a:clrTo>
                <a:srgbClr val="40469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1"/>
            <a:ext cx="1828800" cy="929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mpacteurope.eu/wp-content/uploads/2015/02/synthesis-report-web-hz-1170x36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16"/>
          <a:stretch/>
        </p:blipFill>
        <p:spPr bwMode="auto">
          <a:xfrm>
            <a:off x="200" y="4345712"/>
            <a:ext cx="12191800" cy="251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60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1219200" y="1519999"/>
            <a:ext cx="10668000" cy="5047967"/>
          </a:xfrm>
        </p:spPr>
        <p:txBody>
          <a:bodyPr/>
          <a:lstStyle>
            <a:lvl1pPr marL="609585" indent="-609585"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  <a:defRPr sz="3200">
                <a:latin typeface="Source Sans Pro" panose="020B0604020202020204" charset="0"/>
              </a:defRPr>
            </a:lvl1pPr>
            <a:lvl2pPr marL="1066773" indent="-457189"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  <a:defRPr sz="2400">
                <a:latin typeface="Source Sans Pro" panose="020B0604020202020204" charset="0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7" name="Shape 47"/>
          <p:cNvSpPr/>
          <p:nvPr/>
        </p:nvSpPr>
        <p:spPr>
          <a:xfrm flipH="1">
            <a:off x="-100" y="1"/>
            <a:ext cx="9144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48" name="Shape 48"/>
          <p:cNvSpPr/>
          <p:nvPr/>
        </p:nvSpPr>
        <p:spPr>
          <a:xfrm flipH="1">
            <a:off x="-99" y="1"/>
            <a:ext cx="914400" cy="151999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1219201" y="7463"/>
            <a:ext cx="10668000" cy="15199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 sz="3200"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945232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09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125900" y="7463"/>
            <a:ext cx="4736800" cy="151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0DB7C4"/>
              </a:buClr>
              <a:buSzPct val="1000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>
              <a:spcBef>
                <a:spcPts val="0"/>
              </a:spcBef>
              <a:buClr>
                <a:srgbClr val="0DB7C4"/>
              </a:buClr>
              <a:buSzPct val="1000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buClr>
                <a:srgbClr val="0DB7C4"/>
              </a:buClr>
              <a:buSzPct val="1000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buClr>
                <a:srgbClr val="0DB7C4"/>
              </a:buClr>
              <a:buSzPct val="1000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buClr>
                <a:srgbClr val="0DB7C4"/>
              </a:buClr>
              <a:buSzPct val="1000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buClr>
                <a:srgbClr val="0DB7C4"/>
              </a:buClr>
              <a:buSzPct val="1000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buClr>
                <a:srgbClr val="0DB7C4"/>
              </a:buClr>
              <a:buSzPct val="1000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buClr>
                <a:srgbClr val="0DB7C4"/>
              </a:buClr>
              <a:buSzPct val="1000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buClr>
                <a:srgbClr val="0DB7C4"/>
              </a:buClr>
              <a:buSzPct val="1000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 dirty="0"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125900" y="2050767"/>
            <a:ext cx="6892000" cy="451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0DB7C4"/>
              </a:buClr>
              <a:buSzPct val="100000"/>
              <a:buFont typeface="Source Sans Pro"/>
              <a:buChar char="▹"/>
              <a:defRPr sz="30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480"/>
              </a:spcBef>
              <a:buClr>
                <a:srgbClr val="0DB7C4"/>
              </a:buClr>
              <a:buSzPct val="100000"/>
              <a:buFont typeface="Source Sans Pro"/>
              <a:buChar char="▸"/>
              <a:defRPr sz="24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spcBef>
                <a:spcPts val="480"/>
              </a:spcBef>
              <a:buClr>
                <a:srgbClr val="0DB7C4"/>
              </a:buClr>
              <a:buSzPct val="100000"/>
              <a:buFont typeface="Source Sans Pro"/>
              <a:buChar char="⬩"/>
              <a:defRPr sz="24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spcBef>
                <a:spcPts val="360"/>
              </a:spcBef>
              <a:buClr>
                <a:srgbClr val="0DB7C4"/>
              </a:buClr>
              <a:buSzPct val="100000"/>
              <a:buFont typeface="Source Sans Pro"/>
              <a:buChar char="⬞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spcBef>
                <a:spcPts val="360"/>
              </a:spcBef>
              <a:buClr>
                <a:srgbClr val="0DB7C4"/>
              </a:buClr>
              <a:buSzPct val="100000"/>
              <a:buFont typeface="Source Sans Pro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spcBef>
                <a:spcPts val="360"/>
              </a:spcBef>
              <a:buClr>
                <a:srgbClr val="0DB7C4"/>
              </a:buClr>
              <a:buSzPct val="100000"/>
              <a:buFont typeface="Source Sans Pro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spcBef>
                <a:spcPts val="360"/>
              </a:spcBef>
              <a:buClr>
                <a:srgbClr val="0DB7C4"/>
              </a:buClr>
              <a:buSzPct val="100000"/>
              <a:buFont typeface="Source Sans Pro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spcBef>
                <a:spcPts val="360"/>
              </a:spcBef>
              <a:buClr>
                <a:srgbClr val="0DB7C4"/>
              </a:buClr>
              <a:buSzPct val="100000"/>
              <a:buFont typeface="Source Sans Pro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spcBef>
                <a:spcPts val="360"/>
              </a:spcBef>
              <a:buClr>
                <a:srgbClr val="0DB7C4"/>
              </a:buClr>
              <a:buSzPct val="100000"/>
              <a:buFont typeface="Source Sans Pro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-100" y="1"/>
            <a:ext cx="892799" cy="151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algn="ctr"/>
            <a:fld id="{00000000-1234-1234-1234-123412341234}" type="slidenum">
              <a:rPr lang="en" sz="3200" kern="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pPr algn="ctr"/>
              <a:t>‹#›</a:t>
            </a:fld>
            <a:endParaRPr lang="en" sz="3200" kern="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</p:spTree>
    <p:extLst>
      <p:ext uri="{BB962C8B-B14F-4D97-AF65-F5344CB8AC3E}">
        <p14:creationId xmlns:p14="http://schemas.microsoft.com/office/powerpoint/2010/main" val="35382736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1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Calisto MT" panose="02040603050505030304" pitchFamily="18" charset="0"/>
          <a:ea typeface="Calisto MT" panose="020406030505050303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125900" y="7463"/>
            <a:ext cx="4736800" cy="151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0DB7C4"/>
              </a:buClr>
              <a:buSzPct val="1000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>
              <a:spcBef>
                <a:spcPts val="0"/>
              </a:spcBef>
              <a:buClr>
                <a:srgbClr val="0DB7C4"/>
              </a:buClr>
              <a:buSzPct val="1000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buClr>
                <a:srgbClr val="0DB7C4"/>
              </a:buClr>
              <a:buSzPct val="1000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buClr>
                <a:srgbClr val="0DB7C4"/>
              </a:buClr>
              <a:buSzPct val="1000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buClr>
                <a:srgbClr val="0DB7C4"/>
              </a:buClr>
              <a:buSzPct val="1000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buClr>
                <a:srgbClr val="0DB7C4"/>
              </a:buClr>
              <a:buSzPct val="1000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buClr>
                <a:srgbClr val="0DB7C4"/>
              </a:buClr>
              <a:buSzPct val="1000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buClr>
                <a:srgbClr val="0DB7C4"/>
              </a:buClr>
              <a:buSzPct val="1000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buClr>
                <a:srgbClr val="0DB7C4"/>
              </a:buClr>
              <a:buSzPct val="1000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 dirty="0"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125900" y="2050767"/>
            <a:ext cx="6892000" cy="451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0DB7C4"/>
              </a:buClr>
              <a:buSzPct val="100000"/>
              <a:buFont typeface="Source Sans Pro"/>
              <a:buChar char="▹"/>
              <a:defRPr sz="30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480"/>
              </a:spcBef>
              <a:buClr>
                <a:srgbClr val="0DB7C4"/>
              </a:buClr>
              <a:buSzPct val="100000"/>
              <a:buFont typeface="Source Sans Pro"/>
              <a:buChar char="▸"/>
              <a:defRPr sz="24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spcBef>
                <a:spcPts val="480"/>
              </a:spcBef>
              <a:buClr>
                <a:srgbClr val="0DB7C4"/>
              </a:buClr>
              <a:buSzPct val="100000"/>
              <a:buFont typeface="Source Sans Pro"/>
              <a:buChar char="⬩"/>
              <a:defRPr sz="24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spcBef>
                <a:spcPts val="360"/>
              </a:spcBef>
              <a:buClr>
                <a:srgbClr val="0DB7C4"/>
              </a:buClr>
              <a:buSzPct val="100000"/>
              <a:buFont typeface="Source Sans Pro"/>
              <a:buChar char="⬞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spcBef>
                <a:spcPts val="360"/>
              </a:spcBef>
              <a:buClr>
                <a:srgbClr val="0DB7C4"/>
              </a:buClr>
              <a:buSzPct val="100000"/>
              <a:buFont typeface="Source Sans Pro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spcBef>
                <a:spcPts val="360"/>
              </a:spcBef>
              <a:buClr>
                <a:srgbClr val="0DB7C4"/>
              </a:buClr>
              <a:buSzPct val="100000"/>
              <a:buFont typeface="Source Sans Pro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spcBef>
                <a:spcPts val="360"/>
              </a:spcBef>
              <a:buClr>
                <a:srgbClr val="0DB7C4"/>
              </a:buClr>
              <a:buSzPct val="100000"/>
              <a:buFont typeface="Source Sans Pro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spcBef>
                <a:spcPts val="360"/>
              </a:spcBef>
              <a:buClr>
                <a:srgbClr val="0DB7C4"/>
              </a:buClr>
              <a:buSzPct val="100000"/>
              <a:buFont typeface="Source Sans Pro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spcBef>
                <a:spcPts val="360"/>
              </a:spcBef>
              <a:buClr>
                <a:srgbClr val="0DB7C4"/>
              </a:buClr>
              <a:buSzPct val="100000"/>
              <a:buFont typeface="Source Sans Pro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-100" y="1"/>
            <a:ext cx="892799" cy="151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fld id="{6F0CC171-AF50-4CA0-8CA7-54763058F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16106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1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Calisto MT" panose="02040603050505030304" pitchFamily="18" charset="0"/>
          <a:ea typeface="Calisto MT" panose="02040603050505030304" pitchFamily="18" charset="0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86B45-EE9B-4B67-AA99-748DE695F0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CC171-AF50-4CA0-8CA7-54763058F6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200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29000"/>
          </a:schemeClr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304800" y="2998123"/>
            <a:ext cx="11582400" cy="2352211"/>
          </a:xfrm>
        </p:spPr>
        <p:txBody>
          <a:bodyPr/>
          <a:lstStyle/>
          <a:p>
            <a:pPr lvl="0"/>
            <a:r>
              <a:rPr lang="en-US" sz="3200" dirty="0">
                <a:ln w="1270">
                  <a:noFill/>
                </a:ln>
                <a:effectLst>
                  <a:glow rad="50800">
                    <a:schemeClr val="bg1">
                      <a:alpha val="40000"/>
                    </a:schemeClr>
                  </a:glow>
                </a:effectLst>
              </a:rPr>
              <a:t>HIV Testing </a:t>
            </a:r>
            <a:r>
              <a:rPr lang="en-US" sz="3200" dirty="0" smtClean="0">
                <a:ln w="1270">
                  <a:noFill/>
                </a:ln>
                <a:effectLst>
                  <a:glow rad="50800">
                    <a:schemeClr val="bg1">
                      <a:alpha val="40000"/>
                    </a:schemeClr>
                  </a:glow>
                </a:effectLst>
              </a:rPr>
              <a:t>Services among </a:t>
            </a:r>
            <a:r>
              <a:rPr lang="en-US" sz="3200" dirty="0">
                <a:ln w="1270">
                  <a:noFill/>
                </a:ln>
                <a:effectLst>
                  <a:glow rad="50800">
                    <a:schemeClr val="bg1">
                      <a:alpha val="40000"/>
                    </a:schemeClr>
                  </a:glow>
                </a:effectLst>
              </a:rPr>
              <a:t>Key </a:t>
            </a:r>
            <a:br>
              <a:rPr lang="en-US" sz="3200" dirty="0">
                <a:ln w="1270">
                  <a:noFill/>
                </a:ln>
                <a:effectLst>
                  <a:glow rad="50800">
                    <a:schemeClr val="bg1">
                      <a:alpha val="40000"/>
                    </a:schemeClr>
                  </a:glow>
                </a:effectLst>
              </a:rPr>
            </a:br>
            <a:r>
              <a:rPr lang="en-US" sz="3200" dirty="0">
                <a:ln w="1270">
                  <a:noFill/>
                </a:ln>
                <a:effectLst>
                  <a:glow rad="50800">
                    <a:schemeClr val="bg1">
                      <a:alpha val="40000"/>
                    </a:schemeClr>
                  </a:glow>
                </a:effectLst>
              </a:rPr>
              <a:t>Populations, Adolescent Girls, and </a:t>
            </a:r>
            <a:br>
              <a:rPr lang="en-US" sz="3200" dirty="0">
                <a:ln w="1270">
                  <a:noFill/>
                </a:ln>
                <a:effectLst>
                  <a:glow rad="50800">
                    <a:schemeClr val="bg1">
                      <a:alpha val="40000"/>
                    </a:schemeClr>
                  </a:glow>
                </a:effectLst>
              </a:rPr>
            </a:br>
            <a:r>
              <a:rPr lang="en-US" sz="3200" dirty="0">
                <a:ln w="1270">
                  <a:noFill/>
                </a:ln>
                <a:effectLst>
                  <a:glow rad="50800">
                    <a:schemeClr val="bg1">
                      <a:alpha val="40000"/>
                    </a:schemeClr>
                  </a:glow>
                </a:effectLst>
              </a:rPr>
              <a:t>Men in Eastern and Southern Africa</a:t>
            </a:r>
            <a:endParaRPr lang="en" sz="3200" dirty="0">
              <a:ln w="1270">
                <a:noFill/>
              </a:ln>
              <a:effectLst>
                <a:glow rad="508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10" name="Shape 72"/>
          <p:cNvSpPr txBox="1">
            <a:spLocks/>
          </p:cNvSpPr>
          <p:nvPr/>
        </p:nvSpPr>
        <p:spPr>
          <a:xfrm>
            <a:off x="4514851" y="5245812"/>
            <a:ext cx="7372350" cy="609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Dosis"/>
              <a:buNone/>
              <a:defRPr sz="6000" b="0" i="0" u="none" strike="noStrike" cap="non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Dosis"/>
              <a:buNone/>
              <a:defRPr sz="60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Dosis"/>
              <a:buNone/>
              <a:defRPr sz="60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Dosis"/>
              <a:buNone/>
              <a:defRPr sz="60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Dosis"/>
              <a:buNone/>
              <a:defRPr sz="60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Dosis"/>
              <a:buNone/>
              <a:defRPr sz="60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Dosis"/>
              <a:buNone/>
              <a:defRPr sz="60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Dosis"/>
              <a:buNone/>
              <a:defRPr sz="60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Dosis"/>
              <a:buNone/>
              <a:defRPr sz="60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algn="r"/>
            <a:r>
              <a:rPr lang="en-US" sz="2400" b="1" kern="0" dirty="0">
                <a:solidFill>
                  <a:prstClr val="white"/>
                </a:solidFill>
              </a:rPr>
              <a:t>A review of research, policy and programming</a:t>
            </a:r>
            <a:endParaRPr lang="en" sz="2400" b="1" kern="0" dirty="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0891"/>
            <a:ext cx="2075688" cy="11071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50006" y="6119779"/>
            <a:ext cx="4737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Presented by: Sue Napierala Mavedzenge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6952637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Background</a:t>
            </a:r>
            <a:endParaRPr lang="en-US" dirty="0"/>
          </a:p>
        </p:txBody>
      </p:sp>
      <p:pic>
        <p:nvPicPr>
          <p:cNvPr id="6" name="Picture 5" descr="90-90-90_en_0.pdf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4" t="27778" r="33541" b="30139"/>
          <a:stretch/>
        </p:blipFill>
        <p:spPr>
          <a:xfrm>
            <a:off x="2402687" y="1265852"/>
            <a:ext cx="8301028" cy="50405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120640" y="3271352"/>
            <a:ext cx="8001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Dosis" panose="020B0604020202020204" charset="0"/>
              </a:rPr>
              <a:t>HIV Testing</a:t>
            </a:r>
            <a:endParaRPr lang="en-US" sz="1400" dirty="0">
              <a:solidFill>
                <a:srgbClr val="FF0000"/>
              </a:solidFill>
              <a:latin typeface="Dosis" panose="020B060402020202020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55130" y="3786104"/>
            <a:ext cx="89535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Dosis" panose="020B0604020202020204" charset="0"/>
              </a:rPr>
              <a:t>Linkage to Care</a:t>
            </a:r>
            <a:endParaRPr lang="en-US" sz="1400" dirty="0">
              <a:solidFill>
                <a:srgbClr val="FF0000"/>
              </a:solidFill>
              <a:latin typeface="Dosis" panose="020B060402020202020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120640" y="3794572"/>
            <a:ext cx="800100" cy="43452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850381" y="4379250"/>
            <a:ext cx="800100" cy="43452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3988107" y="2439251"/>
            <a:ext cx="4924540" cy="3344604"/>
          </a:xfrm>
          <a:prstGeom prst="roundRect">
            <a:avLst>
              <a:gd name="adj" fmla="val 5557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9967" y="6477456"/>
            <a:ext cx="83010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 smtClean="0">
                <a:solidFill>
                  <a:prstClr val="black"/>
                </a:solidFill>
              </a:rPr>
              <a:t>Source: 90-90-90 An ambitious treatment target to help end the AIDS epidemic. UNAIDS. 2014</a:t>
            </a:r>
            <a:endParaRPr lang="en-US" sz="1100" i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8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180607479"/>
              </p:ext>
            </p:extLst>
          </p:nvPr>
        </p:nvGraphicFramePr>
        <p:xfrm>
          <a:off x="2323321" y="1877001"/>
          <a:ext cx="8128000" cy="4583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9436024" y="2259759"/>
            <a:ext cx="248404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1500" dirty="0">
                <a:solidFill>
                  <a:prstClr val="black"/>
                </a:solidFill>
                <a:latin typeface="Source Sans Pro" panose="020B0604020202020204" charset="0"/>
              </a:rPr>
              <a:t>Lack of confidentiality</a:t>
            </a:r>
          </a:p>
        </p:txBody>
      </p:sp>
      <p:sp>
        <p:nvSpPr>
          <p:cNvPr id="7" name="Rectangle 6"/>
          <p:cNvSpPr/>
          <p:nvPr/>
        </p:nvSpPr>
        <p:spPr>
          <a:xfrm>
            <a:off x="9436024" y="3887074"/>
            <a:ext cx="198987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1500" dirty="0">
                <a:solidFill>
                  <a:prstClr val="black"/>
                </a:solidFill>
                <a:latin typeface="Source Sans Pro" panose="020B0604020202020204" charset="0"/>
              </a:rPr>
              <a:t>Low uptake of referral for Rx</a:t>
            </a:r>
          </a:p>
        </p:txBody>
      </p:sp>
      <p:sp>
        <p:nvSpPr>
          <p:cNvPr id="10" name="Rectangle 9"/>
          <p:cNvSpPr/>
          <p:nvPr/>
        </p:nvSpPr>
        <p:spPr>
          <a:xfrm>
            <a:off x="8629886" y="1619513"/>
            <a:ext cx="201689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1500" dirty="0" smtClean="0">
                <a:solidFill>
                  <a:prstClr val="black"/>
                </a:solidFill>
                <a:latin typeface="Source Sans Pro" panose="020B0604020202020204" charset="0"/>
              </a:rPr>
              <a:t>Stigma/discrimination</a:t>
            </a:r>
            <a:endParaRPr lang="en-US" sz="1500" dirty="0">
              <a:solidFill>
                <a:prstClr val="black"/>
              </a:solidFill>
              <a:latin typeface="Source Sans Pro" panose="020B060402020202020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3966274" y="5716394"/>
            <a:ext cx="1896424" cy="44766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275749" y="2171508"/>
            <a:ext cx="1473103" cy="304232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7510610" y="2136610"/>
            <a:ext cx="1249120" cy="149056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 flipV="1">
            <a:off x="7510611" y="3627170"/>
            <a:ext cx="1702567" cy="400302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7510611" y="2542014"/>
            <a:ext cx="1729949" cy="1085156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127857" y="1957478"/>
            <a:ext cx="202511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1500" dirty="0" smtClean="0">
                <a:solidFill>
                  <a:prstClr val="black"/>
                </a:solidFill>
                <a:latin typeface="Source Sans Pro" panose="020B0604020202020204" charset="0"/>
              </a:rPr>
              <a:t>Age of consent laws</a:t>
            </a:r>
            <a:endParaRPr lang="en-US" sz="1500" dirty="0">
              <a:solidFill>
                <a:prstClr val="black"/>
              </a:solidFill>
              <a:latin typeface="Source Sans Pro" panose="020B060402020202020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7510611" y="3181108"/>
            <a:ext cx="1854985" cy="446063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961910" y="5641410"/>
            <a:ext cx="1888659" cy="3231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ts val="2400"/>
              </a:spcBef>
            </a:pPr>
            <a:r>
              <a:rPr lang="en-US" sz="1500" dirty="0" smtClean="0">
                <a:solidFill>
                  <a:prstClr val="black"/>
                </a:solidFill>
                <a:latin typeface="Source Sans Pro" panose="020B0604020202020204" charset="0"/>
              </a:rPr>
              <a:t>Low HIV knowledge</a:t>
            </a:r>
            <a:endParaRPr lang="en-US" sz="1500" dirty="0">
              <a:solidFill>
                <a:prstClr val="black"/>
              </a:solidFill>
              <a:latin typeface="Source Sans Pro" panose="020B0604020202020204" charset="0"/>
            </a:endParaRPr>
          </a:p>
        </p:txBody>
      </p:sp>
      <p:sp>
        <p:nvSpPr>
          <p:cNvPr id="3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Barriers to testing and linkage</a:t>
            </a:r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4462449" y="1750242"/>
            <a:ext cx="1286403" cy="704713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3054166" y="1346444"/>
            <a:ext cx="182421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1500" dirty="0">
                <a:solidFill>
                  <a:prstClr val="black"/>
                </a:solidFill>
                <a:latin typeface="Source Sans Pro" panose="020B0604020202020204" charset="0"/>
              </a:rPr>
              <a:t>Criminalization</a:t>
            </a:r>
          </a:p>
        </p:txBody>
      </p:sp>
      <p:sp>
        <p:nvSpPr>
          <p:cNvPr id="56" name="Rectangle 55"/>
          <p:cNvSpPr/>
          <p:nvPr/>
        </p:nvSpPr>
        <p:spPr>
          <a:xfrm>
            <a:off x="9213177" y="5408669"/>
            <a:ext cx="154795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350"/>
              </a:spcBef>
            </a:pPr>
            <a:r>
              <a:rPr lang="en-US" sz="1500" dirty="0">
                <a:solidFill>
                  <a:prstClr val="black"/>
                </a:solidFill>
                <a:latin typeface="Source Sans Pro" panose="020B0604020202020204" charset="0"/>
              </a:rPr>
              <a:t>Physical and sexual violence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7483109" y="4919385"/>
            <a:ext cx="1498659" cy="483855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437853" y="4635983"/>
            <a:ext cx="2424845" cy="1085934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2323321" y="4222326"/>
            <a:ext cx="108267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1500" dirty="0" smtClean="0">
                <a:solidFill>
                  <a:prstClr val="black"/>
                </a:solidFill>
                <a:latin typeface="Source Sans Pro" panose="020B0604020202020204" charset="0"/>
              </a:rPr>
              <a:t>Fear of test result</a:t>
            </a:r>
          </a:p>
        </p:txBody>
      </p:sp>
      <p:cxnSp>
        <p:nvCxnSpPr>
          <p:cNvPr id="79" name="Straight Connector 78"/>
          <p:cNvCxnSpPr/>
          <p:nvPr/>
        </p:nvCxnSpPr>
        <p:spPr>
          <a:xfrm>
            <a:off x="3242389" y="5262918"/>
            <a:ext cx="2620309" cy="447952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1658301" y="4880020"/>
            <a:ext cx="146973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1500" dirty="0" smtClean="0">
                <a:solidFill>
                  <a:prstClr val="black"/>
                </a:solidFill>
                <a:latin typeface="Source Sans Pro" panose="020B0604020202020204" charset="0"/>
              </a:rPr>
              <a:t>No/low perceived risk</a:t>
            </a:r>
          </a:p>
        </p:txBody>
      </p:sp>
      <p:sp>
        <p:nvSpPr>
          <p:cNvPr id="49" name="Rectangle 48"/>
          <p:cNvSpPr/>
          <p:nvPr/>
        </p:nvSpPr>
        <p:spPr>
          <a:xfrm>
            <a:off x="9606611" y="2978685"/>
            <a:ext cx="231282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350"/>
              </a:spcBef>
            </a:pPr>
            <a:r>
              <a:rPr lang="en-US" sz="1500" dirty="0" smtClean="0">
                <a:solidFill>
                  <a:prstClr val="black"/>
                </a:solidFill>
                <a:latin typeface="Source Sans Pro" panose="020B0604020202020204" charset="0"/>
              </a:rPr>
              <a:t>Clinic access</a:t>
            </a:r>
            <a:endParaRPr lang="en-US" sz="1500" dirty="0">
              <a:solidFill>
                <a:prstClr val="black"/>
              </a:solidFill>
              <a:latin typeface="Source Sans Pr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44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4786341" y="1281052"/>
            <a:ext cx="3372921" cy="1034946"/>
          </a:xfrm>
          <a:prstGeom prst="ellipse">
            <a:avLst/>
          </a:prstGeom>
          <a:solidFill>
            <a:srgbClr val="DBEEF4"/>
          </a:solidFill>
          <a:ln w="28575">
            <a:solidFill>
              <a:srgbClr val="4BAC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4BACC6"/>
                </a:solidFill>
              </a:rPr>
              <a:t>Involve target populations in program development</a:t>
            </a:r>
            <a:endParaRPr lang="en-US" sz="1600" dirty="0">
              <a:solidFill>
                <a:srgbClr val="4BACC6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156323" y="2700496"/>
            <a:ext cx="6260846" cy="1456873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  Provider delivered testing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274924" y="3119294"/>
            <a:ext cx="146304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528C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528CC1"/>
                </a:solidFill>
              </a:rPr>
              <a:t>Provider training to reduce stigma</a:t>
            </a:r>
            <a:endParaRPr lang="en-US" sz="1600" dirty="0">
              <a:solidFill>
                <a:srgbClr val="528CC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925886" y="3119294"/>
            <a:ext cx="109728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528C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528CC1"/>
                </a:solidFill>
              </a:rPr>
              <a:t>Outreach strategies</a:t>
            </a:r>
            <a:endParaRPr lang="en-US" sz="1600" dirty="0">
              <a:solidFill>
                <a:srgbClr val="528CC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211088" y="3119294"/>
            <a:ext cx="155448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528C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528CC1"/>
                </a:solidFill>
              </a:rPr>
              <a:t>Dedicated services, static or mobile</a:t>
            </a:r>
            <a:endParaRPr lang="en-US" sz="1600" dirty="0">
              <a:solidFill>
                <a:srgbClr val="528CC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953490" y="3119294"/>
            <a:ext cx="13716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528C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528CC1"/>
                </a:solidFill>
              </a:rPr>
              <a:t>Combination services</a:t>
            </a:r>
            <a:endParaRPr lang="en-US" sz="1600" dirty="0">
              <a:solidFill>
                <a:srgbClr val="528CC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804052" y="3109378"/>
            <a:ext cx="914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528C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528CC1"/>
                </a:solidFill>
              </a:rPr>
              <a:t>Self-testing</a:t>
            </a:r>
            <a:endParaRPr lang="en-US" sz="1600" dirty="0">
              <a:solidFill>
                <a:srgbClr val="528CC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268344" y="419999"/>
            <a:ext cx="2408913" cy="67553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Decriminalization</a:t>
            </a:r>
          </a:p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Age of consent laws 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0" name="Right Brace 9"/>
          <p:cNvSpPr/>
          <p:nvPr/>
        </p:nvSpPr>
        <p:spPr>
          <a:xfrm rot="5400000">
            <a:off x="5123954" y="1271864"/>
            <a:ext cx="325581" cy="6260845"/>
          </a:xfrm>
          <a:prstGeom prst="rightBrace">
            <a:avLst>
              <a:gd name="adj1" fmla="val 89631"/>
              <a:gd name="adj2" fmla="val 47488"/>
            </a:avLst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513239" y="4820940"/>
            <a:ext cx="3941882" cy="914400"/>
          </a:xfrm>
          <a:prstGeom prst="round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numCol="2" rtlCol="0" anchor="ctr"/>
          <a:lstStyle/>
          <a:p>
            <a:endParaRPr lang="en-US" sz="1600" b="1" dirty="0" smtClean="0">
              <a:solidFill>
                <a:srgbClr val="70AD47"/>
              </a:solidFill>
            </a:endParaRPr>
          </a:p>
          <a:p>
            <a:r>
              <a:rPr lang="en-US" sz="1600" b="1" dirty="0" smtClean="0">
                <a:solidFill>
                  <a:srgbClr val="70AD47"/>
                </a:solidFill>
              </a:rPr>
              <a:t>Prevention:</a:t>
            </a:r>
          </a:p>
          <a:p>
            <a:endParaRPr lang="en-US" sz="1600" b="1" dirty="0" smtClean="0">
              <a:solidFill>
                <a:srgbClr val="70AD47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714172" y="4969268"/>
            <a:ext cx="1474853" cy="914400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Combination services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513239" y="5883668"/>
            <a:ext cx="3941882" cy="562139"/>
          </a:xfrm>
          <a:prstGeom prst="round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rgbClr val="70AD47"/>
                </a:solidFill>
              </a:rPr>
              <a:t>Care: </a:t>
            </a:r>
            <a:r>
              <a:rPr lang="en-US" sz="1600" dirty="0" smtClean="0">
                <a:solidFill>
                  <a:srgbClr val="70AD47"/>
                </a:solidFill>
              </a:rPr>
              <a:t>ART initiation, with/without CD4</a:t>
            </a:r>
            <a:endParaRPr lang="en-US" sz="1600" dirty="0">
              <a:solidFill>
                <a:srgbClr val="70AD47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513012" y="3105827"/>
            <a:ext cx="210312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528C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528CC1"/>
                </a:solidFill>
              </a:rPr>
              <a:t>Leveraging social networks: Peer educators/navigators</a:t>
            </a:r>
            <a:endParaRPr lang="en-US" sz="1600" dirty="0">
              <a:solidFill>
                <a:srgbClr val="528CC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766398" y="4865109"/>
            <a:ext cx="26887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70AD47"/>
                </a:solidFill>
              </a:rPr>
              <a:t>Routine testing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70AD47"/>
                </a:solidFill>
              </a:rPr>
              <a:t>VMMC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70AD47"/>
                </a:solidFill>
              </a:rPr>
              <a:t>PrEP</a:t>
            </a:r>
            <a:endParaRPr lang="en-US" sz="1600" dirty="0">
              <a:solidFill>
                <a:srgbClr val="70AD47"/>
              </a:solidFill>
            </a:endParaRPr>
          </a:p>
        </p:txBody>
      </p:sp>
      <p:cxnSp>
        <p:nvCxnSpPr>
          <p:cNvPr id="39" name="Straight Arrow Connector 38"/>
          <p:cNvCxnSpPr>
            <a:stCxn id="24" idx="3"/>
            <a:endCxn id="22" idx="1"/>
          </p:cNvCxnSpPr>
          <p:nvPr/>
        </p:nvCxnSpPr>
        <p:spPr>
          <a:xfrm flipV="1">
            <a:off x="6189025" y="5278140"/>
            <a:ext cx="1324214" cy="1483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4" idx="3"/>
            <a:endCxn id="25" idx="1"/>
          </p:cNvCxnSpPr>
          <p:nvPr/>
        </p:nvCxnSpPr>
        <p:spPr>
          <a:xfrm>
            <a:off x="6189025" y="5426468"/>
            <a:ext cx="1324214" cy="7382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960816" y="5287889"/>
            <a:ext cx="1992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70AD47"/>
                </a:solidFill>
              </a:rPr>
              <a:t>Linkage</a:t>
            </a:r>
            <a:endParaRPr lang="en-US" b="1" i="1" dirty="0">
              <a:solidFill>
                <a:srgbClr val="70AD47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60816" y="3187106"/>
            <a:ext cx="1327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5B9BD5"/>
                </a:solidFill>
              </a:rPr>
              <a:t>Testing Strategies</a:t>
            </a:r>
            <a:endParaRPr lang="en-US" b="1" i="1" dirty="0">
              <a:solidFill>
                <a:srgbClr val="5B9BD5"/>
              </a:solidFill>
            </a:endParaRPr>
          </a:p>
        </p:txBody>
      </p:sp>
      <p:cxnSp>
        <p:nvCxnSpPr>
          <p:cNvPr id="53" name="Straight Arrow Connector 52"/>
          <p:cNvCxnSpPr>
            <a:stCxn id="10" idx="1"/>
            <a:endCxn id="24" idx="0"/>
          </p:cNvCxnSpPr>
          <p:nvPr/>
        </p:nvCxnSpPr>
        <p:spPr>
          <a:xfrm>
            <a:off x="5444017" y="4565077"/>
            <a:ext cx="7582" cy="4041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8" name="Curved Connector 57"/>
          <p:cNvCxnSpPr/>
          <p:nvPr/>
        </p:nvCxnSpPr>
        <p:spPr>
          <a:xfrm rot="16200000" flipV="1">
            <a:off x="7222994" y="711494"/>
            <a:ext cx="405331" cy="4277826"/>
          </a:xfrm>
          <a:prstGeom prst="curvedConnector3">
            <a:avLst>
              <a:gd name="adj1" fmla="val 156398"/>
            </a:avLst>
          </a:prstGeom>
          <a:ln w="38100">
            <a:prstDash val="sys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1" name="Curved Connector 60"/>
          <p:cNvCxnSpPr/>
          <p:nvPr/>
        </p:nvCxnSpPr>
        <p:spPr>
          <a:xfrm rot="16200000" flipV="1">
            <a:off x="8069558" y="-135071"/>
            <a:ext cx="408882" cy="5974506"/>
          </a:xfrm>
          <a:prstGeom prst="curvedConnector3">
            <a:avLst>
              <a:gd name="adj1" fmla="val 165227"/>
            </a:avLst>
          </a:prstGeom>
          <a:ln w="38100">
            <a:prstDash val="sys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6" name="Curved Connector 65"/>
          <p:cNvCxnSpPr>
            <a:stCxn id="22" idx="0"/>
          </p:cNvCxnSpPr>
          <p:nvPr/>
        </p:nvCxnSpPr>
        <p:spPr>
          <a:xfrm rot="16200000" flipV="1">
            <a:off x="8902598" y="4239358"/>
            <a:ext cx="581444" cy="581720"/>
          </a:xfrm>
          <a:prstGeom prst="curvedConnector2">
            <a:avLst/>
          </a:prstGeom>
          <a:ln w="38100">
            <a:prstDash val="sys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960816" y="573098"/>
            <a:ext cx="1327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prstClr val="white">
                    <a:lumMod val="50000"/>
                  </a:prstClr>
                </a:solidFill>
              </a:rPr>
              <a:t>Policy</a:t>
            </a:r>
            <a:endParaRPr lang="en-US" b="1" i="1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83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buClr>
                <a:srgbClr val="7E9BC8"/>
              </a:buClr>
            </a:pPr>
            <a:r>
              <a:rPr lang="en-US" dirty="0">
                <a:latin typeface="+mn-lt"/>
              </a:rPr>
              <a:t>Defining and measuring linkage</a:t>
            </a:r>
          </a:p>
          <a:p>
            <a:pPr>
              <a:buClr>
                <a:srgbClr val="7E9BC8"/>
              </a:buClr>
            </a:pPr>
            <a:r>
              <a:rPr lang="en-US" dirty="0" smtClean="0">
                <a:latin typeface="+mn-lt"/>
              </a:rPr>
              <a:t>Measure stigma</a:t>
            </a:r>
          </a:p>
          <a:p>
            <a:pPr>
              <a:buClr>
                <a:srgbClr val="7E9BC8"/>
              </a:buClr>
            </a:pPr>
            <a:r>
              <a:rPr lang="en-US" dirty="0" smtClean="0">
                <a:latin typeface="+mn-lt"/>
              </a:rPr>
              <a:t>Size </a:t>
            </a:r>
            <a:r>
              <a:rPr lang="en-US" dirty="0">
                <a:latin typeface="+mn-lt"/>
              </a:rPr>
              <a:t>e</a:t>
            </a:r>
            <a:r>
              <a:rPr lang="en-US" dirty="0" smtClean="0">
                <a:latin typeface="+mn-lt"/>
              </a:rPr>
              <a:t>stimations </a:t>
            </a:r>
            <a:r>
              <a:rPr lang="en-US" dirty="0">
                <a:latin typeface="+mn-lt"/>
              </a:rPr>
              <a:t>of </a:t>
            </a:r>
            <a:r>
              <a:rPr lang="en-US" dirty="0" smtClean="0">
                <a:latin typeface="+mn-lt"/>
              </a:rPr>
              <a:t>key </a:t>
            </a:r>
            <a:r>
              <a:rPr lang="en-US" dirty="0">
                <a:latin typeface="+mn-lt"/>
              </a:rPr>
              <a:t>p</a:t>
            </a:r>
            <a:r>
              <a:rPr lang="en-US" dirty="0" smtClean="0">
                <a:latin typeface="+mn-lt"/>
              </a:rPr>
              <a:t>opulations</a:t>
            </a:r>
          </a:p>
          <a:p>
            <a:pPr>
              <a:buClr>
                <a:srgbClr val="7E9BC8"/>
              </a:buClr>
            </a:pPr>
            <a:r>
              <a:rPr lang="en-US" dirty="0" smtClean="0">
                <a:latin typeface="+mn-lt"/>
              </a:rPr>
              <a:t>A focus on yield</a:t>
            </a:r>
          </a:p>
          <a:p>
            <a:pPr>
              <a:buClr>
                <a:srgbClr val="7E9BC8"/>
              </a:buClr>
            </a:pPr>
            <a:r>
              <a:rPr lang="en-US" dirty="0" smtClean="0">
                <a:latin typeface="+mn-lt"/>
              </a:rPr>
              <a:t>Cost-effectiveness</a:t>
            </a:r>
            <a:endParaRPr lang="en-US" dirty="0">
              <a:latin typeface="+mn-lt"/>
            </a:endParaRPr>
          </a:p>
          <a:p>
            <a:pPr marL="609585" lvl="2" indent="-609585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endParaRPr lang="en-US" b="1" i="1" dirty="0" smtClean="0"/>
          </a:p>
          <a:p>
            <a:pPr marL="609585" lvl="2" indent="-609585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endParaRPr lang="en-US" b="1" i="1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 we move forward, additional considerations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27080"/>
      </p:ext>
    </p:extLst>
  </p:cSld>
  <p:clrMapOvr>
    <a:masterClrMapping/>
  </p:clrMapOvr>
</p:sld>
</file>

<file path=ppt/theme/theme1.xml><?xml version="1.0" encoding="utf-8"?>
<a:theme xmlns:a="http://schemas.openxmlformats.org/drawingml/2006/main" name="Cerimon templat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ates Lanscap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tes Lanscape" id="{7791E7A6-7AAB-42C6-A20B-6A5C801137ED}" vid="{2FD95BB9-B269-47CF-A06C-E9C5BADA762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6181</TotalTime>
  <Words>168</Words>
  <Application>Microsoft Office PowerPoint</Application>
  <PresentationFormat>Widescreen</PresentationFormat>
  <Paragraphs>53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Arial</vt:lpstr>
      <vt:lpstr>Calibri</vt:lpstr>
      <vt:lpstr>Calibri Light</vt:lpstr>
      <vt:lpstr>Calisto MT</vt:lpstr>
      <vt:lpstr>Dosis</vt:lpstr>
      <vt:lpstr>Source Sans Pro</vt:lpstr>
      <vt:lpstr>Wingdings</vt:lpstr>
      <vt:lpstr>Cerimon template</vt:lpstr>
      <vt:lpstr>Gates Lanscape</vt:lpstr>
      <vt:lpstr>Office Theme</vt:lpstr>
      <vt:lpstr>HIV Testing Services among Key  Populations, Adolescent Girls, and  Men in Eastern and Southern Africa</vt:lpstr>
      <vt:lpstr>Background</vt:lpstr>
      <vt:lpstr>Barriers to testing and linkage</vt:lpstr>
      <vt:lpstr>PowerPoint Presentation</vt:lpstr>
      <vt:lpstr>As we move forward, additional considerations</vt:lpstr>
    </vt:vector>
  </TitlesOfParts>
  <Company>RTI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here</dc:title>
  <dc:creator>Mavedzenge, Sue</dc:creator>
  <cp:lastModifiedBy>Tara Mansell</cp:lastModifiedBy>
  <cp:revision>66</cp:revision>
  <dcterms:created xsi:type="dcterms:W3CDTF">2016-07-08T20:32:24Z</dcterms:created>
  <dcterms:modified xsi:type="dcterms:W3CDTF">2016-07-18T08:02:53Z</dcterms:modified>
</cp:coreProperties>
</file>