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4" r:id="rId2"/>
    <p:sldId id="293" r:id="rId3"/>
    <p:sldId id="297" r:id="rId4"/>
    <p:sldId id="292" r:id="rId5"/>
    <p:sldId id="294" r:id="rId6"/>
    <p:sldId id="286" r:id="rId7"/>
    <p:sldId id="287" r:id="rId8"/>
    <p:sldId id="295" r:id="rId9"/>
    <p:sldId id="288" r:id="rId10"/>
    <p:sldId id="289" r:id="rId11"/>
    <p:sldId id="290" r:id="rId12"/>
    <p:sldId id="291" r:id="rId13"/>
    <p:sldId id="296" r:id="rId14"/>
    <p:sldId id="274" r:id="rId15"/>
    <p:sldId id="275" r:id="rId16"/>
    <p:sldId id="283" r:id="rId17"/>
    <p:sldId id="278" r:id="rId18"/>
    <p:sldId id="279" r:id="rId19"/>
    <p:sldId id="280" r:id="rId20"/>
    <p:sldId id="281" r:id="rId21"/>
    <p:sldId id="282" r:id="rId22"/>
    <p:sldId id="285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329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660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6989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9319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1648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3978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6307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8637" algn="l" defTabSz="49232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3892" autoAdjust="0"/>
  </p:normalViewPr>
  <p:slideViewPr>
    <p:cSldViewPr snapToGrid="0" snapToObjects="1">
      <p:cViewPr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ureen.Syowai\Downloads\_Chart-_CD4_Distribution_for_all_by_Gender_data%20(1)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ureen.Syowai\Downloads\_12MPreART_Outcomes_Chart_data%20(1)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ureen.Syowai\Desktop\Improving%20quality%20of%20services%20and%20retention%20in%20HIV%20care%20and%20treatment\Training%20material\2013%20Aggregate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ureen.Syowai\Desktop\Improving%20quality%20of%20services%20and%20retention%20in%20HIV%20care%20and%20treatment\Training%20material\2013%20Aggregate%20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ureen.syowai\Desktop\PMER%20NOV%202015\2013%20Patient%20level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79322144783504E-2"/>
          <c:y val="3.2141749922631902E-3"/>
          <c:w val="0.66089076300525695"/>
          <c:h val="0.963682045405849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Sheet1!$A$9:$A$12</c:f>
              <c:strCache>
                <c:ptCount val="4"/>
                <c:pt idx="0">
                  <c:v>[0-249]</c:v>
                </c:pt>
                <c:pt idx="1">
                  <c:v>[250-349]</c:v>
                </c:pt>
                <c:pt idx="2">
                  <c:v>[350-499]</c:v>
                </c:pt>
                <c:pt idx="3">
                  <c:v>[500+]</c:v>
                </c:pt>
              </c:strCache>
            </c:strRef>
          </c:cat>
          <c:val>
            <c:numRef>
              <c:f>Sheet1!$B$9:$B$12</c:f>
              <c:numCache>
                <c:formatCode>0%</c:formatCode>
                <c:ptCount val="4"/>
                <c:pt idx="0">
                  <c:v>0.34798670114517899</c:v>
                </c:pt>
                <c:pt idx="1">
                  <c:v>0.17326991749784501</c:v>
                </c:pt>
                <c:pt idx="2">
                  <c:v>0.20804088166481999</c:v>
                </c:pt>
                <c:pt idx="3">
                  <c:v>0.27070249969215598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146415505047302"/>
          <c:y val="0.29743939604389102"/>
          <c:w val="0.26853584494952698"/>
          <c:h val="0.405121207912217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146299060220685E-2"/>
          <c:y val="0.15581523598671632"/>
          <c:w val="0.63239976911753704"/>
          <c:h val="0.960208693435181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delete val="1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Garamond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0.10288446578971799"/>
                  <c:y val="3.5503491223229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Garamond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'_12MPreART_Outcomes_Chart_data '!$B$2:$B$7</c:f>
              <c:strCache>
                <c:ptCount val="6"/>
                <c:pt idx="0">
                  <c:v>C</c:v>
                </c:pt>
                <c:pt idx="1">
                  <c:v>Alive</c:v>
                </c:pt>
                <c:pt idx="2">
                  <c:v>Default</c:v>
                </c:pt>
                <c:pt idx="3">
                  <c:v>LTFU</c:v>
                </c:pt>
                <c:pt idx="4">
                  <c:v>F</c:v>
                </c:pt>
                <c:pt idx="5">
                  <c:v>Dead</c:v>
                </c:pt>
              </c:strCache>
            </c:strRef>
          </c:cat>
          <c:val>
            <c:numRef>
              <c:f>'_12MPreART_Outcomes_Chart_data '!$D$2:$D$7</c:f>
              <c:numCache>
                <c:formatCode>0%</c:formatCode>
                <c:ptCount val="6"/>
                <c:pt idx="0">
                  <c:v>1.467567E-5</c:v>
                </c:pt>
                <c:pt idx="1">
                  <c:v>0.77312885235999995</c:v>
                </c:pt>
                <c:pt idx="2">
                  <c:v>0.15061637805</c:v>
                </c:pt>
                <c:pt idx="3">
                  <c:v>6.4572938070000002E-2</c:v>
                </c:pt>
                <c:pt idx="4">
                  <c:v>4.2559436999999999E-4</c:v>
                </c:pt>
                <c:pt idx="5">
                  <c:v>1.124156149E-2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6"/>
        <c:holeSize val="50"/>
      </c:doughnutChart>
    </c:plotArea>
    <c:legend>
      <c:legendPos val="r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8214204749028651"/>
          <c:y val="0.21950830180651301"/>
          <c:w val="0.21731160133885716"/>
          <c:h val="0.5396810220979879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GB"/>
              <a:t>TB status at ART initiation for immunosuppressed PLHIV (n=479)</a:t>
            </a:r>
          </a:p>
        </c:rich>
      </c:tx>
      <c:layout>
        <c:manualLayout>
          <c:xMode val="edge"/>
          <c:yMode val="edge"/>
          <c:x val="0.179128989924645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52011469616001"/>
          <c:y val="0.16128964426968101"/>
          <c:w val="0.54078143903670495"/>
          <c:h val="0.651101179268276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1"/>
              <c:layout>
                <c:manualLayout>
                  <c:x val="-7.5766550014581505E-2"/>
                  <c:y val="1.53149368158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Sheet1!$I$14:$I$17</c:f>
              <c:strCache>
                <c:ptCount val="4"/>
                <c:pt idx="0">
                  <c:v>TB Rx</c:v>
                </c:pt>
                <c:pt idx="1">
                  <c:v>Presumptive TB</c:v>
                </c:pt>
                <c:pt idx="2">
                  <c:v>No signs of TB</c:v>
                </c:pt>
                <c:pt idx="3">
                  <c:v>Not Documented</c:v>
                </c:pt>
              </c:strCache>
            </c:strRef>
          </c:cat>
          <c:val>
            <c:numRef>
              <c:f>Sheet1!$K$14:$K$17</c:f>
              <c:numCache>
                <c:formatCode>0%</c:formatCode>
                <c:ptCount val="4"/>
                <c:pt idx="0">
                  <c:v>6.6805845511482206E-2</c:v>
                </c:pt>
                <c:pt idx="1">
                  <c:v>2.2964509394572001E-2</c:v>
                </c:pt>
                <c:pt idx="2">
                  <c:v>0.73695198329853895</c:v>
                </c:pt>
                <c:pt idx="3">
                  <c:v>0.17327766179540699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</c:plotArea>
    <c:legend>
      <c:legendPos val="r"/>
      <c:layout>
        <c:manualLayout>
          <c:xMode val="edge"/>
          <c:yMode val="edge"/>
          <c:x val="0.67430403860807719"/>
          <c:y val="0.24618130902128274"/>
          <c:w val="0.31359770552874439"/>
          <c:h val="0.4328398533154595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GB" b="1"/>
              <a:t>Patient CD4 count at ART initiation</a:t>
            </a:r>
          </a:p>
        </c:rich>
      </c:tx>
      <c:layout>
        <c:manualLayout>
          <c:xMode val="edge"/>
          <c:yMode val="edge"/>
          <c:x val="0.146325697924123"/>
          <c:y val="1.8518518518518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1515859246408"/>
          <c:y val="0.26263454123920199"/>
          <c:w val="0.82741069442590798"/>
          <c:h val="0.650729414413439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CD4&gt;100 at ART initiation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8,092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5,077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3,015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Sheet1!$B$8:$D$8</c:f>
              <c:strCache>
                <c:ptCount val="3"/>
                <c:pt idx="0">
                  <c:v>Total</c:v>
                </c:pt>
                <c:pt idx="1">
                  <c:v>Female</c:v>
                </c:pt>
                <c:pt idx="2">
                  <c:v>Male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8092</c:v>
                </c:pt>
                <c:pt idx="1">
                  <c:v>5077</c:v>
                </c:pt>
                <c:pt idx="2">
                  <c:v>3015</c:v>
                </c:pt>
              </c:numCache>
            </c:numRef>
          </c:val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CD4&lt;100 at ART initiation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479 (6%)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333 (6%)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246363272387601E-3"/>
                  <c:y val="5.1426383637987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146 (5%)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Sheet1!$B$8:$D$8</c:f>
              <c:strCache>
                <c:ptCount val="3"/>
                <c:pt idx="0">
                  <c:v>Total</c:v>
                </c:pt>
                <c:pt idx="1">
                  <c:v>Female</c:v>
                </c:pt>
                <c:pt idx="2">
                  <c:v>Male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479</c:v>
                </c:pt>
                <c:pt idx="1">
                  <c:v>333</c:v>
                </c:pt>
                <c:pt idx="2">
                  <c:v>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242771456"/>
        <c:axId val="242772992"/>
      </c:barChart>
      <c:catAx>
        <c:axId val="24277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242772992"/>
        <c:crosses val="autoZero"/>
        <c:auto val="1"/>
        <c:lblAlgn val="ctr"/>
        <c:lblOffset val="100"/>
        <c:noMultiLvlLbl val="0"/>
      </c:catAx>
      <c:valAx>
        <c:axId val="242772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2771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450497306257773"/>
          <c:y val="0.23171574410636434"/>
          <c:w val="0.60010713433548102"/>
          <c:h val="0.1478846153846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0">
          <a:solidFill>
            <a:schemeClr val="tx1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34223439461403E-2"/>
          <c:y val="3.5353535353535297E-2"/>
          <c:w val="0.92232374757503099"/>
          <c:h val="0.528921982578264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311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65%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10%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102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21%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293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61%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6%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139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29%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</a:p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2%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Sheet1!$I$22:$J$34</c:f>
              <c:multiLvlStrCache>
                <c:ptCount val="13"/>
                <c:lvl>
                  <c:pt idx="0">
                    <c:v>CD4&lt;100 cells/mm3</c:v>
                  </c:pt>
                  <c:pt idx="1">
                    <c:v>Active</c:v>
                  </c:pt>
                  <c:pt idx="2">
                    <c:v>Dead</c:v>
                  </c:pt>
                  <c:pt idx="3">
                    <c:v>Defaulter</c:v>
                  </c:pt>
                  <c:pt idx="4">
                    <c:v> LTFU</c:v>
                  </c:pt>
                  <c:pt idx="5">
                    <c:v>Transfer out</c:v>
                  </c:pt>
                  <c:pt idx="6">
                    <c:v>CD4&lt;100 cells/mm3</c:v>
                  </c:pt>
                  <c:pt idx="7">
                    <c:v>Active</c:v>
                  </c:pt>
                  <c:pt idx="8">
                    <c:v>Dead</c:v>
                  </c:pt>
                  <c:pt idx="9">
                    <c:v>Defaulter</c:v>
                  </c:pt>
                  <c:pt idx="10">
                    <c:v> LTFU</c:v>
                  </c:pt>
                  <c:pt idx="11">
                    <c:v>Transfer out</c:v>
                  </c:pt>
                  <c:pt idx="12">
                    <c:v>CD4&lt;100 cells/mm3</c:v>
                  </c:pt>
                </c:lvl>
                <c:lvl>
                  <c:pt idx="0">
                    <c:v>ART initiation</c:v>
                  </c:pt>
                  <c:pt idx="1">
                    <c:v>6 month outcomes</c:v>
                  </c:pt>
                  <c:pt idx="7">
                    <c:v>12 month outcomes</c:v>
                  </c:pt>
                </c:lvl>
              </c:multiLvlStrCache>
            </c:multiLvlStrRef>
          </c:cat>
          <c:val>
            <c:numRef>
              <c:f>Sheet1!$K$22:$K$34</c:f>
              <c:numCache>
                <c:formatCode>General</c:formatCode>
                <c:ptCount val="13"/>
                <c:pt idx="0">
                  <c:v>479</c:v>
                </c:pt>
                <c:pt idx="1">
                  <c:v>311</c:v>
                </c:pt>
                <c:pt idx="2">
                  <c:v>9</c:v>
                </c:pt>
                <c:pt idx="3">
                  <c:v>49</c:v>
                </c:pt>
                <c:pt idx="4">
                  <c:v>102</c:v>
                </c:pt>
                <c:pt idx="5">
                  <c:v>8</c:v>
                </c:pt>
                <c:pt idx="6">
                  <c:v>9</c:v>
                </c:pt>
                <c:pt idx="7">
                  <c:v>293</c:v>
                </c:pt>
                <c:pt idx="8">
                  <c:v>10</c:v>
                </c:pt>
                <c:pt idx="9">
                  <c:v>28</c:v>
                </c:pt>
                <c:pt idx="10">
                  <c:v>139</c:v>
                </c:pt>
                <c:pt idx="11">
                  <c:v>9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865280"/>
        <c:axId val="242866816"/>
      </c:barChart>
      <c:catAx>
        <c:axId val="24286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242866816"/>
        <c:crosses val="autoZero"/>
        <c:auto val="1"/>
        <c:lblAlgn val="ctr"/>
        <c:lblOffset val="100"/>
        <c:noMultiLvlLbl val="0"/>
      </c:catAx>
      <c:valAx>
        <c:axId val="242866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286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solidFill>
            <a:schemeClr val="tx1"/>
          </a:solidFill>
          <a:latin typeface="Garamond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</cdr:x>
      <cdr:y>0.13499</cdr:y>
    </cdr:from>
    <cdr:to>
      <cdr:x>0.50032</cdr:x>
      <cdr:y>0.2473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0576" y="668601"/>
          <a:ext cx="2333767" cy="556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 smtClean="0">
              <a:latin typeface="Garamond" pitchFamily="18" charset="0"/>
            </a:rPr>
            <a:t>CD4 &lt;100 cells/mm</a:t>
          </a:r>
          <a:r>
            <a:rPr lang="en-GB" sz="1600" b="1" baseline="30000" dirty="0" smtClean="0">
              <a:latin typeface="Garamond" pitchFamily="18" charset="0"/>
            </a:rPr>
            <a:t>3 </a:t>
          </a:r>
          <a:r>
            <a:rPr lang="en-GB" sz="1600" b="1" dirty="0" smtClean="0">
              <a:latin typeface="Garamond" pitchFamily="18" charset="0"/>
            </a:rPr>
            <a:t>= 9</a:t>
          </a:r>
          <a:endParaRPr lang="en-US" sz="1600" b="1" baseline="30000" dirty="0">
            <a:latin typeface="Garamond" pitchFamily="18" charset="0"/>
          </a:endParaRPr>
        </a:p>
      </cdr:txBody>
    </cdr:sp>
  </cdr:relSizeAnchor>
  <cdr:relSizeAnchor xmlns:cdr="http://schemas.openxmlformats.org/drawingml/2006/chartDrawing">
    <cdr:from>
      <cdr:x>0.67452</cdr:x>
      <cdr:y>0.12596</cdr:y>
    </cdr:from>
    <cdr:to>
      <cdr:x>0.96522</cdr:x>
      <cdr:y>0.19219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10819" y="623866"/>
          <a:ext cx="2547382" cy="328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 smtClean="0">
              <a:latin typeface="Garamond" pitchFamily="18" charset="0"/>
            </a:rPr>
            <a:t>CD4 &lt;100 cells/mm</a:t>
          </a:r>
          <a:r>
            <a:rPr lang="en-GB" sz="1600" b="1" baseline="30000" dirty="0" smtClean="0">
              <a:latin typeface="Garamond" pitchFamily="18" charset="0"/>
            </a:rPr>
            <a:t>3 </a:t>
          </a:r>
          <a:r>
            <a:rPr lang="en-GB" sz="1600" b="1" dirty="0" smtClean="0">
              <a:latin typeface="Garamond" pitchFamily="18" charset="0"/>
            </a:rPr>
            <a:t>= 2</a:t>
          </a:r>
          <a:endParaRPr lang="en-US" sz="1600" b="1" baseline="30000" dirty="0">
            <a:latin typeface="Garamond" pitchFamily="18" charset="0"/>
          </a:endParaRPr>
        </a:p>
      </cdr:txBody>
    </cdr:sp>
  </cdr:relSizeAnchor>
  <cdr:relSizeAnchor xmlns:cdr="http://schemas.openxmlformats.org/drawingml/2006/chartDrawing">
    <cdr:from>
      <cdr:x>0.47625</cdr:x>
      <cdr:y>0.47692</cdr:y>
    </cdr:from>
    <cdr:to>
      <cdr:x>0.55652</cdr:x>
      <cdr:y>0.96618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563777" y="2362747"/>
          <a:ext cx="937777" cy="24238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0.90966</cdr:x>
      <cdr:y>0.47692</cdr:y>
    </cdr:from>
    <cdr:to>
      <cdr:x>0.99616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627098" y="2362747"/>
          <a:ext cx="1010520" cy="2591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5954F-6882-3541-B900-E15262FE6A71}" type="datetimeFigureOut">
              <a:rPr lang="en-US" smtClean="0"/>
              <a:t>7/23/2017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DD62-9D58-F644-B6F8-53B9D66B15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44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11BE4-3E51-7E4C-9AEA-69BCD220FBB7}" type="datetimeFigureOut">
              <a:rPr lang="en-US" smtClean="0"/>
              <a:t>7/23/2017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3F30F-0E2B-A347-8E89-8FE821C0E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37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329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660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6989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9319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1648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3978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6307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8637" algn="l" defTabSz="4923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9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3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CE15-8C81-4F03-8E2C-E24B625903CF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8696-69E9-4206-898B-FDE587B1A7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18696-69E9-4206-898B-FDE587B1A7D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2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E6CF-E7B1-AF43-80F2-68CDD2F1FCDC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5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1B0F-B89E-CD42-8243-7E070169314C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0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9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695-4273-3D45-BB8C-C854055A7FB7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7B3D-09D6-124C-A9EA-A4295FF64714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1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23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6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6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3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39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6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8CE-DFAF-E641-A6C9-00CB652997A3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43F7-6C9C-DF42-9AA6-987BEE2997C8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3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29" indent="0">
              <a:buNone/>
              <a:defRPr sz="2100" b="1"/>
            </a:lvl2pPr>
            <a:lvl3pPr marL="984660" indent="0">
              <a:buNone/>
              <a:defRPr sz="1900" b="1"/>
            </a:lvl3pPr>
            <a:lvl4pPr marL="1476989" indent="0">
              <a:buNone/>
              <a:defRPr sz="1700" b="1"/>
            </a:lvl4pPr>
            <a:lvl5pPr marL="1969319" indent="0">
              <a:buNone/>
              <a:defRPr sz="1700" b="1"/>
            </a:lvl5pPr>
            <a:lvl6pPr marL="2461648" indent="0">
              <a:buNone/>
              <a:defRPr sz="1700" b="1"/>
            </a:lvl6pPr>
            <a:lvl7pPr marL="2953978" indent="0">
              <a:buNone/>
              <a:defRPr sz="1700" b="1"/>
            </a:lvl7pPr>
            <a:lvl8pPr marL="3446307" indent="0">
              <a:buNone/>
              <a:defRPr sz="1700" b="1"/>
            </a:lvl8pPr>
            <a:lvl9pPr marL="393863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29" indent="0">
              <a:buNone/>
              <a:defRPr sz="2100" b="1"/>
            </a:lvl2pPr>
            <a:lvl3pPr marL="984660" indent="0">
              <a:buNone/>
              <a:defRPr sz="1900" b="1"/>
            </a:lvl3pPr>
            <a:lvl4pPr marL="1476989" indent="0">
              <a:buNone/>
              <a:defRPr sz="1700" b="1"/>
            </a:lvl4pPr>
            <a:lvl5pPr marL="1969319" indent="0">
              <a:buNone/>
              <a:defRPr sz="1700" b="1"/>
            </a:lvl5pPr>
            <a:lvl6pPr marL="2461648" indent="0">
              <a:buNone/>
              <a:defRPr sz="1700" b="1"/>
            </a:lvl6pPr>
            <a:lvl7pPr marL="2953978" indent="0">
              <a:buNone/>
              <a:defRPr sz="1700" b="1"/>
            </a:lvl7pPr>
            <a:lvl8pPr marL="3446307" indent="0">
              <a:buNone/>
              <a:defRPr sz="1700" b="1"/>
            </a:lvl8pPr>
            <a:lvl9pPr marL="393863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40E2-8499-CE4F-8747-EC06BE056C17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1C3B-45BE-5140-8751-7ABE98BB3AC0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60AF-D1C1-A34B-9C62-FE57D6F19ACA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2329" indent="0">
              <a:buNone/>
              <a:defRPr sz="1300"/>
            </a:lvl2pPr>
            <a:lvl3pPr marL="984660" indent="0">
              <a:buNone/>
              <a:defRPr sz="1100"/>
            </a:lvl3pPr>
            <a:lvl4pPr marL="1476989" indent="0">
              <a:buNone/>
              <a:defRPr sz="900"/>
            </a:lvl4pPr>
            <a:lvl5pPr marL="1969319" indent="0">
              <a:buNone/>
              <a:defRPr sz="900"/>
            </a:lvl5pPr>
            <a:lvl6pPr marL="2461648" indent="0">
              <a:buNone/>
              <a:defRPr sz="900"/>
            </a:lvl6pPr>
            <a:lvl7pPr marL="2953978" indent="0">
              <a:buNone/>
              <a:defRPr sz="900"/>
            </a:lvl7pPr>
            <a:lvl8pPr marL="3446307" indent="0">
              <a:buNone/>
              <a:defRPr sz="900"/>
            </a:lvl8pPr>
            <a:lvl9pPr marL="39386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A958-818F-254C-B7B1-767DB11A6A97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9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92329" indent="0">
              <a:buNone/>
              <a:defRPr sz="3000"/>
            </a:lvl2pPr>
            <a:lvl3pPr marL="984660" indent="0">
              <a:buNone/>
              <a:defRPr sz="2600"/>
            </a:lvl3pPr>
            <a:lvl4pPr marL="1476989" indent="0">
              <a:buNone/>
              <a:defRPr sz="2100"/>
            </a:lvl4pPr>
            <a:lvl5pPr marL="1969319" indent="0">
              <a:buNone/>
              <a:defRPr sz="2100"/>
            </a:lvl5pPr>
            <a:lvl6pPr marL="2461648" indent="0">
              <a:buNone/>
              <a:defRPr sz="2100"/>
            </a:lvl6pPr>
            <a:lvl7pPr marL="2953978" indent="0">
              <a:buNone/>
              <a:defRPr sz="2100"/>
            </a:lvl7pPr>
            <a:lvl8pPr marL="3446307" indent="0">
              <a:buNone/>
              <a:defRPr sz="2100"/>
            </a:lvl8pPr>
            <a:lvl9pPr marL="3938637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92329" indent="0">
              <a:buNone/>
              <a:defRPr sz="1300"/>
            </a:lvl2pPr>
            <a:lvl3pPr marL="984660" indent="0">
              <a:buNone/>
              <a:defRPr sz="1100"/>
            </a:lvl3pPr>
            <a:lvl4pPr marL="1476989" indent="0">
              <a:buNone/>
              <a:defRPr sz="900"/>
            </a:lvl4pPr>
            <a:lvl5pPr marL="1969319" indent="0">
              <a:buNone/>
              <a:defRPr sz="900"/>
            </a:lvl5pPr>
            <a:lvl6pPr marL="2461648" indent="0">
              <a:buNone/>
              <a:defRPr sz="900"/>
            </a:lvl6pPr>
            <a:lvl7pPr marL="2953978" indent="0">
              <a:buNone/>
              <a:defRPr sz="900"/>
            </a:lvl7pPr>
            <a:lvl8pPr marL="3446307" indent="0">
              <a:buNone/>
              <a:defRPr sz="900"/>
            </a:lvl8pPr>
            <a:lvl9pPr marL="393863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E282-6965-9C49-802F-4847A9DF0D30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  <a:prstGeom prst="rect">
            <a:avLst/>
          </a:prstGeom>
        </p:spPr>
        <p:txBody>
          <a:bodyPr vert="horz" lIns="98454" tIns="49227" rIns="98454" bIns="492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8454" tIns="49227" rIns="98454" bIns="492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599" cy="365125"/>
          </a:xfrm>
          <a:prstGeom prst="rect">
            <a:avLst/>
          </a:prstGeom>
        </p:spPr>
        <p:txBody>
          <a:bodyPr vert="horz" lIns="98454" tIns="49227" rIns="98454" bIns="4922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83C7-D27A-FA41-90FB-ECEE9A1A4342}" type="datetime1">
              <a:rPr lang="en-US" smtClean="0"/>
              <a:t>7/23/2017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8454" tIns="49227" rIns="98454" bIns="4922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599" cy="365125"/>
          </a:xfrm>
          <a:prstGeom prst="rect">
            <a:avLst/>
          </a:prstGeom>
        </p:spPr>
        <p:txBody>
          <a:bodyPr vert="horz" lIns="98454" tIns="49227" rIns="98454" bIns="4922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ED82-83C9-5648-90D6-C14971565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92329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247" indent="-369247" algn="l" defTabSz="492329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36" indent="-307705" algn="l" defTabSz="492329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824" indent="-246165" algn="l" defTabSz="492329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154" indent="-246165" algn="l" defTabSz="492329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15483" indent="-246165" algn="l" defTabSz="492329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814" indent="-246165" algn="l" defTabSz="49232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143" indent="-246165" algn="l" defTabSz="49232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472" indent="-246165" algn="l" defTabSz="49232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802" indent="-246165" algn="l" defTabSz="492329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329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660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989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319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648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978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307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637" algn="l" defTabSz="4923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48" y="5657775"/>
            <a:ext cx="1644909" cy="77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19932" y="4664923"/>
            <a:ext cx="8909108" cy="589135"/>
            <a:chOff x="117446" y="4293136"/>
            <a:chExt cx="8909108" cy="58913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415" y="4295163"/>
              <a:ext cx="863887" cy="5757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953" y="4295163"/>
              <a:ext cx="912564" cy="58185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2519" y="4298561"/>
              <a:ext cx="847288" cy="5784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654" y="4295996"/>
              <a:ext cx="843713" cy="58504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107" y="4298662"/>
              <a:ext cx="826098" cy="58360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433" y="4307983"/>
              <a:ext cx="822121" cy="569036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250" y="4298561"/>
              <a:ext cx="843779" cy="58370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446" y="4295163"/>
              <a:ext cx="933765" cy="57282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9" y="4293136"/>
              <a:ext cx="879083" cy="585909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0" y="2"/>
            <a:ext cx="9144000" cy="45254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54" tIns="49227" rIns="98454" bIns="49227" rtlCol="0" anchor="ctr"/>
          <a:lstStyle/>
          <a:p>
            <a:pPr algn="ctr"/>
            <a:endParaRPr lang="en-US" sz="6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</a:p>
          <a:p>
            <a:pPr algn="ctr"/>
            <a:r>
              <a:rPr lang="en-US" sz="2700" b="1" dirty="0">
                <a:solidFill>
                  <a:srgbClr val="FFFF00"/>
                </a:solidFill>
                <a:latin typeface="Garamond"/>
                <a:cs typeface="Garamond"/>
              </a:rPr>
              <a:t>The CQUIN Learning Network:</a:t>
            </a:r>
            <a:br>
              <a:rPr lang="en-US" sz="2700" b="1" dirty="0">
                <a:solidFill>
                  <a:srgbClr val="FFFF00"/>
                </a:solidFill>
                <a:latin typeface="Garamond"/>
                <a:cs typeface="Garamond"/>
              </a:rPr>
            </a:br>
            <a:r>
              <a:rPr lang="en-US" sz="1700" dirty="0">
                <a:solidFill>
                  <a:srgbClr val="FFFF00"/>
                </a:solidFill>
                <a:latin typeface="Garamond"/>
                <a:cs typeface="Garamond"/>
              </a:rPr>
              <a:t>Partnering to Advance Differentiated Care</a:t>
            </a:r>
          </a:p>
          <a:p>
            <a:pPr algn="ctr"/>
            <a:endParaRPr lang="en-US" sz="2700" dirty="0">
              <a:solidFill>
                <a:schemeClr val="bg1">
                  <a:lumMod val="95000"/>
                </a:schemeClr>
              </a:solidFill>
              <a:latin typeface="Garamond"/>
              <a:cs typeface="Garamond"/>
            </a:endParaRPr>
          </a:p>
          <a:p>
            <a:pPr algn="ctr"/>
            <a:r>
              <a:rPr lang="en-GB" sz="4000" dirty="0">
                <a:latin typeface="Garamond" pitchFamily="18" charset="0"/>
              </a:rPr>
              <a:t>Differentiated Care for Individuals at High Risk of Disease Progression </a:t>
            </a:r>
          </a:p>
          <a:p>
            <a:pPr algn="ctr"/>
            <a:endParaRPr lang="en-GB" sz="2000" dirty="0">
              <a:latin typeface="Garamond" pitchFamily="18" charset="0"/>
            </a:endParaRP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Garamond"/>
                <a:cs typeface="Garamond"/>
              </a:rPr>
              <a:t>Dr. Maureen Syowai Kathuku-Kaati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Garamond"/>
                <a:cs typeface="Garamond"/>
              </a:rPr>
              <a:t>ICAP</a:t>
            </a:r>
            <a:r>
              <a:rPr lang="en-US" sz="2800" dirty="0">
                <a:solidFill>
                  <a:prstClr val="white"/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Kenya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  <a:endParaRPr lang="en-US" sz="17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/>
            <a:r>
              <a:rPr lang="en-US" sz="1700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IAS Satellite Meeting, July 23, 2017</a:t>
            </a:r>
          </a:p>
          <a:p>
            <a:pPr algn="ctr"/>
            <a:endParaRPr lang="en-US" sz="17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/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Programmatic Challenges</a:t>
            </a:r>
            <a:endParaRPr lang="en-US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9" t="2077" r="3235" b="-1"/>
          <a:stretch/>
        </p:blipFill>
        <p:spPr>
          <a:xfrm>
            <a:off x="0" y="17145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6" y="274640"/>
            <a:ext cx="833195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Illustrative Programmatic Challenges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How can we swiftly identify P@HR and “flag” them for rapid and prioritized services? </a:t>
            </a:r>
          </a:p>
          <a:p>
            <a:r>
              <a:rPr lang="en-US" dirty="0" smtClean="0">
                <a:latin typeface="+mn-lt"/>
              </a:rPr>
              <a:t>How can we provide services that are both intensified and patient-centered?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DSDM for P@HR</a:t>
            </a:r>
            <a:endParaRPr lang="en-US" b="1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112907"/>
              </p:ext>
            </p:extLst>
          </p:nvPr>
        </p:nvGraphicFramePr>
        <p:xfrm>
          <a:off x="457200" y="1600200"/>
          <a:ext cx="8369300" cy="3703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84650"/>
                <a:gridCol w="4184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SERVICE</a:t>
                      </a:r>
                      <a:r>
                        <a:rPr lang="en-US" sz="2400" b="1" baseline="0" dirty="0" smtClean="0"/>
                        <a:t> FREQUENCY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SERVICE INTENSITY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Weekly or</a:t>
                      </a:r>
                      <a:r>
                        <a:rPr lang="en-US" baseline="0" dirty="0" smtClean="0"/>
                        <a:t> biweekly visits?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Enhanced prophylaxis?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Enhanced counseling?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SERVICE LOCATION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SERVICE PROVIDERS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Specialty clinics?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Intermediate care facilities?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Housing near facility (like maternity waiting homes)?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dirty="0" smtClean="0"/>
                        <a:t>Home-based care?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NIMART “plus”?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Super-mentors in Kenya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Oversight committees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Defining “high risk” </a:t>
            </a:r>
          </a:p>
          <a:p>
            <a:r>
              <a:rPr lang="en-US" dirty="0" smtClean="0">
                <a:latin typeface="+mn-lt"/>
              </a:rPr>
              <a:t>Why do people at high risk need DSDM?</a:t>
            </a:r>
          </a:p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Experience from Kenya: patients with advanced HIV 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8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50" y="274640"/>
            <a:ext cx="8626135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+mn-lt"/>
              </a:rPr>
              <a:t>CD4 </a:t>
            </a:r>
            <a:r>
              <a:rPr lang="en-GB" sz="4000" b="1" dirty="0">
                <a:latin typeface="+mn-lt"/>
              </a:rPr>
              <a:t>Distribution at </a:t>
            </a:r>
            <a:r>
              <a:rPr lang="en-GB" sz="4000" b="1" dirty="0" smtClean="0">
                <a:latin typeface="+mn-lt"/>
              </a:rPr>
              <a:t>Enrolment </a:t>
            </a:r>
            <a:r>
              <a:rPr lang="en-GB" sz="4000" b="1" dirty="0">
                <a:latin typeface="+mn-lt"/>
              </a:rPr>
              <a:t>in Kenya</a:t>
            </a:r>
            <a:endParaRPr lang="en-US" sz="40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8" t="56932" r="2359" b="10353"/>
          <a:stretch/>
        </p:blipFill>
        <p:spPr bwMode="auto">
          <a:xfrm>
            <a:off x="4576006" y="1730655"/>
            <a:ext cx="4567993" cy="342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5651" y="5182659"/>
            <a:ext cx="4155082" cy="899635"/>
          </a:xfrm>
          <a:prstGeom prst="rect">
            <a:avLst/>
          </a:prstGeom>
          <a:noFill/>
        </p:spPr>
        <p:txBody>
          <a:bodyPr wrap="square" lIns="98454" tIns="49227" rIns="98454" bIns="49227" rtlCol="0">
            <a:spAutoFit/>
          </a:bodyPr>
          <a:lstStyle/>
          <a:p>
            <a:pPr marL="307705" indent="-307705">
              <a:buFont typeface="Arial" pitchFamily="34" charset="0"/>
              <a:buChar char="•"/>
            </a:pPr>
            <a:r>
              <a:rPr lang="en-GB" sz="1300" b="1" dirty="0">
                <a:latin typeface="Garamond" pitchFamily="18" charset="0"/>
              </a:rPr>
              <a:t>CD4 Distribution at enrolment among PLHIV </a:t>
            </a:r>
            <a:r>
              <a:rPr lang="en-GB" sz="1300" b="1" u="sng" dirty="0">
                <a:latin typeface="Garamond" pitchFamily="18" charset="0"/>
              </a:rPr>
              <a:t>&gt;</a:t>
            </a:r>
            <a:r>
              <a:rPr lang="en-GB" sz="1300" b="1" dirty="0">
                <a:latin typeface="Garamond" pitchFamily="18" charset="0"/>
              </a:rPr>
              <a:t> 5 yrs enrolled in 2015 </a:t>
            </a:r>
          </a:p>
          <a:p>
            <a:pPr marL="307705" indent="-307705">
              <a:buFont typeface="Arial" pitchFamily="34" charset="0"/>
              <a:buChar char="•"/>
            </a:pPr>
            <a:r>
              <a:rPr lang="en-GB" sz="1300" dirty="0">
                <a:latin typeface="Garamond" pitchFamily="18" charset="0"/>
              </a:rPr>
              <a:t>PLHIV with CD4 count of 0 to 249 cells/mm</a:t>
            </a:r>
            <a:r>
              <a:rPr lang="en-GB" sz="1300" baseline="30000" dirty="0">
                <a:latin typeface="Garamond" pitchFamily="18" charset="0"/>
              </a:rPr>
              <a:t>3</a:t>
            </a:r>
            <a:r>
              <a:rPr lang="en-GB" sz="1300" dirty="0">
                <a:latin typeface="Garamond" pitchFamily="18" charset="0"/>
              </a:rPr>
              <a:t> represented 35% of the population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593626"/>
              </p:ext>
            </p:extLst>
          </p:nvPr>
        </p:nvGraphicFramePr>
        <p:xfrm>
          <a:off x="1" y="1703366"/>
          <a:ext cx="4481920" cy="342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81920" y="5182737"/>
            <a:ext cx="4419866" cy="899635"/>
          </a:xfrm>
          <a:prstGeom prst="rect">
            <a:avLst/>
          </a:prstGeom>
          <a:noFill/>
        </p:spPr>
        <p:txBody>
          <a:bodyPr wrap="square" lIns="98454" tIns="49227" rIns="98454" bIns="49227" rtlCol="0">
            <a:spAutoFit/>
          </a:bodyPr>
          <a:lstStyle/>
          <a:p>
            <a:pPr marL="307705" indent="-307705">
              <a:buFont typeface="Arial" pitchFamily="34" charset="0"/>
              <a:buChar char="•"/>
            </a:pPr>
            <a:r>
              <a:rPr lang="en-GB" sz="1300" b="1" dirty="0">
                <a:latin typeface="Garamond" pitchFamily="18" charset="0"/>
              </a:rPr>
              <a:t>CD4 Distribution at enrolment by age group among PLHIV </a:t>
            </a:r>
            <a:r>
              <a:rPr lang="en-GB" sz="1300" b="1" u="sng" dirty="0">
                <a:latin typeface="Garamond" pitchFamily="18" charset="0"/>
              </a:rPr>
              <a:t>&gt;</a:t>
            </a:r>
            <a:r>
              <a:rPr lang="en-GB" sz="1300" b="1" dirty="0">
                <a:latin typeface="Garamond" pitchFamily="18" charset="0"/>
              </a:rPr>
              <a:t> 5 yrs enrolled in 2015 </a:t>
            </a:r>
          </a:p>
          <a:p>
            <a:pPr marL="307705" indent="-307705">
              <a:buFont typeface="Arial" pitchFamily="34" charset="0"/>
              <a:buChar char="•"/>
            </a:pPr>
            <a:r>
              <a:rPr lang="en-GB" sz="1300" dirty="0">
                <a:latin typeface="Garamond" pitchFamily="18" charset="0"/>
              </a:rPr>
              <a:t>Late entry into care for PLHIV 10-14 yrs, and PLHIV &gt; 35 yrs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482" y="6380265"/>
            <a:ext cx="3223593" cy="237915"/>
          </a:xfrm>
          <a:prstGeom prst="rect">
            <a:avLst/>
          </a:prstGeom>
          <a:noFill/>
        </p:spPr>
        <p:txBody>
          <a:bodyPr wrap="square" lIns="98454" tIns="49227" rIns="98454" bIns="49227" rtlCol="0">
            <a:spAutoFit/>
          </a:bodyPr>
          <a:lstStyle/>
          <a:p>
            <a:r>
              <a:rPr lang="en-GB" sz="900" dirty="0">
                <a:latin typeface="Garamond" pitchFamily="18" charset="0"/>
              </a:rPr>
              <a:t>Source: NASCOP National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41218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+mn-lt"/>
              </a:rPr>
              <a:t>2015 </a:t>
            </a:r>
            <a:r>
              <a:rPr lang="en-GB" sz="4000" b="1" dirty="0">
                <a:latin typeface="+mn-lt"/>
              </a:rPr>
              <a:t>Cohort 12 Month Outcomes</a:t>
            </a:r>
            <a:endParaRPr lang="en-US" sz="40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524" y="5441911"/>
            <a:ext cx="4155082" cy="884246"/>
          </a:xfrm>
          <a:prstGeom prst="rect">
            <a:avLst/>
          </a:prstGeom>
          <a:noFill/>
        </p:spPr>
        <p:txBody>
          <a:bodyPr wrap="square" lIns="98454" tIns="49227" rIns="98454" bIns="49227" rtlCol="0">
            <a:spAutoFit/>
          </a:bodyPr>
          <a:lstStyle/>
          <a:p>
            <a:pPr marL="307705" indent="-307705">
              <a:buFont typeface="Arial" pitchFamily="34" charset="0"/>
              <a:buChar char="•"/>
            </a:pPr>
            <a:r>
              <a:rPr lang="en-GB" sz="1700" dirty="0">
                <a:latin typeface="+mj-lt"/>
              </a:rPr>
              <a:t>2015 12 Month Pre-ART Cohort Outcomes</a:t>
            </a:r>
          </a:p>
          <a:p>
            <a:pPr marL="307705" indent="-307705">
              <a:buFont typeface="Arial" pitchFamily="34" charset="0"/>
              <a:buChar char="•"/>
            </a:pPr>
            <a:r>
              <a:rPr lang="en-GB" sz="1700" dirty="0">
                <a:latin typeface="+mj-lt"/>
              </a:rPr>
              <a:t>Overall mortality of 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6936" y="5401054"/>
            <a:ext cx="4659862" cy="884246"/>
          </a:xfrm>
          <a:prstGeom prst="rect">
            <a:avLst/>
          </a:prstGeom>
          <a:noFill/>
        </p:spPr>
        <p:txBody>
          <a:bodyPr wrap="square" lIns="98454" tIns="49227" rIns="98454" bIns="49227" rtlCol="0">
            <a:spAutoFit/>
          </a:bodyPr>
          <a:lstStyle/>
          <a:p>
            <a:pPr marL="307705" indent="-307705">
              <a:buFont typeface="Arial" pitchFamily="34" charset="0"/>
              <a:buChar char="•"/>
            </a:pPr>
            <a:r>
              <a:rPr lang="en-GB" sz="1700" dirty="0">
                <a:latin typeface="+mj-lt"/>
              </a:rPr>
              <a:t>2015 Cohort 12 month ART outcomes by baseline CD4</a:t>
            </a:r>
          </a:p>
          <a:p>
            <a:pPr marL="307705" indent="-307705">
              <a:buFont typeface="Arial" pitchFamily="34" charset="0"/>
              <a:buChar char="•"/>
            </a:pPr>
            <a:r>
              <a:rPr lang="en-GB" sz="1700" dirty="0">
                <a:latin typeface="+mj-lt"/>
              </a:rPr>
              <a:t>5 %  mortality for 0-249 CD4 count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54245" r="49651" b="9554"/>
          <a:stretch/>
        </p:blipFill>
        <p:spPr bwMode="auto">
          <a:xfrm>
            <a:off x="4146047" y="1506607"/>
            <a:ext cx="4237414" cy="36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6" t="44687" r="28259" b="49100"/>
          <a:stretch/>
        </p:blipFill>
        <p:spPr bwMode="auto">
          <a:xfrm>
            <a:off x="8139112" y="3325310"/>
            <a:ext cx="1004889" cy="53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6" t="61966" r="28357" b="30074"/>
          <a:stretch/>
        </p:blipFill>
        <p:spPr bwMode="auto">
          <a:xfrm>
            <a:off x="8139112" y="2687987"/>
            <a:ext cx="960795" cy="66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635557"/>
              </p:ext>
            </p:extLst>
          </p:nvPr>
        </p:nvGraphicFramePr>
        <p:xfrm>
          <a:off x="226685" y="1417640"/>
          <a:ext cx="4194921" cy="372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51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latin typeface="+mn-lt"/>
              </a:rPr>
              <a:t>ICAP </a:t>
            </a:r>
            <a:r>
              <a:rPr lang="en-GB" sz="4000" b="1" dirty="0">
                <a:latin typeface="+mn-lt"/>
              </a:rPr>
              <a:t>in Kenya Program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600201"/>
            <a:ext cx="4956601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900" dirty="0">
                <a:latin typeface="+mn-lt"/>
              </a:rPr>
              <a:t>At the end of September 2015, ICAP in Kenya </a:t>
            </a:r>
            <a:r>
              <a:rPr lang="en-GB" sz="2900" dirty="0" smtClean="0">
                <a:latin typeface="+mn-lt"/>
              </a:rPr>
              <a:t>program </a:t>
            </a:r>
            <a:r>
              <a:rPr lang="en-GB" sz="2900" dirty="0">
                <a:latin typeface="+mn-lt"/>
              </a:rPr>
              <a:t>data review revealed an increase in mortality and lost to follow-up among PLHIV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700" dirty="0">
                <a:latin typeface="+mn-lt"/>
              </a:rPr>
              <a:t>Reviewed program data for </a:t>
            </a:r>
            <a:r>
              <a:rPr lang="en-US" sz="2700" dirty="0">
                <a:latin typeface="+mn-lt"/>
              </a:rPr>
              <a:t>PLHIV initiated on ART at 62 ICAP supported facilities from January 2013 to December 2013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700" dirty="0">
                <a:latin typeface="+mn-lt"/>
              </a:rPr>
              <a:t>Assessed patient outcomes for PLHIV with CD4 &lt; 100 cells/mm</a:t>
            </a:r>
            <a:r>
              <a:rPr lang="en-GB" sz="2700" baseline="30000" dirty="0">
                <a:latin typeface="+mn-lt"/>
              </a:rPr>
              <a:t>3</a:t>
            </a:r>
            <a:r>
              <a:rPr lang="en-GB" sz="2700" dirty="0">
                <a:latin typeface="+mn-lt"/>
              </a:rPr>
              <a:t> at 6 months and 12 months after ART initiation</a:t>
            </a:r>
          </a:p>
        </p:txBody>
      </p:sp>
      <p:pic>
        <p:nvPicPr>
          <p:cNvPr id="6" name="Content Placeholder 5" descr="Emily-ICAP-Kenya-Map.pdf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13986" r="12510" b="18209"/>
          <a:stretch/>
        </p:blipFill>
        <p:spPr>
          <a:xfrm>
            <a:off x="4776717" y="1526837"/>
            <a:ext cx="4367284" cy="4517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6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343263"/>
              </p:ext>
            </p:extLst>
          </p:nvPr>
        </p:nvGraphicFramePr>
        <p:xfrm>
          <a:off x="4419600" y="1610436"/>
          <a:ext cx="4724400" cy="522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CD4 </a:t>
            </a:r>
            <a:r>
              <a:rPr lang="en-US" sz="3600" b="1" dirty="0">
                <a:latin typeface="+mn-lt"/>
              </a:rPr>
              <a:t>C</a:t>
            </a:r>
            <a:r>
              <a:rPr lang="en-US" sz="3600" b="1" dirty="0" smtClean="0">
                <a:latin typeface="+mn-lt"/>
              </a:rPr>
              <a:t>ount and TB Status at ART Initiation (62 facilities)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172201"/>
            <a:ext cx="2057400" cy="27698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Garamond" pitchFamily="18" charset="0"/>
              </a:rPr>
              <a:t>Data source: C-PAD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72054" y="1668424"/>
            <a:ext cx="0" cy="457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01000"/>
              </p:ext>
            </p:extLst>
          </p:nvPr>
        </p:nvGraphicFramePr>
        <p:xfrm>
          <a:off x="152400" y="1510101"/>
          <a:ext cx="4826000" cy="493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050879" y="2660698"/>
            <a:ext cx="879037" cy="833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95185"/>
              </p:ext>
            </p:extLst>
          </p:nvPr>
        </p:nvGraphicFramePr>
        <p:xfrm>
          <a:off x="228600" y="16002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Treatment Outcomes for Severely </a:t>
            </a:r>
            <a:r>
              <a:rPr lang="en-US" sz="3600" b="1" dirty="0" smtClean="0">
                <a:latin typeface="+mn-lt"/>
              </a:rPr>
              <a:t>Immunosuppressed </a:t>
            </a:r>
            <a:r>
              <a:rPr lang="en-US" sz="3600" b="1" dirty="0" smtClean="0">
                <a:latin typeface="+mn-lt"/>
              </a:rPr>
              <a:t>PLHIV (n=479)</a:t>
            </a:r>
            <a:endParaRPr lang="en-US" sz="36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1676400"/>
            <a:ext cx="0" cy="487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28997" y="1676400"/>
            <a:ext cx="0" cy="4876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b="1" dirty="0">
                <a:latin typeface="+mn-lt"/>
              </a:rPr>
              <a:t>Survival Analysis</a:t>
            </a:r>
            <a:endParaRPr lang="en-US" sz="42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Expanded the analysis further to patients with </a:t>
            </a:r>
            <a:r>
              <a:rPr lang="en-GB" dirty="0">
                <a:latin typeface="+mn-lt"/>
              </a:rPr>
              <a:t>80 </a:t>
            </a:r>
            <a:r>
              <a:rPr lang="en-GB" dirty="0" smtClean="0">
                <a:latin typeface="+mn-lt"/>
              </a:rPr>
              <a:t>months follow-up time </a:t>
            </a:r>
            <a:r>
              <a:rPr lang="en-GB" dirty="0">
                <a:latin typeface="+mn-lt"/>
              </a:rPr>
              <a:t>after enrolment into </a:t>
            </a:r>
            <a:r>
              <a:rPr lang="en-GB" dirty="0" smtClean="0">
                <a:latin typeface="+mn-lt"/>
              </a:rPr>
              <a:t>care at ICAP-supported facilities </a:t>
            </a:r>
          </a:p>
          <a:p>
            <a:r>
              <a:rPr lang="en-GB" dirty="0" smtClean="0">
                <a:latin typeface="+mn-lt"/>
              </a:rPr>
              <a:t>Conducted a </a:t>
            </a:r>
            <a:r>
              <a:rPr lang="en-US" dirty="0" smtClean="0">
                <a:latin typeface="+mn-lt"/>
              </a:rPr>
              <a:t>Kaplan </a:t>
            </a:r>
            <a:r>
              <a:rPr lang="en-US" dirty="0">
                <a:latin typeface="+mn-lt"/>
              </a:rPr>
              <a:t>Meier </a:t>
            </a:r>
            <a:r>
              <a:rPr lang="en-GB" dirty="0">
                <a:latin typeface="+mn-lt"/>
              </a:rPr>
              <a:t>Survival </a:t>
            </a:r>
            <a:r>
              <a:rPr lang="en-GB" dirty="0" smtClean="0">
                <a:latin typeface="+mn-lt"/>
              </a:rPr>
              <a:t>analysis and further disaggregated the </a:t>
            </a:r>
            <a:r>
              <a:rPr lang="en-GB" dirty="0">
                <a:latin typeface="+mn-lt"/>
              </a:rPr>
              <a:t>data by CD4 count and by age of patient at the time of enrolment into </a:t>
            </a:r>
            <a:r>
              <a:rPr lang="en-GB" dirty="0" smtClean="0">
                <a:latin typeface="+mn-lt"/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2983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Defining “high risk” </a:t>
            </a:r>
          </a:p>
          <a:p>
            <a:r>
              <a:rPr lang="en-US" dirty="0" smtClean="0">
                <a:latin typeface="+mn-lt"/>
              </a:rPr>
              <a:t>Why do people at high risk need DSDM?</a:t>
            </a:r>
          </a:p>
          <a:p>
            <a:r>
              <a:rPr lang="en-US" dirty="0" smtClean="0">
                <a:latin typeface="+mn-lt"/>
              </a:rPr>
              <a:t>Experience from Kenya 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5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Survival </a:t>
            </a:r>
            <a:r>
              <a:rPr lang="en-US" b="1" dirty="0" smtClean="0">
                <a:latin typeface="+mn-lt"/>
              </a:rPr>
              <a:t>Analysis </a:t>
            </a:r>
            <a:r>
              <a:rPr lang="en-US" b="1" dirty="0">
                <a:latin typeface="+mn-lt"/>
              </a:rPr>
              <a:t>S</a:t>
            </a:r>
            <a:r>
              <a:rPr lang="en-US" b="1" dirty="0" smtClean="0">
                <a:latin typeface="+mn-lt"/>
              </a:rPr>
              <a:t>tratified </a:t>
            </a:r>
            <a:r>
              <a:rPr lang="en-US" b="1" dirty="0" smtClean="0">
                <a:latin typeface="+mn-lt"/>
              </a:rPr>
              <a:t>by CD4</a:t>
            </a:r>
            <a:endParaRPr lang="en-GB" b="1" dirty="0">
              <a:latin typeface="+mn-lt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r="12201"/>
          <a:stretch>
            <a:fillRect/>
          </a:stretch>
        </p:blipFill>
        <p:spPr bwMode="auto">
          <a:xfrm>
            <a:off x="476250" y="1537621"/>
            <a:ext cx="8210550" cy="47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801223" y="6443402"/>
            <a:ext cx="3357562" cy="3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7" rIns="91416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600" b="1" dirty="0">
                <a:solidFill>
                  <a:schemeClr val="bg1"/>
                </a:solidFill>
                <a:latin typeface="Garamond" charset="0"/>
              </a:rPr>
              <a:t>Data source:  C-PAD</a:t>
            </a:r>
            <a:endParaRPr lang="en-US" sz="1600" b="1" dirty="0">
              <a:solidFill>
                <a:schemeClr val="bg1"/>
              </a:solidFill>
              <a:latin typeface="Garamond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32489" y="3705269"/>
            <a:ext cx="4972111" cy="830981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Garamond"/>
                <a:cs typeface="Garamond"/>
              </a:rPr>
              <a:t>Mortality is highest for clients enrolled with CD4 &lt;100 cells/ml</a:t>
            </a:r>
          </a:p>
        </p:txBody>
      </p:sp>
    </p:spTree>
    <p:extLst>
      <p:ext uri="{BB962C8B-B14F-4D97-AF65-F5344CB8AC3E}">
        <p14:creationId xmlns:p14="http://schemas.microsoft.com/office/powerpoint/2010/main" val="14947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Survival </a:t>
            </a:r>
            <a:r>
              <a:rPr lang="en-US" b="1" dirty="0" smtClean="0">
                <a:latin typeface="+mn-lt"/>
              </a:rPr>
              <a:t>Analysis </a:t>
            </a:r>
            <a:r>
              <a:rPr lang="en-US" b="1" dirty="0">
                <a:latin typeface="+mn-lt"/>
              </a:rPr>
              <a:t>S</a:t>
            </a:r>
            <a:r>
              <a:rPr lang="en-US" b="1" dirty="0" smtClean="0">
                <a:latin typeface="+mn-lt"/>
              </a:rPr>
              <a:t>tratified </a:t>
            </a:r>
            <a:r>
              <a:rPr lang="en-US" b="1" dirty="0" smtClean="0">
                <a:latin typeface="+mn-lt"/>
              </a:rPr>
              <a:t>by </a:t>
            </a:r>
            <a:r>
              <a:rPr lang="en-US" b="1" dirty="0" smtClean="0">
                <a:latin typeface="+mn-lt"/>
              </a:rPr>
              <a:t>Age</a:t>
            </a:r>
            <a:endParaRPr lang="en-GB" b="1" dirty="0">
              <a:latin typeface="+mn-lt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86438" y="6448425"/>
            <a:ext cx="3357562" cy="3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6" tIns="45707" rIns="91416" bIns="4570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GB" sz="1600" b="1" dirty="0">
                <a:solidFill>
                  <a:schemeClr val="bg1"/>
                </a:solidFill>
                <a:latin typeface="Garamond" charset="0"/>
              </a:rPr>
              <a:t>Data source:  C-PAD</a:t>
            </a:r>
            <a:endParaRPr lang="en-US" sz="1600" b="1" dirty="0">
              <a:solidFill>
                <a:schemeClr val="bg1"/>
              </a:solidFill>
              <a:latin typeface="Garamond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 r="12201"/>
          <a:stretch>
            <a:fillRect/>
          </a:stretch>
        </p:blipFill>
        <p:spPr bwMode="auto">
          <a:xfrm>
            <a:off x="611189" y="1628776"/>
            <a:ext cx="8027987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04862" y="4182069"/>
            <a:ext cx="5722568" cy="126186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Mortality does not significantly differ by enrollment age (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p&gt;0.05) </a:t>
            </a:r>
            <a:endParaRPr lang="en-US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nfants (&lt;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1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yr.) have a higher relative 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mortality </a:t>
            </a: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rate compared to other age groups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"/>
          <a:stretch/>
        </p:blipFill>
        <p:spPr bwMode="auto">
          <a:xfrm>
            <a:off x="1199859" y="1419379"/>
            <a:ext cx="6337087" cy="5384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641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Modified Approach to Patient with Severe </a:t>
            </a:r>
            <a:r>
              <a:rPr lang="en-US" sz="3600" b="1" dirty="0">
                <a:latin typeface="+mn-lt"/>
              </a:rPr>
              <a:t>I</a:t>
            </a:r>
            <a:r>
              <a:rPr lang="en-US" sz="3600" b="1" dirty="0" smtClean="0">
                <a:latin typeface="+mn-lt"/>
              </a:rPr>
              <a:t>mmunosuppression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29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b="1" dirty="0">
                <a:latin typeface="+mn-lt"/>
              </a:rPr>
              <a:t>Conclusion</a:t>
            </a:r>
            <a:endParaRPr lang="en-US" sz="4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+mn-lt"/>
              </a:rPr>
              <a:t>Other Care </a:t>
            </a:r>
            <a:r>
              <a:rPr lang="en-GB" dirty="0">
                <a:latin typeface="+mn-lt"/>
              </a:rPr>
              <a:t>Models for Patients at High Risk of Disease Progression in </a:t>
            </a:r>
            <a:r>
              <a:rPr lang="en-GB" dirty="0" smtClean="0">
                <a:latin typeface="+mn-lt"/>
              </a:rPr>
              <a:t>SSA</a:t>
            </a:r>
          </a:p>
          <a:p>
            <a:pPr lvl="1"/>
            <a:r>
              <a:rPr lang="en-GB" dirty="0" smtClean="0">
                <a:latin typeface="+mn-lt"/>
              </a:rPr>
              <a:t>REALITY study</a:t>
            </a:r>
          </a:p>
          <a:p>
            <a:pPr lvl="1"/>
            <a:r>
              <a:rPr lang="en-GB" dirty="0" smtClean="0">
                <a:latin typeface="+mn-lt"/>
              </a:rPr>
              <a:t>Lighthouse ALUP model</a:t>
            </a:r>
          </a:p>
          <a:p>
            <a:r>
              <a:rPr lang="en-GB" dirty="0" smtClean="0">
                <a:latin typeface="+mn-lt"/>
              </a:rPr>
              <a:t>In spite </a:t>
            </a:r>
            <a:r>
              <a:rPr lang="en-GB" dirty="0">
                <a:latin typeface="+mn-lt"/>
              </a:rPr>
              <a:t>of convincing evidence, the quality and coverage of </a:t>
            </a:r>
            <a:r>
              <a:rPr lang="en-GB" dirty="0" smtClean="0">
                <a:latin typeface="+mn-lt"/>
              </a:rPr>
              <a:t>DSDM for P@HR is substandard</a:t>
            </a:r>
            <a:endParaRPr lang="en-US" dirty="0">
              <a:latin typeface="+mn-lt"/>
            </a:endParaRPr>
          </a:p>
          <a:p>
            <a:r>
              <a:rPr lang="en-GB" dirty="0" smtClean="0">
                <a:latin typeface="+mn-lt"/>
              </a:rPr>
              <a:t>There is need to take the opportunities </a:t>
            </a:r>
            <a:r>
              <a:rPr lang="en-GB" dirty="0">
                <a:latin typeface="+mn-lt"/>
              </a:rPr>
              <a:t>presented by these </a:t>
            </a:r>
            <a:r>
              <a:rPr lang="en-GB" dirty="0" smtClean="0">
                <a:latin typeface="+mn-lt"/>
              </a:rPr>
              <a:t>models to scale</a:t>
            </a:r>
          </a:p>
          <a:p>
            <a:r>
              <a:rPr lang="en-GB" dirty="0" smtClean="0">
                <a:latin typeface="+mn-lt"/>
              </a:rPr>
              <a:t>CQUIN provides an opportunity to move from policy </a:t>
            </a:r>
            <a:r>
              <a:rPr lang="en-GB" dirty="0">
                <a:latin typeface="+mn-lt"/>
              </a:rPr>
              <a:t>to </a:t>
            </a:r>
            <a:r>
              <a:rPr lang="en-GB" dirty="0" smtClean="0">
                <a:latin typeface="+mn-lt"/>
              </a:rPr>
              <a:t>practice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Defining “high risk” </a:t>
            </a:r>
          </a:p>
          <a:p>
            <a:r>
              <a:rPr lang="en-US" dirty="0" smtClean="0">
                <a:latin typeface="+mn-lt"/>
              </a:rPr>
              <a:t>Why do people at high risk need DSDM?</a:t>
            </a:r>
          </a:p>
          <a:p>
            <a:r>
              <a:rPr lang="en-US" dirty="0" smtClean="0">
                <a:latin typeface="+mn-lt"/>
              </a:rPr>
              <a:t>Experience from Kenya 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5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Defining “High Risk”</a:t>
            </a:r>
            <a:endParaRPr lang="en-US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593"/>
          <a:stretch/>
        </p:blipFill>
        <p:spPr>
          <a:xfrm>
            <a:off x="569431" y="1511300"/>
            <a:ext cx="7722644" cy="42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Defining “High Risk”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3"/>
            <a:ext cx="8496299" cy="49021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n-lt"/>
              </a:rPr>
              <a:t>Presenting with advanced disease</a:t>
            </a:r>
          </a:p>
          <a:p>
            <a:pPr lvl="1"/>
            <a:r>
              <a:rPr lang="en-US" dirty="0" smtClean="0">
                <a:latin typeface="+mn-lt"/>
              </a:rPr>
              <a:t>CD4 &lt; 200 cells/mm</a:t>
            </a:r>
            <a:r>
              <a:rPr lang="en-US" baseline="30000" dirty="0" smtClean="0">
                <a:latin typeface="+mn-lt"/>
              </a:rPr>
              <a:t>3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+mn-lt"/>
              </a:rPr>
              <a:t>WHO stage 3 or 4</a:t>
            </a:r>
            <a:endParaRPr lang="en-US" baseline="300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“Unstable” on ART, e.g. on ART for </a:t>
            </a:r>
            <a:r>
              <a:rPr lang="en-US" u="sng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 1 year but</a:t>
            </a:r>
          </a:p>
          <a:p>
            <a:pPr lvl="1"/>
            <a:r>
              <a:rPr lang="en-US" dirty="0" smtClean="0">
                <a:latin typeface="+mn-lt"/>
              </a:rPr>
              <a:t>Not virally suppressed</a:t>
            </a:r>
          </a:p>
          <a:p>
            <a:pPr lvl="1"/>
            <a:r>
              <a:rPr lang="en-US" dirty="0" smtClean="0">
                <a:latin typeface="+mn-lt"/>
              </a:rPr>
              <a:t>Advanced immunosuppression</a:t>
            </a:r>
          </a:p>
          <a:p>
            <a:pPr lvl="1"/>
            <a:r>
              <a:rPr lang="en-US" dirty="0" smtClean="0">
                <a:latin typeface="+mn-lt"/>
              </a:rPr>
              <a:t>Adverse drug reactions</a:t>
            </a:r>
          </a:p>
          <a:p>
            <a:pPr lvl="1"/>
            <a:r>
              <a:rPr lang="en-US" dirty="0" smtClean="0">
                <a:latin typeface="+mn-lt"/>
              </a:rPr>
              <a:t>Active opportunistic infection</a:t>
            </a:r>
          </a:p>
          <a:p>
            <a:pPr lvl="1"/>
            <a:r>
              <a:rPr lang="en-US" dirty="0" smtClean="0">
                <a:latin typeface="+mn-lt"/>
              </a:rPr>
              <a:t>Nonadherent to ART</a:t>
            </a:r>
          </a:p>
          <a:p>
            <a:pPr lvl="1"/>
            <a:r>
              <a:rPr lang="en-US" dirty="0" smtClean="0">
                <a:latin typeface="+mn-lt"/>
              </a:rPr>
              <a:t>Substance use</a:t>
            </a:r>
          </a:p>
          <a:p>
            <a:pPr lvl="1"/>
            <a:r>
              <a:rPr lang="en-US" dirty="0" smtClean="0">
                <a:latin typeface="+mn-lt"/>
              </a:rPr>
              <a:t>Mental illness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5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Why Focus on Patients at High Risk?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+mn-lt"/>
              </a:rPr>
              <a:t>The proportion of people starting ART in LMIC with CD4 &lt; 200 is falling, but remains high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(30-40%)</a:t>
            </a:r>
          </a:p>
          <a:p>
            <a:r>
              <a:rPr lang="en-US" sz="3600" dirty="0" smtClean="0">
                <a:latin typeface="+mn-lt"/>
              </a:rPr>
              <a:t>Mortality amongst this population is high, particularly in the first 3-6 months on ART </a:t>
            </a:r>
            <a:r>
              <a:rPr lang="en-US" sz="3600" dirty="0" smtClean="0">
                <a:solidFill>
                  <a:srgbClr val="7F7F7F"/>
                </a:solidFill>
                <a:latin typeface="+mn-lt"/>
              </a:rPr>
              <a:t>(8-26% in SSA)</a:t>
            </a:r>
          </a:p>
          <a:p>
            <a:r>
              <a:rPr lang="en-US" sz="3600" dirty="0" smtClean="0">
                <a:latin typeface="+mn-lt"/>
              </a:rPr>
              <a:t>Systems and strategies for patients on ART but virally unsuppressed (patients with “unstable” HIV) lack a robust evidence base 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0"/>
            <a:ext cx="5303402" cy="6858000"/>
          </a:xfrm>
          <a:prstGeom prst="rect">
            <a:avLst/>
          </a:prstGeom>
          <a:ln w="28575" cmpd="sng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9826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Defining “high risk” </a:t>
            </a:r>
          </a:p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Why do people at high risk need DSDM?</a:t>
            </a:r>
          </a:p>
          <a:p>
            <a:r>
              <a:rPr lang="en-US" dirty="0" smtClean="0">
                <a:latin typeface="+mn-lt"/>
              </a:rPr>
              <a:t>Experience from Kenya 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DSD </a:t>
            </a:r>
            <a:r>
              <a:rPr lang="en-US" b="1" dirty="0" smtClean="0">
                <a:latin typeface="+mn-lt"/>
              </a:rPr>
              <a:t>Extends Beyond Stable </a:t>
            </a:r>
            <a:r>
              <a:rPr lang="en-US" b="1" dirty="0">
                <a:latin typeface="+mn-lt"/>
              </a:rPr>
              <a:t>P</a:t>
            </a:r>
            <a:r>
              <a:rPr lang="en-US" b="1" dirty="0" smtClean="0">
                <a:latin typeface="+mn-lt"/>
              </a:rPr>
              <a:t>atients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4" descr="Screen Shot 2016-06-27 at 1.26.51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1" r="-1851"/>
          <a:stretch/>
        </p:blipFill>
        <p:spPr>
          <a:xfrm>
            <a:off x="1562100" y="1096406"/>
            <a:ext cx="6146800" cy="5761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48" y="4988198"/>
            <a:ext cx="1368152" cy="1368152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2781300" y="2755900"/>
            <a:ext cx="952500" cy="965200"/>
          </a:xfrm>
          <a:prstGeom prst="donut">
            <a:avLst>
              <a:gd name="adj" fmla="val 7667"/>
            </a:avLst>
          </a:prstGeom>
          <a:solidFill>
            <a:srgbClr val="FF0000"/>
          </a:solidFill>
          <a:ln w="952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820</Words>
  <Application>Microsoft Office PowerPoint</Application>
  <PresentationFormat>On-screen Show (4:3)</PresentationFormat>
  <Paragraphs>164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Outline </vt:lpstr>
      <vt:lpstr>Outline </vt:lpstr>
      <vt:lpstr>Defining “High Risk”</vt:lpstr>
      <vt:lpstr>Defining “High Risk”</vt:lpstr>
      <vt:lpstr>Why Focus on Patients at High Risk? </vt:lpstr>
      <vt:lpstr>PowerPoint Presentation</vt:lpstr>
      <vt:lpstr>Outline </vt:lpstr>
      <vt:lpstr>DSD Extends Beyond Stable Patients</vt:lpstr>
      <vt:lpstr>Programmatic Challenges</vt:lpstr>
      <vt:lpstr>Illustrative Programmatic Challenges</vt:lpstr>
      <vt:lpstr>DSDM for P@HR</vt:lpstr>
      <vt:lpstr>Outline </vt:lpstr>
      <vt:lpstr>CD4 Distribution at Enrolment in Kenya</vt:lpstr>
      <vt:lpstr>2015 Cohort 12 Month Outcomes</vt:lpstr>
      <vt:lpstr>ICAP in Kenya Program</vt:lpstr>
      <vt:lpstr>CD4 Count and TB Status at ART Initiation (62 facilities)</vt:lpstr>
      <vt:lpstr>Treatment Outcomes for Severely Immunosuppressed PLHIV (n=479)</vt:lpstr>
      <vt:lpstr>Survival Analysis</vt:lpstr>
      <vt:lpstr>Survival Analysis Stratified by CD4</vt:lpstr>
      <vt:lpstr>Survival Analysis Stratified by Age</vt:lpstr>
      <vt:lpstr>Modified Approach to Patient with Severe Immunosuppression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Rabkin</dc:creator>
  <cp:lastModifiedBy>Maureen Syowai</cp:lastModifiedBy>
  <cp:revision>145</cp:revision>
  <cp:lastPrinted>2017-03-16T01:15:17Z</cp:lastPrinted>
  <dcterms:created xsi:type="dcterms:W3CDTF">2016-04-25T19:48:03Z</dcterms:created>
  <dcterms:modified xsi:type="dcterms:W3CDTF">2017-07-23T08:26:32Z</dcterms:modified>
</cp:coreProperties>
</file>