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17"/>
  </p:notesMasterIdLst>
  <p:handoutMasterIdLst>
    <p:handoutMasterId r:id="rId18"/>
  </p:handoutMasterIdLst>
  <p:sldIdLst>
    <p:sldId id="337" r:id="rId2"/>
    <p:sldId id="357" r:id="rId3"/>
    <p:sldId id="363" r:id="rId4"/>
    <p:sldId id="348" r:id="rId5"/>
    <p:sldId id="338" r:id="rId6"/>
    <p:sldId id="349" r:id="rId7"/>
    <p:sldId id="364" r:id="rId8"/>
    <p:sldId id="368" r:id="rId9"/>
    <p:sldId id="366" r:id="rId10"/>
    <p:sldId id="356" r:id="rId11"/>
    <p:sldId id="367" r:id="rId12"/>
    <p:sldId id="365" r:id="rId13"/>
    <p:sldId id="359" r:id="rId14"/>
    <p:sldId id="362" r:id="rId15"/>
    <p:sldId id="342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AD13F8-03B3-5C43-8D14-B1EDEE249BE5}">
          <p14:sldIdLst>
            <p14:sldId id="337"/>
            <p14:sldId id="357"/>
            <p14:sldId id="363"/>
            <p14:sldId id="348"/>
            <p14:sldId id="338"/>
            <p14:sldId id="349"/>
            <p14:sldId id="364"/>
            <p14:sldId id="368"/>
            <p14:sldId id="366"/>
            <p14:sldId id="356"/>
            <p14:sldId id="367"/>
            <p14:sldId id="365"/>
            <p14:sldId id="359"/>
            <p14:sldId id="362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dith Evans" initials="ME" lastIdx="1" clrIdx="0">
    <p:extLst/>
  </p:cmAuthor>
  <p:cmAuthor id="2" name="Meredith Evans" initials="ME [2]" lastIdx="1" clrIdx="1">
    <p:extLst/>
  </p:cmAuthor>
  <p:cmAuthor id="3" name="Meredith Evans" initials="ME [3]" lastIdx="1" clrIdx="2">
    <p:extLst/>
  </p:cmAuthor>
  <p:cmAuthor id="4" name="Meredith Evans" initials="ME [4]" lastIdx="1" clrIdx="3">
    <p:extLst/>
  </p:cmAuthor>
  <p:cmAuthor id="5" name="Meredith Evans" initials="ME [4] [2]" lastIdx="1" clrIdx="4">
    <p:extLst/>
  </p:cmAuthor>
  <p:cmAuthor id="6" name="Meredith Evans" initials="ME [4] [3]" lastIdx="1" clrIdx="5">
    <p:extLst/>
  </p:cmAuthor>
  <p:cmAuthor id="7" name="Meredith Evans" initials="ME [4] [4]" lastIdx="1" clrIdx="6">
    <p:extLst/>
  </p:cmAuthor>
  <p:cmAuthor id="8" name="Meredith Evans" initials="ME [5]" lastIdx="1" clrIdx="7">
    <p:extLst/>
  </p:cmAuthor>
  <p:cmAuthor id="9" name="Meredith Evans" initials="ME [6]" lastIdx="1" clrIdx="8">
    <p:extLst/>
  </p:cmAuthor>
  <p:cmAuthor id="10" name="Meredith Evans" initials="ME [7]" lastIdx="1" clrIdx="9">
    <p:extLst/>
  </p:cmAuthor>
  <p:cmAuthor id="11" name="Meredith Evans" initials="ME [8]" lastIdx="1" clrIdx="10">
    <p:extLst/>
  </p:cmAuthor>
  <p:cmAuthor id="12" name="Meredith Evans" initials="ME [7] [2]" lastIdx="1" clrIdx="11">
    <p:extLst/>
  </p:cmAuthor>
  <p:cmAuthor id="13" name="Meredith Evans" initials="ME [8] [2]" lastIdx="1" clrIdx="12">
    <p:extLst/>
  </p:cmAuthor>
  <p:cmAuthor id="14" name="Meredith Evans" initials="ME [9]" lastIdx="1" clrIdx="13">
    <p:extLst/>
  </p:cmAuthor>
  <p:cmAuthor id="15" name="Meredith Evans" initials="ME [10]" lastIdx="1" clrIdx="14">
    <p:extLst/>
  </p:cmAuthor>
  <p:cmAuthor id="16" name="Meredith Evans" initials="ME [11]" lastIdx="1" clrIdx="15">
    <p:extLst/>
  </p:cmAuthor>
  <p:cmAuthor id="17" name="Meredith Evans" initials="ME [12]" lastIdx="1" clrIdx="16">
    <p:extLst/>
  </p:cmAuthor>
  <p:cmAuthor id="18" name="Meredith Evans" initials="ME [12] [2]" lastIdx="1" clrIdx="17">
    <p:extLst/>
  </p:cmAuthor>
  <p:cmAuthor id="19" name="Meredith Evans" initials="ME [13]" lastIdx="1" clrIdx="18">
    <p:extLst/>
  </p:cmAuthor>
  <p:cmAuthor id="20" name="Meredith Evans" initials="ME [14]" lastIdx="1" clrIdx="19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2" autoAdjust="0"/>
    <p:restoredTop sz="94544" autoAdjust="0"/>
  </p:normalViewPr>
  <p:slideViewPr>
    <p:cSldViewPr snapToGrid="0" snapToObjects="1">
      <p:cViewPr varScale="1">
        <p:scale>
          <a:sx n="119" d="100"/>
          <a:sy n="119" d="100"/>
        </p:scale>
        <p:origin x="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3AF3-3EE0-E14F-B3C1-BD9124AAB586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34161-B684-1946-A7D8-930FBBBF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90D85-966C-2348-97A9-B91FEADD5931}" type="datetimeFigureOut">
              <a:rPr lang="en-US" smtClean="0"/>
              <a:t>7/23/17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A1F2B-ABC2-9F4B-B111-76C108A6C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6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1F2B-ABC2-9F4B-B111-76C108A6C4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1F2B-ABC2-9F4B-B111-76C108A6C4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4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July 23,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July 23,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56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304800"/>
            <a:ext cx="8534400" cy="627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886" y="418011"/>
            <a:ext cx="8351520" cy="19082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Readiness for antiretroviral therapy: implications for linking HIV-infected individuals to care and treatment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1886" y="2377881"/>
            <a:ext cx="8351520" cy="4092587"/>
          </a:xfrm>
        </p:spPr>
        <p:txBody>
          <a:bodyPr wrap="square" lIns="0" rIns="0">
            <a:noAutofit/>
          </a:bodyPr>
          <a:lstStyle/>
          <a:p>
            <a:endParaRPr lang="en-US" dirty="0" smtClean="0">
              <a:solidFill>
                <a:schemeClr val="tx1"/>
              </a:solidFill>
              <a:latin typeface="Arial Narrow" panose="020B0606020202030204" pitchFamily="34" charset="0"/>
              <a:ea typeface="Calibri" charset="0"/>
              <a:cs typeface="Calibri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Brendan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Maughan-Brown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Southern Africa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Labour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Development Research Unit (SALDRU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University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of Cape Town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Philip Smith, Linda-Gail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Bekker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Desmond Tutu HIV Centre, University of Cape Town 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Omar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Galárraga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Caroline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Kuo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Abigail Harrison, Mark Lurie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Brown University School of Public Health 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IAS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2017- Paris- 24 July,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4" y="5442623"/>
            <a:ext cx="1148826" cy="107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74" y="5442623"/>
            <a:ext cx="1148826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Results: </a:t>
            </a:r>
            <a:r>
              <a:rPr lang="en-GB" sz="3600" dirty="0" smtClean="0">
                <a:latin typeface="Arial" charset="0"/>
                <a:ea typeface="Arial" charset="0"/>
                <a:cs typeface="Arial" charset="0"/>
              </a:rPr>
              <a:t>Sample</a:t>
            </a:r>
            <a:endParaRPr lang="en-GB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820" y="1491190"/>
            <a:ext cx="4481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N=87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emale: 64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%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18-39 years old: 72%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Good health: 52%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Results: 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ART readiness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" y="1268016"/>
            <a:ext cx="6397874" cy="4652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965" y="3001395"/>
            <a:ext cx="501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84</a:t>
            </a:r>
            <a:endParaRPr lang="en-US" sz="2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3722" y="3001395"/>
            <a:ext cx="501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85</a:t>
            </a:r>
            <a:endParaRPr lang="en-US" sz="2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5750" y="3012166"/>
            <a:ext cx="501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89</a:t>
            </a:r>
            <a:endParaRPr lang="en-US" sz="2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8292" y="3012166"/>
            <a:ext cx="501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96</a:t>
            </a:r>
            <a:endParaRPr lang="en-US" sz="2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9348" y="3001395"/>
            <a:ext cx="501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92</a:t>
            </a:r>
            <a:endParaRPr lang="en-US" sz="2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0500" y="1179212"/>
            <a:ext cx="2334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Overall ‘ready’</a:t>
            </a: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All: 72%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Female: 70%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Male: 77%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0" y="1298210"/>
            <a:ext cx="2779568" cy="2021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80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Results: 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key psychosocial factors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533" y="3500422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84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0533" y="3500422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629" y="3500422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89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7345" y="3500422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2400" y="3942274"/>
            <a:ext cx="2921133" cy="2105068"/>
            <a:chOff x="177571" y="3820866"/>
            <a:chExt cx="2955015" cy="21491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1" y="3820866"/>
              <a:ext cx="2955015" cy="214910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8867" y="5198069"/>
              <a:ext cx="512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73</a:t>
              </a:r>
              <a:endParaRPr lang="en-US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17893" y="5219803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5</a:t>
              </a:r>
              <a:r>
                <a:rPr lang="en-US" dirty="0" smtClean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33263" y="6049218"/>
            <a:ext cx="208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Difference: 21, p&lt;0.05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020" y="3942274"/>
            <a:ext cx="2874877" cy="2105068"/>
            <a:chOff x="3175327" y="3820866"/>
            <a:chExt cx="2938012" cy="21367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327" y="3820866"/>
              <a:ext cx="2938012" cy="21367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983473" y="5198069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60</a:t>
              </a:r>
              <a:endParaRPr lang="en-US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8871" y="5198069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55</a:t>
              </a:r>
              <a:endParaRPr lang="en-US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04" y="1278353"/>
            <a:ext cx="2878411" cy="20933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22302" y="2664179"/>
            <a:ext cx="51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32</a:t>
            </a:r>
            <a:endParaRPr lang="en-US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8508" y="2661467"/>
            <a:ext cx="51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45</a:t>
            </a:r>
            <a:endParaRPr lang="en-US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31613" y="2661467"/>
            <a:ext cx="51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38</a:t>
            </a:r>
            <a:endParaRPr lang="en-US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3326" y="2660253"/>
            <a:ext cx="51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29</a:t>
            </a:r>
            <a:endParaRPr lang="en-US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743" y="1005733"/>
            <a:ext cx="69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Arial" charset="0"/>
                <a:ea typeface="Arial" charset="0"/>
                <a:cs typeface="Arial" charset="0"/>
              </a:rPr>
              <a:t>Fig.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7766" y="991289"/>
            <a:ext cx="69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Fig.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4568" y="3641269"/>
            <a:ext cx="69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Fig.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1884" y="3641269"/>
            <a:ext cx="69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Fig. 5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10" y="3942274"/>
            <a:ext cx="2899077" cy="210842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18110" y="3641269"/>
            <a:ext cx="69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Fig.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4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25245" y="5299066"/>
            <a:ext cx="42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71</a:t>
            </a:r>
            <a:endParaRPr lang="en-US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14643" y="5294211"/>
            <a:ext cx="42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57</a:t>
            </a:r>
            <a:endParaRPr lang="en-US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90"/>
                </a:solidFill>
                <a:latin typeface="Calibri"/>
                <a:cs typeface="Calibri"/>
              </a:rPr>
              <a:t>Results: </a:t>
            </a:r>
            <a:r>
              <a:rPr lang="en-GB" sz="3200" dirty="0" smtClean="0"/>
              <a:t>Determinants of ART Readiness </a:t>
            </a:r>
            <a:endParaRPr lang="en-GB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973" y="1380066"/>
            <a:ext cx="8213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Readiness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lower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among individuals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 good health (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aOR:0.44,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p&lt;0.1)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ho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did not think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they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would test HIV-positive (aOR:0.26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, p&lt;0.05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74" y="2630731"/>
            <a:ext cx="821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Readiness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greater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among individuals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With good ART knowledge (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aOR:4.31, p&lt;0.05)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GB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nowing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someone who had experienced positive health effects from ART (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aOR:2.65, p&lt;0.05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910" y="4276817"/>
            <a:ext cx="8821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Large effect size (but not statistically significant)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Internalised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stigma </a:t>
            </a:r>
            <a:r>
              <a:rPr lang="en-GB" sz="2000" i="1" dirty="0" smtClean="0">
                <a:latin typeface="Arial" charset="0"/>
                <a:ea typeface="Arial" charset="0"/>
                <a:cs typeface="Arial" charset="0"/>
              </a:rPr>
              <a:t>negatively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associated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aOR:0.48, p=0.168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Believe side-effects likely </a:t>
            </a:r>
            <a:r>
              <a:rPr lang="en-GB" sz="2000" i="1" dirty="0" smtClean="0">
                <a:latin typeface="Arial" charset="0"/>
                <a:ea typeface="Arial" charset="0"/>
                <a:cs typeface="Arial" charset="0"/>
              </a:rPr>
              <a:t>negatively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 associated (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aOR:0.17,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p=0.132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ikely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disclose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sex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partner </a:t>
            </a:r>
            <a:r>
              <a:rPr lang="en-GB" sz="2000" i="1" dirty="0" smtClean="0">
                <a:latin typeface="Arial" charset="0"/>
                <a:ea typeface="Arial" charset="0"/>
                <a:cs typeface="Arial" charset="0"/>
              </a:rPr>
              <a:t>positively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 associated (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aOR:2.88, p=0.117</a:t>
            </a: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  <a:endParaRPr lang="en-GB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9231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Bef>
                <a:spcPts val="0"/>
              </a:spcBef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Psychosocial factors impeding ART readiness common at diagnosis</a:t>
            </a:r>
          </a:p>
          <a:p>
            <a:pPr marL="723900" indent="-457200">
              <a:spcBef>
                <a:spcPts val="0"/>
              </a:spcBef>
              <a:buFont typeface="Arial"/>
              <a:buChar char="•"/>
            </a:pPr>
            <a:endParaRPr lang="en-GB" sz="2200" dirty="0">
              <a:latin typeface="Arial" charset="0"/>
              <a:ea typeface="Arial" charset="0"/>
              <a:cs typeface="Arial" charset="0"/>
            </a:endParaRPr>
          </a:p>
          <a:p>
            <a:pPr marL="266700">
              <a:spcBef>
                <a:spcPts val="0"/>
              </a:spcBef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Results indicate need for interventions at ART referral to</a:t>
            </a:r>
          </a:p>
          <a:p>
            <a:pPr marL="723900" indent="-457200">
              <a:buFont typeface="+mj-lt"/>
              <a:buAutoNum type="arabicPeriod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Deal with surprise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at a positive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diagnosis </a:t>
            </a:r>
            <a:endParaRPr lang="en-GB" sz="2200" dirty="0" smtClean="0">
              <a:latin typeface="Arial" charset="0"/>
              <a:ea typeface="Arial" charset="0"/>
              <a:cs typeface="Arial" charset="0"/>
            </a:endParaRPr>
          </a:p>
          <a:p>
            <a:pPr marL="1181100" lvl="1" indent="-457200">
              <a:buFont typeface="Courier New" charset="0"/>
              <a:buChar char="o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Importance: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denial is often a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barrier to ART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initiation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marL="1181100" lvl="1" indent="-457200">
              <a:buFont typeface="Courier New" charset="0"/>
              <a:buChar char="o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Future research: Effective counselling approaches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to help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individuals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come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to terms with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diagnosis</a:t>
            </a:r>
          </a:p>
          <a:p>
            <a:pPr marL="723900" indent="-457200">
              <a:buFont typeface="Arial"/>
              <a:buChar char="•"/>
            </a:pPr>
            <a:endParaRPr lang="en-GB" sz="2200" dirty="0" smtClean="0">
              <a:latin typeface="Arial" charset="0"/>
              <a:ea typeface="Arial" charset="0"/>
              <a:cs typeface="Arial" charset="0"/>
            </a:endParaRPr>
          </a:p>
          <a:p>
            <a:pPr marL="723900" indent="-457200">
              <a:buFont typeface="+mj-lt"/>
              <a:buAutoNum type="arabicPeriod" startAt="2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Promote readiness among healthy feeling individuals </a:t>
            </a:r>
          </a:p>
          <a:p>
            <a:pPr marL="1181100" lvl="1" indent="-457200">
              <a:buFont typeface="Courier New" charset="0"/>
              <a:buChar char="o"/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ART may be perceived as &gt;risk than immediate benefit</a:t>
            </a:r>
          </a:p>
          <a:p>
            <a:pPr marL="1638300" lvl="2" indent="-457200">
              <a:buFont typeface="Wingdings" charset="2"/>
              <a:buChar char="Ø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High costs: </a:t>
            </a:r>
            <a:r>
              <a:rPr lang="en-GB" sz="2200" dirty="0" err="1" smtClean="0"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. stigma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and side-effect concerns</a:t>
            </a:r>
          </a:p>
          <a:p>
            <a:pPr marL="1181100" lvl="1" indent="-457200">
              <a:buFont typeface="Courier New" charset="0"/>
              <a:buChar char="o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Future research: Effective messaging on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multiple benefits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and importance of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early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ART</a:t>
            </a:r>
          </a:p>
          <a:p>
            <a:pPr marL="1638300" lvl="2" indent="-457200">
              <a:buFont typeface="Courier New" charset="0"/>
              <a:buChar char="o"/>
            </a:pPr>
            <a:endParaRPr lang="en-GB" sz="2200" dirty="0" smtClean="0">
              <a:latin typeface="Arial" charset="0"/>
              <a:ea typeface="Arial" charset="0"/>
              <a:cs typeface="Arial" charset="0"/>
            </a:endParaRPr>
          </a:p>
          <a:p>
            <a:pPr marL="266700"/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Interventions could leverage personal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experience of positive treatment effects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to improve ART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readiness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marL="1066800" lvl="2" indent="-342900">
              <a:buFont typeface="Courier New" charset="0"/>
              <a:buChar char="o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Especially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among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men </a:t>
            </a:r>
          </a:p>
        </p:txBody>
      </p:sp>
    </p:spTree>
    <p:extLst>
      <p:ext uri="{BB962C8B-B14F-4D97-AF65-F5344CB8AC3E}">
        <p14:creationId xmlns:p14="http://schemas.microsoft.com/office/powerpoint/2010/main" val="1728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Acknowledgments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6333" y="1346533"/>
            <a:ext cx="3988945" cy="37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iLink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 Study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funding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  <a:p>
            <a:pPr marL="275358" lvl="0" indent="-25717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National Research Foundation, South Africa</a:t>
            </a:r>
            <a:r>
              <a:rPr lang="en-US" sz="1800" dirty="0">
                <a:latin typeface="Arial Narrow" charset="0"/>
                <a:ea typeface="Arial Narrow" charset="0"/>
                <a:cs typeface="Arial Narrow" charset="0"/>
              </a:rPr>
              <a:t>, through the Research Career Advancement </a:t>
            </a:r>
            <a:r>
              <a:rPr lang="en-US" sz="1800" dirty="0" smtClean="0">
                <a:latin typeface="Arial Narrow" charset="0"/>
                <a:ea typeface="Arial Narrow" charset="0"/>
                <a:cs typeface="Arial Narrow" charset="0"/>
              </a:rPr>
              <a:t>Fellowship </a:t>
            </a:r>
          </a:p>
          <a:p>
            <a:pPr marL="275358" lvl="0" indent="-25717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South African Social Science and HIV (SASH) </a:t>
            </a:r>
            <a:r>
              <a:rPr lang="en-US" sz="2000" dirty="0" err="1">
                <a:latin typeface="Arial Narrow" charset="0"/>
                <a:ea typeface="Arial Narrow" charset="0"/>
                <a:cs typeface="Arial Narrow" charset="0"/>
              </a:rPr>
              <a:t>Programme</a:t>
            </a:r>
            <a:r>
              <a:rPr lang="en-US" sz="1800" dirty="0">
                <a:latin typeface="Arial Narrow" charset="0"/>
                <a:ea typeface="Arial Narrow" charset="0"/>
                <a:cs typeface="Arial Narrow" charset="0"/>
              </a:rPr>
              <a:t>, an initiative funded by the Eunice Kennedy Shriver National Institute of Child Health &amp; Human Development of the National Institutes of Health (Award #R24HD077976) </a:t>
            </a:r>
            <a:r>
              <a:rPr lang="en-US" sz="18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7928" y="1346533"/>
            <a:ext cx="4446587" cy="225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buClr>
                <a:srgbClr val="C00000"/>
              </a:buClr>
              <a:defRPr/>
            </a:pPr>
            <a:r>
              <a:rPr lang="en-ZA" sz="1800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Investigators </a:t>
            </a:r>
          </a:p>
          <a:p>
            <a:pPr marL="353616" indent="-251817" algn="l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ZA" sz="18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Brown University School of Public Health, USA </a:t>
            </a:r>
            <a:endParaRPr lang="en-ZA" sz="18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53616" lvl="0" indent="-251817" algn="l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Desmond Tutu HIV Foundation, University of Cape Town</a:t>
            </a:r>
          </a:p>
          <a:p>
            <a:pPr marL="353616" indent="-251817" algn="l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Southern </a:t>
            </a:r>
            <a:r>
              <a:rPr lang="en-GB" sz="18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Africa Labour and Development Research Unit (SALDRU), University of Cape Town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17928" y="3600783"/>
            <a:ext cx="4373562" cy="1193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b="1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defRPr sz="2000" b="1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◦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Symbol" charset="2"/>
              <a:buChar char="~"/>
              <a:defRPr sz="2000" i="1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Collaborating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Partners</a:t>
            </a:r>
          </a:p>
          <a:p>
            <a:pPr marL="353616" marR="0" lvl="0" indent="-2518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800" b="0" dirty="0" smtClean="0">
                <a:latin typeface="Arial Narrow" panose="020B0606020202030204" pitchFamily="34" charset="0"/>
              </a:rPr>
              <a:t>Desmond Tutu HIV Foundation, University of Cape Town</a:t>
            </a:r>
            <a:endParaRPr lang="en-GB" sz="1800" b="0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7066" y="5040417"/>
            <a:ext cx="90358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all the </a:t>
            </a:r>
            <a:r>
              <a:rPr lang="en-GB" alt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study participants, Tutu Tester Mobile Clinic staff, and </a:t>
            </a:r>
          </a:p>
          <a:p>
            <a:pPr marL="134938"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GB" altLang="en-US" sz="24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iLink</a:t>
            </a:r>
            <a:r>
              <a:rPr lang="en-GB" alt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Study field staff</a:t>
            </a:r>
            <a:endParaRPr lang="en-ZA" altLang="en-US" sz="24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" y="6155635"/>
            <a:ext cx="1903570" cy="490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43" y="6171837"/>
            <a:ext cx="739881" cy="5607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2" y="6171837"/>
            <a:ext cx="2540000" cy="569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71" y="6050878"/>
            <a:ext cx="1305386" cy="7334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2" y="6050878"/>
            <a:ext cx="1079500" cy="7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  <a:endParaRPr lang="en-GB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7031"/>
            <a:ext cx="9144000" cy="511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3600">
              <a:spcBef>
                <a:spcPct val="10000"/>
              </a:spcBef>
            </a:pP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Early linkage key to maximize ART benefits</a:t>
            </a:r>
          </a:p>
          <a:p>
            <a:pPr marL="266700">
              <a:spcBef>
                <a:spcPct val="10000"/>
              </a:spcBef>
            </a:pPr>
            <a:endParaRPr lang="en-GB" sz="2200" dirty="0">
              <a:latin typeface="Calibri" charset="0"/>
              <a:ea typeface="Calibri" charset="0"/>
              <a:cs typeface="Calibri" charset="0"/>
            </a:endParaRPr>
          </a:p>
          <a:p>
            <a:pPr marL="266700">
              <a:spcBef>
                <a:spcPct val="10000"/>
              </a:spcBef>
            </a:pP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South 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Africa:</a:t>
            </a:r>
          </a:p>
          <a:p>
            <a:pPr marL="677100" lvl="1" indent="-349200">
              <a:spcBef>
                <a:spcPct val="10000"/>
              </a:spcBef>
              <a:buFont typeface="Arial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reat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-all (September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2016)</a:t>
            </a:r>
          </a:p>
          <a:p>
            <a:pPr marL="677100" lvl="1" indent="-349200">
              <a:spcBef>
                <a:spcPct val="10000"/>
              </a:spcBef>
              <a:buFont typeface="Arial"/>
              <a:buChar char="•"/>
            </a:pP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50% PLWHA on ART</a:t>
            </a:r>
          </a:p>
          <a:p>
            <a:pPr marL="677100" lvl="1" indent="-349200">
              <a:spcBef>
                <a:spcPct val="10000"/>
              </a:spcBef>
              <a:buFont typeface="Arial"/>
              <a:buChar char="•"/>
            </a:pP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32%-50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% 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ART-eligible patients not 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initiating by 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endline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 of several studies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marL="677100" lvl="1" indent="-349200">
              <a:spcBef>
                <a:spcPct val="10000"/>
              </a:spcBef>
              <a:buFont typeface="Arial" charset="0"/>
              <a:buChar char="•"/>
            </a:pP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Linkage poorer from community-based HIV-testing</a:t>
            </a:r>
          </a:p>
          <a:p>
            <a:pPr marL="677100" lvl="1" indent="-349200">
              <a:spcBef>
                <a:spcPct val="10000"/>
              </a:spcBef>
              <a:buFont typeface="Arial" charset="0"/>
              <a:buChar char="•"/>
            </a:pP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Mobile clinics reach undiagnosed</a:t>
            </a:r>
          </a:p>
          <a:p>
            <a:pPr marL="1098300" lvl="2" indent="-457200">
              <a:spcBef>
                <a:spcPct val="10000"/>
              </a:spcBef>
              <a:buFont typeface="Wingdings" charset="2"/>
              <a:buChar char="Ø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Important for Treat-all</a:t>
            </a:r>
            <a:endParaRPr lang="en-GB" sz="2600" dirty="0" smtClean="0">
              <a:latin typeface="Arial" charset="0"/>
              <a:ea typeface="Arial" charset="0"/>
              <a:cs typeface="Arial" charset="0"/>
            </a:endParaRPr>
          </a:p>
          <a:p>
            <a:pPr marL="1098300" lvl="2" indent="-457200">
              <a:spcBef>
                <a:spcPct val="10000"/>
              </a:spcBef>
              <a:buFont typeface="Wingdings" charset="2"/>
              <a:buChar char="Ø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Challenge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linkage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to care from these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services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GB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  <a:endParaRPr lang="en-GB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37245"/>
            <a:ext cx="9144000" cy="525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8800" indent="-385200">
              <a:spcBef>
                <a:spcPct val="10000"/>
              </a:spcBef>
              <a:buFont typeface="Arial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ART readiness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a predictor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of ART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initiation</a:t>
            </a:r>
          </a:p>
          <a:p>
            <a:pPr marL="1001100" lvl="1" indent="-457200">
              <a:spcBef>
                <a:spcPct val="10000"/>
              </a:spcBef>
              <a:buFont typeface="Wingdings" charset="2"/>
              <a:buChar char="Ø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lower readiness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poorer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adherence</a:t>
            </a:r>
          </a:p>
          <a:p>
            <a:pPr marL="1181100" lvl="1" indent="-457200">
              <a:spcBef>
                <a:spcPct val="10000"/>
              </a:spcBef>
              <a:buFont typeface="Wingdings" charset="2"/>
              <a:buChar char="Ø"/>
            </a:pPr>
            <a:endParaRPr lang="en-GB" sz="2600" dirty="0">
              <a:latin typeface="Arial" charset="0"/>
              <a:ea typeface="Arial" charset="0"/>
              <a:cs typeface="Arial" charset="0"/>
            </a:endParaRPr>
          </a:p>
          <a:p>
            <a:pPr marL="568800" indent="-385200">
              <a:spcBef>
                <a:spcPct val="10000"/>
              </a:spcBef>
              <a:buFont typeface="Arial"/>
              <a:buChar char="•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Little known about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ART readiness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diagnosis and ART referral</a:t>
            </a:r>
            <a:endParaRPr lang="en-GB" sz="2600" dirty="0" smtClean="0">
              <a:latin typeface="Arial" charset="0"/>
              <a:ea typeface="Arial" charset="0"/>
              <a:cs typeface="Arial" charset="0"/>
            </a:endParaRPr>
          </a:p>
          <a:p>
            <a:pPr marL="723900" indent="-457200">
              <a:spcBef>
                <a:spcPct val="10000"/>
              </a:spcBef>
              <a:buFont typeface="Arial"/>
              <a:buChar char="•"/>
            </a:pPr>
            <a:endParaRPr lang="en-GB" sz="2600" dirty="0" smtClean="0">
              <a:latin typeface="Arial" charset="0"/>
              <a:ea typeface="Arial" charset="0"/>
              <a:cs typeface="Arial" charset="0"/>
            </a:endParaRPr>
          </a:p>
          <a:p>
            <a:pPr marL="568800" indent="-385200">
              <a:spcBef>
                <a:spcPct val="10000"/>
              </a:spcBef>
              <a:buFont typeface="Arial"/>
              <a:buChar char="•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Important to understand psychosocial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drivers of readiness </a:t>
            </a:r>
            <a:endParaRPr lang="en-GB" sz="2600" dirty="0" smtClean="0">
              <a:latin typeface="Arial" charset="0"/>
              <a:ea typeface="Arial" charset="0"/>
              <a:cs typeface="Arial" charset="0"/>
            </a:endParaRPr>
          </a:p>
          <a:p>
            <a:pPr marL="1001100" lvl="1" indent="-457200">
              <a:spcBef>
                <a:spcPct val="10000"/>
              </a:spcBef>
              <a:buFont typeface="Wingdings" charset="2"/>
              <a:buChar char="Ø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nform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strategies to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increase early linkage</a:t>
            </a:r>
          </a:p>
          <a:p>
            <a:pPr marL="1001100" lvl="1" indent="-457200">
              <a:spcBef>
                <a:spcPct val="10000"/>
              </a:spcBef>
              <a:buFont typeface="Wingdings" charset="2"/>
              <a:buChar char="Ø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Treat-all era: diagnosis = ART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referral</a:t>
            </a:r>
          </a:p>
          <a:p>
            <a:pPr marL="1458300" lvl="2" indent="-457200">
              <a:spcBef>
                <a:spcPct val="10000"/>
              </a:spcBef>
              <a:buFont typeface="Courier New" charset="0"/>
              <a:buChar char="o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What are the immediate psychosocial barriers?</a:t>
            </a:r>
            <a:endParaRPr lang="en-GB" sz="2600" dirty="0" smtClean="0">
              <a:latin typeface="Arial" charset="0"/>
              <a:ea typeface="Arial" charset="0"/>
              <a:cs typeface="Arial" charset="0"/>
            </a:endParaRPr>
          </a:p>
          <a:p>
            <a:pPr marL="1001100" lvl="1" indent="-457200">
              <a:spcBef>
                <a:spcPct val="10000"/>
              </a:spcBef>
              <a:buFont typeface="Wingdings" charset="2"/>
              <a:buChar char="Ø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Important for differentiated care</a:t>
            </a:r>
            <a:endParaRPr lang="en-GB" sz="26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Study </a:t>
            </a:r>
            <a:r>
              <a:rPr lang="en-GB" sz="36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aim</a:t>
            </a:r>
            <a:endParaRPr lang="en-GB" sz="36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37170"/>
            <a:ext cx="914400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>
              <a:spcBef>
                <a:spcPct val="10000"/>
              </a:spcBef>
            </a:pPr>
            <a:endParaRPr lang="en-GB" sz="2200" dirty="0" smtClean="0">
              <a:latin typeface="Calibri" charset="0"/>
              <a:ea typeface="Calibri" charset="0"/>
              <a:cs typeface="Calibri" charset="0"/>
            </a:endParaRPr>
          </a:p>
          <a:p>
            <a:pPr marL="723900" lvl="0" indent="-457200">
              <a:spcBef>
                <a:spcPct val="10000"/>
              </a:spcBef>
              <a:buFont typeface="+mj-lt"/>
              <a:buAutoNum type="arabicPeriod"/>
            </a:pP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Assess 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demographic and psychosocial factors associated with ART 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readiness among patients 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referred for ART by a mobile health clinic in Cape Town, South 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Africa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Methods</a:t>
            </a:r>
            <a:endParaRPr lang="en-GB" sz="36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150" y="1060283"/>
            <a:ext cx="6850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Baseline survey of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iLink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Study</a:t>
            </a:r>
          </a:p>
          <a:p>
            <a:pPr marL="741600" lvl="1" indent="-2844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Pilot RCT: CEI effect on ART initiation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4400" indent="-2844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Enrollment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mobile health clinic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Resource poor area in Cape Town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Eligibility</a:t>
            </a:r>
          </a:p>
          <a:p>
            <a:pPr marL="548100" lvl="1" indent="-306900">
              <a:buFont typeface="Wingdings" charset="2"/>
              <a:buChar char="Ø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Referred for ART (CD4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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500 cells/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µl)</a:t>
            </a:r>
          </a:p>
          <a:p>
            <a:pPr marL="548100" lvl="1" indent="-306900">
              <a:buFont typeface="Wingdings" charset="2"/>
              <a:buChar char="Ø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18+ years, never on ART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April 2015 </a:t>
            </a:r>
            <a:r>
              <a:rPr lang="mr-IN" sz="24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May 2016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Face-to-face questionnaire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" descr="V:\1 Photo Archive\Tutu Tester\Selection Tutu Tester April 2011\tutu-tester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38417" r="-174" b="10566"/>
          <a:stretch/>
        </p:blipFill>
        <p:spPr bwMode="auto">
          <a:xfrm>
            <a:off x="2771426" y="4648200"/>
            <a:ext cx="6194779" cy="20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731"/>
            <a:ext cx="2551289" cy="191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9197"/>
            <a:ext cx="2551289" cy="1700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883688"/>
            <a:ext cx="2221513" cy="15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Methods: Measures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910" y="806468"/>
            <a:ext cx="869569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 smtClean="0">
                <a:latin typeface="Arial" charset="0"/>
                <a:ea typeface="Arial" charset="0"/>
                <a:cs typeface="Arial" charset="0"/>
              </a:rPr>
              <a:t>ART readiness</a:t>
            </a:r>
          </a:p>
          <a:p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Based on 3 elements required for readiness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awareness that treatment will be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beneficial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‘Overall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, how confident are you that ARVs would have a positive effect on your health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?’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Motivation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to initiate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treatment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‘How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motivated are you to start ARVs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?’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GB" sz="22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Intention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to start treatment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soon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‘How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likely is it that you’ll visit an HIV/ARV clinic in the next 30 days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?’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Plus a self-assessment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of ART readiness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ready do you feel to start ARVs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?’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Main binary variable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: “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ery” to all questions = ‘ready’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Methods: Independent Measures</a:t>
            </a:r>
            <a:endParaRPr lang="en-GB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508" y="1306943"/>
            <a:ext cx="45173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 smtClean="0">
                <a:latin typeface="Arial" charset="0"/>
                <a:ea typeface="Arial" charset="0"/>
                <a:cs typeface="Arial" charset="0"/>
              </a:rPr>
              <a:t>Demographic and SES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Age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Gender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Education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Employment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ousehold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monthly income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GB" sz="2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509" y="3966846"/>
            <a:ext cx="7781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 smtClean="0">
                <a:latin typeface="Arial" charset="0"/>
                <a:ea typeface="Arial" charset="0"/>
                <a:cs typeface="Arial" charset="0"/>
              </a:rPr>
              <a:t>Health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Self-perceived 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health</a:t>
            </a:r>
          </a:p>
          <a:p>
            <a:pPr lvl="2" indent="-457200">
              <a:buFont typeface="Wingdings" charset="2"/>
              <a:buChar char="Ø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‘In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general, how was your health in the last week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?’</a:t>
            </a:r>
            <a:endParaRPr lang="en-GB" sz="22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Depression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‘About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how often during the past 30 days did you feel depressed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?’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Methods: Independent Measures</a:t>
            </a:r>
            <a:endParaRPr lang="en-GB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09" y="847322"/>
            <a:ext cx="866182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Arial" charset="0"/>
                <a:ea typeface="Arial" charset="0"/>
                <a:cs typeface="Arial" charset="0"/>
              </a:rPr>
              <a:t>Psychosocial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nowledge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about ART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Perceived likelihood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of testing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positive </a:t>
            </a:r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Witnessed positive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ART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effect</a:t>
            </a:r>
          </a:p>
          <a:p>
            <a:pPr marL="799200" lvl="1" indent="-342000">
              <a:spcBef>
                <a:spcPts val="300"/>
              </a:spcBef>
              <a:buFont typeface="Wingdings" charset="2"/>
              <a:buChar char="Ø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Knows friend/family taking ART and seen positive effect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Perceived likelihood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of experiencing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side-effects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Internalised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stigma</a:t>
            </a:r>
          </a:p>
          <a:p>
            <a:pPr marL="799200" lvl="1" indent="-342000">
              <a:spcBef>
                <a:spcPts val="300"/>
              </a:spcBef>
              <a:buFont typeface="Wingdings" charset="2"/>
              <a:buChar char="Ø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Feeling guilty or ashamed to have HIV</a:t>
            </a:r>
            <a:endParaRPr lang="en-GB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Perceived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stigma</a:t>
            </a:r>
          </a:p>
          <a:p>
            <a:pPr marL="800100" lvl="1" indent="-342900">
              <a:spcBef>
                <a:spcPts val="300"/>
              </a:spcBef>
              <a:buFont typeface="Wingdings" charset="2"/>
              <a:buChar char="Ø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Likely to be treated badly by friends, community, health prof. etc.</a:t>
            </a:r>
            <a:endParaRPr lang="en-GB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Disclosure intentions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Subjective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norms about ART initiation</a:t>
            </a:r>
          </a:p>
          <a:p>
            <a:pPr marL="800100" lvl="1" indent="-342900">
              <a:spcBef>
                <a:spcPts val="300"/>
              </a:spcBef>
              <a:buFont typeface="Wingdings" charset="2"/>
              <a:buChar char="Ø"/>
            </a:pPr>
            <a:r>
              <a:rPr lang="en-GB" sz="2000" dirty="0" smtClean="0">
                <a:latin typeface="Arial" charset="0"/>
                <a:ea typeface="Arial" charset="0"/>
                <a:cs typeface="Arial" charset="0"/>
              </a:rPr>
              <a:t>How many people like yourself start ART &lt; 3 months</a:t>
            </a:r>
            <a:endParaRPr lang="en-GB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Discount rates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(present focused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?)</a:t>
            </a:r>
          </a:p>
          <a:p>
            <a:pPr marL="800100" lvl="1" indent="-342900">
              <a:spcBef>
                <a:spcPts val="300"/>
              </a:spcBef>
              <a:buFont typeface="Wingdings" charset="2"/>
              <a:buChar char="Ø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Select R200 now vs R500 in 1 month</a:t>
            </a:r>
            <a:endParaRPr lang="en-GB" sz="20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Methods</a:t>
            </a:r>
            <a:r>
              <a:rPr lang="en-GB" sz="3600" dirty="0" smtClean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: Analysis</a:t>
            </a:r>
            <a:endParaRPr lang="en-GB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110" y="1411835"/>
            <a:ext cx="831469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Factors associated with ART readiness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</a:pPr>
            <a:r>
              <a:rPr lang="en-GB" sz="2600" dirty="0" smtClean="0">
                <a:latin typeface="Arial" charset="0"/>
                <a:ea typeface="Arial" charset="0"/>
                <a:cs typeface="Arial" charset="0"/>
              </a:rPr>
              <a:t>Multiple </a:t>
            </a:r>
            <a:r>
              <a:rPr lang="en-GB" sz="2600" dirty="0">
                <a:latin typeface="Arial" charset="0"/>
                <a:ea typeface="Arial" charset="0"/>
                <a:cs typeface="Arial" charset="0"/>
              </a:rPr>
              <a:t>logistic regression models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Dependent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var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ART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readiness (0/1)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Independent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var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separate models for each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Controls: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gender, age and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education (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years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31109</TotalTime>
  <Words>929</Words>
  <Application>Microsoft Macintosh PowerPoint</Application>
  <PresentationFormat>On-screen Show (4:3)</PresentationFormat>
  <Paragraphs>171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Narrow</vt:lpstr>
      <vt:lpstr>Calibri</vt:lpstr>
      <vt:lpstr>Calibri Light</vt:lpstr>
      <vt:lpstr>Courier New</vt:lpstr>
      <vt:lpstr>ＭＳ Ｐゴシック</vt:lpstr>
      <vt:lpstr>Symbol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that Circumcision is Protective: Evidence from Men and Women in Cape Town, South Africa</dc:title>
  <dc:creator>Atheendar Venkataramani</dc:creator>
  <cp:lastModifiedBy>Brendan Maughan-Brown</cp:lastModifiedBy>
  <cp:revision>461</cp:revision>
  <cp:lastPrinted>2015-02-04T10:22:23Z</cp:lastPrinted>
  <dcterms:created xsi:type="dcterms:W3CDTF">2012-05-16T02:08:05Z</dcterms:created>
  <dcterms:modified xsi:type="dcterms:W3CDTF">2017-07-24T06:08:55Z</dcterms:modified>
</cp:coreProperties>
</file>