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1" r:id="rId2"/>
    <p:sldId id="296"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SAJEE, Shaffiq Mustafa" initials="essajees" lastIdx="1" clrIdx="0"/>
  <p:cmAuthor id="1" name="Maria Kim" initials="" lastIdx="17" clrIdx="1"/>
  <p:cmAuthor id="2" name="Richard Wanless" initials="RW" lastIdx="7" clrIdx="2">
    <p:extLst/>
  </p:cmAuthor>
  <p:cmAuthor id="3" name="Abrams, Elaine J." initials="EJA" lastIdx="15" clrIdx="3"/>
  <p:cmAuthor id="4" name="Abrams, Elaine J." initials="AEJ" lastIdx="2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1912" autoAdjust="0"/>
  </p:normalViewPr>
  <p:slideViewPr>
    <p:cSldViewPr snapToGrid="0" snapToObjects="1">
      <p:cViewPr varScale="1">
        <p:scale>
          <a:sx n="40" d="100"/>
          <a:sy n="40" d="100"/>
        </p:scale>
        <p:origin x="143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B4D2E-07AE-B74B-9F86-A3FC53F0EF60}" type="datetimeFigureOut">
              <a:rPr lang="en-US" smtClean="0"/>
              <a:t>7/24/2017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B8867-7895-8747-91E4-30809A00C277}" type="slidenum">
              <a:rPr lang="en-US" smtClean="0"/>
              <a:t>‹#›</a:t>
            </a:fld>
            <a:endParaRPr lang="en-US"/>
          </a:p>
        </p:txBody>
      </p:sp>
    </p:spTree>
    <p:extLst>
      <p:ext uri="{BB962C8B-B14F-4D97-AF65-F5344CB8AC3E}">
        <p14:creationId xmlns:p14="http://schemas.microsoft.com/office/powerpoint/2010/main" val="2332680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solidFill>
                <a:schemeClr val="tx1"/>
              </a:solidFill>
            </a:endParaRPr>
          </a:p>
          <a:p>
            <a:r>
              <a:rPr lang="en-US" sz="1200" i="1" dirty="0" smtClean="0">
                <a:solidFill>
                  <a:schemeClr val="tx1"/>
                </a:solidFill>
              </a:rPr>
              <a:t>Hello my name is Maria Kim. I will be presenting on</a:t>
            </a:r>
            <a:r>
              <a:rPr lang="is-IS" sz="1200" i="1" dirty="0" smtClean="0">
                <a:solidFill>
                  <a:schemeClr val="tx1"/>
                </a:solidFill>
              </a:rPr>
              <a:t>….  This study was funded by USAID through the Technical Support</a:t>
            </a:r>
            <a:r>
              <a:rPr lang="is-IS" sz="1200" i="1" baseline="0" dirty="0" smtClean="0">
                <a:solidFill>
                  <a:schemeClr val="tx1"/>
                </a:solidFill>
              </a:rPr>
              <a:t> to PEPFAR programs. </a:t>
            </a:r>
            <a:endParaRPr lang="en-US" sz="1200" i="1" dirty="0" smtClean="0">
              <a:solidFill>
                <a:schemeClr val="tx1"/>
              </a:solidFill>
            </a:endParaRPr>
          </a:p>
          <a:p>
            <a:endParaRPr lang="en-US" sz="1200" i="1" dirty="0" smtClean="0">
              <a:solidFill>
                <a:schemeClr val="tx1"/>
              </a:solidFill>
            </a:endParaRPr>
          </a:p>
          <a:p>
            <a:endParaRPr lang="en-US" sz="1200" i="1" kern="1200" baseline="30000" dirty="0" smtClean="0">
              <a:solidFill>
                <a:schemeClr val="tx1"/>
              </a:solidFill>
              <a:latin typeface="+mn-lt"/>
              <a:ea typeface="+mn-ea"/>
              <a:cs typeface="+mn-cs"/>
            </a:endParaRPr>
          </a:p>
          <a:p>
            <a:r>
              <a:rPr lang="en-US" sz="1200" i="1" kern="1200" baseline="30000" dirty="0" smtClean="0">
                <a:solidFill>
                  <a:schemeClr val="tx1"/>
                </a:solidFill>
                <a:latin typeface="+mn-lt"/>
                <a:ea typeface="+mn-ea"/>
                <a:cs typeface="+mn-cs"/>
              </a:rPr>
              <a:t>1</a:t>
            </a:r>
            <a:r>
              <a:rPr lang="en-US" sz="1200" i="1" kern="1200" baseline="0" dirty="0" smtClean="0">
                <a:solidFill>
                  <a:schemeClr val="tx1"/>
                </a:solidFill>
                <a:latin typeface="+mn-lt"/>
                <a:ea typeface="+mn-ea"/>
                <a:cs typeface="+mn-cs"/>
              </a:rPr>
              <a:t>Baylor International Pediatric AIDS Initiative, Houston, United States, Baylor International Pediatric AIDS Initiative, Children's Clinical Center of Excellence, Lilongwe, Malawi, </a:t>
            </a:r>
            <a:r>
              <a:rPr lang="en-US" sz="1200" i="1" kern="1200" baseline="30000" dirty="0" smtClean="0">
                <a:solidFill>
                  <a:schemeClr val="tx1"/>
                </a:solidFill>
                <a:latin typeface="+mn-lt"/>
                <a:ea typeface="+mn-ea"/>
                <a:cs typeface="+mn-cs"/>
              </a:rPr>
              <a:t>2 </a:t>
            </a:r>
            <a:r>
              <a:rPr lang="en-US" sz="1200" i="1" kern="1200" baseline="0" dirty="0" smtClean="0">
                <a:solidFill>
                  <a:schemeClr val="tx1"/>
                </a:solidFill>
                <a:latin typeface="+mn-lt"/>
                <a:ea typeface="+mn-ea"/>
                <a:cs typeface="+mn-cs"/>
              </a:rPr>
              <a:t>Baylor International Pediatric AIDS Initiative, Lilongwe, Malawi,</a:t>
            </a:r>
            <a:r>
              <a:rPr lang="en-US" sz="1200" i="1" kern="1200" baseline="30000" dirty="0" smtClean="0">
                <a:solidFill>
                  <a:schemeClr val="tx1"/>
                </a:solidFill>
                <a:latin typeface="+mn-lt"/>
                <a:ea typeface="+mn-ea"/>
                <a:cs typeface="+mn-cs"/>
              </a:rPr>
              <a:t> 3</a:t>
            </a:r>
            <a:r>
              <a:rPr lang="en-US" sz="1200" i="1" kern="1200" baseline="0" dirty="0" smtClean="0">
                <a:solidFill>
                  <a:schemeClr val="tx1"/>
                </a:solidFill>
                <a:latin typeface="+mn-lt"/>
                <a:ea typeface="+mn-ea"/>
                <a:cs typeface="+mn-cs"/>
              </a:rPr>
              <a:t>United States Agency for International Development, Washington, United States </a:t>
            </a:r>
            <a:r>
              <a:rPr lang="en-US" sz="1200" i="1" kern="1200" baseline="30000" dirty="0" smtClean="0">
                <a:solidFill>
                  <a:schemeClr val="tx1"/>
                </a:solidFill>
                <a:latin typeface="+mn-lt"/>
                <a:ea typeface="+mn-ea"/>
                <a:cs typeface="+mn-cs"/>
              </a:rPr>
              <a:t>4</a:t>
            </a:r>
            <a:r>
              <a:rPr lang="en-US" sz="1200" i="1" kern="1200" baseline="0" dirty="0" smtClean="0">
                <a:solidFill>
                  <a:schemeClr val="tx1"/>
                </a:solidFill>
                <a:latin typeface="+mn-lt"/>
                <a:ea typeface="+mn-ea"/>
                <a:cs typeface="+mn-cs"/>
              </a:rPr>
              <a:t>Baylor International Pediatric AIDS Initiative, Kampala, Uganda, </a:t>
            </a:r>
            <a:r>
              <a:rPr lang="en-US" sz="1200" i="1" kern="1200" baseline="30000" dirty="0" smtClean="0">
                <a:solidFill>
                  <a:schemeClr val="tx1"/>
                </a:solidFill>
                <a:latin typeface="+mn-lt"/>
                <a:ea typeface="+mn-ea"/>
                <a:cs typeface="+mn-cs"/>
              </a:rPr>
              <a:t>5</a:t>
            </a:r>
            <a:r>
              <a:rPr lang="en-US" sz="1200" i="1" kern="1200" baseline="0" dirty="0" smtClean="0">
                <a:solidFill>
                  <a:schemeClr val="tx1"/>
                </a:solidFill>
                <a:latin typeface="+mn-lt"/>
                <a:ea typeface="+mn-ea"/>
                <a:cs typeface="+mn-cs"/>
              </a:rPr>
              <a:t>Baylor International Pediatric AIDS Initiative, </a:t>
            </a:r>
            <a:r>
              <a:rPr lang="en-US" sz="1200" i="1" kern="1200" baseline="0" dirty="0" err="1" smtClean="0">
                <a:solidFill>
                  <a:schemeClr val="tx1"/>
                </a:solidFill>
                <a:latin typeface="+mn-lt"/>
                <a:ea typeface="+mn-ea"/>
                <a:cs typeface="+mn-cs"/>
              </a:rPr>
              <a:t>Mwanza</a:t>
            </a:r>
            <a:r>
              <a:rPr lang="en-US" sz="1200" i="1" kern="1200" baseline="0" dirty="0" smtClean="0">
                <a:solidFill>
                  <a:schemeClr val="tx1"/>
                </a:solidFill>
                <a:latin typeface="+mn-lt"/>
                <a:ea typeface="+mn-ea"/>
                <a:cs typeface="+mn-cs"/>
              </a:rPr>
              <a:t>, Tanzania, United Republic of, </a:t>
            </a:r>
            <a:r>
              <a:rPr lang="en-US" sz="1200" i="1" kern="1200" baseline="30000" dirty="0" smtClean="0">
                <a:solidFill>
                  <a:schemeClr val="tx1"/>
                </a:solidFill>
                <a:latin typeface="+mn-lt"/>
                <a:ea typeface="+mn-ea"/>
                <a:cs typeface="+mn-cs"/>
              </a:rPr>
              <a:t>6</a:t>
            </a:r>
            <a:r>
              <a:rPr lang="en-US" sz="1200" i="1" kern="1200" baseline="0" dirty="0" smtClean="0">
                <a:solidFill>
                  <a:schemeClr val="tx1"/>
                </a:solidFill>
                <a:latin typeface="+mn-lt"/>
                <a:ea typeface="+mn-ea"/>
                <a:cs typeface="+mn-cs"/>
              </a:rPr>
              <a:t>Baylor International Pediatric AIDS Initiative, </a:t>
            </a:r>
            <a:r>
              <a:rPr lang="en-US" sz="1200" i="1" kern="1200" baseline="0" dirty="0" err="1" smtClean="0">
                <a:solidFill>
                  <a:schemeClr val="tx1"/>
                </a:solidFill>
                <a:latin typeface="+mn-lt"/>
                <a:ea typeface="+mn-ea"/>
                <a:cs typeface="+mn-cs"/>
              </a:rPr>
              <a:t>Mbeya</a:t>
            </a:r>
            <a:r>
              <a:rPr lang="en-US" sz="1200" i="1" kern="1200" baseline="0" dirty="0" smtClean="0">
                <a:solidFill>
                  <a:schemeClr val="tx1"/>
                </a:solidFill>
                <a:latin typeface="+mn-lt"/>
                <a:ea typeface="+mn-ea"/>
                <a:cs typeface="+mn-cs"/>
              </a:rPr>
              <a:t>, Tanzania, United Republic of, </a:t>
            </a:r>
            <a:r>
              <a:rPr lang="en-US" sz="1200" i="1" kern="1200" baseline="30000" dirty="0" smtClean="0">
                <a:solidFill>
                  <a:schemeClr val="tx1"/>
                </a:solidFill>
                <a:latin typeface="+mn-lt"/>
                <a:ea typeface="+mn-ea"/>
                <a:cs typeface="+mn-cs"/>
              </a:rPr>
              <a:t>7</a:t>
            </a:r>
            <a:r>
              <a:rPr lang="en-US" sz="1200" i="1" kern="1200" baseline="0" dirty="0" smtClean="0">
                <a:solidFill>
                  <a:schemeClr val="tx1"/>
                </a:solidFill>
                <a:latin typeface="+mn-lt"/>
                <a:ea typeface="+mn-ea"/>
                <a:cs typeface="+mn-cs"/>
              </a:rPr>
              <a:t>Baylor International Pediatric AIDS Initiative, Mbabane, Swaziland, </a:t>
            </a:r>
            <a:r>
              <a:rPr lang="en-US" sz="1200" i="1" kern="1200" baseline="30000" dirty="0" smtClean="0">
                <a:solidFill>
                  <a:schemeClr val="tx1"/>
                </a:solidFill>
                <a:latin typeface="+mn-lt"/>
                <a:ea typeface="+mn-ea"/>
                <a:cs typeface="+mn-cs"/>
              </a:rPr>
              <a:t>8</a:t>
            </a:r>
            <a:r>
              <a:rPr lang="en-US" sz="1200" i="1" kern="1200" baseline="0" dirty="0" smtClean="0">
                <a:solidFill>
                  <a:schemeClr val="tx1"/>
                </a:solidFill>
                <a:latin typeface="+mn-lt"/>
                <a:ea typeface="+mn-ea"/>
                <a:cs typeface="+mn-cs"/>
              </a:rPr>
              <a:t>Baylor International Pediatric AIDS Initiative, </a:t>
            </a:r>
            <a:r>
              <a:rPr lang="en-US" sz="1200" i="1" kern="1200" baseline="0" dirty="0" err="1" smtClean="0">
                <a:solidFill>
                  <a:schemeClr val="tx1"/>
                </a:solidFill>
                <a:latin typeface="+mn-lt"/>
                <a:ea typeface="+mn-ea"/>
                <a:cs typeface="+mn-cs"/>
              </a:rPr>
              <a:t>Gabarone</a:t>
            </a:r>
            <a:r>
              <a:rPr lang="en-US" sz="1200" i="1" kern="1200" baseline="0" dirty="0" smtClean="0">
                <a:solidFill>
                  <a:schemeClr val="tx1"/>
                </a:solidFill>
                <a:latin typeface="+mn-lt"/>
                <a:ea typeface="+mn-ea"/>
                <a:cs typeface="+mn-cs"/>
              </a:rPr>
              <a:t>, Botswana, </a:t>
            </a:r>
            <a:r>
              <a:rPr lang="en-US" sz="1200" i="1" kern="1200" baseline="30000" dirty="0" smtClean="0">
                <a:solidFill>
                  <a:schemeClr val="tx1"/>
                </a:solidFill>
                <a:latin typeface="+mn-lt"/>
                <a:ea typeface="+mn-ea"/>
                <a:cs typeface="+mn-cs"/>
              </a:rPr>
              <a:t>9</a:t>
            </a:r>
            <a:r>
              <a:rPr lang="en-US" sz="1200" i="1" kern="1200" baseline="0" dirty="0" smtClean="0">
                <a:solidFill>
                  <a:schemeClr val="tx1"/>
                </a:solidFill>
                <a:latin typeface="+mn-lt"/>
                <a:ea typeface="+mn-ea"/>
                <a:cs typeface="+mn-cs"/>
              </a:rPr>
              <a:t>Baylor International Pediatric AIDS Initiative, Maseru, Lesotho,, </a:t>
            </a:r>
            <a:r>
              <a:rPr lang="en-US" sz="1200" i="1" kern="1200" baseline="30000" dirty="0" smtClean="0">
                <a:solidFill>
                  <a:schemeClr val="tx1"/>
                </a:solidFill>
                <a:latin typeface="+mn-lt"/>
                <a:ea typeface="+mn-ea"/>
                <a:cs typeface="+mn-cs"/>
              </a:rPr>
              <a:t>11</a:t>
            </a:r>
            <a:r>
              <a:rPr lang="en-US" sz="1200" i="1" kern="1200" baseline="0" dirty="0" smtClean="0">
                <a:solidFill>
                  <a:schemeClr val="tx1"/>
                </a:solidFill>
                <a:latin typeface="+mn-lt"/>
                <a:ea typeface="+mn-ea"/>
                <a:cs typeface="+mn-cs"/>
              </a:rPr>
              <a:t>International Center for AIDS Care and Treatment Programs, Mailman School of Public Health, Columbia University, New York, United States</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a:t>
            </a:fld>
            <a:endParaRPr lang="en-US"/>
          </a:p>
        </p:txBody>
      </p:sp>
    </p:spTree>
    <p:extLst>
      <p:ext uri="{BB962C8B-B14F-4D97-AF65-F5344CB8AC3E}">
        <p14:creationId xmlns:p14="http://schemas.microsoft.com/office/powerpoint/2010/main" val="207544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country, mortality was significantly lower in MMP as compared to the MP group </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10</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country, a smaller proportion of those in MMP</a:t>
            </a:r>
            <a:r>
              <a:rPr lang="en-US" sz="1200" kern="1200" baseline="0" dirty="0" smtClean="0">
                <a:solidFill>
                  <a:schemeClr val="tx1"/>
                </a:solidFill>
                <a:effectLst/>
                <a:latin typeface="+mn-lt"/>
                <a:ea typeface="+mn-ea"/>
                <a:cs typeface="+mn-cs"/>
              </a:rPr>
              <a:t> were LTFU as compared to MP</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11</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Survival, by Kaplan Meier analysis was better in the MMP group. </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12</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pPr marL="0" indent="0">
              <a:buNone/>
            </a:pPr>
            <a:r>
              <a:rPr lang="en-US" sz="1200" dirty="0" smtClean="0"/>
              <a:t>For each age group- LTFU and mortality varied but were lower in the MMP vs. MP group</a:t>
            </a:r>
          </a:p>
          <a:p>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13</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Overall by country- adherence, CD4+, and VL outcomes were also better in the MMP </a:t>
            </a:r>
            <a:r>
              <a:rPr lang="en-US" sz="1200" kern="1200" baseline="0" dirty="0" err="1" smtClean="0">
                <a:solidFill>
                  <a:schemeClr val="tx1"/>
                </a:solidFill>
                <a:effectLst/>
                <a:latin typeface="+mn-lt"/>
                <a:ea typeface="+mn-ea"/>
                <a:cs typeface="+mn-cs"/>
              </a:rPr>
              <a:t>vs</a:t>
            </a:r>
            <a:r>
              <a:rPr lang="en-US" sz="1200" kern="1200" baseline="0" dirty="0" smtClean="0">
                <a:solidFill>
                  <a:schemeClr val="tx1"/>
                </a:solidFill>
                <a:effectLst/>
                <a:latin typeface="+mn-lt"/>
                <a:ea typeface="+mn-ea"/>
                <a:cs typeface="+mn-cs"/>
              </a:rPr>
              <a:t> MP group. In Tanzania, viral load suppression followed a similar trend, however, these findings were not statistically significant. </a:t>
            </a:r>
            <a:r>
              <a:rPr lang="en-US" sz="1200" b="1" kern="1200" dirty="0" smtClean="0">
                <a:solidFill>
                  <a:schemeClr val="tx1"/>
                </a:solidFill>
                <a:effectLst/>
                <a:latin typeface="+mn-lt"/>
                <a:ea typeface="+mn-ea"/>
                <a:cs typeface="+mn-cs"/>
              </a:rPr>
              <a:t>The Tanzania</a:t>
            </a:r>
            <a:r>
              <a:rPr lang="en-US" sz="1200" b="1" kern="1200" baseline="0" dirty="0" smtClean="0">
                <a:solidFill>
                  <a:schemeClr val="tx1"/>
                </a:solidFill>
                <a:effectLst/>
                <a:latin typeface="+mn-lt"/>
                <a:ea typeface="+mn-ea"/>
                <a:cs typeface="+mn-cs"/>
              </a:rPr>
              <a:t>n </a:t>
            </a:r>
            <a:r>
              <a:rPr lang="en-US" sz="1200" b="1" kern="1200" dirty="0" smtClean="0">
                <a:solidFill>
                  <a:schemeClr val="tx1"/>
                </a:solidFill>
                <a:effectLst/>
                <a:latin typeface="+mn-lt"/>
                <a:ea typeface="+mn-ea"/>
                <a:cs typeface="+mn-cs"/>
              </a:rPr>
              <a:t>COE’s were not opened</a:t>
            </a:r>
            <a:r>
              <a:rPr lang="en-US" sz="1200" b="1" kern="1200" baseline="0" dirty="0" smtClean="0">
                <a:solidFill>
                  <a:schemeClr val="tx1"/>
                </a:solidFill>
                <a:effectLst/>
                <a:latin typeface="+mn-lt"/>
                <a:ea typeface="+mn-ea"/>
                <a:cs typeface="+mn-cs"/>
              </a:rPr>
              <a:t> until 2010, and therefore </a:t>
            </a:r>
            <a:r>
              <a:rPr lang="en-US" sz="1200" b="1" kern="1200" dirty="0" smtClean="0">
                <a:solidFill>
                  <a:schemeClr val="tx1"/>
                </a:solidFill>
                <a:effectLst/>
                <a:latin typeface="+mn-lt"/>
                <a:ea typeface="+mn-ea"/>
                <a:cs typeface="+mn-cs"/>
              </a:rPr>
              <a:t>had less patient experience and data than the other COEs. </a:t>
            </a:r>
            <a:endParaRPr lang="en-US" sz="1200" b="1"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14</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each age group, adherence, CD4+ and VL outcomes varied but were better in the MMP vs. MP group. </a:t>
            </a:r>
            <a:r>
              <a:rPr lang="en-GB" sz="1200" kern="1200" dirty="0" smtClean="0">
                <a:solidFill>
                  <a:schemeClr val="tx1"/>
                </a:solidFill>
                <a:effectLst/>
                <a:latin typeface="+mn-lt"/>
                <a:ea typeface="+mn-ea"/>
                <a:cs typeface="+mn-cs"/>
              </a:rPr>
              <a:t>This is not surprising, given that those who remained in MP, for the most part, had either adherence or other clinical issues.  However, it once more suggests no negative consequences of transitioning to MMP.</a:t>
            </a:r>
          </a:p>
          <a:p>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15</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By definition patients in MP, remained on monthly prescription schedules because they were deemed to have either adherence or clinical issues. Therefore, it is not surprising that their clinical outcomes were worse than MMP patients.</a:t>
            </a:r>
            <a:r>
              <a:rPr lang="en-GB" sz="1200" dirty="0" smtClean="0"/>
              <a:t> </a:t>
            </a:r>
          </a:p>
          <a:p>
            <a:pPr marL="0" indent="0">
              <a:buNone/>
            </a:pPr>
            <a:endParaRPr lang="en-GB" sz="1000" dirty="0" smtClean="0"/>
          </a:p>
          <a:p>
            <a:r>
              <a:rPr lang="en-US" sz="1200" dirty="0" smtClean="0"/>
              <a:t>We considered comparing clinical outcomes of patients before and after entry into MMP. Unfortunately,  due to insufficient data, a meaningful comparison was not possible.</a:t>
            </a:r>
          </a:p>
          <a:p>
            <a:endParaRPr lang="en-GB" sz="1000" dirty="0" smtClean="0"/>
          </a:p>
          <a:p>
            <a:r>
              <a:rPr lang="is-IS" sz="1200" dirty="0" smtClean="0">
                <a:solidFill>
                  <a:srgbClr val="000000"/>
                </a:solidFill>
              </a:rPr>
              <a:t>All patients attended BIPAI COEs which were comparatively well resourced which may limit generalizability to other health settings</a:t>
            </a:r>
            <a:endParaRPr lang="en-GB" sz="1200" dirty="0" smtClean="0">
              <a:solidFill>
                <a:srgbClr val="000000"/>
              </a:solidFill>
            </a:endParaRPr>
          </a:p>
          <a:p>
            <a:r>
              <a:rPr lang="en-GB" sz="1200" dirty="0" smtClean="0"/>
              <a:t>Therefore,</a:t>
            </a:r>
            <a:r>
              <a:rPr lang="en-GB" sz="1200" baseline="0" dirty="0" smtClean="0"/>
              <a:t> t</a:t>
            </a:r>
            <a:r>
              <a:rPr lang="en-GB" sz="1200" dirty="0" smtClean="0"/>
              <a:t>ranslation of the BIPAI experience to primary health centres may require thoughtful planning, staffing and training</a:t>
            </a:r>
          </a:p>
          <a:p>
            <a:r>
              <a:rPr lang="en-GB" sz="1200" dirty="0" smtClean="0"/>
              <a:t>However,</a:t>
            </a:r>
            <a:r>
              <a:rPr lang="en-GB" sz="1200" baseline="0" dirty="0" smtClean="0"/>
              <a:t> </a:t>
            </a:r>
            <a:r>
              <a:rPr lang="en-GB" sz="1200" dirty="0" smtClean="0"/>
              <a:t>the BIPAI clinics see very large numbers of patients daily, suggesting</a:t>
            </a:r>
            <a:r>
              <a:rPr lang="en-GB" sz="1200" baseline="0" dirty="0" smtClean="0"/>
              <a:t> </a:t>
            </a:r>
            <a:r>
              <a:rPr lang="en-GB" sz="1200" dirty="0" smtClean="0"/>
              <a:t>that the approach can be implemented at busy sites</a:t>
            </a:r>
          </a:p>
          <a:p>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16</a:t>
            </a:fld>
            <a:endParaRPr lang="en-US"/>
          </a:p>
        </p:txBody>
      </p:sp>
    </p:spTree>
    <p:extLst>
      <p:ext uri="{BB962C8B-B14F-4D97-AF65-F5344CB8AC3E}">
        <p14:creationId xmlns:p14="http://schemas.microsoft.com/office/powerpoint/2010/main" val="389019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This analysis of more than 15,000 children and adolescents from six African countries demonstrates that a transition to multi-monthly prescription schedules was feasible and safe with evidence of positive health outcomes in terms of immunologic status, ART adherence, virologic suppression, retention, and mortality. </a:t>
            </a:r>
          </a:p>
        </p:txBody>
      </p:sp>
      <p:sp>
        <p:nvSpPr>
          <p:cNvPr id="4" name="Slide Number Placeholder 3"/>
          <p:cNvSpPr>
            <a:spLocks noGrp="1"/>
          </p:cNvSpPr>
          <p:nvPr>
            <p:ph type="sldNum" sz="quarter" idx="10"/>
          </p:nvPr>
        </p:nvSpPr>
        <p:spPr/>
        <p:txBody>
          <a:bodyPr/>
          <a:lstStyle/>
          <a:p>
            <a:fld id="{D6DB8867-7895-8747-91E4-30809A00C277}" type="slidenum">
              <a:rPr lang="en-US" smtClean="0"/>
              <a:t>17</a:t>
            </a:fld>
            <a:endParaRPr lang="en-US"/>
          </a:p>
        </p:txBody>
      </p:sp>
    </p:spTree>
    <p:extLst>
      <p:ext uri="{BB962C8B-B14F-4D97-AF65-F5344CB8AC3E}">
        <p14:creationId xmlns:p14="http://schemas.microsoft.com/office/powerpoint/2010/main" val="389019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study was made possible due to over a decade of work conducted by the BIPAI Network- therefore we would like to thank BIPAI leadership as well as all the health workers, data, and administrative staff who work hard every day to provide high quality care for patients and their families.  Funding and support was provided by the USAID Regional HIV AIDS program &amp; USAID Washington teams via the TSP award. We also want to thank the children, adolescents, and families who inspire us with their perseverance and courage. </a:t>
            </a:r>
          </a:p>
          <a:p>
            <a:r>
              <a:rPr lang="en-US" baseline="0" dirty="0" smtClean="0"/>
              <a:t>Thank you. We welcome questions, comments and suggestions. </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18</a:t>
            </a:fld>
            <a:endParaRPr lang="en-US"/>
          </a:p>
        </p:txBody>
      </p:sp>
    </p:spTree>
    <p:extLst>
      <p:ext uri="{BB962C8B-B14F-4D97-AF65-F5344CB8AC3E}">
        <p14:creationId xmlns:p14="http://schemas.microsoft.com/office/powerpoint/2010/main" val="214158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 potential conflict of interest to report</a:t>
            </a:r>
          </a:p>
        </p:txBody>
      </p:sp>
      <p:sp>
        <p:nvSpPr>
          <p:cNvPr id="4" name="Slide Number Placeholder 3"/>
          <p:cNvSpPr>
            <a:spLocks noGrp="1"/>
          </p:cNvSpPr>
          <p:nvPr>
            <p:ph type="sldNum" sz="quarter" idx="10"/>
          </p:nvPr>
        </p:nvSpPr>
        <p:spPr/>
        <p:txBody>
          <a:bodyPr/>
          <a:lstStyle/>
          <a:p>
            <a:fld id="{D6DB8867-7895-8747-91E4-30809A00C277}" type="slidenum">
              <a:rPr lang="en-US" smtClean="0"/>
              <a:t>2</a:t>
            </a:fld>
            <a:endParaRPr lang="en-US"/>
          </a:p>
        </p:txBody>
      </p:sp>
    </p:spTree>
    <p:extLst>
      <p:ext uri="{BB962C8B-B14F-4D97-AF65-F5344CB8AC3E}">
        <p14:creationId xmlns:p14="http://schemas.microsoft.com/office/powerpoint/2010/main" val="105728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To improve ART coverage and help reach the 90-90-90 targets, differentiated approaches to care are necessary</a:t>
            </a:r>
          </a:p>
          <a:p>
            <a:r>
              <a:rPr lang="en-US" sz="1200" dirty="0" smtClean="0"/>
              <a:t>Potential models include reduced frequency of clinic visits for stable patients</a:t>
            </a:r>
            <a:r>
              <a:rPr lang="en-GB" sz="1200" dirty="0" smtClean="0"/>
              <a:t> </a:t>
            </a:r>
          </a:p>
          <a:p>
            <a:r>
              <a:rPr lang="en-US" sz="1200" dirty="0" smtClean="0"/>
              <a:t>Unfortunately, there is </a:t>
            </a:r>
            <a:r>
              <a:rPr lang="en-US" sz="1200" dirty="0" smtClean="0">
                <a:solidFill>
                  <a:srgbClr val="000000"/>
                </a:solidFill>
              </a:rPr>
              <a:t>a paucity </a:t>
            </a:r>
            <a:r>
              <a:rPr lang="en-US" sz="1200" dirty="0" smtClean="0"/>
              <a:t>of data regarding the impact of differentiated care models (including reduced clinic visits) on pediatric &amp; adolescent outcomes</a:t>
            </a:r>
          </a:p>
          <a:p>
            <a:r>
              <a:rPr lang="en-US" sz="1200" dirty="0" smtClean="0"/>
              <a:t>Baylor International Pediatric AIDS Initiative abbreviated</a:t>
            </a:r>
            <a:r>
              <a:rPr lang="en-US" sz="1200" baseline="0" dirty="0" smtClean="0"/>
              <a:t> as </a:t>
            </a:r>
            <a:r>
              <a:rPr lang="en-US" sz="1200" dirty="0" smtClean="0"/>
              <a:t>BIPAI, has centers of excellence (COE)s in Botswana, Lesotho, Swaziland, Malawi, Uganda and Tanzania.</a:t>
            </a:r>
            <a:r>
              <a:rPr lang="en-GB" sz="1200" dirty="0" smtClean="0"/>
              <a:t> These COEs provide free, comprehensive HIV care for HIV-infected children and adolescents. </a:t>
            </a:r>
            <a:endParaRPr lang="en-US" sz="1200" dirty="0" smtClean="0"/>
          </a:p>
        </p:txBody>
      </p:sp>
      <p:sp>
        <p:nvSpPr>
          <p:cNvPr id="4" name="Slide Number Placeholder 3"/>
          <p:cNvSpPr>
            <a:spLocks noGrp="1"/>
          </p:cNvSpPr>
          <p:nvPr>
            <p:ph type="sldNum" sz="quarter" idx="10"/>
          </p:nvPr>
        </p:nvSpPr>
        <p:spPr/>
        <p:txBody>
          <a:bodyPr/>
          <a:lstStyle/>
          <a:p>
            <a:fld id="{F6A3442C-33AD-4DAC-BA46-14B426CCF641}" type="slidenum">
              <a:rPr lang="en-GB" smtClean="0"/>
              <a:t>3</a:t>
            </a:fld>
            <a:endParaRPr lang="en-GB" dirty="0"/>
          </a:p>
        </p:txBody>
      </p:sp>
    </p:spTree>
    <p:extLst>
      <p:ext uri="{BB962C8B-B14F-4D97-AF65-F5344CB8AC3E}">
        <p14:creationId xmlns:p14="http://schemas.microsoft.com/office/powerpoint/2010/main" val="156511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objective was to </a:t>
            </a:r>
            <a:r>
              <a:rPr lang="en-US" sz="1200" dirty="0" smtClean="0"/>
              <a:t>evaluate the feasibility and describe the experience of delivering multi-monthly ART prescription schedules by conducting a retrospective analysis of clinical outcomes and comparing monthly (</a:t>
            </a:r>
            <a:r>
              <a:rPr lang="en-US" sz="1200" b="1" dirty="0" smtClean="0"/>
              <a:t>MP</a:t>
            </a:r>
            <a:r>
              <a:rPr lang="en-US" sz="1200" dirty="0" smtClean="0"/>
              <a:t>) with multi-monthly ART prescription schedules (</a:t>
            </a:r>
            <a:r>
              <a:rPr lang="en-US" sz="1200" b="1" dirty="0" smtClean="0"/>
              <a:t>MMP</a:t>
            </a:r>
            <a:r>
              <a:rPr lang="en-US" sz="1200" dirty="0" smtClean="0"/>
              <a:t>) for children and adolescents (0-19 years) attending BIPAI COEs.</a:t>
            </a:r>
          </a:p>
          <a:p>
            <a:endParaRPr lang="en-US" dirty="0"/>
          </a:p>
        </p:txBody>
      </p:sp>
      <p:sp>
        <p:nvSpPr>
          <p:cNvPr id="4" name="Slide Number Placeholder 3"/>
          <p:cNvSpPr>
            <a:spLocks noGrp="1"/>
          </p:cNvSpPr>
          <p:nvPr>
            <p:ph type="sldNum" sz="quarter" idx="10"/>
          </p:nvPr>
        </p:nvSpPr>
        <p:spPr/>
        <p:txBody>
          <a:bodyPr/>
          <a:lstStyle/>
          <a:p>
            <a:fld id="{F6A3442C-33AD-4DAC-BA46-14B426CCF641}" type="slidenum">
              <a:rPr lang="en-GB" smtClean="0"/>
              <a:t>4</a:t>
            </a:fld>
            <a:endParaRPr lang="en-GB" dirty="0"/>
          </a:p>
        </p:txBody>
      </p:sp>
    </p:spTree>
    <p:extLst>
      <p:ext uri="{BB962C8B-B14F-4D97-AF65-F5344CB8AC3E}">
        <p14:creationId xmlns:p14="http://schemas.microsoft.com/office/powerpoint/2010/main" val="156511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MMP was introduced at each COE in line with national policy.</a:t>
            </a:r>
          </a:p>
          <a:p>
            <a:r>
              <a:rPr lang="en-GB" sz="1200" dirty="0" smtClean="0"/>
              <a:t>The decision to switch to MMP was made on an individual patient basis and varied by provider and facility</a:t>
            </a:r>
          </a:p>
          <a:p>
            <a:r>
              <a:rPr lang="en-US" sz="1200" dirty="0" smtClean="0"/>
              <a:t>In most cases this meant patients were transitioned to MMP when deemed to be clinically stable and ART adherent, typically after 6-9 months of monthly prescriptions. </a:t>
            </a:r>
          </a:p>
          <a:p>
            <a:pPr lvl="1"/>
            <a:r>
              <a:rPr lang="en-US" sz="1200" b="0" dirty="0" smtClean="0"/>
              <a:t>C</a:t>
            </a:r>
            <a:r>
              <a:rPr lang="en-GB" sz="1200" b="0" dirty="0" err="1" smtClean="0"/>
              <a:t>linically</a:t>
            </a:r>
            <a:r>
              <a:rPr lang="en-GB" sz="1200" b="0" dirty="0" smtClean="0"/>
              <a:t> stable was defined as: improving CD4+ count, undetectable viral load and minimal HIV associated morbidity</a:t>
            </a:r>
          </a:p>
          <a:p>
            <a:pPr lvl="1"/>
            <a:r>
              <a:rPr lang="en-GB" sz="1200" b="0" dirty="0" smtClean="0"/>
              <a:t>ART adherence was </a:t>
            </a:r>
            <a:r>
              <a:rPr lang="en-GB" sz="1200" dirty="0" smtClean="0"/>
              <a:t>defined as: (pill count 95-105% by pharmacy refill data)</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5</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none" dirty="0" smtClean="0"/>
          </a:p>
          <a:p>
            <a:r>
              <a:rPr lang="en-US" sz="1400" u="none" dirty="0" smtClean="0"/>
              <a:t>We conducted a retrospective review of electronic patient medical records</a:t>
            </a:r>
          </a:p>
          <a:p>
            <a:endParaRPr lang="en-US" sz="1400" u="none" dirty="0" smtClean="0"/>
          </a:p>
          <a:p>
            <a:r>
              <a:rPr lang="en-US" sz="1400" u="none" dirty="0" smtClean="0"/>
              <a:t>From</a:t>
            </a:r>
            <a:r>
              <a:rPr lang="en-US" sz="1400" u="none" baseline="0" dirty="0" smtClean="0"/>
              <a:t> s</a:t>
            </a:r>
            <a:r>
              <a:rPr lang="en-GB" sz="1400" u="none" dirty="0" smtClean="0"/>
              <a:t>even urban clinics in six African countries </a:t>
            </a:r>
          </a:p>
          <a:p>
            <a:endParaRPr lang="en-GB" sz="1400" u="none" dirty="0" smtClean="0"/>
          </a:p>
          <a:p>
            <a:r>
              <a:rPr lang="en-US" sz="1400" u="none" dirty="0" smtClean="0"/>
              <a:t>We reviewed records of patients 0-19 years of age initiated on ART from Jan 1, 2003 to June 30, 2015 </a:t>
            </a:r>
          </a:p>
          <a:p>
            <a:endParaRPr lang="en-US" sz="1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6</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Patient visits were classified as either monthly (MP) or multi-monthly (MMP) based on the number of days between scheduled clinical visits.</a:t>
            </a:r>
            <a:r>
              <a:rPr lang="en-GB" sz="1200" dirty="0" smtClean="0"/>
              <a:t> MMP was defined as </a:t>
            </a:r>
            <a:r>
              <a:rPr lang="en-US" sz="1200" dirty="0" smtClean="0"/>
              <a:t>56-180 days</a:t>
            </a:r>
          </a:p>
          <a:p>
            <a:r>
              <a:rPr lang="en-US" sz="1200" b="1" dirty="0" smtClean="0"/>
              <a:t>Outcomes were defined as follows:</a:t>
            </a:r>
            <a:r>
              <a:rPr lang="en-US" sz="1200" b="1" baseline="0" dirty="0" smtClean="0"/>
              <a:t> </a:t>
            </a:r>
            <a:r>
              <a:rPr lang="en-US" sz="1200" b="1" dirty="0" smtClean="0"/>
              <a:t>Adherence</a:t>
            </a:r>
            <a:r>
              <a:rPr lang="en-US" sz="1200" b="0" dirty="0" smtClean="0"/>
              <a:t>-</a:t>
            </a:r>
            <a:r>
              <a:rPr lang="en-US" sz="1200" b="0" baseline="0" dirty="0" smtClean="0"/>
              <a:t> </a:t>
            </a:r>
            <a:r>
              <a:rPr lang="en-US" sz="1200" dirty="0" smtClean="0"/>
              <a:t>a</a:t>
            </a:r>
            <a:r>
              <a:rPr lang="en-US" sz="1200" baseline="0" dirty="0" smtClean="0"/>
              <a:t> pharmacy </a:t>
            </a:r>
            <a:r>
              <a:rPr lang="en-US" sz="1200" dirty="0" smtClean="0"/>
              <a:t>pill count of 95-105%, </a:t>
            </a:r>
            <a:r>
              <a:rPr lang="en-US" sz="1200" b="1" dirty="0" smtClean="0"/>
              <a:t>loss-to-follow up (LTFU)-</a:t>
            </a:r>
            <a:r>
              <a:rPr lang="en-US" sz="1200" b="1" baseline="0" dirty="0" smtClean="0"/>
              <a:t> </a:t>
            </a:r>
            <a:r>
              <a:rPr lang="en-US" sz="1200" dirty="0" smtClean="0"/>
              <a:t>as recorded in the EMR</a:t>
            </a:r>
            <a:r>
              <a:rPr lang="en-US" sz="1200" b="1" dirty="0" smtClean="0"/>
              <a:t> </a:t>
            </a:r>
            <a:r>
              <a:rPr lang="en-US" sz="1200" dirty="0" smtClean="0"/>
              <a:t>, </a:t>
            </a:r>
            <a:r>
              <a:rPr lang="en-US" sz="1200" b="1" dirty="0" smtClean="0"/>
              <a:t>CD4+</a:t>
            </a:r>
            <a:r>
              <a:rPr lang="en-US" sz="1200" dirty="0" smtClean="0"/>
              <a:t> (&gt; 350 for patients 5 years</a:t>
            </a:r>
            <a:r>
              <a:rPr lang="en-US" sz="1200" baseline="0" dirty="0" smtClean="0"/>
              <a:t> of age or older,</a:t>
            </a:r>
            <a:r>
              <a:rPr lang="en-US" sz="1200" dirty="0" smtClean="0"/>
              <a:t> or &gt; 25% for those</a:t>
            </a:r>
            <a:r>
              <a:rPr lang="en-US" sz="1200" baseline="0" dirty="0" smtClean="0"/>
              <a:t> less than </a:t>
            </a:r>
            <a:r>
              <a:rPr lang="en-US" sz="1200" dirty="0" smtClean="0"/>
              <a:t>5 years of</a:t>
            </a:r>
            <a:r>
              <a:rPr lang="en-US" sz="1200" baseline="0" dirty="0" smtClean="0"/>
              <a:t> age. </a:t>
            </a:r>
            <a:r>
              <a:rPr lang="en-US" sz="1200" dirty="0" smtClean="0"/>
              <a:t> </a:t>
            </a:r>
            <a:r>
              <a:rPr lang="en-US" sz="1200" b="1" dirty="0" smtClean="0"/>
              <a:t>viral load </a:t>
            </a:r>
            <a:r>
              <a:rPr lang="en-US" sz="1200" dirty="0" smtClean="0"/>
              <a:t>(undetectable [&lt; 400 copies/ml] vs</a:t>
            </a:r>
            <a:r>
              <a:rPr lang="en-US" sz="1200" dirty="0" smtClean="0">
                <a:solidFill>
                  <a:srgbClr val="000000"/>
                </a:solidFill>
              </a:rPr>
              <a:t>. detectable</a:t>
            </a:r>
            <a:r>
              <a:rPr lang="en-US" sz="1200" dirty="0" smtClean="0"/>
              <a:t>).</a:t>
            </a:r>
          </a:p>
          <a:p>
            <a:r>
              <a:rPr lang="en-US" sz="1200" dirty="0" smtClean="0"/>
              <a:t>These outcomes were compared between MP and MMP patients by two-sample tests for binomial proportions. </a:t>
            </a:r>
          </a:p>
          <a:p>
            <a:r>
              <a:rPr lang="en-US" sz="1200" dirty="0" smtClean="0"/>
              <a:t>Mortality was compared by log rank test</a:t>
            </a:r>
            <a:r>
              <a:rPr lang="en-GB" sz="1200" dirty="0" smtClean="0"/>
              <a:t>. </a:t>
            </a:r>
          </a:p>
          <a:p>
            <a:r>
              <a:rPr lang="en-US" sz="1200" dirty="0" smtClean="0"/>
              <a:t>To avoid immortal time bias, MMP patients contributed person-time to the MP group between ART initiation and the start of MMP.</a:t>
            </a:r>
          </a:p>
          <a:p>
            <a:endParaRPr lang="en-GB" sz="1200" dirty="0" smtClean="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7</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smtClean="0"/>
          </a:p>
          <a:p>
            <a:r>
              <a:rPr lang="en-CA" sz="1200" dirty="0" smtClean="0"/>
              <a:t>We reviewed 22,658 patient</a:t>
            </a:r>
            <a:r>
              <a:rPr lang="en-GB" sz="1200" dirty="0" smtClean="0"/>
              <a:t> records </a:t>
            </a:r>
          </a:p>
          <a:p>
            <a:r>
              <a:rPr lang="en-GB" sz="1200" dirty="0" smtClean="0"/>
              <a:t>2,186 records were excluded because they had less than 12 months of follow up data when the dataset was closed</a:t>
            </a:r>
          </a:p>
          <a:p>
            <a:r>
              <a:rPr lang="en-GB" sz="1200" b="1" dirty="0" smtClean="0"/>
              <a:t>20,472 patient records </a:t>
            </a:r>
            <a:r>
              <a:rPr lang="en-GB" sz="1200" b="0" dirty="0" smtClean="0"/>
              <a:t>were </a:t>
            </a:r>
            <a:r>
              <a:rPr lang="en-GB" sz="1200" dirty="0" smtClean="0"/>
              <a:t>included in the analysis</a:t>
            </a:r>
          </a:p>
          <a:p>
            <a:pPr marL="742950" lvl="2" indent="-342900"/>
            <a:r>
              <a:rPr lang="en-GB" sz="1200" dirty="0" smtClean="0"/>
              <a:t>74% were 0-9 years old and 26%</a:t>
            </a:r>
            <a:r>
              <a:rPr lang="en-GB" sz="1200" baseline="0" dirty="0" smtClean="0"/>
              <a:t> </a:t>
            </a:r>
            <a:r>
              <a:rPr lang="en-GB" sz="1200" dirty="0" smtClean="0"/>
              <a:t>were 10-19 years old</a:t>
            </a:r>
            <a:r>
              <a:rPr lang="en-GB" sz="1200" baseline="0" dirty="0" smtClean="0"/>
              <a:t> at ART initiation</a:t>
            </a:r>
            <a:r>
              <a:rPr lang="en-GB" sz="1200" dirty="0" smtClean="0"/>
              <a:t> </a:t>
            </a:r>
          </a:p>
          <a:p>
            <a:r>
              <a:rPr lang="en-GB" sz="1200" b="1" dirty="0" smtClean="0"/>
              <a:t>26%</a:t>
            </a:r>
            <a:r>
              <a:rPr lang="en-GB" sz="1200" dirty="0" smtClean="0"/>
              <a:t> remained in the</a:t>
            </a:r>
            <a:r>
              <a:rPr lang="en-GB" sz="1200" baseline="0" dirty="0" smtClean="0"/>
              <a:t> </a:t>
            </a:r>
            <a:r>
              <a:rPr lang="en-GB" sz="1200" b="1" dirty="0" smtClean="0"/>
              <a:t>MP</a:t>
            </a:r>
            <a:r>
              <a:rPr lang="en-GB" sz="1200" b="1" baseline="0" dirty="0" smtClean="0"/>
              <a:t> </a:t>
            </a:r>
            <a:r>
              <a:rPr lang="en-GB" sz="1200" b="1" dirty="0" smtClean="0"/>
              <a:t>group  </a:t>
            </a:r>
            <a:r>
              <a:rPr lang="en-GB" sz="1200" dirty="0" smtClean="0"/>
              <a:t>and</a:t>
            </a:r>
            <a:r>
              <a:rPr lang="en-GB" sz="1200" b="1" dirty="0" smtClean="0"/>
              <a:t> 74%</a:t>
            </a:r>
            <a:r>
              <a:rPr lang="en-GB" sz="1200" dirty="0" smtClean="0"/>
              <a:t> transitioned to MMP</a:t>
            </a:r>
            <a:endParaRPr lang="en-GB" sz="1200" b="1" dirty="0" smtClean="0"/>
          </a:p>
          <a:p>
            <a:r>
              <a:rPr lang="en-US" sz="1200" kern="1200" dirty="0" smtClean="0">
                <a:solidFill>
                  <a:schemeClr val="tx1"/>
                </a:solidFill>
                <a:effectLst/>
                <a:latin typeface="+mn-lt"/>
                <a:ea typeface="+mn-ea"/>
                <a:cs typeface="+mn-cs"/>
              </a:rPr>
              <a:t>The analysis was performed as intent-to-treat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someone asks- Only 14.3% of all MMP reverted to MP patients.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8</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compared to MP, MMP patients had lower mortality and loss</a:t>
            </a:r>
            <a:r>
              <a:rPr lang="en-US" sz="1200" baseline="0" dirty="0" smtClean="0"/>
              <a:t> to follow up</a:t>
            </a:r>
            <a:r>
              <a:rPr lang="en-US" sz="1200" dirty="0" smtClean="0"/>
              <a:t> as well as superior ART adherence and response to ART by CD4+ and VL measurements.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Mortality was 2.08 deaths per 100 patient years in the MP group vs. 0.45 in the MMP group.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Analyses by country and by disaggregated age groups yielded broadly similar findings</a:t>
            </a:r>
            <a:r>
              <a:rPr lang="en-US" sz="1200" baseline="0" dirty="0" smtClean="0"/>
              <a:t> as follows: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9</a:t>
            </a:fld>
            <a:endParaRPr lang="en-US"/>
          </a:p>
        </p:txBody>
      </p:sp>
    </p:spTree>
    <p:extLst>
      <p:ext uri="{BB962C8B-B14F-4D97-AF65-F5344CB8AC3E}">
        <p14:creationId xmlns:p14="http://schemas.microsoft.com/office/powerpoint/2010/main" val="30971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5578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39943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370587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368611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2D7F7-D82C-3B45-9DC3-BD7F58EA320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77891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2D7F7-D82C-3B45-9DC3-BD7F58EA3206}"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30073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2D7F7-D82C-3B45-9DC3-BD7F58EA3206}"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409875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2D7F7-D82C-3B45-9DC3-BD7F58EA3206}"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1733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D7F7-D82C-3B45-9DC3-BD7F58EA3206}"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212924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2D7F7-D82C-3B45-9DC3-BD7F58EA3206}"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429293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2D7F7-D82C-3B45-9DC3-BD7F58EA3206}"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34755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2D7F7-D82C-3B45-9DC3-BD7F58EA3206}" type="datetimeFigureOut">
              <a:rPr lang="en-US" smtClean="0"/>
              <a:t>7/24/2017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95AD7-E0B9-7A42-95E6-9893D31B6411}" type="slidenum">
              <a:rPr lang="en-US" smtClean="0"/>
              <a:t>‹#›</a:t>
            </a:fld>
            <a:endParaRPr lang="en-US"/>
          </a:p>
        </p:txBody>
      </p:sp>
    </p:spTree>
    <p:extLst>
      <p:ext uri="{BB962C8B-B14F-4D97-AF65-F5344CB8AC3E}">
        <p14:creationId xmlns:p14="http://schemas.microsoft.com/office/powerpoint/2010/main" val="2076199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jpg"/><Relationship Id="rId5" Type="http://schemas.openxmlformats.org/officeDocument/2006/relationships/image" Target="../media/image3.png"/><Relationship Id="rId10" Type="http://schemas.openxmlformats.org/officeDocument/2006/relationships/image" Target="../media/image12.jpg"/><Relationship Id="rId4" Type="http://schemas.openxmlformats.org/officeDocument/2006/relationships/image" Target="../media/image2.jp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75896"/>
            <a:ext cx="8496944" cy="2758604"/>
          </a:xfrm>
          <a:solidFill>
            <a:srgbClr val="953735"/>
          </a:solidFill>
          <a:ln w="3175"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r>
              <a:rPr lang="en-US" sz="3200" b="1" dirty="0">
                <a:solidFill>
                  <a:srgbClr val="FFFFFF"/>
                </a:solidFill>
              </a:rPr>
              <a:t>M</a:t>
            </a:r>
            <a:r>
              <a:rPr lang="en-US" sz="3200" b="1" dirty="0" smtClean="0">
                <a:solidFill>
                  <a:srgbClr val="FFFFFF"/>
                </a:solidFill>
              </a:rPr>
              <a:t>ulti-</a:t>
            </a:r>
            <a:r>
              <a:rPr lang="en-US" sz="3200" b="1" dirty="0">
                <a:solidFill>
                  <a:srgbClr val="FFFFFF"/>
                </a:solidFill>
              </a:rPr>
              <a:t>m</a:t>
            </a:r>
            <a:r>
              <a:rPr lang="en-US" sz="3200" b="1" dirty="0" smtClean="0">
                <a:solidFill>
                  <a:srgbClr val="FFFFFF"/>
                </a:solidFill>
              </a:rPr>
              <a:t>onth prescription of antiretroviral therapy amongst </a:t>
            </a:r>
            <a:r>
              <a:rPr lang="en-US" sz="3200" b="1" dirty="0">
                <a:solidFill>
                  <a:srgbClr val="FFFFFF"/>
                </a:solidFill>
              </a:rPr>
              <a:t>children and </a:t>
            </a:r>
            <a:r>
              <a:rPr lang="en-US" sz="3200" b="1" dirty="0" smtClean="0">
                <a:solidFill>
                  <a:srgbClr val="FFFFFF"/>
                </a:solidFill>
              </a:rPr>
              <a:t>adolescents: experiences from the Baylor </a:t>
            </a:r>
            <a:r>
              <a:rPr lang="en-US" sz="3200" b="1" dirty="0">
                <a:solidFill>
                  <a:srgbClr val="FFFFFF"/>
                </a:solidFill>
              </a:rPr>
              <a:t>International Pediatric AIDS initiative (BIPAI) </a:t>
            </a:r>
            <a:r>
              <a:rPr lang="en-US" sz="3200" b="1" dirty="0" smtClean="0">
                <a:solidFill>
                  <a:srgbClr val="FFFFFF"/>
                </a:solidFill>
              </a:rPr>
              <a:t>in six African countries</a:t>
            </a:r>
            <a:endParaRPr lang="en-GB" sz="3000" dirty="0">
              <a:solidFill>
                <a:srgbClr val="FFFFFF"/>
              </a:solidFill>
            </a:endParaRPr>
          </a:p>
        </p:txBody>
      </p:sp>
      <p:sp>
        <p:nvSpPr>
          <p:cNvPr id="3" name="Subtitle 2"/>
          <p:cNvSpPr>
            <a:spLocks noGrp="1"/>
          </p:cNvSpPr>
          <p:nvPr>
            <p:ph type="subTitle" idx="1"/>
          </p:nvPr>
        </p:nvSpPr>
        <p:spPr>
          <a:xfrm>
            <a:off x="323528" y="3376335"/>
            <a:ext cx="8496944" cy="2451980"/>
          </a:xfrm>
        </p:spPr>
        <p:txBody>
          <a:bodyPr>
            <a:normAutofit fontScale="47500" lnSpcReduction="20000"/>
          </a:bodyPr>
          <a:lstStyle/>
          <a:p>
            <a:r>
              <a:rPr lang="en-GB" sz="3400" dirty="0" smtClean="0"/>
              <a:t>IAS </a:t>
            </a:r>
            <a:r>
              <a:rPr lang="en-GB" sz="3400" dirty="0"/>
              <a:t>Conference, July 24, 2017</a:t>
            </a:r>
          </a:p>
          <a:p>
            <a:r>
              <a:rPr lang="en-US" sz="3600" dirty="0">
                <a:solidFill>
                  <a:schemeClr val="tx1"/>
                </a:solidFill>
              </a:rPr>
              <a:t>Abstract number: </a:t>
            </a:r>
            <a:r>
              <a:rPr lang="en-US" sz="3600" b="1" dirty="0">
                <a:solidFill>
                  <a:schemeClr val="tx1"/>
                </a:solidFill>
              </a:rPr>
              <a:t>MOAD0105</a:t>
            </a:r>
            <a:r>
              <a:rPr lang="en-US" sz="3600" dirty="0">
                <a:solidFill>
                  <a:schemeClr val="tx1"/>
                </a:solidFill>
              </a:rPr>
              <a:t> </a:t>
            </a:r>
            <a:endParaRPr lang="en-GB" sz="3400" dirty="0"/>
          </a:p>
          <a:p>
            <a:endParaRPr lang="en-GB" sz="3400" dirty="0"/>
          </a:p>
          <a:p>
            <a:r>
              <a:rPr lang="en-US" sz="3600" dirty="0" smtClean="0"/>
              <a:t>R.S</a:t>
            </a:r>
            <a:r>
              <a:rPr lang="en-US" sz="3600" dirty="0"/>
              <a:t>. </a:t>
            </a:r>
            <a:r>
              <a:rPr lang="en-US" sz="3600" dirty="0" smtClean="0"/>
              <a:t>Wanless</a:t>
            </a:r>
            <a:r>
              <a:rPr lang="en-US" sz="3600" baseline="30000" dirty="0" smtClean="0"/>
              <a:t>1</a:t>
            </a:r>
            <a:r>
              <a:rPr lang="en-US" sz="3600" dirty="0" smtClean="0"/>
              <a:t>, </a:t>
            </a:r>
            <a:r>
              <a:rPr lang="en-US" sz="3600" u="sng" dirty="0" smtClean="0"/>
              <a:t>M</a:t>
            </a:r>
            <a:r>
              <a:rPr lang="en-US" sz="3600" u="sng" dirty="0"/>
              <a:t>. </a:t>
            </a:r>
            <a:r>
              <a:rPr lang="en-US" sz="3600" u="sng" dirty="0" smtClean="0"/>
              <a:t>Kim</a:t>
            </a:r>
            <a:r>
              <a:rPr lang="en-US" sz="3600" baseline="30000" dirty="0" smtClean="0"/>
              <a:t>2</a:t>
            </a:r>
            <a:r>
              <a:rPr lang="en-US" sz="3600" dirty="0" smtClean="0"/>
              <a:t>, </a:t>
            </a:r>
            <a:r>
              <a:rPr lang="en-US" sz="3600" dirty="0"/>
              <a:t>R. </a:t>
            </a:r>
            <a:r>
              <a:rPr lang="en-US" sz="3600" dirty="0" smtClean="0"/>
              <a:t>Golin</a:t>
            </a:r>
            <a:r>
              <a:rPr lang="en-US" sz="3600" baseline="30000" dirty="0" smtClean="0"/>
              <a:t>3 </a:t>
            </a:r>
            <a:r>
              <a:rPr lang="en-US" sz="3600" dirty="0" smtClean="0"/>
              <a:t>, A. Amzel</a:t>
            </a:r>
            <a:r>
              <a:rPr lang="en-US" sz="3600" baseline="30000" dirty="0" smtClean="0"/>
              <a:t>3</a:t>
            </a:r>
            <a:r>
              <a:rPr lang="en-US" sz="3600" dirty="0" smtClean="0"/>
              <a:t>, S</a:t>
            </a:r>
            <a:r>
              <a:rPr lang="en-US" sz="3600" dirty="0"/>
              <a:t>. </a:t>
            </a:r>
            <a:r>
              <a:rPr lang="en-US" sz="3600" dirty="0" smtClean="0"/>
              <a:t>Ahmed</a:t>
            </a:r>
            <a:r>
              <a:rPr lang="en-US" sz="3600" baseline="30000" dirty="0"/>
              <a:t>2</a:t>
            </a:r>
            <a:r>
              <a:rPr lang="en-US" sz="3600" dirty="0" smtClean="0"/>
              <a:t>, </a:t>
            </a:r>
            <a:r>
              <a:rPr lang="en-US" sz="3600" dirty="0"/>
              <a:t>J. </a:t>
            </a:r>
            <a:r>
              <a:rPr lang="en-US" sz="3600" dirty="0" smtClean="0"/>
              <a:t>Mhango</a:t>
            </a:r>
            <a:r>
              <a:rPr lang="en-US" sz="3600" baseline="30000" dirty="0"/>
              <a:t>2</a:t>
            </a:r>
            <a:r>
              <a:rPr lang="en-US" sz="3600" dirty="0" smtClean="0"/>
              <a:t>, </a:t>
            </a:r>
            <a:r>
              <a:rPr lang="en-US" sz="3600" dirty="0"/>
              <a:t>D. Damba</a:t>
            </a:r>
            <a:r>
              <a:rPr lang="en-US" sz="3600" baseline="30000" dirty="0"/>
              <a:t>4</a:t>
            </a:r>
            <a:r>
              <a:rPr lang="en-US" sz="3600" dirty="0"/>
              <a:t>, A. Kayabu</a:t>
            </a:r>
            <a:r>
              <a:rPr lang="en-US" sz="3600" baseline="30000" dirty="0"/>
              <a:t>5</a:t>
            </a:r>
            <a:r>
              <a:rPr lang="en-US" sz="3600" dirty="0"/>
              <a:t>, M. Chodota</a:t>
            </a:r>
            <a:r>
              <a:rPr lang="en-US" sz="3600" baseline="30000" dirty="0"/>
              <a:t>6</a:t>
            </a:r>
            <a:r>
              <a:rPr lang="en-US" sz="3600" dirty="0"/>
              <a:t>, S. Dlamini</a:t>
            </a:r>
            <a:r>
              <a:rPr lang="en-US" sz="3600" baseline="30000" dirty="0"/>
              <a:t>7</a:t>
            </a:r>
            <a:r>
              <a:rPr lang="en-US" sz="3600" dirty="0"/>
              <a:t>, N. Chidah</a:t>
            </a:r>
            <a:r>
              <a:rPr lang="en-US" sz="3600" baseline="30000" dirty="0"/>
              <a:t>8</a:t>
            </a:r>
            <a:r>
              <a:rPr lang="en-US" sz="3600" dirty="0"/>
              <a:t>, M. Mokhali</a:t>
            </a:r>
            <a:r>
              <a:rPr lang="en-US" sz="3600" baseline="30000" dirty="0"/>
              <a:t>9</a:t>
            </a:r>
            <a:r>
              <a:rPr lang="en-US" sz="3600" dirty="0"/>
              <a:t>, N. </a:t>
            </a:r>
            <a:r>
              <a:rPr lang="en-US" sz="3600" dirty="0" smtClean="0"/>
              <a:t>Calles</a:t>
            </a:r>
            <a:r>
              <a:rPr lang="en-US" sz="3600" baseline="30000" dirty="0" smtClean="0"/>
              <a:t>2</a:t>
            </a:r>
            <a:r>
              <a:rPr lang="en-US" sz="3600" dirty="0" smtClean="0"/>
              <a:t>, Chantal Caviness</a:t>
            </a:r>
            <a:r>
              <a:rPr lang="en-US" sz="3600" baseline="30000" dirty="0" smtClean="0"/>
              <a:t>1</a:t>
            </a:r>
            <a:r>
              <a:rPr lang="en-US" sz="3600" dirty="0" smtClean="0"/>
              <a:t>, </a:t>
            </a:r>
            <a:r>
              <a:rPr lang="en-US" sz="3600" dirty="0"/>
              <a:t>E.J. </a:t>
            </a:r>
            <a:r>
              <a:rPr lang="en-US" sz="3600" dirty="0" smtClean="0"/>
              <a:t>Abrams</a:t>
            </a:r>
            <a:r>
              <a:rPr lang="en-US" sz="3600" baseline="30000" dirty="0" smtClean="0"/>
              <a:t>10</a:t>
            </a:r>
          </a:p>
          <a:p>
            <a:endParaRPr lang="en-US" sz="3600" baseline="30000" dirty="0"/>
          </a:p>
          <a:p>
            <a:r>
              <a:rPr lang="en-US" sz="4500" dirty="0" smtClean="0">
                <a:solidFill>
                  <a:srgbClr val="000000"/>
                </a:solidFill>
              </a:rPr>
              <a:t>Funded by USAID </a:t>
            </a:r>
            <a:r>
              <a:rPr lang="en-US" sz="4500" dirty="0">
                <a:solidFill>
                  <a:srgbClr val="000000"/>
                </a:solidFill>
              </a:rPr>
              <a:t>supported Technical Support to PEPFAR Programs (TSP</a:t>
            </a:r>
            <a:r>
              <a:rPr lang="en-US" sz="4500" dirty="0" smtClean="0">
                <a:solidFill>
                  <a:srgbClr val="000000"/>
                </a:solidFill>
              </a:rPr>
              <a:t>), </a:t>
            </a:r>
            <a:r>
              <a:rPr lang="en-US" sz="4500" dirty="0">
                <a:solidFill>
                  <a:srgbClr val="000000"/>
                </a:solidFill>
              </a:rPr>
              <a:t>Award number AID-674-A-16-00003 </a:t>
            </a:r>
            <a:endParaRPr lang="en-GB" sz="4500" dirty="0">
              <a:solidFill>
                <a:srgbClr val="000000"/>
              </a:solidFill>
            </a:endParaRPr>
          </a:p>
          <a:p>
            <a:endParaRPr lang="en-GB" sz="4500" dirty="0" smtClean="0">
              <a:solidFill>
                <a:srgbClr val="000000"/>
              </a:solidFill>
            </a:endParaRPr>
          </a:p>
          <a:p>
            <a:endParaRPr lang="en-GB" sz="3100" dirty="0" smtClean="0"/>
          </a:p>
          <a:p>
            <a:endParaRPr lang="en-GB" dirty="0"/>
          </a:p>
        </p:txBody>
      </p:sp>
      <p:pic>
        <p:nvPicPr>
          <p:cNvPr id="10" name="Picture 9"/>
          <p:cNvPicPr>
            <a:picLocks noChangeAspect="1"/>
          </p:cNvPicPr>
          <p:nvPr/>
        </p:nvPicPr>
        <p:blipFill>
          <a:blip r:embed="rId3"/>
          <a:stretch>
            <a:fillRect/>
          </a:stretch>
        </p:blipFill>
        <p:spPr>
          <a:xfrm>
            <a:off x="4991491" y="5715000"/>
            <a:ext cx="947104" cy="1150557"/>
          </a:xfrm>
          <a:prstGeom prst="rect">
            <a:avLst/>
          </a:prstGeom>
          <a:ln>
            <a:noFill/>
          </a:ln>
        </p:spPr>
      </p:pic>
      <p:pic>
        <p:nvPicPr>
          <p:cNvPr id="12" name="Picture 11" descr="bay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850" y="5710055"/>
            <a:ext cx="1061641" cy="1155502"/>
          </a:xfrm>
          <a:prstGeom prst="rect">
            <a:avLst/>
          </a:prstGeom>
        </p:spPr>
      </p:pic>
      <p:pic>
        <p:nvPicPr>
          <p:cNvPr id="13" name="Picture 12"/>
          <p:cNvPicPr>
            <a:picLocks noChangeAspect="1"/>
          </p:cNvPicPr>
          <p:nvPr/>
        </p:nvPicPr>
        <p:blipFill>
          <a:blip r:embed="rId5"/>
          <a:stretch>
            <a:fillRect/>
          </a:stretch>
        </p:blipFill>
        <p:spPr>
          <a:xfrm>
            <a:off x="7868775" y="5965950"/>
            <a:ext cx="1157890" cy="631811"/>
          </a:xfrm>
          <a:prstGeom prst="rect">
            <a:avLst/>
          </a:prstGeom>
        </p:spPr>
      </p:pic>
      <p:pic>
        <p:nvPicPr>
          <p:cNvPr id="14" name="Picture 13" descr="ICAP-logo-tag-blue-300_USE THI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165" y="5965950"/>
            <a:ext cx="1445927" cy="599256"/>
          </a:xfrm>
          <a:prstGeom prst="rect">
            <a:avLst/>
          </a:prstGeom>
        </p:spPr>
      </p:pic>
      <p:pic>
        <p:nvPicPr>
          <p:cNvPr id="15" name="Picture 2" descr="P:\DOC\Logos\USAID logos 2016 NEW\RGB files\USAIDLogo_2ColorRGB\Horizontal_RGB_29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97" y="5769594"/>
            <a:ext cx="2516445" cy="97889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unnam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4448" y="5701811"/>
            <a:ext cx="1615402" cy="1057975"/>
          </a:xfrm>
          <a:prstGeom prst="rect">
            <a:avLst/>
          </a:prstGeom>
        </p:spPr>
      </p:pic>
    </p:spTree>
    <p:extLst>
      <p:ext uri="{BB962C8B-B14F-4D97-AF65-F5344CB8AC3E}">
        <p14:creationId xmlns:p14="http://schemas.microsoft.com/office/powerpoint/2010/main" val="3542839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32594"/>
            <a:ext cx="8892480" cy="959070"/>
          </a:xfrm>
        </p:spPr>
        <p:txBody>
          <a:bodyPr>
            <a:normAutofit/>
          </a:bodyPr>
          <a:lstStyle/>
          <a:p>
            <a:pPr marL="0" indent="0">
              <a:buNone/>
            </a:pPr>
            <a:r>
              <a:rPr lang="en-US" sz="2300" dirty="0" smtClean="0"/>
              <a:t>By country, mortality was significantly </a:t>
            </a:r>
            <a:r>
              <a:rPr lang="en-US" sz="2300" dirty="0"/>
              <a:t>lower in </a:t>
            </a:r>
            <a:r>
              <a:rPr lang="en-US" sz="2300" dirty="0" smtClean="0"/>
              <a:t>MMP as compared MP </a:t>
            </a:r>
            <a:endParaRPr lang="en-GB" sz="2300" dirty="0" smtClean="0"/>
          </a:p>
        </p:txBody>
      </p:sp>
      <p:cxnSp>
        <p:nvCxnSpPr>
          <p:cNvPr id="6" name="Straight Connector 5"/>
          <p:cNvCxnSpPr/>
          <p:nvPr/>
        </p:nvCxnSpPr>
        <p:spPr>
          <a:xfrm flipV="1">
            <a:off x="0" y="809962"/>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7" name="Title 6"/>
          <p:cNvSpPr>
            <a:spLocks noGrp="1"/>
          </p:cNvSpPr>
          <p:nvPr>
            <p:ph type="title"/>
          </p:nvPr>
        </p:nvSpPr>
        <p:spPr>
          <a:xfrm>
            <a:off x="457200" y="0"/>
            <a:ext cx="8229600" cy="839162"/>
          </a:xfrm>
        </p:spPr>
        <p:txBody>
          <a:bodyPr>
            <a:normAutofit/>
          </a:bodyPr>
          <a:lstStyle/>
          <a:p>
            <a:r>
              <a:rPr lang="en-GB" sz="3600" dirty="0" smtClean="0"/>
              <a:t>Mortality, </a:t>
            </a:r>
            <a:r>
              <a:rPr lang="en-GB" sz="3600" i="1" dirty="0" smtClean="0"/>
              <a:t>by country</a:t>
            </a:r>
            <a:endParaRPr lang="en-US" sz="3600" i="1" dirty="0"/>
          </a:p>
        </p:txBody>
      </p:sp>
      <p:graphicFrame>
        <p:nvGraphicFramePr>
          <p:cNvPr id="8" name="Table 7"/>
          <p:cNvGraphicFramePr>
            <a:graphicFrameLocks noGrp="1"/>
          </p:cNvGraphicFramePr>
          <p:nvPr>
            <p:extLst>
              <p:ext uri="{D42A27DB-BD31-4B8C-83A1-F6EECF244321}">
                <p14:modId xmlns:p14="http://schemas.microsoft.com/office/powerpoint/2010/main" val="934945277"/>
              </p:ext>
            </p:extLst>
          </p:nvPr>
        </p:nvGraphicFramePr>
        <p:xfrm>
          <a:off x="251520" y="1804847"/>
          <a:ext cx="8503996" cy="4086852"/>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3214819">
                  <a:extLst>
                    <a:ext uri="{9D8B030D-6E8A-4147-A177-3AD203B41FA5}">
                      <a16:colId xmlns:a16="http://schemas.microsoft.com/office/drawing/2014/main" xmlns="" val="20000"/>
                    </a:ext>
                  </a:extLst>
                </a:gridCol>
                <a:gridCol w="1807698">
                  <a:extLst>
                    <a:ext uri="{9D8B030D-6E8A-4147-A177-3AD203B41FA5}">
                      <a16:colId xmlns:a16="http://schemas.microsoft.com/office/drawing/2014/main" xmlns="" val="20001"/>
                    </a:ext>
                  </a:extLst>
                </a:gridCol>
                <a:gridCol w="1766091">
                  <a:extLst>
                    <a:ext uri="{9D8B030D-6E8A-4147-A177-3AD203B41FA5}">
                      <a16:colId xmlns:a16="http://schemas.microsoft.com/office/drawing/2014/main" xmlns="" val="20002"/>
                    </a:ext>
                  </a:extLst>
                </a:gridCol>
                <a:gridCol w="1715388">
                  <a:extLst>
                    <a:ext uri="{9D8B030D-6E8A-4147-A177-3AD203B41FA5}">
                      <a16:colId xmlns:a16="http://schemas.microsoft.com/office/drawing/2014/main" xmlns="" val="20003"/>
                    </a:ext>
                  </a:extLst>
                </a:gridCol>
              </a:tblGrid>
              <a:tr h="960889">
                <a:tc>
                  <a:txBody>
                    <a:bodyPr/>
                    <a:lstStyle/>
                    <a:p>
                      <a:pPr algn="ctr"/>
                      <a:r>
                        <a:rPr lang="en-US" sz="2000" dirty="0" smtClean="0"/>
                        <a:t>Country</a:t>
                      </a:r>
                      <a:endParaRPr lang="en-US" sz="2000" dirty="0">
                        <a:solidFill>
                          <a:srgbClr val="FFFFFF"/>
                        </a:solidFill>
                      </a:endParaRPr>
                    </a:p>
                  </a:txBody>
                  <a:tcPr anchor="ctr">
                    <a:lnB w="38100" cmpd="sng">
                      <a:noFill/>
                    </a:lnB>
                    <a:solidFill>
                      <a:srgbClr val="953735"/>
                    </a:solidFill>
                  </a:tcPr>
                </a:tc>
                <a:tc>
                  <a:txBody>
                    <a:bodyPr/>
                    <a:lstStyle/>
                    <a:p>
                      <a:pPr algn="ctr"/>
                      <a:r>
                        <a:rPr lang="en-US" sz="2000" dirty="0" smtClean="0">
                          <a:solidFill>
                            <a:schemeClr val="bg1"/>
                          </a:solidFill>
                        </a:rPr>
                        <a:t>MP</a:t>
                      </a:r>
                    </a:p>
                    <a:p>
                      <a:pPr algn="ctr"/>
                      <a:r>
                        <a:rPr lang="en-US" sz="2000" b="1" dirty="0" smtClean="0">
                          <a:solidFill>
                            <a:schemeClr val="bg1"/>
                          </a:solidFill>
                        </a:rPr>
                        <a:t>Deaths per 100</a:t>
                      </a:r>
                    </a:p>
                    <a:p>
                      <a:pPr algn="ctr"/>
                      <a:r>
                        <a:rPr lang="en-US" sz="2000" b="1" dirty="0" smtClean="0">
                          <a:solidFill>
                            <a:schemeClr val="bg1"/>
                          </a:solidFill>
                        </a:rPr>
                        <a:t> </a:t>
                      </a:r>
                      <a:r>
                        <a:rPr lang="en-US" sz="2000" b="1" dirty="0" err="1" smtClean="0">
                          <a:solidFill>
                            <a:schemeClr val="bg1"/>
                          </a:solidFill>
                        </a:rPr>
                        <a:t>pt</a:t>
                      </a:r>
                      <a:r>
                        <a:rPr lang="en-US" sz="2000" b="1" baseline="0" dirty="0" smtClean="0">
                          <a:solidFill>
                            <a:schemeClr val="bg1"/>
                          </a:solidFill>
                        </a:rPr>
                        <a:t> </a:t>
                      </a:r>
                      <a:r>
                        <a:rPr lang="en-US" sz="2000" b="1" baseline="0" dirty="0" err="1" smtClean="0">
                          <a:solidFill>
                            <a:schemeClr val="bg1"/>
                          </a:solidFill>
                        </a:rPr>
                        <a:t>yr</a:t>
                      </a:r>
                      <a:r>
                        <a:rPr lang="en-US" sz="2000" b="1" dirty="0" err="1" smtClean="0">
                          <a:solidFill>
                            <a:schemeClr val="bg1"/>
                          </a:solidFill>
                        </a:rPr>
                        <a:t>s</a:t>
                      </a:r>
                      <a:endParaRPr lang="en-US" sz="2000" b="1" dirty="0" smtClean="0">
                        <a:solidFill>
                          <a:schemeClr val="bg1"/>
                        </a:solidFill>
                      </a:endParaRPr>
                    </a:p>
                  </a:txBody>
                  <a:tcPr anchor="ctr">
                    <a:lnB w="38100" cmpd="sng">
                      <a:noFill/>
                    </a:lnB>
                    <a:solidFill>
                      <a:srgbClr val="953735"/>
                    </a:solidFill>
                  </a:tcPr>
                </a:tc>
                <a:tc>
                  <a:txBody>
                    <a:bodyPr/>
                    <a:lstStyle/>
                    <a:p>
                      <a:pPr algn="ctr">
                        <a:spcAft>
                          <a:spcPts val="0"/>
                        </a:spcAft>
                      </a:pPr>
                      <a:r>
                        <a:rPr lang="en-GB" sz="2000" dirty="0" smtClean="0">
                          <a:solidFill>
                            <a:schemeClr val="bg1"/>
                          </a:solidFill>
                          <a:effectLst/>
                          <a:latin typeface="Calibri"/>
                          <a:ea typeface="Calibri"/>
                          <a:cs typeface="Calibri"/>
                        </a:rPr>
                        <a:t>MMP</a:t>
                      </a:r>
                    </a:p>
                    <a:p>
                      <a:pPr algn="ctr"/>
                      <a:r>
                        <a:rPr lang="en-US" sz="2000" b="1" dirty="0" smtClean="0">
                          <a:solidFill>
                            <a:schemeClr val="bg1"/>
                          </a:solidFill>
                        </a:rPr>
                        <a:t>Deaths per 100</a:t>
                      </a:r>
                    </a:p>
                    <a:p>
                      <a:pPr algn="ctr"/>
                      <a:r>
                        <a:rPr lang="en-US" sz="2000" b="1" dirty="0" smtClean="0">
                          <a:solidFill>
                            <a:schemeClr val="bg1"/>
                          </a:solidFill>
                        </a:rPr>
                        <a:t> </a:t>
                      </a:r>
                      <a:r>
                        <a:rPr lang="en-US" sz="2000" b="1" dirty="0" err="1" smtClean="0">
                          <a:solidFill>
                            <a:schemeClr val="bg1"/>
                          </a:solidFill>
                        </a:rPr>
                        <a:t>pt</a:t>
                      </a:r>
                      <a:r>
                        <a:rPr lang="en-US" sz="2000" b="1" baseline="0" dirty="0" smtClean="0">
                          <a:solidFill>
                            <a:schemeClr val="bg1"/>
                          </a:solidFill>
                        </a:rPr>
                        <a:t> </a:t>
                      </a:r>
                      <a:r>
                        <a:rPr lang="en-US" sz="2000" b="1" baseline="0" dirty="0" err="1" smtClean="0">
                          <a:solidFill>
                            <a:schemeClr val="bg1"/>
                          </a:solidFill>
                        </a:rPr>
                        <a:t>yr</a:t>
                      </a:r>
                      <a:r>
                        <a:rPr lang="en-US" sz="2000" b="1" dirty="0" err="1" smtClean="0">
                          <a:solidFill>
                            <a:schemeClr val="bg1"/>
                          </a:solidFill>
                        </a:rPr>
                        <a:t>s</a:t>
                      </a:r>
                      <a:endParaRPr lang="en-US" sz="2000" b="1" dirty="0" smtClean="0">
                        <a:solidFill>
                          <a:schemeClr val="bg1"/>
                        </a:solidFill>
                      </a:endParaRPr>
                    </a:p>
                  </a:txBody>
                  <a:tcPr marL="68580" marR="68580" marT="0" marB="0" anchor="ctr">
                    <a:lnB w="38100" cmpd="sng">
                      <a:noFill/>
                    </a:lnB>
                    <a:solidFill>
                      <a:srgbClr val="95373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effectLst/>
                          <a:latin typeface="+mn-lt"/>
                          <a:ea typeface="Calibri"/>
                          <a:cs typeface="Calibri"/>
                        </a:rPr>
                        <a:t>P –</a:t>
                      </a:r>
                      <a:r>
                        <a:rPr lang="en-US" sz="2000" b="1" dirty="0" smtClean="0">
                          <a:solidFill>
                            <a:schemeClr val="bg1"/>
                          </a:solidFill>
                          <a:effectLst/>
                          <a:latin typeface="+mn-lt"/>
                          <a:ea typeface="Calibri"/>
                          <a:cs typeface="Calibri"/>
                        </a:rPr>
                        <a:t>Value</a:t>
                      </a:r>
                      <a:r>
                        <a:rPr lang="en-US" sz="2000" b="1" baseline="30000" dirty="0" smtClean="0">
                          <a:solidFill>
                            <a:schemeClr val="bg1"/>
                          </a:solidFill>
                          <a:effectLst/>
                          <a:latin typeface="+mn-lt"/>
                          <a:ea typeface="Calibri"/>
                          <a:cs typeface="Calibri"/>
                        </a:rPr>
                        <a:t>1</a:t>
                      </a:r>
                      <a:endParaRPr lang="en-GB" sz="2000" dirty="0" smtClean="0">
                        <a:solidFill>
                          <a:schemeClr val="bg1"/>
                        </a:solidFill>
                        <a:effectLst/>
                        <a:latin typeface="+mn-lt"/>
                        <a:ea typeface="Calibri"/>
                        <a:cs typeface="Calibri"/>
                      </a:endParaRPr>
                    </a:p>
                  </a:txBody>
                  <a:tcPr marL="68580" marR="68580" marT="0" marB="0" anchor="ctr">
                    <a:lnB w="38100" cap="flat" cmpd="sng" algn="ctr">
                      <a:noFill/>
                      <a:prstDash val="solid"/>
                      <a:round/>
                      <a:headEnd type="none" w="med" len="med"/>
                      <a:tailEnd type="none" w="med" len="med"/>
                    </a:lnB>
                    <a:solidFill>
                      <a:srgbClr val="953735"/>
                    </a:solidFill>
                  </a:tcPr>
                </a:tc>
                <a:extLst>
                  <a:ext uri="{0D108BD9-81ED-4DB2-BD59-A6C34878D82A}">
                    <a16:rowId xmlns:a16="http://schemas.microsoft.com/office/drawing/2014/main" xmlns="" val="10000"/>
                  </a:ext>
                </a:extLst>
              </a:tr>
              <a:tr h="391582">
                <a:tc>
                  <a:txBody>
                    <a:bodyPr/>
                    <a:lstStyle/>
                    <a:p>
                      <a:pPr algn="l">
                        <a:spcAft>
                          <a:spcPts val="0"/>
                        </a:spcAft>
                      </a:pPr>
                      <a:r>
                        <a:rPr lang="en-US" sz="2400" b="1" dirty="0" smtClean="0">
                          <a:effectLst/>
                        </a:rPr>
                        <a:t>All locations</a:t>
                      </a:r>
                      <a:endParaRPr lang="en-GB" sz="2400" b="1" dirty="0">
                        <a:effectLst/>
                        <a:latin typeface="Calibri"/>
                        <a:ea typeface="Calibri"/>
                        <a:cs typeface="Times New Roman"/>
                      </a:endParaRPr>
                    </a:p>
                  </a:txBody>
                  <a:tcPr marL="68580" marR="68580" marT="0" marB="0" anchor="ctr">
                    <a:lnL w="38100" cap="flat" cmpd="sng" algn="ctr">
                      <a:noFill/>
                      <a:prstDash val="solid"/>
                      <a:round/>
                      <a:headEnd type="none" w="med" len="med"/>
                      <a:tailEnd type="none" w="med" len="med"/>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dirty="0">
                          <a:solidFill>
                            <a:srgbClr val="000000"/>
                          </a:solidFill>
                          <a:effectLst/>
                          <a:latin typeface="Calibri"/>
                          <a:ea typeface="Calibri"/>
                          <a:cs typeface="Calibri"/>
                        </a:rPr>
                        <a:t>2.08</a:t>
                      </a:r>
                      <a:endParaRPr lang="en-GB" sz="2400" dirty="0">
                        <a:solidFill>
                          <a:srgbClr val="000000"/>
                        </a:solidFill>
                        <a:effectLst/>
                        <a:latin typeface="Calibri"/>
                        <a:ea typeface="Calibri"/>
                        <a:cs typeface="Calibri"/>
                      </a:endParaRPr>
                    </a:p>
                  </a:txBody>
                  <a:tcPr marL="68580" marR="68580" marT="0" marB="0" anchor="ct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kern="1200" dirty="0" smtClean="0">
                          <a:solidFill>
                            <a:schemeClr val="dk1"/>
                          </a:solidFill>
                          <a:effectLst/>
                          <a:latin typeface="+mn-lt"/>
                          <a:ea typeface="+mn-ea"/>
                          <a:cs typeface="+mn-cs"/>
                        </a:rPr>
                        <a:t>0.45</a:t>
                      </a:r>
                      <a:r>
                        <a:rPr lang="en-GB" sz="2400" dirty="0" smtClean="0">
                          <a:effectLst/>
                        </a:rPr>
                        <a:t> </a:t>
                      </a:r>
                      <a:endParaRPr lang="en-GB" sz="2400" b="1" dirty="0">
                        <a:effectLst/>
                        <a:latin typeface="Calibri"/>
                        <a:ea typeface="Calibri"/>
                        <a:cs typeface="Times New Roman"/>
                      </a:endParaRPr>
                    </a:p>
                  </a:txBody>
                  <a:tcPr marL="68580" marR="68580" marT="0" marB="0" anchor="ct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91582">
                <a:tc>
                  <a:txBody>
                    <a:bodyPr/>
                    <a:lstStyle/>
                    <a:p>
                      <a:pPr algn="l">
                        <a:spcAft>
                          <a:spcPts val="0"/>
                        </a:spcAft>
                      </a:pPr>
                      <a:r>
                        <a:rPr lang="en-GB" sz="2400" b="1" dirty="0" smtClean="0">
                          <a:effectLst/>
                          <a:latin typeface="Calibri"/>
                          <a:ea typeface="Calibri"/>
                          <a:cs typeface="Times New Roman"/>
                        </a:rPr>
                        <a:t>Botswana</a:t>
                      </a:r>
                      <a:endParaRPr lang="en-GB" sz="2400" b="1" dirty="0">
                        <a:effectLst/>
                        <a:latin typeface="Calibri"/>
                        <a:ea typeface="Calibri"/>
                        <a:cs typeface="Times New Roman"/>
                      </a:endParaRPr>
                    </a:p>
                  </a:txBody>
                  <a:tcPr marL="68580" marR="68580" marT="0" marB="0" anchor="ctr">
                    <a:lnT w="38100" cap="flat" cmpd="sng" algn="ctr">
                      <a:noFill/>
                      <a:prstDash val="solid"/>
                      <a:round/>
                      <a:headEnd type="none" w="med" len="med"/>
                      <a:tailEnd type="none" w="med" len="med"/>
                    </a:lnT>
                  </a:tcPr>
                </a:tc>
                <a:tc>
                  <a:txBody>
                    <a:bodyPr/>
                    <a:lstStyle/>
                    <a:p>
                      <a:pPr algn="ctr">
                        <a:spcAft>
                          <a:spcPts val="0"/>
                        </a:spcAft>
                      </a:pPr>
                      <a:r>
                        <a:rPr lang="en-US" sz="2400" dirty="0">
                          <a:solidFill>
                            <a:srgbClr val="000000"/>
                          </a:solidFill>
                          <a:effectLst/>
                          <a:latin typeface="Calibri"/>
                          <a:ea typeface="Calibri"/>
                          <a:cs typeface="Calibri"/>
                        </a:rPr>
                        <a:t>1.00</a:t>
                      </a:r>
                      <a:endParaRPr lang="en-GB" sz="2400" dirty="0">
                        <a:solidFill>
                          <a:srgbClr val="000000"/>
                        </a:solidFill>
                        <a:effectLst/>
                        <a:latin typeface="Calibri"/>
                        <a:ea typeface="Calibri"/>
                        <a:cs typeface="Calibri"/>
                      </a:endParaRPr>
                    </a:p>
                  </a:txBody>
                  <a:tcPr marL="68580" marR="68580" marT="0" marB="0" anchor="ctr">
                    <a:lnT w="38100" cap="flat" cmpd="sng" algn="ctr">
                      <a:noFill/>
                      <a:prstDash val="solid"/>
                      <a:round/>
                      <a:headEnd type="none" w="med" len="med"/>
                      <a:tailEnd type="none" w="med" len="med"/>
                    </a:lnT>
                  </a:tcPr>
                </a:tc>
                <a:tc>
                  <a:txBody>
                    <a:bodyPr/>
                    <a:lstStyle/>
                    <a:p>
                      <a:pPr algn="ctr">
                        <a:spcAft>
                          <a:spcPts val="0"/>
                        </a:spcAft>
                      </a:pPr>
                      <a:r>
                        <a:rPr lang="en-US" sz="2400" kern="1200" dirty="0" smtClean="0">
                          <a:solidFill>
                            <a:schemeClr val="dk1"/>
                          </a:solidFill>
                          <a:effectLst/>
                          <a:latin typeface="+mn-lt"/>
                          <a:ea typeface="+mn-ea"/>
                          <a:cs typeface="+mn-cs"/>
                        </a:rPr>
                        <a:t>0.29</a:t>
                      </a:r>
                      <a:r>
                        <a:rPr lang="en-GB" sz="2400" dirty="0" smtClean="0">
                          <a:effectLst/>
                        </a:rPr>
                        <a:t> </a:t>
                      </a:r>
                      <a:endParaRPr lang="en-GB" sz="2400" b="1" dirty="0">
                        <a:effectLst/>
                        <a:latin typeface="Calibri"/>
                        <a:ea typeface="Calibri"/>
                        <a:cs typeface="Times New Roman"/>
                      </a:endParaRPr>
                    </a:p>
                  </a:txBody>
                  <a:tcPr marL="68580" marR="68580" marT="0" marB="0" anchor="ctr">
                    <a:lnT w="38100" cap="flat" cmpd="sng" algn="ctr">
                      <a:noFill/>
                      <a:prstDash val="solid"/>
                      <a:round/>
                      <a:headEnd type="none" w="med" len="med"/>
                      <a:tailEnd type="none" w="med" len="med"/>
                    </a:lnT>
                  </a:tcP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lnT w="38100" cap="flat" cmpd="sng" algn="ctr">
                      <a:noFill/>
                      <a:prstDash val="solid"/>
                      <a:round/>
                      <a:headEnd type="none" w="med" len="med"/>
                      <a:tailEnd type="none" w="med" len="med"/>
                    </a:lnT>
                  </a:tcPr>
                </a:tc>
                <a:extLst>
                  <a:ext uri="{0D108BD9-81ED-4DB2-BD59-A6C34878D82A}">
                    <a16:rowId xmlns:a16="http://schemas.microsoft.com/office/drawing/2014/main" xmlns="" val="10003"/>
                  </a:ext>
                </a:extLst>
              </a:tr>
              <a:tr h="391582">
                <a:tc>
                  <a:txBody>
                    <a:bodyPr/>
                    <a:lstStyle/>
                    <a:p>
                      <a:pPr algn="l">
                        <a:spcAft>
                          <a:spcPts val="0"/>
                        </a:spcAft>
                      </a:pPr>
                      <a:r>
                        <a:rPr lang="en-US" sz="2400" b="1" dirty="0">
                          <a:effectLst/>
                        </a:rPr>
                        <a:t>Lesotho</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2.41</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kern="1200" dirty="0" smtClean="0">
                          <a:solidFill>
                            <a:schemeClr val="dk1"/>
                          </a:solidFill>
                          <a:effectLst/>
                          <a:latin typeface="+mn-lt"/>
                          <a:ea typeface="+mn-ea"/>
                          <a:cs typeface="+mn-cs"/>
                        </a:rPr>
                        <a:t>0.39</a:t>
                      </a:r>
                      <a:r>
                        <a:rPr lang="en-GB" sz="2400" dirty="0" smtClean="0">
                          <a:effectLst/>
                        </a:rPr>
                        <a:t> </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4"/>
                  </a:ext>
                </a:extLst>
              </a:tr>
              <a:tr h="391582">
                <a:tc>
                  <a:txBody>
                    <a:bodyPr/>
                    <a:lstStyle/>
                    <a:p>
                      <a:pPr algn="l">
                        <a:spcAft>
                          <a:spcPts val="0"/>
                        </a:spcAft>
                      </a:pPr>
                      <a:r>
                        <a:rPr lang="en-US" sz="2400" b="1" dirty="0">
                          <a:effectLst/>
                        </a:rPr>
                        <a:t>Swaziland</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2.65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0.35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5"/>
                  </a:ext>
                </a:extLst>
              </a:tr>
              <a:tr h="391582">
                <a:tc>
                  <a:txBody>
                    <a:bodyPr/>
                    <a:lstStyle/>
                    <a:p>
                      <a:pPr algn="l">
                        <a:spcAft>
                          <a:spcPts val="0"/>
                        </a:spcAft>
                      </a:pPr>
                      <a:r>
                        <a:rPr lang="en-US" sz="2400" b="1" dirty="0">
                          <a:effectLst/>
                        </a:rPr>
                        <a:t>Malawi</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3.58</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0.56</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6"/>
                  </a:ext>
                </a:extLst>
              </a:tr>
              <a:tr h="391582">
                <a:tc>
                  <a:txBody>
                    <a:bodyPr/>
                    <a:lstStyle/>
                    <a:p>
                      <a:pPr algn="l">
                        <a:spcAft>
                          <a:spcPts val="0"/>
                        </a:spcAft>
                      </a:pPr>
                      <a:r>
                        <a:rPr lang="en-US" sz="2400" b="1" dirty="0">
                          <a:effectLst/>
                        </a:rPr>
                        <a:t>Uganda</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1.75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0.51</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7"/>
                  </a:ext>
                </a:extLst>
              </a:tr>
              <a:tr h="245429">
                <a:tc>
                  <a:txBody>
                    <a:bodyPr/>
                    <a:lstStyle/>
                    <a:p>
                      <a:pPr algn="l">
                        <a:spcAft>
                          <a:spcPts val="0"/>
                        </a:spcAft>
                      </a:pPr>
                      <a:r>
                        <a:rPr lang="en-US" sz="2400" b="1" dirty="0" smtClean="0">
                          <a:effectLst/>
                        </a:rPr>
                        <a:t>Tanzania (Mbeya)</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1.53</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0.85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0.022</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8"/>
                  </a:ext>
                </a:extLst>
              </a:tr>
              <a:tr h="335182">
                <a:tc>
                  <a:txBody>
                    <a:bodyPr/>
                    <a:lstStyle/>
                    <a:p>
                      <a:pPr algn="l">
                        <a:spcAft>
                          <a:spcPts val="0"/>
                        </a:spcAft>
                      </a:pPr>
                      <a:r>
                        <a:rPr lang="en-GB" sz="2400" b="1" dirty="0" smtClean="0">
                          <a:effectLst/>
                        </a:rPr>
                        <a:t>Tanzania (</a:t>
                      </a:r>
                      <a:r>
                        <a:rPr lang="en-GB" sz="2400" b="1" dirty="0" err="1" smtClean="0">
                          <a:effectLst/>
                        </a:rPr>
                        <a:t>Mwanza</a:t>
                      </a:r>
                      <a:r>
                        <a:rPr lang="en-GB" sz="2400" b="1" dirty="0" smtClean="0">
                          <a:effectLst/>
                        </a:rPr>
                        <a:t>)</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1.51</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0.40</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3"/>
          <p:cNvSpPr/>
          <p:nvPr/>
        </p:nvSpPr>
        <p:spPr>
          <a:xfrm>
            <a:off x="457200" y="6100661"/>
            <a:ext cx="8503996" cy="369332"/>
          </a:xfrm>
          <a:prstGeom prst="rect">
            <a:avLst/>
          </a:prstGeom>
        </p:spPr>
        <p:txBody>
          <a:bodyPr wrap="square">
            <a:spAutoFit/>
          </a:bodyPr>
          <a:lstStyle/>
          <a:p>
            <a:pPr>
              <a:defRPr/>
            </a:pPr>
            <a:r>
              <a:rPr lang="en-US" baseline="30000" dirty="0" smtClean="0"/>
              <a:t>1</a:t>
            </a:r>
            <a:r>
              <a:rPr lang="en-US" dirty="0" smtClean="0"/>
              <a:t>Survival </a:t>
            </a:r>
            <a:r>
              <a:rPr lang="en-US" dirty="0"/>
              <a:t>compared between MP and MMP by log rank test</a:t>
            </a:r>
          </a:p>
        </p:txBody>
      </p:sp>
      <p:sp>
        <p:nvSpPr>
          <p:cNvPr id="9" name="Frame 8"/>
          <p:cNvSpPr/>
          <p:nvPr/>
        </p:nvSpPr>
        <p:spPr>
          <a:xfrm>
            <a:off x="251520" y="2734134"/>
            <a:ext cx="8503996" cy="502802"/>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3538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50" y="950175"/>
            <a:ext cx="8701750" cy="898652"/>
          </a:xfrm>
        </p:spPr>
        <p:txBody>
          <a:bodyPr>
            <a:normAutofit/>
          </a:bodyPr>
          <a:lstStyle/>
          <a:p>
            <a:pPr marL="0" indent="0">
              <a:spcBef>
                <a:spcPts val="0"/>
              </a:spcBef>
              <a:buNone/>
              <a:defRPr/>
            </a:pPr>
            <a:r>
              <a:rPr lang="en-US" sz="2400" dirty="0" smtClean="0"/>
              <a:t>By </a:t>
            </a:r>
            <a:r>
              <a:rPr lang="en-US" sz="2400" dirty="0"/>
              <a:t>country, a </a:t>
            </a:r>
            <a:r>
              <a:rPr lang="en-US" sz="2400" dirty="0" smtClean="0"/>
              <a:t>smaller proportion </a:t>
            </a:r>
            <a:r>
              <a:rPr lang="en-US" sz="2400" dirty="0"/>
              <a:t>of those in MMP were LTFU as compared to MP</a:t>
            </a:r>
          </a:p>
        </p:txBody>
      </p:sp>
      <p:cxnSp>
        <p:nvCxnSpPr>
          <p:cNvPr id="6" name="Straight Connector 5"/>
          <p:cNvCxnSpPr/>
          <p:nvPr/>
        </p:nvCxnSpPr>
        <p:spPr>
          <a:xfrm flipV="1">
            <a:off x="0" y="864507"/>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7" name="Title 6"/>
          <p:cNvSpPr>
            <a:spLocks noGrp="1"/>
          </p:cNvSpPr>
          <p:nvPr>
            <p:ph type="title"/>
          </p:nvPr>
        </p:nvSpPr>
        <p:spPr>
          <a:xfrm>
            <a:off x="457200" y="183827"/>
            <a:ext cx="8229600" cy="682330"/>
          </a:xfrm>
        </p:spPr>
        <p:txBody>
          <a:bodyPr>
            <a:normAutofit/>
          </a:bodyPr>
          <a:lstStyle/>
          <a:p>
            <a:r>
              <a:rPr lang="en-GB" sz="3600" dirty="0" smtClean="0"/>
              <a:t>LTFU, </a:t>
            </a:r>
            <a:r>
              <a:rPr lang="en-GB" sz="3600" i="1" dirty="0" smtClean="0"/>
              <a:t>by country</a:t>
            </a:r>
            <a:endParaRPr lang="en-US" sz="3600" i="1" dirty="0"/>
          </a:p>
        </p:txBody>
      </p:sp>
      <p:graphicFrame>
        <p:nvGraphicFramePr>
          <p:cNvPr id="9" name="Table 8"/>
          <p:cNvGraphicFramePr>
            <a:graphicFrameLocks noGrp="1"/>
          </p:cNvGraphicFramePr>
          <p:nvPr>
            <p:extLst>
              <p:ext uri="{D42A27DB-BD31-4B8C-83A1-F6EECF244321}">
                <p14:modId xmlns:p14="http://schemas.microsoft.com/office/powerpoint/2010/main" val="3012046156"/>
              </p:ext>
            </p:extLst>
          </p:nvPr>
        </p:nvGraphicFramePr>
        <p:xfrm>
          <a:off x="550402" y="1908827"/>
          <a:ext cx="8136398" cy="4635492"/>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639201">
                  <a:extLst>
                    <a:ext uri="{9D8B030D-6E8A-4147-A177-3AD203B41FA5}">
                      <a16:colId xmlns:a16="http://schemas.microsoft.com/office/drawing/2014/main" xmlns="" val="20000"/>
                    </a:ext>
                  </a:extLst>
                </a:gridCol>
                <a:gridCol w="1233780">
                  <a:extLst>
                    <a:ext uri="{9D8B030D-6E8A-4147-A177-3AD203B41FA5}">
                      <a16:colId xmlns:a16="http://schemas.microsoft.com/office/drawing/2014/main" xmlns="" val="20001"/>
                    </a:ext>
                  </a:extLst>
                </a:gridCol>
                <a:gridCol w="1329335">
                  <a:extLst>
                    <a:ext uri="{9D8B030D-6E8A-4147-A177-3AD203B41FA5}">
                      <a16:colId xmlns:a16="http://schemas.microsoft.com/office/drawing/2014/main" xmlns="" val="20002"/>
                    </a:ext>
                  </a:extLst>
                </a:gridCol>
                <a:gridCol w="1377604">
                  <a:extLst>
                    <a:ext uri="{9D8B030D-6E8A-4147-A177-3AD203B41FA5}">
                      <a16:colId xmlns:a16="http://schemas.microsoft.com/office/drawing/2014/main" xmlns="" val="20003"/>
                    </a:ext>
                  </a:extLst>
                </a:gridCol>
                <a:gridCol w="1269884">
                  <a:extLst>
                    <a:ext uri="{9D8B030D-6E8A-4147-A177-3AD203B41FA5}">
                      <a16:colId xmlns:a16="http://schemas.microsoft.com/office/drawing/2014/main" xmlns="" val="20004"/>
                    </a:ext>
                  </a:extLst>
                </a:gridCol>
                <a:gridCol w="1286594">
                  <a:extLst>
                    <a:ext uri="{9D8B030D-6E8A-4147-A177-3AD203B41FA5}">
                      <a16:colId xmlns:a16="http://schemas.microsoft.com/office/drawing/2014/main" xmlns="" val="20005"/>
                    </a:ext>
                  </a:extLst>
                </a:gridCol>
              </a:tblGrid>
              <a:tr h="397111">
                <a:tc>
                  <a:txBody>
                    <a:bodyPr/>
                    <a:lstStyle/>
                    <a:p>
                      <a:pPr algn="ctr"/>
                      <a:r>
                        <a:rPr lang="en-US" sz="2300" dirty="0" smtClean="0"/>
                        <a:t>Country</a:t>
                      </a:r>
                      <a:endParaRPr lang="en-US" sz="2300" dirty="0">
                        <a:solidFill>
                          <a:srgbClr val="FFFFFF"/>
                        </a:solidFill>
                      </a:endParaRPr>
                    </a:p>
                  </a:txBody>
                  <a:tcPr anchor="ctr">
                    <a:solidFill>
                      <a:srgbClr val="953735"/>
                    </a:solidFill>
                  </a:tcPr>
                </a:tc>
                <a:tc gridSpan="2">
                  <a:txBody>
                    <a:bodyPr/>
                    <a:lstStyle/>
                    <a:p>
                      <a:pPr algn="ctr"/>
                      <a:r>
                        <a:rPr lang="en-US" sz="2300" dirty="0" smtClean="0"/>
                        <a:t>MP</a:t>
                      </a:r>
                      <a:endParaRPr lang="en-US" sz="2300" dirty="0">
                        <a:solidFill>
                          <a:srgbClr val="FFFFFF"/>
                        </a:solidFill>
                      </a:endParaRPr>
                    </a:p>
                  </a:txBody>
                  <a:tcPr anchor="ctr">
                    <a:solidFill>
                      <a:srgbClr val="953735"/>
                    </a:solidFill>
                  </a:tcPr>
                </a:tc>
                <a:tc hMerge="1">
                  <a:txBody>
                    <a:bodyPr/>
                    <a:lstStyle/>
                    <a:p>
                      <a:endParaRPr lang="en-US" dirty="0"/>
                    </a:p>
                  </a:txBody>
                  <a:tcPr/>
                </a:tc>
                <a:tc gridSpan="2">
                  <a:txBody>
                    <a:bodyPr/>
                    <a:lstStyle/>
                    <a:p>
                      <a:pPr algn="ctr"/>
                      <a:r>
                        <a:rPr lang="en-US" sz="2300" dirty="0" smtClean="0"/>
                        <a:t>MMP</a:t>
                      </a:r>
                      <a:endParaRPr lang="en-US" sz="2300" dirty="0">
                        <a:solidFill>
                          <a:srgbClr val="FFFFFF"/>
                        </a:solidFill>
                      </a:endParaRPr>
                    </a:p>
                  </a:txBody>
                  <a:tcPr anchor="ctr">
                    <a:solidFill>
                      <a:srgbClr val="953735"/>
                    </a:solidFill>
                  </a:tcPr>
                </a:tc>
                <a:tc hMerge="1">
                  <a:txBody>
                    <a:bodyPr/>
                    <a:lstStyle/>
                    <a:p>
                      <a:endParaRPr lang="en-US" dirty="0"/>
                    </a:p>
                  </a:txBody>
                  <a:tcPr/>
                </a:tc>
                <a:tc>
                  <a:txBody>
                    <a:bodyPr/>
                    <a:lstStyle/>
                    <a:p>
                      <a:pPr algn="ctr"/>
                      <a:r>
                        <a:rPr lang="en-US" sz="2300" dirty="0" smtClean="0"/>
                        <a:t>P-value</a:t>
                      </a:r>
                      <a:endParaRPr lang="en-US" sz="2300" dirty="0">
                        <a:solidFill>
                          <a:srgbClr val="FFFFFF"/>
                        </a:solidFill>
                      </a:endParaRPr>
                    </a:p>
                  </a:txBody>
                  <a:tcPr anchor="ctr">
                    <a:solidFill>
                      <a:srgbClr val="953735"/>
                    </a:solidFill>
                  </a:tcPr>
                </a:tc>
                <a:extLst>
                  <a:ext uri="{0D108BD9-81ED-4DB2-BD59-A6C34878D82A}">
                    <a16:rowId xmlns:a16="http://schemas.microsoft.com/office/drawing/2014/main" xmlns="" val="10000"/>
                  </a:ext>
                </a:extLst>
              </a:tr>
              <a:tr h="391582">
                <a:tc>
                  <a:txBody>
                    <a:bodyPr/>
                    <a:lstStyle/>
                    <a:p>
                      <a:pPr algn="ctr"/>
                      <a:endParaRPr lang="en-US" sz="2300" dirty="0">
                        <a:solidFill>
                          <a:schemeClr val="bg1"/>
                        </a:solidFill>
                      </a:endParaRPr>
                    </a:p>
                  </a:txBody>
                  <a:tcPr anchor="ctr">
                    <a:lnB w="12700" cmpd="sng">
                      <a:noFill/>
                    </a:lnB>
                    <a:solidFill>
                      <a:srgbClr val="953735"/>
                    </a:solidFill>
                  </a:tcPr>
                </a:tc>
                <a:tc>
                  <a:txBody>
                    <a:bodyPr/>
                    <a:lstStyle/>
                    <a:p>
                      <a:pPr algn="ctr"/>
                      <a:r>
                        <a:rPr lang="en-US" sz="2300" dirty="0" smtClean="0">
                          <a:solidFill>
                            <a:schemeClr val="bg1"/>
                          </a:solidFill>
                        </a:rPr>
                        <a:t>N</a:t>
                      </a:r>
                      <a:endParaRPr lang="en-US" sz="2300" dirty="0">
                        <a:solidFill>
                          <a:schemeClr val="bg1"/>
                        </a:solidFill>
                      </a:endParaRPr>
                    </a:p>
                  </a:txBody>
                  <a:tcPr anchor="ctr">
                    <a:lnB w="12700" cmpd="sng">
                      <a:noFill/>
                    </a:lnB>
                    <a:solidFill>
                      <a:srgbClr val="953735"/>
                    </a:solidFill>
                  </a:tcPr>
                </a:tc>
                <a:tc>
                  <a:txBody>
                    <a:bodyPr/>
                    <a:lstStyle/>
                    <a:p>
                      <a:pPr algn="ctr"/>
                      <a:r>
                        <a:rPr lang="en-US" sz="2300" dirty="0" smtClean="0">
                          <a:solidFill>
                            <a:schemeClr val="bg1"/>
                          </a:solidFill>
                        </a:rPr>
                        <a:t> LTFU %</a:t>
                      </a:r>
                      <a:endParaRPr lang="en-US" sz="2300" dirty="0">
                        <a:solidFill>
                          <a:schemeClr val="bg1"/>
                        </a:solidFill>
                      </a:endParaRPr>
                    </a:p>
                  </a:txBody>
                  <a:tcPr anchor="ctr">
                    <a:lnB w="12700" cmpd="sng">
                      <a:noFill/>
                    </a:lnB>
                    <a:solidFill>
                      <a:srgbClr val="953735"/>
                    </a:solidFill>
                  </a:tcPr>
                </a:tc>
                <a:tc>
                  <a:txBody>
                    <a:bodyPr/>
                    <a:lstStyle/>
                    <a:p>
                      <a:pPr algn="ctr"/>
                      <a:r>
                        <a:rPr lang="en-US" sz="2300" dirty="0" smtClean="0">
                          <a:solidFill>
                            <a:schemeClr val="bg1"/>
                          </a:solidFill>
                        </a:rPr>
                        <a:t>N</a:t>
                      </a:r>
                      <a:endParaRPr lang="en-US" sz="2300" dirty="0">
                        <a:solidFill>
                          <a:schemeClr val="bg1"/>
                        </a:solidFill>
                      </a:endParaRPr>
                    </a:p>
                  </a:txBody>
                  <a:tcPr anchor="ctr">
                    <a:lnB w="12700" cmpd="sng">
                      <a:noFill/>
                    </a:lnB>
                    <a:solidFill>
                      <a:srgbClr val="95373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LTFU %</a:t>
                      </a:r>
                    </a:p>
                  </a:txBody>
                  <a:tcPr anchor="ctr">
                    <a:lnB w="12700" cmpd="sng">
                      <a:noFill/>
                    </a:lnB>
                    <a:solidFill>
                      <a:srgbClr val="953735"/>
                    </a:solidFill>
                  </a:tcPr>
                </a:tc>
                <a:tc>
                  <a:txBody>
                    <a:bodyPr/>
                    <a:lstStyle/>
                    <a:p>
                      <a:pPr algn="ctr"/>
                      <a:endParaRPr lang="en-US" sz="2300" dirty="0">
                        <a:solidFill>
                          <a:schemeClr val="bg1"/>
                        </a:solidFill>
                      </a:endParaRPr>
                    </a:p>
                  </a:txBody>
                  <a:tcPr anchor="ctr">
                    <a:lnB w="12700" cmpd="sng">
                      <a:noFill/>
                    </a:lnB>
                    <a:solidFill>
                      <a:srgbClr val="953735"/>
                    </a:solidFill>
                  </a:tcPr>
                </a:tc>
                <a:extLst>
                  <a:ext uri="{0D108BD9-81ED-4DB2-BD59-A6C34878D82A}">
                    <a16:rowId xmlns:a16="http://schemas.microsoft.com/office/drawing/2014/main" xmlns="" val="10001"/>
                  </a:ext>
                </a:extLst>
              </a:tr>
              <a:tr h="391582">
                <a:tc>
                  <a:txBody>
                    <a:bodyPr/>
                    <a:lstStyle/>
                    <a:p>
                      <a:pPr algn="l">
                        <a:spcAft>
                          <a:spcPts val="0"/>
                        </a:spcAft>
                      </a:pPr>
                      <a:r>
                        <a:rPr lang="en-GB" sz="2300" b="1" dirty="0" smtClean="0">
                          <a:effectLst/>
                          <a:latin typeface="Calibri"/>
                          <a:ea typeface="Calibri"/>
                          <a:cs typeface="Times New Roman"/>
                        </a:rPr>
                        <a:t>All locations</a:t>
                      </a:r>
                      <a:endParaRPr lang="en-GB" sz="2300" b="1" dirty="0">
                        <a:effectLst/>
                        <a:latin typeface="Calibri"/>
                        <a:ea typeface="Calibri"/>
                        <a:cs typeface="Times New Roman"/>
                      </a:endParaRPr>
                    </a:p>
                  </a:txBody>
                  <a:tcPr marL="68580" marR="68580" marT="0" marB="0" anchor="ctr">
                    <a:lnL w="12700" cmpd="sng">
                      <a:noFill/>
                    </a:lnL>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5245</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13.5%</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15227</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2.6%</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lnR w="12700" cmpd="sng">
                      <a:noFill/>
                    </a:lnR>
                    <a:lnT w="12700" cmpd="sng">
                      <a:noFill/>
                    </a:lnT>
                    <a:lnB w="12700" cmpd="sng">
                      <a:noFill/>
                    </a:lnB>
                  </a:tcPr>
                </a:tc>
                <a:extLst>
                  <a:ext uri="{0D108BD9-81ED-4DB2-BD59-A6C34878D82A}">
                    <a16:rowId xmlns:a16="http://schemas.microsoft.com/office/drawing/2014/main" xmlns="" val="10002"/>
                  </a:ext>
                </a:extLst>
              </a:tr>
              <a:tr h="391582">
                <a:tc>
                  <a:txBody>
                    <a:bodyPr/>
                    <a:lstStyle/>
                    <a:p>
                      <a:pPr algn="l">
                        <a:spcAft>
                          <a:spcPts val="0"/>
                        </a:spcAft>
                      </a:pPr>
                      <a:r>
                        <a:rPr lang="en-US" sz="2300" b="1" dirty="0">
                          <a:effectLst/>
                        </a:rPr>
                        <a:t>Botswana</a:t>
                      </a:r>
                      <a:endParaRPr lang="en-GB" sz="2300" b="1" dirty="0">
                        <a:effectLst/>
                        <a:latin typeface="Calibri"/>
                        <a:ea typeface="Calibri"/>
                        <a:cs typeface="Times New Roman"/>
                      </a:endParaRPr>
                    </a:p>
                  </a:txBody>
                  <a:tcPr marL="68580" marR="68580" marT="0" marB="0" anchor="ctr">
                    <a:lnT w="12700" cmpd="sng">
                      <a:noFill/>
                    </a:lnT>
                  </a:tcPr>
                </a:tc>
                <a:tc>
                  <a:txBody>
                    <a:bodyPr/>
                    <a:lstStyle/>
                    <a:p>
                      <a:pPr algn="ctr">
                        <a:spcAft>
                          <a:spcPts val="0"/>
                        </a:spcAft>
                      </a:pPr>
                      <a:r>
                        <a:rPr lang="en-US" sz="2300" dirty="0">
                          <a:solidFill>
                            <a:srgbClr val="000000"/>
                          </a:solidFill>
                          <a:effectLst/>
                          <a:latin typeface="Calibri"/>
                          <a:ea typeface="Calibri"/>
                          <a:cs typeface="Calibri"/>
                        </a:rPr>
                        <a:t>537</a:t>
                      </a:r>
                      <a:endParaRPr lang="en-GB" sz="2300" dirty="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a:solidFill>
                            <a:srgbClr val="000000"/>
                          </a:solidFill>
                          <a:effectLst/>
                          <a:latin typeface="Calibri"/>
                          <a:ea typeface="Calibri"/>
                          <a:cs typeface="Calibri"/>
                        </a:rPr>
                        <a:t>8.4%</a:t>
                      </a:r>
                      <a:endParaRPr lang="en-GB" sz="230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a:solidFill>
                            <a:srgbClr val="000000"/>
                          </a:solidFill>
                          <a:effectLst/>
                          <a:latin typeface="Calibri"/>
                          <a:ea typeface="Calibri"/>
                          <a:cs typeface="Calibri"/>
                        </a:rPr>
                        <a:t>2035</a:t>
                      </a:r>
                      <a:endParaRPr lang="en-GB" sz="230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a:solidFill>
                            <a:srgbClr val="000000"/>
                          </a:solidFill>
                          <a:effectLst/>
                          <a:latin typeface="Calibri"/>
                          <a:ea typeface="Calibri"/>
                          <a:cs typeface="Calibri"/>
                        </a:rPr>
                        <a:t>1.0%</a:t>
                      </a:r>
                      <a:endParaRPr lang="en-GB" sz="230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lnT w="12700" cmpd="sng">
                      <a:noFill/>
                    </a:lnT>
                  </a:tcPr>
                </a:tc>
                <a:extLst>
                  <a:ext uri="{0D108BD9-81ED-4DB2-BD59-A6C34878D82A}">
                    <a16:rowId xmlns:a16="http://schemas.microsoft.com/office/drawing/2014/main" xmlns="" val="10003"/>
                  </a:ext>
                </a:extLst>
              </a:tr>
              <a:tr h="391582">
                <a:tc>
                  <a:txBody>
                    <a:bodyPr/>
                    <a:lstStyle/>
                    <a:p>
                      <a:pPr algn="l">
                        <a:spcAft>
                          <a:spcPts val="0"/>
                        </a:spcAft>
                      </a:pPr>
                      <a:r>
                        <a:rPr lang="en-US" sz="2300" b="1" dirty="0">
                          <a:effectLst/>
                        </a:rPr>
                        <a:t>Lesotho</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818</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16.5%</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2020</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3.2%</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4"/>
                  </a:ext>
                </a:extLst>
              </a:tr>
              <a:tr h="391582">
                <a:tc>
                  <a:txBody>
                    <a:bodyPr/>
                    <a:lstStyle/>
                    <a:p>
                      <a:pPr algn="l">
                        <a:spcAft>
                          <a:spcPts val="0"/>
                        </a:spcAft>
                      </a:pPr>
                      <a:r>
                        <a:rPr lang="en-US" sz="2300" b="1" dirty="0">
                          <a:effectLst/>
                        </a:rPr>
                        <a:t>Swaziland</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534</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15.7%</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1468</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3.3%</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5"/>
                  </a:ext>
                </a:extLst>
              </a:tr>
              <a:tr h="391582">
                <a:tc>
                  <a:txBody>
                    <a:bodyPr/>
                    <a:lstStyle/>
                    <a:p>
                      <a:pPr algn="l">
                        <a:spcAft>
                          <a:spcPts val="0"/>
                        </a:spcAft>
                      </a:pPr>
                      <a:r>
                        <a:rPr lang="en-US" sz="2300" b="1" dirty="0">
                          <a:effectLst/>
                        </a:rPr>
                        <a:t>Malawi</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1214</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17.2%</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2548</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3.2%</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6"/>
                  </a:ext>
                </a:extLst>
              </a:tr>
              <a:tr h="391582">
                <a:tc>
                  <a:txBody>
                    <a:bodyPr/>
                    <a:lstStyle/>
                    <a:p>
                      <a:pPr algn="l">
                        <a:spcAft>
                          <a:spcPts val="0"/>
                        </a:spcAft>
                      </a:pPr>
                      <a:r>
                        <a:rPr lang="en-US" sz="2300" b="1" dirty="0">
                          <a:effectLst/>
                        </a:rPr>
                        <a:t>Uganda</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1044</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18.0%</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5654</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2.8%</a:t>
                      </a:r>
                      <a:endParaRPr lang="en-GB" sz="2300" dirty="0">
                        <a:solidFill>
                          <a:srgbClr val="000000"/>
                        </a:solidFill>
                        <a:effectLst/>
                        <a:latin typeface="Calibri"/>
                        <a:ea typeface="Calibri"/>
                        <a:cs typeface="Calibri"/>
                      </a:endParaRPr>
                    </a:p>
                  </a:txBody>
                  <a:tcPr marL="68580" marR="68580" marT="0" marB="0" anchor="ctr">
                    <a:lnR w="12700" cmpd="sng">
                      <a:noFill/>
                    </a:lnR>
                  </a:tcP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lnL w="12700" cmpd="sng">
                      <a:noFill/>
                    </a:lnL>
                  </a:tcPr>
                </a:tc>
                <a:extLst>
                  <a:ext uri="{0D108BD9-81ED-4DB2-BD59-A6C34878D82A}">
                    <a16:rowId xmlns:a16="http://schemas.microsoft.com/office/drawing/2014/main" xmlns="" val="10007"/>
                  </a:ext>
                </a:extLst>
              </a:tr>
              <a:tr h="547141">
                <a:tc>
                  <a:txBody>
                    <a:bodyPr/>
                    <a:lstStyle/>
                    <a:p>
                      <a:pPr algn="l">
                        <a:spcAft>
                          <a:spcPts val="0"/>
                        </a:spcAft>
                      </a:pPr>
                      <a:r>
                        <a:rPr lang="en-US" sz="2300" b="1" dirty="0" smtClean="0">
                          <a:effectLst/>
                        </a:rPr>
                        <a:t>Tanzania (Mbeya)</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667</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2.8%</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819</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1.1%</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0.014</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8"/>
                  </a:ext>
                </a:extLst>
              </a:tr>
              <a:tr h="547141">
                <a:tc>
                  <a:txBody>
                    <a:bodyPr/>
                    <a:lstStyle/>
                    <a:p>
                      <a:pPr algn="l">
                        <a:spcAft>
                          <a:spcPts val="0"/>
                        </a:spcAft>
                      </a:pPr>
                      <a:r>
                        <a:rPr lang="en-GB" sz="2300" b="1" dirty="0" smtClean="0">
                          <a:effectLst/>
                        </a:rPr>
                        <a:t>Tanzania (</a:t>
                      </a:r>
                      <a:r>
                        <a:rPr lang="en-GB" sz="2300" b="1" dirty="0" err="1" smtClean="0">
                          <a:effectLst/>
                        </a:rPr>
                        <a:t>Mwanza</a:t>
                      </a:r>
                      <a:r>
                        <a:rPr lang="en-GB" sz="2300" b="1" dirty="0" smtClean="0">
                          <a:effectLst/>
                        </a:rPr>
                        <a:t>)</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431</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6.0%</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683</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0.7%</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2" name="Frame 1"/>
          <p:cNvSpPr/>
          <p:nvPr/>
        </p:nvSpPr>
        <p:spPr>
          <a:xfrm>
            <a:off x="457200" y="2723020"/>
            <a:ext cx="8229600" cy="51391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278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1388438"/>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7" name="Title 6"/>
          <p:cNvSpPr>
            <a:spLocks noGrp="1"/>
          </p:cNvSpPr>
          <p:nvPr>
            <p:ph type="title"/>
          </p:nvPr>
        </p:nvSpPr>
        <p:spPr>
          <a:xfrm>
            <a:off x="457200" y="245438"/>
            <a:ext cx="8229600" cy="1143000"/>
          </a:xfrm>
        </p:spPr>
        <p:txBody>
          <a:bodyPr>
            <a:noAutofit/>
          </a:bodyPr>
          <a:lstStyle/>
          <a:p>
            <a:r>
              <a:rPr lang="en-US" sz="3200" dirty="0" smtClean="0"/>
              <a:t>Kaplan</a:t>
            </a:r>
            <a:r>
              <a:rPr lang="en-US" sz="3200" dirty="0"/>
              <a:t>-Meier curve comparing survival curves for MP and MMP for all </a:t>
            </a:r>
            <a:r>
              <a:rPr lang="en-US" sz="3200" dirty="0" smtClean="0"/>
              <a:t>patients</a:t>
            </a:r>
            <a:endParaRPr lang="en-US" sz="3200" dirty="0"/>
          </a:p>
        </p:txBody>
      </p:sp>
      <p:pic>
        <p:nvPicPr>
          <p:cNvPr id="9" name="Picture 8"/>
          <p:cNvPicPr/>
          <p:nvPr/>
        </p:nvPicPr>
        <p:blipFill rotWithShape="1">
          <a:blip r:embed="rId3" cstate="email">
            <a:extLst>
              <a:ext uri="{28A0092B-C50C-407E-A947-70E740481C1C}">
                <a14:useLocalDpi xmlns:a14="http://schemas.microsoft.com/office/drawing/2010/main"/>
              </a:ext>
            </a:extLst>
          </a:blip>
          <a:srcRect r="8282" b="2657"/>
          <a:stretch/>
        </p:blipFill>
        <p:spPr bwMode="auto">
          <a:xfrm>
            <a:off x="952413" y="1591022"/>
            <a:ext cx="7402087" cy="5127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6895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Autofit/>
          </a:bodyPr>
          <a:lstStyle/>
          <a:p>
            <a:r>
              <a:rPr lang="en-GB" sz="3600" dirty="0" smtClean="0"/>
              <a:t>Mortality &amp; LTFU, </a:t>
            </a:r>
            <a:r>
              <a:rPr lang="en-GB" sz="3600" i="1" dirty="0" smtClean="0"/>
              <a:t>by age group</a:t>
            </a:r>
            <a:endParaRPr lang="en-US" sz="2800" i="1" dirty="0"/>
          </a:p>
        </p:txBody>
      </p:sp>
      <p:sp>
        <p:nvSpPr>
          <p:cNvPr id="3" name="Content Placeholder 2"/>
          <p:cNvSpPr>
            <a:spLocks noGrp="1"/>
          </p:cNvSpPr>
          <p:nvPr>
            <p:ph idx="1"/>
          </p:nvPr>
        </p:nvSpPr>
        <p:spPr>
          <a:xfrm>
            <a:off x="350360" y="898943"/>
            <a:ext cx="8458893" cy="891098"/>
          </a:xfrm>
        </p:spPr>
        <p:txBody>
          <a:bodyPr>
            <a:normAutofit/>
          </a:bodyPr>
          <a:lstStyle/>
          <a:p>
            <a:pPr marL="0" indent="0">
              <a:buNone/>
            </a:pPr>
            <a:r>
              <a:rPr lang="en-US" sz="2400" dirty="0" smtClean="0"/>
              <a:t>For each age group- LTFU and mortality varied but were lower in the MMP vs. MP groups</a:t>
            </a:r>
          </a:p>
        </p:txBody>
      </p:sp>
      <p:cxnSp>
        <p:nvCxnSpPr>
          <p:cNvPr id="6" name="Straight Connector 5"/>
          <p:cNvCxnSpPr/>
          <p:nvPr/>
        </p:nvCxnSpPr>
        <p:spPr>
          <a:xfrm flipV="1">
            <a:off x="0" y="846416"/>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ontent Placeholder 4"/>
          <p:cNvGraphicFramePr>
            <a:graphicFrameLocks/>
          </p:cNvGraphicFramePr>
          <p:nvPr>
            <p:extLst>
              <p:ext uri="{D42A27DB-BD31-4B8C-83A1-F6EECF244321}">
                <p14:modId xmlns:p14="http://schemas.microsoft.com/office/powerpoint/2010/main" val="1589412717"/>
              </p:ext>
            </p:extLst>
          </p:nvPr>
        </p:nvGraphicFramePr>
        <p:xfrm>
          <a:off x="350361" y="1846232"/>
          <a:ext cx="8455282" cy="3493631"/>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757603">
                  <a:extLst>
                    <a:ext uri="{9D8B030D-6E8A-4147-A177-3AD203B41FA5}">
                      <a16:colId xmlns:a16="http://schemas.microsoft.com/office/drawing/2014/main" xmlns="" val="20000"/>
                    </a:ext>
                  </a:extLst>
                </a:gridCol>
                <a:gridCol w="887225">
                  <a:extLst>
                    <a:ext uri="{9D8B030D-6E8A-4147-A177-3AD203B41FA5}">
                      <a16:colId xmlns:a16="http://schemas.microsoft.com/office/drawing/2014/main" xmlns="" val="20001"/>
                    </a:ext>
                  </a:extLst>
                </a:gridCol>
                <a:gridCol w="1061191">
                  <a:extLst>
                    <a:ext uri="{9D8B030D-6E8A-4147-A177-3AD203B41FA5}">
                      <a16:colId xmlns:a16="http://schemas.microsoft.com/office/drawing/2014/main" xmlns="" val="20002"/>
                    </a:ext>
                  </a:extLst>
                </a:gridCol>
                <a:gridCol w="1130777">
                  <a:extLst>
                    <a:ext uri="{9D8B030D-6E8A-4147-A177-3AD203B41FA5}">
                      <a16:colId xmlns:a16="http://schemas.microsoft.com/office/drawing/2014/main" xmlns="" val="20003"/>
                    </a:ext>
                  </a:extLst>
                </a:gridCol>
                <a:gridCol w="1009001">
                  <a:extLst>
                    <a:ext uri="{9D8B030D-6E8A-4147-A177-3AD203B41FA5}">
                      <a16:colId xmlns:a16="http://schemas.microsoft.com/office/drawing/2014/main" xmlns="" val="20004"/>
                    </a:ext>
                  </a:extLst>
                </a:gridCol>
                <a:gridCol w="1269950">
                  <a:extLst>
                    <a:ext uri="{9D8B030D-6E8A-4147-A177-3AD203B41FA5}">
                      <a16:colId xmlns:a16="http://schemas.microsoft.com/office/drawing/2014/main" xmlns="" val="20005"/>
                    </a:ext>
                  </a:extLst>
                </a:gridCol>
                <a:gridCol w="1339535">
                  <a:extLst>
                    <a:ext uri="{9D8B030D-6E8A-4147-A177-3AD203B41FA5}">
                      <a16:colId xmlns:a16="http://schemas.microsoft.com/office/drawing/2014/main" xmlns="" val="20006"/>
                    </a:ext>
                  </a:extLst>
                </a:gridCol>
              </a:tblGrid>
              <a:tr h="592670">
                <a:tc>
                  <a:txBody>
                    <a:bodyPr/>
                    <a:lstStyle/>
                    <a:p>
                      <a:pPr algn="ctr">
                        <a:spcAft>
                          <a:spcPts val="0"/>
                        </a:spcAft>
                      </a:pPr>
                      <a:endParaRPr lang="en-GB" sz="2200" dirty="0">
                        <a:solidFill>
                          <a:srgbClr val="FFFFFF"/>
                        </a:solidFill>
                        <a:effectLst/>
                        <a:latin typeface="Calibri"/>
                        <a:ea typeface="Calibri"/>
                        <a:cs typeface="Times New Roman"/>
                      </a:endParaRPr>
                    </a:p>
                  </a:txBody>
                  <a:tcPr marL="68580" marR="68580" marT="0" marB="0">
                    <a:solidFill>
                      <a:srgbClr val="953735"/>
                    </a:solidFill>
                  </a:tcPr>
                </a:tc>
                <a:tc gridSpan="3">
                  <a:txBody>
                    <a:bodyPr/>
                    <a:lstStyle/>
                    <a:p>
                      <a:pPr algn="l">
                        <a:spcAft>
                          <a:spcPts val="0"/>
                        </a:spcAft>
                      </a:pPr>
                      <a:r>
                        <a:rPr lang="en-US" sz="2200" b="1" dirty="0">
                          <a:solidFill>
                            <a:srgbClr val="FFFFFF"/>
                          </a:solidFill>
                          <a:effectLst/>
                          <a:latin typeface="Calibri"/>
                          <a:ea typeface="Calibri"/>
                          <a:cs typeface="Calibri"/>
                        </a:rPr>
                        <a:t>Mortality Rates</a:t>
                      </a:r>
                      <a:endParaRPr lang="en-GB" sz="2200" dirty="0">
                        <a:solidFill>
                          <a:srgbClr val="FFFFFF"/>
                        </a:solidFill>
                        <a:effectLst/>
                        <a:latin typeface="Calibri"/>
                        <a:ea typeface="Calibri"/>
                        <a:cs typeface="Calibri"/>
                      </a:endParaRPr>
                    </a:p>
                    <a:p>
                      <a:pPr algn="l">
                        <a:spcAft>
                          <a:spcPts val="0"/>
                        </a:spcAft>
                      </a:pPr>
                      <a:r>
                        <a:rPr lang="en-US" sz="2200" b="1" dirty="0">
                          <a:solidFill>
                            <a:srgbClr val="FFFFFF"/>
                          </a:solidFill>
                          <a:effectLst/>
                          <a:latin typeface="Calibri"/>
                          <a:ea typeface="Calibri"/>
                          <a:cs typeface="Calibri"/>
                        </a:rPr>
                        <a:t>(Deaths per 100 </a:t>
                      </a:r>
                      <a:r>
                        <a:rPr lang="en-US" sz="2200" b="1" dirty="0" smtClean="0">
                          <a:solidFill>
                            <a:srgbClr val="FFFFFF"/>
                          </a:solidFill>
                          <a:effectLst/>
                          <a:latin typeface="Calibri"/>
                          <a:ea typeface="Calibri"/>
                          <a:cs typeface="Calibri"/>
                        </a:rPr>
                        <a:t>pt.</a:t>
                      </a:r>
                      <a:r>
                        <a:rPr lang="en-US" sz="2200" b="1" baseline="0" dirty="0" smtClean="0">
                          <a:solidFill>
                            <a:srgbClr val="FFFFFF"/>
                          </a:solidFill>
                          <a:effectLst/>
                          <a:latin typeface="Calibri"/>
                          <a:ea typeface="Calibri"/>
                          <a:cs typeface="Calibri"/>
                        </a:rPr>
                        <a:t> </a:t>
                      </a:r>
                      <a:r>
                        <a:rPr lang="en-US" sz="2200" b="1" baseline="0" dirty="0" err="1" smtClean="0">
                          <a:solidFill>
                            <a:srgbClr val="FFFFFF"/>
                          </a:solidFill>
                          <a:effectLst/>
                          <a:latin typeface="Calibri"/>
                          <a:ea typeface="Calibri"/>
                          <a:cs typeface="Calibri"/>
                        </a:rPr>
                        <a:t>yr</a:t>
                      </a:r>
                      <a:r>
                        <a:rPr lang="en-US" sz="2200" b="1" dirty="0" err="1" smtClean="0">
                          <a:solidFill>
                            <a:srgbClr val="FFFFFF"/>
                          </a:solidFill>
                          <a:effectLst/>
                          <a:latin typeface="Calibri"/>
                          <a:ea typeface="Calibri"/>
                          <a:cs typeface="Calibri"/>
                        </a:rPr>
                        <a:t>s</a:t>
                      </a:r>
                      <a:r>
                        <a:rPr lang="en-US" sz="2200" b="1" dirty="0" smtClean="0">
                          <a:solidFill>
                            <a:srgbClr val="FFFFFF"/>
                          </a:solidFill>
                          <a:effectLst/>
                          <a:latin typeface="Calibri"/>
                          <a:ea typeface="Calibri"/>
                          <a:cs typeface="Calibri"/>
                        </a:rPr>
                        <a:t>)</a:t>
                      </a:r>
                      <a:endParaRPr lang="en-GB" sz="2200" dirty="0">
                        <a:solidFill>
                          <a:srgbClr val="FFFFFF"/>
                        </a:solidFill>
                        <a:effectLst/>
                        <a:latin typeface="Calibri"/>
                        <a:ea typeface="Calibri"/>
                        <a:cs typeface="Calibri"/>
                      </a:endParaRPr>
                    </a:p>
                  </a:txBody>
                  <a:tcPr marL="68580" marR="68580" marT="0" marB="0" anchor="b">
                    <a:solidFill>
                      <a:srgbClr val="953735"/>
                    </a:solidFill>
                  </a:tcPr>
                </a:tc>
                <a:tc hMerge="1">
                  <a:txBody>
                    <a:bodyPr/>
                    <a:lstStyle/>
                    <a:p>
                      <a:pPr algn="l">
                        <a:spcAft>
                          <a:spcPts val="0"/>
                        </a:spcAft>
                      </a:pPr>
                      <a:endParaRPr lang="en-GB" sz="1200" dirty="0">
                        <a:solidFill>
                          <a:srgbClr val="000000"/>
                        </a:solidFill>
                        <a:effectLst/>
                        <a:latin typeface="Calibri"/>
                        <a:ea typeface="Calibri"/>
                        <a:cs typeface="Calibri"/>
                      </a:endParaRPr>
                    </a:p>
                  </a:txBody>
                  <a:tcPr marL="68580" marR="68580" marT="0" marB="0" anchor="b">
                    <a:solidFill>
                      <a:srgbClr val="953735"/>
                    </a:solidFill>
                  </a:tcPr>
                </a:tc>
                <a:tc hMerge="1">
                  <a:txBody>
                    <a:bodyPr/>
                    <a:lstStyle/>
                    <a:p>
                      <a:pPr algn="l">
                        <a:spcAft>
                          <a:spcPts val="0"/>
                        </a:spcAft>
                      </a:pPr>
                      <a:endParaRPr lang="en-GB" sz="1200" dirty="0">
                        <a:solidFill>
                          <a:srgbClr val="000000"/>
                        </a:solidFill>
                        <a:effectLst/>
                        <a:latin typeface="Calibri"/>
                        <a:ea typeface="Calibri"/>
                        <a:cs typeface="Calibri"/>
                      </a:endParaRPr>
                    </a:p>
                  </a:txBody>
                  <a:tcPr marL="68580" marR="68580" marT="0" marB="0" anchor="b">
                    <a:solidFill>
                      <a:srgbClr val="953735"/>
                    </a:solidFill>
                  </a:tcPr>
                </a:tc>
                <a:tc gridSpan="3">
                  <a:txBody>
                    <a:bodyPr/>
                    <a:lstStyle/>
                    <a:p>
                      <a:pPr algn="ctr">
                        <a:spcAft>
                          <a:spcPts val="0"/>
                        </a:spcAft>
                      </a:pPr>
                      <a:r>
                        <a:rPr lang="en-GB" sz="2200" dirty="0" smtClean="0">
                          <a:solidFill>
                            <a:srgbClr val="FFFFFF"/>
                          </a:solidFill>
                          <a:effectLst/>
                          <a:latin typeface="Calibri"/>
                          <a:ea typeface="Calibri"/>
                          <a:cs typeface="Calibri"/>
                        </a:rPr>
                        <a:t>LTFU</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pPr algn="ctr">
                        <a:spcAft>
                          <a:spcPts val="0"/>
                        </a:spcAft>
                      </a:pPr>
                      <a:endParaRPr lang="en-GB" sz="1200" dirty="0">
                        <a:solidFill>
                          <a:srgbClr val="000000"/>
                        </a:solidFill>
                        <a:effectLst/>
                        <a:latin typeface="Calibri"/>
                        <a:ea typeface="Calibri"/>
                        <a:cs typeface="Calibri"/>
                      </a:endParaRPr>
                    </a:p>
                  </a:txBody>
                  <a:tcPr marL="68580" marR="68580" marT="0" marB="0" anchor="ctr">
                    <a:solidFill>
                      <a:srgbClr val="953735"/>
                    </a:solidFill>
                  </a:tcPr>
                </a:tc>
                <a:tc hMerge="1">
                  <a:txBody>
                    <a:bodyPr/>
                    <a:lstStyle/>
                    <a:p>
                      <a:pPr algn="ctr">
                        <a:spcAft>
                          <a:spcPts val="0"/>
                        </a:spcAft>
                      </a:pPr>
                      <a:endParaRPr lang="en-GB" sz="1200" dirty="0">
                        <a:solidFill>
                          <a:srgbClr val="000000"/>
                        </a:solidFill>
                        <a:effectLst/>
                        <a:latin typeface="Calibri"/>
                        <a:ea typeface="Calibri"/>
                        <a:cs typeface="Calibri"/>
                      </a:endParaRPr>
                    </a:p>
                  </a:txBody>
                  <a:tcPr marL="68580" marR="68580" marT="0" marB="0" anchor="ctr">
                    <a:solidFill>
                      <a:srgbClr val="953735"/>
                    </a:solidFill>
                  </a:tcPr>
                </a:tc>
                <a:extLst>
                  <a:ext uri="{0D108BD9-81ED-4DB2-BD59-A6C34878D82A}">
                    <a16:rowId xmlns:a16="http://schemas.microsoft.com/office/drawing/2014/main" xmlns="" val="10000"/>
                  </a:ext>
                </a:extLst>
              </a:tr>
              <a:tr h="416459">
                <a:tc>
                  <a:txBody>
                    <a:bodyPr/>
                    <a:lstStyle/>
                    <a:p>
                      <a:pPr algn="ctr">
                        <a:spcAft>
                          <a:spcPts val="0"/>
                        </a:spcAft>
                      </a:pPr>
                      <a:r>
                        <a:rPr lang="en-US" sz="2200" b="1" dirty="0" smtClean="0">
                          <a:solidFill>
                            <a:srgbClr val="FFFFFF"/>
                          </a:solidFill>
                          <a:effectLst/>
                          <a:latin typeface="+mn-lt"/>
                          <a:ea typeface="+mn-ea"/>
                          <a:cs typeface="+mn-cs"/>
                        </a:rPr>
                        <a:t>Age</a:t>
                      </a:r>
                      <a:r>
                        <a:rPr lang="en-US" sz="2200" b="1" baseline="0" dirty="0" smtClean="0">
                          <a:solidFill>
                            <a:srgbClr val="FFFFFF"/>
                          </a:solidFill>
                          <a:effectLst/>
                          <a:latin typeface="+mn-lt"/>
                          <a:ea typeface="+mn-ea"/>
                          <a:cs typeface="+mn-cs"/>
                        </a:rPr>
                        <a:t> group</a:t>
                      </a:r>
                      <a:endParaRPr lang="en-GB" sz="2200" b="1" dirty="0">
                        <a:solidFill>
                          <a:srgbClr val="FFFFFF"/>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MP </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MMP </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P-Value</a:t>
                      </a:r>
                      <a:r>
                        <a:rPr lang="en-US" sz="2200" b="1" baseline="30000" dirty="0">
                          <a:solidFill>
                            <a:srgbClr val="FFFFFF"/>
                          </a:solidFill>
                          <a:effectLst/>
                          <a:latin typeface="Calibri"/>
                          <a:ea typeface="Calibri"/>
                          <a:cs typeface="Calibri"/>
                        </a:rPr>
                        <a:t>1</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MP</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MMP</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P-Value</a:t>
                      </a:r>
                      <a:r>
                        <a:rPr lang="en-US" sz="2200" b="1" baseline="30000" dirty="0">
                          <a:solidFill>
                            <a:srgbClr val="FFFFFF"/>
                          </a:solidFill>
                          <a:effectLst/>
                          <a:latin typeface="Calibri"/>
                          <a:ea typeface="Calibri"/>
                          <a:cs typeface="Calibri"/>
                        </a:rPr>
                        <a:t>2</a:t>
                      </a:r>
                      <a:endParaRPr lang="en-GB" sz="2200" dirty="0">
                        <a:solidFill>
                          <a:srgbClr val="FFFFFF"/>
                        </a:solidFill>
                        <a:effectLst/>
                        <a:latin typeface="Calibri"/>
                        <a:ea typeface="Calibri"/>
                        <a:cs typeface="Calibri"/>
                      </a:endParaRPr>
                    </a:p>
                  </a:txBody>
                  <a:tcPr marL="68580" marR="68580" marT="0" marB="0" anchor="ctr">
                    <a:solidFill>
                      <a:srgbClr val="953735"/>
                    </a:solidFill>
                  </a:tcPr>
                </a:tc>
                <a:extLst>
                  <a:ext uri="{0D108BD9-81ED-4DB2-BD59-A6C34878D82A}">
                    <a16:rowId xmlns:a16="http://schemas.microsoft.com/office/drawing/2014/main" xmlns="" val="10001"/>
                  </a:ext>
                </a:extLst>
              </a:tr>
              <a:tr h="401102">
                <a:tc>
                  <a:txBody>
                    <a:bodyPr/>
                    <a:lstStyle/>
                    <a:p>
                      <a:pPr algn="l">
                        <a:spcAft>
                          <a:spcPts val="0"/>
                        </a:spcAft>
                      </a:pPr>
                      <a:r>
                        <a:rPr lang="en-US" sz="2200" b="1" dirty="0">
                          <a:solidFill>
                            <a:srgbClr val="000000"/>
                          </a:solidFill>
                          <a:effectLst/>
                          <a:latin typeface="Calibri"/>
                          <a:ea typeface="Calibri"/>
                          <a:cs typeface="Calibri"/>
                        </a:rPr>
                        <a:t>All ages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2.08</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0.45</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13.5%</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2.6%</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2"/>
                  </a:ext>
                </a:extLst>
              </a:tr>
              <a:tr h="401102">
                <a:tc>
                  <a:txBody>
                    <a:bodyPr/>
                    <a:lstStyle/>
                    <a:p>
                      <a:pPr algn="l">
                        <a:spcAft>
                          <a:spcPts val="0"/>
                        </a:spcAft>
                      </a:pPr>
                      <a:r>
                        <a:rPr lang="en-US" sz="2200" b="1" dirty="0">
                          <a:solidFill>
                            <a:srgbClr val="000000"/>
                          </a:solidFill>
                          <a:effectLst/>
                          <a:latin typeface="Calibri"/>
                          <a:ea typeface="Calibri"/>
                          <a:cs typeface="Calibri"/>
                        </a:rPr>
                        <a:t>&lt; 1 year</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3.81</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0.54</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16.6%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2.9%</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3"/>
                  </a:ext>
                </a:extLst>
              </a:tr>
              <a:tr h="401102">
                <a:tc>
                  <a:txBody>
                    <a:bodyPr/>
                    <a:lstStyle/>
                    <a:p>
                      <a:pPr algn="l">
                        <a:spcAft>
                          <a:spcPts val="0"/>
                        </a:spcAft>
                      </a:pPr>
                      <a:r>
                        <a:rPr lang="en-US" sz="2200" b="1" dirty="0">
                          <a:solidFill>
                            <a:srgbClr val="000000"/>
                          </a:solidFill>
                          <a:effectLst/>
                          <a:latin typeface="Calibri"/>
                          <a:ea typeface="Calibri"/>
                          <a:cs typeface="Calibri"/>
                        </a:rPr>
                        <a:t>1 to 4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1.77</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0.30</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18.6%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2.7% </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4"/>
                  </a:ext>
                </a:extLst>
              </a:tr>
              <a:tr h="401102">
                <a:tc>
                  <a:txBody>
                    <a:bodyPr/>
                    <a:lstStyle/>
                    <a:p>
                      <a:pPr algn="l">
                        <a:spcAft>
                          <a:spcPts val="0"/>
                        </a:spcAft>
                      </a:pPr>
                      <a:r>
                        <a:rPr lang="en-US" sz="2200" b="1" dirty="0">
                          <a:solidFill>
                            <a:srgbClr val="000000"/>
                          </a:solidFill>
                          <a:effectLst/>
                          <a:latin typeface="Calibri"/>
                          <a:ea typeface="Calibri"/>
                          <a:cs typeface="Calibri"/>
                        </a:rPr>
                        <a:t>5 to 9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1.09</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0.36</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10.0%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1.7%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5"/>
                  </a:ext>
                </a:extLst>
              </a:tr>
              <a:tr h="401102">
                <a:tc>
                  <a:txBody>
                    <a:bodyPr/>
                    <a:lstStyle/>
                    <a:p>
                      <a:pPr algn="l">
                        <a:spcAft>
                          <a:spcPts val="0"/>
                        </a:spcAft>
                      </a:pPr>
                      <a:r>
                        <a:rPr lang="en-US" sz="2200" b="1" dirty="0">
                          <a:solidFill>
                            <a:srgbClr val="000000"/>
                          </a:solidFill>
                          <a:effectLst/>
                          <a:latin typeface="Calibri"/>
                          <a:ea typeface="Calibri"/>
                          <a:cs typeface="Calibri"/>
                        </a:rPr>
                        <a:t>10 to 14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2.54</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0.77</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8.5% </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3.0%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6"/>
                  </a:ext>
                </a:extLst>
              </a:tr>
              <a:tr h="401102">
                <a:tc>
                  <a:txBody>
                    <a:bodyPr/>
                    <a:lstStyle/>
                    <a:p>
                      <a:pPr algn="l">
                        <a:spcAft>
                          <a:spcPts val="0"/>
                        </a:spcAft>
                      </a:pPr>
                      <a:r>
                        <a:rPr lang="en-US" sz="2200" b="1" dirty="0">
                          <a:solidFill>
                            <a:srgbClr val="000000"/>
                          </a:solidFill>
                          <a:effectLst/>
                          <a:latin typeface="Calibri"/>
                          <a:ea typeface="Calibri"/>
                          <a:cs typeface="Calibri"/>
                        </a:rPr>
                        <a:t>15 to 19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4.65</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2.25</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0.003</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13.7% </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4.2%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4" name="Rectangle 3"/>
          <p:cNvSpPr/>
          <p:nvPr/>
        </p:nvSpPr>
        <p:spPr>
          <a:xfrm>
            <a:off x="442250" y="5692988"/>
            <a:ext cx="8367003" cy="584775"/>
          </a:xfrm>
          <a:prstGeom prst="rect">
            <a:avLst/>
          </a:prstGeom>
        </p:spPr>
        <p:txBody>
          <a:bodyPr wrap="square">
            <a:spAutoFit/>
          </a:bodyPr>
          <a:lstStyle/>
          <a:p>
            <a:r>
              <a:rPr lang="en-US" sz="1600" baseline="30000" dirty="0"/>
              <a:t>1</a:t>
            </a:r>
            <a:r>
              <a:rPr lang="en-US" sz="1600" dirty="0"/>
              <a:t>Survival compared between MP and MMP by log rank test</a:t>
            </a:r>
            <a:r>
              <a:rPr lang="en-US" sz="1600" baseline="30000" dirty="0"/>
              <a:t> </a:t>
            </a:r>
            <a:r>
              <a:rPr lang="en-US" sz="1600" dirty="0"/>
              <a:t>  </a:t>
            </a:r>
            <a:endParaRPr lang="en-GB" sz="1600" dirty="0"/>
          </a:p>
          <a:p>
            <a:r>
              <a:rPr lang="en-US" sz="1600" baseline="30000" dirty="0"/>
              <a:t>2 </a:t>
            </a:r>
            <a:r>
              <a:rPr lang="en-US" sz="1600" dirty="0"/>
              <a:t>p values comparing % of patients between </a:t>
            </a:r>
            <a:r>
              <a:rPr lang="en-US" sz="1600" dirty="0" smtClean="0"/>
              <a:t>MP</a:t>
            </a:r>
            <a:r>
              <a:rPr lang="en-US" sz="1600" dirty="0" smtClean="0"/>
              <a:t> </a:t>
            </a:r>
            <a:r>
              <a:rPr lang="en-US" sz="1600" dirty="0"/>
              <a:t>and MMP patients by Chi-Square Tests</a:t>
            </a:r>
            <a:endParaRPr lang="en-GB" sz="1600" dirty="0"/>
          </a:p>
        </p:txBody>
      </p:sp>
      <p:sp>
        <p:nvSpPr>
          <p:cNvPr id="9" name="Frame 8"/>
          <p:cNvSpPr/>
          <p:nvPr/>
        </p:nvSpPr>
        <p:spPr>
          <a:xfrm>
            <a:off x="302939" y="2979978"/>
            <a:ext cx="8502704" cy="338906"/>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4384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Autofit/>
          </a:bodyPr>
          <a:lstStyle/>
          <a:p>
            <a:r>
              <a:rPr lang="en-GB" sz="3600" dirty="0" smtClean="0"/>
              <a:t>Adherence, CD4+, VL, </a:t>
            </a:r>
            <a:r>
              <a:rPr lang="en-GB" sz="3600" i="1" dirty="0" smtClean="0"/>
              <a:t>by country</a:t>
            </a:r>
            <a:endParaRPr lang="en-US" sz="2800" i="1" dirty="0"/>
          </a:p>
        </p:txBody>
      </p:sp>
      <p:cxnSp>
        <p:nvCxnSpPr>
          <p:cNvPr id="6" name="Straight Connector 5"/>
          <p:cNvCxnSpPr/>
          <p:nvPr/>
        </p:nvCxnSpPr>
        <p:spPr>
          <a:xfrm flipV="1">
            <a:off x="0" y="846416"/>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ontent Placeholder 4"/>
          <p:cNvGraphicFramePr>
            <a:graphicFrameLocks/>
          </p:cNvGraphicFramePr>
          <p:nvPr>
            <p:extLst>
              <p:ext uri="{D42A27DB-BD31-4B8C-83A1-F6EECF244321}">
                <p14:modId xmlns:p14="http://schemas.microsoft.com/office/powerpoint/2010/main" val="2198887589"/>
              </p:ext>
            </p:extLst>
          </p:nvPr>
        </p:nvGraphicFramePr>
        <p:xfrm>
          <a:off x="107504" y="1768089"/>
          <a:ext cx="8848520" cy="4657175"/>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838573">
                  <a:extLst>
                    <a:ext uri="{9D8B030D-6E8A-4147-A177-3AD203B41FA5}">
                      <a16:colId xmlns:a16="http://schemas.microsoft.com/office/drawing/2014/main" xmlns="" val="20000"/>
                    </a:ext>
                  </a:extLst>
                </a:gridCol>
                <a:gridCol w="676005">
                  <a:extLst>
                    <a:ext uri="{9D8B030D-6E8A-4147-A177-3AD203B41FA5}">
                      <a16:colId xmlns:a16="http://schemas.microsoft.com/office/drawing/2014/main" xmlns="" val="20001"/>
                    </a:ext>
                  </a:extLst>
                </a:gridCol>
                <a:gridCol w="737461">
                  <a:extLst>
                    <a:ext uri="{9D8B030D-6E8A-4147-A177-3AD203B41FA5}">
                      <a16:colId xmlns:a16="http://schemas.microsoft.com/office/drawing/2014/main" xmlns="" val="20002"/>
                    </a:ext>
                  </a:extLst>
                </a:gridCol>
                <a:gridCol w="880856">
                  <a:extLst>
                    <a:ext uri="{9D8B030D-6E8A-4147-A177-3AD203B41FA5}">
                      <a16:colId xmlns:a16="http://schemas.microsoft.com/office/drawing/2014/main" xmlns="" val="20003"/>
                    </a:ext>
                  </a:extLst>
                </a:gridCol>
                <a:gridCol w="737460">
                  <a:extLst>
                    <a:ext uri="{9D8B030D-6E8A-4147-A177-3AD203B41FA5}">
                      <a16:colId xmlns:a16="http://schemas.microsoft.com/office/drawing/2014/main" xmlns="" val="20004"/>
                    </a:ext>
                  </a:extLst>
                </a:gridCol>
                <a:gridCol w="676006">
                  <a:extLst>
                    <a:ext uri="{9D8B030D-6E8A-4147-A177-3AD203B41FA5}">
                      <a16:colId xmlns:a16="http://schemas.microsoft.com/office/drawing/2014/main" xmlns="" val="20005"/>
                    </a:ext>
                  </a:extLst>
                </a:gridCol>
                <a:gridCol w="860371">
                  <a:extLst>
                    <a:ext uri="{9D8B030D-6E8A-4147-A177-3AD203B41FA5}">
                      <a16:colId xmlns:a16="http://schemas.microsoft.com/office/drawing/2014/main" xmlns="" val="20006"/>
                    </a:ext>
                  </a:extLst>
                </a:gridCol>
                <a:gridCol w="716975">
                  <a:extLst>
                    <a:ext uri="{9D8B030D-6E8A-4147-A177-3AD203B41FA5}">
                      <a16:colId xmlns:a16="http://schemas.microsoft.com/office/drawing/2014/main" xmlns="" val="20007"/>
                    </a:ext>
                  </a:extLst>
                </a:gridCol>
                <a:gridCol w="728008">
                  <a:extLst>
                    <a:ext uri="{9D8B030D-6E8A-4147-A177-3AD203B41FA5}">
                      <a16:colId xmlns:a16="http://schemas.microsoft.com/office/drawing/2014/main" xmlns="" val="20008"/>
                    </a:ext>
                  </a:extLst>
                </a:gridCol>
                <a:gridCol w="996805">
                  <a:extLst>
                    <a:ext uri="{9D8B030D-6E8A-4147-A177-3AD203B41FA5}">
                      <a16:colId xmlns:a16="http://schemas.microsoft.com/office/drawing/2014/main" xmlns="" val="20009"/>
                    </a:ext>
                  </a:extLst>
                </a:gridCol>
              </a:tblGrid>
              <a:tr h="923849">
                <a:tc>
                  <a:txBody>
                    <a:bodyPr/>
                    <a:lstStyle/>
                    <a:p>
                      <a:pPr algn="ctr">
                        <a:spcAft>
                          <a:spcPts val="0"/>
                        </a:spcAft>
                      </a:pPr>
                      <a:endParaRPr lang="en-GB" sz="1800" dirty="0">
                        <a:solidFill>
                          <a:srgbClr val="FFFFFF"/>
                        </a:solidFill>
                        <a:effectLst/>
                        <a:latin typeface="Calibri"/>
                        <a:ea typeface="Calibri"/>
                        <a:cs typeface="Times New Roman"/>
                      </a:endParaRPr>
                    </a:p>
                  </a:txBody>
                  <a:tcPr marL="68580" marR="68580" marT="0" marB="0">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Good adherence by </a:t>
                      </a:r>
                      <a:r>
                        <a:rPr lang="en-US" sz="1800" b="1" dirty="0" smtClean="0">
                          <a:solidFill>
                            <a:srgbClr val="FFFFFF"/>
                          </a:solidFill>
                          <a:effectLst/>
                          <a:latin typeface="Calibri"/>
                          <a:ea typeface="Calibri"/>
                          <a:cs typeface="Calibri"/>
                        </a:rPr>
                        <a:t>pill </a:t>
                      </a:r>
                      <a:r>
                        <a:rPr lang="en-US" sz="1800" b="1" dirty="0">
                          <a:solidFill>
                            <a:srgbClr val="FFFFFF"/>
                          </a:solidFill>
                          <a:effectLst/>
                          <a:latin typeface="Calibri"/>
                          <a:ea typeface="Calibri"/>
                          <a:cs typeface="Calibri"/>
                        </a:rPr>
                        <a:t>count </a:t>
                      </a:r>
                      <a:r>
                        <a:rPr lang="en-US" sz="1600" b="1" dirty="0">
                          <a:solidFill>
                            <a:srgbClr val="FFFFFF"/>
                          </a:solidFill>
                          <a:effectLst/>
                          <a:latin typeface="Calibri"/>
                          <a:ea typeface="Calibri"/>
                          <a:cs typeface="Calibri"/>
                        </a:rPr>
                        <a:t>(</a:t>
                      </a:r>
                      <a:r>
                        <a:rPr lang="en-US" sz="1600" b="1" dirty="0" smtClean="0">
                          <a:solidFill>
                            <a:srgbClr val="FFFFFF"/>
                          </a:solidFill>
                          <a:effectLst/>
                          <a:latin typeface="Calibri"/>
                          <a:ea typeface="Calibri"/>
                          <a:cs typeface="Calibri"/>
                        </a:rPr>
                        <a:t>95-105</a:t>
                      </a:r>
                      <a:r>
                        <a:rPr lang="en-US" sz="1600" b="1" dirty="0">
                          <a:solidFill>
                            <a:srgbClr val="FFFFFF"/>
                          </a:solidFill>
                          <a:effectLst/>
                          <a:latin typeface="Calibri"/>
                          <a:ea typeface="Calibri"/>
                          <a:cs typeface="Calibri"/>
                        </a:rPr>
                        <a:t>%)</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algn="ctr">
                        <a:spcAft>
                          <a:spcPts val="0"/>
                        </a:spcAft>
                      </a:pPr>
                      <a:r>
                        <a:rPr lang="en-US" sz="1800" b="1" dirty="0" smtClean="0">
                          <a:solidFill>
                            <a:srgbClr val="FFFFFF"/>
                          </a:solidFill>
                          <a:effectLst/>
                          <a:latin typeface="Calibri"/>
                          <a:ea typeface="Calibri"/>
                          <a:cs typeface="Calibri"/>
                        </a:rPr>
                        <a:t>CD4+ </a:t>
                      </a:r>
                      <a:r>
                        <a:rPr lang="en-US" sz="1600" b="1" dirty="0" smtClean="0">
                          <a:solidFill>
                            <a:srgbClr val="FFFFFF"/>
                          </a:solidFill>
                          <a:effectLst/>
                          <a:latin typeface="Calibri"/>
                          <a:ea typeface="Calibri"/>
                          <a:cs typeface="Calibri"/>
                        </a:rPr>
                        <a:t>(&gt;</a:t>
                      </a:r>
                      <a:r>
                        <a:rPr lang="en-GB" sz="1600" b="1" dirty="0" smtClean="0">
                          <a:solidFill>
                            <a:srgbClr val="FFFFFF"/>
                          </a:solidFill>
                          <a:effectLst/>
                          <a:latin typeface="Calibri"/>
                          <a:ea typeface="Calibri"/>
                          <a:cs typeface="Calibri"/>
                        </a:rPr>
                        <a:t>350 cells/mm</a:t>
                      </a:r>
                      <a:r>
                        <a:rPr lang="en-GB" sz="1600" b="1" baseline="30000" dirty="0" smtClean="0">
                          <a:solidFill>
                            <a:srgbClr val="FFFFFF"/>
                          </a:solidFill>
                          <a:effectLst/>
                          <a:latin typeface="Calibri"/>
                          <a:ea typeface="Calibri"/>
                          <a:cs typeface="Calibri"/>
                        </a:rPr>
                        <a:t>3</a:t>
                      </a:r>
                      <a:r>
                        <a:rPr lang="en-GB" sz="1600" b="1" dirty="0" smtClean="0">
                          <a:solidFill>
                            <a:srgbClr val="FFFFFF"/>
                          </a:solidFill>
                          <a:effectLst/>
                          <a:latin typeface="Calibri"/>
                          <a:ea typeface="Calibri"/>
                          <a:cs typeface="Calibri"/>
                        </a:rPr>
                        <a:t>     or &gt;25 </a:t>
                      </a:r>
                      <a:r>
                        <a:rPr lang="en-GB" sz="1600" b="1" dirty="0">
                          <a:solidFill>
                            <a:srgbClr val="FFFFFF"/>
                          </a:solidFill>
                          <a:effectLst/>
                          <a:latin typeface="Calibri"/>
                          <a:ea typeface="Calibri"/>
                          <a:cs typeface="Calibri"/>
                        </a:rPr>
                        <a:t>%)</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Viral load </a:t>
                      </a:r>
                      <a:r>
                        <a:rPr lang="en-US" sz="1800" b="1" dirty="0" smtClean="0">
                          <a:solidFill>
                            <a:srgbClr val="FFFFFF"/>
                          </a:solidFill>
                          <a:effectLst/>
                          <a:latin typeface="Calibri"/>
                          <a:ea typeface="Calibri"/>
                          <a:cs typeface="Calibri"/>
                        </a:rPr>
                        <a:t>                                       </a:t>
                      </a:r>
                      <a:r>
                        <a:rPr lang="en-US" sz="1600" b="1" dirty="0" smtClean="0">
                          <a:solidFill>
                            <a:srgbClr val="FFFFFF"/>
                          </a:solidFill>
                          <a:effectLst/>
                          <a:latin typeface="+mn-lt"/>
                          <a:ea typeface="Calibri"/>
                          <a:cs typeface="Calibri"/>
                        </a:rPr>
                        <a:t>(% undetectable &lt;400 copies/ml)</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extLst>
                  <a:ext uri="{0D108BD9-81ED-4DB2-BD59-A6C34878D82A}">
                    <a16:rowId xmlns:a16="http://schemas.microsoft.com/office/drawing/2014/main" xmlns="" val="10000"/>
                  </a:ext>
                </a:extLst>
              </a:tr>
              <a:tr h="302614">
                <a:tc>
                  <a:txBody>
                    <a:bodyPr/>
                    <a:lstStyle/>
                    <a:p>
                      <a:pPr algn="ctr">
                        <a:spcAft>
                          <a:spcPts val="0"/>
                        </a:spcAft>
                      </a:pPr>
                      <a:r>
                        <a:rPr lang="en-US" sz="1600" dirty="0" smtClean="0">
                          <a:solidFill>
                            <a:srgbClr val="FFFFFF"/>
                          </a:solidFill>
                          <a:effectLst/>
                          <a:latin typeface="+mn-lt"/>
                          <a:ea typeface="+mn-ea"/>
                          <a:cs typeface="+mn-cs"/>
                        </a:rPr>
                        <a:t>Country</a:t>
                      </a:r>
                      <a:endParaRPr lang="en-GB" sz="1600" dirty="0">
                        <a:solidFill>
                          <a:srgbClr val="FFFFFF"/>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extLst>
                  <a:ext uri="{0D108BD9-81ED-4DB2-BD59-A6C34878D82A}">
                    <a16:rowId xmlns:a16="http://schemas.microsoft.com/office/drawing/2014/main" xmlns="" val="10001"/>
                  </a:ext>
                </a:extLst>
              </a:tr>
              <a:tr h="428839">
                <a:tc>
                  <a:txBody>
                    <a:bodyPr/>
                    <a:lstStyle/>
                    <a:p>
                      <a:pPr algn="l">
                        <a:spcAft>
                          <a:spcPts val="0"/>
                        </a:spcAft>
                      </a:pPr>
                      <a:r>
                        <a:rPr lang="en-US" sz="1600" b="1" dirty="0">
                          <a:solidFill>
                            <a:srgbClr val="000000"/>
                          </a:solidFill>
                          <a:effectLst/>
                          <a:latin typeface="Calibri"/>
                          <a:ea typeface="Calibri"/>
                          <a:cs typeface="Calibri"/>
                        </a:rPr>
                        <a:t>All </a:t>
                      </a:r>
                      <a:r>
                        <a:rPr lang="en-US" sz="1600" b="1" dirty="0" smtClean="0">
                          <a:solidFill>
                            <a:srgbClr val="000000"/>
                          </a:solidFill>
                          <a:effectLst/>
                          <a:latin typeface="Calibri"/>
                          <a:ea typeface="Calibri"/>
                          <a:cs typeface="Calibri"/>
                        </a:rPr>
                        <a:t>countries</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59.5%</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78.2%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77.1%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92.3%</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67.9%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84.3%</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2"/>
                  </a:ext>
                </a:extLst>
              </a:tr>
              <a:tr h="428839">
                <a:tc>
                  <a:txBody>
                    <a:bodyPr/>
                    <a:lstStyle/>
                    <a:p>
                      <a:pPr algn="l">
                        <a:spcAft>
                          <a:spcPts val="0"/>
                        </a:spcAft>
                      </a:pPr>
                      <a:r>
                        <a:rPr lang="en-US" sz="1600" b="1" dirty="0">
                          <a:effectLst/>
                        </a:rPr>
                        <a:t>Botswana</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66.9%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86.8%</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78.4%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96.3%</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74.2%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90.8%</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3"/>
                  </a:ext>
                </a:extLst>
              </a:tr>
              <a:tr h="428839">
                <a:tc>
                  <a:txBody>
                    <a:bodyPr/>
                    <a:lstStyle/>
                    <a:p>
                      <a:pPr algn="l">
                        <a:spcAft>
                          <a:spcPts val="0"/>
                        </a:spcAft>
                      </a:pPr>
                      <a:r>
                        <a:rPr lang="en-US" sz="1600" b="1" dirty="0">
                          <a:effectLst/>
                        </a:rPr>
                        <a:t>Lesotho</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65.4%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86.9%</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83.2%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95.4%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68.8%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91.5%</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4"/>
                  </a:ext>
                </a:extLst>
              </a:tr>
              <a:tr h="428839">
                <a:tc>
                  <a:txBody>
                    <a:bodyPr/>
                    <a:lstStyle/>
                    <a:p>
                      <a:pPr algn="l">
                        <a:spcAft>
                          <a:spcPts val="0"/>
                        </a:spcAft>
                      </a:pPr>
                      <a:r>
                        <a:rPr lang="en-US" sz="1600" b="1" dirty="0">
                          <a:effectLst/>
                        </a:rPr>
                        <a:t>Swaziland</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77.2%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91.9%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76.7%</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94.6%</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57.6%</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84.6%</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5"/>
                  </a:ext>
                </a:extLst>
              </a:tr>
              <a:tr h="428839">
                <a:tc>
                  <a:txBody>
                    <a:bodyPr/>
                    <a:lstStyle/>
                    <a:p>
                      <a:pPr algn="l">
                        <a:spcAft>
                          <a:spcPts val="0"/>
                        </a:spcAft>
                      </a:pPr>
                      <a:r>
                        <a:rPr lang="en-US" sz="1600" b="1" dirty="0">
                          <a:effectLst/>
                        </a:rPr>
                        <a:t>Malawi</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58.0%</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86.2%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70.8%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89.2%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76.0%</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88.9%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6"/>
                  </a:ext>
                </a:extLst>
              </a:tr>
              <a:tr h="428839">
                <a:tc>
                  <a:txBody>
                    <a:bodyPr/>
                    <a:lstStyle/>
                    <a:p>
                      <a:pPr algn="l">
                        <a:spcAft>
                          <a:spcPts val="0"/>
                        </a:spcAft>
                      </a:pPr>
                      <a:r>
                        <a:rPr lang="en-US" sz="1600" b="1" dirty="0">
                          <a:effectLst/>
                        </a:rPr>
                        <a:t>Uganda</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38.4%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65.1%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74.8%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91.5%</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64.1%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79.4%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7"/>
                  </a:ext>
                </a:extLst>
              </a:tr>
              <a:tr h="428839">
                <a:tc>
                  <a:txBody>
                    <a:bodyPr/>
                    <a:lstStyle/>
                    <a:p>
                      <a:pPr algn="l">
                        <a:spcAft>
                          <a:spcPts val="0"/>
                        </a:spcAft>
                      </a:pPr>
                      <a:r>
                        <a:rPr lang="en-US" sz="1600" b="1" dirty="0" smtClean="0">
                          <a:effectLst/>
                        </a:rPr>
                        <a:t>Tanzania (Mbeya)</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52.3%</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67.8%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79.8%</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86.1%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47.2%</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49.3%</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0.710</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8"/>
                  </a:ext>
                </a:extLst>
              </a:tr>
              <a:tr h="428839">
                <a:tc>
                  <a:txBody>
                    <a:bodyPr/>
                    <a:lstStyle/>
                    <a:p>
                      <a:pPr algn="l">
                        <a:spcAft>
                          <a:spcPts val="0"/>
                        </a:spcAft>
                      </a:pPr>
                      <a:r>
                        <a:rPr lang="en-GB" sz="1600" b="1" dirty="0" smtClean="0">
                          <a:effectLst/>
                        </a:rPr>
                        <a:t>Tanzania </a:t>
                      </a:r>
                      <a:r>
                        <a:rPr lang="en-GB" sz="1500" b="1" dirty="0" smtClean="0">
                          <a:effectLst/>
                        </a:rPr>
                        <a:t>(</a:t>
                      </a:r>
                      <a:r>
                        <a:rPr lang="en-GB" sz="1500" b="1" dirty="0" err="1" smtClean="0">
                          <a:effectLst/>
                        </a:rPr>
                        <a:t>Mwanza</a:t>
                      </a:r>
                      <a:r>
                        <a:rPr lang="en-GB" sz="1500" b="1" dirty="0" smtClean="0">
                          <a:effectLst/>
                        </a:rPr>
                        <a:t>)</a:t>
                      </a:r>
                      <a:endParaRPr lang="en-GB" sz="15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72.1%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87.1%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81.2%</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92.1%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45.6%</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48.7%</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0.710</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8" name="Content Placeholder 2"/>
          <p:cNvSpPr>
            <a:spLocks noGrp="1"/>
          </p:cNvSpPr>
          <p:nvPr>
            <p:ph idx="1"/>
          </p:nvPr>
        </p:nvSpPr>
        <p:spPr>
          <a:xfrm>
            <a:off x="215008" y="912322"/>
            <a:ext cx="8928992" cy="855769"/>
          </a:xfrm>
        </p:spPr>
        <p:txBody>
          <a:bodyPr>
            <a:normAutofit/>
          </a:bodyPr>
          <a:lstStyle/>
          <a:p>
            <a:pPr marL="0" indent="0">
              <a:buNone/>
            </a:pPr>
            <a:r>
              <a:rPr lang="en-US" sz="2400" dirty="0" smtClean="0"/>
              <a:t>By country- adherence, CD4+, and VL were better in the MMP vs. MP group</a:t>
            </a:r>
            <a:endParaRPr lang="en-GB" sz="2400" dirty="0"/>
          </a:p>
        </p:txBody>
      </p:sp>
      <p:sp>
        <p:nvSpPr>
          <p:cNvPr id="9" name="Frame 8"/>
          <p:cNvSpPr/>
          <p:nvPr/>
        </p:nvSpPr>
        <p:spPr>
          <a:xfrm>
            <a:off x="107504" y="3052552"/>
            <a:ext cx="8848520" cy="368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900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Autofit/>
          </a:bodyPr>
          <a:lstStyle/>
          <a:p>
            <a:r>
              <a:rPr lang="en-GB" sz="3600" dirty="0" smtClean="0"/>
              <a:t>Adherence, CD4+, VL, </a:t>
            </a:r>
            <a:r>
              <a:rPr lang="en-GB" sz="3600" i="1" dirty="0" smtClean="0"/>
              <a:t>by age</a:t>
            </a:r>
            <a:endParaRPr lang="en-US" sz="2800" i="1" dirty="0"/>
          </a:p>
        </p:txBody>
      </p:sp>
      <p:sp>
        <p:nvSpPr>
          <p:cNvPr id="3" name="Content Placeholder 2"/>
          <p:cNvSpPr>
            <a:spLocks noGrp="1"/>
          </p:cNvSpPr>
          <p:nvPr>
            <p:ph idx="1"/>
          </p:nvPr>
        </p:nvSpPr>
        <p:spPr>
          <a:xfrm>
            <a:off x="107504" y="1143000"/>
            <a:ext cx="8928992" cy="855769"/>
          </a:xfrm>
        </p:spPr>
        <p:txBody>
          <a:bodyPr>
            <a:normAutofit/>
          </a:bodyPr>
          <a:lstStyle/>
          <a:p>
            <a:pPr marL="0" indent="0">
              <a:buNone/>
            </a:pPr>
            <a:r>
              <a:rPr lang="en-US" sz="2400" dirty="0" smtClean="0"/>
              <a:t>For each age group- adherence, CD4+, and VL varied but were better in the MMP vs. MP group</a:t>
            </a:r>
            <a:endParaRPr lang="en-GB" sz="2400" dirty="0"/>
          </a:p>
        </p:txBody>
      </p:sp>
      <p:cxnSp>
        <p:nvCxnSpPr>
          <p:cNvPr id="6" name="Straight Connector 5"/>
          <p:cNvCxnSpPr/>
          <p:nvPr/>
        </p:nvCxnSpPr>
        <p:spPr>
          <a:xfrm flipV="1">
            <a:off x="0" y="846416"/>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ontent Placeholder 4"/>
          <p:cNvGraphicFramePr>
            <a:graphicFrameLocks/>
          </p:cNvGraphicFramePr>
          <p:nvPr>
            <p:extLst>
              <p:ext uri="{D42A27DB-BD31-4B8C-83A1-F6EECF244321}">
                <p14:modId xmlns:p14="http://schemas.microsoft.com/office/powerpoint/2010/main" val="556178098"/>
              </p:ext>
            </p:extLst>
          </p:nvPr>
        </p:nvGraphicFramePr>
        <p:xfrm>
          <a:off x="107505" y="2131312"/>
          <a:ext cx="8782994" cy="4219634"/>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488527">
                  <a:extLst>
                    <a:ext uri="{9D8B030D-6E8A-4147-A177-3AD203B41FA5}">
                      <a16:colId xmlns:a16="http://schemas.microsoft.com/office/drawing/2014/main" xmlns="" val="20000"/>
                    </a:ext>
                  </a:extLst>
                </a:gridCol>
                <a:gridCol w="774789">
                  <a:extLst>
                    <a:ext uri="{9D8B030D-6E8A-4147-A177-3AD203B41FA5}">
                      <a16:colId xmlns:a16="http://schemas.microsoft.com/office/drawing/2014/main" xmlns="" val="20001"/>
                    </a:ext>
                  </a:extLst>
                </a:gridCol>
                <a:gridCol w="671143">
                  <a:extLst>
                    <a:ext uri="{9D8B030D-6E8A-4147-A177-3AD203B41FA5}">
                      <a16:colId xmlns:a16="http://schemas.microsoft.com/office/drawing/2014/main" xmlns="" val="20002"/>
                    </a:ext>
                  </a:extLst>
                </a:gridCol>
                <a:gridCol w="862898">
                  <a:extLst>
                    <a:ext uri="{9D8B030D-6E8A-4147-A177-3AD203B41FA5}">
                      <a16:colId xmlns:a16="http://schemas.microsoft.com/office/drawing/2014/main" xmlns="" val="20003"/>
                    </a:ext>
                  </a:extLst>
                </a:gridCol>
                <a:gridCol w="882073">
                  <a:extLst>
                    <a:ext uri="{9D8B030D-6E8A-4147-A177-3AD203B41FA5}">
                      <a16:colId xmlns:a16="http://schemas.microsoft.com/office/drawing/2014/main" xmlns="" val="20004"/>
                    </a:ext>
                  </a:extLst>
                </a:gridCol>
                <a:gridCol w="728668">
                  <a:extLst>
                    <a:ext uri="{9D8B030D-6E8A-4147-A177-3AD203B41FA5}">
                      <a16:colId xmlns:a16="http://schemas.microsoft.com/office/drawing/2014/main" xmlns="" val="20005"/>
                    </a:ext>
                  </a:extLst>
                </a:gridCol>
                <a:gridCol w="896208">
                  <a:extLst>
                    <a:ext uri="{9D8B030D-6E8A-4147-A177-3AD203B41FA5}">
                      <a16:colId xmlns:a16="http://schemas.microsoft.com/office/drawing/2014/main" xmlns="" val="20006"/>
                    </a:ext>
                  </a:extLst>
                </a:gridCol>
                <a:gridCol w="791240">
                  <a:extLst>
                    <a:ext uri="{9D8B030D-6E8A-4147-A177-3AD203B41FA5}">
                      <a16:colId xmlns:a16="http://schemas.microsoft.com/office/drawing/2014/main" xmlns="" val="20007"/>
                    </a:ext>
                  </a:extLst>
                </a:gridCol>
                <a:gridCol w="724651">
                  <a:extLst>
                    <a:ext uri="{9D8B030D-6E8A-4147-A177-3AD203B41FA5}">
                      <a16:colId xmlns:a16="http://schemas.microsoft.com/office/drawing/2014/main" xmlns="" val="20008"/>
                    </a:ext>
                  </a:extLst>
                </a:gridCol>
                <a:gridCol w="962797">
                  <a:extLst>
                    <a:ext uri="{9D8B030D-6E8A-4147-A177-3AD203B41FA5}">
                      <a16:colId xmlns:a16="http://schemas.microsoft.com/office/drawing/2014/main" xmlns="" val="20009"/>
                    </a:ext>
                  </a:extLst>
                </a:gridCol>
              </a:tblGrid>
              <a:tr h="986353">
                <a:tc>
                  <a:txBody>
                    <a:bodyPr/>
                    <a:lstStyle/>
                    <a:p>
                      <a:pPr algn="ctr">
                        <a:spcAft>
                          <a:spcPts val="0"/>
                        </a:spcAft>
                      </a:pPr>
                      <a:endParaRPr lang="en-GB" sz="1800" dirty="0">
                        <a:solidFill>
                          <a:schemeClr val="bg1"/>
                        </a:solidFill>
                        <a:effectLst/>
                        <a:latin typeface="Calibri"/>
                        <a:ea typeface="Calibri"/>
                        <a:cs typeface="Times New Roman"/>
                      </a:endParaRPr>
                    </a:p>
                  </a:txBody>
                  <a:tcPr marL="68580" marR="68580" marT="0" marB="0">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Good adherence by pill count (</a:t>
                      </a:r>
                      <a:r>
                        <a:rPr lang="en-US" sz="1800" b="1" dirty="0" smtClean="0">
                          <a:solidFill>
                            <a:srgbClr val="FFFFFF"/>
                          </a:solidFill>
                          <a:effectLst/>
                          <a:latin typeface="Calibri"/>
                          <a:ea typeface="Calibri"/>
                          <a:cs typeface="Calibri"/>
                        </a:rPr>
                        <a:t>95-105</a:t>
                      </a:r>
                      <a:r>
                        <a:rPr lang="en-US" sz="1800" b="1" dirty="0">
                          <a:solidFill>
                            <a:srgbClr val="FFFFFF"/>
                          </a:solidFill>
                          <a:effectLst/>
                          <a:latin typeface="Calibri"/>
                          <a:ea typeface="Calibri"/>
                          <a:cs typeface="Calibri"/>
                        </a:rPr>
                        <a:t>%)</a:t>
                      </a:r>
                      <a:endParaRPr lang="en-GB" sz="18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effectLst/>
                          <a:latin typeface="Calibri"/>
                          <a:ea typeface="Calibri"/>
                          <a:cs typeface="Calibri"/>
                        </a:rPr>
                        <a:t>CD4</a:t>
                      </a:r>
                      <a:r>
                        <a:rPr lang="en-US" sz="1800" b="1" dirty="0" smtClean="0">
                          <a:solidFill>
                            <a:srgbClr val="FFFFFF"/>
                          </a:solidFill>
                          <a:effectLst/>
                          <a:latin typeface="+mn-lt"/>
                          <a:ea typeface="Calibri"/>
                          <a:cs typeface="Calibri"/>
                        </a:rPr>
                        <a:t>+ (&gt;</a:t>
                      </a:r>
                      <a:r>
                        <a:rPr lang="en-GB" sz="1800" b="1" dirty="0" smtClean="0">
                          <a:solidFill>
                            <a:srgbClr val="FFFFFF"/>
                          </a:solidFill>
                          <a:effectLst/>
                          <a:latin typeface="+mn-lt"/>
                          <a:ea typeface="Calibri"/>
                          <a:cs typeface="Calibri"/>
                        </a:rPr>
                        <a:t>350 cells/mm</a:t>
                      </a:r>
                      <a:r>
                        <a:rPr lang="en-GB" sz="1800" b="1" baseline="30000" dirty="0" smtClean="0">
                          <a:solidFill>
                            <a:srgbClr val="FFFFFF"/>
                          </a:solidFill>
                          <a:effectLst/>
                          <a:latin typeface="+mn-lt"/>
                          <a:ea typeface="Calibri"/>
                          <a:cs typeface="Calibri"/>
                        </a:rPr>
                        <a:t>3</a:t>
                      </a:r>
                      <a:r>
                        <a:rPr lang="en-GB" sz="1800" b="1" dirty="0" smtClean="0">
                          <a:solidFill>
                            <a:srgbClr val="FFFFFF"/>
                          </a:solidFill>
                          <a:effectLst/>
                          <a:latin typeface="+mn-lt"/>
                          <a:ea typeface="Calibri"/>
                          <a:cs typeface="Calibri"/>
                        </a:rPr>
                        <a:t>     or &gt;25 %)</a:t>
                      </a:r>
                      <a:endParaRPr lang="en-GB" sz="1800" dirty="0" smtClean="0">
                        <a:solidFill>
                          <a:srgbClr val="FFFFFF"/>
                        </a:solidFill>
                        <a:effectLst/>
                        <a:latin typeface="+mn-lt"/>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Viral </a:t>
                      </a:r>
                      <a:r>
                        <a:rPr lang="en-US" sz="1800" b="1" dirty="0" smtClean="0">
                          <a:solidFill>
                            <a:srgbClr val="FFFFFF"/>
                          </a:solidFill>
                          <a:effectLst/>
                          <a:latin typeface="Calibri"/>
                          <a:ea typeface="Calibri"/>
                          <a:cs typeface="Calibri"/>
                        </a:rPr>
                        <a:t>load                        (% undetectable &lt;400 copies/ml)</a:t>
                      </a:r>
                      <a:endParaRPr lang="en-GB" sz="18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extLst>
                  <a:ext uri="{0D108BD9-81ED-4DB2-BD59-A6C34878D82A}">
                    <a16:rowId xmlns:a16="http://schemas.microsoft.com/office/drawing/2014/main" xmlns="" val="10000"/>
                  </a:ext>
                </a:extLst>
              </a:tr>
              <a:tr h="486169">
                <a:tc>
                  <a:txBody>
                    <a:bodyPr/>
                    <a:lstStyle/>
                    <a:p>
                      <a:pPr algn="ctr">
                        <a:spcAft>
                          <a:spcPts val="0"/>
                        </a:spcAft>
                      </a:pPr>
                      <a:r>
                        <a:rPr lang="en-US" sz="1800" dirty="0" smtClean="0">
                          <a:solidFill>
                            <a:schemeClr val="lt1"/>
                          </a:solidFill>
                          <a:effectLst/>
                          <a:latin typeface="+mn-lt"/>
                          <a:ea typeface="+mn-ea"/>
                          <a:cs typeface="+mn-cs"/>
                        </a:rPr>
                        <a:t>Age group</a:t>
                      </a:r>
                      <a:endParaRPr lang="en-GB" sz="1800" dirty="0">
                        <a:solidFill>
                          <a:schemeClr val="bg1"/>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extLst>
                  <a:ext uri="{0D108BD9-81ED-4DB2-BD59-A6C34878D82A}">
                    <a16:rowId xmlns:a16="http://schemas.microsoft.com/office/drawing/2014/main" xmlns="" val="10001"/>
                  </a:ext>
                </a:extLst>
              </a:tr>
              <a:tr h="457852">
                <a:tc>
                  <a:txBody>
                    <a:bodyPr/>
                    <a:lstStyle/>
                    <a:p>
                      <a:pPr algn="l">
                        <a:spcAft>
                          <a:spcPts val="0"/>
                        </a:spcAft>
                      </a:pPr>
                      <a:r>
                        <a:rPr lang="en-US" sz="1700" b="1" dirty="0">
                          <a:solidFill>
                            <a:srgbClr val="000000"/>
                          </a:solidFill>
                          <a:effectLst/>
                          <a:latin typeface="Calibri"/>
                          <a:ea typeface="Calibri"/>
                          <a:cs typeface="Calibri"/>
                        </a:rPr>
                        <a:t>All </a:t>
                      </a:r>
                      <a:r>
                        <a:rPr lang="en-US" sz="1700" b="1" dirty="0" smtClean="0">
                          <a:solidFill>
                            <a:srgbClr val="000000"/>
                          </a:solidFill>
                          <a:effectLst/>
                          <a:latin typeface="Calibri"/>
                          <a:ea typeface="Calibri"/>
                          <a:cs typeface="Calibri"/>
                        </a:rPr>
                        <a:t>ages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59.5%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78.2%</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77.1%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92.3%</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67.9%</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84.3%</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2"/>
                  </a:ext>
                </a:extLst>
              </a:tr>
              <a:tr h="457852">
                <a:tc>
                  <a:txBody>
                    <a:bodyPr/>
                    <a:lstStyle/>
                    <a:p>
                      <a:pPr algn="l">
                        <a:spcAft>
                          <a:spcPts val="0"/>
                        </a:spcAft>
                      </a:pPr>
                      <a:r>
                        <a:rPr lang="en-US" sz="1700" b="1" dirty="0">
                          <a:solidFill>
                            <a:srgbClr val="000000"/>
                          </a:solidFill>
                          <a:effectLst/>
                          <a:latin typeface="Calibri"/>
                          <a:ea typeface="Calibri"/>
                          <a:cs typeface="Calibri"/>
                        </a:rPr>
                        <a:t>&lt; 1 year</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52.5%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74.4%</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92.2%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99.4%</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63.1%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87.1%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3"/>
                  </a:ext>
                </a:extLst>
              </a:tr>
              <a:tr h="457852">
                <a:tc>
                  <a:txBody>
                    <a:bodyPr/>
                    <a:lstStyle/>
                    <a:p>
                      <a:pPr algn="l">
                        <a:spcAft>
                          <a:spcPts val="0"/>
                        </a:spcAft>
                      </a:pPr>
                      <a:r>
                        <a:rPr lang="en-US" sz="1700" b="1" dirty="0">
                          <a:solidFill>
                            <a:srgbClr val="000000"/>
                          </a:solidFill>
                          <a:effectLst/>
                          <a:latin typeface="Calibri"/>
                          <a:ea typeface="Calibri"/>
                          <a:cs typeface="Calibri"/>
                        </a:rPr>
                        <a:t>1 to 4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58.2%</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77.5%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90.2%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98.0%</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72.5%</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86.9%</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4"/>
                  </a:ext>
                </a:extLst>
              </a:tr>
              <a:tr h="457852">
                <a:tc>
                  <a:txBody>
                    <a:bodyPr/>
                    <a:lstStyle/>
                    <a:p>
                      <a:pPr algn="l">
                        <a:spcAft>
                          <a:spcPts val="0"/>
                        </a:spcAft>
                      </a:pPr>
                      <a:r>
                        <a:rPr lang="en-US" sz="1700" b="1" dirty="0">
                          <a:solidFill>
                            <a:srgbClr val="000000"/>
                          </a:solidFill>
                          <a:effectLst/>
                          <a:latin typeface="Calibri"/>
                          <a:ea typeface="Calibri"/>
                          <a:cs typeface="Calibri"/>
                        </a:rPr>
                        <a:t>5 to 9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59.2%</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79.5%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73.1%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91.5%</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68.6%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85.0%</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5"/>
                  </a:ext>
                </a:extLst>
              </a:tr>
              <a:tr h="457852">
                <a:tc>
                  <a:txBody>
                    <a:bodyPr/>
                    <a:lstStyle/>
                    <a:p>
                      <a:pPr algn="l">
                        <a:spcAft>
                          <a:spcPts val="0"/>
                        </a:spcAft>
                      </a:pPr>
                      <a:r>
                        <a:rPr lang="en-US" sz="1700" b="1" dirty="0">
                          <a:solidFill>
                            <a:srgbClr val="000000"/>
                          </a:solidFill>
                          <a:effectLst/>
                          <a:latin typeface="Calibri"/>
                          <a:ea typeface="Calibri"/>
                          <a:cs typeface="Calibri"/>
                        </a:rPr>
                        <a:t>10 to 14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63.1%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79.8%</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64.5%</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82.2%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65.6%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77.4%</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6"/>
                  </a:ext>
                </a:extLst>
              </a:tr>
              <a:tr h="457852">
                <a:tc>
                  <a:txBody>
                    <a:bodyPr/>
                    <a:lstStyle/>
                    <a:p>
                      <a:pPr algn="l">
                        <a:spcAft>
                          <a:spcPts val="0"/>
                        </a:spcAft>
                      </a:pPr>
                      <a:r>
                        <a:rPr lang="en-US" sz="1700" b="1" dirty="0">
                          <a:solidFill>
                            <a:srgbClr val="000000"/>
                          </a:solidFill>
                          <a:effectLst/>
                          <a:latin typeface="Calibri"/>
                          <a:ea typeface="Calibri"/>
                          <a:cs typeface="Calibri"/>
                        </a:rPr>
                        <a:t>15 to 19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69.6%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79.2%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54.1%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75.1%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70.6%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78.9%</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0.120</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9" name="Frame 8"/>
          <p:cNvSpPr/>
          <p:nvPr/>
        </p:nvSpPr>
        <p:spPr>
          <a:xfrm>
            <a:off x="74742" y="3522689"/>
            <a:ext cx="8848520" cy="51391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98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400" dirty="0" smtClean="0"/>
              <a:t>Discussion</a:t>
            </a:r>
            <a:endParaRPr lang="en-US" sz="3400" dirty="0"/>
          </a:p>
        </p:txBody>
      </p:sp>
      <p:sp>
        <p:nvSpPr>
          <p:cNvPr id="3" name="Content Placeholder 2"/>
          <p:cNvSpPr>
            <a:spLocks noGrp="1"/>
          </p:cNvSpPr>
          <p:nvPr>
            <p:ph idx="1"/>
          </p:nvPr>
        </p:nvSpPr>
        <p:spPr>
          <a:xfrm>
            <a:off x="208758" y="1144787"/>
            <a:ext cx="8663424" cy="5226647"/>
          </a:xfrm>
        </p:spPr>
        <p:txBody>
          <a:bodyPr>
            <a:noAutofit/>
          </a:bodyPr>
          <a:lstStyle/>
          <a:p>
            <a:endParaRPr lang="en-GB" sz="2400" dirty="0" smtClean="0"/>
          </a:p>
          <a:p>
            <a:r>
              <a:rPr lang="en-US" sz="2400" dirty="0" smtClean="0"/>
              <a:t>By definition, </a:t>
            </a:r>
            <a:r>
              <a:rPr lang="en-US" sz="2400" dirty="0"/>
              <a:t>patients in MP, remained on monthly prescription schedules because they were deemed to have either adherence or clinical </a:t>
            </a:r>
            <a:r>
              <a:rPr lang="en-US" sz="2400" dirty="0" smtClean="0"/>
              <a:t>issues. </a:t>
            </a:r>
            <a:r>
              <a:rPr lang="en-US" sz="2400" dirty="0"/>
              <a:t>T</a:t>
            </a:r>
            <a:r>
              <a:rPr lang="en-US" sz="2400" dirty="0" smtClean="0"/>
              <a:t>herefore</a:t>
            </a:r>
            <a:r>
              <a:rPr lang="en-US" sz="2400" dirty="0"/>
              <a:t>, it is not surprising that their clinical outcomes </a:t>
            </a:r>
            <a:r>
              <a:rPr lang="en-US" sz="2400" dirty="0" smtClean="0"/>
              <a:t>were worse than MMP patients.</a:t>
            </a:r>
            <a:r>
              <a:rPr lang="en-GB" sz="2400" dirty="0" smtClean="0"/>
              <a:t> </a:t>
            </a:r>
          </a:p>
          <a:p>
            <a:pPr marL="0" indent="0">
              <a:buNone/>
            </a:pPr>
            <a:endParaRPr lang="en-GB" sz="1600" dirty="0" smtClean="0"/>
          </a:p>
          <a:p>
            <a:r>
              <a:rPr lang="en-US" sz="2400" dirty="0" smtClean="0"/>
              <a:t>We considered comparing clinical outcomes of patients before and after entry into MMP. Unfortunately, due to insufficient data, a meaningful comparison was not possible.</a:t>
            </a:r>
          </a:p>
          <a:p>
            <a:endParaRPr lang="en-US" sz="2400" dirty="0" smtClean="0"/>
          </a:p>
          <a:p>
            <a:r>
              <a:rPr lang="is-IS" sz="2400" dirty="0">
                <a:solidFill>
                  <a:srgbClr val="000000"/>
                </a:solidFill>
              </a:rPr>
              <a:t>All patients attended BIPAI COEs which were comparatively well resourced which may limit generalizability to other health </a:t>
            </a:r>
            <a:r>
              <a:rPr lang="is-IS" sz="2400" dirty="0" smtClean="0">
                <a:solidFill>
                  <a:srgbClr val="000000"/>
                </a:solidFill>
              </a:rPr>
              <a:t>settings.</a:t>
            </a:r>
            <a:endParaRPr lang="en-GB" sz="2400" dirty="0">
              <a:solidFill>
                <a:srgbClr val="000000"/>
              </a:solidFill>
            </a:endParaRPr>
          </a:p>
          <a:p>
            <a:endParaRPr lang="en-US" sz="2400" dirty="0" smtClean="0"/>
          </a:p>
          <a:p>
            <a:endParaRPr lang="en-GB" sz="1600" dirty="0"/>
          </a:p>
          <a:p>
            <a:pPr marL="457200" lvl="1" indent="0">
              <a:buNone/>
            </a:pPr>
            <a:endParaRPr lang="en-GB" sz="2400" dirty="0" smtClean="0"/>
          </a:p>
          <a:p>
            <a:pPr lvl="1"/>
            <a:endParaRPr lang="en-GB" sz="2400" dirty="0" smtClean="0"/>
          </a:p>
        </p:txBody>
      </p:sp>
      <p:cxnSp>
        <p:nvCxnSpPr>
          <p:cNvPr id="4" name="Straight Connector 3"/>
          <p:cNvCxnSpPr/>
          <p:nvPr/>
        </p:nvCxnSpPr>
        <p:spPr>
          <a:xfrm flipV="1">
            <a:off x="0" y="817558"/>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8882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400" dirty="0" smtClean="0"/>
              <a:t>Conclusion</a:t>
            </a:r>
            <a:endParaRPr lang="en-US" sz="3400" dirty="0"/>
          </a:p>
        </p:txBody>
      </p:sp>
      <p:sp>
        <p:nvSpPr>
          <p:cNvPr id="3" name="Content Placeholder 2"/>
          <p:cNvSpPr>
            <a:spLocks noGrp="1"/>
          </p:cNvSpPr>
          <p:nvPr>
            <p:ph idx="1"/>
          </p:nvPr>
        </p:nvSpPr>
        <p:spPr>
          <a:xfrm>
            <a:off x="208758" y="946663"/>
            <a:ext cx="8663424" cy="3704344"/>
          </a:xfrm>
        </p:spPr>
        <p:txBody>
          <a:bodyPr>
            <a:noAutofit/>
          </a:bodyPr>
          <a:lstStyle/>
          <a:p>
            <a:pPr marL="0" indent="0">
              <a:buNone/>
            </a:pPr>
            <a:endParaRPr lang="en-US" sz="2400" dirty="0" smtClean="0"/>
          </a:p>
          <a:p>
            <a:r>
              <a:rPr lang="en-US" sz="2400" dirty="0" smtClean="0"/>
              <a:t>This analysis of more than 15,000 children and adolescents from six African countries demonstrates that a transition to multi-monthly prescription schedules was feasible and safe with evidence of positive health outcomes in terms of immunologic status, ART adherence, virologic suppression, retention, and mortality. </a:t>
            </a:r>
          </a:p>
          <a:p>
            <a:pPr marL="0" indent="0">
              <a:buNone/>
            </a:pPr>
            <a:endParaRPr lang="en-US" sz="2400" dirty="0" smtClean="0"/>
          </a:p>
          <a:p>
            <a:pPr marL="457200" lvl="1" indent="0">
              <a:buNone/>
            </a:pPr>
            <a:endParaRPr lang="en-GB" sz="2400" dirty="0" smtClean="0"/>
          </a:p>
          <a:p>
            <a:pPr lvl="1"/>
            <a:endParaRPr lang="en-GB" sz="2400" dirty="0" smtClean="0"/>
          </a:p>
        </p:txBody>
      </p:sp>
      <p:cxnSp>
        <p:nvCxnSpPr>
          <p:cNvPr id="4" name="Straight Connector 3"/>
          <p:cNvCxnSpPr/>
          <p:nvPr/>
        </p:nvCxnSpPr>
        <p:spPr>
          <a:xfrm flipV="1">
            <a:off x="0" y="817558"/>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4415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7" y="-3683"/>
            <a:ext cx="9234187" cy="797535"/>
          </a:xfrm>
        </p:spPr>
        <p:txBody>
          <a:bodyPr>
            <a:normAutofit/>
          </a:bodyPr>
          <a:lstStyle/>
          <a:p>
            <a:r>
              <a:rPr lang="en-US" sz="3600" dirty="0" smtClean="0"/>
              <a:t>Acknowledgements</a:t>
            </a:r>
            <a:endParaRPr lang="en-US" sz="3600" dirty="0"/>
          </a:p>
        </p:txBody>
      </p:sp>
      <p:cxnSp>
        <p:nvCxnSpPr>
          <p:cNvPr id="4" name="Straight Connector 3"/>
          <p:cNvCxnSpPr/>
          <p:nvPr/>
        </p:nvCxnSpPr>
        <p:spPr>
          <a:xfrm flipV="1">
            <a:off x="0" y="617389"/>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11" name="Content Placeholder 2"/>
          <p:cNvSpPr txBox="1">
            <a:spLocks/>
          </p:cNvSpPr>
          <p:nvPr/>
        </p:nvSpPr>
        <p:spPr>
          <a:xfrm>
            <a:off x="347733" y="844322"/>
            <a:ext cx="4298880" cy="24233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u="sng" dirty="0" smtClean="0"/>
              <a:t>BIPAI Network </a:t>
            </a:r>
            <a:r>
              <a:rPr lang="en-US" sz="1800" u="sng" dirty="0" smtClean="0"/>
              <a:t>including:</a:t>
            </a:r>
          </a:p>
          <a:p>
            <a:pPr marL="0" indent="0">
              <a:lnSpc>
                <a:spcPct val="70000"/>
              </a:lnSpc>
              <a:buNone/>
            </a:pPr>
            <a:r>
              <a:rPr lang="en-US" sz="1700" dirty="0" smtClean="0"/>
              <a:t>Dr. Peter N. </a:t>
            </a:r>
            <a:r>
              <a:rPr lang="en-US" sz="1700" dirty="0" err="1" smtClean="0"/>
              <a:t>Kazembe</a:t>
            </a:r>
            <a:r>
              <a:rPr lang="en-US" sz="1700" dirty="0"/>
              <a:t> </a:t>
            </a:r>
            <a:r>
              <a:rPr lang="en-US" sz="1700" dirty="0" smtClean="0"/>
              <a:t>(Malawi)</a:t>
            </a:r>
          </a:p>
          <a:p>
            <a:pPr marL="0" indent="0">
              <a:lnSpc>
                <a:spcPct val="70000"/>
              </a:lnSpc>
              <a:buNone/>
            </a:pPr>
            <a:r>
              <a:rPr lang="en-US" sz="1700" dirty="0" smtClean="0"/>
              <a:t>Dr. Edith </a:t>
            </a:r>
            <a:r>
              <a:rPr lang="en-US" sz="1700" dirty="0" err="1" smtClean="0"/>
              <a:t>Mohapi</a:t>
            </a:r>
            <a:r>
              <a:rPr lang="en-US" sz="1700" dirty="0" smtClean="0"/>
              <a:t> (Lesotho)</a:t>
            </a:r>
          </a:p>
          <a:p>
            <a:pPr marL="0" indent="0">
              <a:lnSpc>
                <a:spcPct val="70000"/>
              </a:lnSpc>
              <a:buNone/>
            </a:pPr>
            <a:r>
              <a:rPr lang="en-US" sz="1700" dirty="0" smtClean="0"/>
              <a:t>Dr</a:t>
            </a:r>
            <a:r>
              <a:rPr lang="en-US" sz="1700" dirty="0"/>
              <a:t>. </a:t>
            </a:r>
            <a:r>
              <a:rPr lang="en-US" sz="1700" dirty="0" err="1"/>
              <a:t>Khosie</a:t>
            </a:r>
            <a:r>
              <a:rPr lang="en-US" sz="1700" dirty="0"/>
              <a:t> </a:t>
            </a:r>
            <a:r>
              <a:rPr lang="en-US" sz="1700" dirty="0" err="1" smtClean="0"/>
              <a:t>Hlatshwayo</a:t>
            </a:r>
            <a:r>
              <a:rPr lang="en-US" sz="1700" dirty="0" smtClean="0"/>
              <a:t>(Swaziland)</a:t>
            </a:r>
          </a:p>
          <a:p>
            <a:pPr marL="0" indent="0">
              <a:lnSpc>
                <a:spcPct val="70000"/>
              </a:lnSpc>
              <a:buNone/>
            </a:pPr>
            <a:r>
              <a:rPr lang="en-US" sz="1700" dirty="0" smtClean="0"/>
              <a:t>Dr</a:t>
            </a:r>
            <a:r>
              <a:rPr lang="en-US" sz="1700" dirty="0"/>
              <a:t>. Lumumba </a:t>
            </a:r>
            <a:r>
              <a:rPr lang="en-US" sz="1700" dirty="0" err="1" smtClean="0"/>
              <a:t>Mwita</a:t>
            </a:r>
            <a:r>
              <a:rPr lang="en-US" sz="1700" dirty="0" smtClean="0"/>
              <a:t> (Tanzania)</a:t>
            </a:r>
          </a:p>
          <a:p>
            <a:pPr marL="0" indent="0">
              <a:lnSpc>
                <a:spcPct val="70000"/>
              </a:lnSpc>
              <a:buNone/>
            </a:pPr>
            <a:r>
              <a:rPr lang="en-US" sz="1700" dirty="0" smtClean="0"/>
              <a:t>Dr</a:t>
            </a:r>
            <a:r>
              <a:rPr lang="en-US" sz="1700" dirty="0"/>
              <a:t>. </a:t>
            </a:r>
            <a:r>
              <a:rPr lang="en-US" sz="1700" dirty="0" err="1"/>
              <a:t>Adeodata</a:t>
            </a:r>
            <a:r>
              <a:rPr lang="en-US" sz="1700" dirty="0"/>
              <a:t> </a:t>
            </a:r>
            <a:r>
              <a:rPr lang="en-US" sz="1700" dirty="0" err="1" smtClean="0"/>
              <a:t>Kekitiinwa</a:t>
            </a:r>
            <a:r>
              <a:rPr lang="en-US" sz="1700" dirty="0" smtClean="0"/>
              <a:t> (Uganda) </a:t>
            </a:r>
          </a:p>
          <a:p>
            <a:pPr marL="0" indent="0">
              <a:lnSpc>
                <a:spcPct val="70000"/>
              </a:lnSpc>
              <a:buNone/>
            </a:pPr>
            <a:r>
              <a:rPr lang="en-US" sz="1700" dirty="0" smtClean="0"/>
              <a:t>Prof</a:t>
            </a:r>
            <a:r>
              <a:rPr lang="en-US" sz="1700" dirty="0"/>
              <a:t>. Gabriel </a:t>
            </a:r>
            <a:r>
              <a:rPr lang="en-US" sz="1700" dirty="0" err="1" smtClean="0"/>
              <a:t>Anabwani</a:t>
            </a:r>
            <a:r>
              <a:rPr lang="en-US" sz="1700" dirty="0" smtClean="0"/>
              <a:t> (Botswana),</a:t>
            </a:r>
          </a:p>
          <a:p>
            <a:pPr marL="0" indent="0">
              <a:lnSpc>
                <a:spcPct val="70000"/>
              </a:lnSpc>
              <a:buNone/>
            </a:pPr>
            <a:r>
              <a:rPr lang="en-US" sz="1700" dirty="0" smtClean="0"/>
              <a:t>Drs. Mark Kline and Gordon </a:t>
            </a:r>
            <a:r>
              <a:rPr lang="en-US" sz="1700" dirty="0" err="1" smtClean="0"/>
              <a:t>Schutze</a:t>
            </a:r>
            <a:endParaRPr lang="en-US" sz="1700" dirty="0" smtClean="0"/>
          </a:p>
          <a:p>
            <a:pPr marL="0" indent="0">
              <a:lnSpc>
                <a:spcPct val="70000"/>
              </a:lnSpc>
              <a:buNone/>
            </a:pPr>
            <a:r>
              <a:rPr lang="en-US" sz="1700" dirty="0" smtClean="0"/>
              <a:t>Health care workers, data and admin staff </a:t>
            </a:r>
            <a:endParaRPr lang="en-US" sz="1700" dirty="0"/>
          </a:p>
          <a:p>
            <a:endParaRPr lang="en-US" sz="1800" dirty="0" smtClean="0"/>
          </a:p>
          <a:p>
            <a:endParaRPr lang="en-US" sz="1800" dirty="0"/>
          </a:p>
        </p:txBody>
      </p:sp>
      <p:sp>
        <p:nvSpPr>
          <p:cNvPr id="13" name="Content Placeholder 2"/>
          <p:cNvSpPr txBox="1">
            <a:spLocks/>
          </p:cNvSpPr>
          <p:nvPr/>
        </p:nvSpPr>
        <p:spPr>
          <a:xfrm>
            <a:off x="4618090" y="907448"/>
            <a:ext cx="4408575" cy="252705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600"/>
              </a:spcBef>
              <a:buNone/>
            </a:pPr>
            <a:r>
              <a:rPr lang="en-US" sz="1800" b="1" u="sng" dirty="0" smtClean="0"/>
              <a:t>USAID Regional HIV AIDS Program, USAID Washington, and the Technical Support to PEPFAR Programs (TSP) team </a:t>
            </a:r>
            <a:r>
              <a:rPr lang="en-US" sz="1800" dirty="0" smtClean="0"/>
              <a:t>including:</a:t>
            </a:r>
            <a:endParaRPr lang="en-US" sz="1800" u="sng" dirty="0" smtClean="0"/>
          </a:p>
          <a:p>
            <a:pPr marL="0" indent="0">
              <a:lnSpc>
                <a:spcPct val="70000"/>
              </a:lnSpc>
              <a:buNone/>
            </a:pPr>
            <a:r>
              <a:rPr lang="en-US" sz="1700" dirty="0" smtClean="0"/>
              <a:t>Faith </a:t>
            </a:r>
            <a:r>
              <a:rPr lang="en-US" sz="1700" dirty="0" err="1" smtClean="0"/>
              <a:t>Xulu</a:t>
            </a:r>
            <a:endParaRPr lang="en-US" sz="1700" dirty="0" smtClean="0"/>
          </a:p>
          <a:p>
            <a:pPr marL="0" indent="0">
              <a:lnSpc>
                <a:spcPct val="70000"/>
              </a:lnSpc>
              <a:buNone/>
            </a:pPr>
            <a:r>
              <a:rPr lang="en-US" sz="1700" dirty="0" err="1" smtClean="0"/>
              <a:t>Thembeka</a:t>
            </a:r>
            <a:r>
              <a:rPr lang="en-US" sz="1700" dirty="0" smtClean="0"/>
              <a:t> </a:t>
            </a:r>
            <a:r>
              <a:rPr lang="en-US" sz="1700" dirty="0" err="1" smtClean="0"/>
              <a:t>Sonkwele</a:t>
            </a:r>
            <a:endParaRPr lang="en-US" sz="1700" dirty="0" smtClean="0"/>
          </a:p>
          <a:p>
            <a:pPr marL="0" indent="0">
              <a:lnSpc>
                <a:spcPct val="70000"/>
              </a:lnSpc>
              <a:buNone/>
            </a:pPr>
            <a:r>
              <a:rPr lang="en-US" sz="1700" dirty="0" smtClean="0"/>
              <a:t>Bradley </a:t>
            </a:r>
            <a:r>
              <a:rPr lang="en-US" sz="1700" dirty="0" err="1" smtClean="0"/>
              <a:t>Cronk</a:t>
            </a:r>
            <a:endParaRPr lang="en-US" sz="1700" dirty="0" smtClean="0"/>
          </a:p>
          <a:p>
            <a:pPr marL="0" indent="0">
              <a:lnSpc>
                <a:spcPct val="70000"/>
              </a:lnSpc>
              <a:buNone/>
            </a:pPr>
            <a:r>
              <a:rPr lang="en-US" sz="1700" dirty="0" smtClean="0"/>
              <a:t>Dr. Rachel </a:t>
            </a:r>
            <a:r>
              <a:rPr lang="en-US" sz="1700" dirty="0" err="1" smtClean="0"/>
              <a:t>Golin</a:t>
            </a:r>
            <a:endParaRPr lang="en-US" sz="1700" dirty="0" smtClean="0"/>
          </a:p>
          <a:p>
            <a:pPr marL="0" indent="0">
              <a:lnSpc>
                <a:spcPct val="70000"/>
              </a:lnSpc>
              <a:buNone/>
            </a:pPr>
            <a:r>
              <a:rPr lang="en-US" sz="1700" dirty="0" smtClean="0"/>
              <a:t>Dr. Anouk </a:t>
            </a:r>
            <a:r>
              <a:rPr lang="en-US" sz="1700" dirty="0" err="1" smtClean="0"/>
              <a:t>Amzel</a:t>
            </a:r>
            <a:endParaRPr lang="en-US" sz="1700" dirty="0" smtClean="0"/>
          </a:p>
          <a:p>
            <a:pPr marL="0" indent="0">
              <a:lnSpc>
                <a:spcPct val="70000"/>
              </a:lnSpc>
              <a:buNone/>
            </a:pPr>
            <a:r>
              <a:rPr lang="en-US" sz="1700" dirty="0"/>
              <a:t>Dr. </a:t>
            </a:r>
            <a:r>
              <a:rPr lang="en-US" sz="1700" dirty="0" err="1"/>
              <a:t>Saeed</a:t>
            </a:r>
            <a:r>
              <a:rPr lang="en-US" sz="1700" dirty="0"/>
              <a:t> Ahmed (COP TSP)</a:t>
            </a:r>
          </a:p>
          <a:p>
            <a:pPr marL="0" indent="0">
              <a:lnSpc>
                <a:spcPct val="70000"/>
              </a:lnSpc>
              <a:buNone/>
            </a:pPr>
            <a:r>
              <a:rPr lang="en-US" sz="1700" dirty="0"/>
              <a:t>Jon Crisp</a:t>
            </a:r>
          </a:p>
          <a:p>
            <a:pPr marL="0" indent="0">
              <a:lnSpc>
                <a:spcPct val="70000"/>
              </a:lnSpc>
              <a:buNone/>
            </a:pPr>
            <a:r>
              <a:rPr lang="en-US" sz="1700" dirty="0"/>
              <a:t>Dr. Katie Simon</a:t>
            </a:r>
          </a:p>
          <a:p>
            <a:pPr marL="0" indent="0">
              <a:lnSpc>
                <a:spcPct val="70000"/>
              </a:lnSpc>
              <a:buNone/>
            </a:pPr>
            <a:endParaRPr lang="en-US" sz="1800" dirty="0" smtClean="0"/>
          </a:p>
          <a:p>
            <a:pPr marL="0" indent="0">
              <a:lnSpc>
                <a:spcPct val="70000"/>
              </a:lnSpc>
              <a:buNone/>
            </a:pPr>
            <a:endParaRPr lang="en-US" sz="1800" dirty="0" smtClean="0"/>
          </a:p>
          <a:p>
            <a:pPr>
              <a:lnSpc>
                <a:spcPct val="70000"/>
              </a:lnSpc>
            </a:pPr>
            <a:endParaRPr lang="en-US" sz="1800" dirty="0" smtClean="0"/>
          </a:p>
          <a:p>
            <a:pPr>
              <a:lnSpc>
                <a:spcPct val="70000"/>
              </a:lnSpc>
            </a:pPr>
            <a:endParaRPr lang="en-US" sz="1800" dirty="0" smtClean="0"/>
          </a:p>
          <a:p>
            <a:pPr>
              <a:lnSpc>
                <a:spcPct val="70000"/>
              </a:lnSpc>
            </a:pPr>
            <a:endParaRPr lang="en-US" sz="1800" dirty="0"/>
          </a:p>
        </p:txBody>
      </p:sp>
      <p:sp>
        <p:nvSpPr>
          <p:cNvPr id="15" name="Content Placeholder 2"/>
          <p:cNvSpPr txBox="1">
            <a:spLocks/>
          </p:cNvSpPr>
          <p:nvPr/>
        </p:nvSpPr>
        <p:spPr>
          <a:xfrm>
            <a:off x="355539" y="3375734"/>
            <a:ext cx="8520285" cy="4419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t>Children, adolescents, and families who inspire us with their perseverance and courage</a:t>
            </a:r>
            <a:endParaRPr lang="en-US" sz="1800" dirty="0"/>
          </a:p>
        </p:txBody>
      </p:sp>
      <p:cxnSp>
        <p:nvCxnSpPr>
          <p:cNvPr id="20" name="Straight Connector 19"/>
          <p:cNvCxnSpPr/>
          <p:nvPr/>
        </p:nvCxnSpPr>
        <p:spPr>
          <a:xfrm flipV="1">
            <a:off x="0" y="5811991"/>
            <a:ext cx="9144000" cy="29200"/>
          </a:xfrm>
          <a:prstGeom prst="line">
            <a:avLst/>
          </a:prstGeom>
        </p:spPr>
        <p:style>
          <a:lnRef idx="2">
            <a:schemeClr val="accent2"/>
          </a:lnRef>
          <a:fillRef idx="0">
            <a:schemeClr val="accent2"/>
          </a:fillRef>
          <a:effectRef idx="1">
            <a:schemeClr val="accent2"/>
          </a:effectRef>
          <a:fontRef idx="minor">
            <a:schemeClr val="tx1"/>
          </a:fontRef>
        </p:style>
      </p:cxnSp>
      <p:pic>
        <p:nvPicPr>
          <p:cNvPr id="18" name="Picture 17"/>
          <p:cNvPicPr>
            <a:picLocks noChangeAspect="1"/>
          </p:cNvPicPr>
          <p:nvPr/>
        </p:nvPicPr>
        <p:blipFill>
          <a:blip r:embed="rId3"/>
          <a:stretch>
            <a:fillRect/>
          </a:stretch>
        </p:blipFill>
        <p:spPr>
          <a:xfrm>
            <a:off x="4991491" y="5811991"/>
            <a:ext cx="898039" cy="1090952"/>
          </a:xfrm>
          <a:prstGeom prst="rect">
            <a:avLst/>
          </a:prstGeom>
          <a:ln>
            <a:noFill/>
          </a:ln>
        </p:spPr>
      </p:pic>
      <p:pic>
        <p:nvPicPr>
          <p:cNvPr id="23" name="Picture 22" descr="bay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638" y="5925335"/>
            <a:ext cx="863847" cy="940221"/>
          </a:xfrm>
          <a:prstGeom prst="rect">
            <a:avLst/>
          </a:prstGeom>
        </p:spPr>
      </p:pic>
      <p:pic>
        <p:nvPicPr>
          <p:cNvPr id="24" name="Picture 23"/>
          <p:cNvPicPr>
            <a:picLocks noChangeAspect="1"/>
          </p:cNvPicPr>
          <p:nvPr/>
        </p:nvPicPr>
        <p:blipFill>
          <a:blip r:embed="rId5"/>
          <a:stretch>
            <a:fillRect/>
          </a:stretch>
        </p:blipFill>
        <p:spPr>
          <a:xfrm>
            <a:off x="7868775" y="6116680"/>
            <a:ext cx="1157890" cy="631811"/>
          </a:xfrm>
          <a:prstGeom prst="rect">
            <a:avLst/>
          </a:prstGeom>
        </p:spPr>
      </p:pic>
      <p:pic>
        <p:nvPicPr>
          <p:cNvPr id="25" name="Picture 24" descr="ICAP-logo-tag-blue-300_USE THI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165" y="6116680"/>
            <a:ext cx="1445927" cy="599256"/>
          </a:xfrm>
          <a:prstGeom prst="rect">
            <a:avLst/>
          </a:prstGeom>
        </p:spPr>
      </p:pic>
      <p:pic>
        <p:nvPicPr>
          <p:cNvPr id="26" name="Picture 2" descr="P:\DOC\Logos\USAID logos 2016 NEW\RGB files\USAIDLogo_2ColorRGB\Horizontal_RGB_29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87" y="5925335"/>
            <a:ext cx="2516445" cy="97889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6" descr="_MG_400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9584" y="3793559"/>
            <a:ext cx="1277664" cy="1916496"/>
          </a:xfrm>
          <a:prstGeom prst="rect">
            <a:avLst/>
          </a:prstGeom>
          <a:ln>
            <a:noFill/>
          </a:ln>
          <a:effectLst>
            <a:outerShdw blurRad="292100" dist="139700" dir="2700000" algn="tl" rotWithShape="0">
              <a:srgbClr val="333333">
                <a:alpha val="65000"/>
              </a:srgbClr>
            </a:outerShdw>
          </a:effectLst>
        </p:spPr>
      </p:pic>
      <p:pic>
        <p:nvPicPr>
          <p:cNvPr id="28" name="Picture 27" descr="temp.jpg"/>
          <p:cNvPicPr>
            <a:picLocks noChangeAspect="1"/>
          </p:cNvPicPr>
          <p:nvPr/>
        </p:nvPicPr>
        <p:blipFill rotWithShape="1">
          <a:blip r:embed="rId9">
            <a:extLst>
              <a:ext uri="{28A0092B-C50C-407E-A947-70E740481C1C}">
                <a14:useLocalDpi xmlns:a14="http://schemas.microsoft.com/office/drawing/2010/main" val="0"/>
              </a:ext>
            </a:extLst>
          </a:blip>
          <a:srcRect l="2905" t="3978" r="5668" b="6263"/>
          <a:stretch/>
        </p:blipFill>
        <p:spPr>
          <a:xfrm>
            <a:off x="228601" y="3793558"/>
            <a:ext cx="2762212" cy="1879208"/>
          </a:xfrm>
          <a:prstGeom prst="rect">
            <a:avLst/>
          </a:prstGeom>
          <a:ln>
            <a:noFill/>
          </a:ln>
          <a:effectLst>
            <a:outerShdw blurRad="292100" dist="139700" dir="2700000" algn="tl" rotWithShape="0">
              <a:srgbClr val="333333">
                <a:alpha val="65000"/>
              </a:srgbClr>
            </a:outerShdw>
          </a:effectLst>
        </p:spPr>
      </p:pic>
      <p:pic>
        <p:nvPicPr>
          <p:cNvPr id="29" name="Picture 28" descr="temp2.jpg"/>
          <p:cNvPicPr>
            <a:picLocks noChangeAspect="1"/>
          </p:cNvPicPr>
          <p:nvPr/>
        </p:nvPicPr>
        <p:blipFill rotWithShape="1">
          <a:blip r:embed="rId10">
            <a:extLst>
              <a:ext uri="{28A0092B-C50C-407E-A947-70E740481C1C}">
                <a14:useLocalDpi xmlns:a14="http://schemas.microsoft.com/office/drawing/2010/main" val="0"/>
              </a:ext>
            </a:extLst>
          </a:blip>
          <a:srcRect l="6276" t="4380" r="5215" b="9230"/>
          <a:stretch/>
        </p:blipFill>
        <p:spPr>
          <a:xfrm>
            <a:off x="4655264" y="3793558"/>
            <a:ext cx="2857607" cy="1929621"/>
          </a:xfrm>
          <a:prstGeom prst="rect">
            <a:avLst/>
          </a:prstGeom>
          <a:ln>
            <a:noFill/>
          </a:ln>
          <a:effectLst>
            <a:outerShdw blurRad="292100" dist="139700" dir="2700000" algn="tl" rotWithShape="0">
              <a:srgbClr val="333333">
                <a:alpha val="65000"/>
              </a:srgbClr>
            </a:outerShdw>
          </a:effectLst>
        </p:spPr>
      </p:pic>
      <p:pic>
        <p:nvPicPr>
          <p:cNvPr id="30" name="Picture 29" descr="malawi-girl.jpg"/>
          <p:cNvPicPr>
            <a:picLocks noChangeAspect="1"/>
          </p:cNvPicPr>
          <p:nvPr/>
        </p:nvPicPr>
        <p:blipFill rotWithShape="1">
          <a:blip r:embed="rId11">
            <a:extLst>
              <a:ext uri="{28A0092B-C50C-407E-A947-70E740481C1C}">
                <a14:useLocalDpi xmlns:a14="http://schemas.microsoft.com/office/drawing/2010/main" val="0"/>
              </a:ext>
            </a:extLst>
          </a:blip>
          <a:srcRect l="50940" r="5519"/>
          <a:stretch/>
        </p:blipFill>
        <p:spPr>
          <a:xfrm>
            <a:off x="7691495" y="3817722"/>
            <a:ext cx="1235922" cy="1892333"/>
          </a:xfrm>
          <a:prstGeom prst="rect">
            <a:avLst/>
          </a:prstGeom>
          <a:ln>
            <a:noFill/>
          </a:ln>
          <a:effectLst>
            <a:outerShdw blurRad="292100" dist="139700" dir="2700000" algn="tl" rotWithShape="0">
              <a:srgbClr val="333333">
                <a:alpha val="65000"/>
              </a:srgbClr>
            </a:outerShdw>
          </a:effectLst>
        </p:spPr>
      </p:pic>
      <p:pic>
        <p:nvPicPr>
          <p:cNvPr id="31" name="Picture 30" descr="unnamed.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39017" y="5880809"/>
            <a:ext cx="1503592" cy="984747"/>
          </a:xfrm>
          <a:prstGeom prst="rect">
            <a:avLst/>
          </a:prstGeom>
        </p:spPr>
      </p:pic>
    </p:spTree>
    <p:extLst>
      <p:ext uri="{BB962C8B-B14F-4D97-AF65-F5344CB8AC3E}">
        <p14:creationId xmlns:p14="http://schemas.microsoft.com/office/powerpoint/2010/main" val="273437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3947"/>
            <a:ext cx="8229600" cy="1143000"/>
          </a:xfrm>
        </p:spPr>
        <p:txBody>
          <a:bodyPr>
            <a:normAutofit fontScale="90000"/>
          </a:bodyPr>
          <a:lstStyle/>
          <a:p>
            <a:r>
              <a:rPr lang="en-US" dirty="0" smtClean="0"/>
              <a:t>No potential conflict of interest to report</a:t>
            </a:r>
            <a:endParaRPr lang="en-US" dirty="0"/>
          </a:p>
        </p:txBody>
      </p:sp>
    </p:spTree>
    <p:extLst>
      <p:ext uri="{BB962C8B-B14F-4D97-AF65-F5344CB8AC3E}">
        <p14:creationId xmlns:p14="http://schemas.microsoft.com/office/powerpoint/2010/main" val="266481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217" y="0"/>
            <a:ext cx="89594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Background</a:t>
            </a:r>
            <a:endParaRPr lang="en-US" sz="2000" i="1" dirty="0">
              <a:solidFill>
                <a:srgbClr val="FF0000"/>
              </a:solidFill>
            </a:endParaRPr>
          </a:p>
        </p:txBody>
      </p:sp>
      <p:cxnSp>
        <p:nvCxnSpPr>
          <p:cNvPr id="8" name="Straight Connector 7"/>
          <p:cNvCxnSpPr/>
          <p:nvPr/>
        </p:nvCxnSpPr>
        <p:spPr>
          <a:xfrm flipV="1">
            <a:off x="0" y="875954"/>
            <a:ext cx="917663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5" name="Content Placeholder 4"/>
          <p:cNvSpPr>
            <a:spLocks noGrp="1"/>
          </p:cNvSpPr>
          <p:nvPr>
            <p:ph sz="half" idx="1"/>
          </p:nvPr>
        </p:nvSpPr>
        <p:spPr>
          <a:xfrm>
            <a:off x="217217" y="1363468"/>
            <a:ext cx="8686800" cy="5228206"/>
          </a:xfrm>
        </p:spPr>
        <p:txBody>
          <a:bodyPr>
            <a:noAutofit/>
          </a:bodyPr>
          <a:lstStyle/>
          <a:p>
            <a:r>
              <a:rPr lang="en-US" sz="2400" dirty="0" smtClean="0"/>
              <a:t>To improve antiretroviral treatment (ART) coverage and help reach the 90-90-90 targets, differentiated approaches to care are necessary</a:t>
            </a:r>
          </a:p>
          <a:p>
            <a:r>
              <a:rPr lang="en-US" sz="2400" dirty="0" smtClean="0"/>
              <a:t>Potential models include reduced frequency of clinic visits for stable patients</a:t>
            </a:r>
            <a:r>
              <a:rPr lang="en-GB" sz="2400" dirty="0" smtClean="0"/>
              <a:t> </a:t>
            </a:r>
          </a:p>
          <a:p>
            <a:r>
              <a:rPr lang="en-US" sz="2400" dirty="0" smtClean="0"/>
              <a:t>There </a:t>
            </a:r>
            <a:r>
              <a:rPr lang="en-US" sz="2400" dirty="0" smtClean="0">
                <a:solidFill>
                  <a:srgbClr val="000000"/>
                </a:solidFill>
              </a:rPr>
              <a:t>is a paucity </a:t>
            </a:r>
            <a:r>
              <a:rPr lang="en-US" sz="2400" dirty="0"/>
              <a:t>of data regarding the impact of </a:t>
            </a:r>
            <a:r>
              <a:rPr lang="en-US" sz="2400" dirty="0" smtClean="0"/>
              <a:t>differentiated </a:t>
            </a:r>
            <a:r>
              <a:rPr lang="en-US" sz="2400" dirty="0"/>
              <a:t>care models </a:t>
            </a:r>
            <a:r>
              <a:rPr lang="en-US" sz="2400" dirty="0" smtClean="0"/>
              <a:t>(including reduced clinic visits) on pediatric &amp; adolescent outcomes</a:t>
            </a:r>
          </a:p>
          <a:p>
            <a:r>
              <a:rPr lang="en-US" sz="2400" dirty="0" smtClean="0"/>
              <a:t>Baylor </a:t>
            </a:r>
            <a:r>
              <a:rPr lang="en-US" sz="2400" dirty="0"/>
              <a:t>International Pediatric AIDS Initiative (BIPAI) </a:t>
            </a:r>
            <a:r>
              <a:rPr lang="en-US" sz="2400" dirty="0" smtClean="0"/>
              <a:t>has centers </a:t>
            </a:r>
            <a:r>
              <a:rPr lang="en-US" sz="2400" dirty="0"/>
              <a:t>of </a:t>
            </a:r>
            <a:r>
              <a:rPr lang="en-US" sz="2400" dirty="0" smtClean="0"/>
              <a:t>excellence (COE)s </a:t>
            </a:r>
            <a:r>
              <a:rPr lang="en-US" sz="2400" dirty="0"/>
              <a:t>in Botswana, Lesotho, Swaziland, Malawi, Uganda and Tanzania.</a:t>
            </a:r>
            <a:r>
              <a:rPr lang="en-GB" sz="2400" dirty="0"/>
              <a:t> </a:t>
            </a:r>
            <a:r>
              <a:rPr lang="en-GB" sz="2400" dirty="0" smtClean="0"/>
              <a:t>These COEs provide free, comprehensive HIV care for HIV-infected children and adolescents </a:t>
            </a:r>
            <a:endParaRPr lang="en-US" sz="2400" dirty="0"/>
          </a:p>
        </p:txBody>
      </p:sp>
    </p:spTree>
    <p:extLst>
      <p:ext uri="{BB962C8B-B14F-4D97-AF65-F5344CB8AC3E}">
        <p14:creationId xmlns:p14="http://schemas.microsoft.com/office/powerpoint/2010/main" val="326886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217" y="0"/>
            <a:ext cx="89594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Objective</a:t>
            </a:r>
            <a:endParaRPr lang="en-US" sz="2000" i="1" dirty="0">
              <a:solidFill>
                <a:srgbClr val="FF0000"/>
              </a:solidFill>
            </a:endParaRPr>
          </a:p>
        </p:txBody>
      </p:sp>
      <p:cxnSp>
        <p:nvCxnSpPr>
          <p:cNvPr id="8" name="Straight Connector 7"/>
          <p:cNvCxnSpPr/>
          <p:nvPr/>
        </p:nvCxnSpPr>
        <p:spPr>
          <a:xfrm flipV="1">
            <a:off x="0" y="875954"/>
            <a:ext cx="917663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5" name="Content Placeholder 4"/>
          <p:cNvSpPr>
            <a:spLocks noGrp="1"/>
          </p:cNvSpPr>
          <p:nvPr>
            <p:ph sz="half" idx="1"/>
          </p:nvPr>
        </p:nvSpPr>
        <p:spPr>
          <a:xfrm>
            <a:off x="217217" y="1151774"/>
            <a:ext cx="8686800" cy="5228206"/>
          </a:xfrm>
        </p:spPr>
        <p:txBody>
          <a:bodyPr>
            <a:noAutofit/>
          </a:bodyPr>
          <a:lstStyle/>
          <a:p>
            <a:r>
              <a:rPr lang="en-US" sz="2600" dirty="0" smtClean="0"/>
              <a:t>To evaluate the feasibility and describe the experience of delivering multi-monthly ART prescription schedules by conducting a retrospective </a:t>
            </a:r>
            <a:r>
              <a:rPr lang="en-US" sz="2600" dirty="0"/>
              <a:t>analysis </a:t>
            </a:r>
            <a:r>
              <a:rPr lang="en-US" sz="2600" dirty="0" smtClean="0"/>
              <a:t>of clinical outcomes and comparing </a:t>
            </a:r>
            <a:r>
              <a:rPr lang="en-US" sz="2600" dirty="0"/>
              <a:t>monthly (</a:t>
            </a:r>
            <a:r>
              <a:rPr lang="en-US" sz="2600" b="1" dirty="0" smtClean="0"/>
              <a:t>MP</a:t>
            </a:r>
            <a:r>
              <a:rPr lang="en-US" sz="2600" dirty="0" smtClean="0"/>
              <a:t>) </a:t>
            </a:r>
            <a:r>
              <a:rPr lang="en-US" sz="2600" dirty="0"/>
              <a:t>with multi-monthly </a:t>
            </a:r>
            <a:r>
              <a:rPr lang="en-US" sz="2600" dirty="0" smtClean="0"/>
              <a:t>ART </a:t>
            </a:r>
            <a:r>
              <a:rPr lang="en-US" sz="2600" dirty="0"/>
              <a:t>prescription schedules (</a:t>
            </a:r>
            <a:r>
              <a:rPr lang="en-US" sz="2600" b="1" dirty="0"/>
              <a:t>MMP</a:t>
            </a:r>
            <a:r>
              <a:rPr lang="en-US" sz="2600" dirty="0"/>
              <a:t>) for children and </a:t>
            </a:r>
            <a:r>
              <a:rPr lang="en-US" sz="2600" dirty="0" smtClean="0"/>
              <a:t>adolescents (0-19 years) attending BIPAI COEs</a:t>
            </a:r>
          </a:p>
          <a:p>
            <a:endParaRPr lang="en-US" sz="2300" dirty="0"/>
          </a:p>
        </p:txBody>
      </p:sp>
    </p:spTree>
    <p:extLst>
      <p:ext uri="{BB962C8B-B14F-4D97-AF65-F5344CB8AC3E}">
        <p14:creationId xmlns:p14="http://schemas.microsoft.com/office/powerpoint/2010/main" val="2918647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 MMP</a:t>
            </a:r>
            <a:endParaRPr lang="en-US" sz="3800" b="1" dirty="0"/>
          </a:p>
        </p:txBody>
      </p:sp>
      <p:sp>
        <p:nvSpPr>
          <p:cNvPr id="3" name="Content Placeholder 2"/>
          <p:cNvSpPr>
            <a:spLocks noGrp="1"/>
          </p:cNvSpPr>
          <p:nvPr>
            <p:ph idx="1"/>
          </p:nvPr>
        </p:nvSpPr>
        <p:spPr>
          <a:xfrm>
            <a:off x="98778" y="1121833"/>
            <a:ext cx="9045221" cy="3590822"/>
          </a:xfrm>
        </p:spPr>
        <p:txBody>
          <a:bodyPr>
            <a:noAutofit/>
          </a:bodyPr>
          <a:lstStyle/>
          <a:p>
            <a:r>
              <a:rPr lang="en-US" sz="2500" dirty="0"/>
              <a:t>MMP was introduced </a:t>
            </a:r>
            <a:r>
              <a:rPr lang="en-US" sz="2500" dirty="0" smtClean="0"/>
              <a:t>at each COE in </a:t>
            </a:r>
            <a:r>
              <a:rPr lang="en-US" sz="2500" dirty="0"/>
              <a:t>line with national </a:t>
            </a:r>
            <a:r>
              <a:rPr lang="en-US" sz="2500" dirty="0" smtClean="0"/>
              <a:t>policy</a:t>
            </a:r>
          </a:p>
          <a:p>
            <a:r>
              <a:rPr lang="en-GB" sz="2500" dirty="0"/>
              <a:t>The decision to switch to MMP was made on an individual patient basis and varied by provider and facility</a:t>
            </a:r>
          </a:p>
          <a:p>
            <a:r>
              <a:rPr lang="en-US" sz="2500" dirty="0"/>
              <a:t>P</a:t>
            </a:r>
            <a:r>
              <a:rPr lang="en-US" sz="2500" dirty="0" smtClean="0"/>
              <a:t>atients were transitioned to MMP when </a:t>
            </a:r>
            <a:r>
              <a:rPr lang="en-US" sz="2500" dirty="0"/>
              <a:t>deemed to be clinically stable and ART adherent, typically after </a:t>
            </a:r>
            <a:r>
              <a:rPr lang="en-US" sz="2500" dirty="0" smtClean="0"/>
              <a:t>6 to 9 </a:t>
            </a:r>
            <a:r>
              <a:rPr lang="en-US" sz="2500" dirty="0"/>
              <a:t>months of monthly </a:t>
            </a:r>
            <a:r>
              <a:rPr lang="en-US" sz="2500" dirty="0" smtClean="0"/>
              <a:t>prescriptions </a:t>
            </a:r>
            <a:endParaRPr lang="en-GB" sz="2500" dirty="0" smtClean="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9" name="Content Placeholder 2"/>
          <p:cNvSpPr txBox="1">
            <a:spLocks/>
          </p:cNvSpPr>
          <p:nvPr/>
        </p:nvSpPr>
        <p:spPr>
          <a:xfrm>
            <a:off x="0" y="4554901"/>
            <a:ext cx="4713414" cy="21484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400" dirty="0" smtClean="0"/>
          </a:p>
        </p:txBody>
      </p:sp>
      <p:sp>
        <p:nvSpPr>
          <p:cNvPr id="7" name="Content Placeholder 2"/>
          <p:cNvSpPr txBox="1">
            <a:spLocks/>
          </p:cNvSpPr>
          <p:nvPr/>
        </p:nvSpPr>
        <p:spPr>
          <a:xfrm>
            <a:off x="50187" y="3488353"/>
            <a:ext cx="4499303" cy="28296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smtClean="0"/>
          </a:p>
          <a:p>
            <a:pPr lvl="1"/>
            <a:r>
              <a:rPr lang="en-US" sz="2300" b="1" dirty="0" smtClean="0"/>
              <a:t>C</a:t>
            </a:r>
            <a:r>
              <a:rPr lang="en-GB" sz="2300" b="1" dirty="0" err="1" smtClean="0"/>
              <a:t>linically</a:t>
            </a:r>
            <a:r>
              <a:rPr lang="en-GB" sz="2300" b="1" dirty="0" smtClean="0"/>
              <a:t> stable</a:t>
            </a:r>
            <a:r>
              <a:rPr lang="en-GB" sz="2300" dirty="0" smtClean="0"/>
              <a:t>: improving CD4+ count, undetectable viral load and minimal HIV associated morbidity</a:t>
            </a:r>
          </a:p>
          <a:p>
            <a:pPr lvl="1"/>
            <a:r>
              <a:rPr lang="en-GB" sz="2300" b="1" dirty="0" smtClean="0"/>
              <a:t>ART adherence</a:t>
            </a:r>
            <a:r>
              <a:rPr lang="en-GB" sz="2300" dirty="0" smtClean="0"/>
              <a:t>: pill count </a:t>
            </a:r>
            <a:r>
              <a:rPr lang="en-GB" sz="2300" dirty="0" smtClean="0"/>
              <a:t>95- 105</a:t>
            </a:r>
            <a:r>
              <a:rPr lang="en-GB" sz="2300" dirty="0" smtClean="0"/>
              <a:t>% by pharmacy refill data</a:t>
            </a:r>
          </a:p>
          <a:p>
            <a:endParaRPr lang="en-GB" sz="2400" dirty="0" smtClean="0"/>
          </a:p>
        </p:txBody>
      </p:sp>
      <p:pic>
        <p:nvPicPr>
          <p:cNvPr id="8" name="Picture 7" descr="img_1127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192" y="3753234"/>
            <a:ext cx="4074198" cy="2715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605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a:t>
            </a:r>
            <a:endParaRPr lang="en-US" sz="3800" b="1" dirty="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9" name="Content Placeholder 2"/>
          <p:cNvSpPr txBox="1">
            <a:spLocks/>
          </p:cNvSpPr>
          <p:nvPr/>
        </p:nvSpPr>
        <p:spPr>
          <a:xfrm>
            <a:off x="231472" y="1389341"/>
            <a:ext cx="4807842" cy="53098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u="sng" dirty="0" smtClean="0"/>
              <a:t>Design</a:t>
            </a:r>
            <a:r>
              <a:rPr lang="en-US" sz="2600" dirty="0" smtClean="0"/>
              <a:t>: Retrospective review of electronic patient medical records</a:t>
            </a:r>
          </a:p>
          <a:p>
            <a:endParaRPr lang="en-US" sz="2600" dirty="0" smtClean="0"/>
          </a:p>
          <a:p>
            <a:r>
              <a:rPr lang="en-US" sz="2600" u="sng" dirty="0" smtClean="0"/>
              <a:t>Setting</a:t>
            </a:r>
            <a:r>
              <a:rPr lang="en-US" sz="2600" dirty="0" smtClean="0"/>
              <a:t>: </a:t>
            </a:r>
            <a:r>
              <a:rPr lang="en-US" sz="2600" dirty="0"/>
              <a:t>S</a:t>
            </a:r>
            <a:r>
              <a:rPr lang="en-GB" sz="2600" dirty="0"/>
              <a:t>even urban clinics </a:t>
            </a:r>
            <a:r>
              <a:rPr lang="en-GB" sz="2600" dirty="0" smtClean="0"/>
              <a:t>in </a:t>
            </a:r>
            <a:r>
              <a:rPr lang="en-GB" sz="2600" dirty="0"/>
              <a:t>six African countries </a:t>
            </a:r>
            <a:endParaRPr lang="en-GB" sz="2600" dirty="0" smtClean="0"/>
          </a:p>
          <a:p>
            <a:endParaRPr lang="en-GB" sz="2600" dirty="0" smtClean="0"/>
          </a:p>
          <a:p>
            <a:r>
              <a:rPr lang="en-US" sz="2600" u="sng" dirty="0" smtClean="0"/>
              <a:t>Patient records reviewed</a:t>
            </a:r>
            <a:r>
              <a:rPr lang="en-US" sz="2600" dirty="0" smtClean="0"/>
              <a:t>: </a:t>
            </a:r>
            <a:r>
              <a:rPr lang="en-US" sz="2600" dirty="0"/>
              <a:t>P</a:t>
            </a:r>
            <a:r>
              <a:rPr lang="en-US" sz="2600" dirty="0" smtClean="0"/>
              <a:t>atients </a:t>
            </a:r>
            <a:r>
              <a:rPr lang="en-US" sz="2600" dirty="0"/>
              <a:t>0-19 years of age </a:t>
            </a:r>
            <a:r>
              <a:rPr lang="en-US" sz="2600" dirty="0" smtClean="0"/>
              <a:t>initiated on </a:t>
            </a:r>
            <a:r>
              <a:rPr lang="en-US" sz="2600" dirty="0"/>
              <a:t>ART </a:t>
            </a:r>
            <a:r>
              <a:rPr lang="en-US" sz="2600" dirty="0" smtClean="0"/>
              <a:t>from Jan </a:t>
            </a:r>
            <a:r>
              <a:rPr lang="en-US" sz="2600" dirty="0"/>
              <a:t>1, 2003 to June 30, </a:t>
            </a:r>
            <a:r>
              <a:rPr lang="en-US" sz="2600" dirty="0" smtClean="0"/>
              <a:t>2015 </a:t>
            </a:r>
          </a:p>
          <a:p>
            <a:endParaRPr lang="en-GB" sz="2600" dirty="0" smtClean="0"/>
          </a:p>
          <a:p>
            <a:endParaRPr lang="en-GB" sz="2600" dirty="0" smtClean="0"/>
          </a:p>
        </p:txBody>
      </p:sp>
      <p:pic>
        <p:nvPicPr>
          <p:cNvPr id="6" name="Picture 5" descr="Map of COE locations.png"/>
          <p:cNvPicPr>
            <a:picLocks noChangeAspect="1"/>
          </p:cNvPicPr>
          <p:nvPr/>
        </p:nvPicPr>
        <p:blipFill rotWithShape="1">
          <a:blip r:embed="rId3">
            <a:extLst>
              <a:ext uri="{28A0092B-C50C-407E-A947-70E740481C1C}">
                <a14:useLocalDpi xmlns:a14="http://schemas.microsoft.com/office/drawing/2010/main" val="0"/>
              </a:ext>
            </a:extLst>
          </a:blip>
          <a:srcRect l="6334" r="5589"/>
          <a:stretch/>
        </p:blipFill>
        <p:spPr>
          <a:xfrm>
            <a:off x="5219395" y="1799397"/>
            <a:ext cx="3565194" cy="403937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4623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 Analysis</a:t>
            </a:r>
            <a:endParaRPr lang="en-US" sz="3800" b="1" dirty="0"/>
          </a:p>
        </p:txBody>
      </p:sp>
      <p:sp>
        <p:nvSpPr>
          <p:cNvPr id="3" name="Content Placeholder 2"/>
          <p:cNvSpPr>
            <a:spLocks noGrp="1"/>
          </p:cNvSpPr>
          <p:nvPr>
            <p:ph idx="1"/>
          </p:nvPr>
        </p:nvSpPr>
        <p:spPr>
          <a:xfrm>
            <a:off x="98778" y="1290677"/>
            <a:ext cx="9045221" cy="5060765"/>
          </a:xfrm>
        </p:spPr>
        <p:txBody>
          <a:bodyPr>
            <a:noAutofit/>
          </a:bodyPr>
          <a:lstStyle/>
          <a:p>
            <a:r>
              <a:rPr lang="en-US" sz="2400" dirty="0" smtClean="0"/>
              <a:t>Patient visits were </a:t>
            </a:r>
            <a:r>
              <a:rPr lang="en-US" sz="2400" dirty="0"/>
              <a:t>classified </a:t>
            </a:r>
            <a:r>
              <a:rPr lang="en-US" sz="2400" dirty="0" smtClean="0"/>
              <a:t>as either </a:t>
            </a:r>
            <a:r>
              <a:rPr lang="en-US" sz="2400" dirty="0"/>
              <a:t>monthly (MP) or multi-monthly (MMP) </a:t>
            </a:r>
            <a:r>
              <a:rPr lang="en-US" sz="2400" dirty="0" smtClean="0"/>
              <a:t>based </a:t>
            </a:r>
            <a:r>
              <a:rPr lang="en-US" sz="2400" dirty="0"/>
              <a:t>on the number of days between scheduled clinical visits.</a:t>
            </a:r>
            <a:r>
              <a:rPr lang="en-GB" sz="2400" dirty="0"/>
              <a:t> </a:t>
            </a:r>
            <a:r>
              <a:rPr lang="en-GB" sz="2400" dirty="0" smtClean="0"/>
              <a:t>MMP was </a:t>
            </a:r>
            <a:r>
              <a:rPr lang="en-GB" sz="2400" dirty="0"/>
              <a:t>defined as </a:t>
            </a:r>
            <a:r>
              <a:rPr lang="en-US" sz="2400" dirty="0"/>
              <a:t>56-180 </a:t>
            </a:r>
            <a:r>
              <a:rPr lang="en-US" sz="2400" dirty="0" smtClean="0"/>
              <a:t>days</a:t>
            </a:r>
          </a:p>
          <a:p>
            <a:endParaRPr lang="en-US" sz="1200" dirty="0" smtClean="0"/>
          </a:p>
          <a:p>
            <a:r>
              <a:rPr lang="en-US" sz="2400" b="1" dirty="0" smtClean="0"/>
              <a:t>Adherence</a:t>
            </a:r>
            <a:r>
              <a:rPr lang="en-US" sz="2400" dirty="0" smtClean="0"/>
              <a:t> (pill count 95-105%), </a:t>
            </a:r>
            <a:r>
              <a:rPr lang="en-US" sz="2400" b="1" dirty="0" smtClean="0"/>
              <a:t>loss-to-follow up (LTFU) </a:t>
            </a:r>
            <a:r>
              <a:rPr lang="en-US" sz="2400" dirty="0" smtClean="0"/>
              <a:t>(as recorded in the EMR), </a:t>
            </a:r>
            <a:r>
              <a:rPr lang="en-US" sz="2400" b="1" dirty="0" smtClean="0"/>
              <a:t>CD4+</a:t>
            </a:r>
            <a:r>
              <a:rPr lang="en-US" sz="2400" dirty="0" smtClean="0"/>
              <a:t> (&gt; </a:t>
            </a:r>
            <a:r>
              <a:rPr lang="en-US" sz="2400" dirty="0"/>
              <a:t>350 for patients </a:t>
            </a:r>
            <a:r>
              <a:rPr lang="en-US" sz="2400" dirty="0" smtClean="0"/>
              <a:t>≥5 years; CD4 </a:t>
            </a:r>
            <a:r>
              <a:rPr lang="en-US" sz="2400" dirty="0"/>
              <a:t>% &gt; 25% for </a:t>
            </a:r>
            <a:r>
              <a:rPr lang="en-US" sz="2400" dirty="0" smtClean="0"/>
              <a:t>&lt;5 </a:t>
            </a:r>
            <a:r>
              <a:rPr lang="en-US" sz="2400" dirty="0"/>
              <a:t>years </a:t>
            </a:r>
            <a:r>
              <a:rPr lang="en-US" sz="2400" dirty="0" smtClean="0"/>
              <a:t>old), </a:t>
            </a:r>
            <a:r>
              <a:rPr lang="en-US" sz="2400" b="1" dirty="0" smtClean="0"/>
              <a:t>viral load </a:t>
            </a:r>
            <a:r>
              <a:rPr lang="en-US" sz="2400" dirty="0" smtClean="0"/>
              <a:t>(undetectable [&lt; </a:t>
            </a:r>
            <a:r>
              <a:rPr lang="en-US" sz="2400" dirty="0"/>
              <a:t>400 copies/ml</a:t>
            </a:r>
            <a:r>
              <a:rPr lang="en-US" sz="2400" dirty="0" smtClean="0"/>
              <a:t>] vs</a:t>
            </a:r>
            <a:r>
              <a:rPr lang="en-US" sz="2400" dirty="0" smtClean="0">
                <a:solidFill>
                  <a:srgbClr val="000000"/>
                </a:solidFill>
              </a:rPr>
              <a:t>. detectable</a:t>
            </a:r>
            <a:r>
              <a:rPr lang="en-US" sz="2400" dirty="0" smtClean="0"/>
              <a:t>) were compared between MP and MMP patients by two-sample tests for binomial proportions </a:t>
            </a:r>
          </a:p>
          <a:p>
            <a:endParaRPr lang="en-US" sz="1200" dirty="0" smtClean="0"/>
          </a:p>
          <a:p>
            <a:r>
              <a:rPr lang="en-US" sz="2400" dirty="0"/>
              <a:t>Mortality compared by log rank </a:t>
            </a:r>
            <a:r>
              <a:rPr lang="en-US" sz="2400" dirty="0" smtClean="0"/>
              <a:t>test</a:t>
            </a:r>
          </a:p>
          <a:p>
            <a:endParaRPr lang="en-GB" sz="1200" dirty="0" smtClean="0"/>
          </a:p>
          <a:p>
            <a:r>
              <a:rPr lang="en-US" sz="2400" dirty="0" smtClean="0"/>
              <a:t>To </a:t>
            </a:r>
            <a:r>
              <a:rPr lang="en-US" sz="2400" dirty="0"/>
              <a:t>avoid immortal time bias, MMP patients contributed person-time to the MP group between ART initiation and the start of </a:t>
            </a:r>
            <a:r>
              <a:rPr lang="en-US" sz="2400" dirty="0" smtClean="0"/>
              <a:t>MMP</a:t>
            </a:r>
            <a:endParaRPr lang="en-US" sz="2400" dirty="0"/>
          </a:p>
          <a:p>
            <a:endParaRPr lang="en-GB" sz="2300" dirty="0" smtClean="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8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 Analysis</a:t>
            </a:r>
            <a:endParaRPr lang="en-US" sz="3800" dirty="0"/>
          </a:p>
        </p:txBody>
      </p:sp>
      <p:sp>
        <p:nvSpPr>
          <p:cNvPr id="3" name="Content Placeholder 2"/>
          <p:cNvSpPr>
            <a:spLocks noGrp="1"/>
          </p:cNvSpPr>
          <p:nvPr>
            <p:ph idx="1"/>
          </p:nvPr>
        </p:nvSpPr>
        <p:spPr>
          <a:xfrm>
            <a:off x="98778" y="1121833"/>
            <a:ext cx="9045221" cy="5495939"/>
          </a:xfrm>
        </p:spPr>
        <p:txBody>
          <a:bodyPr>
            <a:noAutofit/>
          </a:bodyPr>
          <a:lstStyle/>
          <a:p>
            <a:r>
              <a:rPr lang="en-CA" sz="2600" dirty="0" smtClean="0"/>
              <a:t>22,658 patient</a:t>
            </a:r>
            <a:r>
              <a:rPr lang="en-GB" sz="2600" dirty="0" smtClean="0"/>
              <a:t> records were reviewed </a:t>
            </a:r>
          </a:p>
          <a:p>
            <a:r>
              <a:rPr lang="en-GB" sz="2600" dirty="0" smtClean="0"/>
              <a:t>2,186 records were excluded because they had less than 12 months of follow up data when the dataset was closed</a:t>
            </a:r>
          </a:p>
          <a:p>
            <a:r>
              <a:rPr lang="en-GB" sz="2600" b="1" dirty="0" smtClean="0"/>
              <a:t>20,472 patient records </a:t>
            </a:r>
            <a:r>
              <a:rPr lang="en-GB" sz="2600" dirty="0" smtClean="0"/>
              <a:t>were</a:t>
            </a:r>
            <a:r>
              <a:rPr lang="en-GB" sz="2600" b="1" dirty="0" smtClean="0"/>
              <a:t> </a:t>
            </a:r>
            <a:r>
              <a:rPr lang="en-GB" sz="2600" dirty="0" smtClean="0"/>
              <a:t>included </a:t>
            </a:r>
            <a:r>
              <a:rPr lang="en-GB" sz="2600" dirty="0"/>
              <a:t>in the </a:t>
            </a:r>
            <a:r>
              <a:rPr lang="en-GB" sz="2600" dirty="0" smtClean="0"/>
              <a:t>analysis</a:t>
            </a:r>
          </a:p>
          <a:p>
            <a:pPr marL="742950" lvl="2" indent="-342900"/>
            <a:r>
              <a:rPr lang="en-GB" sz="2600" dirty="0" smtClean="0"/>
              <a:t>15,234 </a:t>
            </a:r>
            <a:r>
              <a:rPr lang="en-GB" sz="2600" dirty="0"/>
              <a:t>(</a:t>
            </a:r>
            <a:r>
              <a:rPr lang="en-GB" sz="2600" dirty="0" smtClean="0"/>
              <a:t>74%) were 0</a:t>
            </a:r>
            <a:r>
              <a:rPr lang="en-GB" sz="2600" dirty="0"/>
              <a:t>-9 years old </a:t>
            </a:r>
            <a:r>
              <a:rPr lang="en-GB" sz="2600" dirty="0" smtClean="0"/>
              <a:t>and 5,238 </a:t>
            </a:r>
            <a:r>
              <a:rPr lang="en-GB" sz="2600" dirty="0"/>
              <a:t>(</a:t>
            </a:r>
            <a:r>
              <a:rPr lang="en-GB" sz="2600" dirty="0" smtClean="0"/>
              <a:t>26%</a:t>
            </a:r>
            <a:r>
              <a:rPr lang="en-GB" sz="2600" dirty="0"/>
              <a:t>) were 10-19 years </a:t>
            </a:r>
            <a:r>
              <a:rPr lang="en-GB" sz="2600" dirty="0" smtClean="0"/>
              <a:t>old at ART initiation </a:t>
            </a:r>
          </a:p>
          <a:p>
            <a:r>
              <a:rPr lang="en-GB" sz="2600" dirty="0" smtClean="0"/>
              <a:t>5,245 </a:t>
            </a:r>
            <a:r>
              <a:rPr lang="en-GB" sz="2600" b="1" dirty="0" smtClean="0"/>
              <a:t>(26%)</a:t>
            </a:r>
            <a:r>
              <a:rPr lang="en-GB" sz="2600" dirty="0" smtClean="0"/>
              <a:t> were </a:t>
            </a:r>
            <a:r>
              <a:rPr lang="en-GB" sz="2600" b="1" dirty="0" smtClean="0"/>
              <a:t>MP </a:t>
            </a:r>
            <a:r>
              <a:rPr lang="en-GB" sz="2600" dirty="0" smtClean="0"/>
              <a:t>and</a:t>
            </a:r>
            <a:r>
              <a:rPr lang="en-GB" sz="2600" b="1" dirty="0" smtClean="0"/>
              <a:t> </a:t>
            </a:r>
            <a:r>
              <a:rPr lang="en-GB" sz="2600" dirty="0" smtClean="0"/>
              <a:t>15,227 </a:t>
            </a:r>
            <a:r>
              <a:rPr lang="en-GB" sz="2600" b="1" dirty="0" smtClean="0"/>
              <a:t>(74%)</a:t>
            </a:r>
            <a:r>
              <a:rPr lang="en-GB" sz="2600" dirty="0" smtClean="0"/>
              <a:t> were </a:t>
            </a:r>
            <a:r>
              <a:rPr lang="en-GB" sz="2600" b="1" dirty="0" smtClean="0"/>
              <a:t>MMP</a:t>
            </a:r>
          </a:p>
          <a:p>
            <a:r>
              <a:rPr lang="en-GB" sz="2600" dirty="0" smtClean="0"/>
              <a:t>Analysed as </a:t>
            </a:r>
            <a:r>
              <a:rPr lang="en-GB" sz="2600" dirty="0" smtClean="0"/>
              <a:t>intent to </a:t>
            </a:r>
            <a:r>
              <a:rPr lang="en-GB" sz="2600" dirty="0" smtClean="0"/>
              <a:t>treat</a:t>
            </a:r>
            <a:endParaRPr lang="en-GB" sz="2600" dirty="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24256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13803"/>
            <a:ext cx="8928992" cy="1143000"/>
          </a:xfrm>
        </p:spPr>
        <p:txBody>
          <a:bodyPr>
            <a:noAutofit/>
          </a:bodyPr>
          <a:lstStyle/>
          <a:p>
            <a:r>
              <a:rPr lang="en-GB" sz="3600" dirty="0" smtClean="0"/>
              <a:t>Aggregate clinical outcome data comparing MP and MMP patients</a:t>
            </a:r>
            <a:endParaRPr lang="en-US" sz="3600" i="1" dirty="0"/>
          </a:p>
        </p:txBody>
      </p:sp>
      <p:cxnSp>
        <p:nvCxnSpPr>
          <p:cNvPr id="5" name="Straight Connector 4"/>
          <p:cNvCxnSpPr/>
          <p:nvPr/>
        </p:nvCxnSpPr>
        <p:spPr>
          <a:xfrm flipV="1">
            <a:off x="0" y="1142203"/>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129276157"/>
              </p:ext>
            </p:extLst>
          </p:nvPr>
        </p:nvGraphicFramePr>
        <p:xfrm>
          <a:off x="215008" y="2680113"/>
          <a:ext cx="8682429" cy="2693606"/>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4007948">
                  <a:extLst>
                    <a:ext uri="{9D8B030D-6E8A-4147-A177-3AD203B41FA5}">
                      <a16:colId xmlns:a16="http://schemas.microsoft.com/office/drawing/2014/main" xmlns="" val="20000"/>
                    </a:ext>
                  </a:extLst>
                </a:gridCol>
                <a:gridCol w="1683062">
                  <a:extLst>
                    <a:ext uri="{9D8B030D-6E8A-4147-A177-3AD203B41FA5}">
                      <a16:colId xmlns:a16="http://schemas.microsoft.com/office/drawing/2014/main" xmlns="" val="20001"/>
                    </a:ext>
                  </a:extLst>
                </a:gridCol>
                <a:gridCol w="1744264">
                  <a:extLst>
                    <a:ext uri="{9D8B030D-6E8A-4147-A177-3AD203B41FA5}">
                      <a16:colId xmlns:a16="http://schemas.microsoft.com/office/drawing/2014/main" xmlns="" val="20002"/>
                    </a:ext>
                  </a:extLst>
                </a:gridCol>
                <a:gridCol w="1247155">
                  <a:extLst>
                    <a:ext uri="{9D8B030D-6E8A-4147-A177-3AD203B41FA5}">
                      <a16:colId xmlns:a16="http://schemas.microsoft.com/office/drawing/2014/main" xmlns="" val="20003"/>
                    </a:ext>
                  </a:extLst>
                </a:gridCol>
              </a:tblGrid>
              <a:tr h="599756">
                <a:tc>
                  <a:txBody>
                    <a:bodyPr/>
                    <a:lstStyle/>
                    <a:p>
                      <a:pPr algn="ctr">
                        <a:spcAft>
                          <a:spcPts val="0"/>
                        </a:spcAft>
                      </a:pPr>
                      <a:r>
                        <a:rPr lang="en-US" sz="1800" b="1" dirty="0" smtClean="0">
                          <a:solidFill>
                            <a:srgbClr val="FFFFFF"/>
                          </a:solidFill>
                          <a:effectLst/>
                          <a:latin typeface="Calibri"/>
                          <a:ea typeface="Calibri"/>
                          <a:cs typeface="Times New Roman"/>
                        </a:rPr>
                        <a:t>Clinical</a:t>
                      </a:r>
                      <a:r>
                        <a:rPr lang="en-US" sz="1800" b="1" baseline="0" dirty="0" smtClean="0">
                          <a:solidFill>
                            <a:srgbClr val="FFFFFF"/>
                          </a:solidFill>
                          <a:effectLst/>
                          <a:latin typeface="Calibri"/>
                          <a:ea typeface="Calibri"/>
                          <a:cs typeface="Times New Roman"/>
                        </a:rPr>
                        <a:t> outcome</a:t>
                      </a:r>
                      <a:endParaRPr lang="en-GB" sz="1800" dirty="0">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1800" dirty="0" smtClean="0">
                          <a:effectLst/>
                        </a:rPr>
                        <a:t>MP</a:t>
                      </a:r>
                    </a:p>
                    <a:p>
                      <a:pPr algn="ctr">
                        <a:spcAft>
                          <a:spcPts val="0"/>
                        </a:spcAft>
                      </a:pPr>
                      <a:r>
                        <a:rPr lang="en-US" sz="1800" dirty="0" smtClean="0">
                          <a:effectLst/>
                        </a:rPr>
                        <a:t>N (%)</a:t>
                      </a:r>
                    </a:p>
                  </a:txBody>
                  <a:tcPr marL="68580" marR="68580" marT="0" marB="0" anchor="ctr">
                    <a:solidFill>
                      <a:srgbClr val="953735"/>
                    </a:solidFill>
                  </a:tcPr>
                </a:tc>
                <a:tc>
                  <a:txBody>
                    <a:bodyPr/>
                    <a:lstStyle/>
                    <a:p>
                      <a:pPr algn="ctr">
                        <a:spcAft>
                          <a:spcPts val="0"/>
                        </a:spcAft>
                      </a:pPr>
                      <a:r>
                        <a:rPr lang="en-US" sz="1800" dirty="0" smtClean="0">
                          <a:effectLst/>
                        </a:rPr>
                        <a:t>MMP</a:t>
                      </a:r>
                    </a:p>
                    <a:p>
                      <a:pPr algn="ctr">
                        <a:spcAft>
                          <a:spcPts val="0"/>
                        </a:spcAft>
                      </a:pPr>
                      <a:r>
                        <a:rPr lang="en-US" sz="1800" dirty="0" smtClean="0">
                          <a:solidFill>
                            <a:schemeClr val="bg1"/>
                          </a:solidFill>
                          <a:effectLst/>
                          <a:latin typeface="Calibri"/>
                          <a:ea typeface="Calibri"/>
                          <a:cs typeface="Times New Roman"/>
                        </a:rPr>
                        <a:t>N (%)</a:t>
                      </a:r>
                      <a:endParaRPr lang="en-GB" sz="1800" dirty="0">
                        <a:solidFill>
                          <a:schemeClr val="bg1"/>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GB" sz="1800" dirty="0" smtClean="0">
                          <a:solidFill>
                            <a:schemeClr val="bg1"/>
                          </a:solidFill>
                          <a:effectLst/>
                          <a:latin typeface="Calibri"/>
                          <a:ea typeface="Calibri"/>
                          <a:cs typeface="Times New Roman"/>
                        </a:rPr>
                        <a:t>P-value</a:t>
                      </a:r>
                      <a:endParaRPr lang="en-GB" sz="1800" dirty="0">
                        <a:solidFill>
                          <a:schemeClr val="bg1"/>
                        </a:solidFill>
                        <a:effectLst/>
                        <a:latin typeface="Calibri"/>
                        <a:ea typeface="Calibri"/>
                        <a:cs typeface="Times New Roman"/>
                      </a:endParaRPr>
                    </a:p>
                  </a:txBody>
                  <a:tcPr marL="68580" marR="68580" marT="0" marB="0" anchor="ctr">
                    <a:solidFill>
                      <a:srgbClr val="953735"/>
                    </a:solidFill>
                  </a:tcPr>
                </a:tc>
                <a:extLst>
                  <a:ext uri="{0D108BD9-81ED-4DB2-BD59-A6C34878D82A}">
                    <a16:rowId xmlns:a16="http://schemas.microsoft.com/office/drawing/2014/main" xmlns="" val="10000"/>
                  </a:ext>
                </a:extLst>
              </a:tr>
              <a:tr h="489442">
                <a:tc>
                  <a:txBody>
                    <a:bodyPr/>
                    <a:lstStyle/>
                    <a:p>
                      <a:pPr algn="l"/>
                      <a:r>
                        <a:rPr lang="en-US" sz="2000" b="1" dirty="0" smtClean="0"/>
                        <a:t>Mortality -</a:t>
                      </a:r>
                      <a:r>
                        <a:rPr lang="en-US" sz="2000" b="1" baseline="0" dirty="0" smtClean="0"/>
                        <a:t>deaths per 100 pt. </a:t>
                      </a:r>
                      <a:r>
                        <a:rPr lang="en-US" sz="2000" b="1" baseline="0" dirty="0" smtClean="0"/>
                        <a:t>years</a:t>
                      </a:r>
                      <a:endParaRPr lang="en-US" sz="2000" b="1" dirty="0"/>
                    </a:p>
                  </a:txBody>
                  <a:tcPr anchor="ctr"/>
                </a:tc>
                <a:tc>
                  <a:txBody>
                    <a:bodyPr/>
                    <a:lstStyle/>
                    <a:p>
                      <a:pPr algn="ctr">
                        <a:spcAft>
                          <a:spcPts val="0"/>
                        </a:spcAft>
                      </a:pPr>
                      <a:r>
                        <a:rPr lang="en-US" sz="2000" b="1" dirty="0">
                          <a:solidFill>
                            <a:srgbClr val="000000"/>
                          </a:solidFill>
                          <a:effectLst/>
                          <a:latin typeface="Calibri"/>
                          <a:ea typeface="Calibri"/>
                          <a:cs typeface="Calibri"/>
                        </a:rPr>
                        <a:t>2.08</a:t>
                      </a:r>
                      <a:endParaRPr lang="en-GB" sz="2000" b="1"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b="1" dirty="0">
                          <a:solidFill>
                            <a:srgbClr val="000000"/>
                          </a:solidFill>
                          <a:effectLst/>
                          <a:latin typeface="Calibri"/>
                          <a:ea typeface="Calibri"/>
                          <a:cs typeface="Calibri"/>
                        </a:rPr>
                        <a:t>0.45</a:t>
                      </a:r>
                      <a:endParaRPr lang="en-GB" sz="2000" b="1"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401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Loss</a:t>
                      </a:r>
                      <a:r>
                        <a:rPr lang="en-US" sz="2000" b="1" baseline="0" dirty="0" smtClean="0"/>
                        <a:t> to follow-up</a:t>
                      </a:r>
                      <a:endParaRPr lang="en-US" sz="2000" b="1" dirty="0" smtClean="0"/>
                    </a:p>
                  </a:txBody>
                  <a:tcPr anchor="ctr"/>
                </a:tc>
                <a:tc>
                  <a:txBody>
                    <a:bodyPr/>
                    <a:lstStyle/>
                    <a:p>
                      <a:pPr algn="ctr">
                        <a:spcAft>
                          <a:spcPts val="0"/>
                        </a:spcAft>
                      </a:pPr>
                      <a:r>
                        <a:rPr lang="en-US" sz="2000" dirty="0" smtClean="0">
                          <a:solidFill>
                            <a:srgbClr val="000000"/>
                          </a:solidFill>
                          <a:effectLst/>
                          <a:latin typeface="Calibri"/>
                          <a:ea typeface="Calibri"/>
                          <a:cs typeface="Calibri"/>
                        </a:rPr>
                        <a:t>5245 (</a:t>
                      </a:r>
                      <a:r>
                        <a:rPr lang="en-US" sz="2000" b="1" dirty="0" smtClean="0">
                          <a:solidFill>
                            <a:srgbClr val="000000"/>
                          </a:solidFill>
                          <a:effectLst/>
                          <a:latin typeface="Calibri"/>
                          <a:ea typeface="Calibri"/>
                          <a:cs typeface="Calibri"/>
                        </a:rPr>
                        <a:t>13.5%</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dirty="0" smtClean="0">
                          <a:solidFill>
                            <a:srgbClr val="000000"/>
                          </a:solidFill>
                          <a:effectLst/>
                          <a:latin typeface="Calibri"/>
                          <a:ea typeface="Calibri"/>
                          <a:cs typeface="Calibri"/>
                        </a:rPr>
                        <a:t>15,227 (</a:t>
                      </a:r>
                      <a:r>
                        <a:rPr lang="en-US" sz="2000" b="1" dirty="0" smtClean="0">
                          <a:solidFill>
                            <a:srgbClr val="000000"/>
                          </a:solidFill>
                          <a:effectLst/>
                          <a:latin typeface="Calibri"/>
                          <a:ea typeface="Calibri"/>
                          <a:cs typeface="Calibri"/>
                        </a:rPr>
                        <a:t>2.6%</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401102">
                <a:tc>
                  <a:txBody>
                    <a:bodyPr/>
                    <a:lstStyle/>
                    <a:p>
                      <a:pPr algn="l"/>
                      <a:r>
                        <a:rPr lang="en-US" sz="2000" b="1" dirty="0" smtClean="0"/>
                        <a:t>Adherence (pill</a:t>
                      </a:r>
                      <a:r>
                        <a:rPr lang="en-US" sz="2000" b="1" baseline="0" dirty="0" smtClean="0"/>
                        <a:t> count 95-105%)</a:t>
                      </a:r>
                      <a:endParaRPr lang="en-US" sz="2000" b="1" dirty="0"/>
                    </a:p>
                  </a:txBody>
                  <a:tcPr anchor="ctr"/>
                </a:tc>
                <a:tc>
                  <a:txBody>
                    <a:bodyPr/>
                    <a:lstStyle/>
                    <a:p>
                      <a:pPr algn="ctr">
                        <a:lnSpc>
                          <a:spcPct val="100000"/>
                        </a:lnSpc>
                        <a:spcAft>
                          <a:spcPts val="0"/>
                        </a:spcAft>
                      </a:pPr>
                      <a:r>
                        <a:rPr lang="en-US" sz="2000" dirty="0" smtClean="0">
                          <a:solidFill>
                            <a:srgbClr val="000000"/>
                          </a:solidFill>
                          <a:effectLst/>
                          <a:latin typeface="Calibri"/>
                          <a:ea typeface="Calibri"/>
                          <a:cs typeface="Calibri"/>
                        </a:rPr>
                        <a:t>4681 (</a:t>
                      </a:r>
                      <a:r>
                        <a:rPr lang="en-US" sz="2000" b="1" dirty="0" smtClean="0">
                          <a:solidFill>
                            <a:srgbClr val="000000"/>
                          </a:solidFill>
                          <a:effectLst/>
                          <a:latin typeface="Calibri"/>
                          <a:ea typeface="Calibri"/>
                          <a:cs typeface="Calibri"/>
                        </a:rPr>
                        <a:t>59.5%</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2000" dirty="0" smtClean="0">
                          <a:solidFill>
                            <a:srgbClr val="000000"/>
                          </a:solidFill>
                          <a:effectLst/>
                          <a:latin typeface="Calibri"/>
                          <a:ea typeface="Calibri"/>
                          <a:cs typeface="Calibri"/>
                        </a:rPr>
                        <a:t>4969 (</a:t>
                      </a:r>
                      <a:r>
                        <a:rPr lang="en-US" sz="2000" b="1" dirty="0" smtClean="0">
                          <a:solidFill>
                            <a:srgbClr val="000000"/>
                          </a:solidFill>
                          <a:effectLst/>
                          <a:latin typeface="Calibri"/>
                          <a:ea typeface="Calibri"/>
                          <a:cs typeface="Calibri"/>
                        </a:rPr>
                        <a:t>78.2%</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401102">
                <a:tc>
                  <a:txBody>
                    <a:bodyPr/>
                    <a:lstStyle/>
                    <a:p>
                      <a:pPr algn="l"/>
                      <a:r>
                        <a:rPr lang="en-US" sz="2000" b="1" dirty="0" smtClean="0"/>
                        <a:t>CD4</a:t>
                      </a:r>
                      <a:r>
                        <a:rPr lang="en-US" sz="2000" b="1" dirty="0" smtClean="0"/>
                        <a:t>+</a:t>
                      </a:r>
                      <a:r>
                        <a:rPr lang="en-US" sz="2000" b="1" baseline="0" dirty="0" smtClean="0"/>
                        <a:t> </a:t>
                      </a:r>
                      <a:r>
                        <a:rPr lang="en-US" sz="2000" b="1" dirty="0" smtClean="0"/>
                        <a:t>(&gt; </a:t>
                      </a:r>
                      <a:r>
                        <a:rPr lang="en-US" sz="2000" b="1" dirty="0" smtClean="0"/>
                        <a:t>350 or &gt; 25 %)</a:t>
                      </a:r>
                    </a:p>
                  </a:txBody>
                  <a:tcPr anchor="ctr"/>
                </a:tc>
                <a:tc>
                  <a:txBody>
                    <a:bodyPr/>
                    <a:lstStyle/>
                    <a:p>
                      <a:pPr algn="ctr">
                        <a:spcAft>
                          <a:spcPts val="0"/>
                        </a:spcAft>
                      </a:pPr>
                      <a:r>
                        <a:rPr lang="en-US" sz="2000" dirty="0" smtClean="0">
                          <a:solidFill>
                            <a:srgbClr val="000000"/>
                          </a:solidFill>
                          <a:effectLst/>
                          <a:latin typeface="Calibri"/>
                          <a:ea typeface="Calibri"/>
                          <a:cs typeface="Calibri"/>
                        </a:rPr>
                        <a:t>4969 (</a:t>
                      </a:r>
                      <a:r>
                        <a:rPr lang="en-US" sz="2000" b="1" dirty="0" smtClean="0">
                          <a:solidFill>
                            <a:srgbClr val="000000"/>
                          </a:solidFill>
                          <a:effectLst/>
                          <a:latin typeface="Calibri"/>
                          <a:ea typeface="Calibri"/>
                          <a:cs typeface="Calibri"/>
                        </a:rPr>
                        <a:t>77.1%</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dirty="0" smtClean="0">
                          <a:solidFill>
                            <a:srgbClr val="000000"/>
                          </a:solidFill>
                          <a:effectLst/>
                          <a:latin typeface="Calibri"/>
                          <a:ea typeface="Calibri"/>
                          <a:cs typeface="Calibri"/>
                        </a:rPr>
                        <a:t>15,170 (</a:t>
                      </a:r>
                      <a:r>
                        <a:rPr lang="en-US" sz="2000" b="1" dirty="0" smtClean="0">
                          <a:solidFill>
                            <a:srgbClr val="000000"/>
                          </a:solidFill>
                          <a:effectLst/>
                          <a:latin typeface="Calibri"/>
                          <a:ea typeface="Calibri"/>
                          <a:cs typeface="Calibri"/>
                        </a:rPr>
                        <a:t>92.3%</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r h="4011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baseline="0" dirty="0" smtClean="0"/>
                        <a:t>VL (% undetectable &lt;400 copies/ml)</a:t>
                      </a:r>
                    </a:p>
                  </a:txBody>
                  <a:tcPr anchor="ctr"/>
                </a:tc>
                <a:tc>
                  <a:txBody>
                    <a:bodyPr/>
                    <a:lstStyle/>
                    <a:p>
                      <a:pPr algn="ctr">
                        <a:spcAft>
                          <a:spcPts val="0"/>
                        </a:spcAft>
                      </a:pPr>
                      <a:r>
                        <a:rPr lang="en-US" sz="2000" dirty="0" smtClean="0">
                          <a:solidFill>
                            <a:srgbClr val="000000"/>
                          </a:solidFill>
                          <a:effectLst/>
                          <a:latin typeface="Calibri"/>
                          <a:ea typeface="Calibri"/>
                          <a:cs typeface="Calibri"/>
                        </a:rPr>
                        <a:t>2455 (</a:t>
                      </a:r>
                      <a:r>
                        <a:rPr lang="en-US" sz="2000" b="1" dirty="0" smtClean="0">
                          <a:solidFill>
                            <a:srgbClr val="000000"/>
                          </a:solidFill>
                          <a:effectLst/>
                          <a:latin typeface="Calibri"/>
                          <a:ea typeface="Calibri"/>
                          <a:cs typeface="Calibri"/>
                        </a:rPr>
                        <a:t>67.9%</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dirty="0" smtClean="0">
                          <a:solidFill>
                            <a:srgbClr val="000000"/>
                          </a:solidFill>
                          <a:effectLst/>
                          <a:latin typeface="Calibri"/>
                          <a:ea typeface="Calibri"/>
                          <a:cs typeface="Calibri"/>
                        </a:rPr>
                        <a:t>12,397 (</a:t>
                      </a:r>
                      <a:r>
                        <a:rPr lang="en-US" sz="2000" b="1" dirty="0" smtClean="0">
                          <a:solidFill>
                            <a:srgbClr val="000000"/>
                          </a:solidFill>
                          <a:effectLst/>
                          <a:latin typeface="Calibri"/>
                          <a:ea typeface="Calibri"/>
                          <a:cs typeface="Calibri"/>
                        </a:rPr>
                        <a:t>84.3%</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6" name="Content Placeholder 2"/>
          <p:cNvSpPr>
            <a:spLocks noGrp="1"/>
          </p:cNvSpPr>
          <p:nvPr>
            <p:ph idx="1"/>
          </p:nvPr>
        </p:nvSpPr>
        <p:spPr>
          <a:xfrm>
            <a:off x="423354" y="1447031"/>
            <a:ext cx="8720646" cy="1091511"/>
          </a:xfrm>
        </p:spPr>
        <p:txBody>
          <a:bodyPr>
            <a:noAutofit/>
          </a:bodyPr>
          <a:lstStyle/>
          <a:p>
            <a:pPr marL="0" indent="0">
              <a:buNone/>
            </a:pPr>
            <a:r>
              <a:rPr lang="en-US" sz="2200" dirty="0" smtClean="0"/>
              <a:t>As compared to MP, MMP </a:t>
            </a:r>
            <a:r>
              <a:rPr lang="en-US" sz="2200" dirty="0"/>
              <a:t>patients had lower mortality and </a:t>
            </a:r>
            <a:r>
              <a:rPr lang="en-US" sz="2200" dirty="0" smtClean="0"/>
              <a:t>LTFU, </a:t>
            </a:r>
            <a:r>
              <a:rPr lang="en-US" sz="2200" dirty="0"/>
              <a:t>as well as superior ART </a:t>
            </a:r>
            <a:r>
              <a:rPr lang="en-US" sz="2200" dirty="0" smtClean="0"/>
              <a:t>adherence </a:t>
            </a:r>
            <a:r>
              <a:rPr lang="en-US" sz="2200" dirty="0"/>
              <a:t>and response to ART by CD4+ </a:t>
            </a:r>
            <a:r>
              <a:rPr lang="en-US" sz="2200" dirty="0" smtClean="0"/>
              <a:t>and VL measurements</a:t>
            </a:r>
          </a:p>
          <a:p>
            <a:pPr marL="0" indent="0">
              <a:buNone/>
            </a:pPr>
            <a:endParaRPr lang="en-US" sz="2200" dirty="0" smtClean="0"/>
          </a:p>
          <a:p>
            <a:pPr marL="0" indent="0">
              <a:buNone/>
            </a:pPr>
            <a:endParaRPr lang="en-US" sz="2300" dirty="0" smtClean="0"/>
          </a:p>
        </p:txBody>
      </p:sp>
      <p:sp>
        <p:nvSpPr>
          <p:cNvPr id="3" name="Rectangle 2"/>
          <p:cNvSpPr/>
          <p:nvPr/>
        </p:nvSpPr>
        <p:spPr>
          <a:xfrm>
            <a:off x="215008" y="5635088"/>
            <a:ext cx="8682429" cy="769441"/>
          </a:xfrm>
          <a:prstGeom prst="rect">
            <a:avLst/>
          </a:prstGeom>
        </p:spPr>
        <p:txBody>
          <a:bodyPr wrap="square">
            <a:spAutoFit/>
          </a:bodyPr>
          <a:lstStyle/>
          <a:p>
            <a:r>
              <a:rPr lang="en-US" sz="2200" dirty="0"/>
              <a:t>A</a:t>
            </a:r>
            <a:r>
              <a:rPr lang="en-US" sz="2200" dirty="0" smtClean="0"/>
              <a:t>nalyses </a:t>
            </a:r>
            <a:r>
              <a:rPr lang="en-US" sz="2200" dirty="0"/>
              <a:t>by country and </a:t>
            </a:r>
            <a:r>
              <a:rPr lang="en-US" sz="2200" dirty="0" smtClean="0"/>
              <a:t>by </a:t>
            </a:r>
            <a:r>
              <a:rPr lang="en-US" sz="2200" dirty="0"/>
              <a:t>disaggregated age groups (&lt; 1, 1 to 4, 5 to 9, 10 to 14, 15 to 19 years) yielded broadly similar </a:t>
            </a:r>
            <a:r>
              <a:rPr lang="en-US" sz="2200" dirty="0" smtClean="0"/>
              <a:t>findings</a:t>
            </a:r>
            <a:endParaRPr lang="en-US" sz="2200" dirty="0"/>
          </a:p>
        </p:txBody>
      </p:sp>
    </p:spTree>
    <p:extLst>
      <p:ext uri="{BB962C8B-B14F-4D97-AF65-F5344CB8AC3E}">
        <p14:creationId xmlns:p14="http://schemas.microsoft.com/office/powerpoint/2010/main" val="728201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49576</TotalTime>
  <Words>3023</Words>
  <Application>Microsoft Office PowerPoint</Application>
  <PresentationFormat>On-screen Show (4:3)</PresentationFormat>
  <Paragraphs>528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Multi-month prescription of antiretroviral therapy amongst children and adolescents: experiences from the Baylor International Pediatric AIDS initiative (BIPAI) in six African countries</vt:lpstr>
      <vt:lpstr>No potential conflict of interest to report</vt:lpstr>
      <vt:lpstr>PowerPoint Presentation</vt:lpstr>
      <vt:lpstr>PowerPoint Presentation</vt:lpstr>
      <vt:lpstr>Methods- MMP</vt:lpstr>
      <vt:lpstr>Methods</vt:lpstr>
      <vt:lpstr>Methods- Analysis</vt:lpstr>
      <vt:lpstr>Methods- Analysis</vt:lpstr>
      <vt:lpstr>Aggregate clinical outcome data comparing MP and MMP patients</vt:lpstr>
      <vt:lpstr>Mortality, by country</vt:lpstr>
      <vt:lpstr>LTFU, by country</vt:lpstr>
      <vt:lpstr>Kaplan-Meier curve comparing survival curves for MP and MMP for all patients</vt:lpstr>
      <vt:lpstr>Mortality &amp; LTFU, by age group</vt:lpstr>
      <vt:lpstr>Adherence, CD4+, VL, by country</vt:lpstr>
      <vt:lpstr>Adherence, CD4+, VL, by age</vt:lpstr>
      <vt:lpstr>Discussion</vt:lpstr>
      <vt:lpstr>Conclusion</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Kim</dc:creator>
  <cp:lastModifiedBy>Saal</cp:lastModifiedBy>
  <cp:revision>203</cp:revision>
  <dcterms:created xsi:type="dcterms:W3CDTF">2016-11-09T11:00:32Z</dcterms:created>
  <dcterms:modified xsi:type="dcterms:W3CDTF">2017-07-24T09:25:03Z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