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yaradzi Pasipamire" initials="M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003B7-9CBC-4328-834E-15C6749765B9}" type="datetimeFigureOut">
              <a:rPr lang="en-GB" smtClean="0"/>
              <a:t>16/07/20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498F5-780A-4FF7-BF61-67E5E8BA715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534" y="1588"/>
            <a:ext cx="13258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C68C-0912-4987-B691-698A6C428ABC}" type="datetimeFigureOut">
              <a:rPr lang="en-US" smtClean="0"/>
              <a:t>16/07/20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224C-475A-45D0-ACA9-ECACEA9C9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976" y="5349449"/>
            <a:ext cx="3181024" cy="1472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6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17" y="6445302"/>
            <a:ext cx="450220" cy="3376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699E8-8ABE-4CEA-8A49-EFFD4243B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32" y="6231602"/>
            <a:ext cx="1437961" cy="47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311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46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6" y="274639"/>
            <a:ext cx="106910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316" y="1600202"/>
            <a:ext cx="1069104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71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71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5" y="274639"/>
            <a:ext cx="106910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315" y="1600202"/>
            <a:ext cx="511561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125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5" y="274639"/>
            <a:ext cx="1069108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31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31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89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98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5" y="274639"/>
            <a:ext cx="106910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6" y="273050"/>
            <a:ext cx="372936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689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316" y="1435103"/>
            <a:ext cx="372936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5" y="274639"/>
            <a:ext cx="106910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315" y="1600202"/>
            <a:ext cx="10691084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9" y="0"/>
            <a:ext cx="82311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96" y="6231602"/>
            <a:ext cx="1437961" cy="47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14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7" y="6445302"/>
            <a:ext cx="450220" cy="3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99E8-8ABE-4CEA-8A49-EFFD4243B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F4129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dirty="0" smtClean="0"/>
              <a:t>utting </a:t>
            </a:r>
            <a:r>
              <a:rPr dirty="0"/>
              <a:t>the client at the centre of differentiated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by Janet Tatenda Bhila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95% estimate of HIV service is currently facility based</a:t>
            </a:r>
          </a:p>
          <a:p>
            <a:pPr lvl="0"/>
            <a:r>
              <a:rPr lang="en-US" dirty="0"/>
              <a:t>I</a:t>
            </a:r>
            <a:r>
              <a:rPr dirty="0" smtClean="0"/>
              <a:t>t </a:t>
            </a:r>
            <a:r>
              <a:rPr dirty="0"/>
              <a:t>is based on a one size fits all clinic </a:t>
            </a:r>
            <a:r>
              <a:rPr dirty="0" smtClean="0"/>
              <a:t>based model</a:t>
            </a:r>
            <a:endParaRPr dirty="0"/>
          </a:p>
          <a:p>
            <a:pPr lvl="0"/>
            <a:r>
              <a:rPr dirty="0"/>
              <a:t>What is </a:t>
            </a:r>
            <a:r>
              <a:rPr lang="en-US" dirty="0" smtClean="0"/>
              <a:t>differentiated </a:t>
            </a:r>
            <a:r>
              <a:rPr dirty="0" smtClean="0"/>
              <a:t>care</a:t>
            </a:r>
            <a:r>
              <a:rPr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682" y="3362110"/>
            <a:ext cx="3161553" cy="31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Needs of PLHIV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Adherence and retention support (viral load monitoring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dirty="0" smtClean="0"/>
              <a:t>support </a:t>
            </a:r>
            <a:r>
              <a:rPr dirty="0"/>
              <a:t>in switching to a different line of medicine)</a:t>
            </a:r>
          </a:p>
          <a:p>
            <a:pPr lvl="0"/>
            <a:r>
              <a:rPr lang="en-US" dirty="0" smtClean="0"/>
              <a:t>C</a:t>
            </a:r>
            <a:r>
              <a:rPr dirty="0" smtClean="0"/>
              <a:t>linical </a:t>
            </a:r>
            <a:r>
              <a:rPr dirty="0"/>
              <a:t>support</a:t>
            </a:r>
          </a:p>
          <a:p>
            <a:pPr lvl="0"/>
            <a:r>
              <a:rPr lang="en-US" dirty="0" smtClean="0"/>
              <a:t>R</a:t>
            </a:r>
            <a:r>
              <a:rPr dirty="0" smtClean="0"/>
              <a:t>educed </a:t>
            </a:r>
            <a:r>
              <a:rPr dirty="0"/>
              <a:t>frequency of clinical visits</a:t>
            </a:r>
          </a:p>
          <a:p>
            <a:pPr lvl="0"/>
            <a:r>
              <a:rPr lang="en-US" dirty="0" smtClean="0"/>
              <a:t>P</a:t>
            </a:r>
            <a:r>
              <a:rPr dirty="0" smtClean="0"/>
              <a:t>eer </a:t>
            </a:r>
            <a:r>
              <a:rPr dirty="0"/>
              <a:t>and social support</a:t>
            </a:r>
          </a:p>
          <a:p>
            <a:pPr marL="0" lvl="0" indent="0">
              <a:buNone/>
            </a:pPr>
            <a:endParaRPr dirty="0"/>
          </a:p>
          <a:p>
            <a:pPr lvl="0"/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020" y="3506656"/>
            <a:ext cx="4704979" cy="24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</a:t>
            </a:r>
            <a:r>
              <a:rPr lang="en-US" dirty="0"/>
              <a:t>C</a:t>
            </a:r>
            <a:r>
              <a:rPr dirty="0" smtClean="0"/>
              <a:t>are </a:t>
            </a:r>
            <a:r>
              <a:rPr lang="en-US" dirty="0" smtClean="0"/>
              <a:t>F</a:t>
            </a:r>
            <a:r>
              <a:rPr dirty="0" smtClean="0"/>
              <a:t>ramework</a:t>
            </a:r>
            <a:endParaRPr lang="en-US" dirty="0"/>
          </a:p>
        </p:txBody>
      </p:sp>
      <p:pic>
        <p:nvPicPr>
          <p:cNvPr id="6" name="Content Placeholder 3" descr="Screen Shot 2016-07-11 at 12.56.08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6753" y="153117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7725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Best Practices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dirty="0"/>
              <a:t>Malawi- Appointment spacing for clinical and drug </a:t>
            </a:r>
            <a:r>
              <a:rPr dirty="0" smtClean="0"/>
              <a:t>refil</a:t>
            </a:r>
            <a:r>
              <a:rPr lang="en-US" dirty="0" smtClean="0"/>
              <a:t>l</a:t>
            </a:r>
            <a:r>
              <a:rPr dirty="0" smtClean="0"/>
              <a:t> </a:t>
            </a:r>
            <a:r>
              <a:rPr dirty="0"/>
              <a:t>or visit</a:t>
            </a:r>
          </a:p>
          <a:p>
            <a:pPr lvl="0"/>
            <a:r>
              <a:rPr dirty="0"/>
              <a:t>South Africa- peer educator led ART </a:t>
            </a:r>
            <a:r>
              <a:rPr dirty="0" smtClean="0"/>
              <a:t>refil</a:t>
            </a:r>
            <a:r>
              <a:rPr lang="en-US" dirty="0" smtClean="0"/>
              <a:t>l</a:t>
            </a:r>
            <a:r>
              <a:rPr dirty="0" smtClean="0"/>
              <a:t> </a:t>
            </a:r>
            <a:r>
              <a:rPr dirty="0"/>
              <a:t>groups</a:t>
            </a:r>
          </a:p>
          <a:p>
            <a:pPr lvl="0"/>
            <a:r>
              <a:rPr dirty="0"/>
              <a:t>DRC- community ART distribution points</a:t>
            </a:r>
          </a:p>
          <a:p>
            <a:pPr lvl="0"/>
            <a:r>
              <a:rPr dirty="0"/>
              <a:t>Mozambique and Zimbabwe- Patient led and </a:t>
            </a:r>
            <a:r>
              <a:rPr dirty="0" smtClean="0"/>
              <a:t>community </a:t>
            </a:r>
            <a:r>
              <a:rPr dirty="0"/>
              <a:t>ART refil </a:t>
            </a:r>
            <a:r>
              <a:rPr dirty="0" smtClean="0"/>
              <a:t>groups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dirty="0" smtClean="0"/>
              <a:t>hese </a:t>
            </a:r>
            <a:r>
              <a:rPr dirty="0"/>
              <a:t>have proven to reduce time and cost of travel to clinic and less income </a:t>
            </a:r>
            <a:r>
              <a:rPr dirty="0" smtClean="0"/>
              <a:t>loss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dirty="0" smtClean="0"/>
              <a:t>ll </a:t>
            </a:r>
            <a:r>
              <a:rPr dirty="0"/>
              <a:t>these are done to maintain and retain clients in care, to avoid </a:t>
            </a:r>
            <a:r>
              <a:rPr dirty="0" smtClean="0"/>
              <a:t>attrition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7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The Client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34" r="-47734"/>
          <a:stretch>
            <a:fillRect/>
          </a:stretch>
        </p:blipFill>
        <p:spPr/>
      </p:pic>
      <p:pic>
        <p:nvPicPr>
          <p:cNvPr id="6" name="Content Placeholder 3" descr="IMG_313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35274" y="2740573"/>
            <a:ext cx="1325352" cy="172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93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differentiating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Cognitive Behavioural Therapy (CBT)</a:t>
            </a:r>
          </a:p>
          <a:p>
            <a:pPr lvl="1"/>
            <a:r>
              <a:rPr lang="en-US" dirty="0"/>
              <a:t>M</a:t>
            </a:r>
            <a:r>
              <a:rPr dirty="0" smtClean="0"/>
              <a:t>ore </a:t>
            </a:r>
            <a:r>
              <a:rPr dirty="0"/>
              <a:t>time to express depression, or </a:t>
            </a:r>
            <a:r>
              <a:rPr dirty="0" smtClean="0"/>
              <a:t>anxiety</a:t>
            </a:r>
            <a:endParaRPr dirty="0"/>
          </a:p>
          <a:p>
            <a:pPr lvl="0"/>
            <a:r>
              <a:rPr dirty="0"/>
              <a:t>Home visits</a:t>
            </a:r>
          </a:p>
          <a:p>
            <a:pPr lvl="0"/>
            <a:r>
              <a:rPr dirty="0"/>
              <a:t>CARGS/CATS</a:t>
            </a:r>
          </a:p>
          <a:p>
            <a:pPr lvl="0"/>
            <a:r>
              <a:rPr lang="en-US" dirty="0"/>
              <a:t>R</a:t>
            </a:r>
            <a:r>
              <a:rPr dirty="0" smtClean="0"/>
              <a:t>educe </a:t>
            </a:r>
            <a:r>
              <a:rPr dirty="0"/>
              <a:t>stigma</a:t>
            </a:r>
          </a:p>
          <a:p>
            <a:pPr lvl="0"/>
            <a:r>
              <a:rPr dirty="0"/>
              <a:t>Adolescent clubs</a:t>
            </a:r>
          </a:p>
          <a:p>
            <a:pPr lvl="0"/>
            <a:r>
              <a:rPr lang="en-US" dirty="0" smtClean="0"/>
              <a:t>Remunerate</a:t>
            </a:r>
            <a:r>
              <a:rPr dirty="0" smtClean="0"/>
              <a:t> </a:t>
            </a:r>
            <a:r>
              <a:rPr dirty="0"/>
              <a:t>nurses,counsellors</a:t>
            </a:r>
          </a:p>
          <a:p>
            <a:pPr lvl="0"/>
            <a:r>
              <a:rPr lang="en-US" dirty="0"/>
              <a:t>I</a:t>
            </a:r>
            <a:r>
              <a:rPr dirty="0" smtClean="0"/>
              <a:t>ncrease </a:t>
            </a:r>
            <a:r>
              <a:rPr dirty="0"/>
              <a:t>doctors at point of care</a:t>
            </a:r>
          </a:p>
          <a:p>
            <a:pPr lvl="0"/>
            <a:endParaRPr dirty="0"/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87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7-20 at 4.24.1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" r="-32"/>
          <a:stretch/>
        </p:blipFill>
        <p:spPr>
          <a:xfrm>
            <a:off x="2465295" y="74705"/>
            <a:ext cx="8003367" cy="60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IDS2016_template.potx" id="{C08C104E-A9B2-4125-BDD0-B01FDE2FFBD9}" vid="{32A9B04C-B23E-4737-8763-F2A734096F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AIDS2016_e-poster_template (1)</Template>
  <TotalTime>1546</TotalTime>
  <Words>189</Words>
  <Application>Microsoft Macintosh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AIDS 2016_Template</vt:lpstr>
      <vt:lpstr>Putting the client at the centre of differentiated care</vt:lpstr>
      <vt:lpstr>Where we are now</vt:lpstr>
      <vt:lpstr>Needs of PLHIV</vt:lpstr>
      <vt:lpstr>Differentiated Care Framework</vt:lpstr>
      <vt:lpstr>Best Practices</vt:lpstr>
      <vt:lpstr>The Client</vt:lpstr>
      <vt:lpstr>Ways of differentiating care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Swaziland experience  CommART</dc:title>
  <dc:creator>Windows User</dc:creator>
  <cp:lastModifiedBy>Anna Grimsrud</cp:lastModifiedBy>
  <cp:revision>90</cp:revision>
  <dcterms:created xsi:type="dcterms:W3CDTF">2016-07-15T04:54:52Z</dcterms:created>
  <dcterms:modified xsi:type="dcterms:W3CDTF">2016-07-20T14:41:44Z</dcterms:modified>
</cp:coreProperties>
</file>