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sldIdLst>
    <p:sldId id="259" r:id="rId3"/>
    <p:sldId id="287" r:id="rId4"/>
    <p:sldId id="267" r:id="rId5"/>
    <p:sldId id="284" r:id="rId6"/>
    <p:sldId id="268" r:id="rId7"/>
    <p:sldId id="285" r:id="rId8"/>
    <p:sldId id="270" r:id="rId9"/>
    <p:sldId id="272" r:id="rId10"/>
    <p:sldId id="274" r:id="rId11"/>
    <p:sldId id="275" r:id="rId12"/>
    <p:sldId id="282" r:id="rId13"/>
    <p:sldId id="283" r:id="rId14"/>
    <p:sldId id="278" r:id="rId15"/>
    <p:sldId id="280" r:id="rId16"/>
    <p:sldId id="281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cowan" initials="fc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7DD"/>
    <a:srgbClr val="F094A3"/>
    <a:srgbClr val="FCE8EB"/>
    <a:srgbClr val="0000FF"/>
    <a:srgbClr val="FF0000"/>
    <a:srgbClr val="00CC66"/>
    <a:srgbClr val="CC66FF"/>
    <a:srgbClr val="8DD4DA"/>
    <a:srgbClr val="D11E3C"/>
    <a:srgbClr val="CF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7"/>
  </p:normalViewPr>
  <p:slideViewPr>
    <p:cSldViewPr snapToGrid="0" snapToObjects="1">
      <p:cViewPr varScale="1">
        <p:scale>
          <a:sx n="69" d="100"/>
          <a:sy n="69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5FE0D-22AB-4E67-BC8A-8C9D9684EA3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B34237-58C1-4876-8E09-047E8B551FC1}">
      <dgm:prSet phldrT="[Text]"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200" dirty="0"/>
            <a:t>Not sexually active</a:t>
          </a:r>
        </a:p>
      </dgm:t>
    </dgm:pt>
    <dgm:pt modelId="{BF30B1D2-2CA5-44CB-ABAF-1F7F2B98F0AC}" type="parTrans" cxnId="{3F261A46-92B3-4F59-9A66-E8E2ABB118E8}">
      <dgm:prSet/>
      <dgm:spPr/>
      <dgm:t>
        <a:bodyPr/>
        <a:lstStyle/>
        <a:p>
          <a:endParaRPr lang="en-US" sz="1200"/>
        </a:p>
      </dgm:t>
    </dgm:pt>
    <dgm:pt modelId="{58D55B2E-4488-4BDE-AE49-FD2A1A846EE4}" type="sibTrans" cxnId="{3F261A46-92B3-4F59-9A66-E8E2ABB118E8}">
      <dgm:prSet/>
      <dgm:spPr/>
      <dgm:t>
        <a:bodyPr/>
        <a:lstStyle/>
        <a:p>
          <a:endParaRPr lang="en-US" sz="1200"/>
        </a:p>
      </dgm:t>
    </dgm:pt>
    <dgm:pt modelId="{80664E39-8FF3-410B-A2D2-D13A5D9B4772}">
      <dgm:prSet phldrT="[Text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n-US" sz="1050" dirty="0"/>
            <a:t>Sex workers and </a:t>
          </a:r>
          <a:r>
            <a:rPr lang="en-US" sz="1050"/>
            <a:t>clients (</a:t>
          </a:r>
          <a:r>
            <a:rPr lang="en-US" sz="1050" dirty="0"/>
            <a:t>high risk)</a:t>
          </a:r>
        </a:p>
      </dgm:t>
    </dgm:pt>
    <dgm:pt modelId="{51ABC80B-244E-4620-BCF2-F7D42BD2D59F}" type="parTrans" cxnId="{10F3AE1E-0F14-40E1-A816-52CB92F79404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/>
        </a:p>
      </dgm:t>
    </dgm:pt>
    <dgm:pt modelId="{3E9371E6-AA3C-435F-866D-E459C0C2AB12}" type="sibTrans" cxnId="{10F3AE1E-0F14-40E1-A816-52CB92F79404}">
      <dgm:prSet/>
      <dgm:spPr/>
      <dgm:t>
        <a:bodyPr/>
        <a:lstStyle/>
        <a:p>
          <a:endParaRPr lang="en-US" sz="1200"/>
        </a:p>
      </dgm:t>
    </dgm:pt>
    <dgm:pt modelId="{F336A5AC-7382-4543-8D91-97C62DEF7C6F}">
      <dgm:prSet phldrT="[Text]"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en-US" sz="1050" dirty="0"/>
            <a:t>Multiple partners (medium risk)</a:t>
          </a:r>
        </a:p>
      </dgm:t>
    </dgm:pt>
    <dgm:pt modelId="{718800A0-439C-4E26-A3AD-D464A6ECFFE8}" type="parTrans" cxnId="{790F5CDC-F233-49FC-B45B-8D9449CA5417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/>
        </a:p>
      </dgm:t>
    </dgm:pt>
    <dgm:pt modelId="{8AB87DF4-59E3-4FA3-899C-45C35494F87C}" type="sibTrans" cxnId="{790F5CDC-F233-49FC-B45B-8D9449CA5417}">
      <dgm:prSet/>
      <dgm:spPr/>
      <dgm:t>
        <a:bodyPr/>
        <a:lstStyle/>
        <a:p>
          <a:endParaRPr lang="en-US" sz="1200"/>
        </a:p>
      </dgm:t>
    </dgm:pt>
    <dgm:pt modelId="{39705028-745F-4B19-86C6-E934C31917FB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en-US" sz="1050" dirty="0"/>
            <a:t>Injecting drug users (IDU)</a:t>
          </a:r>
        </a:p>
      </dgm:t>
    </dgm:pt>
    <dgm:pt modelId="{8312294E-47B1-4DDF-9AF7-8EBC7BC82258}" type="parTrans" cxnId="{66B1FA3D-B6A8-4945-BA63-9135724E22A7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/>
        </a:p>
      </dgm:t>
    </dgm:pt>
    <dgm:pt modelId="{971771C6-AC7A-427B-928E-A841CFAC70B2}" type="sibTrans" cxnId="{66B1FA3D-B6A8-4945-BA63-9135724E22A7}">
      <dgm:prSet/>
      <dgm:spPr/>
      <dgm:t>
        <a:bodyPr/>
        <a:lstStyle/>
        <a:p>
          <a:endParaRPr lang="en-US" sz="1200"/>
        </a:p>
      </dgm:t>
    </dgm:pt>
    <dgm:pt modelId="{F785D8A6-AB9F-4112-8954-97FB0DE5388C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en-US" sz="1050" dirty="0"/>
            <a:t>Stable couples (low risk)</a:t>
          </a:r>
        </a:p>
      </dgm:t>
    </dgm:pt>
    <dgm:pt modelId="{20398A33-0946-4572-988C-C04422DDC4AA}" type="parTrans" cxnId="{518A247E-ACF3-4FAB-86BC-8BEAC886DB58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/>
        </a:p>
      </dgm:t>
    </dgm:pt>
    <dgm:pt modelId="{B34BF783-985B-40BA-966F-4B77C6E174C4}" type="sibTrans" cxnId="{518A247E-ACF3-4FAB-86BC-8BEAC886DB58}">
      <dgm:prSet/>
      <dgm:spPr/>
      <dgm:t>
        <a:bodyPr/>
        <a:lstStyle/>
        <a:p>
          <a:endParaRPr lang="en-US" sz="1200"/>
        </a:p>
      </dgm:t>
    </dgm:pt>
    <dgm:pt modelId="{4A5E1965-670E-4E12-AAFE-C36E6932AB68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en-US" sz="1050" dirty="0"/>
            <a:t>MSM (can be split into 1-4 levels of risk)</a:t>
          </a:r>
        </a:p>
      </dgm:t>
    </dgm:pt>
    <dgm:pt modelId="{6FBD074B-7714-4871-B310-0EDF6376A747}" type="parTrans" cxnId="{F7B44DA6-5C26-41C0-BDCE-DF2B99048DA1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200"/>
        </a:p>
      </dgm:t>
    </dgm:pt>
    <dgm:pt modelId="{AD1CE391-AE00-42D9-9194-FBA5F4C6BA87}" type="sibTrans" cxnId="{F7B44DA6-5C26-41C0-BDCE-DF2B99048DA1}">
      <dgm:prSet/>
      <dgm:spPr/>
      <dgm:t>
        <a:bodyPr/>
        <a:lstStyle/>
        <a:p>
          <a:endParaRPr lang="en-US" sz="1200"/>
        </a:p>
      </dgm:t>
    </dgm:pt>
    <dgm:pt modelId="{AAC93205-96EA-4FFE-9671-559FF3E8B78B}" type="pres">
      <dgm:prSet presAssocID="{6EF5FE0D-22AB-4E67-BC8A-8C9D9684EA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516149-7D9F-4400-A4CE-D4804FF98F80}" type="pres">
      <dgm:prSet presAssocID="{FEB34237-58C1-4876-8E09-047E8B551FC1}" presName="root" presStyleCnt="0"/>
      <dgm:spPr/>
    </dgm:pt>
    <dgm:pt modelId="{AEDE05B8-6CC4-4599-B70C-3B7B47EFB9E4}" type="pres">
      <dgm:prSet presAssocID="{FEB34237-58C1-4876-8E09-047E8B551FC1}" presName="rootComposite" presStyleCnt="0"/>
      <dgm:spPr/>
    </dgm:pt>
    <dgm:pt modelId="{4BA3AB42-6C0A-46DC-898B-4CAD848B682D}" type="pres">
      <dgm:prSet presAssocID="{FEB34237-58C1-4876-8E09-047E8B551FC1}" presName="rootText" presStyleLbl="node1" presStyleIdx="0" presStyleCnt="1" custScaleX="288688" custLinFactNeighborX="-1359"/>
      <dgm:spPr/>
    </dgm:pt>
    <dgm:pt modelId="{F93286A7-20E7-4FA2-8100-5BA6DB745B61}" type="pres">
      <dgm:prSet presAssocID="{FEB34237-58C1-4876-8E09-047E8B551FC1}" presName="rootConnector" presStyleLbl="node1" presStyleIdx="0" presStyleCnt="1"/>
      <dgm:spPr/>
    </dgm:pt>
    <dgm:pt modelId="{0A6685B0-66CB-4072-8D68-61D73E075AC8}" type="pres">
      <dgm:prSet presAssocID="{FEB34237-58C1-4876-8E09-047E8B551FC1}" presName="childShape" presStyleCnt="0"/>
      <dgm:spPr/>
    </dgm:pt>
    <dgm:pt modelId="{05F88E17-8B59-4C0E-BD17-C47177F75100}" type="pres">
      <dgm:prSet presAssocID="{51ABC80B-244E-4620-BCF2-F7D42BD2D59F}" presName="Name13" presStyleLbl="parChTrans1D2" presStyleIdx="0" presStyleCnt="5"/>
      <dgm:spPr/>
    </dgm:pt>
    <dgm:pt modelId="{CAB1C91E-2557-4A56-893A-5F2E4A9010D2}" type="pres">
      <dgm:prSet presAssocID="{80664E39-8FF3-410B-A2D2-D13A5D9B4772}" presName="childText" presStyleLbl="bgAcc1" presStyleIdx="0" presStyleCnt="5" custScaleX="331370" custScaleY="61014" custLinFactNeighborX="26975" custLinFactNeighborY="-2158">
        <dgm:presLayoutVars>
          <dgm:bulletEnabled val="1"/>
        </dgm:presLayoutVars>
      </dgm:prSet>
      <dgm:spPr/>
    </dgm:pt>
    <dgm:pt modelId="{B21A1740-2C56-40E6-B045-3BC915D9C715}" type="pres">
      <dgm:prSet presAssocID="{718800A0-439C-4E26-A3AD-D464A6ECFFE8}" presName="Name13" presStyleLbl="parChTrans1D2" presStyleIdx="1" presStyleCnt="5"/>
      <dgm:spPr/>
    </dgm:pt>
    <dgm:pt modelId="{9A584F52-5246-495C-A871-E5F342F1B85D}" type="pres">
      <dgm:prSet presAssocID="{F336A5AC-7382-4543-8D91-97C62DEF7C6F}" presName="childText" presStyleLbl="bgAcc1" presStyleIdx="1" presStyleCnt="5" custScaleX="331370" custScaleY="61014" custLinFactNeighborX="26975">
        <dgm:presLayoutVars>
          <dgm:bulletEnabled val="1"/>
        </dgm:presLayoutVars>
      </dgm:prSet>
      <dgm:spPr/>
    </dgm:pt>
    <dgm:pt modelId="{8D318967-4338-4271-8B4E-92D65BEF7593}" type="pres">
      <dgm:prSet presAssocID="{20398A33-0946-4572-988C-C04422DDC4AA}" presName="Name13" presStyleLbl="parChTrans1D2" presStyleIdx="2" presStyleCnt="5"/>
      <dgm:spPr/>
    </dgm:pt>
    <dgm:pt modelId="{BCFB8A46-5816-426E-896B-1CE33FCF1CD8}" type="pres">
      <dgm:prSet presAssocID="{F785D8A6-AB9F-4112-8954-97FB0DE5388C}" presName="childText" presStyleLbl="bgAcc1" presStyleIdx="2" presStyleCnt="5" custScaleX="331370" custScaleY="61014" custLinFactNeighborX="26976">
        <dgm:presLayoutVars>
          <dgm:bulletEnabled val="1"/>
        </dgm:presLayoutVars>
      </dgm:prSet>
      <dgm:spPr/>
    </dgm:pt>
    <dgm:pt modelId="{D267D9A0-853D-4A0F-A319-85CE20B433EF}" type="pres">
      <dgm:prSet presAssocID="{8312294E-47B1-4DDF-9AF7-8EBC7BC82258}" presName="Name13" presStyleLbl="parChTrans1D2" presStyleIdx="3" presStyleCnt="5"/>
      <dgm:spPr/>
    </dgm:pt>
    <dgm:pt modelId="{505230FF-E087-4B0E-BF76-806D4A23343D}" type="pres">
      <dgm:prSet presAssocID="{39705028-745F-4B19-86C6-E934C31917FB}" presName="childText" presStyleLbl="bgAcc1" presStyleIdx="3" presStyleCnt="5" custScaleX="331370" custScaleY="61014" custLinFactNeighborX="24278" custLinFactNeighborY="1">
        <dgm:presLayoutVars>
          <dgm:bulletEnabled val="1"/>
        </dgm:presLayoutVars>
      </dgm:prSet>
      <dgm:spPr/>
    </dgm:pt>
    <dgm:pt modelId="{C76C37EC-FDF2-467E-945F-F5FB24682790}" type="pres">
      <dgm:prSet presAssocID="{6FBD074B-7714-4871-B310-0EDF6376A747}" presName="Name13" presStyleLbl="parChTrans1D2" presStyleIdx="4" presStyleCnt="5"/>
      <dgm:spPr/>
    </dgm:pt>
    <dgm:pt modelId="{301A074F-5AA0-48CE-9A87-03C1C4DEBC04}" type="pres">
      <dgm:prSet presAssocID="{4A5E1965-670E-4E12-AAFE-C36E6932AB68}" presName="childText" presStyleLbl="bgAcc1" presStyleIdx="4" presStyleCnt="5" custScaleX="331370" custScaleY="61014" custLinFactNeighborX="25627" custLinFactNeighborY="70">
        <dgm:presLayoutVars>
          <dgm:bulletEnabled val="1"/>
        </dgm:presLayoutVars>
      </dgm:prSet>
      <dgm:spPr/>
    </dgm:pt>
  </dgm:ptLst>
  <dgm:cxnLst>
    <dgm:cxn modelId="{DB834D0B-C5B4-7048-936E-C919A9239D1B}" type="presOf" srcId="{80664E39-8FF3-410B-A2D2-D13A5D9B4772}" destId="{CAB1C91E-2557-4A56-893A-5F2E4A9010D2}" srcOrd="0" destOrd="0" presId="urn:microsoft.com/office/officeart/2005/8/layout/hierarchy3"/>
    <dgm:cxn modelId="{E39A2C18-7BB4-5C46-97CB-50CAE3155EF5}" type="presOf" srcId="{39705028-745F-4B19-86C6-E934C31917FB}" destId="{505230FF-E087-4B0E-BF76-806D4A23343D}" srcOrd="0" destOrd="0" presId="urn:microsoft.com/office/officeart/2005/8/layout/hierarchy3"/>
    <dgm:cxn modelId="{10F3AE1E-0F14-40E1-A816-52CB92F79404}" srcId="{FEB34237-58C1-4876-8E09-047E8B551FC1}" destId="{80664E39-8FF3-410B-A2D2-D13A5D9B4772}" srcOrd="0" destOrd="0" parTransId="{51ABC80B-244E-4620-BCF2-F7D42BD2D59F}" sibTransId="{3E9371E6-AA3C-435F-866D-E459C0C2AB12}"/>
    <dgm:cxn modelId="{7F7C4437-BD3B-D740-A5E8-BFF55A3A1791}" type="presOf" srcId="{8312294E-47B1-4DDF-9AF7-8EBC7BC82258}" destId="{D267D9A0-853D-4A0F-A319-85CE20B433EF}" srcOrd="0" destOrd="0" presId="urn:microsoft.com/office/officeart/2005/8/layout/hierarchy3"/>
    <dgm:cxn modelId="{CA18753A-BB8B-E645-B346-C6531C773184}" type="presOf" srcId="{FEB34237-58C1-4876-8E09-047E8B551FC1}" destId="{4BA3AB42-6C0A-46DC-898B-4CAD848B682D}" srcOrd="0" destOrd="0" presId="urn:microsoft.com/office/officeart/2005/8/layout/hierarchy3"/>
    <dgm:cxn modelId="{66B1FA3D-B6A8-4945-BA63-9135724E22A7}" srcId="{FEB34237-58C1-4876-8E09-047E8B551FC1}" destId="{39705028-745F-4B19-86C6-E934C31917FB}" srcOrd="3" destOrd="0" parTransId="{8312294E-47B1-4DDF-9AF7-8EBC7BC82258}" sibTransId="{971771C6-AC7A-427B-928E-A841CFAC70B2}"/>
    <dgm:cxn modelId="{99FA6D5C-0B92-3C4F-B468-DC7AFADEACC9}" type="presOf" srcId="{F785D8A6-AB9F-4112-8954-97FB0DE5388C}" destId="{BCFB8A46-5816-426E-896B-1CE33FCF1CD8}" srcOrd="0" destOrd="0" presId="urn:microsoft.com/office/officeart/2005/8/layout/hierarchy3"/>
    <dgm:cxn modelId="{3F261A46-92B3-4F59-9A66-E8E2ABB118E8}" srcId="{6EF5FE0D-22AB-4E67-BC8A-8C9D9684EA31}" destId="{FEB34237-58C1-4876-8E09-047E8B551FC1}" srcOrd="0" destOrd="0" parTransId="{BF30B1D2-2CA5-44CB-ABAF-1F7F2B98F0AC}" sibTransId="{58D55B2E-4488-4BDE-AE49-FD2A1A846EE4}"/>
    <dgm:cxn modelId="{E0483770-2411-8A42-8BB9-9F084EA359C6}" type="presOf" srcId="{F336A5AC-7382-4543-8D91-97C62DEF7C6F}" destId="{9A584F52-5246-495C-A871-E5F342F1B85D}" srcOrd="0" destOrd="0" presId="urn:microsoft.com/office/officeart/2005/8/layout/hierarchy3"/>
    <dgm:cxn modelId="{A0F99A53-3AB3-E44C-BF78-B720099F4E13}" type="presOf" srcId="{6EF5FE0D-22AB-4E67-BC8A-8C9D9684EA31}" destId="{AAC93205-96EA-4FFE-9671-559FF3E8B78B}" srcOrd="0" destOrd="0" presId="urn:microsoft.com/office/officeart/2005/8/layout/hierarchy3"/>
    <dgm:cxn modelId="{518A247E-ACF3-4FAB-86BC-8BEAC886DB58}" srcId="{FEB34237-58C1-4876-8E09-047E8B551FC1}" destId="{F785D8A6-AB9F-4112-8954-97FB0DE5388C}" srcOrd="2" destOrd="0" parTransId="{20398A33-0946-4572-988C-C04422DDC4AA}" sibTransId="{B34BF783-985B-40BA-966F-4B77C6E174C4}"/>
    <dgm:cxn modelId="{326F3B89-F0D5-104D-A8EC-1CC5CB08E389}" type="presOf" srcId="{4A5E1965-670E-4E12-AAFE-C36E6932AB68}" destId="{301A074F-5AA0-48CE-9A87-03C1C4DEBC04}" srcOrd="0" destOrd="0" presId="urn:microsoft.com/office/officeart/2005/8/layout/hierarchy3"/>
    <dgm:cxn modelId="{F7B44DA6-5C26-41C0-BDCE-DF2B99048DA1}" srcId="{FEB34237-58C1-4876-8E09-047E8B551FC1}" destId="{4A5E1965-670E-4E12-AAFE-C36E6932AB68}" srcOrd="4" destOrd="0" parTransId="{6FBD074B-7714-4871-B310-0EDF6376A747}" sibTransId="{AD1CE391-AE00-42D9-9194-FBA5F4C6BA87}"/>
    <dgm:cxn modelId="{167D7BB1-AF36-4F46-B59A-3B427F68EA1A}" type="presOf" srcId="{FEB34237-58C1-4876-8E09-047E8B551FC1}" destId="{F93286A7-20E7-4FA2-8100-5BA6DB745B61}" srcOrd="1" destOrd="0" presId="urn:microsoft.com/office/officeart/2005/8/layout/hierarchy3"/>
    <dgm:cxn modelId="{6BE224CA-6183-5242-A842-5436703C9B8E}" type="presOf" srcId="{20398A33-0946-4572-988C-C04422DDC4AA}" destId="{8D318967-4338-4271-8B4E-92D65BEF7593}" srcOrd="0" destOrd="0" presId="urn:microsoft.com/office/officeart/2005/8/layout/hierarchy3"/>
    <dgm:cxn modelId="{1A0E99D9-0B0A-CC4D-A3EA-0BFF36BB1FDE}" type="presOf" srcId="{51ABC80B-244E-4620-BCF2-F7D42BD2D59F}" destId="{05F88E17-8B59-4C0E-BD17-C47177F75100}" srcOrd="0" destOrd="0" presId="urn:microsoft.com/office/officeart/2005/8/layout/hierarchy3"/>
    <dgm:cxn modelId="{790F5CDC-F233-49FC-B45B-8D9449CA5417}" srcId="{FEB34237-58C1-4876-8E09-047E8B551FC1}" destId="{F336A5AC-7382-4543-8D91-97C62DEF7C6F}" srcOrd="1" destOrd="0" parTransId="{718800A0-439C-4E26-A3AD-D464A6ECFFE8}" sibTransId="{8AB87DF4-59E3-4FA3-899C-45C35494F87C}"/>
    <dgm:cxn modelId="{2C12C6DF-4CEE-6F40-85AF-CFFF5AA92CD3}" type="presOf" srcId="{6FBD074B-7714-4871-B310-0EDF6376A747}" destId="{C76C37EC-FDF2-467E-945F-F5FB24682790}" srcOrd="0" destOrd="0" presId="urn:microsoft.com/office/officeart/2005/8/layout/hierarchy3"/>
    <dgm:cxn modelId="{CB4E95E8-7DFC-2142-9C79-E2C6BA15B334}" type="presOf" srcId="{718800A0-439C-4E26-A3AD-D464A6ECFFE8}" destId="{B21A1740-2C56-40E6-B045-3BC915D9C715}" srcOrd="0" destOrd="0" presId="urn:microsoft.com/office/officeart/2005/8/layout/hierarchy3"/>
    <dgm:cxn modelId="{3FE6A64A-4D4B-6143-AE91-44F116346F9D}" type="presParOf" srcId="{AAC93205-96EA-4FFE-9671-559FF3E8B78B}" destId="{3E516149-7D9F-4400-A4CE-D4804FF98F80}" srcOrd="0" destOrd="0" presId="urn:microsoft.com/office/officeart/2005/8/layout/hierarchy3"/>
    <dgm:cxn modelId="{5B7E0B9B-D151-024B-861B-385B0F1E77A3}" type="presParOf" srcId="{3E516149-7D9F-4400-A4CE-D4804FF98F80}" destId="{AEDE05B8-6CC4-4599-B70C-3B7B47EFB9E4}" srcOrd="0" destOrd="0" presId="urn:microsoft.com/office/officeart/2005/8/layout/hierarchy3"/>
    <dgm:cxn modelId="{3CE72B66-3C2B-3E4D-9144-D0EB069B59CA}" type="presParOf" srcId="{AEDE05B8-6CC4-4599-B70C-3B7B47EFB9E4}" destId="{4BA3AB42-6C0A-46DC-898B-4CAD848B682D}" srcOrd="0" destOrd="0" presId="urn:microsoft.com/office/officeart/2005/8/layout/hierarchy3"/>
    <dgm:cxn modelId="{73F10B3E-70F1-F14D-98F8-5FC28EC1AA1F}" type="presParOf" srcId="{AEDE05B8-6CC4-4599-B70C-3B7B47EFB9E4}" destId="{F93286A7-20E7-4FA2-8100-5BA6DB745B61}" srcOrd="1" destOrd="0" presId="urn:microsoft.com/office/officeart/2005/8/layout/hierarchy3"/>
    <dgm:cxn modelId="{11979489-C098-3347-BE90-219E126E85E4}" type="presParOf" srcId="{3E516149-7D9F-4400-A4CE-D4804FF98F80}" destId="{0A6685B0-66CB-4072-8D68-61D73E075AC8}" srcOrd="1" destOrd="0" presId="urn:microsoft.com/office/officeart/2005/8/layout/hierarchy3"/>
    <dgm:cxn modelId="{B7856C5F-64FF-DF43-AE8D-26A96B6B746E}" type="presParOf" srcId="{0A6685B0-66CB-4072-8D68-61D73E075AC8}" destId="{05F88E17-8B59-4C0E-BD17-C47177F75100}" srcOrd="0" destOrd="0" presId="urn:microsoft.com/office/officeart/2005/8/layout/hierarchy3"/>
    <dgm:cxn modelId="{61393976-990A-414B-B158-0860680A78C9}" type="presParOf" srcId="{0A6685B0-66CB-4072-8D68-61D73E075AC8}" destId="{CAB1C91E-2557-4A56-893A-5F2E4A9010D2}" srcOrd="1" destOrd="0" presId="urn:microsoft.com/office/officeart/2005/8/layout/hierarchy3"/>
    <dgm:cxn modelId="{3CF18970-0C8F-BB4E-B848-D8416D31E761}" type="presParOf" srcId="{0A6685B0-66CB-4072-8D68-61D73E075AC8}" destId="{B21A1740-2C56-40E6-B045-3BC915D9C715}" srcOrd="2" destOrd="0" presId="urn:microsoft.com/office/officeart/2005/8/layout/hierarchy3"/>
    <dgm:cxn modelId="{8E59817B-B1E2-AB4E-B29C-9390BF1CA37C}" type="presParOf" srcId="{0A6685B0-66CB-4072-8D68-61D73E075AC8}" destId="{9A584F52-5246-495C-A871-E5F342F1B85D}" srcOrd="3" destOrd="0" presId="urn:microsoft.com/office/officeart/2005/8/layout/hierarchy3"/>
    <dgm:cxn modelId="{78F8B083-3EFB-B748-AADC-49AB2F08F533}" type="presParOf" srcId="{0A6685B0-66CB-4072-8D68-61D73E075AC8}" destId="{8D318967-4338-4271-8B4E-92D65BEF7593}" srcOrd="4" destOrd="0" presId="urn:microsoft.com/office/officeart/2005/8/layout/hierarchy3"/>
    <dgm:cxn modelId="{66A6363A-67C4-1D49-A9CF-288582EEBC0A}" type="presParOf" srcId="{0A6685B0-66CB-4072-8D68-61D73E075AC8}" destId="{BCFB8A46-5816-426E-896B-1CE33FCF1CD8}" srcOrd="5" destOrd="0" presId="urn:microsoft.com/office/officeart/2005/8/layout/hierarchy3"/>
    <dgm:cxn modelId="{4066800B-EA23-644A-A9B1-FCBCDCCC24FE}" type="presParOf" srcId="{0A6685B0-66CB-4072-8D68-61D73E075AC8}" destId="{D267D9A0-853D-4A0F-A319-85CE20B433EF}" srcOrd="6" destOrd="0" presId="urn:microsoft.com/office/officeart/2005/8/layout/hierarchy3"/>
    <dgm:cxn modelId="{F90FFD10-578F-6B49-A8AD-F3CCCF551F79}" type="presParOf" srcId="{0A6685B0-66CB-4072-8D68-61D73E075AC8}" destId="{505230FF-E087-4B0E-BF76-806D4A23343D}" srcOrd="7" destOrd="0" presId="urn:microsoft.com/office/officeart/2005/8/layout/hierarchy3"/>
    <dgm:cxn modelId="{5CA11EDE-2528-644F-A335-51DB02A714AC}" type="presParOf" srcId="{0A6685B0-66CB-4072-8D68-61D73E075AC8}" destId="{C76C37EC-FDF2-467E-945F-F5FB24682790}" srcOrd="8" destOrd="0" presId="urn:microsoft.com/office/officeart/2005/8/layout/hierarchy3"/>
    <dgm:cxn modelId="{B00D0120-1CE0-9543-95F5-49F696632D16}" type="presParOf" srcId="{0A6685B0-66CB-4072-8D68-61D73E075AC8}" destId="{301A074F-5AA0-48CE-9A87-03C1C4DEBC0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3AB42-6C0A-46DC-898B-4CAD848B682D}">
      <dsp:nvSpPr>
        <dsp:cNvPr id="0" name=""/>
        <dsp:cNvSpPr/>
      </dsp:nvSpPr>
      <dsp:spPr>
        <a:xfrm>
          <a:off x="0" y="166438"/>
          <a:ext cx="2245100" cy="38884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Not sexually active</a:t>
          </a:r>
        </a:p>
      </dsp:txBody>
      <dsp:txXfrm>
        <a:off x="11389" y="177827"/>
        <a:ext cx="2222322" cy="366067"/>
      </dsp:txXfrm>
    </dsp:sp>
    <dsp:sp modelId="{05F88E17-8B59-4C0E-BD17-C47177F75100}">
      <dsp:nvSpPr>
        <dsp:cNvPr id="0" name=""/>
        <dsp:cNvSpPr/>
      </dsp:nvSpPr>
      <dsp:spPr>
        <a:xfrm>
          <a:off x="224510" y="555283"/>
          <a:ext cx="226024" cy="20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45"/>
              </a:lnTo>
              <a:lnTo>
                <a:pt x="226024" y="207445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1C91E-2557-4A56-893A-5F2E4A9010D2}">
      <dsp:nvSpPr>
        <dsp:cNvPr id="0" name=""/>
        <dsp:cNvSpPr/>
      </dsp:nvSpPr>
      <dsp:spPr>
        <a:xfrm>
          <a:off x="450535" y="644103"/>
          <a:ext cx="2061627" cy="2372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Sex workers and </a:t>
          </a:r>
          <a:r>
            <a:rPr lang="en-US" sz="1050" kern="1200"/>
            <a:t>clients (</a:t>
          </a:r>
          <a:r>
            <a:rPr lang="en-US" sz="1050" kern="1200" dirty="0"/>
            <a:t>high risk)</a:t>
          </a:r>
        </a:p>
      </dsp:txBody>
      <dsp:txXfrm>
        <a:off x="457484" y="651052"/>
        <a:ext cx="2047729" cy="223352"/>
      </dsp:txXfrm>
    </dsp:sp>
    <dsp:sp modelId="{B21A1740-2C56-40E6-B045-3BC915D9C715}">
      <dsp:nvSpPr>
        <dsp:cNvPr id="0" name=""/>
        <dsp:cNvSpPr/>
      </dsp:nvSpPr>
      <dsp:spPr>
        <a:xfrm>
          <a:off x="224510" y="555283"/>
          <a:ext cx="226024" cy="55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298"/>
              </a:lnTo>
              <a:lnTo>
                <a:pt x="226024" y="550298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84F52-5246-495C-A871-E5F342F1B85D}">
      <dsp:nvSpPr>
        <dsp:cNvPr id="0" name=""/>
        <dsp:cNvSpPr/>
      </dsp:nvSpPr>
      <dsp:spPr>
        <a:xfrm>
          <a:off x="450535" y="986956"/>
          <a:ext cx="2061627" cy="2372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Multiple partners (medium risk)</a:t>
          </a:r>
        </a:p>
      </dsp:txBody>
      <dsp:txXfrm>
        <a:off x="457484" y="993905"/>
        <a:ext cx="2047729" cy="223352"/>
      </dsp:txXfrm>
    </dsp:sp>
    <dsp:sp modelId="{8D318967-4338-4271-8B4E-92D65BEF7593}">
      <dsp:nvSpPr>
        <dsp:cNvPr id="0" name=""/>
        <dsp:cNvSpPr/>
      </dsp:nvSpPr>
      <dsp:spPr>
        <a:xfrm>
          <a:off x="224510" y="555283"/>
          <a:ext cx="226024" cy="884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759"/>
              </a:lnTo>
              <a:lnTo>
                <a:pt x="226024" y="88475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B8A46-5816-426E-896B-1CE33FCF1CD8}">
      <dsp:nvSpPr>
        <dsp:cNvPr id="0" name=""/>
        <dsp:cNvSpPr/>
      </dsp:nvSpPr>
      <dsp:spPr>
        <a:xfrm>
          <a:off x="450535" y="1321418"/>
          <a:ext cx="2061627" cy="2372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Stable couples (low risk)</a:t>
          </a:r>
        </a:p>
      </dsp:txBody>
      <dsp:txXfrm>
        <a:off x="457484" y="1328367"/>
        <a:ext cx="2047729" cy="223352"/>
      </dsp:txXfrm>
    </dsp:sp>
    <dsp:sp modelId="{D267D9A0-853D-4A0F-A319-85CE20B433EF}">
      <dsp:nvSpPr>
        <dsp:cNvPr id="0" name=""/>
        <dsp:cNvSpPr/>
      </dsp:nvSpPr>
      <dsp:spPr>
        <a:xfrm>
          <a:off x="224510" y="555283"/>
          <a:ext cx="226024" cy="121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225"/>
              </a:lnTo>
              <a:lnTo>
                <a:pt x="226024" y="1219225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230FF-E087-4B0E-BF76-806D4A23343D}">
      <dsp:nvSpPr>
        <dsp:cNvPr id="0" name=""/>
        <dsp:cNvSpPr/>
      </dsp:nvSpPr>
      <dsp:spPr>
        <a:xfrm>
          <a:off x="450535" y="1655883"/>
          <a:ext cx="2061627" cy="2372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Injecting drug users (IDU)</a:t>
          </a:r>
        </a:p>
      </dsp:txBody>
      <dsp:txXfrm>
        <a:off x="457484" y="1662832"/>
        <a:ext cx="2047729" cy="223352"/>
      </dsp:txXfrm>
    </dsp:sp>
    <dsp:sp modelId="{C76C37EC-FDF2-467E-945F-F5FB24682790}">
      <dsp:nvSpPr>
        <dsp:cNvPr id="0" name=""/>
        <dsp:cNvSpPr/>
      </dsp:nvSpPr>
      <dsp:spPr>
        <a:xfrm>
          <a:off x="224510" y="555283"/>
          <a:ext cx="226024" cy="1553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955"/>
              </a:lnTo>
              <a:lnTo>
                <a:pt x="226024" y="1553955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A074F-5AA0-48CE-9A87-03C1C4DEBC04}">
      <dsp:nvSpPr>
        <dsp:cNvPr id="0" name=""/>
        <dsp:cNvSpPr/>
      </dsp:nvSpPr>
      <dsp:spPr>
        <a:xfrm>
          <a:off x="450535" y="1990613"/>
          <a:ext cx="2061627" cy="2372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MSM (can be split into 1-4 levels of risk)</a:t>
          </a:r>
        </a:p>
      </dsp:txBody>
      <dsp:txXfrm>
        <a:off x="457484" y="1997562"/>
        <a:ext cx="2047729" cy="223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FCF4-2CD9-4904-AF42-DE6C87BECF74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B63E3-AC52-4386-93F4-DB44F03B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model was a individuals sampling</a:t>
            </a:r>
            <a:r>
              <a:rPr lang="en-US" baseline="0" dirty="0"/>
              <a:t> model</a:t>
            </a:r>
          </a:p>
          <a:p>
            <a:endParaRPr lang="en-US" baseline="0" dirty="0"/>
          </a:p>
          <a:p>
            <a:r>
              <a:rPr lang="en-US" baseline="0" dirty="0"/>
              <a:t>--With one month time cycles --- and a 20 year time horizon</a:t>
            </a:r>
          </a:p>
          <a:p>
            <a:endParaRPr lang="en-US" baseline="0" dirty="0"/>
          </a:p>
          <a:p>
            <a:r>
              <a:rPr lang="en-US" baseline="0" dirty="0"/>
              <a:t>I ran probabilistic sensitivity analysis to incorporate the uncertainty in the parameters used in the model. </a:t>
            </a:r>
          </a:p>
          <a:p>
            <a:endParaRPr lang="en-US" baseline="0" dirty="0"/>
          </a:p>
          <a:p>
            <a:r>
              <a:rPr lang="en-US" baseline="0" dirty="0"/>
              <a:t>And it underwent the common validation checks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CA1FF-007E-C04D-8792-85408C8929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also show this on a Cost-effectiveness Acceptability frontier</a:t>
            </a:r>
          </a:p>
          <a:p>
            <a:endParaRPr lang="en-US" dirty="0"/>
          </a:p>
          <a:p>
            <a:r>
              <a:rPr lang="en-US" dirty="0"/>
              <a:t>This allows us to inform policy makers of whether the </a:t>
            </a:r>
            <a:r>
              <a:rPr lang="en-US" baseline="0" dirty="0"/>
              <a:t>intervention is cost-effective at increasing values of willingness to pay for a gain in QALY. 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CA1FF-007E-C04D-8792-85408C8929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1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8BD29-838B-4597-A914-448830FA690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1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8BD29-838B-4597-A914-448830FA690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 structure of GOALS allows users to specify ART initiations or coverage as direct input – based on country data, not a function of testing</a:t>
            </a:r>
          </a:p>
          <a:p>
            <a:endParaRPr lang="en-GB" dirty="0"/>
          </a:p>
          <a:p>
            <a:r>
              <a:rPr lang="en-GB" dirty="0"/>
              <a:t>Click </a:t>
            </a:r>
          </a:p>
          <a:p>
            <a:endParaRPr lang="en-GB" dirty="0"/>
          </a:p>
          <a:p>
            <a:r>
              <a:rPr lang="en-GB" dirty="0"/>
              <a:t>Red box illustrates where testing module could fit into GOALS structure</a:t>
            </a:r>
          </a:p>
          <a:p>
            <a:r>
              <a:rPr lang="en-GB" dirty="0"/>
              <a:t>Would allow users to specify characteristics of testing (including HIVST) and would project number of tests and linkage to ART/other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7580F-5A54-4D13-9532-9E3EE9488B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9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2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1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18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D4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90800"/>
            <a:ext cx="9144000" cy="762000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16661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64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3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7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8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4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1200"/>
            <a:ext cx="78867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651934"/>
            <a:ext cx="7886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7" y="171096"/>
            <a:ext cx="9152827" cy="3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D11E3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DD4DA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DD4DA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DD4DA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DD4DA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DD4DA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7"/>
          <a:stretch/>
        </p:blipFill>
        <p:spPr>
          <a:xfrm>
            <a:off x="-46567" y="468119"/>
            <a:ext cx="2197099" cy="2024071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24236" y="2738899"/>
            <a:ext cx="7886700" cy="934655"/>
          </a:xfrm>
        </p:spPr>
        <p:txBody>
          <a:bodyPr>
            <a:normAutofit/>
          </a:bodyPr>
          <a:lstStyle/>
          <a:p>
            <a:pPr algn="ctr"/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UNITAID</a:t>
            </a:r>
            <a:r>
              <a:rPr lang="fr-FR" sz="2400" b="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PSI</a:t>
            </a:r>
            <a:br>
              <a:rPr lang="fr-FR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HIV</a:t>
            </a:r>
            <a:r>
              <a:rPr lang="fr-F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ELF-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ESTING 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ICA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ubtitle 4"/>
          <p:cNvSpPr>
            <a:spLocks noGrp="1"/>
          </p:cNvSpPr>
          <p:nvPr>
            <p:ph type="body" idx="1"/>
          </p:nvPr>
        </p:nvSpPr>
        <p:spPr>
          <a:xfrm>
            <a:off x="605367" y="4937760"/>
            <a:ext cx="8094496" cy="125080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8DD4DA"/>
                </a:solidFill>
                <a:latin typeface="Arial" charset="0"/>
                <a:ea typeface="Arial" charset="0"/>
                <a:cs typeface="Arial" charset="0"/>
              </a:rPr>
              <a:t>Costs and cost-effectiveness of HIV self-testing: findings from STAR</a:t>
            </a:r>
            <a:endParaRPr lang="en-US" b="1" dirty="0">
              <a:solidFill>
                <a:srgbClr val="8DD4D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 Maheswaran, V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Cambiano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T Sumner &amp; F </a:t>
            </a:r>
            <a:r>
              <a:rPr lang="en-ZW" sz="2000" dirty="0" err="1"/>
              <a:t>Terris-Prestholt</a:t>
            </a:r>
            <a:r>
              <a:rPr lang="en-ZW" sz="2000" dirty="0"/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835504" y="3162361"/>
            <a:ext cx="133152" cy="15534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 descr="291663LOGO-1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3812600" y="3673553"/>
            <a:ext cx="1518800" cy="13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9882"/>
          <a:stretch/>
        </p:blipFill>
        <p:spPr>
          <a:xfrm>
            <a:off x="4487334" y="399031"/>
            <a:ext cx="2277534" cy="211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t="11514"/>
          <a:stretch/>
        </p:blipFill>
        <p:spPr>
          <a:xfrm>
            <a:off x="2142188" y="389466"/>
            <a:ext cx="2345146" cy="2125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/>
          <a:stretch/>
        </p:blipFill>
        <p:spPr>
          <a:xfrm>
            <a:off x="6686575" y="409730"/>
            <a:ext cx="2535718" cy="2105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7" y="171096"/>
            <a:ext cx="9152827" cy="35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6566" y="2429933"/>
            <a:ext cx="9190566" cy="237067"/>
          </a:xfrm>
          <a:prstGeom prst="rect">
            <a:avLst/>
          </a:prstGeom>
          <a:solidFill>
            <a:srgbClr val="D11E3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6188570"/>
            <a:ext cx="4013200" cy="6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Cost-effectiveness HIVST in Zimbabwe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Arial" charset="0"/>
                <a:cs typeface="Arial" charset="0"/>
              </a:rPr>
              <a:t>Population level impact and cost-effectiveness of introducing HIVST</a:t>
            </a:r>
          </a:p>
          <a:p>
            <a:r>
              <a:rPr lang="en-GB" dirty="0" err="1">
                <a:ea typeface="Arial" charset="0"/>
                <a:cs typeface="Arial" charset="0"/>
              </a:rPr>
              <a:t>Cambiano</a:t>
            </a:r>
            <a:r>
              <a:rPr lang="en-GB" dirty="0">
                <a:ea typeface="Arial" charset="0"/>
                <a:cs typeface="Arial" charset="0"/>
              </a:rPr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8681"/>
            <a:ext cx="8451669" cy="1214806"/>
          </a:xfrm>
        </p:spPr>
        <p:txBody>
          <a:bodyPr>
            <a:normAutofit/>
          </a:bodyPr>
          <a:lstStyle/>
          <a:p>
            <a:r>
              <a:rPr lang="en-GB" dirty="0">
                <a:ea typeface="Arial" charset="0"/>
                <a:cs typeface="Arial" charset="0"/>
              </a:rPr>
              <a:t>Cost-Effectiveness </a:t>
            </a:r>
            <a:r>
              <a:rPr lang="en-GB">
                <a:ea typeface="Arial" charset="0"/>
                <a:cs typeface="Arial" charset="0"/>
              </a:rPr>
              <a:t>of HIVST </a:t>
            </a:r>
            <a:r>
              <a:rPr lang="en-GB" dirty="0">
                <a:ea typeface="Arial" charset="0"/>
                <a:cs typeface="Arial" charset="0"/>
              </a:rPr>
              <a:t>in Zimbabwe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933305"/>
            <a:ext cx="8670736" cy="45981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b="1" dirty="0">
                <a:solidFill>
                  <a:srgbClr val="C00000"/>
                </a:solidFill>
                <a:ea typeface="Arial" charset="0"/>
                <a:cs typeface="Arial" charset="0"/>
              </a:rPr>
              <a:t>A</a:t>
            </a:r>
            <a:r>
              <a:rPr lang="en-GB" sz="1600" b="1" dirty="0">
                <a:solidFill>
                  <a:srgbClr val="C00000"/>
                </a:solidFill>
                <a:ea typeface="Arial" charset="0"/>
                <a:cs typeface="Arial" charset="0"/>
              </a:rPr>
              <a:t>im: </a:t>
            </a:r>
            <a:r>
              <a:rPr lang="en-GB" sz="1600" dirty="0">
                <a:ea typeface="Arial" charset="0"/>
                <a:cs typeface="Arial" charset="0"/>
              </a:rPr>
              <a:t>assess impact and cost-effectiveness of introducing HIVST considering different delivery models for distribution of HIVST and different target populations</a:t>
            </a:r>
          </a:p>
          <a:p>
            <a:pPr marL="971536" lvl="1" indent="-5143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en-GB" sz="1400" dirty="0">
                <a:ea typeface="Arial" charset="0"/>
                <a:cs typeface="Arial" charset="0"/>
              </a:rPr>
              <a:t>(HIVST + Facility HTS) v (Facility HTS)</a:t>
            </a:r>
          </a:p>
          <a:p>
            <a:pPr marL="971536" lvl="1" indent="-5143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en-GB" sz="1400" dirty="0">
                <a:ea typeface="Arial" charset="0"/>
                <a:cs typeface="Arial" charset="0"/>
              </a:rPr>
              <a:t>2ry distribution to partners of pregnant women (% self-testing in each year 40%); </a:t>
            </a:r>
          </a:p>
          <a:p>
            <a:pPr marL="971536" lvl="1" indent="-5143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en-GB" sz="1400" dirty="0">
                <a:ea typeface="Arial" charset="0"/>
                <a:cs typeface="Arial" charset="0"/>
              </a:rPr>
              <a:t>Pharmacy-based distribution (PBD) to people who had </a:t>
            </a:r>
            <a:r>
              <a:rPr lang="en-GB" sz="1400" dirty="0" err="1">
                <a:ea typeface="Arial" charset="0"/>
                <a:cs typeface="Arial" charset="0"/>
              </a:rPr>
              <a:t>condomless</a:t>
            </a:r>
            <a:r>
              <a:rPr lang="en-GB" sz="1400" dirty="0">
                <a:ea typeface="Arial" charset="0"/>
                <a:cs typeface="Arial" charset="0"/>
              </a:rPr>
              <a:t> sex (CLS) since last test (% of those eligible self-testing in each year 5%); </a:t>
            </a:r>
          </a:p>
          <a:p>
            <a:pPr marL="971536" lvl="1" indent="-5143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en-GB" sz="1400" dirty="0">
                <a:ea typeface="Arial" charset="0"/>
                <a:cs typeface="Arial" charset="0"/>
              </a:rPr>
              <a:t>Community-based distribution (CBD) to young people (Y, % of young people self-testing in each year 65%)</a:t>
            </a:r>
          </a:p>
          <a:p>
            <a:pPr marL="971536" lvl="1" indent="-5143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en-GB" sz="1400" dirty="0">
                <a:ea typeface="Arial" charset="0"/>
                <a:cs typeface="Arial" charset="0"/>
              </a:rPr>
              <a:t>CBD to female sex workers (FSW; % of FSW self-testing in each year ~40%), </a:t>
            </a:r>
          </a:p>
          <a:p>
            <a:pPr marL="971536" lvl="1" indent="-5143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lphaLcParenR"/>
            </a:pPr>
            <a:r>
              <a:rPr lang="en-GB" sz="1400" dirty="0">
                <a:ea typeface="Arial" charset="0"/>
                <a:cs typeface="Arial" charset="0"/>
              </a:rPr>
              <a:t>CBD to 25-49 adult men (AM; % of adult men self testing in each year 55%).</a:t>
            </a:r>
            <a:endParaRPr lang="en-GB" sz="1400" dirty="0"/>
          </a:p>
          <a:p>
            <a:pPr marL="0" indent="0">
              <a:buNone/>
            </a:pPr>
            <a:r>
              <a:rPr lang="en-GB" sz="1600" b="1" dirty="0">
                <a:solidFill>
                  <a:srgbClr val="C00000"/>
                </a:solidFill>
                <a:ea typeface="Arial" charset="0"/>
                <a:cs typeface="Arial" charset="0"/>
              </a:rPr>
              <a:t>Setting: </a:t>
            </a:r>
            <a:r>
              <a:rPr lang="en-GB" sz="1600" dirty="0"/>
              <a:t>Zimbabwe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C00000"/>
                </a:solidFill>
                <a:ea typeface="Arial" charset="0"/>
                <a:cs typeface="Arial" charset="0"/>
              </a:rPr>
              <a:t>Model:</a:t>
            </a:r>
            <a:r>
              <a:rPr lang="en-GB" sz="1600" dirty="0"/>
              <a:t> including transmission, progression and effect of ART (HIV Synthesis) over 20 years  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C00000"/>
                </a:solidFill>
              </a:rPr>
              <a:t>Factors taken into account: </a:t>
            </a:r>
            <a:r>
              <a:rPr lang="en-GB" sz="1600" dirty="0"/>
              <a:t>diagnostic accuracy of test kits; increase in % of population tested due to HIVST; reduction in the proportion of people resistant to testing; linkage to care following diagnosis; changes in sexual behaviour resulting from diagnosis</a:t>
            </a:r>
          </a:p>
        </p:txBody>
      </p:sp>
    </p:spTree>
    <p:extLst>
      <p:ext uri="{BB962C8B-B14F-4D97-AF65-F5344CB8AC3E}">
        <p14:creationId xmlns:p14="http://schemas.microsoft.com/office/powerpoint/2010/main" val="76328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509451"/>
            <a:ext cx="7886700" cy="862150"/>
          </a:xfrm>
        </p:spPr>
        <p:txBody>
          <a:bodyPr>
            <a:noAutofit/>
          </a:bodyPr>
          <a:lstStyle/>
          <a:p>
            <a:r>
              <a:rPr lang="en-GB" dirty="0">
                <a:ea typeface="Arial" charset="0"/>
                <a:cs typeface="Arial" charset="0"/>
              </a:rPr>
              <a:t>Findings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371601"/>
            <a:ext cx="8541740" cy="515982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In settings with high levels of HIV status awareness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Current levels of testing may not allow first UN 90 to be reached 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Additional strategies such as HIVST needed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Interventions involving additional HIV tests (at the current costs) are unlikely to be cost-effective in Zimbabwe when using a Cost Effectiveness Threshold of $500/DALY averted. 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Higher levels of linkage into care does not substantially improve cost-effectiveness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Low proportion of undiagnosed HIV key driver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Other testing approaches face similar challenges with meeting cost effectiveness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Scenarios likely to increase the cost-effectiveness of HIVST 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Introduction into settings with lower testing coverage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more effective linkage of HIV-negative individuals to prevention (e.g. pre-exposure prophylaxis and VMMC) </a:t>
            </a:r>
          </a:p>
          <a:p>
            <a:pPr lvl="1">
              <a:lnSpc>
                <a:spcPct val="130000"/>
              </a:lnSpc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Lower cost of HIVST distribution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739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Spectrum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Use-friendly tool for program managers</a:t>
            </a:r>
          </a:p>
          <a:p>
            <a:r>
              <a:rPr lang="en-US" dirty="0"/>
              <a:t>Sumner et al   </a:t>
            </a:r>
          </a:p>
        </p:txBody>
      </p:sp>
    </p:spTree>
    <p:extLst>
      <p:ext uri="{BB962C8B-B14F-4D97-AF65-F5344CB8AC3E}">
        <p14:creationId xmlns:p14="http://schemas.microsoft.com/office/powerpoint/2010/main" val="21891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4680F-7EF7-4BDE-A0DF-67E9F73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522514"/>
            <a:ext cx="7886700" cy="979715"/>
          </a:xfrm>
        </p:spPr>
        <p:txBody>
          <a:bodyPr/>
          <a:lstStyle/>
          <a:p>
            <a:r>
              <a:rPr lang="en-GB" dirty="0"/>
              <a:t>Spectrum Modelling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AA1CE8-2171-4CF5-9637-DB2AC541C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8" y="1690689"/>
            <a:ext cx="8647611" cy="4971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C00000"/>
                </a:solidFill>
              </a:rPr>
              <a:t>AIM</a:t>
            </a:r>
          </a:p>
          <a:p>
            <a:pPr lvl="2"/>
            <a:r>
              <a:rPr lang="en-GB" dirty="0"/>
              <a:t>To incorporate HIV self-testing (HIVST) into the GOALS model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2600" dirty="0">
                <a:solidFill>
                  <a:srgbClr val="C00000"/>
                </a:solidFill>
              </a:rPr>
              <a:t>BACKGROUND</a:t>
            </a:r>
          </a:p>
          <a:p>
            <a:pPr lvl="2"/>
            <a:r>
              <a:rPr lang="en-GB" dirty="0"/>
              <a:t>GOALS is part of the Spectrum suite of tools produced by </a:t>
            </a:r>
            <a:r>
              <a:rPr lang="en-GB" dirty="0" err="1"/>
              <a:t>Avenir</a:t>
            </a:r>
            <a:r>
              <a:rPr lang="en-GB" dirty="0"/>
              <a:t> Health </a:t>
            </a:r>
          </a:p>
          <a:p>
            <a:pPr lvl="2"/>
            <a:r>
              <a:rPr lang="en-GB" dirty="0"/>
              <a:t>Used for national planning of HIV and TB response</a:t>
            </a:r>
          </a:p>
          <a:p>
            <a:pPr lvl="2"/>
            <a:r>
              <a:rPr lang="en-GB" dirty="0"/>
              <a:t>Make projections of the impact and resource use of a range of interventions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2600" dirty="0">
                <a:solidFill>
                  <a:srgbClr val="C00000"/>
                </a:solidFill>
              </a:rPr>
              <a:t>METHODS</a:t>
            </a:r>
          </a:p>
          <a:p>
            <a:pPr lvl="2"/>
            <a:r>
              <a:rPr lang="en-GB" dirty="0"/>
              <a:t>Simplified model of HIV testing (including HIVST)</a:t>
            </a:r>
          </a:p>
          <a:p>
            <a:pPr lvl="2"/>
            <a:r>
              <a:rPr lang="en-GB" dirty="0"/>
              <a:t>Integrated into GOALS structure</a:t>
            </a:r>
          </a:p>
          <a:p>
            <a:pPr lvl="2"/>
            <a:r>
              <a:rPr lang="en-GB" dirty="0"/>
              <a:t>Allow users to project impact of scale up of ST to different target groups</a:t>
            </a:r>
          </a:p>
          <a:p>
            <a:pPr lvl="2"/>
            <a:r>
              <a:rPr lang="en-GB" dirty="0"/>
              <a:t>Estimate infections and deaths averted </a:t>
            </a:r>
          </a:p>
          <a:p>
            <a:pPr lvl="2"/>
            <a:r>
              <a:rPr lang="en-GB" dirty="0"/>
              <a:t>Estimate test volumes and overall costs</a:t>
            </a:r>
          </a:p>
        </p:txBody>
      </p:sp>
    </p:spTree>
    <p:extLst>
      <p:ext uri="{BB962C8B-B14F-4D97-AF65-F5344CB8AC3E}">
        <p14:creationId xmlns:p14="http://schemas.microsoft.com/office/powerpoint/2010/main" val="191714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8624436"/>
              </p:ext>
            </p:extLst>
          </p:nvPr>
        </p:nvGraphicFramePr>
        <p:xfrm>
          <a:off x="3275266" y="1508906"/>
          <a:ext cx="2512163" cy="239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567" y="1467994"/>
            <a:ext cx="218041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Current GOALS inputs</a:t>
            </a:r>
          </a:p>
          <a:p>
            <a:pPr algn="ctr"/>
            <a:endParaRPr lang="en-GB" sz="1050" dirty="0"/>
          </a:p>
          <a:p>
            <a:r>
              <a:rPr lang="en-GB" sz="1050" dirty="0"/>
              <a:t>ART coverage or number of ART initiations</a:t>
            </a:r>
          </a:p>
          <a:p>
            <a:endParaRPr lang="en-GB" sz="1050" dirty="0"/>
          </a:p>
          <a:p>
            <a:r>
              <a:rPr lang="en-GB" sz="1050" dirty="0"/>
              <a:t>Coverage of interventions (</a:t>
            </a:r>
            <a:r>
              <a:rPr lang="en-GB" sz="1050" dirty="0" err="1"/>
              <a:t>PrEP</a:t>
            </a:r>
            <a:r>
              <a:rPr lang="en-GB" sz="1050" dirty="0"/>
              <a:t>, community mobilization, condom provision etc)</a:t>
            </a:r>
          </a:p>
          <a:p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1487" y="3280028"/>
            <a:ext cx="2180417" cy="251607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Proposed testing module</a:t>
            </a:r>
          </a:p>
          <a:p>
            <a:pPr algn="ctr"/>
            <a:endParaRPr lang="en-GB" sz="1050" dirty="0"/>
          </a:p>
          <a:p>
            <a:r>
              <a:rPr lang="en-GB" sz="1050" dirty="0"/>
              <a:t>User specifies:</a:t>
            </a:r>
          </a:p>
          <a:p>
            <a:endParaRPr lang="en-GB" sz="1050" dirty="0"/>
          </a:p>
          <a:p>
            <a:r>
              <a:rPr lang="en-GB" sz="1050" dirty="0"/>
              <a:t>Coverage and frequency of different testing modes (</a:t>
            </a:r>
            <a:r>
              <a:rPr lang="en-GB" sz="1050" u="sng" dirty="0"/>
              <a:t>including HIVST</a:t>
            </a:r>
            <a:r>
              <a:rPr lang="en-GB" sz="1050" dirty="0"/>
              <a:t>)</a:t>
            </a:r>
          </a:p>
          <a:p>
            <a:endParaRPr lang="en-GB" sz="1050" dirty="0"/>
          </a:p>
          <a:p>
            <a:r>
              <a:rPr lang="en-GB" sz="1050" dirty="0"/>
              <a:t>Target groups for each testing mode</a:t>
            </a:r>
          </a:p>
          <a:p>
            <a:endParaRPr lang="en-GB" sz="1050" dirty="0"/>
          </a:p>
          <a:p>
            <a:r>
              <a:rPr lang="en-GB" sz="1050" dirty="0"/>
              <a:t>Linkage to confirmatory testing and care</a:t>
            </a:r>
          </a:p>
          <a:p>
            <a:endParaRPr lang="en-GB" sz="1050" dirty="0"/>
          </a:p>
          <a:p>
            <a:r>
              <a:rPr lang="en-GB" sz="1050" dirty="0"/>
              <a:t>Other interventions as before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1173" y="4120171"/>
            <a:ext cx="787611" cy="2308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CD4&gt;500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2592" y="4498862"/>
            <a:ext cx="796192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CD4 350-500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1255" y="5118826"/>
            <a:ext cx="797529" cy="2308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CD4&lt;50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8582" y="4120820"/>
            <a:ext cx="787611" cy="23083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CD4&gt;500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8865" y="4498862"/>
            <a:ext cx="796192" cy="36933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CD4 350-500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528" y="5118826"/>
            <a:ext cx="797529" cy="23083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CD4&lt;50</a:t>
            </a:r>
          </a:p>
        </p:txBody>
      </p: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428784" y="4235587"/>
            <a:ext cx="309798" cy="64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2" idx="1"/>
          </p:cNvCxnSpPr>
          <p:nvPr/>
        </p:nvCxnSpPr>
        <p:spPr>
          <a:xfrm>
            <a:off x="5428784" y="4683528"/>
            <a:ext cx="310081" cy="0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  <a:endCxn id="13" idx="1"/>
          </p:cNvCxnSpPr>
          <p:nvPr/>
        </p:nvCxnSpPr>
        <p:spPr>
          <a:xfrm>
            <a:off x="5428784" y="5234242"/>
            <a:ext cx="308744" cy="0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 flipH="1">
            <a:off x="5030688" y="4351003"/>
            <a:ext cx="4291" cy="1478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>
            <a:off x="6132388" y="4351652"/>
            <a:ext cx="4573" cy="147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 flipH="1">
            <a:off x="5030020" y="4868194"/>
            <a:ext cx="668" cy="2506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3" idx="0"/>
          </p:cNvCxnSpPr>
          <p:nvPr/>
        </p:nvCxnSpPr>
        <p:spPr>
          <a:xfrm flipH="1">
            <a:off x="6136293" y="4868194"/>
            <a:ext cx="668" cy="2506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57474" y="1586239"/>
            <a:ext cx="3901544" cy="229382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57096" y="2578962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GOALS populations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257096" y="4631562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GOALS HIV model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7945" y="5350656"/>
            <a:ext cx="594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HIV+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4659" y="5350656"/>
            <a:ext cx="594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ART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50216" y="1467994"/>
            <a:ext cx="1802343" cy="30008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Outputs</a:t>
            </a:r>
          </a:p>
          <a:p>
            <a:pPr algn="ctr"/>
            <a:endParaRPr lang="en-GB" sz="1050" dirty="0"/>
          </a:p>
          <a:p>
            <a:r>
              <a:rPr lang="en-GB" sz="1050" dirty="0"/>
              <a:t>Future HIV incidence, prevalence and deaths </a:t>
            </a:r>
          </a:p>
          <a:p>
            <a:endParaRPr lang="en-GB" sz="1050" dirty="0"/>
          </a:p>
          <a:p>
            <a:r>
              <a:rPr lang="en-GB" sz="1050" dirty="0"/>
              <a:t>Infections and deaths averted</a:t>
            </a:r>
          </a:p>
          <a:p>
            <a:endParaRPr lang="en-GB" sz="1050" dirty="0"/>
          </a:p>
          <a:p>
            <a:r>
              <a:rPr lang="en-GB" sz="1050" dirty="0"/>
              <a:t>ART need and ART coverage</a:t>
            </a:r>
          </a:p>
          <a:p>
            <a:endParaRPr lang="en-GB" sz="1050" dirty="0"/>
          </a:p>
          <a:p>
            <a:r>
              <a:rPr lang="en-GB" sz="1050" dirty="0"/>
              <a:t>Volumes of </a:t>
            </a:r>
            <a:r>
              <a:rPr lang="en-GB" sz="1050" dirty="0" err="1"/>
              <a:t>PrEP</a:t>
            </a:r>
            <a:r>
              <a:rPr lang="en-GB" sz="1050" dirty="0"/>
              <a:t>, HIV tests </a:t>
            </a:r>
            <a:r>
              <a:rPr lang="en-GB" sz="1050" dirty="0" err="1"/>
              <a:t>etc</a:t>
            </a:r>
            <a:endParaRPr lang="en-GB" sz="1050" dirty="0"/>
          </a:p>
          <a:p>
            <a:endParaRPr lang="en-GB" sz="1050" dirty="0"/>
          </a:p>
          <a:p>
            <a:r>
              <a:rPr lang="en-GB" sz="1050" dirty="0"/>
              <a:t>Costs by intervention</a:t>
            </a:r>
          </a:p>
          <a:p>
            <a:endParaRPr lang="en-GB" sz="1050" dirty="0"/>
          </a:p>
          <a:p>
            <a:r>
              <a:rPr lang="en-GB" sz="1050" dirty="0"/>
              <a:t>Costs by infection/death averted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97B824-CA62-4F10-A199-589732D1C598}"/>
              </a:ext>
            </a:extLst>
          </p:cNvPr>
          <p:cNvSpPr txBox="1"/>
          <p:nvPr/>
        </p:nvSpPr>
        <p:spPr>
          <a:xfrm>
            <a:off x="3553835" y="4120171"/>
            <a:ext cx="78761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HIV uninfected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082D87-A2EB-4D2D-913A-D0E575DB972F}"/>
              </a:ext>
            </a:extLst>
          </p:cNvPr>
          <p:cNvCxnSpPr/>
          <p:nvPr/>
        </p:nvCxnSpPr>
        <p:spPr>
          <a:xfrm>
            <a:off x="4341050" y="4214840"/>
            <a:ext cx="309798" cy="6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A4AC5C0-4DBF-4E60-9704-52142ADCD55E}"/>
              </a:ext>
            </a:extLst>
          </p:cNvPr>
          <p:cNvSpPr txBox="1"/>
          <p:nvPr/>
        </p:nvSpPr>
        <p:spPr>
          <a:xfrm>
            <a:off x="3650608" y="5350656"/>
            <a:ext cx="594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HIV-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7D673-7D2E-4E25-88DB-D8820114A8C8}"/>
              </a:ext>
            </a:extLst>
          </p:cNvPr>
          <p:cNvSpPr txBox="1"/>
          <p:nvPr/>
        </p:nvSpPr>
        <p:spPr>
          <a:xfrm>
            <a:off x="5837081" y="1711963"/>
            <a:ext cx="9916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Age stratified (15-49)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DC4DE9-8036-41D5-A20F-BAABC718F6C2}"/>
              </a:ext>
            </a:extLst>
          </p:cNvPr>
          <p:cNvSpPr txBox="1"/>
          <p:nvPr/>
        </p:nvSpPr>
        <p:spPr>
          <a:xfrm>
            <a:off x="5837081" y="2189905"/>
            <a:ext cx="9916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Gender stratified (M/F)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2D7D06-B873-424C-A46D-17E374307E8F}"/>
              </a:ext>
            </a:extLst>
          </p:cNvPr>
          <p:cNvSpPr/>
          <p:nvPr/>
        </p:nvSpPr>
        <p:spPr>
          <a:xfrm>
            <a:off x="2857474" y="3996287"/>
            <a:ext cx="3901544" cy="1626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626AA-8743-40B8-A983-EB90793BAAB1}"/>
              </a:ext>
            </a:extLst>
          </p:cNvPr>
          <p:cNvSpPr/>
          <p:nvPr/>
        </p:nvSpPr>
        <p:spPr>
          <a:xfrm>
            <a:off x="2624145" y="1467994"/>
            <a:ext cx="4263700" cy="42918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D0F082-DD88-43FC-A754-702D78C3051D}"/>
              </a:ext>
            </a:extLst>
          </p:cNvPr>
          <p:cNvCxnSpPr/>
          <p:nvPr/>
        </p:nvCxnSpPr>
        <p:spPr>
          <a:xfrm flipV="1">
            <a:off x="2285974" y="2189905"/>
            <a:ext cx="3381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3005F3-3BAD-424C-85F8-5E7459DC8E9C}"/>
              </a:ext>
            </a:extLst>
          </p:cNvPr>
          <p:cNvCxnSpPr/>
          <p:nvPr/>
        </p:nvCxnSpPr>
        <p:spPr>
          <a:xfrm flipV="1">
            <a:off x="6887844" y="2189905"/>
            <a:ext cx="3381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63CAE08A-9F7F-4233-89BD-CE11A8AC5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14" y="5342872"/>
            <a:ext cx="328658" cy="32865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5A4A3FF-14A5-416A-92E6-D1C3973E65A5}"/>
              </a:ext>
            </a:extLst>
          </p:cNvPr>
          <p:cNvSpPr txBox="1"/>
          <p:nvPr/>
        </p:nvSpPr>
        <p:spPr>
          <a:xfrm>
            <a:off x="7860073" y="5391784"/>
            <a:ext cx="991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SPECTRUM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4223B-E70E-4165-A74F-1C24E43D5CD9}"/>
              </a:ext>
            </a:extLst>
          </p:cNvPr>
          <p:cNvCxnSpPr/>
          <p:nvPr/>
        </p:nvCxnSpPr>
        <p:spPr>
          <a:xfrm flipV="1">
            <a:off x="2299037" y="4209206"/>
            <a:ext cx="3381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83" y="541157"/>
            <a:ext cx="7886700" cy="1168175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3" y="1690689"/>
            <a:ext cx="8371659" cy="4697047"/>
          </a:xfrm>
        </p:spPr>
        <p:txBody>
          <a:bodyPr>
            <a:normAutofit/>
          </a:bodyPr>
          <a:lstStyle/>
          <a:p>
            <a:r>
              <a:rPr lang="en-GB" dirty="0"/>
              <a:t>HIVST can be delivered at comparable costs to facility-based HIV testing services</a:t>
            </a:r>
          </a:p>
          <a:p>
            <a:r>
              <a:rPr lang="en-GB" dirty="0"/>
              <a:t>Community-based HIVST may be cost-effective</a:t>
            </a:r>
          </a:p>
          <a:p>
            <a:pPr lvl="1"/>
            <a:r>
              <a:rPr lang="en-GB" dirty="0"/>
              <a:t>Low HIV testing and ART coverage</a:t>
            </a:r>
          </a:p>
          <a:p>
            <a:pPr lvl="1"/>
            <a:r>
              <a:rPr lang="en-GB" dirty="0"/>
              <a:t>Early diagnosis and treatment strategy </a:t>
            </a:r>
          </a:p>
          <a:p>
            <a:r>
              <a:rPr lang="en-GB" dirty="0"/>
              <a:t>Cost-effectiveness at country-level uncertain</a:t>
            </a:r>
          </a:p>
          <a:p>
            <a:r>
              <a:rPr lang="en-GB" dirty="0"/>
              <a:t>May need lower cost HIVST models</a:t>
            </a:r>
          </a:p>
          <a:p>
            <a:r>
              <a:rPr lang="en-GB" dirty="0"/>
              <a:t>HIVST negative clients need to be linked to HIV prevention</a:t>
            </a:r>
          </a:p>
        </p:txBody>
      </p:sp>
    </p:spTree>
    <p:extLst>
      <p:ext uri="{BB962C8B-B14F-4D97-AF65-F5344CB8AC3E}">
        <p14:creationId xmlns:p14="http://schemas.microsoft.com/office/powerpoint/2010/main" val="287770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95" y="535577"/>
            <a:ext cx="7886700" cy="1155112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525" y="3304900"/>
            <a:ext cx="2628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Costs of HIV testing </a:t>
            </a:r>
            <a:r>
              <a:rPr lang="en-US"/>
              <a:t>and HIVST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8297" y="2044900"/>
            <a:ext cx="2628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Cost-effectiveness of HIVST distribution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8297" y="4564900"/>
            <a:ext cx="2628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Cost-effectiveness </a:t>
            </a:r>
            <a:r>
              <a:rPr lang="en-US"/>
              <a:t>of introducing HIVST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18069" y="3304900"/>
            <a:ext cx="2628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SPECTRUM: Human and financial resource planning for programme managers</a:t>
            </a:r>
          </a:p>
        </p:txBody>
      </p:sp>
      <p:cxnSp>
        <p:nvCxnSpPr>
          <p:cNvPr id="10" name="Elbow Connector 9"/>
          <p:cNvCxnSpPr>
            <a:stCxn id="5" idx="0"/>
            <a:endCxn id="6" idx="1"/>
          </p:cNvCxnSpPr>
          <p:nvPr/>
        </p:nvCxnSpPr>
        <p:spPr>
          <a:xfrm rot="5400000" flipH="1" flipV="1">
            <a:off x="2055411" y="2112014"/>
            <a:ext cx="630000" cy="175577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7" idx="1"/>
          </p:cNvCxnSpPr>
          <p:nvPr/>
        </p:nvCxnSpPr>
        <p:spPr>
          <a:xfrm rot="16200000" flipH="1">
            <a:off x="2055411" y="4002014"/>
            <a:ext cx="630000" cy="175577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8" idx="1"/>
          </p:cNvCxnSpPr>
          <p:nvPr/>
        </p:nvCxnSpPr>
        <p:spPr>
          <a:xfrm>
            <a:off x="2806525" y="3934900"/>
            <a:ext cx="35115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3"/>
            <a:endCxn id="8" idx="0"/>
          </p:cNvCxnSpPr>
          <p:nvPr/>
        </p:nvCxnSpPr>
        <p:spPr>
          <a:xfrm>
            <a:off x="5876297" y="2674900"/>
            <a:ext cx="1755772" cy="63000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8" idx="2"/>
          </p:cNvCxnSpPr>
          <p:nvPr/>
        </p:nvCxnSpPr>
        <p:spPr>
          <a:xfrm flipV="1">
            <a:off x="5876297" y="4564900"/>
            <a:ext cx="1755772" cy="63000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Costs of HIV testing and HIVST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Costs of different HIV testing and HIVST models</a:t>
            </a:r>
          </a:p>
          <a:p>
            <a:r>
              <a:rPr lang="en-ZW" dirty="0" err="1"/>
              <a:t>Terris-Prestholt</a:t>
            </a:r>
            <a:r>
              <a:rPr lang="en-ZW" dirty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" y="522514"/>
            <a:ext cx="8116117" cy="940525"/>
          </a:xfrm>
        </p:spPr>
        <p:txBody>
          <a:bodyPr>
            <a:normAutofit/>
          </a:bodyPr>
          <a:lstStyle/>
          <a:p>
            <a:r>
              <a:rPr lang="en-US" b="1" dirty="0"/>
              <a:t>Costing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" y="1580606"/>
            <a:ext cx="8673737" cy="50553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Facility HIV testing &amp; Community-based HIVST </a:t>
            </a:r>
          </a:p>
          <a:p>
            <a:pPr lvl="1"/>
            <a:r>
              <a:rPr lang="en-US" sz="2100" dirty="0"/>
              <a:t>Malawi, Zambia, &amp; Zimbabwe</a:t>
            </a:r>
          </a:p>
          <a:p>
            <a:pPr lvl="1"/>
            <a:endParaRPr lang="en-US" sz="600" dirty="0"/>
          </a:p>
          <a:p>
            <a:r>
              <a:rPr lang="en-US" dirty="0"/>
              <a:t>Micro-costing/ingredients based costing</a:t>
            </a:r>
          </a:p>
          <a:p>
            <a:pPr lvl="1"/>
            <a:r>
              <a:rPr lang="en-US" sz="2100" dirty="0"/>
              <a:t>Quantify all inputs to deliver HIV testing </a:t>
            </a:r>
          </a:p>
          <a:p>
            <a:pPr lvl="1"/>
            <a:r>
              <a:rPr lang="en-US" sz="2100" dirty="0"/>
              <a:t>Assign appropriate monetary value to those inputs</a:t>
            </a:r>
          </a:p>
          <a:p>
            <a:pPr lvl="1"/>
            <a:r>
              <a:rPr lang="en-US" sz="2100" dirty="0"/>
              <a:t>Financial &amp; economic costs (incurred &amp; donated) </a:t>
            </a:r>
          </a:p>
          <a:p>
            <a:pPr lvl="1"/>
            <a:r>
              <a:rPr lang="en-US" sz="2100" dirty="0"/>
              <a:t>Includes capital and recurrent costs </a:t>
            </a:r>
          </a:p>
          <a:p>
            <a:pPr lvl="1"/>
            <a:endParaRPr lang="en-US" sz="600" dirty="0"/>
          </a:p>
          <a:p>
            <a:r>
              <a:rPr lang="en-US" dirty="0"/>
              <a:t>Capital costs includes training, buildings, equipment &amp; vehicles</a:t>
            </a:r>
          </a:p>
          <a:p>
            <a:endParaRPr lang="en-US" sz="600" dirty="0"/>
          </a:p>
          <a:p>
            <a:r>
              <a:rPr lang="en-US" dirty="0"/>
              <a:t>Recurrent costs includes personnel, supplies &amp; vehicle maintenance </a:t>
            </a:r>
          </a:p>
          <a:p>
            <a:endParaRPr lang="en-US" sz="600" dirty="0"/>
          </a:p>
          <a:p>
            <a:r>
              <a:rPr lang="en-US" dirty="0"/>
              <a:t>Costs based on prevailing local market prices</a:t>
            </a:r>
          </a:p>
          <a:p>
            <a:endParaRPr lang="en-US" sz="700" dirty="0"/>
          </a:p>
          <a:p>
            <a:r>
              <a:rPr lang="en-US" dirty="0"/>
              <a:t>2016 US Dollars</a:t>
            </a:r>
          </a:p>
          <a:p>
            <a:endParaRPr lang="en-US" sz="700" dirty="0"/>
          </a:p>
          <a:p>
            <a:r>
              <a:rPr lang="en-US" dirty="0"/>
              <a:t>HIV testing service outputs</a:t>
            </a:r>
          </a:p>
          <a:p>
            <a:pPr lvl="1"/>
            <a:r>
              <a:rPr lang="en-US" sz="1900" dirty="0"/>
              <a:t>PSI M&amp;E database</a:t>
            </a:r>
          </a:p>
          <a:p>
            <a:pPr lvl="1"/>
            <a:r>
              <a:rPr lang="en-US" sz="1900" dirty="0"/>
              <a:t>Facility HTS registers</a:t>
            </a:r>
          </a:p>
        </p:txBody>
      </p:sp>
    </p:spTree>
    <p:extLst>
      <p:ext uri="{BB962C8B-B14F-4D97-AF65-F5344CB8AC3E}">
        <p14:creationId xmlns:p14="http://schemas.microsoft.com/office/powerpoint/2010/main" val="39589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012" y="522514"/>
            <a:ext cx="4493608" cy="1097280"/>
          </a:xfrm>
        </p:spPr>
        <p:txBody>
          <a:bodyPr/>
          <a:lstStyle/>
          <a:p>
            <a:r>
              <a:rPr lang="en-US" dirty="0"/>
              <a:t>HIV testing at health facilities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91" y="1072842"/>
            <a:ext cx="3918871" cy="558860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012" y="1802675"/>
            <a:ext cx="4493608" cy="4131628"/>
          </a:xfrm>
        </p:spPr>
        <p:txBody>
          <a:bodyPr/>
          <a:lstStyle/>
          <a:p>
            <a:r>
              <a:rPr lang="en-US" dirty="0"/>
              <a:t>Mean cost per individual tested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Malawi: US$4.79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Zambia: US$4.24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Zimbabwe: US$8.79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cost per HIV-positive individual identified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Malawi: US$77.25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Zambia: US$73.63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Zimbabwe: US$178.92.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012" y="6417484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Mwenge</a:t>
            </a:r>
            <a:r>
              <a:rPr lang="en-US" sz="1000" dirty="0"/>
              <a:t> </a:t>
            </a:r>
            <a:r>
              <a:rPr lang="en-US" sz="1000" dirty="0">
                <a:cs typeface="Calibri"/>
              </a:rPr>
              <a:t>(2017), under review</a:t>
            </a:r>
          </a:p>
          <a:p>
            <a:r>
              <a:rPr lang="en-US" sz="1000" dirty="0" err="1">
                <a:cs typeface="Calibri"/>
              </a:rPr>
              <a:t>Mwenge</a:t>
            </a:r>
            <a:r>
              <a:rPr lang="en-US" sz="1000" dirty="0">
                <a:cs typeface="Calibri"/>
              </a:rPr>
              <a:t> (2017), IAS MOPED1078 </a:t>
            </a:r>
          </a:p>
        </p:txBody>
      </p:sp>
    </p:spTree>
    <p:extLst>
      <p:ext uri="{BB962C8B-B14F-4D97-AF65-F5344CB8AC3E}">
        <p14:creationId xmlns:p14="http://schemas.microsoft.com/office/powerpoint/2010/main" val="128777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4" y="535577"/>
            <a:ext cx="3931919" cy="787535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b="1" dirty="0"/>
              <a:t>HIV </a:t>
            </a:r>
            <a:r>
              <a:rPr lang="en-US" sz="3600" b="1" dirty="0"/>
              <a:t>self-testing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25430"/>
              </p:ext>
            </p:extLst>
          </p:nvPr>
        </p:nvGraphicFramePr>
        <p:xfrm>
          <a:off x="4075611" y="2063932"/>
          <a:ext cx="4976947" cy="2717075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203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6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Zimbabwe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Zimbabwe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Zimbabwe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Malawi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9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HIVST kits distributed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12,026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16,347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12,588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7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HIV-ST kit distribution - Males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5,174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(43%)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7,376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(45%)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5,427 (43%)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6,653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(44%)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Total HIVST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effectLst/>
                        </a:rPr>
                        <a:t> intervention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costs (economic)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$82,641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$113,940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$116,297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$133,300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Cost per individual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effectLst/>
                        </a:rPr>
                        <a:t> HIVST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$6.87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9" marR="12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$6.97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$9.24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$8.78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1883" y="1815737"/>
            <a:ext cx="3605351" cy="4131627"/>
          </a:xfrm>
        </p:spPr>
        <p:txBody>
          <a:bodyPr>
            <a:noAutofit/>
          </a:bodyPr>
          <a:lstStyle/>
          <a:p>
            <a:r>
              <a:rPr lang="en-US" sz="2000" dirty="0"/>
              <a:t>Mean cost per individual tested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Malawi: US$8.78 (2014 US$)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Zimbabwe: US$6.87-$9.24</a:t>
            </a:r>
          </a:p>
          <a:p>
            <a:endParaRPr lang="en-US" sz="2000" dirty="0"/>
          </a:p>
          <a:p>
            <a:r>
              <a:rPr lang="en-US" sz="2000" dirty="0"/>
              <a:t>Mean cost per HIV-positive individual identified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Malawi: US$97.50 (2014 US$)</a:t>
            </a:r>
          </a:p>
          <a:p>
            <a:endParaRPr lang="en-US" sz="2000" dirty="0"/>
          </a:p>
          <a:p>
            <a:r>
              <a:rPr lang="en-US" sz="2000" dirty="0"/>
              <a:t>Confidentiality of HIVST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883" y="6439989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Mangenah</a:t>
            </a:r>
            <a:r>
              <a:rPr lang="en-US" sz="1000" dirty="0"/>
              <a:t> (2017), IAS TUPED1242</a:t>
            </a:r>
          </a:p>
          <a:p>
            <a:r>
              <a:rPr lang="en-US" sz="1000" dirty="0"/>
              <a:t>Maheswaran (2016), BMC Medicine</a:t>
            </a:r>
          </a:p>
        </p:txBody>
      </p:sp>
    </p:spTree>
    <p:extLst>
      <p:ext uri="{BB962C8B-B14F-4D97-AF65-F5344CB8AC3E}">
        <p14:creationId xmlns:p14="http://schemas.microsoft.com/office/powerpoint/2010/main" val="145445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Cost-effectiveness of community-based HIVST in Malawi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Cost-effectiveness analysis of HIVST delivery models</a:t>
            </a:r>
          </a:p>
          <a:p>
            <a:r>
              <a:rPr lang="en-US" dirty="0"/>
              <a:t>Maheswaran et al</a:t>
            </a:r>
          </a:p>
        </p:txBody>
      </p:sp>
    </p:spTree>
    <p:extLst>
      <p:ext uri="{BB962C8B-B14F-4D97-AF65-F5344CB8AC3E}">
        <p14:creationId xmlns:p14="http://schemas.microsoft.com/office/powerpoint/2010/main" val="196853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598290"/>
            <a:ext cx="8625840" cy="59551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Cost-effectiveness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482247"/>
            <a:ext cx="8625840" cy="502844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200" dirty="0"/>
              <a:t>Cluster Randomised study of HIVST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1600" dirty="0"/>
              <a:t>Trained lay volunteers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1600" dirty="0"/>
              <a:t>Urban Blantyre (high HIV prevalence; sub-optimal HIV testing/ART coverage)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1600" dirty="0"/>
              <a:t>(HIVST + Facility HTC) v (Facility HTC)</a:t>
            </a:r>
          </a:p>
          <a:p>
            <a:pPr marL="0" indent="0">
              <a:buNone/>
            </a:pPr>
            <a:r>
              <a:rPr lang="en-US" sz="2200" dirty="0"/>
              <a:t>2010 (</a:t>
            </a:r>
            <a:r>
              <a:rPr lang="en-GB" sz="2200" dirty="0"/>
              <a:t>initiate at CD4&lt;350 cells/μl)</a:t>
            </a:r>
            <a:r>
              <a:rPr lang="en-US" sz="2200" dirty="0"/>
              <a:t> and 2015 (initiate all) WHO ART guidelines </a:t>
            </a:r>
          </a:p>
          <a:p>
            <a:pPr marL="0" indent="0">
              <a:buNone/>
            </a:pPr>
            <a:r>
              <a:rPr lang="en-US" sz="2200" dirty="0"/>
              <a:t>Individual simulation model</a:t>
            </a:r>
          </a:p>
          <a:p>
            <a:pPr lvl="1"/>
            <a:r>
              <a:rPr lang="en-US" sz="1600" dirty="0"/>
              <a:t>HIV transmission not modelled</a:t>
            </a:r>
          </a:p>
          <a:p>
            <a:pPr lvl="1"/>
            <a:r>
              <a:rPr lang="en-US" sz="1600" dirty="0"/>
              <a:t>1 month cycle</a:t>
            </a:r>
          </a:p>
          <a:p>
            <a:pPr lvl="1"/>
            <a:r>
              <a:rPr lang="en-US" sz="1600" dirty="0"/>
              <a:t>20 year Time Horizon</a:t>
            </a:r>
          </a:p>
          <a:p>
            <a:pPr marL="0" indent="0">
              <a:buNone/>
            </a:pPr>
            <a:r>
              <a:rPr lang="en-US" sz="2200" dirty="0"/>
              <a:t>Incremental cost per QALY gained</a:t>
            </a:r>
          </a:p>
          <a:p>
            <a:pPr marL="0" indent="0">
              <a:buNone/>
            </a:pPr>
            <a:r>
              <a:rPr lang="en-US" sz="2200" dirty="0"/>
              <a:t>2014 US and INT Dollars</a:t>
            </a:r>
          </a:p>
          <a:p>
            <a:pPr marL="0" indent="0">
              <a:buNone/>
            </a:pPr>
            <a:r>
              <a:rPr lang="en-US" sz="2200" dirty="0"/>
              <a:t>3% Discount rate</a:t>
            </a:r>
          </a:p>
        </p:txBody>
      </p:sp>
      <p:pic>
        <p:nvPicPr>
          <p:cNvPr id="4" name="Content Placeholder 3" descr="Figure 8.1 Overview of HIV model structu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10910" r="9139" b="7625"/>
          <a:stretch/>
        </p:blipFill>
        <p:spPr>
          <a:xfrm>
            <a:off x="4833257" y="3534731"/>
            <a:ext cx="4310743" cy="297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160" y="6457890"/>
            <a:ext cx="481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alibri"/>
              </a:rPr>
              <a:t>MacPherson (2014), JAMA		</a:t>
            </a:r>
            <a:r>
              <a:rPr lang="en-US" sz="1000" dirty="0" err="1">
                <a:cs typeface="Calibri"/>
              </a:rPr>
              <a:t>Choko</a:t>
            </a:r>
            <a:r>
              <a:rPr lang="en-US" sz="1000" dirty="0">
                <a:cs typeface="Calibri"/>
              </a:rPr>
              <a:t> (2015), PLOS Med</a:t>
            </a:r>
          </a:p>
          <a:p>
            <a:r>
              <a:rPr lang="en-US" sz="1000" dirty="0">
                <a:cs typeface="Calibri"/>
              </a:rPr>
              <a:t>Maheswaran (2016), BMC Medicine	Maheswaran (2017), JAIDS</a:t>
            </a:r>
          </a:p>
        </p:txBody>
      </p:sp>
    </p:spTree>
    <p:extLst>
      <p:ext uri="{BB962C8B-B14F-4D97-AF65-F5344CB8AC3E}">
        <p14:creationId xmlns:p14="http://schemas.microsoft.com/office/powerpoint/2010/main" val="12791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560580"/>
            <a:ext cx="8879840" cy="92858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Cost-effectiveness </a:t>
            </a:r>
            <a:r>
              <a:rPr lang="en-US" b="1"/>
              <a:t>acceptability frontier</a:t>
            </a:r>
            <a:endParaRPr lang="en-US" b="1" dirty="0"/>
          </a:p>
        </p:txBody>
      </p:sp>
      <p:pic>
        <p:nvPicPr>
          <p:cNvPr id="3" name="Picture 2" descr="HP_CEAF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2120" r="1403" b="2722"/>
          <a:stretch/>
        </p:blipFill>
        <p:spPr>
          <a:xfrm>
            <a:off x="590732" y="1641834"/>
            <a:ext cx="7743371" cy="507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8651" y="3438426"/>
            <a:ext cx="240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HIVST </a:t>
            </a:r>
            <a:r>
              <a:rPr lang="en-GB" sz="1600" b="1" dirty="0"/>
              <a:t>suited to an early HIV diagnosis and treatment strategy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8759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R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1241</Words>
  <Application>Microsoft Office PowerPoint</Application>
  <PresentationFormat>On-screen Show (4:3)</PresentationFormat>
  <Paragraphs>230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Times</vt:lpstr>
      <vt:lpstr>Times New Roman</vt:lpstr>
      <vt:lpstr>Wingdings</vt:lpstr>
      <vt:lpstr>Office Theme</vt:lpstr>
      <vt:lpstr>1_Office Theme</vt:lpstr>
      <vt:lpstr>UNITAID   PSI HIV SELF-TESTING AFRICA</vt:lpstr>
      <vt:lpstr>Presentation Overview</vt:lpstr>
      <vt:lpstr>Costs of HIV testing and HIVST</vt:lpstr>
      <vt:lpstr>Costing methods</vt:lpstr>
      <vt:lpstr>HIV testing at health facilities</vt:lpstr>
      <vt:lpstr>  HIV self-testing</vt:lpstr>
      <vt:lpstr>Cost-effectiveness of community-based HIVST in Malawi</vt:lpstr>
      <vt:lpstr>Cost-effectiveness analysis</vt:lpstr>
      <vt:lpstr>Cost-effectiveness acceptability frontier</vt:lpstr>
      <vt:lpstr>Cost-effectiveness HIVST in Zimbabwe</vt:lpstr>
      <vt:lpstr>Cost-Effectiveness of HIVST in Zimbabwe</vt:lpstr>
      <vt:lpstr>Findings</vt:lpstr>
      <vt:lpstr>Spectrum model</vt:lpstr>
      <vt:lpstr>Spectrum Modelling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Karin Hatzold</cp:lastModifiedBy>
  <cp:revision>87</cp:revision>
  <dcterms:created xsi:type="dcterms:W3CDTF">2016-02-22T20:27:22Z</dcterms:created>
  <dcterms:modified xsi:type="dcterms:W3CDTF">2017-07-23T09:56:56Z</dcterms:modified>
</cp:coreProperties>
</file>