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8" r:id="rId5"/>
    <p:sldId id="266" r:id="rId6"/>
    <p:sldId id="284" r:id="rId7"/>
    <p:sldId id="279" r:id="rId8"/>
    <p:sldId id="280" r:id="rId9"/>
    <p:sldId id="264" r:id="rId10"/>
    <p:sldId id="269" r:id="rId11"/>
    <p:sldId id="272" r:id="rId12"/>
    <p:sldId id="286" r:id="rId13"/>
    <p:sldId id="282" r:id="rId14"/>
    <p:sldId id="283" r:id="rId15"/>
    <p:sldId id="281" r:id="rId16"/>
    <p:sldId id="265"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998C"/>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9614" autoAdjust="0"/>
  </p:normalViewPr>
  <p:slideViewPr>
    <p:cSldViewPr snapToGrid="0" snapToObjects="1">
      <p:cViewPr varScale="1">
        <p:scale>
          <a:sx n="52" d="100"/>
          <a:sy n="52" d="100"/>
        </p:scale>
        <p:origin x="978"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24/07/2017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C70EC72-998A-4328-A2A6-2D0DA213DEEB}" type="datetimeFigureOut">
              <a:rPr lang="en-US" smtClean="0"/>
              <a:t>7/24/2017</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266B1E4-B7BE-40C2-9B2F-8238EE6A3F3F}" type="slidenum">
              <a:rPr lang="en-US" smtClean="0"/>
              <a:t>‹#›</a:t>
            </a:fld>
            <a:endParaRPr lang="en-US"/>
          </a:p>
        </p:txBody>
      </p:sp>
    </p:spTree>
    <p:extLst>
      <p:ext uri="{BB962C8B-B14F-4D97-AF65-F5344CB8AC3E}">
        <p14:creationId xmlns:p14="http://schemas.microsoft.com/office/powerpoint/2010/main" val="196463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 am here to tell you about the youth perspectives on differentiated</a:t>
            </a:r>
            <a:r>
              <a:rPr lang="en-ZA" baseline="0" dirty="0" smtClean="0"/>
              <a:t> ART delivery.</a:t>
            </a:r>
            <a:endParaRPr lang="en-GB" dirty="0"/>
          </a:p>
        </p:txBody>
      </p:sp>
      <p:sp>
        <p:nvSpPr>
          <p:cNvPr id="4" name="Slide Number Placeholder 3"/>
          <p:cNvSpPr>
            <a:spLocks noGrp="1"/>
          </p:cNvSpPr>
          <p:nvPr>
            <p:ph type="sldNum" sz="quarter" idx="10"/>
          </p:nvPr>
        </p:nvSpPr>
        <p:spPr/>
        <p:txBody>
          <a:bodyPr/>
          <a:lstStyle/>
          <a:p>
            <a:fld id="{5266B1E4-B7BE-40C2-9B2F-8238EE6A3F3F}" type="slidenum">
              <a:rPr lang="en-US" smtClean="0"/>
              <a:t>1</a:t>
            </a:fld>
            <a:endParaRPr lang="en-US"/>
          </a:p>
        </p:txBody>
      </p:sp>
    </p:spTree>
    <p:extLst>
      <p:ext uri="{BB962C8B-B14F-4D97-AF65-F5344CB8AC3E}">
        <p14:creationId xmlns:p14="http://schemas.microsoft.com/office/powerpoint/2010/main" val="185339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as the youth are very happy to hear that adolescents are now included in the definition of a stable client and can access differentiated ART delivery!</a:t>
            </a:r>
            <a:endParaRPr lang="en-US" dirty="0" smtClean="0"/>
          </a:p>
          <a:p>
            <a:r>
              <a:rPr lang="en-US" dirty="0" smtClean="0"/>
              <a:t>Differentiated care is essential for this group of stable adolescents if we wish to maintain their stable status and retain</a:t>
            </a:r>
            <a:r>
              <a:rPr lang="en-US" baseline="0" dirty="0" smtClean="0"/>
              <a:t> them in care, as in line with the 3</a:t>
            </a:r>
            <a:r>
              <a:rPr lang="en-US" baseline="30000" dirty="0" smtClean="0"/>
              <a:t>rd</a:t>
            </a:r>
            <a:r>
              <a:rPr lang="en-US" baseline="0" dirty="0" smtClean="0"/>
              <a:t> 90.</a:t>
            </a:r>
          </a:p>
        </p:txBody>
      </p:sp>
      <p:sp>
        <p:nvSpPr>
          <p:cNvPr id="4" name="Slide Number Placeholder 3"/>
          <p:cNvSpPr>
            <a:spLocks noGrp="1"/>
          </p:cNvSpPr>
          <p:nvPr>
            <p:ph type="sldNum" sz="quarter" idx="10"/>
          </p:nvPr>
        </p:nvSpPr>
        <p:spPr/>
        <p:txBody>
          <a:bodyPr/>
          <a:lstStyle/>
          <a:p>
            <a:fld id="{5266B1E4-B7BE-40C2-9B2F-8238EE6A3F3F}" type="slidenum">
              <a:rPr lang="en-US" smtClean="0"/>
              <a:t>3</a:t>
            </a:fld>
            <a:endParaRPr lang="en-US"/>
          </a:p>
        </p:txBody>
      </p:sp>
    </p:spTree>
    <p:extLst>
      <p:ext uri="{BB962C8B-B14F-4D97-AF65-F5344CB8AC3E}">
        <p14:creationId xmlns:p14="http://schemas.microsoft.com/office/powerpoint/2010/main" val="39907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You have heard that WHO</a:t>
            </a:r>
            <a:r>
              <a:rPr lang="en-ZA" baseline="0" dirty="0" smtClean="0"/>
              <a:t> has set out its recommended building blocks for differentiated ART delivery models for stable adolescents.</a:t>
            </a:r>
            <a:endParaRPr lang="en-GB" dirty="0"/>
          </a:p>
        </p:txBody>
      </p:sp>
      <p:sp>
        <p:nvSpPr>
          <p:cNvPr id="4" name="Slide Number Placeholder 3"/>
          <p:cNvSpPr>
            <a:spLocks noGrp="1"/>
          </p:cNvSpPr>
          <p:nvPr>
            <p:ph type="sldNum" sz="quarter" idx="10"/>
          </p:nvPr>
        </p:nvSpPr>
        <p:spPr/>
        <p:txBody>
          <a:bodyPr/>
          <a:lstStyle/>
          <a:p>
            <a:fld id="{5266B1E4-B7BE-40C2-9B2F-8238EE6A3F3F}" type="slidenum">
              <a:rPr lang="en-US" smtClean="0"/>
              <a:t>4</a:t>
            </a:fld>
            <a:endParaRPr lang="en-US"/>
          </a:p>
        </p:txBody>
      </p:sp>
    </p:spTree>
    <p:extLst>
      <p:ext uri="{BB962C8B-B14F-4D97-AF65-F5344CB8AC3E}">
        <p14:creationId xmlns:p14="http://schemas.microsoft.com/office/powerpoint/2010/main" val="211034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here to tell you what we the youth want – what</a:t>
            </a:r>
            <a:r>
              <a:rPr lang="en-US" baseline="0" dirty="0" smtClean="0"/>
              <a:t> building blocks look like from our perspective.   We are 5 youth champions and we held 32 focus group discussions in 5 countries with 393 young people from diverse groups – not just our friends – we made sure that we spoke to different youth wit different circumstances.</a:t>
            </a:r>
            <a:endParaRPr lang="en-US" dirty="0" smtClean="0"/>
          </a:p>
          <a:p>
            <a:endParaRPr lang="en-US" dirty="0" smtClean="0"/>
          </a:p>
          <a:p>
            <a:r>
              <a:rPr lang="en-US" dirty="0" smtClean="0"/>
              <a:t>They</a:t>
            </a:r>
            <a:r>
              <a:rPr lang="en-US" baseline="0" dirty="0" smtClean="0"/>
              <a:t> can also get a copy of the policy brief</a:t>
            </a:r>
            <a:endParaRPr lang="en-US" dirty="0"/>
          </a:p>
        </p:txBody>
      </p:sp>
      <p:sp>
        <p:nvSpPr>
          <p:cNvPr id="4" name="Slide Number Placeholder 3"/>
          <p:cNvSpPr>
            <a:spLocks noGrp="1"/>
          </p:cNvSpPr>
          <p:nvPr>
            <p:ph type="sldNum" sz="quarter" idx="10"/>
          </p:nvPr>
        </p:nvSpPr>
        <p:spPr/>
        <p:txBody>
          <a:bodyPr/>
          <a:lstStyle/>
          <a:p>
            <a:fld id="{5266B1E4-B7BE-40C2-9B2F-8238EE6A3F3F}" type="slidenum">
              <a:rPr lang="en-US" smtClean="0"/>
              <a:t>5</a:t>
            </a:fld>
            <a:endParaRPr lang="en-US"/>
          </a:p>
        </p:txBody>
      </p:sp>
    </p:spTree>
    <p:extLst>
      <p:ext uri="{BB962C8B-B14F-4D97-AF65-F5344CB8AC3E}">
        <p14:creationId xmlns:p14="http://schemas.microsoft.com/office/powerpoint/2010/main" val="2167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structured, young people want fewer clinic visits</a:t>
            </a:r>
          </a:p>
          <a:p>
            <a:r>
              <a:rPr lang="en-US" dirty="0" smtClean="0"/>
              <a:t>Even if they only access the clinic 2x a year, based on FGD youth want the following:</a:t>
            </a:r>
          </a:p>
          <a:p>
            <a:pPr lvl="1"/>
            <a:r>
              <a:rPr lang="en-US" dirty="0" smtClean="0"/>
              <a:t>Friendly nurses</a:t>
            </a:r>
          </a:p>
          <a:p>
            <a:pPr lvl="1"/>
            <a:r>
              <a:rPr lang="en-US" dirty="0" smtClean="0"/>
              <a:t>Youth-friendly clinic environment </a:t>
            </a:r>
          </a:p>
          <a:p>
            <a:pPr lvl="1"/>
            <a:r>
              <a:rPr lang="en-US" dirty="0" smtClean="0"/>
              <a:t>Shorter queues</a:t>
            </a:r>
          </a:p>
          <a:p>
            <a:pPr lvl="1"/>
            <a:r>
              <a:rPr lang="en-US" dirty="0" smtClean="0"/>
              <a:t>Youth-only queues (don’t want to mix with adults)</a:t>
            </a:r>
          </a:p>
          <a:p>
            <a:pPr lvl="1"/>
            <a:r>
              <a:rPr lang="en-US" dirty="0" smtClean="0"/>
              <a:t>Same </a:t>
            </a:r>
            <a:r>
              <a:rPr lang="en-US" dirty="0" err="1" smtClean="0"/>
              <a:t>colour</a:t>
            </a:r>
            <a:r>
              <a:rPr lang="en-US" dirty="0" smtClean="0"/>
              <a:t> clinical files or appointment cards as other patients (no differences based on illness) Youth don’t necessarily want to access care outside of the clinic due to fears of stigma, they just want a youth-friendly clinic.</a:t>
            </a:r>
          </a:p>
          <a:p>
            <a:endParaRPr lang="en-US" dirty="0"/>
          </a:p>
        </p:txBody>
      </p:sp>
      <p:sp>
        <p:nvSpPr>
          <p:cNvPr id="4" name="Slide Number Placeholder 3"/>
          <p:cNvSpPr>
            <a:spLocks noGrp="1"/>
          </p:cNvSpPr>
          <p:nvPr>
            <p:ph type="sldNum" sz="quarter" idx="10"/>
          </p:nvPr>
        </p:nvSpPr>
        <p:spPr/>
        <p:txBody>
          <a:bodyPr/>
          <a:lstStyle/>
          <a:p>
            <a:fld id="{5266B1E4-B7BE-40C2-9B2F-8238EE6A3F3F}" type="slidenum">
              <a:rPr lang="en-US" smtClean="0"/>
              <a:t>6</a:t>
            </a:fld>
            <a:endParaRPr lang="en-US"/>
          </a:p>
        </p:txBody>
      </p:sp>
    </p:spTree>
    <p:extLst>
      <p:ext uri="{BB962C8B-B14F-4D97-AF65-F5344CB8AC3E}">
        <p14:creationId xmlns:p14="http://schemas.microsoft.com/office/powerpoint/2010/main" val="401506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3-6months in between refills may present a LTFU challenge in that adolescents who interrupt treatment or silent transfer will only be picked up after 3-6 months</a:t>
            </a:r>
          </a:p>
          <a:p>
            <a:r>
              <a:rPr lang="en-US" dirty="0" err="1" smtClean="0"/>
              <a:t>Aligining</a:t>
            </a:r>
            <a:r>
              <a:rPr lang="en-US" dirty="0" smtClean="0"/>
              <a:t> ART refill dates with school terms and extending clinic hours will accommodate adolescents and better support adherence</a:t>
            </a:r>
          </a:p>
          <a:p>
            <a:r>
              <a:rPr lang="en-US" dirty="0" smtClean="0"/>
              <a:t>3-6months in between refills may present a LTFU challenge</a:t>
            </a:r>
          </a:p>
          <a:p>
            <a:r>
              <a:rPr lang="en-US" dirty="0" smtClean="0"/>
              <a:t>Also makes tracing more challenging</a:t>
            </a:r>
          </a:p>
          <a:p>
            <a:r>
              <a:rPr lang="en-US" dirty="0" smtClean="0"/>
              <a:t>Rather consider quick, short, friendly 2 monthly ART refill visits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66B1E4-B7BE-40C2-9B2F-8238EE6A3F3F}" type="slidenum">
              <a:rPr lang="en-US" smtClean="0"/>
              <a:t>7</a:t>
            </a:fld>
            <a:endParaRPr lang="en-US"/>
          </a:p>
        </p:txBody>
      </p:sp>
    </p:spTree>
    <p:extLst>
      <p:ext uri="{BB962C8B-B14F-4D97-AF65-F5344CB8AC3E}">
        <p14:creationId xmlns:p14="http://schemas.microsoft.com/office/powerpoint/2010/main" val="113352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 people need time to trust and</a:t>
            </a:r>
            <a:r>
              <a:rPr lang="en-US" baseline="0" dirty="0" smtClean="0"/>
              <a:t> build bonds with healthcare providers and </a:t>
            </a:r>
            <a:r>
              <a:rPr lang="en-US" baseline="0" dirty="0" err="1" smtClean="0"/>
              <a:t>eachother</a:t>
            </a:r>
            <a:r>
              <a:rPr lang="en-US" baseline="0" dirty="0" smtClean="0"/>
              <a:t>, this can only happen if they meet frequently at </a:t>
            </a:r>
            <a:r>
              <a:rPr lang="en-US" baseline="0" dirty="0" err="1" smtClean="0"/>
              <a:t>fisrts</a:t>
            </a:r>
            <a:r>
              <a:rPr lang="en-US" baseline="0" dirty="0" smtClean="0"/>
              <a:t>, then consider every 2 or 3 months meeting </a:t>
            </a:r>
          </a:p>
          <a:p>
            <a:r>
              <a:rPr lang="en-US" dirty="0" smtClean="0"/>
              <a:t>Psychosocial support must be integrated with clinical consultation and ART refill dates - To avoid frequent clinic visits, transport costs, time away from school etc. </a:t>
            </a:r>
          </a:p>
          <a:p>
            <a:r>
              <a:rPr lang="en-US" dirty="0" smtClean="0"/>
              <a:t>Peer group psychosocial support is a must, no mixing with adults</a:t>
            </a:r>
          </a:p>
          <a:p>
            <a:r>
              <a:rPr lang="en-US" dirty="0" smtClean="0"/>
              <a:t>Virtual support groups should be offered in between psychosocial support visits </a:t>
            </a:r>
          </a:p>
          <a:p>
            <a:r>
              <a:rPr lang="en-US" dirty="0" err="1" smtClean="0"/>
              <a:t>mHealth</a:t>
            </a:r>
            <a:r>
              <a:rPr lang="en-US" dirty="0" smtClean="0"/>
              <a:t> messaging should also be considered to provide psychosocial support in between visits</a:t>
            </a:r>
          </a:p>
          <a:p>
            <a:r>
              <a:rPr lang="en-US" dirty="0" smtClean="0"/>
              <a:t>Peer support is fundamental to psychosocial support of adolescents to expand social support network</a:t>
            </a:r>
          </a:p>
          <a:p>
            <a:endParaRPr lang="en-US" dirty="0" smtClean="0"/>
          </a:p>
          <a:p>
            <a:r>
              <a:rPr lang="en-US" dirty="0" smtClean="0"/>
              <a:t>6 monthly psychosocial support visits wont be as effective as 1-2 monthly</a:t>
            </a:r>
          </a:p>
          <a:p>
            <a:endParaRPr lang="en-US" dirty="0"/>
          </a:p>
        </p:txBody>
      </p:sp>
      <p:sp>
        <p:nvSpPr>
          <p:cNvPr id="4" name="Slide Number Placeholder 3"/>
          <p:cNvSpPr>
            <a:spLocks noGrp="1"/>
          </p:cNvSpPr>
          <p:nvPr>
            <p:ph type="sldNum" sz="quarter" idx="10"/>
          </p:nvPr>
        </p:nvSpPr>
        <p:spPr/>
        <p:txBody>
          <a:bodyPr/>
          <a:lstStyle/>
          <a:p>
            <a:fld id="{5266B1E4-B7BE-40C2-9B2F-8238EE6A3F3F}" type="slidenum">
              <a:rPr lang="en-US" smtClean="0"/>
              <a:t>8</a:t>
            </a:fld>
            <a:endParaRPr lang="en-US"/>
          </a:p>
        </p:txBody>
      </p:sp>
    </p:spTree>
    <p:extLst>
      <p:ext uri="{BB962C8B-B14F-4D97-AF65-F5344CB8AC3E}">
        <p14:creationId xmlns:p14="http://schemas.microsoft.com/office/powerpoint/2010/main" val="127831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YCCs – Prosper to elaborate</a:t>
            </a:r>
          </a:p>
          <a:p>
            <a:r>
              <a:rPr lang="en-US" dirty="0" smtClean="0"/>
              <a:t>HCs – Prosper to elaborate</a:t>
            </a:r>
          </a:p>
          <a:p>
            <a:r>
              <a:rPr lang="en-US" dirty="0" err="1" smtClean="0"/>
              <a:t>mHealth</a:t>
            </a:r>
            <a:r>
              <a:rPr lang="en-US" dirty="0" smtClean="0"/>
              <a:t> – Prosper to elaborate</a:t>
            </a:r>
          </a:p>
          <a:p>
            <a:endParaRPr lang="en-US" dirty="0"/>
          </a:p>
        </p:txBody>
      </p:sp>
      <p:sp>
        <p:nvSpPr>
          <p:cNvPr id="4" name="Slide Number Placeholder 3"/>
          <p:cNvSpPr>
            <a:spLocks noGrp="1"/>
          </p:cNvSpPr>
          <p:nvPr>
            <p:ph type="sldNum" sz="quarter" idx="10"/>
          </p:nvPr>
        </p:nvSpPr>
        <p:spPr/>
        <p:txBody>
          <a:bodyPr/>
          <a:lstStyle/>
          <a:p>
            <a:fld id="{5266B1E4-B7BE-40C2-9B2F-8238EE6A3F3F}" type="slidenum">
              <a:rPr lang="en-US" smtClean="0"/>
              <a:t>9</a:t>
            </a:fld>
            <a:endParaRPr lang="en-US"/>
          </a:p>
        </p:txBody>
      </p:sp>
    </p:spTree>
    <p:extLst>
      <p:ext uri="{BB962C8B-B14F-4D97-AF65-F5344CB8AC3E}">
        <p14:creationId xmlns:p14="http://schemas.microsoft.com/office/powerpoint/2010/main" val="104627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66B1E4-B7BE-40C2-9B2F-8238EE6A3F3F}" type="slidenum">
              <a:rPr lang="en-US" smtClean="0"/>
              <a:t>11</a:t>
            </a:fld>
            <a:endParaRPr lang="en-US"/>
          </a:p>
        </p:txBody>
      </p:sp>
    </p:spTree>
    <p:extLst>
      <p:ext uri="{BB962C8B-B14F-4D97-AF65-F5344CB8AC3E}">
        <p14:creationId xmlns:p14="http://schemas.microsoft.com/office/powerpoint/2010/main" val="962617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7745" y="1835748"/>
            <a:ext cx="8048510" cy="2678596"/>
          </a:xfrm>
          <a:prstGeom prst="rect">
            <a:avLst/>
          </a:prstGeom>
        </p:spPr>
      </p:pic>
      <p:sp>
        <p:nvSpPr>
          <p:cNvPr id="2" name="TextBox 1"/>
          <p:cNvSpPr txBox="1"/>
          <p:nvPr userDrawn="1"/>
        </p:nvSpPr>
        <p:spPr>
          <a:xfrm>
            <a:off x="1209675" y="5953125"/>
            <a:ext cx="7267575" cy="584775"/>
          </a:xfrm>
          <a:prstGeom prst="rect">
            <a:avLst/>
          </a:prstGeom>
          <a:noFill/>
        </p:spPr>
        <p:txBody>
          <a:bodyPr wrap="square" rtlCol="0">
            <a:spAutoFit/>
          </a:bodyPr>
          <a:lstStyle/>
          <a:p>
            <a:pPr algn="ctr"/>
            <a:r>
              <a:rPr lang="fr-CH" sz="3200" dirty="0" smtClean="0">
                <a:solidFill>
                  <a:srgbClr val="ED1C24"/>
                </a:solidFill>
                <a:latin typeface="Gill Sans Std Light" panose="020B0302020104020203" pitchFamily="34" charset="0"/>
              </a:rPr>
              <a:t>#IAS2017 | @IAS_conference</a:t>
            </a:r>
            <a:endParaRPr lang="en-US" sz="3200" dirty="0">
              <a:solidFill>
                <a:srgbClr val="ED1C24"/>
              </a:solidFill>
              <a:latin typeface="Gill Sans Std Light" panose="020B0302020104020203" pitchFamily="34" charset="0"/>
            </a:endParaRP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47825" y="6070728"/>
            <a:ext cx="460417" cy="38444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486" y="925428"/>
            <a:ext cx="8018313"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66486" y="2250990"/>
            <a:ext cx="8018313" cy="4525963"/>
          </a:xfrm>
        </p:spPr>
        <p:txBody>
          <a:bodyPr vert="eaVert"/>
          <a:lstStyle>
            <a:lvl1pPr>
              <a:defRPr>
                <a:latin typeface="Gill Sans Std Light" panose="020B0302020104020203" pitchFamily="34" charset="0"/>
              </a:defRPr>
            </a:lvl1pPr>
            <a:lvl2pPr>
              <a:defRPr>
                <a:latin typeface="Gill Sans Std Light" panose="020B0302020104020203" pitchFamily="34" charset="0"/>
              </a:defRPr>
            </a:lvl2pPr>
            <a:lvl3pPr>
              <a:defRPr>
                <a:latin typeface="Gill Sans Std Light" panose="020B0302020104020203" pitchFamily="34" charset="0"/>
              </a:defRPr>
            </a:lvl3pPr>
            <a:lvl4pPr>
              <a:defRPr>
                <a:latin typeface="Gill Sans Std Light" panose="020B0302020104020203" pitchFamily="34" charset="0"/>
              </a:defRPr>
            </a:lvl4pPr>
            <a:lvl5pPr>
              <a:defRPr>
                <a:latin typeface="Gill Sans Std Light" panose="020B03020201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4" name="TextBox 13"/>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9"/>
            <a:ext cx="8229600"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9801"/>
            <a:ext cx="8229600" cy="4525963"/>
          </a:xfrm>
        </p:spPr>
        <p:txBody>
          <a:bodyPr/>
          <a:lstStyle>
            <a:lvl1pPr>
              <a:defRPr>
                <a:latin typeface="Gill Sans Std Light" panose="020B0302020104020203" pitchFamily="34" charset="0"/>
              </a:defRPr>
            </a:lvl1pPr>
            <a:lvl2pPr>
              <a:defRPr>
                <a:latin typeface="Gill Sans Std Light" panose="020B0302020104020203" pitchFamily="34" charset="0"/>
              </a:defRPr>
            </a:lvl2pPr>
            <a:lvl3pPr>
              <a:defRPr>
                <a:latin typeface="Gill Sans Std Light" panose="020B0302020104020203" pitchFamily="34" charset="0"/>
              </a:defRPr>
            </a:lvl3pPr>
            <a:lvl4pPr>
              <a:defRPr>
                <a:latin typeface="Gill Sans Std Light" panose="020B0302020104020203" pitchFamily="34" charset="0"/>
              </a:defRPr>
            </a:lvl4pPr>
            <a:lvl5pPr>
              <a:defRPr>
                <a:latin typeface="Gill Sans Std Light" panose="020B03020201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2" name="TextBox 11"/>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ED1C24"/>
                </a:solidFill>
                <a:latin typeface="Gill Sans Std Light" panose="020B0302020104020203"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Gill Sans Std Light" panose="020B03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11659" y="347848"/>
            <a:ext cx="3720682" cy="1238267"/>
          </a:xfrm>
          <a:prstGeom prst="rect">
            <a:avLst/>
          </a:prstGeom>
        </p:spPr>
      </p:pic>
      <p:sp>
        <p:nvSpPr>
          <p:cNvPr id="10" name="TextBox 9"/>
          <p:cNvSpPr txBox="1"/>
          <p:nvPr userDrawn="1"/>
        </p:nvSpPr>
        <p:spPr>
          <a:xfrm>
            <a:off x="3491761" y="6447071"/>
            <a:ext cx="3556739" cy="307777"/>
          </a:xfrm>
          <a:prstGeom prst="rect">
            <a:avLst/>
          </a:prstGeom>
          <a:noFill/>
        </p:spPr>
        <p:txBody>
          <a:bodyPr wrap="square" rtlCol="0">
            <a:spAutoFit/>
          </a:bodyPr>
          <a:lstStyle/>
          <a:p>
            <a:pPr algn="l"/>
            <a:r>
              <a:rPr lang="fr-CH" sz="1400" dirty="0" smtClean="0">
                <a:solidFill>
                  <a:srgbClr val="ED1C24"/>
                </a:solidFill>
              </a:rPr>
              <a:t>#IAS2017 | @</a:t>
            </a:r>
            <a:r>
              <a:rPr lang="fr-CH" sz="1400" dirty="0" err="1" smtClean="0">
                <a:solidFill>
                  <a:srgbClr val="ED1C24"/>
                </a:solidFill>
              </a:rPr>
              <a:t>IAS_Conference</a:t>
            </a:r>
            <a:endParaRPr lang="en-US" sz="1400" dirty="0">
              <a:solidFill>
                <a:srgbClr val="ED1C24"/>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9637" y="6473158"/>
            <a:ext cx="337665" cy="28195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487" y="950142"/>
            <a:ext cx="8018280"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66487" y="2275704"/>
            <a:ext cx="8018280" cy="4525963"/>
          </a:xfrm>
        </p:spPr>
        <p:txBody>
          <a:bodyPr/>
          <a:lstStyle>
            <a:lvl1pPr>
              <a:defRPr>
                <a:latin typeface="Gill Sans Std Light" panose="020B0302020104020203" pitchFamily="34" charset="0"/>
              </a:defRPr>
            </a:lvl1pPr>
            <a:lvl2pPr>
              <a:defRPr>
                <a:latin typeface="Gill Sans Std Light" panose="020B0302020104020203" pitchFamily="34" charset="0"/>
              </a:defRPr>
            </a:lvl2pPr>
            <a:lvl3pPr>
              <a:defRPr>
                <a:latin typeface="Gill Sans Std Light" panose="020B0302020104020203" pitchFamily="34" charset="0"/>
              </a:defRPr>
            </a:lvl3pPr>
            <a:lvl4pPr>
              <a:defRPr>
                <a:latin typeface="Gill Sans Std Light" panose="020B0302020104020203" pitchFamily="34" charset="0"/>
              </a:defRPr>
            </a:lvl4pPr>
            <a:lvl5pPr>
              <a:defRPr>
                <a:latin typeface="Gill Sans Std Light" panose="020B03020201040202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7" name="TextBox 6"/>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0853" y="4406901"/>
            <a:ext cx="7772400" cy="1362075"/>
          </a:xfrm>
        </p:spPr>
        <p:txBody>
          <a:bodyPr anchor="t"/>
          <a:lstStyle>
            <a:lvl1pPr algn="l">
              <a:defRPr sz="4000" b="1" cap="all">
                <a:latin typeface="Gill Sans Std Light" panose="020B03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0853" y="2906713"/>
            <a:ext cx="7772400" cy="1500187"/>
          </a:xfrm>
        </p:spPr>
        <p:txBody>
          <a:bodyPr anchor="b"/>
          <a:lstStyle>
            <a:lvl1pPr marL="0" indent="0">
              <a:buNone/>
              <a:defRPr sz="2000">
                <a:solidFill>
                  <a:schemeClr val="tx1">
                    <a:tint val="75000"/>
                  </a:schemeClr>
                </a:solidFill>
                <a:latin typeface="Gill Sans Std Light" panose="020B0302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
        <p:nvSpPr>
          <p:cNvPr id="12" name="Rectangle 11"/>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4" name="TextBox 13"/>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486" y="884236"/>
            <a:ext cx="8018313"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66486" y="2209798"/>
            <a:ext cx="3836708" cy="4525963"/>
          </a:xfrm>
        </p:spPr>
        <p:txBody>
          <a:bodyPr/>
          <a:lstStyle>
            <a:lvl1pPr>
              <a:defRPr sz="2800">
                <a:latin typeface="Gill Sans Std Light" panose="020B0302020104020203" pitchFamily="34" charset="0"/>
              </a:defRPr>
            </a:lvl1pPr>
            <a:lvl2pPr>
              <a:defRPr sz="2400">
                <a:latin typeface="Gill Sans Std Light" panose="020B0302020104020203" pitchFamily="34" charset="0"/>
              </a:defRPr>
            </a:lvl2pPr>
            <a:lvl3pPr>
              <a:defRPr sz="2000">
                <a:latin typeface="Gill Sans Std Light" panose="020B0302020104020203" pitchFamily="34" charset="0"/>
              </a:defRPr>
            </a:lvl3pPr>
            <a:lvl4pPr>
              <a:defRPr sz="1800">
                <a:latin typeface="Gill Sans Std Light" panose="020B0302020104020203" pitchFamily="34" charset="0"/>
              </a:defRPr>
            </a:lvl4pPr>
            <a:lvl5pPr>
              <a:defRPr sz="1800">
                <a:latin typeface="Gill Sans Std Light" panose="020B03020201040202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5594" y="2209798"/>
            <a:ext cx="4038600" cy="4525963"/>
          </a:xfrm>
        </p:spPr>
        <p:txBody>
          <a:bodyPr/>
          <a:lstStyle>
            <a:lvl1pPr>
              <a:defRPr sz="2800">
                <a:latin typeface="Gill Sans Std Light" panose="020B0302020104020203" pitchFamily="34" charset="0"/>
              </a:defRPr>
            </a:lvl1pPr>
            <a:lvl2pPr>
              <a:defRPr sz="2400">
                <a:latin typeface="Gill Sans Std Light" panose="020B0302020104020203" pitchFamily="34" charset="0"/>
              </a:defRPr>
            </a:lvl2pPr>
            <a:lvl3pPr>
              <a:defRPr sz="2000">
                <a:latin typeface="Gill Sans Std Light" panose="020B0302020104020203" pitchFamily="34" charset="0"/>
              </a:defRPr>
            </a:lvl3pPr>
            <a:lvl4pPr>
              <a:defRPr sz="1800">
                <a:latin typeface="Gill Sans Std Light" panose="020B0302020104020203" pitchFamily="34" charset="0"/>
              </a:defRPr>
            </a:lvl4pPr>
            <a:lvl5pPr>
              <a:defRPr sz="1800">
                <a:latin typeface="Gill Sans Std Light" panose="020B03020201040202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5" name="TextBox 14"/>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486" y="884239"/>
            <a:ext cx="8018313"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66486" y="2144713"/>
            <a:ext cx="3838296" cy="639763"/>
          </a:xfrm>
        </p:spPr>
        <p:txBody>
          <a:bodyPr anchor="b"/>
          <a:lstStyle>
            <a:lvl1pPr marL="0" indent="0">
              <a:buNone/>
              <a:defRPr sz="2400" b="1">
                <a:latin typeface="Gill Sans Std Light" panose="020B03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66486" y="2784475"/>
            <a:ext cx="3838296" cy="3951288"/>
          </a:xfrm>
        </p:spPr>
        <p:txBody>
          <a:bodyPr/>
          <a:lstStyle>
            <a:lvl1pPr>
              <a:defRPr sz="2400">
                <a:latin typeface="Gill Sans Std Light" panose="020B0302020104020203" pitchFamily="34" charset="0"/>
              </a:defRPr>
            </a:lvl1pPr>
            <a:lvl2pPr>
              <a:defRPr sz="2000">
                <a:latin typeface="Gill Sans Std Light" panose="020B0302020104020203" pitchFamily="34" charset="0"/>
              </a:defRPr>
            </a:lvl2pPr>
            <a:lvl3pPr>
              <a:defRPr sz="1800">
                <a:latin typeface="Gill Sans Std Light" panose="020B0302020104020203" pitchFamily="34" charset="0"/>
              </a:defRPr>
            </a:lvl3pPr>
            <a:lvl4pPr>
              <a:defRPr sz="1600">
                <a:latin typeface="Gill Sans Std Light" panose="020B0302020104020203" pitchFamily="34" charset="0"/>
              </a:defRPr>
            </a:lvl4pPr>
            <a:lvl5pPr>
              <a:defRPr sz="1600">
                <a:latin typeface="Gill Sans Std Light" panose="020B0302020104020203" pitchFamily="34"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52421" y="2144713"/>
            <a:ext cx="4041775" cy="639763"/>
          </a:xfrm>
        </p:spPr>
        <p:txBody>
          <a:bodyPr anchor="b"/>
          <a:lstStyle>
            <a:lvl1pPr marL="0" indent="0">
              <a:buNone/>
              <a:defRPr sz="2400" b="1">
                <a:latin typeface="Gill Sans Std Light" panose="020B03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852421" y="2784475"/>
            <a:ext cx="4041775" cy="3951288"/>
          </a:xfrm>
        </p:spPr>
        <p:txBody>
          <a:bodyPr/>
          <a:lstStyle>
            <a:lvl1pPr>
              <a:defRPr sz="2400">
                <a:latin typeface="Gill Sans Std Light" panose="020B0302020104020203" pitchFamily="34" charset="0"/>
              </a:defRPr>
            </a:lvl1pPr>
            <a:lvl2pPr>
              <a:defRPr sz="2000">
                <a:latin typeface="Gill Sans Std Light" panose="020B0302020104020203" pitchFamily="34" charset="0"/>
              </a:defRPr>
            </a:lvl2pPr>
            <a:lvl3pPr>
              <a:defRPr sz="1800">
                <a:latin typeface="Gill Sans Std Light" panose="020B0302020104020203" pitchFamily="34" charset="0"/>
              </a:defRPr>
            </a:lvl3pPr>
            <a:lvl4pPr>
              <a:defRPr sz="1600">
                <a:latin typeface="Gill Sans Std Light" panose="020B0302020104020203" pitchFamily="34" charset="0"/>
              </a:defRPr>
            </a:lvl4pPr>
            <a:lvl5pPr>
              <a:defRPr sz="1600">
                <a:latin typeface="Gill Sans Std Light" panose="020B0302020104020203" pitchFamily="34" charset="0"/>
              </a:defRPr>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7" name="TextBox 16"/>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486" y="950142"/>
            <a:ext cx="8018313" cy="1143000"/>
          </a:xfrm>
        </p:spPr>
        <p:txBody>
          <a:bodyPr/>
          <a:lstStyle>
            <a:lvl1pPr>
              <a:defRPr>
                <a:latin typeface="Gill Sans Std Light" panose="020B0302020104020203" pitchFamily="34" charset="0"/>
              </a:defRPr>
            </a:lvl1pPr>
          </a:lstStyle>
          <a:p>
            <a:r>
              <a:rPr lang="en-US" dirty="0" smtClean="0"/>
              <a:t>Click to edit Master title style</a:t>
            </a:r>
            <a:endParaRPr lang="en-US" dirty="0"/>
          </a:p>
        </p:txBody>
      </p:sp>
      <p:sp>
        <p:nvSpPr>
          <p:cNvPr id="11" name="Rectangle 10"/>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3" name="TextBox 12"/>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87" y="907362"/>
            <a:ext cx="2797026" cy="1162051"/>
          </a:xfrm>
        </p:spPr>
        <p:txBody>
          <a:bodyPr anchor="b"/>
          <a:lstStyle>
            <a:lvl1pPr algn="l">
              <a:defRPr sz="2000" b="1">
                <a:latin typeface="Gill Sans Std Light" panose="020B03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3017" y="907365"/>
            <a:ext cx="5111750" cy="5853113"/>
          </a:xfrm>
        </p:spPr>
        <p:txBody>
          <a:bodyPr/>
          <a:lstStyle>
            <a:lvl1pPr>
              <a:defRPr sz="3200">
                <a:latin typeface="Gill Sans Std Light" panose="020B0302020104020203" pitchFamily="34" charset="0"/>
              </a:defRPr>
            </a:lvl1pPr>
            <a:lvl2pPr>
              <a:defRPr sz="2800">
                <a:latin typeface="Gill Sans Std Light" panose="020B0302020104020203" pitchFamily="34" charset="0"/>
              </a:defRPr>
            </a:lvl2pPr>
            <a:lvl3pPr>
              <a:defRPr sz="2400">
                <a:latin typeface="Gill Sans Std Light" panose="020B0302020104020203" pitchFamily="34" charset="0"/>
              </a:defRPr>
            </a:lvl3pPr>
            <a:lvl4pPr>
              <a:defRPr sz="2000">
                <a:latin typeface="Gill Sans Std Light" panose="020B0302020104020203" pitchFamily="34" charset="0"/>
              </a:defRPr>
            </a:lvl4pPr>
            <a:lvl5pPr>
              <a:defRPr sz="2000">
                <a:latin typeface="Gill Sans Std Light" panose="020B0302020104020203"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66487" y="2069415"/>
            <a:ext cx="2797026" cy="4691063"/>
          </a:xfrm>
        </p:spPr>
        <p:txBody>
          <a:bodyPr/>
          <a:lstStyle>
            <a:lvl1pPr marL="0" indent="0">
              <a:buNone/>
              <a:defRPr sz="1400">
                <a:latin typeface="Gill Sans Std Light" panose="020B03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sp>
        <p:nvSpPr>
          <p:cNvPr id="13" name="Rectangle 12"/>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5" name="TextBox 14"/>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69011"/>
            <a:ext cx="5486400" cy="566739"/>
          </a:xfrm>
        </p:spPr>
        <p:txBody>
          <a:bodyPr anchor="b"/>
          <a:lstStyle>
            <a:lvl1pPr algn="l">
              <a:defRPr sz="2000" b="1">
                <a:latin typeface="Gill Sans Std Light" panose="020B03020201040202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181186"/>
            <a:ext cx="5486400" cy="4114800"/>
          </a:xfrm>
        </p:spPr>
        <p:txBody>
          <a:bodyPr/>
          <a:lstStyle>
            <a:lvl1pPr marL="0" indent="0">
              <a:buNone/>
              <a:defRPr sz="3200">
                <a:latin typeface="Gill Sans Std Light" panose="020B03020201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935749"/>
            <a:ext cx="5486400" cy="804863"/>
          </a:xfrm>
        </p:spPr>
        <p:txBody>
          <a:bodyPr/>
          <a:lstStyle>
            <a:lvl1pPr marL="0" indent="0">
              <a:buNone/>
              <a:defRPr sz="1400">
                <a:latin typeface="Gill Sans Std Light" panose="020B03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sp>
        <p:nvSpPr>
          <p:cNvPr id="13" name="Rectangle 12"/>
          <p:cNvSpPr/>
          <p:nvPr userDrawn="1"/>
        </p:nvSpPr>
        <p:spPr>
          <a:xfrm>
            <a:off x="0" y="-599"/>
            <a:ext cx="9144000" cy="78259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0620" y="80929"/>
            <a:ext cx="1865156" cy="620736"/>
          </a:xfrm>
          <a:prstGeom prst="rect">
            <a:avLst/>
          </a:prstGeom>
        </p:spPr>
      </p:pic>
      <p:sp>
        <p:nvSpPr>
          <p:cNvPr id="15" name="TextBox 14"/>
          <p:cNvSpPr txBox="1"/>
          <p:nvPr userDrawn="1"/>
        </p:nvSpPr>
        <p:spPr>
          <a:xfrm>
            <a:off x="6560870" y="268692"/>
            <a:ext cx="3556739" cy="307777"/>
          </a:xfrm>
          <a:prstGeom prst="rect">
            <a:avLst/>
          </a:prstGeom>
          <a:noFill/>
        </p:spPr>
        <p:txBody>
          <a:bodyPr wrap="square" rtlCol="0">
            <a:spAutoFit/>
          </a:bodyPr>
          <a:lstStyle/>
          <a:p>
            <a:pPr algn="l"/>
            <a:r>
              <a:rPr lang="fr-CH" sz="1400" dirty="0" smtClean="0">
                <a:solidFill>
                  <a:srgbClr val="EF4129"/>
                </a:solidFill>
                <a:latin typeface="Gill Sans Std Light" panose="020B0302020104020203" pitchFamily="34" charset="0"/>
              </a:rPr>
              <a:t>#IAS2017 | @</a:t>
            </a:r>
            <a:r>
              <a:rPr lang="fr-CH" sz="1400" dirty="0" err="1" smtClean="0">
                <a:solidFill>
                  <a:srgbClr val="EF4129"/>
                </a:solidFill>
                <a:latin typeface="Gill Sans Std Light" panose="020B0302020104020203" pitchFamily="34" charset="0"/>
              </a:rPr>
              <a:t>IAS_conference</a:t>
            </a:r>
            <a:endParaRPr lang="en-US" sz="1400" dirty="0">
              <a:solidFill>
                <a:srgbClr val="EF4129"/>
              </a:solidFill>
              <a:latin typeface="Gill Sans Std Light" panose="020B0302020104020203" pitchFamily="34"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8746" y="294779"/>
            <a:ext cx="337665" cy="28195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rgbClr val="EF4129"/>
          </a:solidFill>
          <a:latin typeface="Gill Sans Std Light" panose="020B03020201040202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Std Light" panose="020B03020201040202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Gill Sans Std Light" panose="020B03020201040202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Gill Sans Std Light" panose="020B03020201040202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Gill Sans Std Light" panose="020B03020201040202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Gill Sans Std Light" panose="020B03020201040202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Differentiated service delivery:</a:t>
            </a:r>
            <a:br>
              <a:rPr lang="en-US" dirty="0" smtClean="0"/>
            </a:br>
            <a:r>
              <a:rPr lang="en-US" dirty="0" smtClean="0"/>
              <a:t>Youth perspectives</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Prosper </a:t>
            </a:r>
            <a:r>
              <a:rPr lang="en-US" dirty="0" err="1" smtClean="0"/>
              <a:t>Ndlovu</a:t>
            </a:r>
            <a:r>
              <a:rPr lang="en-US" dirty="0" smtClean="0"/>
              <a:t> </a:t>
            </a:r>
          </a:p>
          <a:p>
            <a:r>
              <a:rPr lang="en-US" sz="2600" dirty="0" smtClean="0"/>
              <a:t>Wits Reproductive Health &amp; HIV Institute (Wits RHI)</a:t>
            </a:r>
          </a:p>
          <a:p>
            <a:r>
              <a:rPr lang="en-US" sz="2600" dirty="0" smtClean="0"/>
              <a:t>Johannesburg, South Africa </a:t>
            </a:r>
          </a:p>
          <a:p>
            <a:r>
              <a:rPr lang="en-US" sz="2600" dirty="0" smtClean="0"/>
              <a:t>Differentiated Care Youth Champion</a:t>
            </a:r>
            <a:endParaRPr lang="en-US" sz="2600" dirty="0"/>
          </a:p>
        </p:txBody>
      </p:sp>
    </p:spTree>
    <p:extLst>
      <p:ext uri="{BB962C8B-B14F-4D97-AF65-F5344CB8AC3E}">
        <p14:creationId xmlns:p14="http://schemas.microsoft.com/office/powerpoint/2010/main" val="171941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950142"/>
            <a:ext cx="8596900" cy="1143000"/>
          </a:xfrm>
        </p:spPr>
        <p:txBody>
          <a:bodyPr>
            <a:noAutofit/>
          </a:bodyPr>
          <a:lstStyle/>
          <a:p>
            <a:r>
              <a:rPr lang="en-US" sz="3000" dirty="0" smtClean="0"/>
              <a:t>Southern African HIV Clinician Guidelines: </a:t>
            </a:r>
            <a:br>
              <a:rPr lang="en-US" sz="3000" dirty="0" smtClean="0"/>
            </a:br>
            <a:r>
              <a:rPr lang="en-US" sz="3000" dirty="0" smtClean="0"/>
              <a:t>Adherence to ART in adolescents and young adults</a:t>
            </a:r>
            <a:endParaRPr lang="en-US" sz="3000" dirty="0"/>
          </a:p>
        </p:txBody>
      </p:sp>
      <p:pic>
        <p:nvPicPr>
          <p:cNvPr id="4" name="Content Placeholder 3" descr="Screen Shot 2017-07-17 at 10.39.08.png"/>
          <p:cNvPicPr>
            <a:picLocks noGrp="1" noChangeAspect="1"/>
          </p:cNvPicPr>
          <p:nvPr>
            <p:ph idx="1"/>
          </p:nvPr>
        </p:nvPicPr>
        <p:blipFill>
          <a:blip r:embed="rId2" cstate="screen">
            <a:extLst>
              <a:ext uri="{28A0092B-C50C-407E-A947-70E740481C1C}">
                <a14:useLocalDpi xmlns:a14="http://schemas.microsoft.com/office/drawing/2010/main"/>
              </a:ext>
            </a:extLst>
          </a:blip>
          <a:srcRect l="-73919" r="-73919"/>
          <a:stretch>
            <a:fillRect/>
          </a:stretch>
        </p:blipFill>
        <p:spPr>
          <a:xfrm>
            <a:off x="2346545" y="2093142"/>
            <a:ext cx="8018280" cy="4525963"/>
          </a:xfrm>
        </p:spPr>
      </p:pic>
      <p:sp>
        <p:nvSpPr>
          <p:cNvPr id="7" name="6-Point Star 6"/>
          <p:cNvSpPr/>
          <p:nvPr/>
        </p:nvSpPr>
        <p:spPr>
          <a:xfrm>
            <a:off x="934434" y="2772637"/>
            <a:ext cx="3298785" cy="3107803"/>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1531866" y="3587874"/>
            <a:ext cx="2103920" cy="1477328"/>
          </a:xfrm>
          <a:prstGeom prst="rect">
            <a:avLst/>
          </a:prstGeom>
          <a:noFill/>
        </p:spPr>
        <p:txBody>
          <a:bodyPr wrap="square" rtlCol="0">
            <a:spAutoFit/>
          </a:bodyPr>
          <a:lstStyle/>
          <a:p>
            <a:pPr algn="ctr"/>
            <a:r>
              <a:rPr lang="en-ZA" sz="3000" dirty="0">
                <a:solidFill>
                  <a:schemeClr val="bg1"/>
                </a:solidFill>
                <a:latin typeface="Gill Sans Std Light" panose="020B0302020104020203" pitchFamily="34" charset="0"/>
                <a:ea typeface="+mj-ea"/>
                <a:cs typeface="Arial" pitchFamily="34" charset="0"/>
              </a:rPr>
              <a:t>Launched at this conference!</a:t>
            </a:r>
            <a:endParaRPr lang="en-GB" sz="3000" dirty="0" err="1">
              <a:solidFill>
                <a:schemeClr val="bg1"/>
              </a:solidFill>
              <a:latin typeface="Gill Sans Std Light" panose="020B0302020104020203" pitchFamily="34" charset="0"/>
              <a:ea typeface="+mj-ea"/>
              <a:cs typeface="Arial" pitchFamily="34" charset="0"/>
            </a:endParaRPr>
          </a:p>
        </p:txBody>
      </p:sp>
    </p:spTree>
    <p:extLst>
      <p:ext uri="{BB962C8B-B14F-4D97-AF65-F5344CB8AC3E}">
        <p14:creationId xmlns:p14="http://schemas.microsoft.com/office/powerpoint/2010/main" val="124635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487" y="2604304"/>
            <a:ext cx="8018280" cy="4253696"/>
          </a:xfrm>
        </p:spPr>
        <p:txBody>
          <a:bodyPr>
            <a:normAutofit/>
          </a:bodyPr>
          <a:lstStyle/>
          <a:p>
            <a:r>
              <a:rPr lang="en-US" sz="2400" dirty="0" smtClean="0"/>
              <a:t>Inclusive of adolescents </a:t>
            </a:r>
            <a:r>
              <a:rPr lang="en-US" sz="2400" b="1" dirty="0" smtClean="0"/>
              <a:t>and young people </a:t>
            </a:r>
            <a:r>
              <a:rPr lang="en-US" sz="2400" dirty="0" smtClean="0"/>
              <a:t>(10-24 years of age)</a:t>
            </a:r>
          </a:p>
          <a:p>
            <a:r>
              <a:rPr lang="en-US" sz="2400" dirty="0" smtClean="0"/>
              <a:t>Building blocks for who/what/where/when for clinically stable and </a:t>
            </a:r>
            <a:r>
              <a:rPr lang="en-US" sz="2400" b="1" dirty="0" smtClean="0"/>
              <a:t>unstable</a:t>
            </a:r>
            <a:r>
              <a:rPr lang="en-US" sz="2400" dirty="0" smtClean="0"/>
              <a:t>, as well </a:t>
            </a:r>
            <a:r>
              <a:rPr lang="en-US" sz="2400" b="1" dirty="0" smtClean="0"/>
              <a:t>as newly initiated </a:t>
            </a:r>
          </a:p>
          <a:p>
            <a:r>
              <a:rPr lang="en-US" sz="2400" dirty="0" smtClean="0"/>
              <a:t>Guidelines also for </a:t>
            </a:r>
            <a:r>
              <a:rPr lang="en-US" sz="2400" b="1" dirty="0" smtClean="0"/>
              <a:t>pregnant and/or breastfeeding </a:t>
            </a:r>
            <a:r>
              <a:rPr lang="en-US" sz="2400" dirty="0" smtClean="0"/>
              <a:t>adolescents and young adults, </a:t>
            </a:r>
            <a:r>
              <a:rPr lang="en-US" sz="2400" b="1" dirty="0" smtClean="0"/>
              <a:t>key populations </a:t>
            </a:r>
            <a:r>
              <a:rPr lang="en-US" sz="2400" dirty="0" smtClean="0"/>
              <a:t>and adolescents and young adults with </a:t>
            </a:r>
            <a:r>
              <a:rPr lang="en-US" sz="2400" b="1" dirty="0" smtClean="0"/>
              <a:t>disability</a:t>
            </a:r>
          </a:p>
          <a:p>
            <a:r>
              <a:rPr lang="en-US" sz="2400" dirty="0" smtClean="0"/>
              <a:t>Chapter on </a:t>
            </a:r>
            <a:r>
              <a:rPr lang="en-US" sz="2400" b="1" dirty="0" smtClean="0"/>
              <a:t>transition</a:t>
            </a:r>
            <a:r>
              <a:rPr lang="en-US" sz="2400" dirty="0" smtClean="0"/>
              <a:t> to adult care</a:t>
            </a:r>
            <a:endParaRPr lang="en-US" sz="2400" dirty="0"/>
          </a:p>
        </p:txBody>
      </p:sp>
      <p:sp>
        <p:nvSpPr>
          <p:cNvPr id="5" name="Title 1"/>
          <p:cNvSpPr>
            <a:spLocks noGrp="1"/>
          </p:cNvSpPr>
          <p:nvPr>
            <p:ph type="title"/>
          </p:nvPr>
        </p:nvSpPr>
        <p:spPr>
          <a:xfrm>
            <a:off x="287867" y="950142"/>
            <a:ext cx="8596900" cy="1143000"/>
          </a:xfrm>
        </p:spPr>
        <p:txBody>
          <a:bodyPr>
            <a:noAutofit/>
          </a:bodyPr>
          <a:lstStyle/>
          <a:p>
            <a:r>
              <a:rPr lang="en-US" sz="3000" dirty="0" smtClean="0"/>
              <a:t>Southern African HIV Clinician Guidelines: </a:t>
            </a:r>
            <a:br>
              <a:rPr lang="en-US" sz="3000" dirty="0" smtClean="0"/>
            </a:br>
            <a:r>
              <a:rPr lang="en-US" sz="3000" dirty="0" smtClean="0"/>
              <a:t>Adherence to ART in adolescents and young adults</a:t>
            </a:r>
            <a:endParaRPr lang="en-US" sz="3000" dirty="0"/>
          </a:p>
        </p:txBody>
      </p:sp>
    </p:spTree>
    <p:extLst>
      <p:ext uri="{BB962C8B-B14F-4D97-AF65-F5344CB8AC3E}">
        <p14:creationId xmlns:p14="http://schemas.microsoft.com/office/powerpoint/2010/main" val="4231957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07-17 at 10.36.57.png"/>
          <p:cNvPicPr>
            <a:picLocks noGrp="1" noChangeAspect="1"/>
          </p:cNvPicPr>
          <p:nvPr>
            <p:ph idx="1"/>
          </p:nvPr>
        </p:nvPicPr>
        <p:blipFill>
          <a:blip r:embed="rId2" cstate="screen">
            <a:extLst>
              <a:ext uri="{28A0092B-C50C-407E-A947-70E740481C1C}">
                <a14:useLocalDpi xmlns:a14="http://schemas.microsoft.com/office/drawing/2010/main"/>
              </a:ext>
            </a:extLst>
          </a:blip>
          <a:srcRect l="-12728" r="-12728"/>
          <a:stretch>
            <a:fillRect/>
          </a:stretch>
        </p:blipFill>
        <p:spPr>
          <a:xfrm>
            <a:off x="-1144157" y="-11652"/>
            <a:ext cx="11502984" cy="6492924"/>
          </a:xfrm>
        </p:spPr>
      </p:pic>
    </p:spTree>
    <p:extLst>
      <p:ext uri="{BB962C8B-B14F-4D97-AF65-F5344CB8AC3E}">
        <p14:creationId xmlns:p14="http://schemas.microsoft.com/office/powerpoint/2010/main" val="2536352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44" y="950141"/>
            <a:ext cx="8018313" cy="4468019"/>
          </a:xfrm>
        </p:spPr>
        <p:txBody>
          <a:bodyPr/>
          <a:lstStyle/>
          <a:p>
            <a:r>
              <a:rPr lang="en-US" dirty="0" smtClean="0"/>
              <a:t>Thank you!</a:t>
            </a:r>
            <a:endParaRPr lang="en-GB" dirty="0"/>
          </a:p>
        </p:txBody>
      </p:sp>
    </p:spTree>
    <p:extLst>
      <p:ext uri="{BB962C8B-B14F-4D97-AF65-F5344CB8AC3E}">
        <p14:creationId xmlns:p14="http://schemas.microsoft.com/office/powerpoint/2010/main" val="2568648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Conflict of Interest</a:t>
            </a:r>
            <a:endParaRPr lang="fr-CH" dirty="0"/>
          </a:p>
        </p:txBody>
      </p:sp>
      <p:sp>
        <p:nvSpPr>
          <p:cNvPr id="3" name="Content Placeholder 2"/>
          <p:cNvSpPr>
            <a:spLocks noGrp="1"/>
          </p:cNvSpPr>
          <p:nvPr>
            <p:ph idx="1"/>
          </p:nvPr>
        </p:nvSpPr>
        <p:spPr/>
        <p:txBody>
          <a:bodyPr/>
          <a:lstStyle/>
          <a:p>
            <a:pPr marL="0" indent="0">
              <a:buNone/>
            </a:pPr>
            <a:endParaRPr lang="en-IE" dirty="0" smtClean="0"/>
          </a:p>
          <a:p>
            <a:pPr marL="0" indent="0" algn="ctr">
              <a:buNone/>
            </a:pPr>
            <a:r>
              <a:rPr lang="en-IE" dirty="0" smtClean="0"/>
              <a:t>“No conflicts of interest to declare”.</a:t>
            </a:r>
          </a:p>
          <a:p>
            <a:pPr marL="0" indent="0">
              <a:buNone/>
            </a:pPr>
            <a:endParaRPr lang="fr-CH" dirty="0"/>
          </a:p>
        </p:txBody>
      </p:sp>
    </p:spTree>
    <p:extLst>
      <p:ext uri="{BB962C8B-B14F-4D97-AF65-F5344CB8AC3E}">
        <p14:creationId xmlns:p14="http://schemas.microsoft.com/office/powerpoint/2010/main" val="237465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89" y="1212693"/>
            <a:ext cx="8018280" cy="1143000"/>
          </a:xfrm>
        </p:spPr>
        <p:txBody>
          <a:bodyPr>
            <a:normAutofit/>
          </a:bodyPr>
          <a:lstStyle/>
          <a:p>
            <a:r>
              <a:rPr lang="en-GB" dirty="0" smtClean="0"/>
              <a:t>Adolescents now included!</a:t>
            </a:r>
            <a:endParaRPr lang="en-GB" dirty="0"/>
          </a:p>
        </p:txBody>
      </p:sp>
      <p:pic>
        <p:nvPicPr>
          <p:cNvPr id="5" name="Content Placeholder 4" descr="Screen Shot 2017-07-17 at 10.44.48.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480" t="15442" r="340"/>
          <a:stretch/>
        </p:blipFill>
        <p:spPr>
          <a:xfrm>
            <a:off x="836336" y="2548918"/>
            <a:ext cx="3017023" cy="3213243"/>
          </a:xfrm>
        </p:spPr>
      </p:pic>
      <p:sp>
        <p:nvSpPr>
          <p:cNvPr id="4" name="TextBox 3"/>
          <p:cNvSpPr txBox="1"/>
          <p:nvPr/>
        </p:nvSpPr>
        <p:spPr>
          <a:xfrm>
            <a:off x="267442" y="6367478"/>
            <a:ext cx="8250727" cy="400110"/>
          </a:xfrm>
          <a:prstGeom prst="rect">
            <a:avLst/>
          </a:prstGeom>
          <a:solidFill>
            <a:schemeClr val="bg1"/>
          </a:solidFill>
        </p:spPr>
        <p:txBody>
          <a:bodyPr wrap="square" rtlCol="0">
            <a:spAutoFit/>
          </a:bodyPr>
          <a:lstStyle/>
          <a:p>
            <a:r>
              <a:rPr lang="en-GB" sz="1000" b="1" dirty="0" smtClean="0"/>
              <a:t>Reference: </a:t>
            </a:r>
            <a:r>
              <a:rPr lang="en-GB" sz="1000" dirty="0" smtClean="0"/>
              <a:t>WHO, CDC, PEPFAR, USAID, IAS. Key </a:t>
            </a:r>
            <a:r>
              <a:rPr lang="en-GB" sz="1000" dirty="0"/>
              <a:t>considerations for differentiated antiretroviral therapy delivery for specific populations: children, adolescents, pregnant and breastfeeding women and key populations. Geneva: World Health Organization; 2017</a:t>
            </a:r>
            <a:endParaRPr lang="en-GB" sz="10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186" y="2744959"/>
            <a:ext cx="3168714" cy="4400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Plus 2"/>
          <p:cNvSpPr/>
          <p:nvPr/>
        </p:nvSpPr>
        <p:spPr>
          <a:xfrm>
            <a:off x="4191755" y="2580238"/>
            <a:ext cx="851025" cy="787651"/>
          </a:xfrm>
          <a:prstGeom prst="mathPlus">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2780" y="3707845"/>
            <a:ext cx="2722075" cy="2054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28808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blocks for adolescents</a:t>
            </a:r>
            <a:endParaRPr lang="en-US" dirty="0"/>
          </a:p>
        </p:txBody>
      </p:sp>
      <p:pic>
        <p:nvPicPr>
          <p:cNvPr id="4" name="Content Placeholder 3" descr="Screen Shot 2017-07-17 at 10.00.13.png"/>
          <p:cNvPicPr>
            <a:picLocks noGrp="1" noChangeAspect="1"/>
          </p:cNvPicPr>
          <p:nvPr>
            <p:ph idx="1"/>
          </p:nvPr>
        </p:nvPicPr>
        <p:blipFill>
          <a:blip r:embed="rId3" cstate="screen">
            <a:extLst>
              <a:ext uri="{28A0092B-C50C-407E-A947-70E740481C1C}">
                <a14:useLocalDpi xmlns:a14="http://schemas.microsoft.com/office/drawing/2010/main"/>
              </a:ext>
            </a:extLst>
          </a:blip>
          <a:srcRect l="-2870" r="-2870"/>
          <a:stretch>
            <a:fillRect/>
          </a:stretch>
        </p:blipFill>
        <p:spPr>
          <a:xfrm>
            <a:off x="743831" y="2195859"/>
            <a:ext cx="8018463" cy="4525963"/>
          </a:xfrm>
        </p:spPr>
      </p:pic>
      <p:sp>
        <p:nvSpPr>
          <p:cNvPr id="5" name="TextBox 4"/>
          <p:cNvSpPr txBox="1"/>
          <p:nvPr/>
        </p:nvSpPr>
        <p:spPr>
          <a:xfrm>
            <a:off x="2575118" y="2842816"/>
            <a:ext cx="1701209" cy="369332"/>
          </a:xfrm>
          <a:prstGeom prst="rect">
            <a:avLst/>
          </a:prstGeom>
          <a:noFill/>
        </p:spPr>
        <p:txBody>
          <a:bodyPr wrap="square" rtlCol="0">
            <a:spAutoFit/>
          </a:bodyPr>
          <a:lstStyle/>
          <a:p>
            <a:pPr algn="ctr"/>
            <a:r>
              <a:rPr lang="en-US" dirty="0" smtClean="0"/>
              <a:t>3-6 monthly</a:t>
            </a:r>
            <a:endParaRPr lang="en-US" dirty="0"/>
          </a:p>
        </p:txBody>
      </p:sp>
      <p:sp>
        <p:nvSpPr>
          <p:cNvPr id="6" name="TextBox 5"/>
          <p:cNvSpPr txBox="1"/>
          <p:nvPr/>
        </p:nvSpPr>
        <p:spPr>
          <a:xfrm>
            <a:off x="4580205" y="2842816"/>
            <a:ext cx="1701209" cy="369332"/>
          </a:xfrm>
          <a:prstGeom prst="rect">
            <a:avLst/>
          </a:prstGeom>
          <a:noFill/>
        </p:spPr>
        <p:txBody>
          <a:bodyPr wrap="square" rtlCol="0">
            <a:spAutoFit/>
          </a:bodyPr>
          <a:lstStyle/>
          <a:p>
            <a:pPr algn="ctr"/>
            <a:r>
              <a:rPr lang="en-US" dirty="0" smtClean="0"/>
              <a:t>3-6 monthly</a:t>
            </a:r>
          </a:p>
        </p:txBody>
      </p:sp>
      <p:sp>
        <p:nvSpPr>
          <p:cNvPr id="7" name="TextBox 6"/>
          <p:cNvSpPr txBox="1"/>
          <p:nvPr/>
        </p:nvSpPr>
        <p:spPr>
          <a:xfrm>
            <a:off x="6446389" y="2842816"/>
            <a:ext cx="1815886" cy="369332"/>
          </a:xfrm>
          <a:prstGeom prst="rect">
            <a:avLst/>
          </a:prstGeom>
          <a:noFill/>
        </p:spPr>
        <p:txBody>
          <a:bodyPr wrap="square" rtlCol="0">
            <a:spAutoFit/>
          </a:bodyPr>
          <a:lstStyle/>
          <a:p>
            <a:pPr algn="ctr"/>
            <a:r>
              <a:rPr lang="en-US" dirty="0" smtClean="0"/>
              <a:t>Every 1-6 months</a:t>
            </a:r>
            <a:endParaRPr lang="en-US" dirty="0"/>
          </a:p>
        </p:txBody>
      </p:sp>
      <p:sp>
        <p:nvSpPr>
          <p:cNvPr id="8" name="TextBox 7"/>
          <p:cNvSpPr txBox="1"/>
          <p:nvPr/>
        </p:nvSpPr>
        <p:spPr>
          <a:xfrm>
            <a:off x="2575118" y="3639576"/>
            <a:ext cx="1701209" cy="923330"/>
          </a:xfrm>
          <a:prstGeom prst="rect">
            <a:avLst/>
          </a:prstGeom>
          <a:noFill/>
        </p:spPr>
        <p:txBody>
          <a:bodyPr wrap="square" rtlCol="0">
            <a:spAutoFit/>
          </a:bodyPr>
          <a:lstStyle/>
          <a:p>
            <a:pPr algn="ctr"/>
            <a:r>
              <a:rPr lang="en-US" dirty="0" smtClean="0"/>
              <a:t>Primary health care, </a:t>
            </a:r>
          </a:p>
          <a:p>
            <a:pPr algn="ctr"/>
            <a:r>
              <a:rPr lang="en-US" dirty="0" smtClean="0"/>
              <a:t>out of facility</a:t>
            </a:r>
            <a:endParaRPr lang="en-US" dirty="0"/>
          </a:p>
        </p:txBody>
      </p:sp>
      <p:sp>
        <p:nvSpPr>
          <p:cNvPr id="11" name="TextBox 10"/>
          <p:cNvSpPr txBox="1"/>
          <p:nvPr/>
        </p:nvSpPr>
        <p:spPr>
          <a:xfrm>
            <a:off x="2575118" y="4939164"/>
            <a:ext cx="1701209" cy="369332"/>
          </a:xfrm>
          <a:prstGeom prst="rect">
            <a:avLst/>
          </a:prstGeom>
          <a:noFill/>
        </p:spPr>
        <p:txBody>
          <a:bodyPr wrap="square" rtlCol="0">
            <a:spAutoFit/>
          </a:bodyPr>
          <a:lstStyle/>
          <a:p>
            <a:pPr algn="ctr"/>
            <a:r>
              <a:rPr lang="en-US" dirty="0" smtClean="0"/>
              <a:t>Lay providers</a:t>
            </a:r>
            <a:endParaRPr lang="en-US" dirty="0"/>
          </a:p>
        </p:txBody>
      </p:sp>
      <p:sp>
        <p:nvSpPr>
          <p:cNvPr id="13" name="TextBox 12"/>
          <p:cNvSpPr txBox="1"/>
          <p:nvPr/>
        </p:nvSpPr>
        <p:spPr>
          <a:xfrm>
            <a:off x="6701813" y="4871008"/>
            <a:ext cx="1701209" cy="646331"/>
          </a:xfrm>
          <a:prstGeom prst="rect">
            <a:avLst/>
          </a:prstGeom>
          <a:noFill/>
        </p:spPr>
        <p:txBody>
          <a:bodyPr wrap="square" rtlCol="0">
            <a:spAutoFit/>
          </a:bodyPr>
          <a:lstStyle/>
          <a:p>
            <a:pPr algn="ctr"/>
            <a:r>
              <a:rPr lang="en-US" dirty="0" smtClean="0"/>
              <a:t>Lay providers, peers</a:t>
            </a:r>
            <a:endParaRPr lang="en-US" dirty="0"/>
          </a:p>
        </p:txBody>
      </p:sp>
      <p:sp>
        <p:nvSpPr>
          <p:cNvPr id="14" name="TextBox 13"/>
          <p:cNvSpPr txBox="1"/>
          <p:nvPr/>
        </p:nvSpPr>
        <p:spPr>
          <a:xfrm>
            <a:off x="2388684" y="5783985"/>
            <a:ext cx="1887643" cy="738664"/>
          </a:xfrm>
          <a:prstGeom prst="rect">
            <a:avLst/>
          </a:prstGeom>
          <a:noFill/>
        </p:spPr>
        <p:txBody>
          <a:bodyPr wrap="square" rtlCol="0">
            <a:spAutoFit/>
          </a:bodyPr>
          <a:lstStyle/>
          <a:p>
            <a:pPr algn="ctr"/>
            <a:r>
              <a:rPr lang="en-US" sz="1400" dirty="0" smtClean="0"/>
              <a:t>ART refill, referral check, adherence check</a:t>
            </a:r>
            <a:endParaRPr lang="en-US" sz="1400" dirty="0"/>
          </a:p>
        </p:txBody>
      </p:sp>
      <p:sp>
        <p:nvSpPr>
          <p:cNvPr id="16" name="TextBox 15"/>
          <p:cNvSpPr txBox="1"/>
          <p:nvPr/>
        </p:nvSpPr>
        <p:spPr>
          <a:xfrm>
            <a:off x="6398858" y="5767715"/>
            <a:ext cx="2004164" cy="738664"/>
          </a:xfrm>
          <a:prstGeom prst="rect">
            <a:avLst/>
          </a:prstGeom>
          <a:noFill/>
        </p:spPr>
        <p:txBody>
          <a:bodyPr wrap="square" rtlCol="0">
            <a:spAutoFit/>
          </a:bodyPr>
          <a:lstStyle/>
          <a:p>
            <a:pPr algn="ctr"/>
            <a:r>
              <a:rPr lang="en-US" sz="1400" dirty="0" smtClean="0"/>
              <a:t>Peer group environment, referral check, onward disclosure support</a:t>
            </a:r>
            <a:endParaRPr lang="en-US" sz="1400" dirty="0"/>
          </a:p>
        </p:txBody>
      </p:sp>
      <p:sp>
        <p:nvSpPr>
          <p:cNvPr id="17" name="TextBox 16"/>
          <p:cNvSpPr txBox="1"/>
          <p:nvPr/>
        </p:nvSpPr>
        <p:spPr>
          <a:xfrm>
            <a:off x="4464458" y="3592250"/>
            <a:ext cx="1701209" cy="923330"/>
          </a:xfrm>
          <a:prstGeom prst="rect">
            <a:avLst/>
          </a:prstGeom>
          <a:noFill/>
        </p:spPr>
        <p:txBody>
          <a:bodyPr wrap="square" rtlCol="0">
            <a:spAutoFit/>
          </a:bodyPr>
          <a:lstStyle/>
          <a:p>
            <a:pPr algn="ctr"/>
            <a:r>
              <a:rPr lang="en-US" dirty="0" smtClean="0"/>
              <a:t>Primary health care, </a:t>
            </a:r>
          </a:p>
          <a:p>
            <a:pPr algn="ctr"/>
            <a:r>
              <a:rPr lang="en-US" dirty="0" smtClean="0"/>
              <a:t>Outreach</a:t>
            </a:r>
            <a:endParaRPr lang="en-US" dirty="0"/>
          </a:p>
        </p:txBody>
      </p:sp>
      <p:sp>
        <p:nvSpPr>
          <p:cNvPr id="18" name="TextBox 17"/>
          <p:cNvSpPr txBox="1"/>
          <p:nvPr/>
        </p:nvSpPr>
        <p:spPr>
          <a:xfrm>
            <a:off x="4464458" y="4662165"/>
            <a:ext cx="1701209" cy="923330"/>
          </a:xfrm>
          <a:prstGeom prst="rect">
            <a:avLst/>
          </a:prstGeom>
          <a:noFill/>
        </p:spPr>
        <p:txBody>
          <a:bodyPr wrap="square" rtlCol="0">
            <a:spAutoFit/>
          </a:bodyPr>
          <a:lstStyle/>
          <a:p>
            <a:pPr algn="ctr"/>
            <a:r>
              <a:rPr lang="en-US" dirty="0" smtClean="0"/>
              <a:t>Nurse, midwife, clinical officer, doctor</a:t>
            </a:r>
            <a:endParaRPr lang="en-US" dirty="0"/>
          </a:p>
        </p:txBody>
      </p:sp>
      <p:sp>
        <p:nvSpPr>
          <p:cNvPr id="19" name="TextBox 18"/>
          <p:cNvSpPr txBox="1"/>
          <p:nvPr/>
        </p:nvSpPr>
        <p:spPr>
          <a:xfrm>
            <a:off x="4464458" y="5672715"/>
            <a:ext cx="1701209" cy="954107"/>
          </a:xfrm>
          <a:prstGeom prst="rect">
            <a:avLst/>
          </a:prstGeom>
          <a:noFill/>
        </p:spPr>
        <p:txBody>
          <a:bodyPr wrap="square" rtlCol="0">
            <a:spAutoFit/>
          </a:bodyPr>
          <a:lstStyle/>
          <a:p>
            <a:pPr algn="ctr"/>
            <a:r>
              <a:rPr lang="en-US" sz="1400" dirty="0" smtClean="0"/>
              <a:t>Adolescent clinical consultation, mental health assessment, lab tests, rescript</a:t>
            </a:r>
            <a:endParaRPr lang="en-US" sz="1400" dirty="0"/>
          </a:p>
        </p:txBody>
      </p:sp>
      <p:sp>
        <p:nvSpPr>
          <p:cNvPr id="20" name="TextBox 19"/>
          <p:cNvSpPr txBox="1"/>
          <p:nvPr/>
        </p:nvSpPr>
        <p:spPr>
          <a:xfrm>
            <a:off x="6398858" y="3761527"/>
            <a:ext cx="1910949" cy="584776"/>
          </a:xfrm>
          <a:prstGeom prst="rect">
            <a:avLst/>
          </a:prstGeom>
          <a:noFill/>
        </p:spPr>
        <p:txBody>
          <a:bodyPr wrap="square" rtlCol="0">
            <a:spAutoFit/>
          </a:bodyPr>
          <a:lstStyle/>
          <a:p>
            <a:pPr algn="ctr"/>
            <a:r>
              <a:rPr lang="en-US" sz="1600" dirty="0" smtClean="0"/>
              <a:t>Primary health care, </a:t>
            </a:r>
          </a:p>
          <a:p>
            <a:pPr algn="ctr"/>
            <a:r>
              <a:rPr lang="en-US" sz="1600" dirty="0" smtClean="0"/>
              <a:t>out of facility, virtual</a:t>
            </a:r>
            <a:endParaRPr lang="en-US" sz="1600" dirty="0"/>
          </a:p>
        </p:txBody>
      </p:sp>
    </p:spTree>
    <p:extLst>
      <p:ext uri="{BB962C8B-B14F-4D97-AF65-F5344CB8AC3E}">
        <p14:creationId xmlns:p14="http://schemas.microsoft.com/office/powerpoint/2010/main" val="12888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3" grpId="0"/>
      <p:bldP spid="14" grpId="0"/>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16" y="945543"/>
            <a:ext cx="8018280" cy="1143000"/>
          </a:xfrm>
        </p:spPr>
        <p:txBody>
          <a:bodyPr>
            <a:normAutofit/>
          </a:bodyPr>
          <a:lstStyle/>
          <a:p>
            <a:r>
              <a:rPr lang="en-US" sz="3600" dirty="0" smtClean="0"/>
              <a:t>Differentiated Care Youth Champions</a:t>
            </a:r>
            <a:endParaRPr lang="en-US" sz="3600" dirty="0"/>
          </a:p>
        </p:txBody>
      </p:sp>
      <p:pic>
        <p:nvPicPr>
          <p:cNvPr id="4" name="Content Placeholder 3" descr="Screen Shot 2017-07-17 at 10.15.06.png"/>
          <p:cNvPicPr>
            <a:picLocks noGrp="1" noChangeAspect="1"/>
          </p:cNvPicPr>
          <p:nvPr>
            <p:ph idx="1"/>
          </p:nvPr>
        </p:nvPicPr>
        <p:blipFill>
          <a:blip r:embed="rId3" cstate="screen">
            <a:extLst>
              <a:ext uri="{28A0092B-C50C-407E-A947-70E740481C1C}">
                <a14:useLocalDpi xmlns:a14="http://schemas.microsoft.com/office/drawing/2010/main"/>
              </a:ext>
            </a:extLst>
          </a:blip>
          <a:srcRect l="-24953" r="-24953"/>
          <a:stretch>
            <a:fillRect/>
          </a:stretch>
        </p:blipFill>
        <p:spPr>
          <a:xfrm>
            <a:off x="-1205641" y="1841800"/>
            <a:ext cx="8018280" cy="4525963"/>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254" y="2204658"/>
            <a:ext cx="3631746" cy="4547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73781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925" y="733661"/>
            <a:ext cx="8619989" cy="1143000"/>
          </a:xfrm>
        </p:spPr>
        <p:txBody>
          <a:bodyPr>
            <a:normAutofit fontScale="90000"/>
          </a:bodyPr>
          <a:lstStyle/>
          <a:p>
            <a:r>
              <a:rPr lang="en-GB" dirty="0" smtClean="0"/>
              <a:t>What </a:t>
            </a:r>
            <a:r>
              <a:rPr lang="en-GB" b="1" dirty="0" smtClean="0"/>
              <a:t>WE</a:t>
            </a:r>
            <a:r>
              <a:rPr lang="en-GB" dirty="0" smtClean="0"/>
              <a:t> want: </a:t>
            </a:r>
            <a:br>
              <a:rPr lang="en-GB" dirty="0" smtClean="0"/>
            </a:br>
            <a:r>
              <a:rPr lang="en-GB" dirty="0" smtClean="0"/>
              <a:t>Clinical Consultation</a:t>
            </a:r>
            <a:endParaRPr lang="en-GB" dirty="0"/>
          </a:p>
        </p:txBody>
      </p:sp>
      <p:pic>
        <p:nvPicPr>
          <p:cNvPr id="4" name="Content Placeholder 3" descr="@SWS_KEYPOPS_IAS_KENYA_2017_54-24.jpg.jpg"/>
          <p:cNvPicPr>
            <a:picLocks noGrp="1" noChangeAspect="1"/>
          </p:cNvPicPr>
          <p:nvPr>
            <p:ph idx="1"/>
          </p:nvPr>
        </p:nvPicPr>
        <p:blipFill>
          <a:blip r:embed="rId3" cstate="screen">
            <a:extLst>
              <a:ext uri="{28A0092B-C50C-407E-A947-70E740481C1C}">
                <a14:useLocalDpi xmlns:a14="http://schemas.microsoft.com/office/drawing/2010/main"/>
              </a:ext>
            </a:extLst>
          </a:blip>
          <a:srcRect l="-6165" r="-6165"/>
          <a:stretch>
            <a:fillRect/>
          </a:stretch>
        </p:blipFill>
        <p:spPr>
          <a:xfrm>
            <a:off x="281748" y="1876661"/>
            <a:ext cx="8664166" cy="4589903"/>
          </a:xfrm>
        </p:spPr>
      </p:pic>
      <p:grpSp>
        <p:nvGrpSpPr>
          <p:cNvPr id="8" name="Group 7"/>
          <p:cNvGrpSpPr/>
          <p:nvPr/>
        </p:nvGrpSpPr>
        <p:grpSpPr>
          <a:xfrm>
            <a:off x="6159176" y="4777014"/>
            <a:ext cx="2213903" cy="1200328"/>
            <a:chOff x="6159176" y="5018422"/>
            <a:chExt cx="2213903" cy="1200328"/>
          </a:xfrm>
        </p:grpSpPr>
        <p:sp>
          <p:nvSpPr>
            <p:cNvPr id="6" name="Rectangular Callout 5"/>
            <p:cNvSpPr/>
            <p:nvPr/>
          </p:nvSpPr>
          <p:spPr>
            <a:xfrm>
              <a:off x="6159176" y="5018422"/>
              <a:ext cx="2213903" cy="1176739"/>
            </a:xfrm>
            <a:prstGeom prst="wedgeRectCallout">
              <a:avLst/>
            </a:prstGeom>
            <a:solidFill>
              <a:srgbClr val="1A99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240741" y="5018422"/>
              <a:ext cx="2132338" cy="1200328"/>
            </a:xfrm>
            <a:prstGeom prst="rect">
              <a:avLst/>
            </a:prstGeom>
            <a:noFill/>
          </p:spPr>
          <p:txBody>
            <a:bodyPr wrap="square" rtlCol="0">
              <a:spAutoFit/>
            </a:bodyPr>
            <a:lstStyle/>
            <a:p>
              <a:pPr algn="ctr"/>
              <a:r>
                <a:rPr lang="de-DE" sz="2400" b="1" dirty="0" err="1" smtClean="0"/>
                <a:t>Adolescent</a:t>
              </a:r>
              <a:r>
                <a:rPr lang="de-DE" sz="2400" b="1" dirty="0" smtClean="0"/>
                <a:t> </a:t>
              </a:r>
              <a:r>
                <a:rPr lang="de-DE" sz="2400" b="1" dirty="0" err="1" smtClean="0"/>
                <a:t>friendly</a:t>
              </a:r>
              <a:r>
                <a:rPr lang="de-DE" sz="2400" b="1" dirty="0" smtClean="0"/>
                <a:t> </a:t>
              </a:r>
              <a:r>
                <a:rPr lang="de-DE" sz="2400" b="1" dirty="0" err="1" smtClean="0"/>
                <a:t>services</a:t>
              </a:r>
              <a:r>
                <a:rPr lang="de-DE" sz="2400" b="1" dirty="0" smtClean="0"/>
                <a:t>!</a:t>
              </a:r>
              <a:endParaRPr lang="en-US" sz="2400" b="1" dirty="0"/>
            </a:p>
          </p:txBody>
        </p:sp>
      </p:grpSp>
      <p:sp>
        <p:nvSpPr>
          <p:cNvPr id="9" name="Rectangle 8"/>
          <p:cNvSpPr/>
          <p:nvPr/>
        </p:nvSpPr>
        <p:spPr>
          <a:xfrm>
            <a:off x="461249" y="6251120"/>
            <a:ext cx="1206185" cy="215444"/>
          </a:xfrm>
          <a:prstGeom prst="rect">
            <a:avLst/>
          </a:prstGeom>
          <a:solidFill>
            <a:schemeClr val="bg1"/>
          </a:solidFill>
        </p:spPr>
        <p:txBody>
          <a:bodyPr wrap="square">
            <a:spAutoFit/>
          </a:bodyPr>
          <a:lstStyle/>
          <a:p>
            <a:r>
              <a:rPr lang="de-DE" sz="800" dirty="0"/>
              <a:t>© </a:t>
            </a:r>
            <a:r>
              <a:rPr lang="de-DE" sz="800" dirty="0" err="1"/>
              <a:t>Sydelle</a:t>
            </a:r>
            <a:r>
              <a:rPr lang="de-DE" sz="800" dirty="0"/>
              <a:t> </a:t>
            </a:r>
            <a:r>
              <a:rPr lang="de-DE" sz="800" dirty="0" err="1"/>
              <a:t>Willow</a:t>
            </a:r>
            <a:r>
              <a:rPr lang="de-DE" sz="800" dirty="0"/>
              <a:t> Smith</a:t>
            </a:r>
            <a:endParaRPr lang="en-US" sz="800" dirty="0"/>
          </a:p>
        </p:txBody>
      </p:sp>
    </p:spTree>
    <p:extLst>
      <p:ext uri="{BB962C8B-B14F-4D97-AF65-F5344CB8AC3E}">
        <p14:creationId xmlns:p14="http://schemas.microsoft.com/office/powerpoint/2010/main" val="4127806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60" y="950142"/>
            <a:ext cx="8018280" cy="1143000"/>
          </a:xfrm>
        </p:spPr>
        <p:txBody>
          <a:bodyPr>
            <a:normAutofit fontScale="90000"/>
          </a:bodyPr>
          <a:lstStyle/>
          <a:p>
            <a:r>
              <a:rPr lang="en-GB" dirty="0"/>
              <a:t>What </a:t>
            </a:r>
            <a:r>
              <a:rPr lang="en-GB" b="1" dirty="0"/>
              <a:t>WE</a:t>
            </a:r>
            <a:r>
              <a:rPr lang="en-GB" dirty="0"/>
              <a:t> want: </a:t>
            </a:r>
            <a:br>
              <a:rPr lang="en-GB" dirty="0"/>
            </a:br>
            <a:r>
              <a:rPr lang="en-GB" dirty="0" smtClean="0"/>
              <a:t>ART refills</a:t>
            </a:r>
            <a:endParaRPr lang="en-GB" dirty="0"/>
          </a:p>
        </p:txBody>
      </p:sp>
      <p:pic>
        <p:nvPicPr>
          <p:cNvPr id="5" name="Content Placeholder 4" descr="@SWS_KEYPOPS_IAS_KENYA_2017_37-7.jp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634446" y="2093142"/>
            <a:ext cx="7946694" cy="4486341"/>
          </a:xfrm>
        </p:spPr>
      </p:pic>
      <p:sp>
        <p:nvSpPr>
          <p:cNvPr id="7" name="Rectangular Callout 6"/>
          <p:cNvSpPr/>
          <p:nvPr/>
        </p:nvSpPr>
        <p:spPr>
          <a:xfrm>
            <a:off x="1561384" y="3949648"/>
            <a:ext cx="2213903" cy="1176739"/>
          </a:xfrm>
          <a:prstGeom prst="wedgeRectCallout">
            <a:avLst/>
          </a:prstGeom>
          <a:solidFill>
            <a:srgbClr val="1A99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74949" y="3926059"/>
            <a:ext cx="2645031" cy="1200328"/>
          </a:xfrm>
          <a:prstGeom prst="rect">
            <a:avLst/>
          </a:prstGeom>
          <a:noFill/>
        </p:spPr>
        <p:txBody>
          <a:bodyPr wrap="square" rtlCol="0">
            <a:spAutoFit/>
          </a:bodyPr>
          <a:lstStyle/>
          <a:p>
            <a:pPr algn="ctr"/>
            <a:r>
              <a:rPr lang="de-DE" sz="2400" b="1" dirty="0" err="1" smtClean="0"/>
              <a:t>Aligned</a:t>
            </a:r>
            <a:r>
              <a:rPr lang="de-DE" sz="2400" b="1" dirty="0" smtClean="0"/>
              <a:t> </a:t>
            </a:r>
            <a:r>
              <a:rPr lang="de-DE" sz="2400" b="1" dirty="0" err="1" smtClean="0"/>
              <a:t>with</a:t>
            </a:r>
            <a:r>
              <a:rPr lang="de-DE" sz="2400" b="1" dirty="0" smtClean="0"/>
              <a:t> </a:t>
            </a:r>
            <a:r>
              <a:rPr lang="de-DE" sz="2400" b="1" dirty="0" err="1" smtClean="0"/>
              <a:t>school</a:t>
            </a:r>
            <a:r>
              <a:rPr lang="de-DE" sz="2400" b="1" dirty="0" smtClean="0"/>
              <a:t> </a:t>
            </a:r>
            <a:r>
              <a:rPr lang="de-DE" sz="2400" b="1" dirty="0" err="1" smtClean="0"/>
              <a:t>holidays</a:t>
            </a:r>
            <a:r>
              <a:rPr lang="de-DE" sz="2400" b="1" dirty="0" smtClean="0"/>
              <a:t>, </a:t>
            </a:r>
            <a:r>
              <a:rPr lang="de-DE" sz="2400" b="1" dirty="0" err="1" smtClean="0"/>
              <a:t>extended</a:t>
            </a:r>
            <a:r>
              <a:rPr lang="de-DE" sz="2400" b="1" dirty="0" smtClean="0"/>
              <a:t> </a:t>
            </a:r>
            <a:r>
              <a:rPr lang="de-DE" sz="2400" b="1" dirty="0" err="1" smtClean="0"/>
              <a:t>hours</a:t>
            </a:r>
            <a:endParaRPr lang="en-US" sz="2400" b="1" dirty="0"/>
          </a:p>
        </p:txBody>
      </p:sp>
      <p:sp>
        <p:nvSpPr>
          <p:cNvPr id="9" name="Rectangle 8"/>
          <p:cNvSpPr/>
          <p:nvPr/>
        </p:nvSpPr>
        <p:spPr>
          <a:xfrm>
            <a:off x="563563" y="6321673"/>
            <a:ext cx="1206185" cy="215444"/>
          </a:xfrm>
          <a:prstGeom prst="rect">
            <a:avLst/>
          </a:prstGeom>
          <a:solidFill>
            <a:schemeClr val="bg1"/>
          </a:solidFill>
        </p:spPr>
        <p:txBody>
          <a:bodyPr wrap="square">
            <a:spAutoFit/>
          </a:bodyPr>
          <a:lstStyle/>
          <a:p>
            <a:r>
              <a:rPr lang="de-DE" sz="800" dirty="0"/>
              <a:t>© </a:t>
            </a:r>
            <a:r>
              <a:rPr lang="de-DE" sz="800" dirty="0" err="1"/>
              <a:t>Sydelle</a:t>
            </a:r>
            <a:r>
              <a:rPr lang="de-DE" sz="800" dirty="0"/>
              <a:t> </a:t>
            </a:r>
            <a:r>
              <a:rPr lang="de-DE" sz="800" dirty="0" err="1"/>
              <a:t>Willow</a:t>
            </a:r>
            <a:r>
              <a:rPr lang="de-DE" sz="800" dirty="0"/>
              <a:t> Smith</a:t>
            </a:r>
            <a:endParaRPr lang="en-US" sz="800" dirty="0"/>
          </a:p>
        </p:txBody>
      </p:sp>
    </p:spTree>
    <p:extLst>
      <p:ext uri="{BB962C8B-B14F-4D97-AF65-F5344CB8AC3E}">
        <p14:creationId xmlns:p14="http://schemas.microsoft.com/office/powerpoint/2010/main" val="4127806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a:xfrm>
            <a:off x="1270081" y="2551542"/>
            <a:ext cx="2213903" cy="1176739"/>
          </a:xfrm>
          <a:prstGeom prst="wedgeRectCallout">
            <a:avLst/>
          </a:prstGeom>
          <a:solidFill>
            <a:srgbClr val="1A99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2860" y="950142"/>
            <a:ext cx="8018280" cy="1143000"/>
          </a:xfrm>
        </p:spPr>
        <p:txBody>
          <a:bodyPr>
            <a:normAutofit fontScale="90000"/>
          </a:bodyPr>
          <a:lstStyle/>
          <a:p>
            <a:r>
              <a:rPr lang="en-GB" dirty="0"/>
              <a:t>What </a:t>
            </a:r>
            <a:r>
              <a:rPr lang="en-GB" b="1" dirty="0"/>
              <a:t>WE</a:t>
            </a:r>
            <a:r>
              <a:rPr lang="en-GB" dirty="0"/>
              <a:t> want: </a:t>
            </a:r>
            <a:br>
              <a:rPr lang="en-GB" dirty="0"/>
            </a:br>
            <a:r>
              <a:rPr lang="en-GB" dirty="0"/>
              <a:t>Psychosocial </a:t>
            </a:r>
            <a:r>
              <a:rPr lang="en-GB" dirty="0" smtClean="0"/>
              <a:t>Support </a:t>
            </a:r>
            <a:endParaRPr lang="en-GB" dirty="0"/>
          </a:p>
        </p:txBody>
      </p:sp>
      <p:pic>
        <p:nvPicPr>
          <p:cNvPr id="4" name="Content Placeholder 3" descr="©SWS_KEYPOPS_ZIMBABWE_SHANINE0340-22.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869950" y="2161049"/>
            <a:ext cx="7868851" cy="4441515"/>
          </a:xfrm>
        </p:spPr>
      </p:pic>
      <p:grpSp>
        <p:nvGrpSpPr>
          <p:cNvPr id="12" name="Group 11"/>
          <p:cNvGrpSpPr/>
          <p:nvPr/>
        </p:nvGrpSpPr>
        <p:grpSpPr>
          <a:xfrm>
            <a:off x="6367237" y="2287503"/>
            <a:ext cx="2213903" cy="1223343"/>
            <a:chOff x="2691639" y="2236968"/>
            <a:chExt cx="2213903" cy="1223343"/>
          </a:xfrm>
        </p:grpSpPr>
        <p:sp>
          <p:nvSpPr>
            <p:cNvPr id="10" name="Rectangular Callout 9"/>
            <p:cNvSpPr/>
            <p:nvPr/>
          </p:nvSpPr>
          <p:spPr>
            <a:xfrm>
              <a:off x="2691639" y="2283572"/>
              <a:ext cx="2213903" cy="1176739"/>
            </a:xfrm>
            <a:prstGeom prst="wedgeRectCallout">
              <a:avLst/>
            </a:prstGeom>
            <a:solidFill>
              <a:srgbClr val="1A99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73204" y="2236968"/>
              <a:ext cx="2033295" cy="1223343"/>
            </a:xfrm>
            <a:prstGeom prst="rect">
              <a:avLst/>
            </a:prstGeom>
            <a:noFill/>
          </p:spPr>
          <p:txBody>
            <a:bodyPr wrap="square" rtlCol="0">
              <a:spAutoFit/>
            </a:bodyPr>
            <a:lstStyle/>
            <a:p>
              <a:pPr algn="ctr"/>
              <a:r>
                <a:rPr lang="de-DE" sz="2400" b="1" dirty="0" smtClean="0"/>
                <a:t>Young </a:t>
              </a:r>
              <a:r>
                <a:rPr lang="de-DE" sz="2400" b="1" dirty="0" err="1" smtClean="0"/>
                <a:t>people</a:t>
              </a:r>
              <a:r>
                <a:rPr lang="de-DE" sz="2400" b="1" dirty="0" smtClean="0"/>
                <a:t> </a:t>
              </a:r>
              <a:r>
                <a:rPr lang="de-DE" sz="2400" b="1" dirty="0" err="1" smtClean="0"/>
                <a:t>value</a:t>
              </a:r>
              <a:r>
                <a:rPr lang="de-DE" sz="2400" b="1" dirty="0" smtClean="0"/>
                <a:t> </a:t>
              </a:r>
              <a:r>
                <a:rPr lang="de-DE" sz="2400" b="1" dirty="0" err="1" smtClean="0"/>
                <a:t>peer</a:t>
              </a:r>
              <a:r>
                <a:rPr lang="de-DE" sz="2400" b="1" dirty="0" smtClean="0"/>
                <a:t> </a:t>
              </a:r>
              <a:r>
                <a:rPr lang="de-DE" sz="2400" b="1" dirty="0" err="1" smtClean="0"/>
                <a:t>support</a:t>
              </a:r>
              <a:endParaRPr lang="en-US" sz="2400" b="1" dirty="0"/>
            </a:p>
          </p:txBody>
        </p:sp>
      </p:grpSp>
      <p:sp>
        <p:nvSpPr>
          <p:cNvPr id="14" name="Rectangle 13"/>
          <p:cNvSpPr/>
          <p:nvPr/>
        </p:nvSpPr>
        <p:spPr>
          <a:xfrm>
            <a:off x="869950" y="6306629"/>
            <a:ext cx="1206185" cy="215444"/>
          </a:xfrm>
          <a:prstGeom prst="rect">
            <a:avLst/>
          </a:prstGeom>
          <a:solidFill>
            <a:schemeClr val="bg1"/>
          </a:solidFill>
        </p:spPr>
        <p:txBody>
          <a:bodyPr wrap="square">
            <a:spAutoFit/>
          </a:bodyPr>
          <a:lstStyle/>
          <a:p>
            <a:r>
              <a:rPr lang="de-DE" sz="800" dirty="0"/>
              <a:t>© </a:t>
            </a:r>
            <a:r>
              <a:rPr lang="de-DE" sz="800" dirty="0" err="1"/>
              <a:t>Sydelle</a:t>
            </a:r>
            <a:r>
              <a:rPr lang="de-DE" sz="800" dirty="0"/>
              <a:t> </a:t>
            </a:r>
            <a:r>
              <a:rPr lang="de-DE" sz="800" dirty="0" err="1"/>
              <a:t>Willow</a:t>
            </a:r>
            <a:r>
              <a:rPr lang="de-DE" sz="800" dirty="0"/>
              <a:t> Smith</a:t>
            </a:r>
            <a:endParaRPr lang="en-US" sz="800" dirty="0"/>
          </a:p>
        </p:txBody>
      </p:sp>
    </p:spTree>
    <p:extLst>
      <p:ext uri="{BB962C8B-B14F-4D97-AF65-F5344CB8AC3E}">
        <p14:creationId xmlns:p14="http://schemas.microsoft.com/office/powerpoint/2010/main" val="4127806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6" y="1097639"/>
            <a:ext cx="9071034" cy="1143000"/>
          </a:xfrm>
        </p:spPr>
        <p:txBody>
          <a:bodyPr vert="horz" lIns="91440" tIns="45720" rIns="91440" bIns="45720" rtlCol="0" anchor="ctr">
            <a:normAutofit fontScale="90000"/>
          </a:bodyPr>
          <a:lstStyle/>
          <a:p>
            <a:r>
              <a:rPr lang="en-US" b="1" dirty="0"/>
              <a:t>Looking ahead: </a:t>
            </a:r>
            <a:br>
              <a:rPr lang="en-US" b="1" dirty="0"/>
            </a:br>
            <a:r>
              <a:rPr lang="en-US" dirty="0"/>
              <a:t>Realizing differentiated care for adolescents and young people</a:t>
            </a:r>
          </a:p>
        </p:txBody>
      </p:sp>
      <p:sp>
        <p:nvSpPr>
          <p:cNvPr id="3" name="Content Placeholder 2"/>
          <p:cNvSpPr>
            <a:spLocks noGrp="1"/>
          </p:cNvSpPr>
          <p:nvPr>
            <p:ph idx="1"/>
          </p:nvPr>
        </p:nvSpPr>
        <p:spPr>
          <a:xfrm>
            <a:off x="2407534" y="2754774"/>
            <a:ext cx="4051139" cy="3834725"/>
          </a:xfrm>
        </p:spPr>
        <p:txBody>
          <a:bodyPr>
            <a:normAutofit fontScale="92500" lnSpcReduction="20000"/>
          </a:bodyPr>
          <a:lstStyle/>
          <a:p>
            <a:pPr lvl="1"/>
            <a:r>
              <a:rPr lang="en-US" dirty="0" smtClean="0"/>
              <a:t>Youth Friendly models exist</a:t>
            </a:r>
          </a:p>
          <a:p>
            <a:pPr lvl="1"/>
            <a:endParaRPr lang="en-US" dirty="0"/>
          </a:p>
          <a:p>
            <a:pPr lvl="1"/>
            <a:r>
              <a:rPr lang="en-US" dirty="0" smtClean="0"/>
              <a:t>Differentiated care approach should be used to support all adolescents and young people:</a:t>
            </a:r>
          </a:p>
          <a:p>
            <a:pPr lvl="2"/>
            <a:r>
              <a:rPr lang="en-US" dirty="0" smtClean="0"/>
              <a:t>Newly initiated on ART &lt;6months and</a:t>
            </a:r>
          </a:p>
          <a:p>
            <a:pPr lvl="2"/>
            <a:r>
              <a:rPr lang="en-US" dirty="0" smtClean="0"/>
              <a:t>Not-virally suppressed</a:t>
            </a:r>
          </a:p>
          <a:p>
            <a:pPr marL="0" indent="0">
              <a:buNone/>
            </a:pPr>
            <a:endParaRPr lang="en-US" dirty="0"/>
          </a:p>
        </p:txBody>
      </p:sp>
      <p:pic>
        <p:nvPicPr>
          <p:cNvPr id="4" name="Picture 3"/>
          <p:cNvPicPr>
            <a:picLocks noChangeAspect="1"/>
          </p:cNvPicPr>
          <p:nvPr/>
        </p:nvPicPr>
        <p:blipFill rotWithShape="1">
          <a:blip r:embed="rId3"/>
          <a:srcRect l="6926" r="13996"/>
          <a:stretch/>
        </p:blipFill>
        <p:spPr>
          <a:xfrm>
            <a:off x="264152" y="4132506"/>
            <a:ext cx="2365155" cy="245699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srcRect l="38114" t="35036" r="36435" b="22078"/>
          <a:stretch/>
        </p:blipFill>
        <p:spPr>
          <a:xfrm>
            <a:off x="6609144" y="2754774"/>
            <a:ext cx="2365155" cy="2240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622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rtlCol="0">
        <a:spAutoFit/>
      </a:bodyPr>
      <a:lstStyle>
        <a:defPPr algn="ctr">
          <a:defRPr sz="2400" dirty="0" err="1" smtClean="0"/>
        </a:defPPr>
      </a:lstStyle>
    </a:tx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243F9125C1D146B82DD73336B5FC64" ma:contentTypeVersion="4" ma:contentTypeDescription="Create a new document." ma:contentTypeScope="" ma:versionID="4057ff07b80568edbfced90d3aa16704">
  <xsd:schema xmlns:xsd="http://www.w3.org/2001/XMLSchema" xmlns:xs="http://www.w3.org/2001/XMLSchema" xmlns:p="http://schemas.microsoft.com/office/2006/metadata/properties" xmlns:ns2="250929fa-9806-4449-af20-7947085fa170" targetNamespace="http://schemas.microsoft.com/office/2006/metadata/properties" ma:root="true" ma:fieldsID="09a57b8e0acec33a0a6118c460015e6e" ns2:_="">
    <xsd:import namespace="250929fa-9806-4449-af20-7947085fa17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E5CD60-C59B-4149-9570-D3BCD3D48872}">
  <ds:schemaRefs>
    <ds:schemaRef ds:uri="http://purl.org/dc/terms/"/>
    <ds:schemaRef ds:uri="http://schemas.openxmlformats.org/package/2006/metadata/core-properties"/>
    <ds:schemaRef ds:uri="http://schemas.microsoft.com/office/2006/documentManagement/types"/>
    <ds:schemaRef ds:uri="250929fa-9806-4449-af20-7947085fa170"/>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07D1DCE-5F82-4B96-8E66-8B971A1A9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49905C-0871-4334-9F77-FFE740F02E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AIDS2016_template</Template>
  <TotalTime>3395</TotalTime>
  <Words>776</Words>
  <Application>Microsoft Office PowerPoint</Application>
  <PresentationFormat>On-screen Show (4:3)</PresentationFormat>
  <Paragraphs>89</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Gill Sans Std Light</vt:lpstr>
      <vt:lpstr>AIDS 2016_Template</vt:lpstr>
      <vt:lpstr>Differentiated service delivery: Youth perspectives</vt:lpstr>
      <vt:lpstr>Conflict of Interest</vt:lpstr>
      <vt:lpstr>Adolescents now included!</vt:lpstr>
      <vt:lpstr>Building blocks for adolescents</vt:lpstr>
      <vt:lpstr>Differentiated Care Youth Champions</vt:lpstr>
      <vt:lpstr>What WE want:  Clinical Consultation</vt:lpstr>
      <vt:lpstr>What WE want:  ART refills</vt:lpstr>
      <vt:lpstr>What WE want:  Psychosocial Support </vt:lpstr>
      <vt:lpstr>Looking ahead:  Realizing differentiated care for adolescents and young people</vt:lpstr>
      <vt:lpstr>Southern African HIV Clinician Guidelines:  Adherence to ART in adolescents and young adults</vt:lpstr>
      <vt:lpstr>Southern African HIV Clinician Guidelines:  Adherence to ART in adolescents and young adults</vt:lpstr>
      <vt:lpstr>PowerPoint Presentation</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Saal</cp:lastModifiedBy>
  <cp:revision>90</cp:revision>
  <cp:lastPrinted>2013-05-21T10:50:12Z</cp:lastPrinted>
  <dcterms:created xsi:type="dcterms:W3CDTF">2016-08-17T09:53:51Z</dcterms:created>
  <dcterms:modified xsi:type="dcterms:W3CDTF">2017-07-24T17:28:20Z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0x01010005243F9125C1D146B82DD73336B5FC64</vt:lpwstr>
  </property>
</Properties>
</file>