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67" r:id="rId5"/>
    <p:sldId id="289" r:id="rId6"/>
    <p:sldId id="281" r:id="rId7"/>
    <p:sldId id="282" r:id="rId8"/>
    <p:sldId id="287" r:id="rId9"/>
    <p:sldId id="270" r:id="rId10"/>
    <p:sldId id="294" r:id="rId11"/>
    <p:sldId id="293" r:id="rId12"/>
    <p:sldId id="271" r:id="rId13"/>
    <p:sldId id="291" r:id="rId14"/>
    <p:sldId id="290" r:id="rId15"/>
    <p:sldId id="278" r:id="rId1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 Grimsrud" initials="A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6666"/>
    <a:srgbClr val="00CC99"/>
    <a:srgbClr val="ED1C24"/>
    <a:srgbClr val="EF41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849" autoAdjust="0"/>
  </p:normalViewPr>
  <p:slideViewPr>
    <p:cSldViewPr snapToGrid="0" snapToObjects="1">
      <p:cViewPr>
        <p:scale>
          <a:sx n="60" d="100"/>
          <a:sy n="60" d="100"/>
        </p:scale>
        <p:origin x="-2440" y="-172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9" d="100"/>
          <a:sy n="69" d="100"/>
        </p:scale>
        <p:origin x="-2568" y="-12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file:///\\WIMS.who.int\HQ\GVA11\Home\MACDONALDV\Desktop\Cascade%20KP%20Beyrer%20%20figure.xlsx"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439214816457802"/>
          <c:y val="0.0140046349627983"/>
          <c:w val="0.807972594974924"/>
          <c:h val="0.917030009802991"/>
        </c:manualLayout>
      </c:layout>
      <c:barChart>
        <c:barDir val="col"/>
        <c:grouping val="clustered"/>
        <c:varyColors val="0"/>
        <c:ser>
          <c:idx val="0"/>
          <c:order val="0"/>
          <c:tx>
            <c:strRef>
              <c:f>Sheet1!$B$42</c:f>
              <c:strCache>
                <c:ptCount val="1"/>
                <c:pt idx="0">
                  <c:v>Diagnosed</c:v>
                </c:pt>
              </c:strCache>
            </c:strRef>
          </c:tx>
          <c:invertIfNegative val="0"/>
          <c:cat>
            <c:strRef>
              <c:f>Sheet1!$A$44:$A$51</c:f>
              <c:strCache>
                <c:ptCount val="8"/>
                <c:pt idx="0">
                  <c:v>FSW, Malawi</c:v>
                </c:pt>
                <c:pt idx="1">
                  <c:v>FSW , Zimb</c:v>
                </c:pt>
                <c:pt idx="2">
                  <c:v>MSM, India</c:v>
                </c:pt>
                <c:pt idx="3">
                  <c:v>FSW, Burkina F</c:v>
                </c:pt>
                <c:pt idx="4">
                  <c:v>PWID, India</c:v>
                </c:pt>
                <c:pt idx="5">
                  <c:v>PWID, EMRO</c:v>
                </c:pt>
                <c:pt idx="6">
                  <c:v>MSM, Russia</c:v>
                </c:pt>
                <c:pt idx="7">
                  <c:v>MSM, Burkina F</c:v>
                </c:pt>
              </c:strCache>
            </c:strRef>
          </c:cat>
          <c:val>
            <c:numRef>
              <c:f>Sheet1!$B$44:$B$51</c:f>
              <c:numCache>
                <c:formatCode>0%</c:formatCode>
                <c:ptCount val="8"/>
                <c:pt idx="0">
                  <c:v>0.8</c:v>
                </c:pt>
                <c:pt idx="1">
                  <c:v>0.61</c:v>
                </c:pt>
                <c:pt idx="2">
                  <c:v>0.44</c:v>
                </c:pt>
                <c:pt idx="3">
                  <c:v>0.38</c:v>
                </c:pt>
                <c:pt idx="4">
                  <c:v>0.36</c:v>
                </c:pt>
                <c:pt idx="5">
                  <c:v>0.25</c:v>
                </c:pt>
                <c:pt idx="6">
                  <c:v>0.2</c:v>
                </c:pt>
                <c:pt idx="7">
                  <c:v>0.18</c:v>
                </c:pt>
              </c:numCache>
            </c:numRef>
          </c:val>
        </c:ser>
        <c:ser>
          <c:idx val="1"/>
          <c:order val="1"/>
          <c:tx>
            <c:strRef>
              <c:f>Sheet1!$C$42</c:f>
              <c:strCache>
                <c:ptCount val="1"/>
                <c:pt idx="0">
                  <c:v>On treatment</c:v>
                </c:pt>
              </c:strCache>
            </c:strRef>
          </c:tx>
          <c:invertIfNegative val="0"/>
          <c:cat>
            <c:strRef>
              <c:f>Sheet1!$A$44:$A$51</c:f>
              <c:strCache>
                <c:ptCount val="8"/>
                <c:pt idx="0">
                  <c:v>FSW, Malawi</c:v>
                </c:pt>
                <c:pt idx="1">
                  <c:v>FSW , Zimb</c:v>
                </c:pt>
                <c:pt idx="2">
                  <c:v>MSM, India</c:v>
                </c:pt>
                <c:pt idx="3">
                  <c:v>FSW, Burkina F</c:v>
                </c:pt>
                <c:pt idx="4">
                  <c:v>PWID, India</c:v>
                </c:pt>
                <c:pt idx="5">
                  <c:v>PWID, EMRO</c:v>
                </c:pt>
                <c:pt idx="6">
                  <c:v>MSM, Russia</c:v>
                </c:pt>
                <c:pt idx="7">
                  <c:v>MSM, Burkina F</c:v>
                </c:pt>
              </c:strCache>
            </c:strRef>
          </c:cat>
          <c:val>
            <c:numRef>
              <c:f>Sheet1!$C$44:$C$51</c:f>
              <c:numCache>
                <c:formatCode>0%</c:formatCode>
                <c:ptCount val="8"/>
                <c:pt idx="0">
                  <c:v>0.51</c:v>
                </c:pt>
                <c:pt idx="1">
                  <c:v>0.4</c:v>
                </c:pt>
                <c:pt idx="2">
                  <c:v>0.3</c:v>
                </c:pt>
                <c:pt idx="3">
                  <c:v>0.32</c:v>
                </c:pt>
                <c:pt idx="5" formatCode="0.00%">
                  <c:v>0.029</c:v>
                </c:pt>
                <c:pt idx="6">
                  <c:v>0.09</c:v>
                </c:pt>
                <c:pt idx="7">
                  <c:v>0.09</c:v>
                </c:pt>
              </c:numCache>
            </c:numRef>
          </c:val>
        </c:ser>
        <c:ser>
          <c:idx val="2"/>
          <c:order val="2"/>
          <c:tx>
            <c:strRef>
              <c:f>Sheet1!$D$42</c:f>
              <c:strCache>
                <c:ptCount val="1"/>
                <c:pt idx="0">
                  <c:v>Suppressed</c:v>
                </c:pt>
              </c:strCache>
            </c:strRef>
          </c:tx>
          <c:invertIfNegative val="0"/>
          <c:cat>
            <c:strRef>
              <c:f>Sheet1!$A$44:$A$51</c:f>
              <c:strCache>
                <c:ptCount val="8"/>
                <c:pt idx="0">
                  <c:v>FSW, Malawi</c:v>
                </c:pt>
                <c:pt idx="1">
                  <c:v>FSW , Zimb</c:v>
                </c:pt>
                <c:pt idx="2">
                  <c:v>MSM, India</c:v>
                </c:pt>
                <c:pt idx="3">
                  <c:v>FSW, Burkina F</c:v>
                </c:pt>
                <c:pt idx="4">
                  <c:v>PWID, India</c:v>
                </c:pt>
                <c:pt idx="5">
                  <c:v>PWID, EMRO</c:v>
                </c:pt>
                <c:pt idx="6">
                  <c:v>MSM, Russia</c:v>
                </c:pt>
                <c:pt idx="7">
                  <c:v>MSM, Burkina F</c:v>
                </c:pt>
              </c:strCache>
            </c:strRef>
          </c:cat>
          <c:val>
            <c:numRef>
              <c:f>Sheet1!$D$44:$D$51</c:f>
              <c:numCache>
                <c:formatCode>0%</c:formatCode>
                <c:ptCount val="8"/>
                <c:pt idx="0">
                  <c:v>0.49</c:v>
                </c:pt>
                <c:pt idx="1">
                  <c:v>0.31</c:v>
                </c:pt>
                <c:pt idx="2">
                  <c:v>0.24</c:v>
                </c:pt>
                <c:pt idx="5" formatCode="0.00%">
                  <c:v>0.00015</c:v>
                </c:pt>
              </c:numCache>
            </c:numRef>
          </c:val>
        </c:ser>
        <c:dLbls>
          <c:showLegendKey val="0"/>
          <c:showVal val="0"/>
          <c:showCatName val="0"/>
          <c:showSerName val="0"/>
          <c:showPercent val="0"/>
          <c:showBubbleSize val="0"/>
        </c:dLbls>
        <c:gapWidth val="150"/>
        <c:axId val="2094534136"/>
        <c:axId val="2099226040"/>
      </c:barChart>
      <c:catAx>
        <c:axId val="2094534136"/>
        <c:scaling>
          <c:orientation val="minMax"/>
        </c:scaling>
        <c:delete val="0"/>
        <c:axPos val="b"/>
        <c:majorTickMark val="out"/>
        <c:minorTickMark val="none"/>
        <c:tickLblPos val="nextTo"/>
        <c:crossAx val="2099226040"/>
        <c:crosses val="autoZero"/>
        <c:auto val="1"/>
        <c:lblAlgn val="ctr"/>
        <c:lblOffset val="100"/>
        <c:noMultiLvlLbl val="0"/>
      </c:catAx>
      <c:valAx>
        <c:axId val="2099226040"/>
        <c:scaling>
          <c:orientation val="minMax"/>
          <c:max val="1.0"/>
        </c:scaling>
        <c:delete val="0"/>
        <c:axPos val="l"/>
        <c:majorGridlines/>
        <c:numFmt formatCode="0%" sourceLinked="1"/>
        <c:majorTickMark val="out"/>
        <c:minorTickMark val="none"/>
        <c:tickLblPos val="nextTo"/>
        <c:crossAx val="2094534136"/>
        <c:crosses val="autoZero"/>
        <c:crossBetween val="between"/>
      </c:valAx>
    </c:plotArea>
    <c:legend>
      <c:legendPos val="r"/>
      <c:layout/>
      <c:overlay val="0"/>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0.03991</cdr:x>
      <cdr:y>0.28571</cdr:y>
    </cdr:from>
    <cdr:to>
      <cdr:x>0.8662</cdr:x>
      <cdr:y>0.28744</cdr:y>
    </cdr:to>
    <cdr:cxnSp macro="">
      <cdr:nvCxnSpPr>
        <cdr:cNvPr id="3" name="Straight Connector 2"/>
        <cdr:cNvCxnSpPr/>
      </cdr:nvCxnSpPr>
      <cdr:spPr>
        <a:xfrm xmlns:a="http://schemas.openxmlformats.org/drawingml/2006/main" flipV="1">
          <a:off x="323850" y="1581150"/>
          <a:ext cx="6705600" cy="9525"/>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0.04499</cdr:x>
      <cdr:y>0.44636</cdr:y>
    </cdr:from>
    <cdr:to>
      <cdr:x>0.87128</cdr:x>
      <cdr:y>0.44808</cdr:y>
    </cdr:to>
    <cdr:cxnSp macro="">
      <cdr:nvCxnSpPr>
        <cdr:cNvPr id="5" name="Straight Connector 4"/>
        <cdr:cNvCxnSpPr/>
      </cdr:nvCxnSpPr>
      <cdr:spPr>
        <a:xfrm xmlns:a="http://schemas.openxmlformats.org/drawingml/2006/main" flipV="1">
          <a:off x="365125" y="2470150"/>
          <a:ext cx="6705600" cy="9525"/>
        </a:xfrm>
        <a:prstGeom xmlns:a="http://schemas.openxmlformats.org/drawingml/2006/main" prst="line">
          <a:avLst/>
        </a:prstGeom>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dr:relSizeAnchor xmlns:cdr="http://schemas.openxmlformats.org/drawingml/2006/chartDrawing">
    <cdr:from>
      <cdr:x>0.04617</cdr:x>
      <cdr:y>0.52897</cdr:y>
    </cdr:from>
    <cdr:to>
      <cdr:x>0.87246</cdr:x>
      <cdr:y>0.53069</cdr:y>
    </cdr:to>
    <cdr:cxnSp macro="">
      <cdr:nvCxnSpPr>
        <cdr:cNvPr id="6" name="Straight Connector 5"/>
        <cdr:cNvCxnSpPr/>
      </cdr:nvCxnSpPr>
      <cdr:spPr>
        <a:xfrm xmlns:a="http://schemas.openxmlformats.org/drawingml/2006/main" flipV="1">
          <a:off x="374650" y="2927350"/>
          <a:ext cx="6705600" cy="9525"/>
        </a:xfrm>
        <a:prstGeom xmlns:a="http://schemas.openxmlformats.org/drawingml/2006/main" prst="line">
          <a:avLst/>
        </a:prstGeom>
      </cdr:spPr>
      <cdr:style>
        <a:lnRef xmlns:a="http://schemas.openxmlformats.org/drawingml/2006/main" idx="2">
          <a:schemeClr val="accent3"/>
        </a:lnRef>
        <a:fillRef xmlns:a="http://schemas.openxmlformats.org/drawingml/2006/main" idx="0">
          <a:schemeClr val="accent3"/>
        </a:fillRef>
        <a:effectRef xmlns:a="http://schemas.openxmlformats.org/drawingml/2006/main" idx="1">
          <a:schemeClr val="accent3"/>
        </a:effectRef>
        <a:fontRef xmlns:a="http://schemas.openxmlformats.org/drawingml/2006/main" idx="minor">
          <a:schemeClr val="tx1"/>
        </a:fontRef>
      </cdr:style>
    </cdr:cxnSp>
  </cdr:relSizeAnchor>
  <cdr:relSizeAnchor xmlns:cdr="http://schemas.openxmlformats.org/drawingml/2006/chartDrawing">
    <cdr:from>
      <cdr:x>0.28286</cdr:x>
      <cdr:y>0.39644</cdr:y>
    </cdr:from>
    <cdr:to>
      <cdr:x>0.86737</cdr:x>
      <cdr:y>0.45206</cdr:y>
    </cdr:to>
    <cdr:sp macro="" textlink="">
      <cdr:nvSpPr>
        <cdr:cNvPr id="7" name="TextBox 1"/>
        <cdr:cNvSpPr txBox="1"/>
      </cdr:nvSpPr>
      <cdr:spPr>
        <a:xfrm xmlns:a="http://schemas.openxmlformats.org/drawingml/2006/main">
          <a:off x="2295525" y="2193925"/>
          <a:ext cx="474345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r"/>
          <a:r>
            <a:rPr lang="en-GB" sz="1400" b="1" dirty="0" smtClean="0">
              <a:solidFill>
                <a:srgbClr val="C00000"/>
              </a:solidFill>
            </a:rPr>
            <a:t>UNAIDS 2016 Global estimates: % of PLHIV receiving ART</a:t>
          </a:r>
          <a:endParaRPr lang="en-US" sz="1400" b="1" dirty="0">
            <a:solidFill>
              <a:srgbClr val="C00000"/>
            </a:solidFill>
          </a:endParaRPr>
        </a:p>
      </cdr:txBody>
    </cdr:sp>
  </cdr:relSizeAnchor>
  <cdr:relSizeAnchor xmlns:cdr="http://schemas.openxmlformats.org/drawingml/2006/chartDrawing">
    <cdr:from>
      <cdr:x>0.28286</cdr:x>
      <cdr:y>0.47791</cdr:y>
    </cdr:from>
    <cdr:to>
      <cdr:x>0.86737</cdr:x>
      <cdr:y>0.53353</cdr:y>
    </cdr:to>
    <cdr:sp macro="" textlink="">
      <cdr:nvSpPr>
        <cdr:cNvPr id="8" name="TextBox 1"/>
        <cdr:cNvSpPr txBox="1"/>
      </cdr:nvSpPr>
      <cdr:spPr>
        <a:xfrm xmlns:a="http://schemas.openxmlformats.org/drawingml/2006/main">
          <a:off x="2295525" y="2644775"/>
          <a:ext cx="474345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400" b="1" dirty="0" smtClean="0">
              <a:solidFill>
                <a:schemeClr val="accent3"/>
              </a:solidFill>
            </a:rPr>
            <a:t>UNAIDS 2016 Global estimates: % of PLHIV virally suppressed</a:t>
          </a:r>
          <a:endParaRPr lang="en-US" sz="1400" b="1" dirty="0">
            <a:solidFill>
              <a:schemeClr val="accent3"/>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17/07/24</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890F6CA-6F97-9245-B55D-5413DB8B2FF8}" type="datetimeFigureOut">
              <a:rPr lang="en-US" smtClean="0"/>
              <a:t>17/07/24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09D3ECD5-D8DA-8B4C-9C6C-9C427A1FD4EE}" type="slidenum">
              <a:rPr lang="en-US" smtClean="0"/>
              <a:t>‹#›</a:t>
            </a:fld>
            <a:endParaRPr lang="en-US"/>
          </a:p>
        </p:txBody>
      </p:sp>
    </p:spTree>
    <p:extLst>
      <p:ext uri="{BB962C8B-B14F-4D97-AF65-F5344CB8AC3E}">
        <p14:creationId xmlns:p14="http://schemas.microsoft.com/office/powerpoint/2010/main" val="24432272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D3ECD5-D8DA-8B4C-9C6C-9C427A1FD4EE}" type="slidenum">
              <a:rPr lang="en-US" smtClean="0"/>
              <a:t>1</a:t>
            </a:fld>
            <a:endParaRPr lang="en-US"/>
          </a:p>
        </p:txBody>
      </p:sp>
    </p:spTree>
    <p:extLst>
      <p:ext uri="{BB962C8B-B14F-4D97-AF65-F5344CB8AC3E}">
        <p14:creationId xmlns:p14="http://schemas.microsoft.com/office/powerpoint/2010/main" val="351270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Say something about sensitisation</a:t>
            </a:r>
            <a:r>
              <a:rPr lang="en-GB" baseline="0" dirty="0" smtClean="0"/>
              <a:t> and stigma reduction  / can improve expertise and attitude, this can also address barriers to accessing facility based serviced</a:t>
            </a:r>
            <a:endParaRPr lang="en-US" dirty="0"/>
          </a:p>
        </p:txBody>
      </p:sp>
      <p:sp>
        <p:nvSpPr>
          <p:cNvPr id="4" name="Slide Number Placeholder 3"/>
          <p:cNvSpPr>
            <a:spLocks noGrp="1"/>
          </p:cNvSpPr>
          <p:nvPr>
            <p:ph type="sldNum" sz="quarter" idx="10"/>
          </p:nvPr>
        </p:nvSpPr>
        <p:spPr/>
        <p:txBody>
          <a:bodyPr/>
          <a:lstStyle/>
          <a:p>
            <a:fld id="{09D3ECD5-D8DA-8B4C-9C6C-9C427A1FD4EE}" type="slidenum">
              <a:rPr lang="en-US" smtClean="0"/>
              <a:t>10</a:t>
            </a:fld>
            <a:endParaRPr lang="en-US"/>
          </a:p>
        </p:txBody>
      </p:sp>
    </p:spTree>
    <p:extLst>
      <p:ext uri="{BB962C8B-B14F-4D97-AF65-F5344CB8AC3E}">
        <p14:creationId xmlns:p14="http://schemas.microsoft.com/office/powerpoint/2010/main" val="3557688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How can DSD address structural and other issues, improve retention and uptake etc.</a:t>
            </a:r>
            <a:r>
              <a:rPr lang="en-ZA" dirty="0" smtClean="0">
                <a:effectLst/>
              </a:rPr>
              <a:t> </a:t>
            </a:r>
          </a:p>
          <a:p>
            <a:r>
              <a:rPr lang="en-ZA" dirty="0" smtClean="0">
                <a:effectLst/>
              </a:rPr>
              <a:t>Focus</a:t>
            </a:r>
            <a:r>
              <a:rPr lang="en-ZA" baseline="0" dirty="0" smtClean="0">
                <a:effectLst/>
              </a:rPr>
              <a:t> for </a:t>
            </a:r>
            <a:r>
              <a:rPr lang="en-ZA" baseline="0" dirty="0" err="1" smtClean="0">
                <a:effectLst/>
              </a:rPr>
              <a:t>ke</a:t>
            </a:r>
            <a:endParaRPr lang="en-ZA" baseline="0" dirty="0" smtClean="0">
              <a:effectLst/>
            </a:endParaRPr>
          </a:p>
          <a:p>
            <a:r>
              <a:rPr lang="en-US" dirty="0" smtClean="0"/>
              <a:t>Differentiated care can address inequities in key population access to HIV treatment services through the development of new ART delivery models that meet the specific needs of key populations, and potentially reach </a:t>
            </a:r>
            <a:r>
              <a:rPr lang="en-US" dirty="0" err="1" smtClean="0"/>
              <a:t>marginalised</a:t>
            </a:r>
            <a:r>
              <a:rPr lang="en-US" dirty="0" smtClean="0"/>
              <a:t>, </a:t>
            </a:r>
            <a:r>
              <a:rPr lang="en-US" dirty="0" err="1" smtClean="0"/>
              <a:t>criminalised</a:t>
            </a:r>
            <a:r>
              <a:rPr lang="en-US" dirty="0" smtClean="0"/>
              <a:t> and </a:t>
            </a:r>
            <a:r>
              <a:rPr lang="en-US" dirty="0" err="1" smtClean="0"/>
              <a:t>stigmatised</a:t>
            </a:r>
            <a:r>
              <a:rPr lang="en-US" dirty="0" smtClean="0"/>
              <a:t> populations. </a:t>
            </a:r>
          </a:p>
          <a:p>
            <a:r>
              <a:rPr lang="en-US" dirty="0" smtClean="0"/>
              <a:t>Differentiated ART delivery can also allow greater involvement of key population communities in HIV treatment and care. </a:t>
            </a:r>
          </a:p>
          <a:p>
            <a:r>
              <a:rPr lang="en-ZA" baseline="0" dirty="0" smtClean="0">
                <a:effectLst/>
              </a:rPr>
              <a:t>y pops shouldn’t just be on prevention </a:t>
            </a:r>
            <a:r>
              <a:rPr lang="mr-IN" baseline="0" dirty="0" smtClean="0">
                <a:effectLst/>
              </a:rPr>
              <a:t>–</a:t>
            </a:r>
            <a:r>
              <a:rPr lang="en-ZA" baseline="0" dirty="0" smtClean="0">
                <a:effectLst/>
              </a:rPr>
              <a:t> they also may need a differentiated approach to ART delivery</a:t>
            </a:r>
            <a:endParaRPr lang="en-US" dirty="0" smtClean="0"/>
          </a:p>
          <a:p>
            <a:endParaRPr lang="en-US" dirty="0"/>
          </a:p>
        </p:txBody>
      </p:sp>
      <p:sp>
        <p:nvSpPr>
          <p:cNvPr id="4" name="Slide Number Placeholder 3"/>
          <p:cNvSpPr>
            <a:spLocks noGrp="1"/>
          </p:cNvSpPr>
          <p:nvPr>
            <p:ph type="sldNum" sz="quarter" idx="10"/>
          </p:nvPr>
        </p:nvSpPr>
        <p:spPr/>
        <p:txBody>
          <a:bodyPr/>
          <a:lstStyle/>
          <a:p>
            <a:fld id="{09D3ECD5-D8DA-8B4C-9C6C-9C427A1FD4EE}" type="slidenum">
              <a:rPr lang="en-US" smtClean="0"/>
              <a:t>11</a:t>
            </a:fld>
            <a:endParaRPr lang="en-US"/>
          </a:p>
        </p:txBody>
      </p:sp>
    </p:spTree>
    <p:extLst>
      <p:ext uri="{BB962C8B-B14F-4D97-AF65-F5344CB8AC3E}">
        <p14:creationId xmlns:p14="http://schemas.microsoft.com/office/powerpoint/2010/main" val="3908387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D3ECD5-D8DA-8B4C-9C6C-9C427A1FD4EE}" type="slidenum">
              <a:rPr lang="en-US" smtClean="0"/>
              <a:t>12</a:t>
            </a:fld>
            <a:endParaRPr lang="en-US"/>
          </a:p>
        </p:txBody>
      </p:sp>
    </p:spTree>
    <p:extLst>
      <p:ext uri="{BB962C8B-B14F-4D97-AF65-F5344CB8AC3E}">
        <p14:creationId xmlns:p14="http://schemas.microsoft.com/office/powerpoint/2010/main" val="3632684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Describe definition</a:t>
            </a:r>
            <a:r>
              <a:rPr lang="en-GB" baseline="0" dirty="0" smtClean="0"/>
              <a:t> of KP</a:t>
            </a:r>
          </a:p>
          <a:p>
            <a:r>
              <a:rPr lang="en-GB" baseline="0" dirty="0" smtClean="0"/>
              <a:t>We include prisoners too</a:t>
            </a:r>
            <a:endParaRPr lang="en-US" dirty="0"/>
          </a:p>
        </p:txBody>
      </p:sp>
      <p:sp>
        <p:nvSpPr>
          <p:cNvPr id="4" name="Slide Number Placeholder 3"/>
          <p:cNvSpPr>
            <a:spLocks noGrp="1"/>
          </p:cNvSpPr>
          <p:nvPr>
            <p:ph type="sldNum" sz="quarter" idx="10"/>
          </p:nvPr>
        </p:nvSpPr>
        <p:spPr/>
        <p:txBody>
          <a:bodyPr/>
          <a:lstStyle/>
          <a:p>
            <a:fld id="{09D3ECD5-D8DA-8B4C-9C6C-9C427A1FD4EE}" type="slidenum">
              <a:rPr lang="en-US" smtClean="0"/>
              <a:t>2</a:t>
            </a:fld>
            <a:endParaRPr lang="en-US"/>
          </a:p>
        </p:txBody>
      </p:sp>
    </p:spTree>
    <p:extLst>
      <p:ext uri="{BB962C8B-B14F-4D97-AF65-F5344CB8AC3E}">
        <p14:creationId xmlns:p14="http://schemas.microsoft.com/office/powerpoint/2010/main" val="4057010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in five men who have sex with men in South Africa, Botswana, Malawi and Namibia report that they are afraid to seek health services, almost half had experienced human rights abuses [6]</a:t>
            </a:r>
            <a:r>
              <a:rPr lang="en-GB"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survey of almost 2000 female sex workers in Cameroon found that most had experienced violence and this was associated with fear of health services and mistreatment in a health</a:t>
            </a:r>
            <a:r>
              <a:rPr lang="en-GB" sz="1200" kern="1200" dirty="0" smtClean="0">
                <a:solidFill>
                  <a:schemeClr val="tx1"/>
                </a:solidFill>
                <a:effectLst/>
                <a:latin typeface="+mn-lt"/>
                <a:ea typeface="+mn-ea"/>
                <a:cs typeface="+mn-cs"/>
              </a:rPr>
              <a:t> centre</a:t>
            </a:r>
            <a:r>
              <a:rPr lang="en-US" sz="1200" kern="1200" dirty="0" smtClean="0">
                <a:solidFill>
                  <a:schemeClr val="tx1"/>
                </a:solidFill>
                <a:effectLst/>
                <a:latin typeface="+mn-lt"/>
                <a:ea typeface="+mn-ea"/>
                <a:cs typeface="+mn-cs"/>
              </a:rPr>
              <a:t>, as well as inconsistent condom use</a:t>
            </a:r>
            <a:r>
              <a:rPr lang="en-US" sz="1200" kern="1200" baseline="300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[7].</a:t>
            </a: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GB" dirty="0" smtClean="0"/>
              <a:t>Talk about additional stigma</a:t>
            </a:r>
            <a:r>
              <a:rPr lang="en-GB" baseline="0" dirty="0" smtClean="0"/>
              <a:t> associated with being a KP – and being more than one KP</a:t>
            </a:r>
          </a:p>
          <a:p>
            <a:endParaRPr lang="en-GB" baseline="0" dirty="0" smtClean="0"/>
          </a:p>
          <a:p>
            <a:r>
              <a:rPr lang="en-GB" baseline="0" dirty="0" smtClean="0"/>
              <a:t>Barriers to meeting initiation and adherence to ART include stigma and discrimination, criminalisation, violence and makes it difficult for KP to meet criteria for ”stable patients”  even though they would benefit from the type of DSD recommended for stable patients</a:t>
            </a:r>
          </a:p>
          <a:p>
            <a:endParaRPr lang="en-GB" sz="1200" baseline="0" dirty="0" smtClean="0"/>
          </a:p>
          <a:p>
            <a:r>
              <a:rPr lang="en-GB" sz="1200" dirty="0" smtClean="0"/>
              <a:t>King R, Barker J, </a:t>
            </a:r>
            <a:r>
              <a:rPr lang="en-GB" sz="1200" dirty="0" err="1" smtClean="0"/>
              <a:t>Nakayiwa</a:t>
            </a:r>
            <a:r>
              <a:rPr lang="en-GB" sz="1200" dirty="0" smtClean="0"/>
              <a:t> S, </a:t>
            </a:r>
            <a:r>
              <a:rPr lang="en-GB" sz="1200" dirty="0" err="1" smtClean="0"/>
              <a:t>Katuntu</a:t>
            </a:r>
            <a:r>
              <a:rPr lang="en-GB" sz="1200" dirty="0" smtClean="0"/>
              <a:t> D, </a:t>
            </a:r>
            <a:r>
              <a:rPr lang="en-GB" sz="1200" dirty="0" err="1" smtClean="0"/>
              <a:t>Lubwama</a:t>
            </a:r>
            <a:r>
              <a:rPr lang="en-GB" sz="1200" dirty="0" smtClean="0"/>
              <a:t> G, </a:t>
            </a:r>
            <a:r>
              <a:rPr lang="en-GB" sz="1200" dirty="0" err="1" smtClean="0"/>
              <a:t>Bagenda</a:t>
            </a:r>
            <a:r>
              <a:rPr lang="en-GB" sz="1200" dirty="0" smtClean="0"/>
              <a:t> D, et al. (2013) Men at Risk; a Qualitative Study on HIV Risk, Gender Identity and Violence among Men Who Have Sex with Men Who Report High Risk </a:t>
            </a:r>
            <a:r>
              <a:rPr lang="en-GB" sz="1200" dirty="0" err="1" smtClean="0"/>
              <a:t>Behavior</a:t>
            </a:r>
            <a:r>
              <a:rPr lang="en-GB" sz="1200" dirty="0" smtClean="0"/>
              <a:t> in Kampala, Uganda. </a:t>
            </a:r>
            <a:r>
              <a:rPr lang="en-GB" sz="1200" dirty="0" err="1" smtClean="0"/>
              <a:t>PLoS</a:t>
            </a:r>
            <a:r>
              <a:rPr lang="en-GB" sz="1200" dirty="0" smtClean="0"/>
              <a:t> ONE 8(12): e82937. doi:10.1371/journal.pone.0082937</a:t>
            </a:r>
            <a:endParaRPr lang="en-AU" dirty="0"/>
          </a:p>
        </p:txBody>
      </p:sp>
      <p:sp>
        <p:nvSpPr>
          <p:cNvPr id="4" name="Slide Number Placeholder 3"/>
          <p:cNvSpPr>
            <a:spLocks noGrp="1"/>
          </p:cNvSpPr>
          <p:nvPr>
            <p:ph type="sldNum" sz="quarter" idx="10"/>
          </p:nvPr>
        </p:nvSpPr>
        <p:spPr/>
        <p:txBody>
          <a:bodyPr/>
          <a:lstStyle/>
          <a:p>
            <a:fld id="{838D1436-511E-41A5-ABED-062B2F842E4E}" type="slidenum">
              <a:rPr lang="en-AU" smtClean="0"/>
              <a:t>3</a:t>
            </a:fld>
            <a:endParaRPr lang="en-AU"/>
          </a:p>
        </p:txBody>
      </p:sp>
    </p:spTree>
    <p:extLst>
      <p:ext uri="{BB962C8B-B14F-4D97-AF65-F5344CB8AC3E}">
        <p14:creationId xmlns:p14="http://schemas.microsoft.com/office/powerpoint/2010/main" val="3635984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Say something about sensitisation</a:t>
            </a:r>
            <a:r>
              <a:rPr lang="en-GB" baseline="0" dirty="0" smtClean="0"/>
              <a:t> and stigma reduction  / can improve expertise and attitude, this can also address barriers to accessing facility </a:t>
            </a:r>
            <a:r>
              <a:rPr lang="en-GB" baseline="0" smtClean="0"/>
              <a:t>based services</a:t>
            </a:r>
            <a:endParaRPr lang="en-US" smtClean="0"/>
          </a:p>
        </p:txBody>
      </p:sp>
      <p:sp>
        <p:nvSpPr>
          <p:cNvPr id="4" name="Slide Number Placeholder 3"/>
          <p:cNvSpPr>
            <a:spLocks noGrp="1"/>
          </p:cNvSpPr>
          <p:nvPr>
            <p:ph type="sldNum" sz="quarter" idx="10"/>
          </p:nvPr>
        </p:nvSpPr>
        <p:spPr/>
        <p:txBody>
          <a:bodyPr/>
          <a:lstStyle/>
          <a:p>
            <a:fld id="{09D3ECD5-D8DA-8B4C-9C6C-9C427A1FD4EE}" type="slidenum">
              <a:rPr lang="en-US" smtClean="0"/>
              <a:t>4</a:t>
            </a:fld>
            <a:endParaRPr lang="en-US"/>
          </a:p>
        </p:txBody>
      </p:sp>
    </p:spTree>
    <p:extLst>
      <p:ext uri="{BB962C8B-B14F-4D97-AF65-F5344CB8AC3E}">
        <p14:creationId xmlns:p14="http://schemas.microsoft.com/office/powerpoint/2010/main" val="3081224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D3ECD5-D8DA-8B4C-9C6C-9C427A1FD4EE}" type="slidenum">
              <a:rPr lang="en-US" smtClean="0"/>
              <a:t>5</a:t>
            </a:fld>
            <a:endParaRPr lang="en-US"/>
          </a:p>
        </p:txBody>
      </p:sp>
    </p:spTree>
    <p:extLst>
      <p:ext uri="{BB962C8B-B14F-4D97-AF65-F5344CB8AC3E}">
        <p14:creationId xmlns:p14="http://schemas.microsoft.com/office/powerpoint/2010/main" val="2781879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D3ECD5-D8DA-8B4C-9C6C-9C427A1FD4EE}" type="slidenum">
              <a:rPr lang="en-US" smtClean="0"/>
              <a:t>6</a:t>
            </a:fld>
            <a:endParaRPr lang="en-US"/>
          </a:p>
        </p:txBody>
      </p:sp>
    </p:spTree>
    <p:extLst>
      <p:ext uri="{BB962C8B-B14F-4D97-AF65-F5344CB8AC3E}">
        <p14:creationId xmlns:p14="http://schemas.microsoft.com/office/powerpoint/2010/main" val="109861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D3ECD5-D8DA-8B4C-9C6C-9C427A1FD4EE}" type="slidenum">
              <a:rPr lang="en-US" smtClean="0"/>
              <a:t>7</a:t>
            </a:fld>
            <a:endParaRPr lang="en-US"/>
          </a:p>
        </p:txBody>
      </p:sp>
    </p:spTree>
    <p:extLst>
      <p:ext uri="{BB962C8B-B14F-4D97-AF65-F5344CB8AC3E}">
        <p14:creationId xmlns:p14="http://schemas.microsoft.com/office/powerpoint/2010/main" val="2716817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D3ECD5-D8DA-8B4C-9C6C-9C427A1FD4EE}" type="slidenum">
              <a:rPr lang="en-US" smtClean="0"/>
              <a:t>8</a:t>
            </a:fld>
            <a:endParaRPr lang="en-US"/>
          </a:p>
        </p:txBody>
      </p:sp>
    </p:spTree>
    <p:extLst>
      <p:ext uri="{BB962C8B-B14F-4D97-AF65-F5344CB8AC3E}">
        <p14:creationId xmlns:p14="http://schemas.microsoft.com/office/powerpoint/2010/main" val="1927253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D3ECD5-D8DA-8B4C-9C6C-9C427A1FD4EE}" type="slidenum">
              <a:rPr lang="en-US" smtClean="0"/>
              <a:t>9</a:t>
            </a:fld>
            <a:endParaRPr lang="en-US"/>
          </a:p>
        </p:txBody>
      </p:sp>
    </p:spTree>
    <p:extLst>
      <p:ext uri="{BB962C8B-B14F-4D97-AF65-F5344CB8AC3E}">
        <p14:creationId xmlns:p14="http://schemas.microsoft.com/office/powerpoint/2010/main" val="1880179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47745" y="1835748"/>
            <a:ext cx="8048510" cy="2678596"/>
          </a:xfrm>
          <a:prstGeom prst="rect">
            <a:avLst/>
          </a:prstGeom>
        </p:spPr>
      </p:pic>
      <p:sp>
        <p:nvSpPr>
          <p:cNvPr id="2" name="TextBox 1"/>
          <p:cNvSpPr txBox="1"/>
          <p:nvPr userDrawn="1"/>
        </p:nvSpPr>
        <p:spPr>
          <a:xfrm>
            <a:off x="1209675" y="5953125"/>
            <a:ext cx="7267575" cy="584775"/>
          </a:xfrm>
          <a:prstGeom prst="rect">
            <a:avLst/>
          </a:prstGeom>
          <a:noFill/>
        </p:spPr>
        <p:txBody>
          <a:bodyPr wrap="square" rtlCol="0">
            <a:spAutoFit/>
          </a:bodyPr>
          <a:lstStyle/>
          <a:p>
            <a:pPr algn="ctr"/>
            <a:r>
              <a:rPr lang="fr-CH" sz="3200" dirty="0" smtClean="0">
                <a:solidFill>
                  <a:srgbClr val="ED1C24"/>
                </a:solidFill>
                <a:latin typeface="Gill Sans Std Light" panose="020B0302020104020203" pitchFamily="34" charset="0"/>
              </a:rPr>
              <a:t>#IAS2017 | @IAS_conference</a:t>
            </a:r>
            <a:endParaRPr lang="en-US" sz="3200" dirty="0">
              <a:solidFill>
                <a:srgbClr val="ED1C24"/>
              </a:solidFill>
              <a:latin typeface="Gill Sans Std Light" panose="020B0302020104020203" pitchFamily="34" charset="0"/>
            </a:endParaRP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647825" y="6070728"/>
            <a:ext cx="460417" cy="384448"/>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486" y="925428"/>
            <a:ext cx="8018313" cy="1143000"/>
          </a:xfrm>
        </p:spPr>
        <p:txBody>
          <a:bodyPr/>
          <a:lstStyle>
            <a:lvl1pPr>
              <a:defRPr>
                <a:latin typeface="Gill Sans Std Light" panose="020B0302020104020203"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866486" y="2250990"/>
            <a:ext cx="8018313" cy="4525963"/>
          </a:xfrm>
        </p:spPr>
        <p:txBody>
          <a:bodyPr vert="eaVert"/>
          <a:lstStyle>
            <a:lvl1pPr>
              <a:defRPr>
                <a:latin typeface="Gill Sans Std Light" panose="020B0302020104020203" pitchFamily="34" charset="0"/>
              </a:defRPr>
            </a:lvl1pPr>
            <a:lvl2pPr>
              <a:defRPr>
                <a:latin typeface="Gill Sans Std Light" panose="020B0302020104020203" pitchFamily="34" charset="0"/>
              </a:defRPr>
            </a:lvl2pPr>
            <a:lvl3pPr>
              <a:defRPr>
                <a:latin typeface="Gill Sans Std Light" panose="020B0302020104020203" pitchFamily="34" charset="0"/>
              </a:defRPr>
            </a:lvl3pPr>
            <a:lvl4pPr>
              <a:defRPr>
                <a:latin typeface="Gill Sans Std Light" panose="020B0302020104020203" pitchFamily="34" charset="0"/>
              </a:defRPr>
            </a:lvl4pPr>
            <a:lvl5pPr>
              <a:defRPr>
                <a:latin typeface="Gill Sans Std Light" panose="020B03020201040202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11"/>
          <p:cNvSpPr/>
          <p:nvPr userDrawn="1"/>
        </p:nvSpPr>
        <p:spPr>
          <a:xfrm>
            <a:off x="0" y="-599"/>
            <a:ext cx="9144000" cy="782595"/>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0620" y="80929"/>
            <a:ext cx="1865156" cy="620736"/>
          </a:xfrm>
          <a:prstGeom prst="rect">
            <a:avLst/>
          </a:prstGeom>
        </p:spPr>
      </p:pic>
      <p:sp>
        <p:nvSpPr>
          <p:cNvPr id="14" name="TextBox 13"/>
          <p:cNvSpPr txBox="1"/>
          <p:nvPr userDrawn="1"/>
        </p:nvSpPr>
        <p:spPr>
          <a:xfrm>
            <a:off x="6560870" y="268692"/>
            <a:ext cx="3556739" cy="307777"/>
          </a:xfrm>
          <a:prstGeom prst="rect">
            <a:avLst/>
          </a:prstGeom>
          <a:noFill/>
        </p:spPr>
        <p:txBody>
          <a:bodyPr wrap="square" rtlCol="0">
            <a:spAutoFit/>
          </a:bodyPr>
          <a:lstStyle/>
          <a:p>
            <a:pPr algn="l"/>
            <a:r>
              <a:rPr lang="fr-CH" sz="1400" dirty="0" smtClean="0">
                <a:solidFill>
                  <a:srgbClr val="EF4129"/>
                </a:solidFill>
                <a:latin typeface="Gill Sans Std Light" panose="020B0302020104020203" pitchFamily="34" charset="0"/>
              </a:rPr>
              <a:t>#IAS2017 | @</a:t>
            </a:r>
            <a:r>
              <a:rPr lang="fr-CH" sz="1400" dirty="0" err="1" smtClean="0">
                <a:solidFill>
                  <a:srgbClr val="EF4129"/>
                </a:solidFill>
                <a:latin typeface="Gill Sans Std Light" panose="020B0302020104020203" pitchFamily="34" charset="0"/>
              </a:rPr>
              <a:t>IAS_conference</a:t>
            </a:r>
            <a:endParaRPr lang="en-US" sz="1400" dirty="0">
              <a:solidFill>
                <a:srgbClr val="EF4129"/>
              </a:solidFill>
              <a:latin typeface="Gill Sans Std Light" panose="020B0302020104020203" pitchFamily="34" charset="0"/>
            </a:endParaRP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78746" y="294779"/>
            <a:ext cx="337665" cy="281950"/>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9"/>
            <a:ext cx="8229600" cy="1143000"/>
          </a:xfrm>
        </p:spPr>
        <p:txBody>
          <a:bodyPr/>
          <a:lstStyle>
            <a:lvl1pPr>
              <a:defRPr>
                <a:latin typeface="Gill Sans Std Light" panose="020B030202010402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09801"/>
            <a:ext cx="8229600" cy="4525963"/>
          </a:xfrm>
        </p:spPr>
        <p:txBody>
          <a:bodyPr/>
          <a:lstStyle>
            <a:lvl1pPr>
              <a:defRPr>
                <a:latin typeface="Gill Sans Std Light" panose="020B0302020104020203" pitchFamily="34" charset="0"/>
              </a:defRPr>
            </a:lvl1pPr>
            <a:lvl2pPr>
              <a:defRPr>
                <a:latin typeface="Gill Sans Std Light" panose="020B0302020104020203" pitchFamily="34" charset="0"/>
              </a:defRPr>
            </a:lvl2pPr>
            <a:lvl3pPr>
              <a:defRPr>
                <a:latin typeface="Gill Sans Std Light" panose="020B0302020104020203" pitchFamily="34" charset="0"/>
              </a:defRPr>
            </a:lvl3pPr>
            <a:lvl4pPr>
              <a:defRPr>
                <a:latin typeface="Gill Sans Std Light" panose="020B0302020104020203" pitchFamily="34" charset="0"/>
              </a:defRPr>
            </a:lvl4pPr>
            <a:lvl5pPr>
              <a:defRPr>
                <a:latin typeface="Gill Sans Std Light" panose="020B03020201040202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599"/>
            <a:ext cx="9144000" cy="782595"/>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0620" y="80929"/>
            <a:ext cx="1865156" cy="620736"/>
          </a:xfrm>
          <a:prstGeom prst="rect">
            <a:avLst/>
          </a:prstGeom>
        </p:spPr>
      </p:pic>
      <p:sp>
        <p:nvSpPr>
          <p:cNvPr id="12" name="TextBox 11"/>
          <p:cNvSpPr txBox="1"/>
          <p:nvPr userDrawn="1"/>
        </p:nvSpPr>
        <p:spPr>
          <a:xfrm>
            <a:off x="6560870" y="268692"/>
            <a:ext cx="3556739" cy="307777"/>
          </a:xfrm>
          <a:prstGeom prst="rect">
            <a:avLst/>
          </a:prstGeom>
          <a:noFill/>
        </p:spPr>
        <p:txBody>
          <a:bodyPr wrap="square" rtlCol="0">
            <a:spAutoFit/>
          </a:bodyPr>
          <a:lstStyle/>
          <a:p>
            <a:pPr algn="l"/>
            <a:r>
              <a:rPr lang="fr-CH" sz="1400" dirty="0" smtClean="0">
                <a:solidFill>
                  <a:srgbClr val="EF4129"/>
                </a:solidFill>
                <a:latin typeface="Gill Sans Std Light" panose="020B0302020104020203" pitchFamily="34" charset="0"/>
              </a:rPr>
              <a:t>#IAS2017 | @</a:t>
            </a:r>
            <a:r>
              <a:rPr lang="fr-CH" sz="1400" smtClean="0">
                <a:solidFill>
                  <a:srgbClr val="EF4129"/>
                </a:solidFill>
                <a:latin typeface="Gill Sans Std Light" panose="020B0302020104020203" pitchFamily="34" charset="0"/>
              </a:rPr>
              <a:t>IAS_conference</a:t>
            </a:r>
            <a:endParaRPr lang="en-US" sz="1400" dirty="0">
              <a:solidFill>
                <a:srgbClr val="EF4129"/>
              </a:solidFill>
              <a:latin typeface="Gill Sans Std Light" panose="020B0302020104020203" pitchFamily="34" charset="0"/>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78746" y="294779"/>
            <a:ext cx="337665" cy="281950"/>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6"/>
            <a:ext cx="7772400" cy="1470025"/>
          </a:xfrm>
        </p:spPr>
        <p:txBody>
          <a:bodyPr/>
          <a:lstStyle>
            <a:lvl1pPr>
              <a:defRPr>
                <a:solidFill>
                  <a:srgbClr val="ED1C24"/>
                </a:solidFill>
                <a:latin typeface="Gill Sans Std Light" panose="020B0302020104020203" pitchFamily="34" charset="0"/>
              </a:defRPr>
            </a:lvl1pPr>
          </a:lstStyle>
          <a:p>
            <a:r>
              <a:rPr lang="en-AU" dirty="0" smtClean="0"/>
              <a:t>Click to enter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latin typeface="Gill Sans Std Light" panose="020B03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enter presenter name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11659" y="347848"/>
            <a:ext cx="3720682" cy="1238267"/>
          </a:xfrm>
          <a:prstGeom prst="rect">
            <a:avLst/>
          </a:prstGeom>
        </p:spPr>
      </p:pic>
      <p:sp>
        <p:nvSpPr>
          <p:cNvPr id="10" name="TextBox 9"/>
          <p:cNvSpPr txBox="1"/>
          <p:nvPr userDrawn="1"/>
        </p:nvSpPr>
        <p:spPr>
          <a:xfrm>
            <a:off x="3491761" y="6447071"/>
            <a:ext cx="3556739" cy="307777"/>
          </a:xfrm>
          <a:prstGeom prst="rect">
            <a:avLst/>
          </a:prstGeom>
          <a:noFill/>
        </p:spPr>
        <p:txBody>
          <a:bodyPr wrap="square" rtlCol="0">
            <a:spAutoFit/>
          </a:bodyPr>
          <a:lstStyle/>
          <a:p>
            <a:pPr algn="l"/>
            <a:r>
              <a:rPr lang="fr-CH" sz="1400" dirty="0" smtClean="0">
                <a:solidFill>
                  <a:srgbClr val="ED1C24"/>
                </a:solidFill>
              </a:rPr>
              <a:t>#IAS2017 | @</a:t>
            </a:r>
            <a:r>
              <a:rPr lang="fr-CH" sz="1400" dirty="0" err="1" smtClean="0">
                <a:solidFill>
                  <a:srgbClr val="ED1C24"/>
                </a:solidFill>
              </a:rPr>
              <a:t>IAS_Conference</a:t>
            </a:r>
            <a:endParaRPr lang="en-US" sz="1400" dirty="0">
              <a:solidFill>
                <a:srgbClr val="ED1C24"/>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209637" y="6473158"/>
            <a:ext cx="337665" cy="281950"/>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6487" y="950142"/>
            <a:ext cx="8018280" cy="1143000"/>
          </a:xfrm>
        </p:spPr>
        <p:txBody>
          <a:bodyPr/>
          <a:lstStyle>
            <a:lvl1pPr>
              <a:defRPr>
                <a:latin typeface="Gill Sans Std Light" panose="020B030202010402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66487" y="2275704"/>
            <a:ext cx="8018280" cy="4525963"/>
          </a:xfrm>
        </p:spPr>
        <p:txBody>
          <a:bodyPr/>
          <a:lstStyle>
            <a:lvl1pPr>
              <a:defRPr>
                <a:latin typeface="Gill Sans Std Light" panose="020B0302020104020203" pitchFamily="34" charset="0"/>
              </a:defRPr>
            </a:lvl1pPr>
            <a:lvl2pPr>
              <a:defRPr>
                <a:latin typeface="Gill Sans Std Light" panose="020B0302020104020203" pitchFamily="34" charset="0"/>
              </a:defRPr>
            </a:lvl2pPr>
            <a:lvl3pPr>
              <a:defRPr>
                <a:latin typeface="Gill Sans Std Light" panose="020B0302020104020203" pitchFamily="34" charset="0"/>
              </a:defRPr>
            </a:lvl3pPr>
            <a:lvl4pPr>
              <a:defRPr>
                <a:latin typeface="Gill Sans Std Light" panose="020B0302020104020203" pitchFamily="34" charset="0"/>
              </a:defRPr>
            </a:lvl4pPr>
            <a:lvl5pPr>
              <a:defRPr>
                <a:latin typeface="Gill Sans Std Light" panose="020B03020201040202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599"/>
            <a:ext cx="9144000" cy="782595"/>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0620" y="80929"/>
            <a:ext cx="1865156" cy="620736"/>
          </a:xfrm>
          <a:prstGeom prst="rect">
            <a:avLst/>
          </a:prstGeom>
        </p:spPr>
      </p:pic>
      <p:sp>
        <p:nvSpPr>
          <p:cNvPr id="7" name="TextBox 6"/>
          <p:cNvSpPr txBox="1"/>
          <p:nvPr userDrawn="1"/>
        </p:nvSpPr>
        <p:spPr>
          <a:xfrm>
            <a:off x="6560870" y="268692"/>
            <a:ext cx="3556739" cy="307777"/>
          </a:xfrm>
          <a:prstGeom prst="rect">
            <a:avLst/>
          </a:prstGeom>
          <a:noFill/>
        </p:spPr>
        <p:txBody>
          <a:bodyPr wrap="square" rtlCol="0">
            <a:spAutoFit/>
          </a:bodyPr>
          <a:lstStyle/>
          <a:p>
            <a:pPr algn="l"/>
            <a:r>
              <a:rPr lang="fr-CH" sz="1400" dirty="0" smtClean="0">
                <a:solidFill>
                  <a:srgbClr val="EF4129"/>
                </a:solidFill>
                <a:latin typeface="Gill Sans Std Light" panose="020B0302020104020203" pitchFamily="34" charset="0"/>
              </a:rPr>
              <a:t>#IAS2017 | @</a:t>
            </a:r>
            <a:r>
              <a:rPr lang="fr-CH" sz="1400" dirty="0" err="1" smtClean="0">
                <a:solidFill>
                  <a:srgbClr val="EF4129"/>
                </a:solidFill>
                <a:latin typeface="Gill Sans Std Light" panose="020B0302020104020203" pitchFamily="34" charset="0"/>
              </a:rPr>
              <a:t>IAS_conference</a:t>
            </a:r>
            <a:endParaRPr lang="en-US" sz="1400" dirty="0">
              <a:solidFill>
                <a:srgbClr val="EF4129"/>
              </a:solidFill>
              <a:latin typeface="Gill Sans Std Light" panose="020B0302020104020203" pitchFamily="34" charset="0"/>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78746" y="294779"/>
            <a:ext cx="337665" cy="281950"/>
          </a:xfrm>
          <a:prstGeom prst="rect">
            <a:avLst/>
          </a:prstGeom>
        </p:spPr>
      </p:pic>
      <p:pic>
        <p:nvPicPr>
          <p:cNvPr id="1026" name="Picture 1" descr="image001"/>
          <p:cNvPicPr>
            <a:picLocks noChangeAspect="1" noChangeArrowheads="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20361" y="-163208"/>
            <a:ext cx="13430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0853" y="4406901"/>
            <a:ext cx="7772400" cy="1362075"/>
          </a:xfrm>
        </p:spPr>
        <p:txBody>
          <a:bodyPr anchor="t"/>
          <a:lstStyle>
            <a:lvl1pPr algn="l">
              <a:defRPr sz="4000" b="1" cap="all">
                <a:latin typeface="Gill Sans Std Light" panose="020B03020201040202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10853" y="2906713"/>
            <a:ext cx="7772400" cy="1500187"/>
          </a:xfrm>
        </p:spPr>
        <p:txBody>
          <a:bodyPr anchor="b"/>
          <a:lstStyle>
            <a:lvl1pPr marL="0" indent="0">
              <a:buNone/>
              <a:defRPr sz="2000">
                <a:solidFill>
                  <a:schemeClr val="tx1">
                    <a:tint val="75000"/>
                  </a:schemeClr>
                </a:solidFill>
                <a:latin typeface="Gill Sans Std Light" panose="020B03020201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Edit Master text styles</a:t>
            </a:r>
          </a:p>
        </p:txBody>
      </p:sp>
      <p:sp>
        <p:nvSpPr>
          <p:cNvPr id="12" name="Rectangle 11"/>
          <p:cNvSpPr/>
          <p:nvPr userDrawn="1"/>
        </p:nvSpPr>
        <p:spPr>
          <a:xfrm>
            <a:off x="0" y="-599"/>
            <a:ext cx="9144000" cy="782595"/>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0620" y="80929"/>
            <a:ext cx="1865156" cy="620736"/>
          </a:xfrm>
          <a:prstGeom prst="rect">
            <a:avLst/>
          </a:prstGeom>
        </p:spPr>
      </p:pic>
      <p:sp>
        <p:nvSpPr>
          <p:cNvPr id="14" name="TextBox 13"/>
          <p:cNvSpPr txBox="1"/>
          <p:nvPr userDrawn="1"/>
        </p:nvSpPr>
        <p:spPr>
          <a:xfrm>
            <a:off x="6560870" y="268692"/>
            <a:ext cx="3556739" cy="307777"/>
          </a:xfrm>
          <a:prstGeom prst="rect">
            <a:avLst/>
          </a:prstGeom>
          <a:noFill/>
        </p:spPr>
        <p:txBody>
          <a:bodyPr wrap="square" rtlCol="0">
            <a:spAutoFit/>
          </a:bodyPr>
          <a:lstStyle/>
          <a:p>
            <a:pPr algn="l"/>
            <a:r>
              <a:rPr lang="fr-CH" sz="1400" dirty="0" smtClean="0">
                <a:solidFill>
                  <a:srgbClr val="EF4129"/>
                </a:solidFill>
                <a:latin typeface="Gill Sans Std Light" panose="020B0302020104020203" pitchFamily="34" charset="0"/>
              </a:rPr>
              <a:t>#IAS2017 | @</a:t>
            </a:r>
            <a:r>
              <a:rPr lang="fr-CH" sz="1400" dirty="0" err="1" smtClean="0">
                <a:solidFill>
                  <a:srgbClr val="EF4129"/>
                </a:solidFill>
                <a:latin typeface="Gill Sans Std Light" panose="020B0302020104020203" pitchFamily="34" charset="0"/>
              </a:rPr>
              <a:t>IAS_conference</a:t>
            </a:r>
            <a:endParaRPr lang="en-US" sz="1400" dirty="0">
              <a:solidFill>
                <a:srgbClr val="EF4129"/>
              </a:solidFill>
              <a:latin typeface="Gill Sans Std Light" panose="020B0302020104020203" pitchFamily="34" charset="0"/>
            </a:endParaRP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78746" y="294779"/>
            <a:ext cx="337665" cy="281950"/>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66486" y="884236"/>
            <a:ext cx="8018313" cy="1143000"/>
          </a:xfrm>
        </p:spPr>
        <p:txBody>
          <a:bodyPr/>
          <a:lstStyle>
            <a:lvl1pPr>
              <a:defRPr>
                <a:latin typeface="Gill Sans Std Light" panose="020B0302020104020203"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66486" y="2209798"/>
            <a:ext cx="3836708" cy="4525963"/>
          </a:xfrm>
        </p:spPr>
        <p:txBody>
          <a:bodyPr/>
          <a:lstStyle>
            <a:lvl1pPr>
              <a:defRPr sz="2800">
                <a:latin typeface="Gill Sans Std Light" panose="020B0302020104020203" pitchFamily="34" charset="0"/>
              </a:defRPr>
            </a:lvl1pPr>
            <a:lvl2pPr>
              <a:defRPr sz="2400">
                <a:latin typeface="Gill Sans Std Light" panose="020B0302020104020203" pitchFamily="34" charset="0"/>
              </a:defRPr>
            </a:lvl2pPr>
            <a:lvl3pPr>
              <a:defRPr sz="2000">
                <a:latin typeface="Gill Sans Std Light" panose="020B0302020104020203" pitchFamily="34" charset="0"/>
              </a:defRPr>
            </a:lvl3pPr>
            <a:lvl4pPr>
              <a:defRPr sz="1800">
                <a:latin typeface="Gill Sans Std Light" panose="020B0302020104020203" pitchFamily="34" charset="0"/>
              </a:defRPr>
            </a:lvl4pPr>
            <a:lvl5pPr>
              <a:defRPr sz="1800">
                <a:latin typeface="Gill Sans Std Light" panose="020B0302020104020203" pitchFamily="34" charset="0"/>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55594" y="2209798"/>
            <a:ext cx="4038600" cy="4525963"/>
          </a:xfrm>
        </p:spPr>
        <p:txBody>
          <a:bodyPr/>
          <a:lstStyle>
            <a:lvl1pPr>
              <a:defRPr sz="2800">
                <a:latin typeface="Gill Sans Std Light" panose="020B0302020104020203" pitchFamily="34" charset="0"/>
              </a:defRPr>
            </a:lvl1pPr>
            <a:lvl2pPr>
              <a:defRPr sz="2400">
                <a:latin typeface="Gill Sans Std Light" panose="020B0302020104020203" pitchFamily="34" charset="0"/>
              </a:defRPr>
            </a:lvl2pPr>
            <a:lvl3pPr>
              <a:defRPr sz="2000">
                <a:latin typeface="Gill Sans Std Light" panose="020B0302020104020203" pitchFamily="34" charset="0"/>
              </a:defRPr>
            </a:lvl3pPr>
            <a:lvl4pPr>
              <a:defRPr sz="1800">
                <a:latin typeface="Gill Sans Std Light" panose="020B0302020104020203" pitchFamily="34" charset="0"/>
              </a:defRPr>
            </a:lvl4pPr>
            <a:lvl5pPr>
              <a:defRPr sz="1800">
                <a:latin typeface="Gill Sans Std Light" panose="020B0302020104020203" pitchFamily="34" charset="0"/>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Rectangle 12"/>
          <p:cNvSpPr/>
          <p:nvPr userDrawn="1"/>
        </p:nvSpPr>
        <p:spPr>
          <a:xfrm>
            <a:off x="0" y="-599"/>
            <a:ext cx="9144000" cy="782595"/>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0620" y="80929"/>
            <a:ext cx="1865156" cy="620736"/>
          </a:xfrm>
          <a:prstGeom prst="rect">
            <a:avLst/>
          </a:prstGeom>
        </p:spPr>
      </p:pic>
      <p:sp>
        <p:nvSpPr>
          <p:cNvPr id="15" name="TextBox 14"/>
          <p:cNvSpPr txBox="1"/>
          <p:nvPr userDrawn="1"/>
        </p:nvSpPr>
        <p:spPr>
          <a:xfrm>
            <a:off x="6560870" y="268692"/>
            <a:ext cx="3556739" cy="307777"/>
          </a:xfrm>
          <a:prstGeom prst="rect">
            <a:avLst/>
          </a:prstGeom>
          <a:noFill/>
        </p:spPr>
        <p:txBody>
          <a:bodyPr wrap="square" rtlCol="0">
            <a:spAutoFit/>
          </a:bodyPr>
          <a:lstStyle/>
          <a:p>
            <a:pPr algn="l"/>
            <a:r>
              <a:rPr lang="fr-CH" sz="1400" dirty="0" smtClean="0">
                <a:solidFill>
                  <a:srgbClr val="EF4129"/>
                </a:solidFill>
                <a:latin typeface="Gill Sans Std Light" panose="020B0302020104020203" pitchFamily="34" charset="0"/>
              </a:rPr>
              <a:t>#IAS2017 | @</a:t>
            </a:r>
            <a:r>
              <a:rPr lang="fr-CH" sz="1400" dirty="0" err="1" smtClean="0">
                <a:solidFill>
                  <a:srgbClr val="EF4129"/>
                </a:solidFill>
                <a:latin typeface="Gill Sans Std Light" panose="020B0302020104020203" pitchFamily="34" charset="0"/>
              </a:rPr>
              <a:t>IAS_conference</a:t>
            </a:r>
            <a:endParaRPr lang="en-US" sz="1400" dirty="0">
              <a:solidFill>
                <a:srgbClr val="EF4129"/>
              </a:solidFill>
              <a:latin typeface="Gill Sans Std Light" panose="020B0302020104020203" pitchFamily="34" charset="0"/>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78746" y="294779"/>
            <a:ext cx="337665" cy="281950"/>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66486" y="884239"/>
            <a:ext cx="8018313" cy="1143000"/>
          </a:xfrm>
        </p:spPr>
        <p:txBody>
          <a:bodyPr/>
          <a:lstStyle>
            <a:lvl1pPr>
              <a:defRPr>
                <a:latin typeface="Gill Sans Std Light" panose="020B03020201040202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66486" y="2144713"/>
            <a:ext cx="3838296" cy="639763"/>
          </a:xfrm>
        </p:spPr>
        <p:txBody>
          <a:bodyPr anchor="b"/>
          <a:lstStyle>
            <a:lvl1pPr marL="0" indent="0">
              <a:buNone/>
              <a:defRPr sz="2400" b="1">
                <a:latin typeface="Gill Sans Std Light" panose="020B03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866486" y="2784475"/>
            <a:ext cx="3838296" cy="3951288"/>
          </a:xfrm>
        </p:spPr>
        <p:txBody>
          <a:bodyPr/>
          <a:lstStyle>
            <a:lvl1pPr>
              <a:defRPr sz="2400">
                <a:latin typeface="Gill Sans Std Light" panose="020B0302020104020203" pitchFamily="34" charset="0"/>
              </a:defRPr>
            </a:lvl1pPr>
            <a:lvl2pPr>
              <a:defRPr sz="2000">
                <a:latin typeface="Gill Sans Std Light" panose="020B0302020104020203" pitchFamily="34" charset="0"/>
              </a:defRPr>
            </a:lvl2pPr>
            <a:lvl3pPr>
              <a:defRPr sz="1800">
                <a:latin typeface="Gill Sans Std Light" panose="020B0302020104020203" pitchFamily="34" charset="0"/>
              </a:defRPr>
            </a:lvl3pPr>
            <a:lvl4pPr>
              <a:defRPr sz="1600">
                <a:latin typeface="Gill Sans Std Light" panose="020B0302020104020203" pitchFamily="34" charset="0"/>
              </a:defRPr>
            </a:lvl4pPr>
            <a:lvl5pPr>
              <a:defRPr sz="1600">
                <a:latin typeface="Gill Sans Std Light" panose="020B0302020104020203" pitchFamily="34" charset="0"/>
              </a:defRPr>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52421" y="2144713"/>
            <a:ext cx="4041775" cy="639763"/>
          </a:xfrm>
        </p:spPr>
        <p:txBody>
          <a:bodyPr anchor="b"/>
          <a:lstStyle>
            <a:lvl1pPr marL="0" indent="0">
              <a:buNone/>
              <a:defRPr sz="2400" b="1">
                <a:latin typeface="Gill Sans Std Light" panose="020B03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852421" y="2784475"/>
            <a:ext cx="4041775" cy="3951288"/>
          </a:xfrm>
        </p:spPr>
        <p:txBody>
          <a:bodyPr/>
          <a:lstStyle>
            <a:lvl1pPr>
              <a:defRPr sz="2400">
                <a:latin typeface="Gill Sans Std Light" panose="020B0302020104020203" pitchFamily="34" charset="0"/>
              </a:defRPr>
            </a:lvl1pPr>
            <a:lvl2pPr>
              <a:defRPr sz="2000">
                <a:latin typeface="Gill Sans Std Light" panose="020B0302020104020203" pitchFamily="34" charset="0"/>
              </a:defRPr>
            </a:lvl2pPr>
            <a:lvl3pPr>
              <a:defRPr sz="1800">
                <a:latin typeface="Gill Sans Std Light" panose="020B0302020104020203" pitchFamily="34" charset="0"/>
              </a:defRPr>
            </a:lvl3pPr>
            <a:lvl4pPr>
              <a:defRPr sz="1600">
                <a:latin typeface="Gill Sans Std Light" panose="020B0302020104020203" pitchFamily="34" charset="0"/>
              </a:defRPr>
            </a:lvl4pPr>
            <a:lvl5pPr>
              <a:defRPr sz="1600">
                <a:latin typeface="Gill Sans Std Light" panose="020B0302020104020203" pitchFamily="34" charset="0"/>
              </a:defRPr>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Rectangle 13"/>
          <p:cNvSpPr/>
          <p:nvPr userDrawn="1"/>
        </p:nvSpPr>
        <p:spPr>
          <a:xfrm>
            <a:off x="0" y="-599"/>
            <a:ext cx="9144000" cy="782595"/>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0620" y="80929"/>
            <a:ext cx="1865156" cy="620736"/>
          </a:xfrm>
          <a:prstGeom prst="rect">
            <a:avLst/>
          </a:prstGeom>
        </p:spPr>
      </p:pic>
      <p:sp>
        <p:nvSpPr>
          <p:cNvPr id="17" name="TextBox 16"/>
          <p:cNvSpPr txBox="1"/>
          <p:nvPr userDrawn="1"/>
        </p:nvSpPr>
        <p:spPr>
          <a:xfrm>
            <a:off x="6560870" y="268692"/>
            <a:ext cx="3556739" cy="307777"/>
          </a:xfrm>
          <a:prstGeom prst="rect">
            <a:avLst/>
          </a:prstGeom>
          <a:noFill/>
        </p:spPr>
        <p:txBody>
          <a:bodyPr wrap="square" rtlCol="0">
            <a:spAutoFit/>
          </a:bodyPr>
          <a:lstStyle/>
          <a:p>
            <a:pPr algn="l"/>
            <a:r>
              <a:rPr lang="fr-CH" sz="1400" dirty="0" smtClean="0">
                <a:solidFill>
                  <a:srgbClr val="EF4129"/>
                </a:solidFill>
                <a:latin typeface="Gill Sans Std Light" panose="020B0302020104020203" pitchFamily="34" charset="0"/>
              </a:rPr>
              <a:t>#IAS2017 | @</a:t>
            </a:r>
            <a:r>
              <a:rPr lang="fr-CH" sz="1400" dirty="0" err="1" smtClean="0">
                <a:solidFill>
                  <a:srgbClr val="EF4129"/>
                </a:solidFill>
                <a:latin typeface="Gill Sans Std Light" panose="020B0302020104020203" pitchFamily="34" charset="0"/>
              </a:rPr>
              <a:t>IAS_conference</a:t>
            </a:r>
            <a:endParaRPr lang="en-US" sz="1400" dirty="0">
              <a:solidFill>
                <a:srgbClr val="EF4129"/>
              </a:solidFill>
              <a:latin typeface="Gill Sans Std Light" panose="020B0302020104020203" pitchFamily="34" charset="0"/>
            </a:endParaRP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78746" y="294779"/>
            <a:ext cx="337665" cy="281950"/>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66486" y="950142"/>
            <a:ext cx="8018313" cy="1143000"/>
          </a:xfrm>
        </p:spPr>
        <p:txBody>
          <a:bodyPr/>
          <a:lstStyle>
            <a:lvl1pPr>
              <a:defRPr>
                <a:latin typeface="Gill Sans Std Light" panose="020B0302020104020203" pitchFamily="34" charset="0"/>
              </a:defRPr>
            </a:lvl1pPr>
          </a:lstStyle>
          <a:p>
            <a:r>
              <a:rPr lang="en-US" dirty="0" smtClean="0"/>
              <a:t>Click to edit Master title style</a:t>
            </a:r>
            <a:endParaRPr lang="en-US" dirty="0"/>
          </a:p>
        </p:txBody>
      </p:sp>
      <p:sp>
        <p:nvSpPr>
          <p:cNvPr id="11" name="Rectangle 10"/>
          <p:cNvSpPr/>
          <p:nvPr userDrawn="1"/>
        </p:nvSpPr>
        <p:spPr>
          <a:xfrm>
            <a:off x="0" y="-599"/>
            <a:ext cx="9144000" cy="782595"/>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0620" y="80929"/>
            <a:ext cx="1865156" cy="620736"/>
          </a:xfrm>
          <a:prstGeom prst="rect">
            <a:avLst/>
          </a:prstGeom>
        </p:spPr>
      </p:pic>
      <p:sp>
        <p:nvSpPr>
          <p:cNvPr id="13" name="TextBox 12"/>
          <p:cNvSpPr txBox="1"/>
          <p:nvPr userDrawn="1"/>
        </p:nvSpPr>
        <p:spPr>
          <a:xfrm>
            <a:off x="6560870" y="268692"/>
            <a:ext cx="3556739" cy="307777"/>
          </a:xfrm>
          <a:prstGeom prst="rect">
            <a:avLst/>
          </a:prstGeom>
          <a:noFill/>
        </p:spPr>
        <p:txBody>
          <a:bodyPr wrap="square" rtlCol="0">
            <a:spAutoFit/>
          </a:bodyPr>
          <a:lstStyle/>
          <a:p>
            <a:pPr algn="l"/>
            <a:r>
              <a:rPr lang="fr-CH" sz="1400" dirty="0" smtClean="0">
                <a:solidFill>
                  <a:srgbClr val="EF4129"/>
                </a:solidFill>
                <a:latin typeface="Gill Sans Std Light" panose="020B0302020104020203" pitchFamily="34" charset="0"/>
              </a:rPr>
              <a:t>#IAS2017 | @</a:t>
            </a:r>
            <a:r>
              <a:rPr lang="fr-CH" sz="1400" dirty="0" err="1" smtClean="0">
                <a:solidFill>
                  <a:srgbClr val="EF4129"/>
                </a:solidFill>
                <a:latin typeface="Gill Sans Std Light" panose="020B0302020104020203" pitchFamily="34" charset="0"/>
              </a:rPr>
              <a:t>IAS_conference</a:t>
            </a:r>
            <a:endParaRPr lang="en-US" sz="1400" dirty="0">
              <a:solidFill>
                <a:srgbClr val="EF4129"/>
              </a:solidFill>
              <a:latin typeface="Gill Sans Std Light" panose="020B0302020104020203" pitchFamily="34" charset="0"/>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78746" y="294779"/>
            <a:ext cx="337665" cy="281950"/>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87" y="907362"/>
            <a:ext cx="2797026" cy="1162051"/>
          </a:xfrm>
        </p:spPr>
        <p:txBody>
          <a:bodyPr anchor="b"/>
          <a:lstStyle>
            <a:lvl1pPr algn="l">
              <a:defRPr sz="2000" b="1">
                <a:latin typeface="Gill Sans Std Light" panose="020B030202010402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773017" y="907365"/>
            <a:ext cx="5111750" cy="5853113"/>
          </a:xfrm>
        </p:spPr>
        <p:txBody>
          <a:bodyPr/>
          <a:lstStyle>
            <a:lvl1pPr>
              <a:defRPr sz="3200">
                <a:latin typeface="Gill Sans Std Light" panose="020B0302020104020203" pitchFamily="34" charset="0"/>
              </a:defRPr>
            </a:lvl1pPr>
            <a:lvl2pPr>
              <a:defRPr sz="2800">
                <a:latin typeface="Gill Sans Std Light" panose="020B0302020104020203" pitchFamily="34" charset="0"/>
              </a:defRPr>
            </a:lvl2pPr>
            <a:lvl3pPr>
              <a:defRPr sz="2400">
                <a:latin typeface="Gill Sans Std Light" panose="020B0302020104020203" pitchFamily="34" charset="0"/>
              </a:defRPr>
            </a:lvl3pPr>
            <a:lvl4pPr>
              <a:defRPr sz="2000">
                <a:latin typeface="Gill Sans Std Light" panose="020B0302020104020203" pitchFamily="34" charset="0"/>
              </a:defRPr>
            </a:lvl4pPr>
            <a:lvl5pPr>
              <a:defRPr sz="2000">
                <a:latin typeface="Gill Sans Std Light" panose="020B0302020104020203" pitchFamily="34" charset="0"/>
              </a:defRPr>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66487" y="2069415"/>
            <a:ext cx="2797026" cy="4691063"/>
          </a:xfrm>
        </p:spPr>
        <p:txBody>
          <a:bodyPr/>
          <a:lstStyle>
            <a:lvl1pPr marL="0" indent="0">
              <a:buNone/>
              <a:defRPr sz="1400">
                <a:latin typeface="Gill Sans Std Light" panose="020B03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Edit Master text styles</a:t>
            </a:r>
          </a:p>
        </p:txBody>
      </p:sp>
      <p:sp>
        <p:nvSpPr>
          <p:cNvPr id="13" name="Rectangle 12"/>
          <p:cNvSpPr/>
          <p:nvPr userDrawn="1"/>
        </p:nvSpPr>
        <p:spPr>
          <a:xfrm>
            <a:off x="0" y="-599"/>
            <a:ext cx="9144000" cy="782595"/>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0620" y="80929"/>
            <a:ext cx="1865156" cy="620736"/>
          </a:xfrm>
          <a:prstGeom prst="rect">
            <a:avLst/>
          </a:prstGeom>
        </p:spPr>
      </p:pic>
      <p:sp>
        <p:nvSpPr>
          <p:cNvPr id="15" name="TextBox 14"/>
          <p:cNvSpPr txBox="1"/>
          <p:nvPr userDrawn="1"/>
        </p:nvSpPr>
        <p:spPr>
          <a:xfrm>
            <a:off x="6560870" y="268692"/>
            <a:ext cx="3556739" cy="307777"/>
          </a:xfrm>
          <a:prstGeom prst="rect">
            <a:avLst/>
          </a:prstGeom>
          <a:noFill/>
        </p:spPr>
        <p:txBody>
          <a:bodyPr wrap="square" rtlCol="0">
            <a:spAutoFit/>
          </a:bodyPr>
          <a:lstStyle/>
          <a:p>
            <a:pPr algn="l"/>
            <a:r>
              <a:rPr lang="fr-CH" sz="1400" dirty="0" smtClean="0">
                <a:solidFill>
                  <a:srgbClr val="EF4129"/>
                </a:solidFill>
                <a:latin typeface="Gill Sans Std Light" panose="020B0302020104020203" pitchFamily="34" charset="0"/>
              </a:rPr>
              <a:t>#IAS2017 | @</a:t>
            </a:r>
            <a:r>
              <a:rPr lang="fr-CH" sz="1400" dirty="0" err="1" smtClean="0">
                <a:solidFill>
                  <a:srgbClr val="EF4129"/>
                </a:solidFill>
                <a:latin typeface="Gill Sans Std Light" panose="020B0302020104020203" pitchFamily="34" charset="0"/>
              </a:rPr>
              <a:t>IAS_conference</a:t>
            </a:r>
            <a:endParaRPr lang="en-US" sz="1400" dirty="0">
              <a:solidFill>
                <a:srgbClr val="EF4129"/>
              </a:solidFill>
              <a:latin typeface="Gill Sans Std Light" panose="020B0302020104020203" pitchFamily="34" charset="0"/>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78746" y="294779"/>
            <a:ext cx="337665" cy="281950"/>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69011"/>
            <a:ext cx="5486400" cy="566739"/>
          </a:xfrm>
        </p:spPr>
        <p:txBody>
          <a:bodyPr anchor="b"/>
          <a:lstStyle>
            <a:lvl1pPr algn="l">
              <a:defRPr sz="2000" b="1">
                <a:latin typeface="Gill Sans Std Light" panose="020B0302020104020203"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181186"/>
            <a:ext cx="5486400" cy="4114800"/>
          </a:xfrm>
        </p:spPr>
        <p:txBody>
          <a:bodyPr/>
          <a:lstStyle>
            <a:lvl1pPr marL="0" indent="0">
              <a:buNone/>
              <a:defRPr sz="3200">
                <a:latin typeface="Gill Sans Std Light" panose="020B03020201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935749"/>
            <a:ext cx="5486400" cy="804863"/>
          </a:xfrm>
        </p:spPr>
        <p:txBody>
          <a:bodyPr/>
          <a:lstStyle>
            <a:lvl1pPr marL="0" indent="0">
              <a:buNone/>
              <a:defRPr sz="1400">
                <a:latin typeface="Gill Sans Std Light" panose="020B03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Edit Master text styles</a:t>
            </a:r>
          </a:p>
        </p:txBody>
      </p:sp>
      <p:sp>
        <p:nvSpPr>
          <p:cNvPr id="13" name="Rectangle 12"/>
          <p:cNvSpPr/>
          <p:nvPr userDrawn="1"/>
        </p:nvSpPr>
        <p:spPr>
          <a:xfrm>
            <a:off x="0" y="-599"/>
            <a:ext cx="9144000" cy="782595"/>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0620" y="80929"/>
            <a:ext cx="1865156" cy="620736"/>
          </a:xfrm>
          <a:prstGeom prst="rect">
            <a:avLst/>
          </a:prstGeom>
        </p:spPr>
      </p:pic>
      <p:sp>
        <p:nvSpPr>
          <p:cNvPr id="15" name="TextBox 14"/>
          <p:cNvSpPr txBox="1"/>
          <p:nvPr userDrawn="1"/>
        </p:nvSpPr>
        <p:spPr>
          <a:xfrm>
            <a:off x="6560870" y="268692"/>
            <a:ext cx="3556739" cy="307777"/>
          </a:xfrm>
          <a:prstGeom prst="rect">
            <a:avLst/>
          </a:prstGeom>
          <a:noFill/>
        </p:spPr>
        <p:txBody>
          <a:bodyPr wrap="square" rtlCol="0">
            <a:spAutoFit/>
          </a:bodyPr>
          <a:lstStyle/>
          <a:p>
            <a:pPr algn="l"/>
            <a:r>
              <a:rPr lang="fr-CH" sz="1400" dirty="0" smtClean="0">
                <a:solidFill>
                  <a:srgbClr val="EF4129"/>
                </a:solidFill>
                <a:latin typeface="Gill Sans Std Light" panose="020B0302020104020203" pitchFamily="34" charset="0"/>
              </a:rPr>
              <a:t>#IAS2017 | @</a:t>
            </a:r>
            <a:r>
              <a:rPr lang="fr-CH" sz="1400" dirty="0" err="1" smtClean="0">
                <a:solidFill>
                  <a:srgbClr val="EF4129"/>
                </a:solidFill>
                <a:latin typeface="Gill Sans Std Light" panose="020B0302020104020203" pitchFamily="34" charset="0"/>
              </a:rPr>
              <a:t>IAS_conference</a:t>
            </a:r>
            <a:endParaRPr lang="en-US" sz="1400" dirty="0">
              <a:solidFill>
                <a:srgbClr val="EF4129"/>
              </a:solidFill>
              <a:latin typeface="Gill Sans Std Light" panose="020B0302020104020203" pitchFamily="34" charset="0"/>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78746" y="294779"/>
            <a:ext cx="337665" cy="281950"/>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rgbClr val="EF4129"/>
          </a:solidFill>
          <a:latin typeface="Gill Sans Std Light" panose="020B0302020104020203"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ill Sans Std Light" panose="020B0302020104020203"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Gill Sans Std Light" panose="020B0302020104020203"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Gill Sans Std Light" panose="020B0302020104020203"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Gill Sans Std Light" panose="020B0302020104020203"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Gill Sans Std Light" panose="020B0302020104020203"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hyperlink" Target="https://www-ncbi-nlm-nih-gov.ezproxy.lib.uts.edu.au/pubmed/?term=Risher%20K%5BAuthor%5D&amp;cauthor=true&amp;cauthor_uid=26352393" TargetMode="External"/><Relationship Id="rId5" Type="http://schemas.openxmlformats.org/officeDocument/2006/relationships/hyperlink" Target="https://www-ncbi-nlm-nih-gov.ezproxy.lib.uts.edu.au/pubmed/?term=beyrer+HIV+cascade+key+populations" TargetMode="External"/><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23710"/>
            <a:ext cx="7772400" cy="1470025"/>
          </a:xfrm>
        </p:spPr>
        <p:txBody>
          <a:bodyPr>
            <a:normAutofit fontScale="90000"/>
          </a:bodyPr>
          <a:lstStyle/>
          <a:p>
            <a:r>
              <a:rPr lang="en-US" dirty="0">
                <a:solidFill>
                  <a:srgbClr val="009999"/>
                </a:solidFill>
              </a:rPr>
              <a:t>Differentiated service delivery for key populations: </a:t>
            </a:r>
            <a:r>
              <a:rPr lang="en-US" dirty="0" smtClean="0">
                <a:solidFill>
                  <a:srgbClr val="009999"/>
                </a:solidFill>
              </a:rPr>
              <a:t/>
            </a:r>
            <a:br>
              <a:rPr lang="en-US" dirty="0" smtClean="0">
                <a:solidFill>
                  <a:srgbClr val="009999"/>
                </a:solidFill>
              </a:rPr>
            </a:br>
            <a:r>
              <a:rPr lang="en-US" dirty="0" smtClean="0">
                <a:solidFill>
                  <a:srgbClr val="009999"/>
                </a:solidFill>
              </a:rPr>
              <a:t>key </a:t>
            </a:r>
            <a:r>
              <a:rPr lang="en-US" dirty="0">
                <a:solidFill>
                  <a:srgbClr val="009999"/>
                </a:solidFill>
              </a:rPr>
              <a:t>considerations from a policy perspective</a:t>
            </a:r>
          </a:p>
        </p:txBody>
      </p:sp>
      <p:sp>
        <p:nvSpPr>
          <p:cNvPr id="3" name="Subtitle 2"/>
          <p:cNvSpPr>
            <a:spLocks noGrp="1"/>
          </p:cNvSpPr>
          <p:nvPr>
            <p:ph type="subTitle" idx="1"/>
          </p:nvPr>
        </p:nvSpPr>
        <p:spPr>
          <a:xfrm>
            <a:off x="1357795" y="4911833"/>
            <a:ext cx="6400800" cy="1752600"/>
          </a:xfrm>
        </p:spPr>
        <p:txBody>
          <a:bodyPr>
            <a:normAutofit/>
          </a:bodyPr>
          <a:lstStyle/>
          <a:p>
            <a:r>
              <a:rPr lang="en-US" sz="2400" dirty="0" smtClean="0"/>
              <a:t>Virginia Macdonald,</a:t>
            </a:r>
          </a:p>
          <a:p>
            <a:r>
              <a:rPr lang="en-US" sz="2400" dirty="0" smtClean="0"/>
              <a:t>HIV Department</a:t>
            </a:r>
          </a:p>
          <a:p>
            <a:r>
              <a:rPr lang="en-US" sz="2400" dirty="0" smtClean="0"/>
              <a:t>World Health Organization</a:t>
            </a:r>
            <a:endParaRPr lang="en-US" sz="2400" dirty="0"/>
          </a:p>
        </p:txBody>
      </p:sp>
    </p:spTree>
    <p:extLst>
      <p:ext uri="{BB962C8B-B14F-4D97-AF65-F5344CB8AC3E}">
        <p14:creationId xmlns:p14="http://schemas.microsoft.com/office/powerpoint/2010/main" val="27337110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Content Placeholder 3" descr="Screen Shot 2017-07-17 at 10.00.13.png"/>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2870" r="-2870"/>
          <a:stretch/>
        </p:blipFill>
        <p:spPr>
          <a:xfrm>
            <a:off x="-10012" y="274206"/>
            <a:ext cx="9058940" cy="1239564"/>
          </a:xfrm>
        </p:spPr>
      </p:pic>
      <p:sp>
        <p:nvSpPr>
          <p:cNvPr id="9" name="TextBox 8"/>
          <p:cNvSpPr txBox="1"/>
          <p:nvPr/>
        </p:nvSpPr>
        <p:spPr>
          <a:xfrm>
            <a:off x="2044399" y="726407"/>
            <a:ext cx="1701209" cy="369332"/>
          </a:xfrm>
          <a:prstGeom prst="rect">
            <a:avLst/>
          </a:prstGeom>
          <a:noFill/>
        </p:spPr>
        <p:txBody>
          <a:bodyPr wrap="square" rtlCol="0">
            <a:spAutoFit/>
          </a:bodyPr>
          <a:lstStyle/>
          <a:p>
            <a:pPr algn="ctr"/>
            <a:r>
              <a:rPr lang="en-US" dirty="0" smtClean="0"/>
              <a:t>3-6 monthly</a:t>
            </a:r>
            <a:endParaRPr lang="en-US" dirty="0"/>
          </a:p>
        </p:txBody>
      </p:sp>
      <p:sp>
        <p:nvSpPr>
          <p:cNvPr id="10" name="TextBox 9"/>
          <p:cNvSpPr txBox="1"/>
          <p:nvPr/>
        </p:nvSpPr>
        <p:spPr>
          <a:xfrm>
            <a:off x="4316060" y="726407"/>
            <a:ext cx="1701209" cy="369332"/>
          </a:xfrm>
          <a:prstGeom prst="rect">
            <a:avLst/>
          </a:prstGeom>
          <a:noFill/>
        </p:spPr>
        <p:txBody>
          <a:bodyPr wrap="square" rtlCol="0">
            <a:spAutoFit/>
          </a:bodyPr>
          <a:lstStyle/>
          <a:p>
            <a:pPr algn="ctr"/>
            <a:r>
              <a:rPr lang="en-US" dirty="0" smtClean="0"/>
              <a:t>3-6 monthly</a:t>
            </a:r>
          </a:p>
        </p:txBody>
      </p:sp>
      <p:sp>
        <p:nvSpPr>
          <p:cNvPr id="11" name="TextBox 10"/>
          <p:cNvSpPr txBox="1"/>
          <p:nvPr/>
        </p:nvSpPr>
        <p:spPr>
          <a:xfrm>
            <a:off x="6556935" y="726407"/>
            <a:ext cx="1815886" cy="369332"/>
          </a:xfrm>
          <a:prstGeom prst="rect">
            <a:avLst/>
          </a:prstGeom>
          <a:noFill/>
        </p:spPr>
        <p:txBody>
          <a:bodyPr wrap="square" rtlCol="0">
            <a:spAutoFit/>
          </a:bodyPr>
          <a:lstStyle/>
          <a:p>
            <a:pPr algn="ctr"/>
            <a:r>
              <a:rPr lang="en-US" dirty="0" smtClean="0"/>
              <a:t>Every 1-6 months</a:t>
            </a:r>
            <a:endParaRPr lang="en-US" dirty="0"/>
          </a:p>
        </p:txBody>
      </p:sp>
      <p:pic>
        <p:nvPicPr>
          <p:cNvPr id="12" name="Content Placeholder 3" descr="Screen Shot 2017-07-17 at 10.00.13.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6424" y="1452518"/>
            <a:ext cx="8526069" cy="1690578"/>
          </a:xfrm>
          <a:prstGeom prst="rect">
            <a:avLst/>
          </a:prstGeom>
        </p:spPr>
      </p:pic>
      <p:sp>
        <p:nvSpPr>
          <p:cNvPr id="13" name="TextBox 12"/>
          <p:cNvSpPr txBox="1"/>
          <p:nvPr/>
        </p:nvSpPr>
        <p:spPr>
          <a:xfrm>
            <a:off x="6361307" y="1536059"/>
            <a:ext cx="2373709" cy="1384995"/>
          </a:xfrm>
          <a:prstGeom prst="rect">
            <a:avLst/>
          </a:prstGeom>
          <a:noFill/>
        </p:spPr>
        <p:txBody>
          <a:bodyPr wrap="square" rtlCol="0">
            <a:spAutoFit/>
          </a:bodyPr>
          <a:lstStyle/>
          <a:p>
            <a:pPr algn="ctr"/>
            <a:r>
              <a:rPr lang="en-US" sz="1400" dirty="0" smtClean="0"/>
              <a:t>Primary health care </a:t>
            </a:r>
          </a:p>
          <a:p>
            <a:pPr algn="ctr"/>
            <a:r>
              <a:rPr lang="en-US" sz="1400" dirty="0" smtClean="0"/>
              <a:t>OST clinics</a:t>
            </a:r>
          </a:p>
          <a:p>
            <a:pPr algn="ctr"/>
            <a:r>
              <a:rPr lang="en-GB" sz="1400" dirty="0" smtClean="0"/>
              <a:t>Community based organizations</a:t>
            </a:r>
            <a:endParaRPr lang="en-US" sz="1400" dirty="0"/>
          </a:p>
          <a:p>
            <a:pPr algn="ctr"/>
            <a:r>
              <a:rPr lang="en-US" sz="1400" dirty="0" smtClean="0"/>
              <a:t>Prison or other </a:t>
            </a:r>
            <a:r>
              <a:rPr lang="en-US" sz="1400" dirty="0"/>
              <a:t>closed </a:t>
            </a:r>
            <a:r>
              <a:rPr lang="en-US" sz="1400" dirty="0" smtClean="0"/>
              <a:t>setting</a:t>
            </a:r>
          </a:p>
          <a:p>
            <a:pPr algn="ctr"/>
            <a:r>
              <a:rPr lang="en-US" sz="1400" dirty="0" smtClean="0"/>
              <a:t>Phone hotlines </a:t>
            </a:r>
            <a:endParaRPr lang="en-US" sz="1400" dirty="0"/>
          </a:p>
        </p:txBody>
      </p:sp>
      <p:sp>
        <p:nvSpPr>
          <p:cNvPr id="14" name="TextBox 13"/>
          <p:cNvSpPr txBox="1"/>
          <p:nvPr/>
        </p:nvSpPr>
        <p:spPr>
          <a:xfrm>
            <a:off x="1712714" y="1636086"/>
            <a:ext cx="2314497" cy="1169551"/>
          </a:xfrm>
          <a:prstGeom prst="rect">
            <a:avLst/>
          </a:prstGeom>
          <a:noFill/>
        </p:spPr>
        <p:txBody>
          <a:bodyPr wrap="square" rtlCol="0">
            <a:spAutoFit/>
          </a:bodyPr>
          <a:lstStyle/>
          <a:p>
            <a:pPr algn="ctr"/>
            <a:r>
              <a:rPr lang="en-US" sz="1400" dirty="0" smtClean="0"/>
              <a:t>Primary health care </a:t>
            </a:r>
          </a:p>
          <a:p>
            <a:pPr algn="ctr"/>
            <a:r>
              <a:rPr lang="en-US" sz="1400" dirty="0" smtClean="0"/>
              <a:t>Community-</a:t>
            </a:r>
            <a:r>
              <a:rPr lang="en-US" sz="1400" dirty="0"/>
              <a:t>based organizations</a:t>
            </a:r>
            <a:r>
              <a:rPr lang="en-US" sz="1400" dirty="0" smtClean="0"/>
              <a:t>,</a:t>
            </a:r>
          </a:p>
          <a:p>
            <a:pPr algn="ctr"/>
            <a:r>
              <a:rPr lang="en-US" sz="1400" dirty="0" smtClean="0"/>
              <a:t>OST clinics</a:t>
            </a:r>
            <a:endParaRPr lang="en-US" sz="1400" baseline="30000" dirty="0" smtClean="0"/>
          </a:p>
          <a:p>
            <a:pPr algn="ctr"/>
            <a:r>
              <a:rPr lang="en-US" sz="1400" dirty="0"/>
              <a:t>P</a:t>
            </a:r>
            <a:r>
              <a:rPr lang="en-US" sz="1400" dirty="0" smtClean="0"/>
              <a:t>rison or other closed setting</a:t>
            </a:r>
            <a:endParaRPr lang="en-US" sz="1400" dirty="0"/>
          </a:p>
        </p:txBody>
      </p:sp>
      <p:sp>
        <p:nvSpPr>
          <p:cNvPr id="15" name="TextBox 14"/>
          <p:cNvSpPr txBox="1"/>
          <p:nvPr/>
        </p:nvSpPr>
        <p:spPr>
          <a:xfrm>
            <a:off x="4027211" y="1636086"/>
            <a:ext cx="2363243" cy="1169551"/>
          </a:xfrm>
          <a:prstGeom prst="rect">
            <a:avLst/>
          </a:prstGeom>
          <a:noFill/>
        </p:spPr>
        <p:txBody>
          <a:bodyPr wrap="square" rtlCol="0">
            <a:spAutoFit/>
          </a:bodyPr>
          <a:lstStyle/>
          <a:p>
            <a:pPr algn="ctr"/>
            <a:r>
              <a:rPr lang="en-US" sz="1400" dirty="0" smtClean="0"/>
              <a:t>Primary health care </a:t>
            </a:r>
          </a:p>
          <a:p>
            <a:pPr algn="ctr"/>
            <a:r>
              <a:rPr lang="en-US" sz="1400" dirty="0" smtClean="0"/>
              <a:t>Community-</a:t>
            </a:r>
            <a:r>
              <a:rPr lang="en-US" sz="1400" dirty="0"/>
              <a:t>based </a:t>
            </a:r>
            <a:r>
              <a:rPr lang="en-US" sz="1400" dirty="0" smtClean="0"/>
              <a:t>organizations</a:t>
            </a:r>
          </a:p>
          <a:p>
            <a:pPr algn="ctr"/>
            <a:r>
              <a:rPr lang="en-US" sz="1400" dirty="0" smtClean="0"/>
              <a:t>OST clinics</a:t>
            </a:r>
            <a:endParaRPr lang="en-US" sz="1400" baseline="30000" dirty="0" smtClean="0"/>
          </a:p>
          <a:p>
            <a:pPr algn="ctr"/>
            <a:r>
              <a:rPr lang="en-US" sz="1400" dirty="0" smtClean="0"/>
              <a:t>Prison or other closed setting</a:t>
            </a:r>
            <a:endParaRPr lang="en-US" sz="1400" dirty="0"/>
          </a:p>
        </p:txBody>
      </p:sp>
      <p:pic>
        <p:nvPicPr>
          <p:cNvPr id="16" name="Content Placeholder 3" descr="Screen Shot 2017-07-17 at 10.00.13.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85205" y="3099733"/>
            <a:ext cx="8497288" cy="1730658"/>
          </a:xfrm>
          <a:prstGeom prst="rect">
            <a:avLst/>
          </a:prstGeom>
        </p:spPr>
      </p:pic>
      <p:pic>
        <p:nvPicPr>
          <p:cNvPr id="17" name="Content Placeholder 3" descr="Screen Shot 2017-07-17 at 10.00.13.png"/>
          <p:cNvPicPr>
            <a:picLocks noChangeAspect="1"/>
          </p:cNvPicPr>
          <p:nvPr/>
        </p:nvPicPr>
        <p:blipFill rotWithShape="1">
          <a:blip r:embed="rId6" cstate="print">
            <a:extLst>
              <a:ext uri="{28A0092B-C50C-407E-A947-70E740481C1C}">
                <a14:useLocalDpi xmlns:a14="http://schemas.microsoft.com/office/drawing/2010/main"/>
              </a:ext>
            </a:extLst>
          </a:blip>
          <a:srcRect l="-2870" r="-2870" b="94319"/>
          <a:stretch/>
        </p:blipFill>
        <p:spPr>
          <a:xfrm>
            <a:off x="246883" y="32065"/>
            <a:ext cx="8610064" cy="276112"/>
          </a:xfrm>
          <a:prstGeom prst="rect">
            <a:avLst/>
          </a:prstGeom>
        </p:spPr>
      </p:pic>
      <p:sp>
        <p:nvSpPr>
          <p:cNvPr id="18" name="TextBox 17"/>
          <p:cNvSpPr txBox="1"/>
          <p:nvPr/>
        </p:nvSpPr>
        <p:spPr>
          <a:xfrm>
            <a:off x="1641234" y="3208369"/>
            <a:ext cx="2578594" cy="1077218"/>
          </a:xfrm>
          <a:prstGeom prst="rect">
            <a:avLst/>
          </a:prstGeom>
          <a:noFill/>
        </p:spPr>
        <p:txBody>
          <a:bodyPr wrap="square" rtlCol="0">
            <a:spAutoFit/>
          </a:bodyPr>
          <a:lstStyle/>
          <a:p>
            <a:pPr algn="ctr"/>
            <a:r>
              <a:rPr lang="en-US" sz="1600" dirty="0" smtClean="0"/>
              <a:t>Lay providers</a:t>
            </a:r>
          </a:p>
          <a:p>
            <a:pPr algn="ctr"/>
            <a:r>
              <a:rPr lang="en-US" sz="1600" dirty="0" smtClean="0"/>
              <a:t>Peers</a:t>
            </a:r>
          </a:p>
          <a:p>
            <a:pPr algn="ctr"/>
            <a:r>
              <a:rPr lang="en-US" sz="1600" dirty="0" smtClean="0"/>
              <a:t>Peers navigators</a:t>
            </a:r>
          </a:p>
          <a:p>
            <a:pPr algn="ctr"/>
            <a:r>
              <a:rPr lang="en-US" sz="1600" dirty="0" smtClean="0"/>
              <a:t>Outreach workers</a:t>
            </a:r>
            <a:endParaRPr lang="en-US" sz="1600" dirty="0"/>
          </a:p>
        </p:txBody>
      </p:sp>
      <p:sp>
        <p:nvSpPr>
          <p:cNvPr id="19" name="TextBox 18"/>
          <p:cNvSpPr txBox="1"/>
          <p:nvPr/>
        </p:nvSpPr>
        <p:spPr>
          <a:xfrm>
            <a:off x="6314748" y="3198127"/>
            <a:ext cx="2327640" cy="1323439"/>
          </a:xfrm>
          <a:prstGeom prst="rect">
            <a:avLst/>
          </a:prstGeom>
          <a:noFill/>
        </p:spPr>
        <p:txBody>
          <a:bodyPr wrap="square" rtlCol="0">
            <a:spAutoFit/>
          </a:bodyPr>
          <a:lstStyle/>
          <a:p>
            <a:pPr algn="ctr"/>
            <a:r>
              <a:rPr lang="en-US" sz="1600" dirty="0" smtClean="0"/>
              <a:t>Social workers</a:t>
            </a:r>
          </a:p>
          <a:p>
            <a:pPr algn="ctr"/>
            <a:r>
              <a:rPr lang="en-US" sz="1600" dirty="0" smtClean="0"/>
              <a:t>Lay providers</a:t>
            </a:r>
          </a:p>
          <a:p>
            <a:pPr algn="ctr"/>
            <a:r>
              <a:rPr lang="en-US" sz="1600" dirty="0" smtClean="0"/>
              <a:t>Peers </a:t>
            </a:r>
          </a:p>
          <a:p>
            <a:pPr algn="ctr"/>
            <a:r>
              <a:rPr lang="en-US" sz="1600" dirty="0" smtClean="0"/>
              <a:t>Peer navigators</a:t>
            </a:r>
          </a:p>
          <a:p>
            <a:pPr algn="ctr"/>
            <a:r>
              <a:rPr lang="en-US" sz="1600" dirty="0" smtClean="0"/>
              <a:t>Outreach workers</a:t>
            </a:r>
            <a:endParaRPr lang="en-US" sz="1600" dirty="0"/>
          </a:p>
        </p:txBody>
      </p:sp>
      <p:sp>
        <p:nvSpPr>
          <p:cNvPr id="20" name="TextBox 19"/>
          <p:cNvSpPr txBox="1"/>
          <p:nvPr/>
        </p:nvSpPr>
        <p:spPr>
          <a:xfrm>
            <a:off x="4219828" y="3130593"/>
            <a:ext cx="2059675" cy="1815882"/>
          </a:xfrm>
          <a:prstGeom prst="rect">
            <a:avLst/>
          </a:prstGeom>
          <a:noFill/>
        </p:spPr>
        <p:txBody>
          <a:bodyPr wrap="square" rtlCol="0">
            <a:spAutoFit/>
          </a:bodyPr>
          <a:lstStyle/>
          <a:p>
            <a:pPr algn="ctr"/>
            <a:r>
              <a:rPr lang="en-US" sz="1600" dirty="0" smtClean="0"/>
              <a:t>Nurses</a:t>
            </a:r>
          </a:p>
          <a:p>
            <a:pPr algn="ctr"/>
            <a:r>
              <a:rPr lang="en-US" sz="1600" dirty="0" smtClean="0"/>
              <a:t>Clinical officer</a:t>
            </a:r>
          </a:p>
          <a:p>
            <a:pPr algn="ctr"/>
            <a:r>
              <a:rPr lang="en-US" sz="1600" dirty="0" smtClean="0"/>
              <a:t>Doctor</a:t>
            </a:r>
          </a:p>
          <a:p>
            <a:pPr algn="ctr"/>
            <a:r>
              <a:rPr lang="en-GB" sz="1600" dirty="0" smtClean="0"/>
              <a:t>(can be seconded to CBOs or through scheduled visits)</a:t>
            </a:r>
            <a:endParaRPr lang="en-US" sz="1600" dirty="0" smtClean="0"/>
          </a:p>
          <a:p>
            <a:pPr algn="ctr"/>
            <a:endParaRPr lang="en-US" sz="1600" dirty="0"/>
          </a:p>
        </p:txBody>
      </p:sp>
      <p:pic>
        <p:nvPicPr>
          <p:cNvPr id="21" name="Content Placeholder 3" descr="Screen Shot 2017-07-17 at 10.00.13.pn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56424" y="4712050"/>
            <a:ext cx="8526069" cy="1986462"/>
          </a:xfrm>
          <a:prstGeom prst="rect">
            <a:avLst/>
          </a:prstGeom>
        </p:spPr>
      </p:pic>
      <p:sp>
        <p:nvSpPr>
          <p:cNvPr id="22" name="TextBox 21"/>
          <p:cNvSpPr txBox="1"/>
          <p:nvPr/>
        </p:nvSpPr>
        <p:spPr>
          <a:xfrm>
            <a:off x="1712714" y="4830391"/>
            <a:ext cx="2126111" cy="1384995"/>
          </a:xfrm>
          <a:prstGeom prst="rect">
            <a:avLst/>
          </a:prstGeom>
          <a:noFill/>
        </p:spPr>
        <p:txBody>
          <a:bodyPr wrap="square" rtlCol="0">
            <a:spAutoFit/>
          </a:bodyPr>
          <a:lstStyle/>
          <a:p>
            <a:pPr algn="ctr"/>
            <a:r>
              <a:rPr lang="en-US" sz="1400" dirty="0" smtClean="0"/>
              <a:t>ART refill</a:t>
            </a:r>
          </a:p>
          <a:p>
            <a:pPr algn="ctr"/>
            <a:r>
              <a:rPr lang="en-US" sz="1400" dirty="0" smtClean="0"/>
              <a:t>Referral check </a:t>
            </a:r>
          </a:p>
          <a:p>
            <a:pPr algn="ctr"/>
            <a:r>
              <a:rPr lang="en-US" sz="1400" dirty="0" smtClean="0"/>
              <a:t>Adherence check</a:t>
            </a:r>
          </a:p>
          <a:p>
            <a:pPr algn="ctr"/>
            <a:r>
              <a:rPr lang="en-US" sz="1400" dirty="0" smtClean="0"/>
              <a:t>Comprehensive services </a:t>
            </a:r>
            <a:r>
              <a:rPr lang="en-US" sz="1400" b="1" dirty="0" smtClean="0"/>
              <a:t>Prevention, including harm reduction</a:t>
            </a:r>
            <a:endParaRPr lang="en-US" sz="1400" b="1" dirty="0"/>
          </a:p>
        </p:txBody>
      </p:sp>
      <p:sp>
        <p:nvSpPr>
          <p:cNvPr id="23" name="TextBox 22"/>
          <p:cNvSpPr txBox="1"/>
          <p:nvPr/>
        </p:nvSpPr>
        <p:spPr>
          <a:xfrm>
            <a:off x="6314748" y="4830391"/>
            <a:ext cx="2420268" cy="1600438"/>
          </a:xfrm>
          <a:prstGeom prst="rect">
            <a:avLst/>
          </a:prstGeom>
          <a:noFill/>
        </p:spPr>
        <p:txBody>
          <a:bodyPr wrap="square" rtlCol="0">
            <a:spAutoFit/>
          </a:bodyPr>
          <a:lstStyle/>
          <a:p>
            <a:pPr algn="ctr"/>
            <a:r>
              <a:rPr lang="en-US" sz="1400" dirty="0" smtClean="0"/>
              <a:t>Peer support</a:t>
            </a:r>
          </a:p>
          <a:p>
            <a:pPr algn="ctr"/>
            <a:r>
              <a:rPr lang="en-GB" sz="1400" dirty="0" smtClean="0"/>
              <a:t>Legal support</a:t>
            </a:r>
          </a:p>
          <a:p>
            <a:pPr algn="ctr"/>
            <a:r>
              <a:rPr lang="en-GB" sz="1400" b="1" dirty="0" smtClean="0"/>
              <a:t>Responding to violence</a:t>
            </a:r>
          </a:p>
          <a:p>
            <a:pPr algn="ctr"/>
            <a:r>
              <a:rPr lang="en-GB" sz="1400" b="1" dirty="0" smtClean="0"/>
              <a:t>Support after release from prisons</a:t>
            </a:r>
          </a:p>
          <a:p>
            <a:pPr algn="ctr"/>
            <a:r>
              <a:rPr lang="en-GB" sz="1400" dirty="0" smtClean="0"/>
              <a:t>Social interventions</a:t>
            </a:r>
          </a:p>
          <a:p>
            <a:pPr algn="ctr"/>
            <a:r>
              <a:rPr lang="en-GB" sz="1400" dirty="0" smtClean="0"/>
              <a:t>Psychological interventions</a:t>
            </a:r>
            <a:endParaRPr lang="en-US" sz="1400" dirty="0"/>
          </a:p>
        </p:txBody>
      </p:sp>
      <p:sp>
        <p:nvSpPr>
          <p:cNvPr id="24" name="TextBox 23"/>
          <p:cNvSpPr txBox="1"/>
          <p:nvPr/>
        </p:nvSpPr>
        <p:spPr>
          <a:xfrm>
            <a:off x="4219828" y="4830391"/>
            <a:ext cx="2115138" cy="1600438"/>
          </a:xfrm>
          <a:prstGeom prst="rect">
            <a:avLst/>
          </a:prstGeom>
          <a:noFill/>
        </p:spPr>
        <p:txBody>
          <a:bodyPr wrap="square" rtlCol="0">
            <a:spAutoFit/>
          </a:bodyPr>
          <a:lstStyle/>
          <a:p>
            <a:pPr algn="ctr"/>
            <a:r>
              <a:rPr lang="en-US" sz="1400" dirty="0" smtClean="0"/>
              <a:t>Clinical consultation</a:t>
            </a:r>
          </a:p>
          <a:p>
            <a:pPr algn="ctr"/>
            <a:r>
              <a:rPr lang="en-US" sz="1400" dirty="0" smtClean="0"/>
              <a:t>Lab tests, rescript </a:t>
            </a:r>
          </a:p>
          <a:p>
            <a:pPr algn="ctr"/>
            <a:r>
              <a:rPr lang="en-US" sz="1400" dirty="0" smtClean="0"/>
              <a:t>Comprehensive services</a:t>
            </a:r>
          </a:p>
          <a:p>
            <a:pPr algn="ctr"/>
            <a:r>
              <a:rPr lang="en-US" sz="1400" b="1" dirty="0"/>
              <a:t>P</a:t>
            </a:r>
            <a:r>
              <a:rPr lang="en-US" sz="1400" b="1" dirty="0" smtClean="0"/>
              <a:t>revention, including harm reduction</a:t>
            </a:r>
          </a:p>
          <a:p>
            <a:pPr algn="ctr"/>
            <a:r>
              <a:rPr lang="en-US" sz="1400" b="1" dirty="0" smtClean="0"/>
              <a:t>Support after release from prison</a:t>
            </a:r>
            <a:endParaRPr lang="en-US" sz="1400" b="1" dirty="0"/>
          </a:p>
        </p:txBody>
      </p:sp>
    </p:spTree>
    <p:extLst>
      <p:ext uri="{BB962C8B-B14F-4D97-AF65-F5344CB8AC3E}">
        <p14:creationId xmlns:p14="http://schemas.microsoft.com/office/powerpoint/2010/main" val="29210851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P spid="15" grpId="0"/>
      <p:bldP spid="18" grpId="0"/>
      <p:bldP spid="19" grpId="0"/>
      <p:bldP spid="20"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087828" y="1741701"/>
            <a:ext cx="6226341" cy="4150524"/>
          </a:xfrm>
        </p:spPr>
      </p:pic>
      <p:sp>
        <p:nvSpPr>
          <p:cNvPr id="6" name="TextBox 5"/>
          <p:cNvSpPr txBox="1"/>
          <p:nvPr/>
        </p:nvSpPr>
        <p:spPr>
          <a:xfrm>
            <a:off x="112762" y="1026253"/>
            <a:ext cx="8755089" cy="523220"/>
          </a:xfrm>
          <a:prstGeom prst="rect">
            <a:avLst/>
          </a:prstGeom>
          <a:noFill/>
        </p:spPr>
        <p:txBody>
          <a:bodyPr wrap="none" rtlCol="0">
            <a:spAutoFit/>
          </a:bodyPr>
          <a:lstStyle/>
          <a:p>
            <a:r>
              <a:rPr lang="en-GB" sz="2800" b="1" dirty="0" smtClean="0">
                <a:solidFill>
                  <a:srgbClr val="009999"/>
                </a:solidFill>
              </a:rPr>
              <a:t>Differentiated service delivery: for inclusion not exclusion</a:t>
            </a:r>
            <a:endParaRPr lang="en-US" sz="2800" b="1" dirty="0">
              <a:solidFill>
                <a:srgbClr val="009999"/>
              </a:solidFill>
            </a:endParaRPr>
          </a:p>
        </p:txBody>
      </p:sp>
    </p:spTree>
    <p:extLst>
      <p:ext uri="{BB962C8B-B14F-4D97-AF65-F5344CB8AC3E}">
        <p14:creationId xmlns:p14="http://schemas.microsoft.com/office/powerpoint/2010/main" val="70785031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4853" y="578072"/>
            <a:ext cx="3814060" cy="1143000"/>
          </a:xfrm>
        </p:spPr>
        <p:txBody>
          <a:bodyPr/>
          <a:lstStyle/>
          <a:p>
            <a:pPr algn="l"/>
            <a:r>
              <a:rPr lang="en-US" dirty="0" smtClean="0">
                <a:solidFill>
                  <a:srgbClr val="009999"/>
                </a:solidFill>
              </a:rPr>
              <a:t>Looking ahead</a:t>
            </a:r>
            <a:endParaRPr lang="en-US" dirty="0">
              <a:solidFill>
                <a:srgbClr val="009999"/>
              </a:solidFill>
            </a:endParaRPr>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215929" y="1721072"/>
            <a:ext cx="3703002" cy="2779699"/>
          </a:xfrm>
        </p:spPr>
      </p:pic>
      <p:sp>
        <p:nvSpPr>
          <p:cNvPr id="6" name="TextBox 5"/>
          <p:cNvSpPr txBox="1"/>
          <p:nvPr/>
        </p:nvSpPr>
        <p:spPr>
          <a:xfrm>
            <a:off x="239323" y="1721072"/>
            <a:ext cx="4864940" cy="5209118"/>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t>Implementation with evaluation</a:t>
            </a:r>
          </a:p>
          <a:p>
            <a:endParaRPr lang="en-GB" sz="1400" dirty="0" smtClean="0"/>
          </a:p>
          <a:p>
            <a:pPr marL="285750" indent="-285750">
              <a:buFont typeface="Arial" panose="020B0604020202020204" pitchFamily="34" charset="0"/>
              <a:buChar char="•"/>
            </a:pPr>
            <a:r>
              <a:rPr lang="en-GB" sz="2800" dirty="0" smtClean="0"/>
              <a:t>More consideration of “non-stable” clients</a:t>
            </a:r>
          </a:p>
          <a:p>
            <a:endParaRPr lang="en-GB" sz="1050" dirty="0" smtClean="0"/>
          </a:p>
          <a:p>
            <a:pPr marL="285750" indent="-285750">
              <a:buFont typeface="Arial" panose="020B0604020202020204" pitchFamily="34" charset="0"/>
              <a:buChar char="•"/>
            </a:pPr>
            <a:r>
              <a:rPr lang="en-GB" sz="2800" dirty="0" smtClean="0"/>
              <a:t>Develop of frameworks for: </a:t>
            </a:r>
          </a:p>
          <a:p>
            <a:pPr marL="742950" lvl="1" indent="-285750">
              <a:buFont typeface="Arial" panose="020B0604020202020204" pitchFamily="34" charset="0"/>
              <a:buChar char="•"/>
            </a:pPr>
            <a:r>
              <a:rPr lang="en-GB" sz="2800" dirty="0"/>
              <a:t>Differentiated service delivery for key populations</a:t>
            </a:r>
          </a:p>
          <a:p>
            <a:pPr marL="742950" lvl="1" indent="-285750">
              <a:buFont typeface="Arial" panose="020B0604020202020204" pitchFamily="34" charset="0"/>
              <a:buChar char="•"/>
            </a:pPr>
            <a:r>
              <a:rPr lang="en-GB" sz="2800" dirty="0" smtClean="0"/>
              <a:t>Differentiated HIV testing  services</a:t>
            </a:r>
          </a:p>
          <a:p>
            <a:pPr marL="742950" lvl="1"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26274109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908855" y="1002885"/>
            <a:ext cx="6819901" cy="5687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03179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22" y="828450"/>
            <a:ext cx="6475546" cy="1143000"/>
          </a:xfrm>
        </p:spPr>
        <p:txBody>
          <a:bodyPr>
            <a:normAutofit/>
          </a:bodyPr>
          <a:lstStyle/>
          <a:p>
            <a:r>
              <a:rPr lang="en-AU" sz="2400" b="1" dirty="0">
                <a:solidFill>
                  <a:srgbClr val="009999"/>
                </a:solidFill>
              </a:rPr>
              <a:t>Structural determinants influence </a:t>
            </a:r>
            <a:r>
              <a:rPr lang="en-AU" sz="2400" b="1" dirty="0" smtClean="0">
                <a:solidFill>
                  <a:srgbClr val="009999"/>
                </a:solidFill>
              </a:rPr>
              <a:t>HIV risk</a:t>
            </a:r>
            <a:endParaRPr lang="en-AU" sz="2400" b="1" dirty="0">
              <a:solidFill>
                <a:srgbClr val="009999"/>
              </a:solidFill>
            </a:endParaRPr>
          </a:p>
        </p:txBody>
      </p:sp>
      <p:sp>
        <p:nvSpPr>
          <p:cNvPr id="13" name="TextBox 12"/>
          <p:cNvSpPr txBox="1"/>
          <p:nvPr/>
        </p:nvSpPr>
        <p:spPr>
          <a:xfrm>
            <a:off x="769107" y="2091565"/>
            <a:ext cx="5846822" cy="584775"/>
          </a:xfrm>
          <a:prstGeom prst="rect">
            <a:avLst/>
          </a:prstGeom>
          <a:solidFill>
            <a:schemeClr val="tx2">
              <a:lumMod val="40000"/>
              <a:lumOff val="60000"/>
            </a:schemeClr>
          </a:solidFill>
        </p:spPr>
        <p:txBody>
          <a:bodyPr wrap="square" rtlCol="0">
            <a:spAutoFit/>
          </a:bodyPr>
          <a:lstStyle/>
          <a:p>
            <a:pPr algn="ctr"/>
            <a:r>
              <a:rPr lang="en-AU" sz="1600" dirty="0"/>
              <a:t>Criminalisation </a:t>
            </a:r>
            <a:r>
              <a:rPr lang="en-AU" sz="1600" dirty="0" smtClean="0"/>
              <a:t>of behaviours</a:t>
            </a:r>
            <a:endParaRPr lang="en-AU" sz="1600" dirty="0"/>
          </a:p>
          <a:p>
            <a:pPr algn="ctr"/>
            <a:r>
              <a:rPr lang="en-AU" sz="1600" dirty="0"/>
              <a:t>Punitive, restrictive policies </a:t>
            </a:r>
          </a:p>
        </p:txBody>
      </p:sp>
      <p:sp>
        <p:nvSpPr>
          <p:cNvPr id="16" name="TextBox 15"/>
          <p:cNvSpPr txBox="1"/>
          <p:nvPr/>
        </p:nvSpPr>
        <p:spPr>
          <a:xfrm>
            <a:off x="769107" y="3079973"/>
            <a:ext cx="2780692" cy="830997"/>
          </a:xfrm>
          <a:prstGeom prst="rect">
            <a:avLst/>
          </a:prstGeom>
          <a:solidFill>
            <a:schemeClr val="tx2">
              <a:lumMod val="40000"/>
              <a:lumOff val="60000"/>
            </a:schemeClr>
          </a:solidFill>
        </p:spPr>
        <p:txBody>
          <a:bodyPr wrap="square" rtlCol="0">
            <a:spAutoFit/>
          </a:bodyPr>
          <a:lstStyle>
            <a:defPPr>
              <a:defRPr lang="en-US"/>
            </a:defPPr>
            <a:lvl1pPr algn="ctr"/>
          </a:lstStyle>
          <a:p>
            <a:r>
              <a:rPr lang="en-AU" sz="1600" dirty="0" smtClean="0"/>
              <a:t>Stigma</a:t>
            </a:r>
          </a:p>
          <a:p>
            <a:endParaRPr lang="en-AU" sz="1600" dirty="0"/>
          </a:p>
          <a:p>
            <a:endParaRPr lang="en-AU" sz="1600" dirty="0"/>
          </a:p>
        </p:txBody>
      </p:sp>
      <p:sp>
        <p:nvSpPr>
          <p:cNvPr id="20" name="TextBox 19"/>
          <p:cNvSpPr txBox="1"/>
          <p:nvPr/>
        </p:nvSpPr>
        <p:spPr>
          <a:xfrm>
            <a:off x="4086758" y="3079973"/>
            <a:ext cx="2529172" cy="830997"/>
          </a:xfrm>
          <a:prstGeom prst="rect">
            <a:avLst/>
          </a:prstGeom>
          <a:solidFill>
            <a:schemeClr val="tx2">
              <a:lumMod val="40000"/>
              <a:lumOff val="60000"/>
            </a:schemeClr>
          </a:solidFill>
        </p:spPr>
        <p:txBody>
          <a:bodyPr wrap="square" rtlCol="0">
            <a:spAutoFit/>
          </a:bodyPr>
          <a:lstStyle>
            <a:defPPr>
              <a:defRPr lang="en-US"/>
            </a:defPPr>
            <a:lvl1pPr algn="ctr"/>
          </a:lstStyle>
          <a:p>
            <a:r>
              <a:rPr lang="en-AU" sz="1600" dirty="0" smtClean="0"/>
              <a:t>Violence</a:t>
            </a:r>
            <a:endParaRPr lang="en-AU" sz="1600" dirty="0"/>
          </a:p>
          <a:p>
            <a:r>
              <a:rPr lang="en-AU" sz="1600" dirty="0" smtClean="0"/>
              <a:t>Human rights abuses</a:t>
            </a:r>
            <a:endParaRPr lang="en-AU" sz="1600" dirty="0"/>
          </a:p>
          <a:p>
            <a:endParaRPr lang="en-AU" sz="1600" dirty="0"/>
          </a:p>
        </p:txBody>
      </p:sp>
      <p:sp>
        <p:nvSpPr>
          <p:cNvPr id="23" name="Down Arrow 22"/>
          <p:cNvSpPr/>
          <p:nvPr/>
        </p:nvSpPr>
        <p:spPr>
          <a:xfrm>
            <a:off x="2991698" y="3910125"/>
            <a:ext cx="724056" cy="398343"/>
          </a:xfrm>
          <a:prstGeom prst="down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Box 24"/>
          <p:cNvSpPr txBox="1"/>
          <p:nvPr/>
        </p:nvSpPr>
        <p:spPr>
          <a:xfrm>
            <a:off x="769106" y="4307902"/>
            <a:ext cx="5846823" cy="584775"/>
          </a:xfrm>
          <a:prstGeom prst="rect">
            <a:avLst/>
          </a:prstGeom>
          <a:solidFill>
            <a:schemeClr val="tx2">
              <a:lumMod val="40000"/>
              <a:lumOff val="60000"/>
            </a:schemeClr>
          </a:solidFill>
        </p:spPr>
        <p:txBody>
          <a:bodyPr wrap="square" rtlCol="0">
            <a:spAutoFit/>
          </a:bodyPr>
          <a:lstStyle>
            <a:defPPr>
              <a:defRPr lang="en-US"/>
            </a:defPPr>
            <a:lvl1pPr algn="ctr"/>
          </a:lstStyle>
          <a:p>
            <a:r>
              <a:rPr lang="en-AU" sz="1600" dirty="0" smtClean="0"/>
              <a:t>Reduced access to prevention, testing and treatment services</a:t>
            </a:r>
          </a:p>
          <a:p>
            <a:r>
              <a:rPr lang="en-AU" sz="1600" dirty="0" smtClean="0"/>
              <a:t>Inconsistent condom or needle/syringe use</a:t>
            </a:r>
            <a:endParaRPr lang="en-AU" sz="1600" dirty="0"/>
          </a:p>
        </p:txBody>
      </p:sp>
      <p:sp>
        <p:nvSpPr>
          <p:cNvPr id="31" name="Down Arrow 30"/>
          <p:cNvSpPr/>
          <p:nvPr/>
        </p:nvSpPr>
        <p:spPr>
          <a:xfrm>
            <a:off x="901309" y="2671969"/>
            <a:ext cx="724056" cy="398343"/>
          </a:xfrm>
          <a:prstGeom prst="down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Down Arrow 32"/>
          <p:cNvSpPr/>
          <p:nvPr/>
        </p:nvSpPr>
        <p:spPr>
          <a:xfrm>
            <a:off x="4328241" y="3910970"/>
            <a:ext cx="724056" cy="398343"/>
          </a:xfrm>
          <a:prstGeom prst="down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Down Arrow 33"/>
          <p:cNvSpPr/>
          <p:nvPr/>
        </p:nvSpPr>
        <p:spPr>
          <a:xfrm>
            <a:off x="5751490" y="2666635"/>
            <a:ext cx="724056" cy="398343"/>
          </a:xfrm>
          <a:prstGeom prst="down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Down Arrow 34"/>
          <p:cNvSpPr/>
          <p:nvPr/>
        </p:nvSpPr>
        <p:spPr>
          <a:xfrm>
            <a:off x="3548307" y="4892677"/>
            <a:ext cx="724056" cy="625850"/>
          </a:xfrm>
          <a:prstGeom prst="down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p:cNvSpPr/>
          <p:nvPr/>
        </p:nvSpPr>
        <p:spPr>
          <a:xfrm>
            <a:off x="542612" y="6237311"/>
            <a:ext cx="7269152" cy="646331"/>
          </a:xfrm>
          <a:prstGeom prst="rect">
            <a:avLst/>
          </a:prstGeom>
        </p:spPr>
        <p:txBody>
          <a:bodyPr wrap="square">
            <a:spAutoFit/>
          </a:bodyPr>
          <a:lstStyle/>
          <a:p>
            <a:r>
              <a:rPr lang="en-AU" sz="1200" dirty="0" smtClean="0"/>
              <a:t>Adapted from Shannon </a:t>
            </a:r>
            <a:r>
              <a:rPr lang="en-AU" sz="1200" dirty="0"/>
              <a:t>K, </a:t>
            </a:r>
            <a:r>
              <a:rPr lang="en-AU" sz="1200" dirty="0" err="1"/>
              <a:t>Strathdee</a:t>
            </a:r>
            <a:r>
              <a:rPr lang="en-AU" sz="1200" dirty="0"/>
              <a:t> SA, Goldenberg SM, et al. Global epidemiology of HIV among female sex workers: influence of structural determinants. </a:t>
            </a:r>
            <a:r>
              <a:rPr lang="en-AU" sz="1200" i="1" dirty="0"/>
              <a:t>Lancet </a:t>
            </a:r>
            <a:r>
              <a:rPr lang="en-AU" sz="1200" dirty="0"/>
              <a:t>2014; 385: </a:t>
            </a:r>
            <a:r>
              <a:rPr lang="en-AU" sz="1200" dirty="0" smtClean="0"/>
              <a:t>55-71</a:t>
            </a:r>
          </a:p>
          <a:p>
            <a:endParaRPr lang="en-AU" sz="1200" dirty="0"/>
          </a:p>
        </p:txBody>
      </p:sp>
      <p:sp>
        <p:nvSpPr>
          <p:cNvPr id="3" name="U-Turn Arrow 2"/>
          <p:cNvSpPr/>
          <p:nvPr/>
        </p:nvSpPr>
        <p:spPr>
          <a:xfrm rot="16200000">
            <a:off x="-842261" y="4179040"/>
            <a:ext cx="2636332" cy="850809"/>
          </a:xfrm>
          <a:prstGeom prst="uturn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792343" y="5518527"/>
            <a:ext cx="5846822" cy="584775"/>
          </a:xfrm>
          <a:prstGeom prst="rect">
            <a:avLst/>
          </a:prstGeom>
          <a:solidFill>
            <a:schemeClr val="tx2">
              <a:lumMod val="40000"/>
              <a:lumOff val="60000"/>
            </a:schemeClr>
          </a:solidFill>
        </p:spPr>
        <p:txBody>
          <a:bodyPr wrap="square" rtlCol="0">
            <a:spAutoFit/>
          </a:bodyPr>
          <a:lstStyle/>
          <a:p>
            <a:pPr algn="ctr"/>
            <a:r>
              <a:rPr lang="en-AU" sz="1600" dirty="0">
                <a:solidFill>
                  <a:schemeClr val="tx1"/>
                </a:solidFill>
              </a:rPr>
              <a:t>Increased risk of HIV </a:t>
            </a:r>
            <a:r>
              <a:rPr lang="en-AU" sz="1600" dirty="0" smtClean="0">
                <a:solidFill>
                  <a:schemeClr val="tx1"/>
                </a:solidFill>
              </a:rPr>
              <a:t>infection</a:t>
            </a:r>
          </a:p>
          <a:p>
            <a:pPr algn="ctr"/>
            <a:r>
              <a:rPr lang="en-AU" sz="1600" dirty="0" smtClean="0"/>
              <a:t>Poor health outcomes </a:t>
            </a:r>
            <a:endParaRPr lang="en-AU" sz="1600" dirty="0">
              <a:solidFill>
                <a:schemeClr val="tx1"/>
              </a:solidFill>
            </a:endParaRPr>
          </a:p>
        </p:txBody>
      </p:sp>
      <p:sp>
        <p:nvSpPr>
          <p:cNvPr id="15" name="Rectangle 14"/>
          <p:cNvSpPr/>
          <p:nvPr/>
        </p:nvSpPr>
        <p:spPr>
          <a:xfrm>
            <a:off x="6846430" y="1113095"/>
            <a:ext cx="2297570" cy="5262979"/>
          </a:xfrm>
          <a:prstGeom prst="rect">
            <a:avLst/>
          </a:prstGeom>
        </p:spPr>
        <p:txBody>
          <a:bodyPr wrap="square">
            <a:spAutoFit/>
          </a:bodyPr>
          <a:lstStyle/>
          <a:p>
            <a:r>
              <a:rPr lang="en-US" sz="1600" i="1" dirty="0" smtClean="0"/>
              <a:t>“When </a:t>
            </a:r>
            <a:r>
              <a:rPr lang="en-US" sz="1600" i="1" dirty="0"/>
              <a:t>you go to visit the hospital, they will not attend to you. In fact I hate going to such hospitals. I do self-treatment from home and I usually use tablets. You know I feel ashamed. I will visit the hospital and everybody will despise me. It is the way female health workers treat me, they make me feel angry and resentful to seek treatment. That makes me feel ashamed. Everybody looks at you. You feel you are not part of the </a:t>
            </a:r>
            <a:r>
              <a:rPr lang="en-US" sz="1600" i="1" dirty="0" smtClean="0"/>
              <a:t>society”</a:t>
            </a:r>
            <a:r>
              <a:rPr lang="en-US" sz="1600" dirty="0"/>
              <a:t> </a:t>
            </a:r>
            <a:endParaRPr lang="en-US" sz="1600" dirty="0" smtClean="0"/>
          </a:p>
          <a:p>
            <a:r>
              <a:rPr lang="en-US" sz="1600" dirty="0" smtClean="0"/>
              <a:t>(Transgender woman,</a:t>
            </a:r>
            <a:r>
              <a:rPr lang="en-US" sz="1600" dirty="0"/>
              <a:t> </a:t>
            </a:r>
            <a:r>
              <a:rPr lang="en-US" sz="1600" i="1" dirty="0"/>
              <a:t>HIV-positive</a:t>
            </a:r>
            <a:r>
              <a:rPr lang="en-US" sz="1600" dirty="0" smtClean="0"/>
              <a:t>)*.</a:t>
            </a:r>
            <a:endParaRPr lang="en-GB" sz="1600" dirty="0"/>
          </a:p>
        </p:txBody>
      </p:sp>
      <p:sp>
        <p:nvSpPr>
          <p:cNvPr id="18" name="TextBox 17"/>
          <p:cNvSpPr txBox="1"/>
          <p:nvPr/>
        </p:nvSpPr>
        <p:spPr>
          <a:xfrm>
            <a:off x="-937793" y="6122957"/>
            <a:ext cx="8784976" cy="246221"/>
          </a:xfrm>
          <a:prstGeom prst="rect">
            <a:avLst/>
          </a:prstGeom>
          <a:noFill/>
        </p:spPr>
        <p:txBody>
          <a:bodyPr wrap="square" rtlCol="0">
            <a:spAutoFit/>
          </a:bodyPr>
          <a:lstStyle/>
          <a:p>
            <a:r>
              <a:rPr lang="en-GB" sz="1000" dirty="0" smtClean="0"/>
              <a:t>*</a:t>
            </a:r>
            <a:endParaRPr lang="en-GB" sz="1000" dirty="0"/>
          </a:p>
        </p:txBody>
      </p:sp>
    </p:spTree>
    <p:extLst>
      <p:ext uri="{BB962C8B-B14F-4D97-AF65-F5344CB8AC3E}">
        <p14:creationId xmlns:p14="http://schemas.microsoft.com/office/powerpoint/2010/main" val="41505180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5" y="825690"/>
            <a:ext cx="9159495" cy="914399"/>
          </a:xfrm>
        </p:spPr>
        <p:txBody>
          <a:bodyPr>
            <a:normAutofit/>
          </a:bodyPr>
          <a:lstStyle/>
          <a:p>
            <a:r>
              <a:rPr lang="en-GB" sz="2400" dirty="0" smtClean="0">
                <a:solidFill>
                  <a:srgbClr val="009999"/>
                </a:solidFill>
              </a:rPr>
              <a:t>Despite supportive policy, key populations excluded from treatment</a:t>
            </a:r>
            <a:endParaRPr lang="en-US" sz="2400" dirty="0">
              <a:solidFill>
                <a:srgbClr val="009999"/>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7648" y="1781644"/>
            <a:ext cx="7236874" cy="4134064"/>
          </a:xfrm>
        </p:spPr>
      </p:pic>
      <p:sp>
        <p:nvSpPr>
          <p:cNvPr id="5" name="Rectangle 4"/>
          <p:cNvSpPr/>
          <p:nvPr/>
        </p:nvSpPr>
        <p:spPr>
          <a:xfrm>
            <a:off x="175846" y="6144793"/>
            <a:ext cx="8897816" cy="461665"/>
          </a:xfrm>
          <a:prstGeom prst="rect">
            <a:avLst/>
          </a:prstGeom>
        </p:spPr>
        <p:txBody>
          <a:bodyPr wrap="square">
            <a:spAutoFit/>
          </a:bodyPr>
          <a:lstStyle/>
          <a:p>
            <a:r>
              <a:rPr lang="en-US" sz="1200" dirty="0" smtClean="0"/>
              <a:t>Ferro, </a:t>
            </a:r>
            <a:r>
              <a:rPr lang="en-US" sz="1200" dirty="0" err="1" smtClean="0"/>
              <a:t>Culbert</a:t>
            </a:r>
            <a:r>
              <a:rPr lang="en-US" sz="1200" dirty="0" smtClean="0"/>
              <a:t> et al Physician </a:t>
            </a:r>
            <a:r>
              <a:rPr lang="en-US" sz="1200" dirty="0"/>
              <a:t>Decisions to Defer Antiretroviral Therapy in Key Populations: Implications for Reducing Human Immunodeficiency Virus Incidence and Mortality in </a:t>
            </a:r>
            <a:r>
              <a:rPr lang="en-US" sz="1200" dirty="0" smtClean="0"/>
              <a:t>Malaysia</a:t>
            </a:r>
            <a:r>
              <a:rPr lang="en-US" sz="1200" i="1" dirty="0" smtClean="0"/>
              <a:t> Open Forum Infect Dis </a:t>
            </a:r>
            <a:r>
              <a:rPr lang="en-US" sz="1200" dirty="0" smtClean="0"/>
              <a:t>2017 Jan25;4(1)</a:t>
            </a:r>
            <a:endParaRPr lang="en-US" sz="1200" dirty="0"/>
          </a:p>
        </p:txBody>
      </p:sp>
    </p:spTree>
    <p:extLst>
      <p:ext uri="{BB962C8B-B14F-4D97-AF65-F5344CB8AC3E}">
        <p14:creationId xmlns:p14="http://schemas.microsoft.com/office/powerpoint/2010/main" val="28851733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446633918"/>
              </p:ext>
            </p:extLst>
          </p:nvPr>
        </p:nvGraphicFramePr>
        <p:xfrm>
          <a:off x="628650" y="827900"/>
          <a:ext cx="8115300" cy="553402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924175" y="2160685"/>
            <a:ext cx="4743450" cy="307777"/>
          </a:xfrm>
          <a:prstGeom prst="rect">
            <a:avLst/>
          </a:prstGeom>
          <a:noFill/>
        </p:spPr>
        <p:txBody>
          <a:bodyPr wrap="square" rtlCol="0">
            <a:spAutoFit/>
          </a:bodyPr>
          <a:lstStyle/>
          <a:p>
            <a:pPr algn="r"/>
            <a:r>
              <a:rPr lang="en-GB" sz="1400" b="1" dirty="0" smtClean="0">
                <a:solidFill>
                  <a:schemeClr val="tx2"/>
                </a:solidFill>
              </a:rPr>
              <a:t>UNAIDS 2016 Global estimates: % of PLHIV diagnosed</a:t>
            </a:r>
            <a:endParaRPr lang="en-US" sz="1400" b="1" dirty="0">
              <a:solidFill>
                <a:schemeClr val="tx2"/>
              </a:solidFill>
            </a:endParaRPr>
          </a:p>
        </p:txBody>
      </p:sp>
      <p:sp>
        <p:nvSpPr>
          <p:cNvPr id="3" name="TextBox 2"/>
          <p:cNvSpPr txBox="1"/>
          <p:nvPr/>
        </p:nvSpPr>
        <p:spPr>
          <a:xfrm>
            <a:off x="161924" y="6361925"/>
            <a:ext cx="8915401" cy="400110"/>
          </a:xfrm>
          <a:prstGeom prst="rect">
            <a:avLst/>
          </a:prstGeom>
          <a:noFill/>
        </p:spPr>
        <p:txBody>
          <a:bodyPr wrap="square" rtlCol="0">
            <a:spAutoFit/>
          </a:bodyPr>
          <a:lstStyle/>
          <a:p>
            <a:r>
              <a:rPr lang="en-US" sz="1000" dirty="0" smtClean="0">
                <a:hlinkClick r:id="rId4"/>
              </a:rPr>
              <a:t>Adapted from: </a:t>
            </a:r>
            <a:r>
              <a:rPr lang="en-US" sz="1000" dirty="0" err="1" smtClean="0">
                <a:hlinkClick r:id="rId4"/>
              </a:rPr>
              <a:t>Risher</a:t>
            </a:r>
            <a:r>
              <a:rPr lang="en-US" sz="1000" dirty="0" smtClean="0">
                <a:hlinkClick r:id="rId4"/>
              </a:rPr>
              <a:t> </a:t>
            </a:r>
            <a:r>
              <a:rPr lang="en-US" sz="1000" dirty="0">
                <a:hlinkClick r:id="rId4"/>
              </a:rPr>
              <a:t>K</a:t>
            </a:r>
            <a:r>
              <a:rPr lang="en-US" sz="1000" dirty="0"/>
              <a:t> et al HIV treatment cascade in MSM, people who inject drugs, and sex workers. </a:t>
            </a:r>
            <a:r>
              <a:rPr lang="en-US" sz="1000" dirty="0" err="1">
                <a:hlinkClick r:id="rId5" tooltip="Current opinion in HIV and AIDS."/>
              </a:rPr>
              <a:t>Curr</a:t>
            </a:r>
            <a:r>
              <a:rPr lang="en-US" sz="1000" dirty="0">
                <a:hlinkClick r:id="rId5" tooltip="Current opinion in HIV and AIDS."/>
              </a:rPr>
              <a:t> </a:t>
            </a:r>
            <a:r>
              <a:rPr lang="en-US" sz="1000" dirty="0" err="1">
                <a:hlinkClick r:id="rId5" tooltip="Current opinion in HIV and AIDS."/>
              </a:rPr>
              <a:t>Opin</a:t>
            </a:r>
            <a:r>
              <a:rPr lang="en-US" sz="1000" dirty="0">
                <a:hlinkClick r:id="rId5" tooltip="Current opinion in HIV and AIDS."/>
              </a:rPr>
              <a:t> HIV AIDS.</a:t>
            </a:r>
            <a:r>
              <a:rPr lang="en-US" sz="1000" dirty="0"/>
              <a:t> 2015 Nov;10(6):</a:t>
            </a:r>
            <a:r>
              <a:rPr lang="en-US" sz="1000" dirty="0" smtClean="0"/>
              <a:t>420-9; Shaw et al Achieving </a:t>
            </a:r>
            <a:r>
              <a:rPr lang="en-US" sz="1000" dirty="0"/>
              <a:t>90-90-90 in the WHO Eastern Mediterranean region: key issues for people who inject </a:t>
            </a:r>
            <a:r>
              <a:rPr lang="en-US" sz="1000" dirty="0" smtClean="0"/>
              <a:t>drugs (2017) Presented at IAS Conference, Paris</a:t>
            </a:r>
            <a:r>
              <a:rPr lang="en-GB" sz="1000" dirty="0" smtClean="0"/>
              <a:t>; </a:t>
            </a:r>
            <a:r>
              <a:rPr lang="en-US" sz="1000" dirty="0" smtClean="0"/>
              <a:t> UNAIDS, Global AIDS update 2017</a:t>
            </a:r>
            <a:endParaRPr lang="en-US" sz="1000" dirty="0"/>
          </a:p>
        </p:txBody>
      </p:sp>
    </p:spTree>
    <p:extLst>
      <p:ext uri="{BB962C8B-B14F-4D97-AF65-F5344CB8AC3E}">
        <p14:creationId xmlns:p14="http://schemas.microsoft.com/office/powerpoint/2010/main" val="41446753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42"/>
            <a:ext cx="8229600" cy="1143000"/>
          </a:xfrm>
        </p:spPr>
        <p:txBody>
          <a:bodyPr>
            <a:normAutofit fontScale="90000"/>
          </a:bodyPr>
          <a:lstStyle/>
          <a:p>
            <a:r>
              <a:rPr lang="en-US" dirty="0" smtClean="0">
                <a:solidFill>
                  <a:srgbClr val="009999"/>
                </a:solidFill>
              </a:rPr>
              <a:t>Key considerations for differentiated ART delivery</a:t>
            </a:r>
            <a:endParaRPr lang="en-US" dirty="0">
              <a:solidFill>
                <a:srgbClr val="009999"/>
              </a:solidFill>
            </a:endParaRPr>
          </a:p>
        </p:txBody>
      </p:sp>
      <p:pic>
        <p:nvPicPr>
          <p:cNvPr id="4" name="Content Placeholder 3" descr="Screen Shot 2017-07-17 at 15.49.54.png"/>
          <p:cNvPicPr>
            <a:picLocks noGrp="1" noChangeAspect="1"/>
          </p:cNvPicPr>
          <p:nvPr>
            <p:ph idx="1"/>
          </p:nvPr>
        </p:nvPicPr>
        <p:blipFill>
          <a:blip r:embed="rId3" cstate="screen">
            <a:extLst>
              <a:ext uri="{28A0092B-C50C-407E-A947-70E740481C1C}">
                <a14:useLocalDpi xmlns:a14="http://schemas.microsoft.com/office/drawing/2010/main"/>
              </a:ext>
            </a:extLst>
          </a:blip>
          <a:srcRect l="-79024" r="-79024"/>
          <a:stretch>
            <a:fillRect/>
          </a:stretch>
        </p:blipFill>
        <p:spPr>
          <a:xfrm>
            <a:off x="821764" y="2536841"/>
            <a:ext cx="7634941" cy="4198923"/>
          </a:xfrm>
        </p:spPr>
      </p:pic>
    </p:spTree>
    <p:extLst>
      <p:ext uri="{BB962C8B-B14F-4D97-AF65-F5344CB8AC3E}">
        <p14:creationId xmlns:p14="http://schemas.microsoft.com/office/powerpoint/2010/main" val="40138543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4977" y="1125243"/>
            <a:ext cx="6156252" cy="1143000"/>
          </a:xfrm>
        </p:spPr>
        <p:txBody>
          <a:bodyPr>
            <a:noAutofit/>
          </a:bodyPr>
          <a:lstStyle/>
          <a:p>
            <a:r>
              <a:rPr lang="en-GB" sz="3200" dirty="0" smtClean="0">
                <a:solidFill>
                  <a:srgbClr val="009999"/>
                </a:solidFill>
              </a:rPr>
              <a:t>Task shifting for ART delivery</a:t>
            </a:r>
            <a:endParaRPr lang="en-GB" sz="3200" dirty="0">
              <a:solidFill>
                <a:srgbClr val="009999"/>
              </a:solidFill>
            </a:endParaRPr>
          </a:p>
        </p:txBody>
      </p:sp>
      <p:pic>
        <p:nvPicPr>
          <p:cNvPr id="8"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18406" y="3573016"/>
            <a:ext cx="2232248" cy="30653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7862" y="2445561"/>
            <a:ext cx="4850920" cy="3617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8321" t="12399" r="46715" b="16549"/>
          <a:stretch/>
        </p:blipFill>
        <p:spPr bwMode="auto">
          <a:xfrm>
            <a:off x="239696" y="1231586"/>
            <a:ext cx="2210958" cy="33123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73471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6942" y="466344"/>
            <a:ext cx="6197254" cy="1143000"/>
          </a:xfrm>
        </p:spPr>
        <p:txBody>
          <a:bodyPr>
            <a:noAutofit/>
          </a:bodyPr>
          <a:lstStyle/>
          <a:p>
            <a:r>
              <a:rPr lang="en-GB" sz="3200" dirty="0" smtClean="0">
                <a:solidFill>
                  <a:srgbClr val="009999"/>
                </a:solidFill>
              </a:rPr>
              <a:t>Decentralising ART delivery</a:t>
            </a:r>
            <a:endParaRPr lang="en-GB" sz="3200" dirty="0">
              <a:solidFill>
                <a:srgbClr val="009999"/>
              </a:solidFill>
            </a:endParaRPr>
          </a:p>
        </p:txBody>
      </p:sp>
      <p:sp>
        <p:nvSpPr>
          <p:cNvPr id="5" name="TextBox 4"/>
          <p:cNvSpPr txBox="1"/>
          <p:nvPr/>
        </p:nvSpPr>
        <p:spPr>
          <a:xfrm>
            <a:off x="4053863" y="5438049"/>
            <a:ext cx="4303412" cy="1200329"/>
          </a:xfrm>
          <a:prstGeom prst="rect">
            <a:avLst/>
          </a:prstGeom>
          <a:noFill/>
        </p:spPr>
        <p:txBody>
          <a:bodyPr wrap="square" rtlCol="0">
            <a:spAutoFit/>
          </a:bodyPr>
          <a:lstStyle/>
          <a:p>
            <a:r>
              <a:rPr lang="en-GB" dirty="0" smtClean="0">
                <a:solidFill>
                  <a:srgbClr val="006666"/>
                </a:solidFill>
              </a:rPr>
              <a:t>In settings where </a:t>
            </a:r>
            <a:r>
              <a:rPr lang="en-GB" b="1" dirty="0" smtClean="0">
                <a:solidFill>
                  <a:srgbClr val="006666"/>
                </a:solidFill>
              </a:rPr>
              <a:t>opioid substitution therapy</a:t>
            </a:r>
            <a:r>
              <a:rPr lang="en-GB" dirty="0" smtClean="0">
                <a:solidFill>
                  <a:srgbClr val="006666"/>
                </a:solidFill>
              </a:rPr>
              <a:t> is provided, </a:t>
            </a:r>
            <a:r>
              <a:rPr lang="en-GB" b="1" dirty="0" smtClean="0">
                <a:solidFill>
                  <a:srgbClr val="006666"/>
                </a:solidFill>
              </a:rPr>
              <a:t>ART should be initiated and maintained</a:t>
            </a:r>
            <a:r>
              <a:rPr lang="en-GB" dirty="0" smtClean="0">
                <a:solidFill>
                  <a:srgbClr val="006666"/>
                </a:solidFill>
              </a:rPr>
              <a:t> in people who are eligible for ART</a:t>
            </a:r>
            <a:endParaRPr lang="en-GB" dirty="0">
              <a:solidFill>
                <a:srgbClr val="006666"/>
              </a:solidFill>
            </a:endParaRPr>
          </a:p>
        </p:txBody>
      </p:sp>
      <p:pic>
        <p:nvPicPr>
          <p:cNvPr id="8"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18406" y="3573016"/>
            <a:ext cx="2232248" cy="30653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3863" y="1721208"/>
            <a:ext cx="4303412" cy="3717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8321" t="12399" r="46715" b="16549"/>
          <a:stretch/>
        </p:blipFill>
        <p:spPr bwMode="auto">
          <a:xfrm>
            <a:off x="239696" y="1231586"/>
            <a:ext cx="2210958" cy="33123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898312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651" y="806747"/>
            <a:ext cx="8821003" cy="1143000"/>
          </a:xfrm>
        </p:spPr>
        <p:txBody>
          <a:bodyPr>
            <a:noAutofit/>
          </a:bodyPr>
          <a:lstStyle/>
          <a:p>
            <a:r>
              <a:rPr lang="en-US" sz="2800" dirty="0" smtClean="0">
                <a:solidFill>
                  <a:srgbClr val="009999"/>
                </a:solidFill>
              </a:rPr>
              <a:t>Clinically stable key population members are no different from other clinically stable adults and adolescents</a:t>
            </a:r>
            <a:endParaRPr lang="en-US" sz="2800" dirty="0">
              <a:solidFill>
                <a:srgbClr val="009999"/>
              </a:solidFill>
            </a:endParaRPr>
          </a:p>
        </p:txBody>
      </p:sp>
      <p:pic>
        <p:nvPicPr>
          <p:cNvPr id="8" name="Content Placeholder 4" descr="Screen Shot 2017-07-17 at 10.44.48.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6066" r="-16066"/>
          <a:stretch/>
        </p:blipFill>
        <p:spPr>
          <a:xfrm>
            <a:off x="212651" y="2112569"/>
            <a:ext cx="4331768" cy="4459287"/>
          </a:xfrm>
        </p:spPr>
      </p:pic>
      <p:sp>
        <p:nvSpPr>
          <p:cNvPr id="3" name="Content Placeholder 2"/>
          <p:cNvSpPr>
            <a:spLocks noGrp="1"/>
          </p:cNvSpPr>
          <p:nvPr>
            <p:ph sz="quarter" idx="4"/>
          </p:nvPr>
        </p:nvSpPr>
        <p:spPr>
          <a:xfrm>
            <a:off x="4224158" y="2121340"/>
            <a:ext cx="4041775" cy="3951288"/>
          </a:xfrm>
        </p:spPr>
        <p:txBody>
          <a:bodyPr>
            <a:normAutofit/>
          </a:bodyPr>
          <a:lstStyle/>
          <a:p>
            <a:pPr marL="0" indent="0">
              <a:buNone/>
            </a:pPr>
            <a:r>
              <a:rPr lang="en-GB" sz="1600" b="1" dirty="0" smtClean="0">
                <a:solidFill>
                  <a:srgbClr val="009999"/>
                </a:solidFill>
                <a:latin typeface="+mn-lt"/>
              </a:rPr>
              <a:t>Specific considerations for people who use drugs</a:t>
            </a:r>
          </a:p>
          <a:p>
            <a:pPr marL="0" indent="0">
              <a:buNone/>
            </a:pPr>
            <a:endParaRPr lang="en-GB" sz="700" b="1" dirty="0" smtClean="0">
              <a:solidFill>
                <a:srgbClr val="009999"/>
              </a:solidFill>
              <a:latin typeface="+mn-lt"/>
            </a:endParaRPr>
          </a:p>
          <a:p>
            <a:pPr>
              <a:buClr>
                <a:srgbClr val="009999"/>
              </a:buClr>
              <a:buFont typeface="Wingdings" panose="05000000000000000000" pitchFamily="2" charset="2"/>
              <a:buChar char="§"/>
            </a:pPr>
            <a:r>
              <a:rPr lang="en-GB" sz="1300" dirty="0" smtClean="0">
                <a:solidFill>
                  <a:schemeClr val="tx1">
                    <a:lumMod val="50000"/>
                    <a:lumOff val="50000"/>
                  </a:schemeClr>
                </a:solidFill>
                <a:latin typeface="+mn-lt"/>
              </a:rPr>
              <a:t>Everyone living with HIV who uses drugs should be offered HIV treatment and active drug use should not exclude enrolment ART</a:t>
            </a:r>
          </a:p>
          <a:p>
            <a:pPr>
              <a:buClr>
                <a:srgbClr val="009999"/>
              </a:buClr>
              <a:buFont typeface="Wingdings" panose="05000000000000000000" pitchFamily="2" charset="2"/>
              <a:buChar char="§"/>
            </a:pPr>
            <a:r>
              <a:rPr lang="en-GB" sz="1300" dirty="0" smtClean="0">
                <a:solidFill>
                  <a:schemeClr val="tx1">
                    <a:lumMod val="50000"/>
                    <a:lumOff val="50000"/>
                  </a:schemeClr>
                </a:solidFill>
                <a:latin typeface="+mn-lt"/>
              </a:rPr>
              <a:t>Some people may require additional support</a:t>
            </a:r>
          </a:p>
          <a:p>
            <a:pPr>
              <a:buClr>
                <a:srgbClr val="009999"/>
              </a:buClr>
              <a:buFont typeface="Wingdings" panose="05000000000000000000" pitchFamily="2" charset="2"/>
              <a:buChar char="§"/>
            </a:pPr>
            <a:r>
              <a:rPr lang="en-GB" sz="1300" dirty="0" smtClean="0">
                <a:solidFill>
                  <a:schemeClr val="tx1">
                    <a:lumMod val="50000"/>
                    <a:lumOff val="50000"/>
                  </a:schemeClr>
                </a:solidFill>
                <a:latin typeface="+mn-lt"/>
              </a:rPr>
              <a:t>As with all other adults and adolescents receiving ART, the decision to reduce clinic visits should be made on a case-by-case basis</a:t>
            </a:r>
          </a:p>
          <a:p>
            <a:pPr>
              <a:buClr>
                <a:srgbClr val="009999"/>
              </a:buClr>
              <a:buFont typeface="Wingdings" panose="05000000000000000000" pitchFamily="2" charset="2"/>
              <a:buChar char="§"/>
            </a:pPr>
            <a:r>
              <a:rPr lang="en-GB" sz="1300" dirty="0" smtClean="0">
                <a:solidFill>
                  <a:schemeClr val="tx1">
                    <a:lumMod val="50000"/>
                    <a:lumOff val="50000"/>
                  </a:schemeClr>
                </a:solidFill>
                <a:latin typeface="+mn-lt"/>
              </a:rPr>
              <a:t>ART should be offered at OST clinics – strong evidence base</a:t>
            </a:r>
          </a:p>
          <a:p>
            <a:pPr marL="0" indent="0">
              <a:buNone/>
            </a:pPr>
            <a:endParaRPr lang="en-GB" sz="1400" b="1" dirty="0" smtClean="0">
              <a:latin typeface="+mn-lt"/>
            </a:endParaRPr>
          </a:p>
        </p:txBody>
      </p:sp>
    </p:spTree>
    <p:extLst>
      <p:ext uri="{BB962C8B-B14F-4D97-AF65-F5344CB8AC3E}">
        <p14:creationId xmlns:p14="http://schemas.microsoft.com/office/powerpoint/2010/main" val="13300353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243F9125C1D146B82DD73336B5FC64" ma:contentTypeVersion="4" ma:contentTypeDescription="Create a new document." ma:contentTypeScope="" ma:versionID="4057ff07b80568edbfced90d3aa16704">
  <xsd:schema xmlns:xsd="http://www.w3.org/2001/XMLSchema" xmlns:xs="http://www.w3.org/2001/XMLSchema" xmlns:p="http://schemas.microsoft.com/office/2006/metadata/properties" xmlns:ns2="250929fa-9806-4449-af20-7947085fa170" targetNamespace="http://schemas.microsoft.com/office/2006/metadata/properties" ma:root="true" ma:fieldsID="09a57b8e0acec33a0a6118c460015e6e" ns2:_="">
    <xsd:import namespace="250929fa-9806-4449-af20-7947085fa17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7D1DCE-5F82-4B96-8E66-8B971A1A95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0929fa-9806-4449-af20-7947085fa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49905C-0871-4334-9F77-FFE740F02EC3}">
  <ds:schemaRefs>
    <ds:schemaRef ds:uri="http://schemas.microsoft.com/sharepoint/v3/contenttype/forms"/>
  </ds:schemaRefs>
</ds:datastoreItem>
</file>

<file path=customXml/itemProps3.xml><?xml version="1.0" encoding="utf-8"?>
<ds:datastoreItem xmlns:ds="http://schemas.openxmlformats.org/officeDocument/2006/customXml" ds:itemID="{0EE5CD60-C59B-4149-9570-D3BCD3D48872}">
  <ds:schemaRefs>
    <ds:schemaRef ds:uri="http://purl.org/dc/elements/1.1/"/>
    <ds:schemaRef ds:uri="http://purl.org/dc/dcmitype/"/>
    <ds:schemaRef ds:uri="250929fa-9806-4449-af20-7947085fa170"/>
    <ds:schemaRef ds:uri="http://purl.org/dc/terms/"/>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AIDS2016_template</Template>
  <TotalTime>2873</TotalTime>
  <Words>1011</Words>
  <Application>Microsoft Macintosh PowerPoint</Application>
  <PresentationFormat>On-screen Show (4:3)</PresentationFormat>
  <Paragraphs>117</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AIDS 2016_Template</vt:lpstr>
      <vt:lpstr>Differentiated service delivery for key populations:  key considerations from a policy perspective</vt:lpstr>
      <vt:lpstr>PowerPoint Presentation</vt:lpstr>
      <vt:lpstr>Structural determinants influence HIV risk</vt:lpstr>
      <vt:lpstr>Despite supportive policy, key populations excluded from treatment</vt:lpstr>
      <vt:lpstr>PowerPoint Presentation</vt:lpstr>
      <vt:lpstr>Key considerations for differentiated ART delivery</vt:lpstr>
      <vt:lpstr>Task shifting for ART delivery</vt:lpstr>
      <vt:lpstr>Decentralising ART delivery</vt:lpstr>
      <vt:lpstr>Clinically stable key population members are no different from other clinically stable adults and adolescents</vt:lpstr>
      <vt:lpstr>PowerPoint Presentation</vt:lpstr>
      <vt:lpstr>PowerPoint Presentation</vt:lpstr>
      <vt:lpstr>Looking ahead</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Anna Grimsrud</cp:lastModifiedBy>
  <cp:revision>72</cp:revision>
  <cp:lastPrinted>2013-05-21T10:50:12Z</cp:lastPrinted>
  <dcterms:created xsi:type="dcterms:W3CDTF">2016-08-17T09:53:51Z</dcterms:created>
  <dcterms:modified xsi:type="dcterms:W3CDTF">2017-07-24T08:12:59Z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0x01010005243F9125C1D146B82DD73336B5FC64</vt:lpwstr>
  </property>
</Properties>
</file>