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0" r:id="rId5"/>
    <p:sldId id="273" r:id="rId6"/>
    <p:sldId id="263" r:id="rId7"/>
    <p:sldId id="276" r:id="rId8"/>
    <p:sldId id="275" r:id="rId9"/>
    <p:sldId id="271" r:id="rId10"/>
    <p:sldId id="267" r:id="rId11"/>
    <p:sldId id="269" r:id="rId12"/>
    <p:sldId id="277" r:id="rId13"/>
    <p:sldId id="278" r:id="rId14"/>
    <p:sldId id="282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2BD"/>
    <a:srgbClr val="5AB8A2"/>
    <a:srgbClr val="33CCCC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86128" autoAdjust="0"/>
  </p:normalViewPr>
  <p:slideViewPr>
    <p:cSldViewPr snapToGrid="0" snapToObjects="1">
      <p:cViewPr varScale="1">
        <p:scale>
          <a:sx n="73" d="100"/>
          <a:sy n="73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2513-590E-4840-B883-5644E96E4AAE}" type="datetimeFigureOut">
              <a:rPr lang="en-GB" smtClean="0"/>
              <a:t>22/07/2017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DF3D7-73D6-448B-84DC-C9A53FA7C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0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6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1F85-4111-9C47-8F03-8431408CD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1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2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9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5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3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DF3D7-73D6-448B-84DC-C9A53FA7C7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" y="1835748"/>
            <a:ext cx="8048510" cy="267859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09675" y="5953125"/>
            <a:ext cx="726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>
                <a:solidFill>
                  <a:srgbClr val="ED1C24"/>
                </a:solidFill>
                <a:latin typeface="Gill Sans Std Light" panose="020B0302020104020203" pitchFamily="34" charset="0"/>
              </a:rPr>
              <a:t>#IAS2017 | @IAS_conference</a:t>
            </a:r>
            <a:endParaRPr lang="en-US" sz="3200" dirty="0">
              <a:solidFill>
                <a:srgbClr val="ED1C24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070728"/>
            <a:ext cx="460417" cy="3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25428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86" y="2250990"/>
            <a:ext cx="8018313" cy="4525963"/>
          </a:xfrm>
        </p:spPr>
        <p:txBody>
          <a:bodyPr vert="eaVert"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9"/>
            <a:ext cx="822960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Gill Sans Std Light" panose="020B03020201040202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9" y="347848"/>
            <a:ext cx="3720682" cy="12382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1761" y="6447071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D1C24"/>
                </a:solidFill>
              </a:rPr>
              <a:t>#IAS2017 | @</a:t>
            </a:r>
            <a:r>
              <a:rPr lang="fr-CH" sz="1400" dirty="0" err="1" smtClean="0">
                <a:solidFill>
                  <a:srgbClr val="ED1C24"/>
                </a:solidFill>
              </a:rPr>
              <a:t>IAS_Conference</a:t>
            </a:r>
            <a:endParaRPr lang="en-US" sz="1400" dirty="0">
              <a:solidFill>
                <a:srgbClr val="ED1C2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7" y="6473158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50142"/>
            <a:ext cx="801828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4"/>
            <a:ext cx="801828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5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5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6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86" y="2209798"/>
            <a:ext cx="3836708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594" y="2209798"/>
            <a:ext cx="4038600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9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86" y="2144713"/>
            <a:ext cx="3838296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86" y="2784475"/>
            <a:ext cx="3838296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2421" y="21447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2421" y="2784475"/>
            <a:ext cx="4041775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50142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07362"/>
            <a:ext cx="2797026" cy="1162051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17" y="907365"/>
            <a:ext cx="5111750" cy="5853113"/>
          </a:xfrm>
        </p:spPr>
        <p:txBody>
          <a:bodyPr/>
          <a:lstStyle>
            <a:lvl1pPr>
              <a:defRPr sz="3200">
                <a:latin typeface="Gill Sans Std Light" panose="020B0302020104020203" pitchFamily="34" charset="0"/>
              </a:defRPr>
            </a:lvl1pPr>
            <a:lvl2pPr>
              <a:defRPr sz="2800">
                <a:latin typeface="Gill Sans Std Light" panose="020B0302020104020203" pitchFamily="34" charset="0"/>
              </a:defRPr>
            </a:lvl2pPr>
            <a:lvl3pPr>
              <a:defRPr sz="2400">
                <a:latin typeface="Gill Sans Std Light" panose="020B0302020104020203" pitchFamily="34" charset="0"/>
              </a:defRPr>
            </a:lvl3pPr>
            <a:lvl4pPr>
              <a:defRPr sz="2000">
                <a:latin typeface="Gill Sans Std Light" panose="020B0302020104020203" pitchFamily="34" charset="0"/>
              </a:defRPr>
            </a:lvl4pPr>
            <a:lvl5pPr>
              <a:defRPr sz="2000">
                <a:latin typeface="Gill Sans Std Light" panose="020B03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87" y="2069415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69011"/>
            <a:ext cx="5486400" cy="566739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1186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Std Light" panose="020B03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35749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 smtClean="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F4129"/>
          </a:solidFill>
          <a:latin typeface="Gill Sans Std Light" panose="020B03020201040202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7" y="1805573"/>
            <a:ext cx="5280170" cy="43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27676" y="4924338"/>
            <a:ext cx="3716323" cy="1057014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Gill Sans Std Light" panose="020B0302020104020203" pitchFamily="34" charset="0"/>
                <a:ea typeface="+mj-ea"/>
                <a:cs typeface="Arial" pitchFamily="34" charset="0"/>
              </a:rPr>
              <a:t> Lynne Wilkinson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Gill Sans Std Light" panose="020B0302020104020203" pitchFamily="34" charset="0"/>
                <a:ea typeface="+mj-ea"/>
                <a:cs typeface="Arial" pitchFamily="34" charset="0"/>
              </a:rPr>
              <a:t>IAS</a:t>
            </a:r>
            <a:endParaRPr lang="en-US" sz="2000" i="1" dirty="0">
              <a:solidFill>
                <a:schemeClr val="bg1"/>
              </a:solidFill>
              <a:latin typeface="Gill Sans Std Light" panose="020B0302020104020203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84" y="1805573"/>
            <a:ext cx="4882653" cy="24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5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04" y="1063482"/>
            <a:ext cx="8018280" cy="1143000"/>
          </a:xfrm>
        </p:spPr>
        <p:txBody>
          <a:bodyPr>
            <a:noAutofit/>
          </a:bodyPr>
          <a:lstStyle/>
          <a:p>
            <a:r>
              <a:rPr lang="en-ZA" sz="3600" dirty="0" smtClean="0"/>
              <a:t>Adaption case studies: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ZA" sz="3200" dirty="0"/>
              <a:t> South Africa adult adherence club model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4" y="1968733"/>
            <a:ext cx="7899940" cy="48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789173"/>
            <a:ext cx="8853854" cy="590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619" y="4145793"/>
            <a:ext cx="6540137" cy="227754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knowledge repository</a:t>
            </a:r>
          </a:p>
          <a:p>
            <a:pPr algn="ctr"/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www.differentiatedcare.org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and country guidance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delivery model examples &amp; tools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Published evidence &amp; resources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" y="969944"/>
            <a:ext cx="2316413" cy="5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0" y="2525572"/>
            <a:ext cx="8167086" cy="400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Guidance &amp; </a:t>
            </a:r>
            <a:r>
              <a:rPr lang="en-US" dirty="0" smtClean="0"/>
              <a:t>Evidence</a:t>
            </a:r>
            <a:br>
              <a:rPr lang="en-US" dirty="0" smtClean="0"/>
            </a:br>
            <a:r>
              <a:rPr lang="en-US" i="1" dirty="0" smtClean="0"/>
              <a:t>But how do you implement?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1630" y="3906584"/>
            <a:ext cx="2633579" cy="1036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i="1" dirty="0">
                <a:solidFill>
                  <a:srgbClr val="EF4129"/>
                </a:solidFill>
                <a:latin typeface="Gill Sans Std Light" panose="020B0302020104020203" pitchFamily="34" charset="0"/>
                <a:ea typeface="+mj-ea"/>
                <a:cs typeface="Arial" pitchFamily="34" charset="0"/>
              </a:rPr>
              <a:t>Global guidance  &amp; evidence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6816" y="2662204"/>
            <a:ext cx="2633579" cy="1036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i="1" dirty="0" smtClean="0">
                <a:solidFill>
                  <a:srgbClr val="EF4129"/>
                </a:solidFill>
                <a:latin typeface="Gill Sans Std Light" panose="020B0302020104020203" pitchFamily="34" charset="0"/>
                <a:ea typeface="+mj-ea"/>
                <a:cs typeface="Arial" pitchFamily="34" charset="0"/>
              </a:rPr>
              <a:t>Scaled country implementation</a:t>
            </a:r>
            <a:endParaRPr lang="en-US" sz="3000" i="1" dirty="0">
              <a:solidFill>
                <a:srgbClr val="EF4129"/>
              </a:solidFill>
              <a:latin typeface="Gill Sans Std Light" panose="020B0302020104020203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30" y="2739299"/>
            <a:ext cx="2410349" cy="33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790751"/>
            <a:ext cx="8018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49" y="2139193"/>
            <a:ext cx="8540818" cy="38526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Principles</a:t>
            </a:r>
            <a:r>
              <a:rPr lang="en-US" dirty="0" smtClean="0"/>
              <a:t> of differentiated care &amp; ART delivery for these specific populations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Guidance on </a:t>
            </a:r>
            <a:r>
              <a:rPr lang="en-US" b="1" dirty="0" smtClean="0"/>
              <a:t>how to adapt or build </a:t>
            </a:r>
            <a:r>
              <a:rPr lang="en-US" dirty="0" smtClean="0"/>
              <a:t>for ART delivery models for </a:t>
            </a:r>
            <a:r>
              <a:rPr lang="en-US" b="1" dirty="0" smtClean="0">
                <a:solidFill>
                  <a:srgbClr val="50C2BD"/>
                </a:solidFill>
              </a:rPr>
              <a:t>children, adolescents &amp; pregnant or breastfeeding women and </a:t>
            </a:r>
            <a:r>
              <a:rPr lang="en-US" b="1" dirty="0">
                <a:solidFill>
                  <a:srgbClr val="50C2BD"/>
                </a:solidFill>
              </a:rPr>
              <a:t>their </a:t>
            </a:r>
            <a:r>
              <a:rPr lang="en-US" b="1" dirty="0" smtClean="0">
                <a:solidFill>
                  <a:srgbClr val="50C2BD"/>
                </a:solidFill>
              </a:rPr>
              <a:t>infants (PBFW)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dirty="0" smtClean="0"/>
              <a:t>Children/adolescent/PBFW</a:t>
            </a:r>
            <a:r>
              <a:rPr lang="en-US" b="1" dirty="0" smtClean="0"/>
              <a:t> case </a:t>
            </a:r>
            <a:r>
              <a:rPr lang="en-US" b="1" dirty="0"/>
              <a:t>studies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86" y="692961"/>
            <a:ext cx="8018280" cy="1143000"/>
          </a:xfrm>
        </p:spPr>
        <p:txBody>
          <a:bodyPr/>
          <a:lstStyle/>
          <a:p>
            <a:r>
              <a:rPr lang="en-ZA" dirty="0" smtClean="0"/>
              <a:t>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6" y="1925456"/>
            <a:ext cx="3506598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ZA" dirty="0" smtClean="0"/>
              <a:t>Client centred care</a:t>
            </a:r>
          </a:p>
          <a:p>
            <a:pPr>
              <a:spcAft>
                <a:spcPts val="600"/>
              </a:spcAft>
            </a:pPr>
            <a:r>
              <a:rPr lang="en-ZA" dirty="0" smtClean="0"/>
              <a:t>Health system efficiency</a:t>
            </a:r>
          </a:p>
          <a:p>
            <a:pPr>
              <a:spcAft>
                <a:spcPts val="600"/>
              </a:spcAft>
            </a:pPr>
            <a:r>
              <a:rPr lang="en-ZA" dirty="0" smtClean="0"/>
              <a:t>A family centred approach</a:t>
            </a:r>
          </a:p>
          <a:p>
            <a:pPr>
              <a:spcAft>
                <a:spcPts val="600"/>
              </a:spcAft>
            </a:pPr>
            <a:r>
              <a:rPr lang="en-ZA" dirty="0" smtClean="0"/>
              <a:t>Integration of services</a:t>
            </a:r>
          </a:p>
          <a:p>
            <a:pPr>
              <a:spcAft>
                <a:spcPts val="600"/>
              </a:spcAft>
            </a:pPr>
            <a:r>
              <a:rPr lang="en-ZA" dirty="0" smtClean="0"/>
              <a:t>Leveraging and encouraging psychosocial support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83" y="1928077"/>
            <a:ext cx="43529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32" y="1925456"/>
            <a:ext cx="4629907" cy="441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06" y="1639306"/>
            <a:ext cx="4270677" cy="515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32" y="1770931"/>
            <a:ext cx="5187693" cy="49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70" y="1641365"/>
            <a:ext cx="4698022" cy="52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503" y="272642"/>
            <a:ext cx="2634143" cy="2686356"/>
          </a:xfrm>
        </p:spPr>
        <p:txBody>
          <a:bodyPr>
            <a:normAutofit/>
          </a:bodyPr>
          <a:lstStyle/>
          <a:p>
            <a:r>
              <a:rPr lang="en-ZA" dirty="0" smtClean="0"/>
              <a:t>5-step approach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3" y="2374716"/>
            <a:ext cx="2560240" cy="42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3" y="2374716"/>
            <a:ext cx="2560240" cy="40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3" y="2374716"/>
            <a:ext cx="2604347" cy="434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180313"/>
            <a:ext cx="1737360" cy="1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9" y="1189933"/>
            <a:ext cx="1342071" cy="10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1189933"/>
            <a:ext cx="2383088" cy="10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2284953"/>
            <a:ext cx="5654040" cy="7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33" y="3030594"/>
            <a:ext cx="5707694" cy="34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949" y="782362"/>
            <a:ext cx="8018280" cy="1143000"/>
          </a:xfrm>
        </p:spPr>
        <p:txBody>
          <a:bodyPr/>
          <a:lstStyle/>
          <a:p>
            <a:r>
              <a:rPr lang="en-ZA" dirty="0" smtClean="0"/>
              <a:t>Example:  </a:t>
            </a:r>
            <a:r>
              <a:rPr lang="en-ZA" dirty="0" smtClean="0">
                <a:solidFill>
                  <a:srgbClr val="5AB8A2"/>
                </a:solidFill>
              </a:rPr>
              <a:t>When</a:t>
            </a:r>
            <a:r>
              <a:rPr lang="en-ZA" dirty="0" smtClean="0"/>
              <a:t> building block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949" y="1797531"/>
            <a:ext cx="801828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600" dirty="0" smtClean="0"/>
              <a:t>2017 WHO Key Considerations:</a:t>
            </a:r>
          </a:p>
          <a:p>
            <a:endParaRPr lang="en-ZA" dirty="0" smtClean="0"/>
          </a:p>
          <a:p>
            <a:endParaRPr lang="en-ZA" dirty="0"/>
          </a:p>
          <a:p>
            <a:endParaRPr lang="en-ZA" sz="2600" dirty="0" smtClean="0"/>
          </a:p>
          <a:p>
            <a:pPr marL="0" indent="0">
              <a:buNone/>
            </a:pPr>
            <a:r>
              <a:rPr lang="en-ZA" sz="2600" dirty="0" smtClean="0"/>
              <a:t>2.	What to plan:</a:t>
            </a:r>
          </a:p>
          <a:p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endParaRPr lang="en-ZA" sz="2600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7" y="4670603"/>
            <a:ext cx="3000132" cy="4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7" y="5207762"/>
            <a:ext cx="2899461" cy="40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77" y="5768242"/>
            <a:ext cx="3338282" cy="4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71" y="4819810"/>
            <a:ext cx="3254929" cy="2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72" y="5336066"/>
            <a:ext cx="2722708" cy="4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01" y="2394445"/>
            <a:ext cx="7457551" cy="145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889234"/>
            <a:ext cx="8018280" cy="5444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3.	Specific considerations for each population </a:t>
            </a:r>
          </a:p>
          <a:p>
            <a:endParaRPr lang="en-ZA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4" y="1406553"/>
            <a:ext cx="6618870" cy="19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4" y="3386512"/>
            <a:ext cx="6599016" cy="164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5" y="5189219"/>
            <a:ext cx="6599016" cy="140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41" y="530692"/>
            <a:ext cx="8018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6" name="Picture 5" descr="hcw managed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65" y="1521822"/>
            <a:ext cx="3544471" cy="2687380"/>
          </a:xfrm>
          <a:prstGeom prst="rect">
            <a:avLst/>
          </a:prstGeom>
        </p:spPr>
      </p:pic>
      <p:pic>
        <p:nvPicPr>
          <p:cNvPr id="7" name="Picture 6" descr="MSF134994 (High res)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437" y="1521822"/>
            <a:ext cx="3562419" cy="2687380"/>
          </a:xfrm>
          <a:prstGeom prst="rect">
            <a:avLst/>
          </a:prstGeom>
        </p:spPr>
      </p:pic>
      <p:pic>
        <p:nvPicPr>
          <p:cNvPr id="8" name="Picture 7" descr="8693-22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28" y="4099392"/>
            <a:ext cx="3637192" cy="2711920"/>
          </a:xfrm>
          <a:prstGeom prst="rect">
            <a:avLst/>
          </a:prstGeom>
        </p:spPr>
      </p:pic>
      <p:pic>
        <p:nvPicPr>
          <p:cNvPr id="9" name="Picture 8" descr="MSB2396 (High res)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438" y="4135772"/>
            <a:ext cx="3570200" cy="2675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1546" y="3476887"/>
            <a:ext cx="4595092" cy="400110"/>
          </a:xfrm>
          <a:prstGeom prst="rect">
            <a:avLst/>
          </a:prstGeom>
          <a:solidFill>
            <a:srgbClr val="50C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Health care worker-managed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71569"/>
            <a:ext cx="4583546" cy="79182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Family, youth &amp; post-natal clubs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83546" y="2382473"/>
            <a:ext cx="4560454" cy="780916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Family ART refills &amp; </a:t>
            </a:r>
          </a:p>
          <a:p>
            <a:pPr algn="ctr"/>
            <a:r>
              <a:rPr lang="en-ZA" dirty="0" smtClean="0"/>
              <a:t>adolescents integrated into adult CAGS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4661289"/>
            <a:ext cx="4583546" cy="1185838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/>
              <a:t>Fast track ART refill collection at facility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/>
              <a:t>Out of hours specific family population ART service </a:t>
            </a:r>
          </a:p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83546" y="4694845"/>
            <a:ext cx="4560454" cy="1118726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/>
              <a:t>Outreach </a:t>
            </a:r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Fixed community ART refill distribution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/>
              <a:t>Home ART delivery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3546" y="3476887"/>
            <a:ext cx="4515546" cy="400110"/>
          </a:xfrm>
          <a:prstGeom prst="rect">
            <a:avLst/>
          </a:prstGeom>
          <a:solidFill>
            <a:srgbClr val="50C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Client-managed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238069"/>
            <a:ext cx="4560456" cy="400110"/>
          </a:xfrm>
          <a:prstGeom prst="rect">
            <a:avLst/>
          </a:prstGeom>
          <a:solidFill>
            <a:srgbClr val="50C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Facility-based individual			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8910" y="6238069"/>
            <a:ext cx="4595090" cy="400110"/>
          </a:xfrm>
          <a:prstGeom prst="rect">
            <a:avLst/>
          </a:prstGeom>
          <a:solidFill>
            <a:srgbClr val="50C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Out-of-facility individual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003" y="2046914"/>
            <a:ext cx="181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>
                <a:latin typeface="Gill Sans Std Light" panose="020B0302020104020203" pitchFamily="34" charset="0"/>
                <a:ea typeface="+mj-ea"/>
                <a:cs typeface="Arial" pitchFamily="34" charset="0"/>
              </a:rPr>
              <a:t>Description</a:t>
            </a:r>
            <a:endParaRPr lang="en-GB" sz="2200" b="1" dirty="0">
              <a:latin typeface="Gill Sans Std Light" panose="020B0302020104020203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03" y="5403908"/>
            <a:ext cx="1812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 smtClean="0">
                <a:latin typeface="Gill Sans Std Light" panose="020B0302020104020203" pitchFamily="34" charset="0"/>
                <a:ea typeface="+mj-ea"/>
                <a:cs typeface="Arial" pitchFamily="34" charset="0"/>
              </a:rPr>
              <a:t>Building blocks</a:t>
            </a:r>
            <a:endParaRPr lang="en-GB" sz="2200" b="1" dirty="0">
              <a:latin typeface="Gill Sans Std Light" panose="020B0302020104020203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5142" y="2832934"/>
            <a:ext cx="181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200" b="1" dirty="0" smtClean="0">
                <a:latin typeface="Gill Sans Std Light" panose="020B0302020104020203" pitchFamily="34" charset="0"/>
                <a:ea typeface="+mj-ea"/>
                <a:cs typeface="Arial" pitchFamily="34" charset="0"/>
              </a:rPr>
              <a:t>Elements</a:t>
            </a:r>
            <a:endParaRPr lang="en-GB" sz="2200" b="1" dirty="0">
              <a:latin typeface="Gill Sans Std Light" panose="020B0302020104020203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25" y="745746"/>
            <a:ext cx="5164472" cy="59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10800000">
            <a:off x="6904138" y="3149044"/>
            <a:ext cx="1963025" cy="475000"/>
          </a:xfrm>
          <a:prstGeom prst="rightArrow">
            <a:avLst/>
          </a:prstGeom>
          <a:solidFill>
            <a:srgbClr val="50C2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251670" y="2477801"/>
            <a:ext cx="1979802" cy="570577"/>
          </a:xfrm>
          <a:prstGeom prst="rightArrow">
            <a:avLst/>
          </a:prstGeom>
          <a:solidFill>
            <a:srgbClr val="50C2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1670" y="4928784"/>
            <a:ext cx="1979802" cy="570577"/>
          </a:xfrm>
          <a:prstGeom prst="rightArrow">
            <a:avLst/>
          </a:prstGeom>
          <a:solidFill>
            <a:srgbClr val="50C2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43F9125C1D146B82DD73336B5FC64" ma:contentTypeVersion="4" ma:contentTypeDescription="Create a new document." ma:contentTypeScope="" ma:versionID="4057ff07b80568edbfced90d3aa16704">
  <xsd:schema xmlns:xsd="http://www.w3.org/2001/XMLSchema" xmlns:xs="http://www.w3.org/2001/XMLSchema" xmlns:p="http://schemas.microsoft.com/office/2006/metadata/properties" xmlns:ns2="250929fa-9806-4449-af20-7947085fa170" targetNamespace="http://schemas.microsoft.com/office/2006/metadata/properties" ma:root="true" ma:fieldsID="09a57b8e0acec33a0a6118c460015e6e" ns2:_=""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49905C-0871-4334-9F77-FFE740F02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7D1DCE-5F82-4B96-8E66-8B971A1A9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E5CD60-C59B-4149-9570-D3BCD3D48872}">
  <ds:schemaRefs>
    <ds:schemaRef ds:uri="http://schemas.microsoft.com/office/2006/documentManagement/types"/>
    <ds:schemaRef ds:uri="250929fa-9806-4449-af20-7947085fa170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803</TotalTime>
  <Words>179</Words>
  <Application>Microsoft Office PowerPoint</Application>
  <PresentationFormat>On-screen Show (4:3)</PresentationFormat>
  <Paragraphs>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Std Light</vt:lpstr>
      <vt:lpstr>AIDS 2016_Template</vt:lpstr>
      <vt:lpstr>PowerPoint Presentation</vt:lpstr>
      <vt:lpstr>Global Guidance &amp; Evidence But how do you implement?</vt:lpstr>
      <vt:lpstr>Objective</vt:lpstr>
      <vt:lpstr>Principles</vt:lpstr>
      <vt:lpstr>5-step approach</vt:lpstr>
      <vt:lpstr>Example:  When building block</vt:lpstr>
      <vt:lpstr>PowerPoint Presentation</vt:lpstr>
      <vt:lpstr>Case studies</vt:lpstr>
      <vt:lpstr>PowerPoint Presentation</vt:lpstr>
      <vt:lpstr>Adaption case studies:  South Africa adult adherence club model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Filipa Marques</cp:lastModifiedBy>
  <cp:revision>58</cp:revision>
  <cp:lastPrinted>2013-05-21T10:50:12Z</cp:lastPrinted>
  <dcterms:created xsi:type="dcterms:W3CDTF">2016-08-17T09:53:51Z</dcterms:created>
  <dcterms:modified xsi:type="dcterms:W3CDTF">2017-07-22T20:29:01Z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0x01010005243F9125C1D146B82DD73336B5FC64</vt:lpwstr>
  </property>
</Properties>
</file>