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0" r:id="rId5"/>
    <p:sldId id="272" r:id="rId6"/>
    <p:sldId id="263" r:id="rId7"/>
    <p:sldId id="274" r:id="rId8"/>
    <p:sldId id="273" r:id="rId9"/>
    <p:sldId id="268" r:id="rId10"/>
    <p:sldId id="271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Ehrenkranz" initials="PE" lastIdx="2" clrIdx="0">
    <p:extLst/>
  </p:cmAuthor>
  <p:cmAuthor id="2" name="Anna Grimsrud" initials="AG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7" autoAdjust="0"/>
    <p:restoredTop sz="94569" autoAdjust="0"/>
  </p:normalViewPr>
  <p:slideViewPr>
    <p:cSldViewPr snapToGrid="0" snapToObjects="1">
      <p:cViewPr varScale="1">
        <p:scale>
          <a:sx n="134" d="100"/>
          <a:sy n="134" d="100"/>
        </p:scale>
        <p:origin x="-12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17/07/22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1EBE4-FD1D-6747-AD3C-5BB00CE65C27}" type="datetimeFigureOut">
              <a:rPr lang="en-US" smtClean="0"/>
              <a:t>17/07/22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005B1-713C-514D-9BAF-87C5D4896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2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www.differentiatedcare.or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Differentiated care resources released at IAS 2017</a:t>
            </a:r>
          </a:p>
          <a:p>
            <a:pPr lvl="1"/>
            <a:r>
              <a:rPr lang="en-US" dirty="0" smtClean="0"/>
              <a:t>Key Considerations</a:t>
            </a:r>
          </a:p>
          <a:p>
            <a:pPr lvl="1"/>
            <a:r>
              <a:rPr lang="en-US" dirty="0" smtClean="0"/>
              <a:t>Families Decision Framework</a:t>
            </a:r>
          </a:p>
          <a:p>
            <a:pPr lvl="1"/>
            <a:r>
              <a:rPr lang="en-US" dirty="0" smtClean="0"/>
              <a:t>JIAS supplement </a:t>
            </a:r>
          </a:p>
          <a:p>
            <a:r>
              <a:rPr lang="en-US" dirty="0" smtClean="0"/>
              <a:t>Implementation support resources</a:t>
            </a:r>
          </a:p>
          <a:p>
            <a:r>
              <a:rPr lang="en-US" dirty="0" smtClean="0"/>
              <a:t>Resources from </a:t>
            </a:r>
            <a:r>
              <a:rPr lang="en-US" dirty="0" smtClean="0">
                <a:hlinkClick r:id="rId3"/>
              </a:rPr>
              <a:t>www.differentiatedcare.org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Resources from and for people living with HIV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005B1-713C-514D-9BAF-87C5D4896C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5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5" y="1835748"/>
            <a:ext cx="8048510" cy="267859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209675" y="5953125"/>
            <a:ext cx="726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solidFill>
                  <a:srgbClr val="ED1C24"/>
                </a:solidFill>
                <a:latin typeface="Gill Sans Std Light" panose="020B0302020104020203" pitchFamily="34" charset="0"/>
              </a:rPr>
              <a:t>#IAS2017 | @IAS_conference</a:t>
            </a:r>
            <a:endParaRPr lang="en-US" sz="3200" dirty="0">
              <a:solidFill>
                <a:srgbClr val="ED1C24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6070728"/>
            <a:ext cx="460417" cy="384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925428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86" y="2250990"/>
            <a:ext cx="8018313" cy="4525963"/>
          </a:xfrm>
        </p:spPr>
        <p:txBody>
          <a:bodyPr vert="eaVert"/>
          <a:lstStyle>
            <a:lvl1pPr>
              <a:defRPr>
                <a:latin typeface="Gill Sans Std Light" panose="020B0302020104020203" pitchFamily="34" charset="0"/>
              </a:defRPr>
            </a:lvl1pPr>
            <a:lvl2pPr>
              <a:defRPr>
                <a:latin typeface="Gill Sans Std Light" panose="020B0302020104020203" pitchFamily="34" charset="0"/>
              </a:defRPr>
            </a:lvl2pPr>
            <a:lvl3pPr>
              <a:defRPr>
                <a:latin typeface="Gill Sans Std Light" panose="020B0302020104020203" pitchFamily="34" charset="0"/>
              </a:defRPr>
            </a:lvl3pPr>
            <a:lvl4pPr>
              <a:defRPr>
                <a:latin typeface="Gill Sans Std Light" panose="020B0302020104020203" pitchFamily="34" charset="0"/>
              </a:defRPr>
            </a:lvl4pPr>
            <a:lvl5pPr>
              <a:defRPr>
                <a:latin typeface="Gill Sans Std Light" panose="020B03020201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9"/>
            <a:ext cx="8229600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4525963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  <a:lvl2pPr>
              <a:defRPr>
                <a:latin typeface="Gill Sans Std Light" panose="020B0302020104020203" pitchFamily="34" charset="0"/>
              </a:defRPr>
            </a:lvl2pPr>
            <a:lvl3pPr>
              <a:defRPr>
                <a:latin typeface="Gill Sans Std Light" panose="020B0302020104020203" pitchFamily="34" charset="0"/>
              </a:defRPr>
            </a:lvl3pPr>
            <a:lvl4pPr>
              <a:defRPr>
                <a:latin typeface="Gill Sans Std Light" panose="020B0302020104020203" pitchFamily="34" charset="0"/>
              </a:defRPr>
            </a:lvl4pPr>
            <a:lvl5pPr>
              <a:defRPr>
                <a:latin typeface="Gill Sans Std Light" panose="020B03020201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Gill Sans Std Light" panose="020B03020201040202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Std Light" panose="020B03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9" y="347848"/>
            <a:ext cx="3720682" cy="12382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1761" y="6447071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>
                <a:solidFill>
                  <a:srgbClr val="ED1C24"/>
                </a:solidFill>
              </a:rPr>
              <a:t>#IAS2017 | @</a:t>
            </a:r>
            <a:r>
              <a:rPr lang="fr-CH" sz="1400" dirty="0" err="1">
                <a:solidFill>
                  <a:srgbClr val="ED1C24"/>
                </a:solidFill>
              </a:rPr>
              <a:t>IAS_Conference</a:t>
            </a:r>
            <a:endParaRPr lang="en-US" sz="1400" dirty="0">
              <a:solidFill>
                <a:srgbClr val="ED1C2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7" y="6473158"/>
            <a:ext cx="337665" cy="281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7" y="950142"/>
            <a:ext cx="8018280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87" y="2275704"/>
            <a:ext cx="8018280" cy="4525963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  <a:lvl2pPr>
              <a:defRPr>
                <a:latin typeface="Gill Sans Std Light" panose="020B0302020104020203" pitchFamily="34" charset="0"/>
              </a:defRPr>
            </a:lvl2pPr>
            <a:lvl3pPr>
              <a:defRPr>
                <a:latin typeface="Gill Sans Std Light" panose="020B0302020104020203" pitchFamily="34" charset="0"/>
              </a:defRPr>
            </a:lvl3pPr>
            <a:lvl4pPr>
              <a:defRPr>
                <a:latin typeface="Gill Sans Std Light" panose="020B0302020104020203" pitchFamily="34" charset="0"/>
              </a:defRPr>
            </a:lvl4pPr>
            <a:lvl5pPr>
              <a:defRPr>
                <a:latin typeface="Gill Sans Std Light" panose="020B03020201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85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Gill Sans Std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85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ill Sans Std Light" panose="020B03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884236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86" y="2209798"/>
            <a:ext cx="3836708" cy="4525963"/>
          </a:xfrm>
        </p:spPr>
        <p:txBody>
          <a:bodyPr/>
          <a:lstStyle>
            <a:lvl1pPr>
              <a:defRPr sz="2800">
                <a:latin typeface="Gill Sans Std Light" panose="020B0302020104020203" pitchFamily="34" charset="0"/>
              </a:defRPr>
            </a:lvl1pPr>
            <a:lvl2pPr>
              <a:defRPr sz="2400">
                <a:latin typeface="Gill Sans Std Light" panose="020B0302020104020203" pitchFamily="34" charset="0"/>
              </a:defRPr>
            </a:lvl2pPr>
            <a:lvl3pPr>
              <a:defRPr sz="2000">
                <a:latin typeface="Gill Sans Std Light" panose="020B0302020104020203" pitchFamily="34" charset="0"/>
              </a:defRPr>
            </a:lvl3pPr>
            <a:lvl4pPr>
              <a:defRPr sz="1800">
                <a:latin typeface="Gill Sans Std Light" panose="020B0302020104020203" pitchFamily="34" charset="0"/>
              </a:defRPr>
            </a:lvl4pPr>
            <a:lvl5pPr>
              <a:defRPr sz="1800">
                <a:latin typeface="Gill Sans Std Light" panose="020B03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5594" y="2209798"/>
            <a:ext cx="4038600" cy="4525963"/>
          </a:xfrm>
        </p:spPr>
        <p:txBody>
          <a:bodyPr/>
          <a:lstStyle>
            <a:lvl1pPr>
              <a:defRPr sz="2800">
                <a:latin typeface="Gill Sans Std Light" panose="020B0302020104020203" pitchFamily="34" charset="0"/>
              </a:defRPr>
            </a:lvl1pPr>
            <a:lvl2pPr>
              <a:defRPr sz="2400">
                <a:latin typeface="Gill Sans Std Light" panose="020B0302020104020203" pitchFamily="34" charset="0"/>
              </a:defRPr>
            </a:lvl2pPr>
            <a:lvl3pPr>
              <a:defRPr sz="2000">
                <a:latin typeface="Gill Sans Std Light" panose="020B0302020104020203" pitchFamily="34" charset="0"/>
              </a:defRPr>
            </a:lvl3pPr>
            <a:lvl4pPr>
              <a:defRPr sz="1800">
                <a:latin typeface="Gill Sans Std Light" panose="020B0302020104020203" pitchFamily="34" charset="0"/>
              </a:defRPr>
            </a:lvl4pPr>
            <a:lvl5pPr>
              <a:defRPr sz="1800">
                <a:latin typeface="Gill Sans Std Light" panose="020B03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884239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86" y="2144713"/>
            <a:ext cx="3838296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 Std Light" panose="020B03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86" y="2784475"/>
            <a:ext cx="3838296" cy="3951288"/>
          </a:xfrm>
        </p:spPr>
        <p:txBody>
          <a:bodyPr/>
          <a:lstStyle>
            <a:lvl1pPr>
              <a:defRPr sz="2400">
                <a:latin typeface="Gill Sans Std Light" panose="020B0302020104020203" pitchFamily="34" charset="0"/>
              </a:defRPr>
            </a:lvl1pPr>
            <a:lvl2pPr>
              <a:defRPr sz="2000">
                <a:latin typeface="Gill Sans Std Light" panose="020B0302020104020203" pitchFamily="34" charset="0"/>
              </a:defRPr>
            </a:lvl2pPr>
            <a:lvl3pPr>
              <a:defRPr sz="1800">
                <a:latin typeface="Gill Sans Std Light" panose="020B0302020104020203" pitchFamily="34" charset="0"/>
              </a:defRPr>
            </a:lvl3pPr>
            <a:lvl4pPr>
              <a:defRPr sz="1600">
                <a:latin typeface="Gill Sans Std Light" panose="020B0302020104020203" pitchFamily="34" charset="0"/>
              </a:defRPr>
            </a:lvl4pPr>
            <a:lvl5pPr>
              <a:defRPr sz="1600">
                <a:latin typeface="Gill Sans Std Light" panose="020B03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2421" y="21447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 Std Light" panose="020B03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2421" y="2784475"/>
            <a:ext cx="4041775" cy="3951288"/>
          </a:xfrm>
        </p:spPr>
        <p:txBody>
          <a:bodyPr/>
          <a:lstStyle>
            <a:lvl1pPr>
              <a:defRPr sz="2400">
                <a:latin typeface="Gill Sans Std Light" panose="020B0302020104020203" pitchFamily="34" charset="0"/>
              </a:defRPr>
            </a:lvl1pPr>
            <a:lvl2pPr>
              <a:defRPr sz="2000">
                <a:latin typeface="Gill Sans Std Light" panose="020B0302020104020203" pitchFamily="34" charset="0"/>
              </a:defRPr>
            </a:lvl2pPr>
            <a:lvl3pPr>
              <a:defRPr sz="1800">
                <a:latin typeface="Gill Sans Std Light" panose="020B0302020104020203" pitchFamily="34" charset="0"/>
              </a:defRPr>
            </a:lvl3pPr>
            <a:lvl4pPr>
              <a:defRPr sz="1600">
                <a:latin typeface="Gill Sans Std Light" panose="020B0302020104020203" pitchFamily="34" charset="0"/>
              </a:defRPr>
            </a:lvl4pPr>
            <a:lvl5pPr>
              <a:defRPr sz="1600">
                <a:latin typeface="Gill Sans Std Light" panose="020B03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950142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7" y="907362"/>
            <a:ext cx="2797026" cy="1162051"/>
          </a:xfrm>
        </p:spPr>
        <p:txBody>
          <a:bodyPr anchor="b"/>
          <a:lstStyle>
            <a:lvl1pPr algn="l">
              <a:defRPr sz="2000" b="1">
                <a:latin typeface="Gill Sans Std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017" y="907365"/>
            <a:ext cx="5111750" cy="5853113"/>
          </a:xfrm>
        </p:spPr>
        <p:txBody>
          <a:bodyPr/>
          <a:lstStyle>
            <a:lvl1pPr>
              <a:defRPr sz="3200">
                <a:latin typeface="Gill Sans Std Light" panose="020B0302020104020203" pitchFamily="34" charset="0"/>
              </a:defRPr>
            </a:lvl1pPr>
            <a:lvl2pPr>
              <a:defRPr sz="2800">
                <a:latin typeface="Gill Sans Std Light" panose="020B0302020104020203" pitchFamily="34" charset="0"/>
              </a:defRPr>
            </a:lvl2pPr>
            <a:lvl3pPr>
              <a:defRPr sz="2400">
                <a:latin typeface="Gill Sans Std Light" panose="020B0302020104020203" pitchFamily="34" charset="0"/>
              </a:defRPr>
            </a:lvl3pPr>
            <a:lvl4pPr>
              <a:defRPr sz="2000">
                <a:latin typeface="Gill Sans Std Light" panose="020B0302020104020203" pitchFamily="34" charset="0"/>
              </a:defRPr>
            </a:lvl4pPr>
            <a:lvl5pPr>
              <a:defRPr sz="2000">
                <a:latin typeface="Gill Sans Std Light" panose="020B03020201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87" y="2069415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Gill Sans Std Light" panose="020B03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69011"/>
            <a:ext cx="5486400" cy="566739"/>
          </a:xfrm>
        </p:spPr>
        <p:txBody>
          <a:bodyPr anchor="b"/>
          <a:lstStyle>
            <a:lvl1pPr algn="l">
              <a:defRPr sz="2000" b="1">
                <a:latin typeface="Gill Sans Std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1186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Gill Sans Std Light" panose="020B03020201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35749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Gill Sans Std Light" panose="020B03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sz="1400" dirty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EF4129"/>
          </a:solidFill>
          <a:latin typeface="Gill Sans Std Light" panose="020B03020201040202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asociety.org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www.differentiatedcare.org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Closing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Peter Ehrenkranz</a:t>
            </a:r>
          </a:p>
          <a:p>
            <a:r>
              <a:rPr lang="en-US" dirty="0"/>
              <a:t>Bill &amp; Melinda Gates Foundation</a:t>
            </a:r>
          </a:p>
        </p:txBody>
      </p:sp>
      <p:pic>
        <p:nvPicPr>
          <p:cNvPr id="4" name="Picture 3" descr="differentiated_care_logo_bitm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30526" r="12442" b="31838"/>
          <a:stretch/>
        </p:blipFill>
        <p:spPr>
          <a:xfrm>
            <a:off x="1" y="6333782"/>
            <a:ext cx="2354678" cy="5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4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initial questions…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8387"/>
            <a:ext cx="9144000" cy="3218890"/>
          </a:xfrm>
          <a:prstGeom prst="rect">
            <a:avLst/>
          </a:prstGeom>
        </p:spPr>
      </p:pic>
      <p:pic>
        <p:nvPicPr>
          <p:cNvPr id="5" name="Picture 4" descr="differentiated_care_logo_bitma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30526" r="12442" b="31838"/>
          <a:stretch/>
        </p:blipFill>
        <p:spPr>
          <a:xfrm>
            <a:off x="1" y="6333782"/>
            <a:ext cx="2354678" cy="5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8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Upcoming Differentiated Care Events at IAS 2017</a:t>
            </a:r>
            <a:endParaRPr lang="en-GB" dirty="0"/>
          </a:p>
        </p:txBody>
      </p:sp>
      <p:pic>
        <p:nvPicPr>
          <p:cNvPr id="4" name="Picture 3" descr="differentiated_care_logo_bitma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30526" r="12442" b="31838"/>
          <a:stretch/>
        </p:blipFill>
        <p:spPr>
          <a:xfrm>
            <a:off x="1" y="6333782"/>
            <a:ext cx="2354678" cy="524217"/>
          </a:xfrm>
          <a:prstGeom prst="rect">
            <a:avLst/>
          </a:prstGeom>
        </p:spPr>
      </p:pic>
      <p:pic>
        <p:nvPicPr>
          <p:cNvPr id="8" name="Content Placeholder 7" descr="Screen Shot 2017-07-22 at 10.47.48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2" b="-18055"/>
          <a:stretch/>
        </p:blipFill>
        <p:spPr>
          <a:xfrm>
            <a:off x="866487" y="2309247"/>
            <a:ext cx="8018280" cy="3972832"/>
          </a:xfr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2835365" y="5887361"/>
            <a:ext cx="6539515" cy="78943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ill Sans Std Light" panose="020B0302020104020203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Gill Sans Std Light" panose="020B0302020104020203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 Std Light" panose="020B0302020104020203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ill Sans Std Light" panose="020B0302020104020203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Gill Sans Std Light" panose="020B0302020104020203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Check the Differentiated Service Delivery “roadmap” on the IAS 2017 mobile app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148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7-22 at 11.00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57" r="-16657"/>
          <a:stretch>
            <a:fillRect/>
          </a:stretch>
        </p:blipFill>
        <p:spPr>
          <a:xfrm>
            <a:off x="-1515233" y="12722"/>
            <a:ext cx="12127221" cy="6845278"/>
          </a:xfrm>
        </p:spPr>
      </p:pic>
    </p:spTree>
    <p:extLst>
      <p:ext uri="{BB962C8B-B14F-4D97-AF65-F5344CB8AC3E}">
        <p14:creationId xmlns:p14="http://schemas.microsoft.com/office/powerpoint/2010/main" val="48522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" y="789173"/>
            <a:ext cx="8853854" cy="5905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2285" y="5596244"/>
            <a:ext cx="5653453" cy="954107"/>
          </a:xfrm>
          <a:prstGeom prst="rect">
            <a:avLst/>
          </a:prstGeom>
          <a:solidFill>
            <a:srgbClr val="3333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www.differentiatedcare.org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tools, resources and more.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7" y="969944"/>
            <a:ext cx="2316413" cy="5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8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JIAS supplement,</a:t>
            </a:r>
            <a:br>
              <a:rPr lang="en-US" dirty="0"/>
            </a:br>
            <a:r>
              <a:rPr lang="en-US" i="1" dirty="0"/>
              <a:t>Differentiated care &amp; HIV</a:t>
            </a:r>
            <a:endParaRPr lang="en-US" dirty="0"/>
          </a:p>
        </p:txBody>
      </p:sp>
      <p:pic>
        <p:nvPicPr>
          <p:cNvPr id="5" name="Content Placeholder 4" descr="Screen Shot 2017-06-29 at 13.03.00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" r="-571"/>
          <a:stretch/>
        </p:blipFill>
        <p:spPr>
          <a:xfrm>
            <a:off x="5171142" y="2224916"/>
            <a:ext cx="3281104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5379" y="2481926"/>
            <a:ext cx="4038600" cy="26885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Available now </a:t>
            </a:r>
            <a:r>
              <a:rPr lang="en-US" dirty="0" smtClean="0"/>
              <a:t>-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www.jiasociety.org</a:t>
            </a:r>
            <a:r>
              <a:rPr lang="en-US" dirty="0" smtClean="0"/>
              <a:t> </a:t>
            </a:r>
            <a:endParaRPr lang="en-ZA" dirty="0"/>
          </a:p>
          <a:p>
            <a:r>
              <a:rPr lang="en-US" dirty="0"/>
              <a:t>12 articles, including:</a:t>
            </a:r>
          </a:p>
          <a:p>
            <a:pPr lvl="1"/>
            <a:r>
              <a:rPr lang="en-US" dirty="0"/>
              <a:t>9 research articles, 1 review, 1 commentary and an editorial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ifferentiated_care_logo_bitmap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30526" r="12442" b="31838"/>
          <a:stretch/>
        </p:blipFill>
        <p:spPr>
          <a:xfrm>
            <a:off x="1" y="6333782"/>
            <a:ext cx="2354678" cy="5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8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Differentiated care flash drives</a:t>
            </a:r>
            <a:endParaRPr lang="en-US" dirty="0"/>
          </a:p>
        </p:txBody>
      </p:sp>
      <p:pic>
        <p:nvPicPr>
          <p:cNvPr id="5" name="Picture 4" descr="Screen Shot 2017-07-22 at 11.15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7" y="2540177"/>
            <a:ext cx="3427380" cy="213605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310517" y="2209798"/>
            <a:ext cx="457428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Differentiated care resources released at IAS 2017</a:t>
            </a:r>
          </a:p>
          <a:p>
            <a:pPr lvl="1"/>
            <a:r>
              <a:rPr lang="en-US" dirty="0"/>
              <a:t>Key Considerations</a:t>
            </a:r>
          </a:p>
          <a:p>
            <a:pPr lvl="1"/>
            <a:r>
              <a:rPr lang="en-US" dirty="0"/>
              <a:t>Families Decision Framework</a:t>
            </a:r>
          </a:p>
          <a:p>
            <a:pPr lvl="1"/>
            <a:r>
              <a:rPr lang="en-US" dirty="0"/>
              <a:t>JIAS supplement </a:t>
            </a:r>
          </a:p>
          <a:p>
            <a:r>
              <a:rPr lang="en-US" dirty="0"/>
              <a:t>Implementation support resources</a:t>
            </a:r>
          </a:p>
          <a:p>
            <a:r>
              <a:rPr lang="en-US" dirty="0"/>
              <a:t>Resources from </a:t>
            </a:r>
            <a:r>
              <a:rPr lang="en-US" dirty="0">
                <a:hlinkClick r:id="rId4"/>
              </a:rPr>
              <a:t>www.differentiatedcare.org</a:t>
            </a:r>
            <a:r>
              <a:rPr lang="en-US" dirty="0"/>
              <a:t> </a:t>
            </a:r>
          </a:p>
          <a:p>
            <a:r>
              <a:rPr lang="en-US" dirty="0"/>
              <a:t>Resources from and for people living with HIV</a:t>
            </a:r>
          </a:p>
          <a:p>
            <a:endParaRPr lang="en-US" dirty="0"/>
          </a:p>
        </p:txBody>
      </p:sp>
      <p:pic>
        <p:nvPicPr>
          <p:cNvPr id="9" name="Picture 8" descr="differentiated_care_logo_bitmap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30526" r="12442" b="31838"/>
          <a:stretch/>
        </p:blipFill>
        <p:spPr>
          <a:xfrm>
            <a:off x="1" y="6333782"/>
            <a:ext cx="2354678" cy="5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2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243F9125C1D146B82DD73336B5FC64" ma:contentTypeVersion="4" ma:contentTypeDescription="Create a new document." ma:contentTypeScope="" ma:versionID="4057ff07b80568edbfced90d3aa16704">
  <xsd:schema xmlns:xsd="http://www.w3.org/2001/XMLSchema" xmlns:xs="http://www.w3.org/2001/XMLSchema" xmlns:p="http://schemas.microsoft.com/office/2006/metadata/properties" xmlns:ns2="250929fa-9806-4449-af20-7947085fa170" targetNamespace="http://schemas.microsoft.com/office/2006/metadata/properties" ma:root="true" ma:fieldsID="09a57b8e0acec33a0a6118c460015e6e" ns2:_=""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7D1DCE-5F82-4B96-8E66-8B971A1A95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49905C-0871-4334-9F77-FFE740F02E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E5CD60-C59B-4149-9570-D3BCD3D48872}">
  <ds:schemaRefs>
    <ds:schemaRef ds:uri="http://purl.org/dc/dcmitype/"/>
    <ds:schemaRef ds:uri="250929fa-9806-4449-af20-7947085fa170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168</TotalTime>
  <Words>128</Words>
  <Application>Microsoft Macintosh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AIDS 2016_Template</vt:lpstr>
      <vt:lpstr>Closing comments</vt:lpstr>
      <vt:lpstr>Our initial questions…</vt:lpstr>
      <vt:lpstr>Upcoming Differentiated Care Events at IAS 2017</vt:lpstr>
      <vt:lpstr>PowerPoint Presentation</vt:lpstr>
      <vt:lpstr>PowerPoint Presentation</vt:lpstr>
      <vt:lpstr>JIAS supplement, Differentiated care &amp; HIV</vt:lpstr>
      <vt:lpstr>Differentiated care flash drives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Anna Grimsrud</cp:lastModifiedBy>
  <cp:revision>44</cp:revision>
  <cp:lastPrinted>2013-05-21T10:50:12Z</cp:lastPrinted>
  <dcterms:created xsi:type="dcterms:W3CDTF">2016-08-17T09:53:51Z</dcterms:created>
  <dcterms:modified xsi:type="dcterms:W3CDTF">2017-07-22T12:03:31Z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0x01010005243F9125C1D146B82DD73336B5FC64</vt:lpwstr>
  </property>
</Properties>
</file>