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7" r:id="rId6"/>
    <p:sldId id="257" r:id="rId7"/>
    <p:sldId id="298" r:id="rId8"/>
    <p:sldId id="288" r:id="rId9"/>
    <p:sldId id="295" r:id="rId10"/>
    <p:sldId id="290" r:id="rId11"/>
    <p:sldId id="292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  <a:srgbClr val="13A89E"/>
    <a:srgbClr val="939598"/>
    <a:srgbClr val="FE8946"/>
    <a:srgbClr val="F6D06E"/>
    <a:srgbClr val="00A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7"/>
    <p:restoredTop sz="75412" autoAdjust="0"/>
  </p:normalViewPr>
  <p:slideViewPr>
    <p:cSldViewPr>
      <p:cViewPr varScale="1">
        <p:scale>
          <a:sx n="94" d="100"/>
          <a:sy n="94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395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8-1F49-9748-DECD201A3EDE}"/>
              </c:ext>
            </c:extLst>
          </c:dPt>
          <c:dPt>
            <c:idx val="1"/>
            <c:invertIfNegative val="0"/>
            <c:bubble3D val="0"/>
            <c:spPr>
              <a:solidFill>
                <a:srgbClr val="FE89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A68-1F49-9748-DECD201A3EDE}"/>
              </c:ext>
            </c:extLst>
          </c:dPt>
          <c:dPt>
            <c:idx val="2"/>
            <c:invertIfNegative val="0"/>
            <c:bubble3D val="0"/>
            <c:spPr>
              <a:solidFill>
                <a:srgbClr val="13A8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68-1F49-9748-DECD201A3EDE}"/>
              </c:ext>
            </c:extLst>
          </c:dPt>
          <c:dPt>
            <c:idx val="3"/>
            <c:invertIfNegative val="0"/>
            <c:bubble3D val="0"/>
            <c:spPr>
              <a:solidFill>
                <a:srgbClr val="E300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68-1F49-9748-DECD201A3E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Started TPT in FY17</c:v>
                </c:pt>
                <c:pt idx="1">
                  <c:v>Completed TPT in FY18</c:v>
                </c:pt>
                <c:pt idx="2">
                  <c:v>Complete TPT in FY19 (target)</c:v>
                </c:pt>
                <c:pt idx="3">
                  <c:v>Complete TPT in FY20 (target)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650198</c:v>
                </c:pt>
                <c:pt idx="1">
                  <c:v>793352</c:v>
                </c:pt>
                <c:pt idx="2">
                  <c:v>3342932</c:v>
                </c:pt>
                <c:pt idx="3">
                  <c:v>4600000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8-1F49-9748-DECD201A3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215007"/>
        <c:axId val="1524104879"/>
      </c:barChart>
      <c:catAx>
        <c:axId val="154221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4104879"/>
        <c:crosses val="autoZero"/>
        <c:auto val="1"/>
        <c:lblAlgn val="ctr"/>
        <c:lblOffset val="100"/>
        <c:noMultiLvlLbl val="0"/>
      </c:catAx>
      <c:valAx>
        <c:axId val="1524104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2215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D1795F-F661-1649-9AE8-67D068644B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1F4B5-846D-8843-8CBD-CF05B7C06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51B2-C45E-A045-8529-C8AF8724B418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62C99-2986-BD48-85DB-E991D7696F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D35CC-7CC6-714E-B7DE-9D03604B6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B5943-04B8-404C-8404-12BC33710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54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6CCF-C3C3-46E7-84DF-E8CB721655D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CE72-F3A6-4DC2-AB02-758BC3D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1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E8B3939F-6CB5-6642-B0E5-BAE28FEB1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235" y="0"/>
            <a:ext cx="2866765" cy="126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F6544-13A9-1344-A38E-17237817E0C0}"/>
              </a:ext>
            </a:extLst>
          </p:cNvPr>
          <p:cNvSpPr txBox="1"/>
          <p:nvPr userDrawn="1"/>
        </p:nvSpPr>
        <p:spPr>
          <a:xfrm>
            <a:off x="5940152" y="6505599"/>
            <a:ext cx="3096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www.differentiatedservicedelivery.org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0195635E-562C-454D-A8CF-8FC54757A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7" t="31549" r="11960" b="27542"/>
          <a:stretch/>
        </p:blipFill>
        <p:spPr bwMode="auto">
          <a:xfrm>
            <a:off x="6347251" y="5696346"/>
            <a:ext cx="2664296" cy="64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AC540-308E-1944-9988-4543EF9AF053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7EF9E-C4FE-4746-81FF-13051CE2AE1D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0B09E-75CD-6841-A621-5D4A6CCC6B75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4DCB9-E437-2A49-976A-F090F4B704BF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55395-E5D8-5742-8B12-BEFC00806FF9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1DE3-616E-5546-8CD0-9A0D571FA298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DDD44-0834-4B4C-9695-4F1286B17E24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C92F4-A937-B64B-9962-C88F88A26FEC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198984"/>
          </a:xfrm>
        </p:spPr>
        <p:txBody>
          <a:bodyPr>
            <a:noAutofit/>
          </a:bodyPr>
          <a:lstStyle/>
          <a:p>
            <a:r>
              <a:rPr lang="en-ZA" sz="1800" i="1" dirty="0"/>
              <a:t>Leveraging differentiated ART delivery models to facilitate contraceptive care and TPT completion</a:t>
            </a:r>
            <a:endParaRPr lang="en-GB" sz="1800" dirty="0"/>
          </a:p>
          <a:p>
            <a:r>
              <a:rPr lang="en-GB" sz="1800" dirty="0"/>
              <a:t>ICASA 2019 satellite</a:t>
            </a:r>
          </a:p>
          <a:p>
            <a:r>
              <a:rPr lang="en-GB" sz="1800" dirty="0"/>
              <a:t>Helen Bygrave, IAS</a:t>
            </a:r>
            <a:br>
              <a:rPr lang="en-GB" sz="1800" dirty="0"/>
            </a:br>
            <a:r>
              <a:rPr lang="en-GB" sz="1800" dirty="0"/>
              <a:t>4 December 2019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16882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27784" y="3021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52" y="138190"/>
            <a:ext cx="1813896" cy="1129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13B93-EE6A-4844-BA92-BC10F6FEC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7897"/>
            <a:ext cx="8532440" cy="33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1098-741B-6E4F-B3C8-90E2F25D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EDE8FF-9F4D-344B-AFF6-182CA2059495}"/>
              </a:ext>
            </a:extLst>
          </p:cNvPr>
          <p:cNvGrpSpPr/>
          <p:nvPr/>
        </p:nvGrpSpPr>
        <p:grpSpPr>
          <a:xfrm>
            <a:off x="268713" y="5301208"/>
            <a:ext cx="4695536" cy="886393"/>
            <a:chOff x="2616740" y="5301574"/>
            <a:chExt cx="9315642" cy="10505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506D76-C939-644F-A03B-4247692E71E7}"/>
                </a:ext>
              </a:extLst>
            </p:cNvPr>
            <p:cNvSpPr/>
            <p:nvPr/>
          </p:nvSpPr>
          <p:spPr>
            <a:xfrm>
              <a:off x="2616740" y="6070060"/>
              <a:ext cx="9315642" cy="2821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 PEPFAR-Supported Countries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33AA93-2EA7-4540-9D6B-873A6B966973}"/>
                </a:ext>
              </a:extLst>
            </p:cNvPr>
            <p:cNvCxnSpPr/>
            <p:nvPr/>
          </p:nvCxnSpPr>
          <p:spPr>
            <a:xfrm>
              <a:off x="2616740" y="5301574"/>
              <a:ext cx="0" cy="1050588"/>
            </a:xfrm>
            <a:prstGeom prst="line">
              <a:avLst/>
            </a:prstGeom>
            <a:ln w="28575">
              <a:solidFill>
                <a:srgbClr val="939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C5FC41-32E3-4E44-84CD-6E1D7A945838}"/>
                </a:ext>
              </a:extLst>
            </p:cNvPr>
            <p:cNvCxnSpPr/>
            <p:nvPr/>
          </p:nvCxnSpPr>
          <p:spPr>
            <a:xfrm>
              <a:off x="11932382" y="5301574"/>
              <a:ext cx="0" cy="1050588"/>
            </a:xfrm>
            <a:prstGeom prst="line">
              <a:avLst/>
            </a:prstGeom>
            <a:ln w="28575">
              <a:solidFill>
                <a:srgbClr val="9395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363EF99-2AA2-7940-8708-DAD4D4C0A9C4}"/>
              </a:ext>
            </a:extLst>
          </p:cNvPr>
          <p:cNvSpPr/>
          <p:nvPr/>
        </p:nvSpPr>
        <p:spPr>
          <a:xfrm>
            <a:off x="168209" y="1804102"/>
            <a:ext cx="2448272" cy="2376264"/>
          </a:xfrm>
          <a:prstGeom prst="ellipse">
            <a:avLst/>
          </a:pr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53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</a:p>
          <a:p>
            <a:pPr algn="ctr" defTabSz="914377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TPT courses </a:t>
            </a:r>
            <a:r>
              <a:rPr lang="en-US" sz="1400" b="1" i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(FY19) compared with past achievement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A54F538-641E-AE44-B9B3-65E80077A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1845"/>
              </p:ext>
            </p:extLst>
          </p:nvPr>
        </p:nvGraphicFramePr>
        <p:xfrm>
          <a:off x="266497" y="2552056"/>
          <a:ext cx="4572000" cy="319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3D270A5-0946-3F4F-91E1-75F5DC76D644}"/>
              </a:ext>
            </a:extLst>
          </p:cNvPr>
          <p:cNvSpPr txBox="1"/>
          <p:nvPr/>
        </p:nvSpPr>
        <p:spPr>
          <a:xfrm>
            <a:off x="471753" y="1331640"/>
            <a:ext cx="416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Push to increase TPT uptake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A6DF3-02FA-7549-A872-A0E2B9E2BC74}"/>
              </a:ext>
            </a:extLst>
          </p:cNvPr>
          <p:cNvSpPr txBox="1"/>
          <p:nvPr/>
        </p:nvSpPr>
        <p:spPr>
          <a:xfrm>
            <a:off x="4831870" y="1331640"/>
            <a:ext cx="4161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Scale-up of differentiated ART delivery models </a:t>
            </a:r>
          </a:p>
        </p:txBody>
      </p:sp>
      <p:pic>
        <p:nvPicPr>
          <p:cNvPr id="14" name="Picture 13" descr="hcw managed group.jpg">
            <a:extLst>
              <a:ext uri="{FF2B5EF4-FFF2-40B4-BE49-F238E27FC236}">
                <a16:creationId xmlns:a16="http://schemas.microsoft.com/office/drawing/2014/main" id="{74736E28-71FC-DA4A-8ECE-26ACA0C8D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21"/>
          <a:stretch/>
        </p:blipFill>
        <p:spPr>
          <a:xfrm>
            <a:off x="5067748" y="2245959"/>
            <a:ext cx="3925610" cy="34576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71438B-80DA-6A4A-BCDB-740EB82D5E5D}"/>
              </a:ext>
            </a:extLst>
          </p:cNvPr>
          <p:cNvSpPr txBox="1"/>
          <p:nvPr/>
        </p:nvSpPr>
        <p:spPr>
          <a:xfrm>
            <a:off x="266497" y="2618907"/>
            <a:ext cx="8652263" cy="2308324"/>
          </a:xfrm>
          <a:prstGeom prst="rect">
            <a:avLst/>
          </a:prstGeom>
          <a:solidFill>
            <a:srgbClr val="E3000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in differentiated ART delivery models have less frequent clinical visits and may be excluded for accessing TPT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 models for clinically stable clients may provide an opportunity to make sure clients have initiated and completed TPT successfully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17888-57CB-B546-83FB-1BE6F3BF347E}"/>
              </a:ext>
            </a:extLst>
          </p:cNvPr>
          <p:cNvSpPr txBox="1"/>
          <p:nvPr/>
        </p:nvSpPr>
        <p:spPr>
          <a:xfrm>
            <a:off x="266497" y="6187601"/>
            <a:ext cx="469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Adapted from Tomlinson, IAS 2019</a:t>
            </a:r>
          </a:p>
        </p:txBody>
      </p:sp>
    </p:spTree>
    <p:extLst>
      <p:ext uri="{BB962C8B-B14F-4D97-AF65-F5344CB8AC3E}">
        <p14:creationId xmlns:p14="http://schemas.microsoft.com/office/powerpoint/2010/main" val="24523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5199-C26C-C849-9E6F-C7B9A766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scenarios for integration of TPT in DSD models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5974E-26AE-4F42-9C09-254AD55946C4}"/>
              </a:ext>
            </a:extLst>
          </p:cNvPr>
          <p:cNvSpPr txBox="1"/>
          <p:nvPr/>
        </p:nvSpPr>
        <p:spPr>
          <a:xfrm>
            <a:off x="467544" y="4591951"/>
            <a:ext cx="78488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Briefer gives example for each of these scenarios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45DFB-3693-F84F-8A88-9FACE82C1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1357"/>
            <a:ext cx="9144000" cy="16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9B7-CE30-BE46-B0B4-57CB842E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E3000F"/>
                </a:solidFill>
              </a:rPr>
              <a:t>Key questions when considering TPT and differentiated ART delivery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1350F-46C4-1A47-819E-4B13F388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Should </a:t>
            </a:r>
            <a:r>
              <a:rPr lang="en-US" b="1" dirty="0"/>
              <a:t>TPT completion be part of eligibility criteria </a:t>
            </a:r>
            <a:r>
              <a:rPr lang="en-US" dirty="0"/>
              <a:t>for stability to access differentiated ART delivery for clinically stable clients?</a:t>
            </a:r>
          </a:p>
          <a:p>
            <a:pPr marL="514350" indent="-514350">
              <a:buAutoNum type="arabicPeriod"/>
            </a:pPr>
            <a:r>
              <a:rPr lang="en-ZA" dirty="0"/>
              <a:t>Can the duration of </a:t>
            </a:r>
            <a:r>
              <a:rPr lang="en-ZA" b="1" dirty="0"/>
              <a:t>TPT refill be adapted to align with the ART refill </a:t>
            </a:r>
            <a:r>
              <a:rPr lang="en-ZA" dirty="0"/>
              <a:t>and facilitate integration within differentiated ART delivery for clinically stable clients?</a:t>
            </a:r>
          </a:p>
          <a:p>
            <a:pPr marL="514350" indent="-514350">
              <a:buAutoNum type="arabicPeriod"/>
            </a:pPr>
            <a:r>
              <a:rPr lang="en-ZA" dirty="0"/>
              <a:t> Can the </a:t>
            </a:r>
            <a:r>
              <a:rPr lang="en-ZA" b="1" dirty="0"/>
              <a:t>TPT refill duration be aligned for all members on TPT in a group </a:t>
            </a:r>
            <a:r>
              <a:rPr lang="en-ZA" dirty="0"/>
              <a:t>differentiated ART delivery model for clinically stable clients?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5199-C26C-C849-9E6F-C7B9A766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04664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The building blocks of TPT integration in DSD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BC7E5-D67C-8D4B-A09A-8B3785655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948264" cy="45789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14E1325-94DE-394F-BAB7-7D5F4ED21B43}"/>
              </a:ext>
            </a:extLst>
          </p:cNvPr>
          <p:cNvSpPr/>
          <p:nvPr/>
        </p:nvSpPr>
        <p:spPr>
          <a:xfrm>
            <a:off x="1763688" y="1619672"/>
            <a:ext cx="6480720" cy="801216"/>
          </a:xfrm>
          <a:prstGeom prst="ellipse">
            <a:avLst/>
          </a:prstGeom>
          <a:noFill/>
          <a:ln>
            <a:solidFill>
              <a:srgbClr val="E3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6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C3D74-C81D-A740-B8F7-8C9126B33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3554"/>
            <a:ext cx="7704856" cy="952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463CCD-CF04-BC40-A3F2-14DEAEC6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2"/>
          <a:stretch/>
        </p:blipFill>
        <p:spPr>
          <a:xfrm>
            <a:off x="5364088" y="4150189"/>
            <a:ext cx="2880320" cy="213931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A8793-B1FB-DB46-A436-5198EF843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62769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3A89E"/>
                </a:solidFill>
              </a:rPr>
              <a:t>TPT refill = ART refill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Wherever possible, the duration of TPT refills should be aligned with the duration of ART refills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A3790-5CBD-6946-B9DF-89B609B28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1909" y="1484784"/>
            <a:ext cx="442513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group models, alignment of group members to receive TPT together may support adherence and completion through peer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C9E34-D68F-F24C-A4D6-D9785DB67AE9}"/>
              </a:ext>
            </a:extLst>
          </p:cNvPr>
          <p:cNvSpPr/>
          <p:nvPr/>
        </p:nvSpPr>
        <p:spPr>
          <a:xfrm>
            <a:off x="323528" y="1484785"/>
            <a:ext cx="4038600" cy="4824536"/>
          </a:xfrm>
          <a:prstGeom prst="rect">
            <a:avLst/>
          </a:prstGeom>
          <a:noFill/>
          <a:ln>
            <a:solidFill>
              <a:srgbClr val="13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13BDA3-A0A9-8246-B4A7-3759519AE6FE}"/>
              </a:ext>
            </a:extLst>
          </p:cNvPr>
          <p:cNvSpPr/>
          <p:nvPr/>
        </p:nvSpPr>
        <p:spPr>
          <a:xfrm>
            <a:off x="4362128" y="1484784"/>
            <a:ext cx="4530352" cy="4824536"/>
          </a:xfrm>
          <a:prstGeom prst="rect">
            <a:avLst/>
          </a:prstGeom>
          <a:noFill/>
          <a:ln>
            <a:solidFill>
              <a:srgbClr val="13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FACA9-3334-4E8C-AC64-D1F25ACB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Are there policy barrier to decentralising the components of  TPT to primary care or the 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7DDE2-F37F-4597-8D06-6CB1AE3F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31" y="1412776"/>
            <a:ext cx="7531277" cy="864096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DCE178-FFCF-46C8-876C-9597CA742F3B}"/>
              </a:ext>
            </a:extLst>
          </p:cNvPr>
          <p:cNvSpPr txBox="1">
            <a:spLocks/>
          </p:cNvSpPr>
          <p:nvPr/>
        </p:nvSpPr>
        <p:spPr>
          <a:xfrm>
            <a:off x="611560" y="465313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Are there policy barriers to task share the components of TPT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4A86C-49AB-4F00-881C-A72C97CE4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787145"/>
            <a:ext cx="7344816" cy="8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9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B37B-A480-4785-8BC9-D38110D8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1: </a:t>
            </a:r>
            <a:br>
              <a:rPr lang="en-GB" dirty="0"/>
            </a:br>
            <a:r>
              <a:rPr lang="en-GB" dirty="0"/>
              <a:t>TPT in adherence clubs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AD6E6-4564-3F47-B13F-9B2BB914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6" y="1700808"/>
            <a:ext cx="9144000" cy="45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B37B-A480-4785-8BC9-D38110D8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>
                <a:solidFill>
                  <a:srgbClr val="E3000F"/>
                </a:solidFill>
              </a:rPr>
              <a:t>Key takeaways for the integration of TPT in differentiated ART delivery models for clinically stable clients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0FB169-7453-9C4D-B700-29EBCF7A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22414" r="1876"/>
          <a:stretch/>
        </p:blipFill>
        <p:spPr>
          <a:xfrm>
            <a:off x="395535" y="1700808"/>
            <a:ext cx="8430925" cy="302433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5BEF8-760D-634F-BABF-531822858B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6"/>
          <a:stretch/>
        </p:blipFill>
        <p:spPr>
          <a:xfrm>
            <a:off x="251520" y="5015967"/>
            <a:ext cx="8574940" cy="671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5395B-D759-6A43-B7E5-F90BC81F9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1" t="29268" r="27781" b="-3383"/>
          <a:stretch/>
        </p:blipFill>
        <p:spPr>
          <a:xfrm>
            <a:off x="3262343" y="5515185"/>
            <a:ext cx="2697307" cy="9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DB79235008F47896FF7E4315529A4" ma:contentTypeVersion="11" ma:contentTypeDescription="Create a new document." ma:contentTypeScope="" ma:versionID="71878f06f0b4f695f512114f7f1aeac1">
  <xsd:schema xmlns:xsd="http://www.w3.org/2001/XMLSchema" xmlns:xs="http://www.w3.org/2001/XMLSchema" xmlns:p="http://schemas.microsoft.com/office/2006/metadata/properties" xmlns:ns3="f8a2f344-3245-4a91-8df7-0971d5463326" xmlns:ns4="71d96bb4-1295-42de-b660-e77f32922664" targetNamespace="http://schemas.microsoft.com/office/2006/metadata/properties" ma:root="true" ma:fieldsID="b046a55c93da9700d4d6c61a20ee70ee" ns3:_="" ns4:_="">
    <xsd:import namespace="f8a2f344-3245-4a91-8df7-0971d5463326"/>
    <xsd:import namespace="71d96bb4-1295-42de-b660-e77f329226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3:SharedWithDetails" minOccurs="0"/>
                <xsd:element ref="ns3:SharingHintHash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2f344-3245-4a91-8df7-0971d54633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96bb4-1295-42de-b660-e77f32922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68C8ED-4E43-4CC9-9528-975FD900F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2f344-3245-4a91-8df7-0971d5463326"/>
    <ds:schemaRef ds:uri="71d96bb4-1295-42de-b660-e77f32922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A2BE3-A7C7-43CC-9DFA-B55C33A97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1F62A-A10F-4828-8F77-4DC0BBF467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10190</TotalTime>
  <Words>275</Words>
  <Application>Microsoft Macintosh PowerPoint</Application>
  <PresentationFormat>On-screen Show (4:3)</PresentationFormat>
  <Paragraphs>32</Paragraphs>
  <Slides>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Why is this important?</vt:lpstr>
      <vt:lpstr>Three scenarios for integration of TPT in DSD models  </vt:lpstr>
      <vt:lpstr>Key questions when considering TPT and differentiated ART delivery models</vt:lpstr>
      <vt:lpstr>The building blocks of TPT integration in DSD</vt:lpstr>
      <vt:lpstr>PowerPoint Presentation</vt:lpstr>
      <vt:lpstr>PowerPoint Presentation</vt:lpstr>
      <vt:lpstr>Example 1:  TPT in adherence clubs </vt:lpstr>
      <vt:lpstr>Key takeaways for the integration of TPT in differentiated ART delivery models for clinically stable clients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168</cp:revision>
  <dcterms:created xsi:type="dcterms:W3CDTF">2015-07-06T08:16:27Z</dcterms:created>
  <dcterms:modified xsi:type="dcterms:W3CDTF">2019-11-28T09:29:39Z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0x010100B09DB79235008F47896FF7E4315529A4</vt:lpwstr>
  </property>
</Properties>
</file>