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9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4" r:id="rId10"/>
    <p:sldId id="269" r:id="rId11"/>
    <p:sldId id="270" r:id="rId12"/>
    <p:sldId id="272" r:id="rId13"/>
    <p:sldId id="273" r:id="rId14"/>
    <p:sldId id="288" r:id="rId15"/>
    <p:sldId id="276" r:id="rId16"/>
    <p:sldId id="258" r:id="rId17"/>
    <p:sldId id="279" r:id="rId18"/>
    <p:sldId id="280" r:id="rId19"/>
    <p:sldId id="281" r:id="rId20"/>
    <p:sldId id="282" r:id="rId21"/>
    <p:sldId id="283" r:id="rId22"/>
    <p:sldId id="284" r:id="rId23"/>
    <p:sldId id="287" r:id="rId24"/>
    <p:sldId id="28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9" name="Microsoft Office User" initials="Office [29]" lastIdx="0" clrIdx="28">
    <p:extLst/>
  </p:cmAuthor>
  <p:cmAuthor id="1" name="Microsoft Office User" initials="Office" lastIdx="1" clrIdx="0">
    <p:extLst/>
  </p:cmAuthor>
  <p:cmAuthor id="30" name="Microsoft Office User" initials="Office [30]" lastIdx="0" clrIdx="29">
    <p:extLst/>
  </p:cmAuthor>
  <p:cmAuthor id="2" name="Microsoft Office User" initials="Office [2]" lastIdx="1" clrIdx="1">
    <p:extLst/>
  </p:cmAuthor>
  <p:cmAuthor id="31" name="Microsoft Office User" initials="Office [31]" lastIdx="1" clrIdx="30">
    <p:extLst/>
  </p:cmAuthor>
  <p:cmAuthor id="3" name="Microsoft Office User" initials="Office [3]" lastIdx="1" clrIdx="2">
    <p:extLst/>
  </p:cmAuthor>
  <p:cmAuthor id="32" name="Colleen" initials="C" lastIdx="2" clrIdx="31">
    <p:extLst>
      <p:ext uri="{19B8F6BF-5375-455C-9EA6-DF929625EA0E}">
        <p15:presenceInfo xmlns:p15="http://schemas.microsoft.com/office/powerpoint/2012/main" userId="Colleen" providerId="None"/>
      </p:ext>
    </p:extLst>
  </p:cmAuthor>
  <p:cmAuthor id="4" name="Microsoft Office User" initials="Office [4]" lastIdx="1" clrIdx="3">
    <p:extLst/>
  </p:cmAuthor>
  <p:cmAuthor id="5" name="Microsoft Office User" initials="Office [5]" lastIdx="1" clrIdx="4">
    <p:extLst/>
  </p:cmAuthor>
  <p:cmAuthor id="6" name="Microsoft Office User" initials="Office [6]" lastIdx="1" clrIdx="5">
    <p:extLst/>
  </p:cmAuthor>
  <p:cmAuthor id="7" name="Microsoft Office User" initials="Office [7]" lastIdx="1" clrIdx="6">
    <p:extLst/>
  </p:cmAuthor>
  <p:cmAuthor id="8" name="Microsoft Office User" initials="Office [8]" lastIdx="1" clrIdx="7">
    <p:extLst/>
  </p:cmAuthor>
  <p:cmAuthor id="9" name="Microsoft Office User" initials="Office [9]" lastIdx="1" clrIdx="8">
    <p:extLst/>
  </p:cmAuthor>
  <p:cmAuthor id="10" name="Microsoft Office User" initials="Office [10]" lastIdx="0" clrIdx="9">
    <p:extLst/>
  </p:cmAuthor>
  <p:cmAuthor id="11" name="Microsoft Office User" initials="Office [11]" lastIdx="1" clrIdx="10">
    <p:extLst/>
  </p:cmAuthor>
  <p:cmAuthor id="12" name="Microsoft Office User" initials="Office [12]" lastIdx="1" clrIdx="11">
    <p:extLst/>
  </p:cmAuthor>
  <p:cmAuthor id="13" name="Microsoft Office User" initials="Office [13]" lastIdx="1" clrIdx="12">
    <p:extLst/>
  </p:cmAuthor>
  <p:cmAuthor id="14" name="Microsoft Office User" initials="Office [14]" lastIdx="0" clrIdx="13">
    <p:extLst/>
  </p:cmAuthor>
  <p:cmAuthor id="15" name="Microsoft Office User" initials="Office [15]" lastIdx="1" clrIdx="14">
    <p:extLst/>
  </p:cmAuthor>
  <p:cmAuthor id="16" name="Microsoft Office User" initials="Office [16]" lastIdx="1" clrIdx="15">
    <p:extLst/>
  </p:cmAuthor>
  <p:cmAuthor id="17" name="Microsoft Office User" initials="Office [17]" lastIdx="1" clrIdx="16">
    <p:extLst/>
  </p:cmAuthor>
  <p:cmAuthor id="18" name="Microsoft Office User" initials="Office [18]" lastIdx="1" clrIdx="17">
    <p:extLst/>
  </p:cmAuthor>
  <p:cmAuthor id="19" name="Microsoft Office User" initials="Office [19]" lastIdx="0" clrIdx="18">
    <p:extLst/>
  </p:cmAuthor>
  <p:cmAuthor id="20" name="Microsoft Office User" initials="Office [20]" lastIdx="1" clrIdx="19">
    <p:extLst/>
  </p:cmAuthor>
  <p:cmAuthor id="21" name="Microsoft Office User" initials="Office [21]" lastIdx="1" clrIdx="20">
    <p:extLst/>
  </p:cmAuthor>
  <p:cmAuthor id="22" name="Microsoft Office User" initials="Office [22]" lastIdx="1" clrIdx="21">
    <p:extLst/>
  </p:cmAuthor>
  <p:cmAuthor id="23" name="Microsoft Office User" initials="Office [23]" lastIdx="1" clrIdx="22">
    <p:extLst/>
  </p:cmAuthor>
  <p:cmAuthor id="24" name="Microsoft Office User" initials="Office [24]" lastIdx="1" clrIdx="23">
    <p:extLst/>
  </p:cmAuthor>
  <p:cmAuthor id="25" name="Microsoft Office User" initials="Office [25]" lastIdx="1" clrIdx="24">
    <p:extLst/>
  </p:cmAuthor>
  <p:cmAuthor id="26" name="Microsoft Office User" initials="Office [26]" lastIdx="1" clrIdx="25">
    <p:extLst/>
  </p:cmAuthor>
  <p:cmAuthor id="27" name="Microsoft Office User" initials="Office [27]" lastIdx="1" clrIdx="26">
    <p:extLst/>
  </p:cmAuthor>
  <p:cmAuthor id="28" name="Microsoft Office User" initials="Office [28]" lastIdx="1" clrIdx="27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95" autoAdjust="0"/>
    <p:restoredTop sz="83890" autoAdjust="0"/>
  </p:normalViewPr>
  <p:slideViewPr>
    <p:cSldViewPr snapToGrid="0">
      <p:cViewPr varScale="1">
        <p:scale>
          <a:sx n="74" d="100"/>
          <a:sy n="74" d="100"/>
        </p:scale>
        <p:origin x="9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2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1EBFF-099F-4A74-AB3B-5FC00AE75359}" type="datetimeFigureOut">
              <a:rPr lang="en-US" smtClean="0"/>
              <a:t>7/23/2017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F3B7D-5FAF-47BC-9270-C8AFA5797F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6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05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8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04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17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42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006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23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092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86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06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14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03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80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F3B7D-5FAF-47BC-9270-C8AFA5797FD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5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5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9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8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8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9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9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7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6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4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735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AAC9B-1317-4861-94F7-11DB0D317C90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9DD86-98AD-461C-99DF-803B008C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2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9855" y="942295"/>
            <a:ext cx="11234057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R</a:t>
            </a:r>
            <a:r>
              <a:rPr lang="en-US" dirty="0" smtClean="0"/>
              <a:t>etention in community versus clinic-based adherence clubs for stable ART patients in South Africa:</a:t>
            </a:r>
            <a:br>
              <a:rPr lang="en-US" dirty="0" smtClean="0"/>
            </a:br>
            <a:r>
              <a:rPr lang="en-US" dirty="0" smtClean="0"/>
              <a:t>24 month final outcomes from an RCT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5655" y="3650346"/>
            <a:ext cx="9862456" cy="18952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400" b="1" dirty="0" smtClean="0"/>
              <a:t>C Hanrahan</a:t>
            </a:r>
            <a:r>
              <a:rPr lang="en-US" sz="4400" b="1" baseline="30000" dirty="0" smtClean="0"/>
              <a:t>1</a:t>
            </a:r>
            <a:r>
              <a:rPr lang="en-US" sz="4400" dirty="0" smtClean="0"/>
              <a:t>, V Keyser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, S Schwartz</a:t>
            </a:r>
            <a:r>
              <a:rPr lang="en-US" sz="4400" baseline="30000" dirty="0"/>
              <a:t>1</a:t>
            </a:r>
            <a:r>
              <a:rPr lang="en-US" sz="4400" dirty="0" smtClean="0"/>
              <a:t>, M Mudavanhu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, N  West</a:t>
            </a:r>
            <a:r>
              <a:rPr lang="en-US" sz="4400" baseline="30000" dirty="0" smtClean="0"/>
              <a:t>1</a:t>
            </a:r>
            <a:r>
              <a:rPr lang="en-US" sz="4400" dirty="0" smtClean="0"/>
              <a:t>, L Mutunga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,    J Steingo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, J Bassett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, A Van Rie</a:t>
            </a:r>
            <a:r>
              <a:rPr lang="en-US" sz="4400" baseline="30000" dirty="0" smtClean="0"/>
              <a:t>3</a:t>
            </a:r>
          </a:p>
          <a:p>
            <a:endParaRPr lang="en-US" sz="2800" baseline="30000" dirty="0" smtClean="0"/>
          </a:p>
          <a:p>
            <a:pPr algn="l"/>
            <a:r>
              <a:rPr lang="en-US" sz="2500" baseline="30000" dirty="0" smtClean="0"/>
              <a:t>1</a:t>
            </a:r>
            <a:r>
              <a:rPr lang="en-US" sz="2500" dirty="0" smtClean="0"/>
              <a:t>Johns Hopkins Bloomberg School of Public Health, Baltimore, MD, USA</a:t>
            </a:r>
          </a:p>
          <a:p>
            <a:pPr algn="l"/>
            <a:r>
              <a:rPr lang="en-US" sz="2500" baseline="30000" dirty="0" smtClean="0"/>
              <a:t>2</a:t>
            </a:r>
            <a:r>
              <a:rPr lang="en-US" sz="2500" dirty="0" smtClean="0"/>
              <a:t>Witkoppen Health and Welfare Centre, Johannesburg, South Africa</a:t>
            </a:r>
          </a:p>
          <a:p>
            <a:pPr algn="l"/>
            <a:r>
              <a:rPr lang="en-US" sz="2500" baseline="30000" dirty="0" smtClean="0"/>
              <a:t>3</a:t>
            </a:r>
            <a:r>
              <a:rPr lang="en-US" sz="2500" dirty="0" smtClean="0"/>
              <a:t>University of Antwerp, Antwerp, Belgium</a:t>
            </a:r>
            <a:endParaRPr lang="en-US" sz="2500" baseline="30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446" y="5631544"/>
            <a:ext cx="1759422" cy="766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369" y="5716337"/>
            <a:ext cx="1587339" cy="72525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391886" y="3243944"/>
            <a:ext cx="11332026" cy="64180"/>
            <a:chOff x="391886" y="3243944"/>
            <a:chExt cx="11332026" cy="6418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064" y="5563513"/>
            <a:ext cx="2337881" cy="106063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722" y="5642958"/>
            <a:ext cx="1132841" cy="12150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60" y="5539622"/>
            <a:ext cx="2838098" cy="10956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60131" y="4778996"/>
            <a:ext cx="2188843" cy="85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56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8654"/>
            <a:ext cx="10515600" cy="1325563"/>
          </a:xfrm>
        </p:spPr>
        <p:txBody>
          <a:bodyPr/>
          <a:lstStyle/>
          <a:p>
            <a:r>
              <a:rPr lang="en-US" dirty="0" smtClean="0"/>
              <a:t>Study Enrollment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43211" y="2055514"/>
            <a:ext cx="233859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Potentially eligible screened </a:t>
            </a:r>
            <a:r>
              <a:rPr lang="en-US" dirty="0" smtClean="0">
                <a:solidFill>
                  <a:schemeClr val="tx1"/>
                </a:solidFill>
              </a:rPr>
              <a:t>by clinician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n=1202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0601" y="3313336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Randomized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n=846 (70%)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65714" y="4662213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Community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n=434 (51%)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6371" y="4660512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Clinic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n=412 (49%)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65714" y="5885769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Community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n=399 (51%)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46372" y="5900057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Clinic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n=376 (49%)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780316" y="2883579"/>
            <a:ext cx="0" cy="4114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56314" y="5478645"/>
            <a:ext cx="0" cy="4114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36972" y="5478645"/>
            <a:ext cx="0" cy="4114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5" idx="2"/>
            <a:endCxn id="7" idx="0"/>
          </p:cNvCxnSpPr>
          <p:nvPr/>
        </p:nvCxnSpPr>
        <p:spPr>
          <a:xfrm rot="16200000" flipH="1">
            <a:off x="6301978" y="3625519"/>
            <a:ext cx="524216" cy="1545770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2"/>
            <a:endCxn id="6" idx="0"/>
          </p:cNvCxnSpPr>
          <p:nvPr/>
        </p:nvCxnSpPr>
        <p:spPr>
          <a:xfrm rot="5400000">
            <a:off x="4760800" y="3631811"/>
            <a:ext cx="525917" cy="1534887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944395" y="2650577"/>
            <a:ext cx="1894114" cy="8382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Ineligible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=356 (30%)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882742" y="5241195"/>
            <a:ext cx="1894114" cy="8382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Screening failure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n=36 (9%)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9824" y="5241195"/>
            <a:ext cx="1894114" cy="8382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Screening failure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n=35 (8%)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780316" y="3069677"/>
            <a:ext cx="2144484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336972" y="5644105"/>
            <a:ext cx="1554480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677886" y="5660295"/>
            <a:ext cx="1554480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389415" y="1455472"/>
            <a:ext cx="6803571" cy="47184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Files of all ART patients pre-screened daily (~2000/month)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429987" y="1097623"/>
            <a:ext cx="11332026" cy="64180"/>
            <a:chOff x="391886" y="3243944"/>
            <a:chExt cx="11332026" cy="6418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22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8654"/>
            <a:ext cx="10515600" cy="1325563"/>
          </a:xfrm>
        </p:spPr>
        <p:txBody>
          <a:bodyPr/>
          <a:lstStyle/>
          <a:p>
            <a:r>
              <a:rPr lang="en-US" dirty="0" smtClean="0"/>
              <a:t>Study Enrollment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1" y="2055514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Screened by clinician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n=1202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0601" y="3313336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Randomized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n=846 (70%)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65714" y="4662213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Community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n=434 (51%)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46371" y="4660512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Clinic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n=412 (49%)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65714" y="5885769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Community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n=399 (51%)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46372" y="5900057"/>
            <a:ext cx="1981200" cy="8229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Clinic Club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n=376 (49%)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780316" y="2883579"/>
            <a:ext cx="0" cy="4114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56314" y="5478645"/>
            <a:ext cx="0" cy="4114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36972" y="5478645"/>
            <a:ext cx="0" cy="4114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5" idx="2"/>
            <a:endCxn id="7" idx="0"/>
          </p:cNvCxnSpPr>
          <p:nvPr/>
        </p:nvCxnSpPr>
        <p:spPr>
          <a:xfrm rot="16200000" flipH="1">
            <a:off x="6301978" y="3625519"/>
            <a:ext cx="524216" cy="1545770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2"/>
            <a:endCxn id="6" idx="0"/>
          </p:cNvCxnSpPr>
          <p:nvPr/>
        </p:nvCxnSpPr>
        <p:spPr>
          <a:xfrm rot="5400000">
            <a:off x="4760800" y="3631811"/>
            <a:ext cx="525917" cy="1534887"/>
          </a:xfrm>
          <a:prstGeom prst="bentConnector3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944395" y="2650577"/>
            <a:ext cx="1894114" cy="8382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Ineligible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dirty="0" smtClean="0">
                <a:solidFill>
                  <a:schemeClr val="tx1"/>
                </a:solidFill>
              </a:rPr>
              <a:t>=356 (30%)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882742" y="5241195"/>
            <a:ext cx="1894114" cy="8382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Screening failure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n=36 (9%)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9824" y="5241195"/>
            <a:ext cx="1894114" cy="83820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Screening failure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n=35 (8%)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780316" y="3069677"/>
            <a:ext cx="2144484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336972" y="5644105"/>
            <a:ext cx="1554480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677886" y="5660295"/>
            <a:ext cx="1554480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03715" y="1456851"/>
            <a:ext cx="6803571" cy="47184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Files of all ART patients pre-screened daily (~2000/month)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429987" y="1097623"/>
            <a:ext cx="11332026" cy="64180"/>
            <a:chOff x="391886" y="3243944"/>
            <a:chExt cx="11332026" cy="64180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990600" y="3755571"/>
            <a:ext cx="2688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virally suppressed on baseline blood draw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stCxn id="3" idx="2"/>
          </p:cNvCxnSpPr>
          <p:nvPr/>
        </p:nvCxnSpPr>
        <p:spPr>
          <a:xfrm flipH="1">
            <a:off x="1665514" y="4401902"/>
            <a:ext cx="669472" cy="7252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7" idx="0"/>
          </p:cNvCxnSpPr>
          <p:nvPr/>
        </p:nvCxnSpPr>
        <p:spPr>
          <a:xfrm>
            <a:off x="3334295" y="4091288"/>
            <a:ext cx="6495504" cy="11499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19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59" y="10047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Baseline Participant Characteristics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344183"/>
              </p:ext>
            </p:extLst>
          </p:nvPr>
        </p:nvGraphicFramePr>
        <p:xfrm>
          <a:off x="2648758" y="1426035"/>
          <a:ext cx="6088744" cy="5282946"/>
        </p:xfrm>
        <a:graphic>
          <a:graphicData uri="http://schemas.openxmlformats.org/drawingml/2006/table">
            <a:tbl>
              <a:tblPr firstRow="1" firstCol="1">
                <a:tableStyleId>{9D7B26C5-4107-4FEC-AEDC-1716B250A1EF}</a:tableStyleId>
              </a:tblPr>
              <a:tblGrid>
                <a:gridCol w="2242458"/>
                <a:gridCol w="1923143"/>
                <a:gridCol w="1923143"/>
              </a:tblGrid>
              <a:tr h="5736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Characteristic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Community Clubs (n=399)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Clinic-based Clubs (n=376)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Female sex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267 (66.9%)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239 (63.6%)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Age, median (IQR)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38 </a:t>
                      </a:r>
                      <a:r>
                        <a:rPr lang="en-US" sz="1800" dirty="0" err="1" smtClean="0">
                          <a:effectLst/>
                        </a:rPr>
                        <a:t>yrs</a:t>
                      </a:r>
                      <a:r>
                        <a:rPr lang="en-US" sz="1800" dirty="0" smtClean="0">
                          <a:effectLst/>
                        </a:rPr>
                        <a:t> (32-43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38 </a:t>
                      </a:r>
                      <a:r>
                        <a:rPr lang="en-US" sz="1800" dirty="0" err="1" smtClean="0">
                          <a:effectLst/>
                        </a:rPr>
                        <a:t>yrs</a:t>
                      </a:r>
                      <a:r>
                        <a:rPr lang="en-US" sz="1800" dirty="0" smtClean="0">
                          <a:effectLst/>
                        </a:rPr>
                        <a:t> (33-43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Age category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</a:rPr>
                        <a:t>18-29 years</a:t>
                      </a:r>
                      <a:endParaRPr lang="en-US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52 (13.0%)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47 (12.5%)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effectLst/>
                        </a:rPr>
                        <a:t>30-44 years</a:t>
                      </a:r>
                      <a:endParaRPr lang="en-US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260 (65.2%)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253 (67.3%)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45+ years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76 (20.2%)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87 (21.8%)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Unemployed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95 (23.9%)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64 (17.1%)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On FDC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356 (89.2%)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331 (88.0%)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Hypertensive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21 (5.3%)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27 (7.2%)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Baseline </a:t>
                      </a:r>
                      <a:r>
                        <a:rPr lang="en-US" sz="1800" dirty="0" smtClean="0">
                          <a:effectLst/>
                        </a:rPr>
                        <a:t>CD4 cells /mm</a:t>
                      </a:r>
                      <a:r>
                        <a:rPr lang="en-US" sz="1800" baseline="30000" dirty="0" smtClean="0">
                          <a:effectLst/>
                        </a:rPr>
                        <a:t>3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(IQR)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527 (377-690)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472 (342-665)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CD4 category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803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&lt;</a:t>
                      </a:r>
                      <a:r>
                        <a:rPr lang="en-US" sz="1800" b="0" dirty="0" smtClean="0">
                          <a:effectLst/>
                        </a:rPr>
                        <a:t>350 cells/mm</a:t>
                      </a:r>
                      <a:r>
                        <a:rPr lang="en-US" sz="1800" b="0" baseline="30000" dirty="0" smtClean="0">
                          <a:effectLst/>
                        </a:rPr>
                        <a:t>3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108 </a:t>
                      </a:r>
                      <a:r>
                        <a:rPr lang="en-US" sz="1800" dirty="0" smtClean="0">
                          <a:effectLst/>
                        </a:rPr>
                        <a:t>(27.2</a:t>
                      </a:r>
                      <a:r>
                        <a:rPr lang="en-US" sz="1800" dirty="0">
                          <a:effectLst/>
                        </a:rPr>
                        <a:t>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80 (21.3%)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0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effectLst/>
                        </a:rPr>
                        <a:t>350-499 cells/mm</a:t>
                      </a:r>
                      <a:r>
                        <a:rPr lang="en-US" sz="1800" b="0" baseline="30000" dirty="0" smtClean="0">
                          <a:effectLst/>
                        </a:rPr>
                        <a:t>3</a:t>
                      </a:r>
                      <a:endParaRPr lang="en-US" sz="18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101 (25.4%)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92 (24.5%)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0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effectLst/>
                        </a:rPr>
                        <a:t>≥</a:t>
                      </a:r>
                      <a:r>
                        <a:rPr lang="en-US" sz="1800" b="0" dirty="0" smtClean="0">
                          <a:effectLst/>
                        </a:rPr>
                        <a:t>500 cells/mm</a:t>
                      </a:r>
                      <a:r>
                        <a:rPr lang="en-US" sz="1800" b="0" baseline="30000" dirty="0" smtClean="0">
                          <a:effectLst/>
                        </a:rPr>
                        <a:t>3</a:t>
                      </a:r>
                      <a:endParaRPr lang="en-US" sz="18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188 (47.4%)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204 (54.3%)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29987" y="1097623"/>
            <a:ext cx="11332026" cy="64180"/>
            <a:chOff x="391886" y="3243944"/>
            <a:chExt cx="11332026" cy="641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723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3813" cy="1325563"/>
          </a:xfrm>
        </p:spPr>
        <p:txBody>
          <a:bodyPr/>
          <a:lstStyle/>
          <a:p>
            <a:r>
              <a:rPr lang="en-US" dirty="0" smtClean="0"/>
              <a:t>Primary Outcome: Retention in Club-based Care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75811" y="2702514"/>
            <a:ext cx="3886201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24 month proportion retained in club care and virally suppressed: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Clinic: </a:t>
            </a:r>
            <a:r>
              <a:rPr lang="en-US" sz="2000" dirty="0"/>
              <a:t>57% (95% CI: 52-62</a:t>
            </a:r>
            <a:r>
              <a:rPr lang="en-US" sz="2000" dirty="0" smtClean="0"/>
              <a:t>%)</a:t>
            </a:r>
            <a:endParaRPr lang="en-US" sz="2000" b="1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Community</a:t>
            </a:r>
            <a:r>
              <a:rPr lang="en-US" sz="2000" b="1" dirty="0" smtClean="0"/>
              <a:t>: </a:t>
            </a:r>
            <a:r>
              <a:rPr lang="en-US" sz="2000" dirty="0" smtClean="0"/>
              <a:t>48% (95% CI: 43-53% 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" y="1596242"/>
            <a:ext cx="7055303" cy="51311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14800" y="4738849"/>
            <a:ext cx="31386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Log-rank test p-value 0.003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3813" cy="1325563"/>
          </a:xfrm>
        </p:spPr>
        <p:txBody>
          <a:bodyPr/>
          <a:lstStyle/>
          <a:p>
            <a:r>
              <a:rPr lang="en-US" dirty="0" smtClean="0"/>
              <a:t>Primary Outcome: Retention in Club-based Care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75811" y="2702514"/>
            <a:ext cx="3886201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24 month proportion retained in club care and virally suppressed: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Clinic: </a:t>
            </a:r>
            <a:r>
              <a:rPr lang="en-US" sz="2000" dirty="0"/>
              <a:t>57% (95% CI: 52-62</a:t>
            </a:r>
            <a:r>
              <a:rPr lang="en-US" sz="2000" dirty="0" smtClean="0"/>
              <a:t>%)</a:t>
            </a:r>
            <a:endParaRPr lang="en-US" sz="2000" b="1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Community</a:t>
            </a:r>
            <a:r>
              <a:rPr lang="en-US" sz="2000" b="1" dirty="0" smtClean="0"/>
              <a:t>: </a:t>
            </a:r>
            <a:r>
              <a:rPr lang="en-US" sz="2000" dirty="0" smtClean="0"/>
              <a:t>48% (95% CI: 43-53% 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4" y="1596242"/>
            <a:ext cx="7055303" cy="51311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14800" y="4738849"/>
            <a:ext cx="31386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Log-rank test p-value 0.003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875811" y="4529948"/>
            <a:ext cx="3886201" cy="11695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Overall retention in care and virally suppressed:</a:t>
            </a:r>
            <a:endParaRPr lang="en-US" sz="2000" b="1" u="sng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53% </a:t>
            </a:r>
            <a:r>
              <a:rPr lang="en-US" sz="2000" dirty="0" smtClean="0"/>
              <a:t>(95% CI: 49-62%)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9061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</a:t>
            </a:r>
            <a:r>
              <a:rPr lang="en-US" dirty="0" smtClean="0"/>
              <a:t>Loss From Club-based Care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62567"/>
              </p:ext>
            </p:extLst>
          </p:nvPr>
        </p:nvGraphicFramePr>
        <p:xfrm>
          <a:off x="693052" y="1690688"/>
          <a:ext cx="8600560" cy="422800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628100"/>
                <a:gridCol w="1986230"/>
                <a:gridCol w="1986230"/>
              </a:tblGrid>
              <a:tr h="83630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Reason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Community club (n=207)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Clinic club (n=160)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Missing club visit and ART pick-up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120 (58%)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78 (49%)</a:t>
                      </a:r>
                      <a:endParaRPr lang="en-US" sz="2400" dirty="0"/>
                    </a:p>
                  </a:txBody>
                  <a:tcPr/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Viral rebound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27 (13%)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33</a:t>
                      </a:r>
                      <a:r>
                        <a:rPr lang="en-US" sz="2400" baseline="0" dirty="0" smtClean="0"/>
                        <a:t> (21</a:t>
                      </a:r>
                      <a:r>
                        <a:rPr lang="en-US" sz="2400" dirty="0" smtClean="0"/>
                        <a:t>%)</a:t>
                      </a:r>
                      <a:endParaRPr lang="en-US" sz="2400" dirty="0"/>
                    </a:p>
                  </a:txBody>
                  <a:tcPr/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Pregnancy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16 (8%)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 (13%)</a:t>
                      </a:r>
                      <a:endParaRPr lang="en-US" sz="2400" dirty="0"/>
                    </a:p>
                  </a:txBody>
                  <a:tcPr/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Other</a:t>
                      </a:r>
                      <a:r>
                        <a:rPr lang="en-US" sz="2400" baseline="0" dirty="0" smtClean="0"/>
                        <a:t> club rule violation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 (10%)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16 (10%)</a:t>
                      </a:r>
                      <a:endParaRPr lang="en-US" sz="2400" dirty="0"/>
                    </a:p>
                  </a:txBody>
                  <a:tcPr/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Voluntarily</a:t>
                      </a:r>
                      <a:r>
                        <a:rPr lang="en-US" sz="2400" baseline="0" dirty="0" smtClean="0"/>
                        <a:t> return to SOC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16 (8%)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 (5%)</a:t>
                      </a:r>
                      <a:endParaRPr lang="en-US" sz="2400" dirty="0"/>
                    </a:p>
                  </a:txBody>
                  <a:tcPr/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Developed comorbidity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 (3%)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 (3%)</a:t>
                      </a:r>
                      <a:endParaRPr lang="en-US" sz="2400" dirty="0"/>
                    </a:p>
                  </a:txBody>
                  <a:tcPr/>
                </a:tc>
              </a:tr>
              <a:tr h="48452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Regimen Change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 (1%)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 (0%)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93052" y="6063343"/>
            <a:ext cx="203926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Calibri" panose="020F0502020204030204" pitchFamily="34" charset="0"/>
              </a:rPr>
              <a:t>Χ</a:t>
            </a:r>
            <a:r>
              <a:rPr lang="en-US" baseline="30000" dirty="0" smtClean="0">
                <a:latin typeface="Calibri" panose="020F0502020204030204" pitchFamily="34" charset="0"/>
              </a:rPr>
              <a:t>2</a:t>
            </a:r>
            <a:r>
              <a:rPr lang="en-US" dirty="0" smtClean="0">
                <a:latin typeface="Calibri" panose="020F0502020204030204" pitchFamily="34" charset="0"/>
              </a:rPr>
              <a:t> p-value 0.180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4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Risk of Loss from Club-based Care</a:t>
            </a:r>
            <a:endParaRPr lang="en-US" sz="4000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582304"/>
              </p:ext>
            </p:extLst>
          </p:nvPr>
        </p:nvGraphicFramePr>
        <p:xfrm>
          <a:off x="1210961" y="1962543"/>
          <a:ext cx="9922476" cy="19916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88293"/>
                <a:gridCol w="2131609"/>
                <a:gridCol w="1686629"/>
                <a:gridCol w="2261286"/>
                <a:gridCol w="1754659"/>
              </a:tblGrid>
              <a:tr h="398324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Characteristic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Univariate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Multivariate</a:t>
                      </a:r>
                      <a:r>
                        <a:rPr lang="en-US" sz="2400" b="1" baseline="30000" dirty="0" smtClean="0">
                          <a:effectLst/>
                        </a:rPr>
                        <a:t>*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324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HR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p value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effectLst/>
                        </a:rPr>
                        <a:t>aHR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p value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8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Club Type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8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effectLst/>
                        </a:rPr>
                        <a:t>Clinic</a:t>
                      </a:r>
                      <a:endParaRPr lang="en-US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REF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8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Community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1.36 (1.01-1.86)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0.045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1.44 (1.16-1.80)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0.001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0084" y="4324865"/>
            <a:ext cx="11011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 smtClean="0"/>
              <a:t>*</a:t>
            </a:r>
            <a:r>
              <a:rPr lang="en-US" sz="2400" dirty="0" smtClean="0"/>
              <a:t>Multivariate model adjusted for sex, age, employment status and baseline CD4 count.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740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 in Any ART Care &amp; Viral Suppression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7875812" y="2682353"/>
            <a:ext cx="4172026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24 month proportion retained in Any ART care and virally suppressed: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Clinic: </a:t>
            </a:r>
            <a:r>
              <a:rPr lang="en-US" sz="2000" dirty="0"/>
              <a:t>93% (951% CI: 90-95</a:t>
            </a:r>
            <a:r>
              <a:rPr lang="en-US" sz="2000" dirty="0" smtClean="0"/>
              <a:t>%)</a:t>
            </a:r>
            <a:endParaRPr lang="en-US" sz="2000" b="1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Community</a:t>
            </a:r>
            <a:r>
              <a:rPr lang="en-US" sz="2000" b="1" dirty="0" smtClean="0"/>
              <a:t>: </a:t>
            </a:r>
            <a:r>
              <a:rPr lang="en-US" sz="2000" dirty="0" smtClean="0"/>
              <a:t>88</a:t>
            </a:r>
            <a:r>
              <a:rPr lang="en-US" sz="2000" dirty="0" smtClean="0"/>
              <a:t>% </a:t>
            </a:r>
            <a:r>
              <a:rPr lang="en-US" sz="2000" dirty="0" smtClean="0"/>
              <a:t>(95% CI: </a:t>
            </a:r>
            <a:r>
              <a:rPr lang="en-US" sz="2000" dirty="0" smtClean="0"/>
              <a:t>84</a:t>
            </a:r>
            <a:r>
              <a:rPr lang="en-US" sz="2000" dirty="0" smtClean="0"/>
              <a:t>-91% )</a:t>
            </a:r>
            <a:endParaRPr lang="en-US" sz="2000" dirty="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87" y="1686448"/>
            <a:ext cx="7107464" cy="517155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59829" y="5290457"/>
            <a:ext cx="2377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Log-rank test p 0.024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9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Risk of Loss from Any ART Care/Viral Rebound</a:t>
            </a:r>
            <a:endParaRPr lang="en-US" sz="4000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750084" y="4324865"/>
            <a:ext cx="11011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 smtClean="0"/>
              <a:t>*</a:t>
            </a:r>
            <a:r>
              <a:rPr lang="en-US" sz="2400" dirty="0" smtClean="0"/>
              <a:t>Multivariate model adjusted for sex, age, employment status and baseline CD4 count.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25519"/>
              </p:ext>
            </p:extLst>
          </p:nvPr>
        </p:nvGraphicFramePr>
        <p:xfrm>
          <a:off x="1322172" y="1987256"/>
          <a:ext cx="9922476" cy="19916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88293"/>
                <a:gridCol w="2131609"/>
                <a:gridCol w="1686629"/>
                <a:gridCol w="2261286"/>
                <a:gridCol w="1754659"/>
              </a:tblGrid>
              <a:tr h="398324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Characteristic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Univariate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Multivariate</a:t>
                      </a:r>
                      <a:r>
                        <a:rPr lang="en-US" sz="2400" b="1" baseline="30000" dirty="0" smtClean="0">
                          <a:effectLst/>
                        </a:rPr>
                        <a:t>*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324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HR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p value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effectLst/>
                        </a:rPr>
                        <a:t>aHR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p value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8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Club Type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8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Clinic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3983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Community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1.69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0.98-2.90)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0.057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1.65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0.96-2.83)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0.070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94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5124"/>
            <a:ext cx="10515600" cy="4613275"/>
          </a:xfrm>
        </p:spPr>
        <p:txBody>
          <a:bodyPr>
            <a:noAutofit/>
          </a:bodyPr>
          <a:lstStyle/>
          <a:p>
            <a:r>
              <a:rPr lang="en-US" sz="1800" dirty="0" smtClean="0"/>
              <a:t>24 month retention in club care was higher among participants in clinic-based clubs versus community-based </a:t>
            </a:r>
            <a:r>
              <a:rPr lang="en-US" sz="1800" dirty="0" smtClean="0"/>
              <a:t>clubs</a:t>
            </a:r>
          </a:p>
          <a:p>
            <a:r>
              <a:rPr lang="en-US" sz="1800" dirty="0" smtClean="0"/>
              <a:t>Overall retention in the adherence club intervention was poor (53%)</a:t>
            </a:r>
            <a:endParaRPr lang="en-US" sz="1800" dirty="0" smtClean="0"/>
          </a:p>
          <a:p>
            <a:r>
              <a:rPr lang="en-US" sz="1800" dirty="0" smtClean="0"/>
              <a:t>Most common reason for return to SOC was missing club visits</a:t>
            </a:r>
          </a:p>
          <a:p>
            <a:r>
              <a:rPr lang="en-US" sz="1800" dirty="0" smtClean="0"/>
              <a:t>Viral rebound and voluntary withdrawal from clubs were rare</a:t>
            </a:r>
          </a:p>
          <a:p>
            <a:r>
              <a:rPr lang="en-US" sz="1800" dirty="0" smtClean="0"/>
              <a:t>Retention in care in community-based clubs in this pragmatic trial was much lower compared to published findings from Cape Town</a:t>
            </a:r>
          </a:p>
          <a:p>
            <a:pPr lvl="1"/>
            <a:r>
              <a:rPr lang="en-US" sz="1600" dirty="0" smtClean="0"/>
              <a:t>This trial: 48% in club-based care, </a:t>
            </a:r>
            <a:r>
              <a:rPr lang="en-US" sz="1600" dirty="0" smtClean="0"/>
              <a:t>88</a:t>
            </a:r>
            <a:r>
              <a:rPr lang="en-US" sz="1600" dirty="0" smtClean="0"/>
              <a:t>% </a:t>
            </a:r>
            <a:r>
              <a:rPr lang="en-US" sz="1600" dirty="0" smtClean="0"/>
              <a:t>in any ART care</a:t>
            </a:r>
          </a:p>
          <a:p>
            <a:pPr lvl="1"/>
            <a:r>
              <a:rPr lang="en-US" sz="1600" dirty="0" err="1" smtClean="0"/>
              <a:t>Grimsrud</a:t>
            </a:r>
            <a:r>
              <a:rPr lang="en-US" sz="1600" dirty="0" smtClean="0"/>
              <a:t>, 2016: 94% </a:t>
            </a:r>
          </a:p>
          <a:p>
            <a:pPr lvl="1"/>
            <a:r>
              <a:rPr lang="en-US" sz="1600" dirty="0" err="1" smtClean="0"/>
              <a:t>Luque</a:t>
            </a:r>
            <a:r>
              <a:rPr lang="en-US" sz="1600" dirty="0" smtClean="0"/>
              <a:t>-Fernandez, 2013 : 97%</a:t>
            </a:r>
          </a:p>
          <a:p>
            <a:pPr lvl="1"/>
            <a:r>
              <a:rPr lang="en-US" sz="1600" dirty="0" smtClean="0"/>
              <a:t>Potential reasons: </a:t>
            </a:r>
          </a:p>
          <a:p>
            <a:pPr lvl="2"/>
            <a:r>
              <a:rPr lang="en-US" sz="1600" dirty="0"/>
              <a:t>Differences in timing of outcome assessed (Retention in any ART care vs retention in club-based care</a:t>
            </a:r>
            <a:r>
              <a:rPr lang="en-US" sz="1600" dirty="0" smtClean="0"/>
              <a:t>)</a:t>
            </a:r>
            <a:endParaRPr lang="en-US" sz="1600" dirty="0" smtClean="0"/>
          </a:p>
          <a:p>
            <a:pPr lvl="2"/>
            <a:r>
              <a:rPr lang="en-US" sz="1600" dirty="0" smtClean="0"/>
              <a:t>Lack </a:t>
            </a:r>
            <a:r>
              <a:rPr lang="en-US" sz="1600" dirty="0" smtClean="0"/>
              <a:t>of randomization (</a:t>
            </a:r>
            <a:r>
              <a:rPr lang="en-US" sz="1600" dirty="0" err="1" smtClean="0"/>
              <a:t>Luque</a:t>
            </a:r>
            <a:r>
              <a:rPr lang="en-US" sz="1600" dirty="0" smtClean="0"/>
              <a:t>-Fernandez: “only some stable patients were offered participation, based on the clinician’s enthusiasm for the model”)</a:t>
            </a:r>
          </a:p>
          <a:p>
            <a:pPr lvl="2"/>
            <a:r>
              <a:rPr lang="en-US" sz="1600" dirty="0" smtClean="0"/>
              <a:t>Differences in </a:t>
            </a:r>
            <a:r>
              <a:rPr lang="en-US" sz="1600" dirty="0" smtClean="0"/>
              <a:t>approach (patient population, eligibility criteria, others?)</a:t>
            </a:r>
            <a:endParaRPr lang="en-US" sz="16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582387" y="14913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0715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Background- Adherence clubs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34057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Adherence clubs are groups of 25-30 patients stable on ART</a:t>
            </a:r>
          </a:p>
          <a:p>
            <a:r>
              <a:rPr lang="en-US" dirty="0" smtClean="0"/>
              <a:t>Patients meet for counselling and medication pickup (~1 </a:t>
            </a:r>
            <a:r>
              <a:rPr lang="en-US" dirty="0" smtClean="0"/>
              <a:t>hour/2-3 </a:t>
            </a:r>
            <a:r>
              <a:rPr lang="en-US" dirty="0" err="1" smtClean="0"/>
              <a:t>mo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Annual medical visit</a:t>
            </a:r>
          </a:p>
          <a:p>
            <a:r>
              <a:rPr lang="en-US" dirty="0" smtClean="0"/>
              <a:t>Facilitate task shifting and decongest busy clinics</a:t>
            </a:r>
          </a:p>
          <a:p>
            <a:r>
              <a:rPr lang="en-US" dirty="0"/>
              <a:t>E</a:t>
            </a:r>
            <a:r>
              <a:rPr lang="en-US" dirty="0" smtClean="0"/>
              <a:t>xperience from 2 </a:t>
            </a:r>
            <a:r>
              <a:rPr lang="en-US" u="sng" dirty="0" smtClean="0"/>
              <a:t>observational</a:t>
            </a:r>
            <a:r>
              <a:rPr lang="en-US" dirty="0" smtClean="0"/>
              <a:t> studies in Cape Town: adherence clubs promote retention in care and viral suppression compared to clinic-based standard of care </a:t>
            </a:r>
          </a:p>
          <a:p>
            <a:pPr marL="511175" lvl="1" indent="-163513"/>
            <a:r>
              <a:rPr lang="en-US" b="1" dirty="0"/>
              <a:t>57% reduction in loss-to-care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aHR</a:t>
            </a:r>
            <a:r>
              <a:rPr lang="en-US" dirty="0" smtClean="0"/>
              <a:t> </a:t>
            </a:r>
            <a:r>
              <a:rPr lang="en-US" dirty="0"/>
              <a:t>0.43, 95% </a:t>
            </a:r>
            <a:r>
              <a:rPr lang="en-US" dirty="0" smtClean="0"/>
              <a:t>CI:</a:t>
            </a:r>
            <a:r>
              <a:rPr lang="en-US" dirty="0"/>
              <a:t>0.21-0.91) </a:t>
            </a:r>
            <a:r>
              <a:rPr lang="en-US" sz="1900" dirty="0"/>
              <a:t>(</a:t>
            </a:r>
            <a:r>
              <a:rPr lang="en-US" sz="1900" dirty="0" err="1"/>
              <a:t>Luque</a:t>
            </a:r>
            <a:r>
              <a:rPr lang="en-US" sz="1900" dirty="0"/>
              <a:t>-Fernandez 2013) </a:t>
            </a:r>
            <a:endParaRPr lang="en-US" sz="1900" dirty="0" smtClean="0"/>
          </a:p>
          <a:p>
            <a:pPr marL="511175" lvl="1" indent="-163513"/>
            <a:r>
              <a:rPr lang="en-US" b="1" dirty="0" smtClean="0"/>
              <a:t>67</a:t>
            </a:r>
            <a:r>
              <a:rPr lang="en-US" b="1" dirty="0"/>
              <a:t>% reduction in </a:t>
            </a:r>
            <a:r>
              <a:rPr lang="en-US" b="1" dirty="0" err="1"/>
              <a:t>virologic</a:t>
            </a:r>
            <a:r>
              <a:rPr lang="en-US" b="1" dirty="0"/>
              <a:t> rebound </a:t>
            </a:r>
            <a:r>
              <a:rPr lang="en-US" dirty="0" smtClean="0"/>
              <a:t>(</a:t>
            </a:r>
            <a:r>
              <a:rPr lang="en-US" dirty="0" err="1" smtClean="0"/>
              <a:t>aHR</a:t>
            </a:r>
            <a:r>
              <a:rPr lang="en-US" dirty="0" smtClean="0"/>
              <a:t> </a:t>
            </a:r>
            <a:r>
              <a:rPr lang="en-US" dirty="0"/>
              <a:t>0.33, 95% </a:t>
            </a:r>
            <a:r>
              <a:rPr lang="en-US" dirty="0" smtClean="0"/>
              <a:t>CI:</a:t>
            </a:r>
            <a:r>
              <a:rPr lang="en-US" dirty="0"/>
              <a:t> 0.16-0.67) </a:t>
            </a:r>
            <a:r>
              <a:rPr lang="en-US" sz="1900" dirty="0"/>
              <a:t>(</a:t>
            </a:r>
            <a:r>
              <a:rPr lang="en-US" sz="1900" dirty="0" err="1"/>
              <a:t>Luque</a:t>
            </a:r>
            <a:r>
              <a:rPr lang="en-US" sz="1900" dirty="0"/>
              <a:t>-Fernandez 2013) </a:t>
            </a:r>
          </a:p>
          <a:p>
            <a:pPr marL="511175" lvl="1" indent="-163513"/>
            <a:r>
              <a:rPr lang="en-US" b="1" dirty="0" smtClean="0"/>
              <a:t>67</a:t>
            </a:r>
            <a:r>
              <a:rPr lang="en-US" b="1" dirty="0"/>
              <a:t>% reduction in </a:t>
            </a:r>
            <a:r>
              <a:rPr lang="en-US" b="1" dirty="0" smtClean="0"/>
              <a:t>risk </a:t>
            </a:r>
            <a:r>
              <a:rPr lang="en-US" b="1" dirty="0"/>
              <a:t>of LTFU </a:t>
            </a:r>
            <a:r>
              <a:rPr lang="en-US" dirty="0"/>
              <a:t>(</a:t>
            </a:r>
            <a:r>
              <a:rPr lang="en-US" dirty="0" err="1"/>
              <a:t>aHR</a:t>
            </a:r>
            <a:r>
              <a:rPr lang="en-US" dirty="0"/>
              <a:t>: 0.33, 95% CI: </a:t>
            </a:r>
            <a:r>
              <a:rPr lang="en-US" dirty="0" smtClean="0"/>
              <a:t>0.27-0.40) </a:t>
            </a:r>
            <a:r>
              <a:rPr lang="en-US" sz="1900" dirty="0" smtClean="0"/>
              <a:t>(</a:t>
            </a:r>
            <a:r>
              <a:rPr lang="en-US" sz="1900" dirty="0" err="1" smtClean="0"/>
              <a:t>Grimsrud</a:t>
            </a:r>
            <a:r>
              <a:rPr lang="en-US" sz="1900" dirty="0" smtClean="0"/>
              <a:t> 2016)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60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year follow-up is a proxy for what is intended as a life-long intervention</a:t>
            </a:r>
          </a:p>
          <a:p>
            <a:r>
              <a:rPr lang="en-US" dirty="0" smtClean="0"/>
              <a:t>Those dropping out of care at study clinic may seek care at another clinic- underestimation of retention in any ART care</a:t>
            </a:r>
          </a:p>
          <a:p>
            <a:r>
              <a:rPr lang="en-US" dirty="0" err="1" smtClean="0"/>
              <a:t>Unblinded</a:t>
            </a:r>
            <a:r>
              <a:rPr lang="en-US" dirty="0" smtClean="0"/>
              <a:t> treatment assignment could have led to bias in referral back to standard clinic-based care</a:t>
            </a:r>
          </a:p>
          <a:p>
            <a:r>
              <a:rPr lang="en-US" dirty="0" smtClean="0"/>
              <a:t>Generalizability to other settings/countries?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82387" y="14913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70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public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 be cautious about assuming clinic-based intervention effects carry over into the community</a:t>
            </a:r>
            <a:endParaRPr lang="en-US" dirty="0" smtClean="0"/>
          </a:p>
          <a:p>
            <a:r>
              <a:rPr lang="en-US" dirty="0" smtClean="0"/>
              <a:t>Looking at retention within club care is an important outcome </a:t>
            </a:r>
          </a:p>
          <a:p>
            <a:r>
              <a:rPr lang="en-US" dirty="0" smtClean="0"/>
              <a:t>A </a:t>
            </a:r>
            <a:r>
              <a:rPr lang="en-US" dirty="0"/>
              <a:t>better understanding of which aspects of adherence clubs are associated with success is </a:t>
            </a:r>
            <a:r>
              <a:rPr lang="en-US" dirty="0" smtClean="0"/>
              <a:t>needed</a:t>
            </a: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787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267200" cy="454251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u="sng" dirty="0" smtClean="0"/>
              <a:t>Witkoppen Health and Welfare Centre</a:t>
            </a:r>
          </a:p>
          <a:p>
            <a:pPr marL="0" indent="0">
              <a:buNone/>
            </a:pPr>
            <a:r>
              <a:rPr lang="en-US" sz="3200" dirty="0" smtClean="0"/>
              <a:t>Study participants</a:t>
            </a:r>
          </a:p>
          <a:p>
            <a:pPr marL="0" indent="0">
              <a:buNone/>
            </a:pPr>
            <a:r>
              <a:rPr lang="en-US" sz="3200" dirty="0" smtClean="0"/>
              <a:t>Elry Rampela</a:t>
            </a:r>
          </a:p>
          <a:p>
            <a:pPr marL="0" indent="0">
              <a:buNone/>
            </a:pPr>
            <a:r>
              <a:rPr lang="en-US" sz="3200" dirty="0" smtClean="0"/>
              <a:t>Galegole Mokoana</a:t>
            </a:r>
          </a:p>
          <a:p>
            <a:pPr marL="0" indent="0">
              <a:buNone/>
            </a:pPr>
            <a:r>
              <a:rPr lang="en-US" sz="3200" dirty="0" smtClean="0"/>
              <a:t>Sr. </a:t>
            </a:r>
            <a:r>
              <a:rPr lang="en-US" sz="3200" dirty="0" err="1" smtClean="0"/>
              <a:t>Thobile</a:t>
            </a:r>
            <a:r>
              <a:rPr lang="en-US" sz="3200" dirty="0" smtClean="0"/>
              <a:t> </a:t>
            </a:r>
            <a:r>
              <a:rPr lang="en-US" sz="3200" dirty="0" err="1" smtClean="0"/>
              <a:t>Mthembu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err="1" smtClean="0"/>
              <a:t>Gauta</a:t>
            </a:r>
            <a:r>
              <a:rPr lang="en-US" sz="3200" dirty="0" smtClean="0"/>
              <a:t> </a:t>
            </a:r>
            <a:r>
              <a:rPr lang="en-US" sz="3200" dirty="0" err="1" smtClean="0"/>
              <a:t>Moperero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Lilian Ngwako</a:t>
            </a:r>
          </a:p>
          <a:p>
            <a:pPr marL="0" indent="0">
              <a:buNone/>
            </a:pPr>
            <a:r>
              <a:rPr lang="en-US" sz="3200" dirty="0" smtClean="0"/>
              <a:t>Zanele </a:t>
            </a:r>
            <a:r>
              <a:rPr lang="en-US" sz="3200" dirty="0" err="1" smtClean="0"/>
              <a:t>Tshabalala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Veronica Modise</a:t>
            </a:r>
          </a:p>
          <a:p>
            <a:pPr marL="0" indent="0">
              <a:buNone/>
            </a:pPr>
            <a:r>
              <a:rPr lang="en-US" sz="3200" dirty="0" smtClean="0"/>
              <a:t>Collrane Frivold</a:t>
            </a:r>
          </a:p>
          <a:p>
            <a:pPr marL="0" indent="0">
              <a:buNone/>
            </a:pPr>
            <a:r>
              <a:rPr lang="en-US" sz="3200" dirty="0" smtClean="0"/>
              <a:t>Lavina Ranjan</a:t>
            </a:r>
          </a:p>
          <a:p>
            <a:pPr marL="0" indent="0">
              <a:buNone/>
            </a:pPr>
            <a:r>
              <a:rPr lang="en-US" sz="3200" dirty="0" smtClean="0"/>
              <a:t>Community Advisory Forum</a:t>
            </a:r>
          </a:p>
          <a:p>
            <a:pPr marL="0" indent="0">
              <a:buNone/>
            </a:pPr>
            <a:r>
              <a:rPr lang="en-US" sz="3200" dirty="0" smtClean="0"/>
              <a:t>All clinicians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82343" y="1825625"/>
            <a:ext cx="5255288" cy="43356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900" b="1" u="sng" dirty="0" smtClean="0"/>
              <a:t>Community </a:t>
            </a:r>
            <a:r>
              <a:rPr lang="en-US" sz="1900" b="1" u="sng" dirty="0" smtClean="0"/>
              <a:t>Partners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 smtClean="0"/>
              <a:t>Gauteng </a:t>
            </a:r>
            <a:r>
              <a:rPr lang="en-US" sz="1900" dirty="0" err="1" smtClean="0"/>
              <a:t>Dept</a:t>
            </a:r>
            <a:r>
              <a:rPr lang="en-US" sz="1900" dirty="0" smtClean="0"/>
              <a:t> of Health</a:t>
            </a:r>
            <a:endParaRPr lang="en-US" sz="19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 err="1" smtClean="0"/>
              <a:t>Afrika</a:t>
            </a:r>
            <a:r>
              <a:rPr lang="en-US" sz="1900" dirty="0" smtClean="0"/>
              <a:t> </a:t>
            </a:r>
            <a:r>
              <a:rPr lang="en-US" sz="1900" dirty="0" err="1" smtClean="0"/>
              <a:t>Tikkun</a:t>
            </a:r>
            <a:r>
              <a:rPr lang="en-US" sz="1900" dirty="0" smtClean="0"/>
              <a:t> -  Diepsloot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 smtClean="0"/>
              <a:t>Department of Social Development Hall- Diepsloot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 smtClean="0"/>
              <a:t>Multi-purpose Hall- Cosmo City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 err="1" smtClean="0"/>
              <a:t>Msawawa</a:t>
            </a:r>
            <a:r>
              <a:rPr lang="en-US" sz="1900" dirty="0" smtClean="0"/>
              <a:t> - Kyasands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dirty="0" smtClean="0"/>
              <a:t>St. Mungo</a:t>
            </a:r>
            <a:r>
              <a:rPr lang="en-US" sz="1900" dirty="0"/>
              <a:t> </a:t>
            </a:r>
            <a:r>
              <a:rPr lang="en-US" sz="1900" dirty="0" smtClean="0"/>
              <a:t>Church - Bryanston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900" b="1" u="sng" dirty="0" smtClean="0"/>
              <a:t>Funding Source</a:t>
            </a:r>
          </a:p>
          <a:p>
            <a:pPr marL="0" indent="0">
              <a:buNone/>
            </a:pPr>
            <a:r>
              <a:rPr lang="en-ZA" sz="1900" dirty="0"/>
              <a:t>USAID Innovations Grant AID-674-A-12-00033</a:t>
            </a:r>
            <a:endParaRPr lang="en-US" sz="1900" dirty="0"/>
          </a:p>
          <a:p>
            <a:pPr marL="0" indent="0">
              <a:buNone/>
            </a:pPr>
            <a:r>
              <a:rPr lang="en-US" sz="1900" dirty="0" smtClean="0"/>
              <a:t>The </a:t>
            </a:r>
            <a:r>
              <a:rPr lang="en-US" sz="1900" dirty="0"/>
              <a:t>contents </a:t>
            </a:r>
            <a:r>
              <a:rPr lang="en-US" sz="1900" dirty="0" smtClean="0"/>
              <a:t>of this presentation are </a:t>
            </a:r>
            <a:r>
              <a:rPr lang="en-US" sz="1900" dirty="0"/>
              <a:t>the sole responsibility of Witkoppen Health and Welfare Centre and do not necessarily reflect the views of USAID or the United States Government.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836" y="5967996"/>
            <a:ext cx="927802" cy="80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2273" y="5986834"/>
            <a:ext cx="692301" cy="742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223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87" y="288812"/>
            <a:ext cx="12235543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Re-initiation of Standard Clinic-based Care</a:t>
            </a:r>
            <a:endParaRPr lang="en-US" sz="4000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770743" y="2108247"/>
          <a:ext cx="8128001" cy="19202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032000"/>
                <a:gridCol w="2512786"/>
                <a:gridCol w="2512786"/>
                <a:gridCol w="10704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Period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Community Clubs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(n=207)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Clinic Club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(n=160)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p-value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Return</a:t>
                      </a:r>
                      <a:r>
                        <a:rPr lang="en-US" baseline="0" dirty="0" smtClean="0"/>
                        <a:t> to care </a:t>
                      </a:r>
                      <a:r>
                        <a:rPr lang="en-US" b="1" u="none" baseline="0" dirty="0" smtClean="0"/>
                        <a:t>60d</a:t>
                      </a:r>
                      <a:r>
                        <a:rPr lang="en-US" baseline="0" dirty="0" smtClean="0"/>
                        <a:t> after last club visit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57% (95% CI: 50-64%)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58% (95% CI:50-66%)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0.848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Return to care </a:t>
                      </a:r>
                      <a:r>
                        <a:rPr lang="en-US" b="1" u="sng" dirty="0" smtClean="0"/>
                        <a:t>90d </a:t>
                      </a:r>
                      <a:r>
                        <a:rPr lang="en-US" dirty="0" smtClean="0"/>
                        <a:t>after last</a:t>
                      </a:r>
                      <a:r>
                        <a:rPr lang="en-US" baseline="0" dirty="0" smtClean="0"/>
                        <a:t> club visit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72%</a:t>
                      </a:r>
                      <a:r>
                        <a:rPr lang="en-US" baseline="0" dirty="0" smtClean="0"/>
                        <a:t> (95% CI: 65-79%)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73% (95% CI: 65-80%)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0.832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5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Background- Community vs Clinic-based </a:t>
            </a:r>
            <a:r>
              <a:rPr lang="en-US" dirty="0"/>
              <a:t>C</a:t>
            </a:r>
            <a:r>
              <a:rPr lang="en-US" dirty="0" smtClean="0"/>
              <a:t>lubs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Increasing interest in task-shifting </a:t>
            </a:r>
            <a:r>
              <a:rPr lang="en-US" dirty="0" smtClean="0"/>
              <a:t>to </a:t>
            </a:r>
            <a:r>
              <a:rPr lang="en-US" dirty="0" smtClean="0"/>
              <a:t>community-based HIV care</a:t>
            </a:r>
          </a:p>
          <a:p>
            <a:r>
              <a:rPr lang="en-US" dirty="0" smtClean="0"/>
              <a:t>Systematic review of community versus clinic-based interventions (not specific to adherence clubs) suggest comparable retention and patient outcomes </a:t>
            </a:r>
            <a:r>
              <a:rPr lang="en-US" sz="1900" dirty="0" smtClean="0"/>
              <a:t>(</a:t>
            </a:r>
            <a:r>
              <a:rPr lang="en-US" sz="1900" dirty="0" err="1" smtClean="0"/>
              <a:t>Nachega</a:t>
            </a:r>
            <a:r>
              <a:rPr lang="en-US" sz="1900" dirty="0" smtClean="0"/>
              <a:t>, </a:t>
            </a:r>
            <a:r>
              <a:rPr lang="en-US" sz="1900" dirty="0" err="1" smtClean="0"/>
              <a:t>Curr</a:t>
            </a:r>
            <a:r>
              <a:rPr lang="en-US" sz="1900" dirty="0" smtClean="0"/>
              <a:t> HIV/AIDS Rep, 2016)</a:t>
            </a:r>
          </a:p>
          <a:p>
            <a:r>
              <a:rPr lang="en-US" dirty="0" smtClean="0"/>
              <a:t>Factors potentially at play:</a:t>
            </a:r>
          </a:p>
          <a:p>
            <a:pPr lvl="1"/>
            <a:r>
              <a:rPr lang="en-US" dirty="0" smtClean="0"/>
              <a:t>Stigma</a:t>
            </a:r>
          </a:p>
          <a:p>
            <a:pPr lvl="1"/>
            <a:r>
              <a:rPr lang="en-US" dirty="0" smtClean="0"/>
              <a:t>Convenience</a:t>
            </a:r>
          </a:p>
          <a:p>
            <a:pPr lvl="1"/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Access to other health care (</a:t>
            </a:r>
            <a:r>
              <a:rPr lang="en-US" dirty="0" err="1" smtClean="0"/>
              <a:t>eg</a:t>
            </a:r>
            <a:r>
              <a:rPr lang="en-US" dirty="0" smtClean="0"/>
              <a:t> family planning, pediatric care)</a:t>
            </a:r>
            <a:endParaRPr lang="en-US" dirty="0"/>
          </a:p>
          <a:p>
            <a:pPr lvl="1"/>
            <a:r>
              <a:rPr lang="en-US" dirty="0" smtClean="0"/>
              <a:t>Others…???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140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Study Objective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Compare the effectiveness of community versus clinic-based adherence clubs on retention in club-based care and viral suppression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7668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19426" cy="4351338"/>
          </a:xfrm>
        </p:spPr>
        <p:txBody>
          <a:bodyPr/>
          <a:lstStyle/>
          <a:p>
            <a:r>
              <a:rPr lang="en-US" dirty="0" err="1" smtClean="0"/>
              <a:t>Unblinded</a:t>
            </a:r>
            <a:r>
              <a:rPr lang="en-US" dirty="0" smtClean="0"/>
              <a:t>, open-label </a:t>
            </a:r>
            <a:r>
              <a:rPr lang="en-US" dirty="0" smtClean="0"/>
              <a:t>randomized </a:t>
            </a:r>
            <a:r>
              <a:rPr lang="en-US" dirty="0" smtClean="0"/>
              <a:t>controlled trial</a:t>
            </a:r>
          </a:p>
          <a:p>
            <a:r>
              <a:rPr lang="en-US" dirty="0" smtClean="0"/>
              <a:t>Participants were randomized to receive </a:t>
            </a:r>
            <a:r>
              <a:rPr lang="en-US" dirty="0" smtClean="0"/>
              <a:t>clinic </a:t>
            </a:r>
            <a:r>
              <a:rPr lang="en-US" dirty="0" smtClean="0"/>
              <a:t>versus </a:t>
            </a:r>
            <a:r>
              <a:rPr lang="en-US" dirty="0" smtClean="0"/>
              <a:t>community-based </a:t>
            </a:r>
            <a:r>
              <a:rPr lang="en-US" dirty="0" smtClean="0"/>
              <a:t>club </a:t>
            </a:r>
            <a:r>
              <a:rPr lang="en-US" dirty="0" smtClean="0"/>
              <a:t>assignment, stratified </a:t>
            </a:r>
            <a:r>
              <a:rPr lang="en-US" dirty="0" smtClean="0"/>
              <a:t>by </a:t>
            </a:r>
            <a:r>
              <a:rPr lang="en-US" dirty="0" smtClean="0"/>
              <a:t>area </a:t>
            </a:r>
            <a:r>
              <a:rPr lang="en-US" dirty="0" smtClean="0"/>
              <a:t>of residence</a:t>
            </a:r>
          </a:p>
          <a:p>
            <a:r>
              <a:rPr lang="en-US" dirty="0" smtClean="0"/>
              <a:t>2 clubs per residential area (1 community, 1 clinic-based) created each month x 12 months starting in Feb 2014</a:t>
            </a:r>
          </a:p>
          <a:p>
            <a:r>
              <a:rPr lang="en-US" dirty="0" smtClean="0"/>
              <a:t>Participants followed up for 24 </a:t>
            </a:r>
            <a:r>
              <a:rPr lang="en-US" dirty="0" smtClean="0"/>
              <a:t>months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824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5698787" cy="450708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Witkoppen Health and Welfare Centre</a:t>
            </a:r>
          </a:p>
          <a:p>
            <a:r>
              <a:rPr lang="en-US" dirty="0" smtClean="0"/>
              <a:t>High-volume primary care clinic in northern Johannesburg, South Africa</a:t>
            </a:r>
          </a:p>
          <a:p>
            <a:r>
              <a:rPr lang="en-US" dirty="0" smtClean="0"/>
              <a:t>Serves neighboring communities of </a:t>
            </a:r>
            <a:r>
              <a:rPr lang="en-US" dirty="0" err="1" smtClean="0"/>
              <a:t>Diepsloot</a:t>
            </a:r>
            <a:r>
              <a:rPr lang="en-US" dirty="0" smtClean="0"/>
              <a:t>, Kya Sands, Cosmo City, </a:t>
            </a:r>
            <a:r>
              <a:rPr lang="en-US" dirty="0" err="1" smtClean="0"/>
              <a:t>Fourways</a:t>
            </a:r>
            <a:r>
              <a:rPr lang="en-US" dirty="0" smtClean="0"/>
              <a:t> and </a:t>
            </a:r>
            <a:r>
              <a:rPr lang="en-US" dirty="0" err="1" smtClean="0"/>
              <a:t>Msawawa</a:t>
            </a:r>
            <a:r>
              <a:rPr lang="en-US" dirty="0" smtClean="0"/>
              <a:t> </a:t>
            </a:r>
            <a:r>
              <a:rPr lang="en-US" dirty="0" smtClean="0"/>
              <a:t>(~5-30 </a:t>
            </a:r>
            <a:r>
              <a:rPr lang="en-US" dirty="0" smtClean="0"/>
              <a:t>mins by public transport)</a:t>
            </a:r>
          </a:p>
          <a:p>
            <a:r>
              <a:rPr lang="en-US" dirty="0" smtClean="0"/>
              <a:t>Communities a mixture of informal and formal housing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723" y="1585608"/>
            <a:ext cx="3084619" cy="4977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00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223"/>
            <a:ext cx="10515600" cy="513866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Based on the MSF model</a:t>
            </a:r>
          </a:p>
          <a:p>
            <a:r>
              <a:rPr lang="en-US" dirty="0" smtClean="0"/>
              <a:t>Each </a:t>
            </a:r>
            <a:r>
              <a:rPr lang="en-US" dirty="0" smtClean="0"/>
              <a:t>club has 25-30 participants</a:t>
            </a:r>
          </a:p>
          <a:p>
            <a:r>
              <a:rPr lang="en-US" dirty="0" smtClean="0"/>
              <a:t>Run by a lay HIV counsellor and supported by a Primary Health Care Nurse</a:t>
            </a:r>
          </a:p>
          <a:p>
            <a:r>
              <a:rPr lang="en-US" dirty="0" smtClean="0"/>
              <a:t>Meet every 2 </a:t>
            </a:r>
            <a:r>
              <a:rPr lang="en-US" dirty="0" smtClean="0"/>
              <a:t>months</a:t>
            </a:r>
          </a:p>
          <a:p>
            <a:r>
              <a:rPr lang="en-US" dirty="0" smtClean="0"/>
              <a:t>Blood draw every 6 </a:t>
            </a:r>
            <a:r>
              <a:rPr lang="en-US" dirty="0" err="1" smtClean="0"/>
              <a:t>mo</a:t>
            </a:r>
            <a:r>
              <a:rPr lang="en-US" dirty="0" smtClean="0"/>
              <a:t>, annual medical visit at clinic</a:t>
            </a:r>
            <a:endParaRPr lang="en-US" dirty="0"/>
          </a:p>
          <a:p>
            <a:r>
              <a:rPr lang="en-US" dirty="0" smtClean="0"/>
              <a:t>Screened for pregnancy, TB symptoms and BP (if hypertensive) at each visit</a:t>
            </a:r>
          </a:p>
          <a:p>
            <a:r>
              <a:rPr lang="en-US" dirty="0" smtClean="0"/>
              <a:t>Community clubs held at community venues (e.g. community center, churches)</a:t>
            </a:r>
          </a:p>
          <a:p>
            <a:r>
              <a:rPr lang="en-US" dirty="0" smtClean="0"/>
              <a:t>Participants were referred back to clinic-based standard of care when:</a:t>
            </a:r>
          </a:p>
          <a:p>
            <a:pPr lvl="1"/>
            <a:r>
              <a:rPr lang="en-US" dirty="0" smtClean="0"/>
              <a:t>Missing a club visit and no ART pick-up within 5d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V</a:t>
            </a:r>
            <a:r>
              <a:rPr lang="en-US" dirty="0" smtClean="0"/>
              <a:t>iral rebound (a viral load &gt;400 copies/ml </a:t>
            </a:r>
            <a:r>
              <a:rPr lang="en-US" b="1" u="sng" dirty="0" smtClean="0"/>
              <a:t>or</a:t>
            </a:r>
            <a:r>
              <a:rPr lang="en-US" dirty="0" smtClean="0"/>
              <a:t> 2 viral loads &gt;50-400 copies/ml)</a:t>
            </a:r>
            <a:endParaRPr lang="en-US" dirty="0"/>
          </a:p>
          <a:p>
            <a:pPr lvl="1"/>
            <a:r>
              <a:rPr lang="en-US" dirty="0" smtClean="0"/>
              <a:t>Developing excluding comorbidity requiring clinic-based care</a:t>
            </a:r>
            <a:endParaRPr lang="en-US" dirty="0"/>
          </a:p>
          <a:p>
            <a:pPr lvl="1"/>
            <a:r>
              <a:rPr lang="en-US" dirty="0" smtClean="0"/>
              <a:t>Incident pregnancy</a:t>
            </a:r>
          </a:p>
          <a:p>
            <a:pPr lvl="1"/>
            <a:r>
              <a:rPr lang="en-US" dirty="0" smtClean="0"/>
              <a:t>Sending “buddy” for pickup 2x in a row</a:t>
            </a:r>
            <a:endParaRPr lang="en-US" dirty="0"/>
          </a:p>
          <a:p>
            <a:pPr lvl="1"/>
            <a:r>
              <a:rPr lang="en-US" dirty="0" smtClean="0"/>
              <a:t>Voluntary choice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111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Inclusion/Exclusion Criteria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498334"/>
              </p:ext>
            </p:extLst>
          </p:nvPr>
        </p:nvGraphicFramePr>
        <p:xfrm>
          <a:off x="838200" y="1673225"/>
          <a:ext cx="10515600" cy="4598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453385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Inclusion Criteria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Exclusion Criteria</a:t>
                      </a:r>
                      <a:endParaRPr lang="en-US" sz="2200" dirty="0"/>
                    </a:p>
                  </a:txBody>
                  <a:tcPr/>
                </a:tc>
              </a:tr>
              <a:tr h="453385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Age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smtClean="0">
                          <a:latin typeface="Calibri" panose="020F0502020204030204" pitchFamily="34" charset="0"/>
                        </a:rPr>
                        <a:t>≥</a:t>
                      </a:r>
                      <a:r>
                        <a:rPr lang="en-US" sz="2200" baseline="0" dirty="0" smtClean="0"/>
                        <a:t>18 </a:t>
                      </a:r>
                      <a:r>
                        <a:rPr lang="en-US" sz="2200" baseline="0" dirty="0" smtClean="0"/>
                        <a:t>years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Currently on D4T containing regimen</a:t>
                      </a:r>
                      <a:endParaRPr lang="en-US" sz="2200" dirty="0"/>
                    </a:p>
                  </a:txBody>
                  <a:tcPr/>
                </a:tc>
              </a:tr>
              <a:tr h="80961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No change in ART regimen</a:t>
                      </a:r>
                      <a:r>
                        <a:rPr lang="en-US" sz="2200" baseline="0" dirty="0" smtClean="0"/>
                        <a:t> in previous year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Currently pregnant or intending to become in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smtClean="0">
                          <a:latin typeface="Calibri" panose="020F0502020204030204" pitchFamily="34" charset="0"/>
                        </a:rPr>
                        <a:t>≤</a:t>
                      </a:r>
                      <a:r>
                        <a:rPr lang="en-US" sz="2200" baseline="0" dirty="0" smtClean="0"/>
                        <a:t>6 </a:t>
                      </a:r>
                      <a:r>
                        <a:rPr lang="en-US" sz="2200" baseline="0" dirty="0" err="1" smtClean="0"/>
                        <a:t>mos</a:t>
                      </a:r>
                      <a:endParaRPr lang="en-US" sz="2200" dirty="0"/>
                    </a:p>
                  </a:txBody>
                  <a:tcPr/>
                </a:tc>
              </a:tr>
              <a:tr h="1165848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Virally suppressed</a:t>
                      </a:r>
                      <a:r>
                        <a:rPr lang="en-US" sz="2200" baseline="0" dirty="0" smtClean="0"/>
                        <a:t> for </a:t>
                      </a:r>
                      <a:r>
                        <a:rPr lang="en-US" sz="2200" baseline="0" dirty="0" smtClean="0">
                          <a:latin typeface="Calibri" panose="020F0502020204030204" pitchFamily="34" charset="0"/>
                        </a:rPr>
                        <a:t>≥</a:t>
                      </a:r>
                      <a:r>
                        <a:rPr lang="en-US" sz="2200" baseline="0" dirty="0" smtClean="0"/>
                        <a:t>12 </a:t>
                      </a:r>
                      <a:r>
                        <a:rPr lang="en-US" sz="2200" baseline="0" dirty="0" smtClean="0"/>
                        <a:t>months (confirmed at baseline)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Current comorbidity or chronic illness (diabetes, epilepsy, active TB, cancer, mental illness, </a:t>
                      </a:r>
                      <a:r>
                        <a:rPr lang="en-US" sz="2200" dirty="0" err="1" smtClean="0"/>
                        <a:t>etc</a:t>
                      </a:r>
                      <a:r>
                        <a:rPr lang="en-US" sz="2200" dirty="0" smtClean="0"/>
                        <a:t>)</a:t>
                      </a:r>
                      <a:endParaRPr lang="en-US" sz="2200" dirty="0"/>
                    </a:p>
                  </a:txBody>
                  <a:tcPr/>
                </a:tc>
              </a:tr>
              <a:tr h="809616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Uncontrolled hypertension or treatment with &gt;1 drug</a:t>
                      </a:r>
                      <a:endParaRPr lang="en-US" sz="2200" dirty="0"/>
                    </a:p>
                  </a:txBody>
                  <a:tcPr/>
                </a:tc>
              </a:tr>
              <a:tr h="45338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Attending</a:t>
                      </a:r>
                      <a:r>
                        <a:rPr lang="en-US" sz="2200" baseline="0" dirty="0" smtClean="0"/>
                        <a:t> clinic with HIV infected child</a:t>
                      </a:r>
                      <a:endParaRPr lang="en-US" sz="2200" dirty="0"/>
                    </a:p>
                  </a:txBody>
                  <a:tcPr/>
                </a:tc>
              </a:tr>
              <a:tr h="453385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Currently experiencing</a:t>
                      </a:r>
                      <a:r>
                        <a:rPr lang="en-US" sz="2200" baseline="0" dirty="0" smtClean="0"/>
                        <a:t> ART side effects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464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and Statistical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 smtClean="0"/>
              <a:t>Primary Outcome</a:t>
            </a:r>
          </a:p>
          <a:p>
            <a:pPr marL="0" indent="0">
              <a:buNone/>
            </a:pPr>
            <a:r>
              <a:rPr lang="en-US" dirty="0" smtClean="0"/>
              <a:t>Retention in </a:t>
            </a:r>
            <a:r>
              <a:rPr lang="en-US" dirty="0" smtClean="0"/>
              <a:t>club-based </a:t>
            </a:r>
            <a:r>
              <a:rPr lang="en-US" dirty="0" smtClean="0"/>
              <a:t>care </a:t>
            </a:r>
            <a:r>
              <a:rPr lang="en-US" dirty="0" smtClean="0"/>
              <a:t>(including viral suppression)</a:t>
            </a:r>
          </a:p>
          <a:p>
            <a:pPr marL="0" indent="0">
              <a:buNone/>
            </a:pPr>
            <a:r>
              <a:rPr lang="en-US" b="1" u="sng" dirty="0" smtClean="0"/>
              <a:t>Statistical </a:t>
            </a:r>
            <a:r>
              <a:rPr lang="en-US" b="1" u="sng" dirty="0" smtClean="0"/>
              <a:t>Methods</a:t>
            </a:r>
          </a:p>
          <a:p>
            <a:r>
              <a:rPr lang="en-US" dirty="0" smtClean="0"/>
              <a:t>Primary: Comparison of community versus clinic-based club arms for </a:t>
            </a:r>
            <a:r>
              <a:rPr lang="en-US" dirty="0" smtClean="0"/>
              <a:t>retention in club-based care using </a:t>
            </a:r>
            <a:r>
              <a:rPr lang="en-US" dirty="0" smtClean="0"/>
              <a:t>Kaplan-Meier survival </a:t>
            </a:r>
            <a:r>
              <a:rPr lang="en-US" dirty="0" smtClean="0"/>
              <a:t>curves (log-rank test)</a:t>
            </a:r>
            <a:endParaRPr lang="en-US" dirty="0" smtClean="0"/>
          </a:p>
          <a:p>
            <a:r>
              <a:rPr lang="en-US" dirty="0" smtClean="0"/>
              <a:t>Secondary: Univariate and multivariate Cox Proportional Hazards </a:t>
            </a:r>
            <a:r>
              <a:rPr lang="en-US" dirty="0" smtClean="0"/>
              <a:t>modeling risk of loss from club-based care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obust </a:t>
            </a:r>
            <a:r>
              <a:rPr lang="en-US" dirty="0" smtClean="0"/>
              <a:t>variance estimator clustered on club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29987" y="1338944"/>
            <a:ext cx="11332026" cy="64180"/>
            <a:chOff x="391886" y="3243944"/>
            <a:chExt cx="11332026" cy="6418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91886" y="3243944"/>
              <a:ext cx="11332026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91886" y="3308124"/>
              <a:ext cx="1133202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1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8756</TotalTime>
  <Words>1685</Words>
  <Application>Microsoft Office PowerPoint</Application>
  <PresentationFormat>Widescreen</PresentationFormat>
  <Paragraphs>325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 Theme</vt:lpstr>
      <vt:lpstr>Retention in community versus clinic-based adherence clubs for stable ART patients in South Africa: 24 month final outcomes from an RCT</vt:lpstr>
      <vt:lpstr>Background- Adherence clubs</vt:lpstr>
      <vt:lpstr>Background- Community vs Clinic-based Clubs</vt:lpstr>
      <vt:lpstr>Primary Study Objective </vt:lpstr>
      <vt:lpstr>Study Design</vt:lpstr>
      <vt:lpstr>Study Setting</vt:lpstr>
      <vt:lpstr>Intervention Description</vt:lpstr>
      <vt:lpstr>Inclusion/Exclusion Criteria</vt:lpstr>
      <vt:lpstr>Definitions and Statistical Methods</vt:lpstr>
      <vt:lpstr>Study Enrollment</vt:lpstr>
      <vt:lpstr>Study Enrollment</vt:lpstr>
      <vt:lpstr>Baseline Participant Characteristics</vt:lpstr>
      <vt:lpstr>Primary Outcome: Retention in Club-based Care</vt:lpstr>
      <vt:lpstr>Primary Outcome: Retention in Club-based Care</vt:lpstr>
      <vt:lpstr>Reasons for Loss From Club-based Care</vt:lpstr>
      <vt:lpstr>Risk of Loss from Club-based Care</vt:lpstr>
      <vt:lpstr>Retention in Any ART Care &amp; Viral Suppression</vt:lpstr>
      <vt:lpstr>Risk of Loss from Any ART Care/Viral Rebound</vt:lpstr>
      <vt:lpstr>Conclusions</vt:lpstr>
      <vt:lpstr>Limitations</vt:lpstr>
      <vt:lpstr>Implications for public health</vt:lpstr>
      <vt:lpstr>Acknowledgements</vt:lpstr>
      <vt:lpstr>-</vt:lpstr>
      <vt:lpstr>Re-initiation of Standard Clinic-based Care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 clubs</dc:title>
  <dc:creator>Colleen</dc:creator>
  <cp:lastModifiedBy>Colleen</cp:lastModifiedBy>
  <cp:revision>159</cp:revision>
  <dcterms:created xsi:type="dcterms:W3CDTF">2017-07-10T18:02:55Z</dcterms:created>
  <dcterms:modified xsi:type="dcterms:W3CDTF">2017-07-24T10:17:21Z</dcterms:modified>
</cp:coreProperties>
</file>