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00" r:id="rId5"/>
    <p:sldId id="285" r:id="rId6"/>
    <p:sldId id="334" r:id="rId7"/>
    <p:sldId id="301" r:id="rId8"/>
    <p:sldId id="322" r:id="rId9"/>
    <p:sldId id="302" r:id="rId10"/>
    <p:sldId id="304" r:id="rId11"/>
    <p:sldId id="321" r:id="rId12"/>
    <p:sldId id="307" r:id="rId13"/>
    <p:sldId id="324" r:id="rId14"/>
    <p:sldId id="308" r:id="rId15"/>
    <p:sldId id="309" r:id="rId16"/>
    <p:sldId id="311" r:id="rId17"/>
    <p:sldId id="312" r:id="rId18"/>
    <p:sldId id="325" r:id="rId19"/>
    <p:sldId id="326" r:id="rId20"/>
    <p:sldId id="314" r:id="rId21"/>
    <p:sldId id="315" r:id="rId22"/>
    <p:sldId id="327" r:id="rId23"/>
    <p:sldId id="328" r:id="rId24"/>
    <p:sldId id="329" r:id="rId25"/>
    <p:sldId id="338" r:id="rId26"/>
    <p:sldId id="316" r:id="rId27"/>
    <p:sldId id="330" r:id="rId28"/>
    <p:sldId id="331" r:id="rId29"/>
    <p:sldId id="332" r:id="rId30"/>
    <p:sldId id="333" r:id="rId31"/>
    <p:sldId id="336" r:id="rId32"/>
    <p:sldId id="341" r:id="rId33"/>
    <p:sldId id="319"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4" clrIdx="0">
    <p:extLst>
      <p:ext uri="{19B8F6BF-5375-455C-9EA6-DF929625EA0E}">
        <p15:presenceInfo xmlns:p15="http://schemas.microsoft.com/office/powerpoint/2012/main" userId="Microsoft Office User" providerId="None"/>
      </p:ext>
    </p:extLst>
  </p:cmAuthor>
  <p:cmAuthor id="2" name="Diego Diego" initials="DD" lastIdx="6" clrIdx="1">
    <p:extLst>
      <p:ext uri="{19B8F6BF-5375-455C-9EA6-DF929625EA0E}">
        <p15:presenceInfo xmlns:p15="http://schemas.microsoft.com/office/powerpoint/2012/main" userId="140da7e94ddc5d65" providerId="Windows Live"/>
      </p:ext>
    </p:extLst>
  </p:cmAuthor>
  <p:cmAuthor id="3" name="Julieta Firmat" initials="JF" lastIdx="5" clrIdx="2">
    <p:extLst>
      <p:ext uri="{19B8F6BF-5375-455C-9EA6-DF929625EA0E}">
        <p15:presenceInfo xmlns:p15="http://schemas.microsoft.com/office/powerpoint/2012/main" userId="S-1-5-21-1220945662-2139871995-725345543-1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3089"/>
  </p:normalViewPr>
  <p:slideViewPr>
    <p:cSldViewPr snapToGrid="0" showGuides="1">
      <p:cViewPr varScale="1">
        <p:scale>
          <a:sx n="98" d="100"/>
          <a:sy n="98" d="100"/>
        </p:scale>
        <p:origin x="988" y="52"/>
      </p:cViewPr>
      <p:guideLst/>
    </p:cSldViewPr>
  </p:slideViewPr>
  <p:outlineViewPr>
    <p:cViewPr>
      <p:scale>
        <a:sx n="33" d="100"/>
        <a:sy n="33" d="100"/>
      </p:scale>
      <p:origin x="-32"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15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6AAA520-F2F5-4EDD-89FF-112F506DB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latin typeface="Verdana" panose="020B0604030504040204" pitchFamily="34" charset="0"/>
            </a:endParaRPr>
          </a:p>
        </p:txBody>
      </p:sp>
      <p:sp>
        <p:nvSpPr>
          <p:cNvPr id="3" name="Datumsplatzhalter 2">
            <a:extLst>
              <a:ext uri="{FF2B5EF4-FFF2-40B4-BE49-F238E27FC236}">
                <a16:creationId xmlns:a16="http://schemas.microsoft.com/office/drawing/2014/main" id="{16D02F3C-8EFD-4B07-80ED-B2429D54C3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2BD4C-6D77-4375-88B2-8F24E3740D1D}" type="datetimeFigureOut">
              <a:rPr lang="de-DE" smtClean="0">
                <a:latin typeface="Verdana" panose="020B0604030504040204" pitchFamily="34" charset="0"/>
              </a:rPr>
              <a:t>11.01.2023</a:t>
            </a:fld>
            <a:endParaRPr lang="de-DE" dirty="0">
              <a:latin typeface="Verdana" panose="020B0604030504040204" pitchFamily="34" charset="0"/>
            </a:endParaRPr>
          </a:p>
        </p:txBody>
      </p:sp>
      <p:sp>
        <p:nvSpPr>
          <p:cNvPr id="4" name="Fußzeilenplatzhalter 3">
            <a:extLst>
              <a:ext uri="{FF2B5EF4-FFF2-40B4-BE49-F238E27FC236}">
                <a16:creationId xmlns:a16="http://schemas.microsoft.com/office/drawing/2014/main" id="{D51B987F-84C1-40E0-A9D7-A8F4901E4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latin typeface="Verdana" panose="020B0604030504040204" pitchFamily="34" charset="0"/>
            </a:endParaRPr>
          </a:p>
        </p:txBody>
      </p:sp>
      <p:sp>
        <p:nvSpPr>
          <p:cNvPr id="5" name="Foliennummernplatzhalter 4">
            <a:extLst>
              <a:ext uri="{FF2B5EF4-FFF2-40B4-BE49-F238E27FC236}">
                <a16:creationId xmlns:a16="http://schemas.microsoft.com/office/drawing/2014/main" id="{05432F72-438D-4B28-B0F3-2E4B8F607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DFC5FE3-128E-4546-A5A8-7038C4C3160C}" type="slidenum">
              <a:rPr lang="de-DE" smtClean="0">
                <a:latin typeface="Verdana" panose="020B0604030504040204" pitchFamily="34" charset="0"/>
              </a:rPr>
              <a:t>‹#›</a:t>
            </a:fld>
            <a:endParaRPr lang="de-DE" dirty="0">
              <a:latin typeface="Verdana" panose="020B0604030504040204" pitchFamily="34" charset="0"/>
            </a:endParaRPr>
          </a:p>
        </p:txBody>
      </p:sp>
    </p:spTree>
    <p:extLst>
      <p:ext uri="{BB962C8B-B14F-4D97-AF65-F5344CB8AC3E}">
        <p14:creationId xmlns:p14="http://schemas.microsoft.com/office/powerpoint/2010/main" val="133846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pPr rtl="0"/>
            <a:fld id="{59AF585C-AB1D-41F5-8A22-EE236ED1EB54}" type="datetimeFigureOut">
              <a:rPr lang="de-DE" smtClean="0"/>
              <a:pPr rtl="0"/>
              <a:t>11.01.2023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Mastertextformat bearbeiten</a:t>
            </a:r>
          </a:p>
          <a:p>
            <a:pPr lvl="1" rtl="0"/>
            <a:r>
              <a:rPr lang="es"/>
              <a:t>Zweite Ebene</a:t>
            </a:r>
          </a:p>
          <a:p>
            <a:pPr lvl="2" rtl="0"/>
            <a:r>
              <a:rPr lang="es"/>
              <a:t>Dritte Ebene</a:t>
            </a:r>
          </a:p>
          <a:p>
            <a:pPr lvl="3" rtl="0"/>
            <a:r>
              <a:rPr lang="es"/>
              <a:t>Vierte Ebene</a:t>
            </a:r>
          </a:p>
          <a:p>
            <a:pPr lvl="4" rtl="0"/>
            <a:r>
              <a:rPr lang="es"/>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pPr rtl="0"/>
            <a:fld id="{F6DADB82-A706-4784-AE8E-3965AD040C7C}" type="slidenum">
              <a:rPr lang="de-DE" smtClean="0"/>
              <a:pPr rtl="0"/>
              <a:t>‹#›</a:t>
            </a:fld>
            <a:endParaRPr lang="de-DE" dirty="0"/>
          </a:p>
        </p:txBody>
      </p:sp>
    </p:spTree>
    <p:extLst>
      <p:ext uri="{BB962C8B-B14F-4D97-AF65-F5344CB8AC3E}">
        <p14:creationId xmlns:p14="http://schemas.microsoft.com/office/powerpoint/2010/main" val="8605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La guía completa está disponible en el siguiente enlace: https://www.differentiatedservicedelivery.org/Resources/Resource-Library/CLM-guide-GF-funding-requests.</a:t>
            </a:r>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1</a:t>
            </a:fld>
            <a:endParaRPr lang="de-DE" dirty="0"/>
          </a:p>
        </p:txBody>
      </p:sp>
    </p:spTree>
    <p:extLst>
      <p:ext uri="{BB962C8B-B14F-4D97-AF65-F5344CB8AC3E}">
        <p14:creationId xmlns:p14="http://schemas.microsoft.com/office/powerpoint/2010/main" val="408067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Nota:  La guía completa incluye ejemplos ilustrativos de contenido que podrían utilizarse como respuestas a cada uno de estos elementos de contenido.  </a:t>
            </a:r>
          </a:p>
          <a:p>
            <a:pPr rtl="0"/>
            <a:endParaRPr lang="en-US" dirty="0"/>
          </a:p>
          <a:p>
            <a:pPr rtl="0"/>
            <a:r>
              <a:rPr lang="es"/>
              <a:t>Es posible que a los ponentes y formadores simplemente les interese usar esta diapositiva para organizar discusiones sobre posibles respuestas a cada uno de estos elementos de contenido entre los participantes. No obstante, también pueden consultar la guía para crear diapositivas adaptadas al contexto nacional y regional.</a:t>
            </a:r>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18</a:t>
            </a:fld>
            <a:endParaRPr lang="de-DE" dirty="0"/>
          </a:p>
        </p:txBody>
      </p:sp>
    </p:spTree>
    <p:extLst>
      <p:ext uri="{BB962C8B-B14F-4D97-AF65-F5344CB8AC3E}">
        <p14:creationId xmlns:p14="http://schemas.microsoft.com/office/powerpoint/2010/main" val="420043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Nota:  Este es uno de los ejemplos ilustrativos de contenido donde se exponen posibles respuestas a las preguntas del formulario de solicitud de financiamiento.</a:t>
            </a:r>
          </a:p>
          <a:p>
            <a:pPr rtl="0"/>
            <a:endParaRPr lang="en-US" dirty="0"/>
          </a:p>
          <a:p>
            <a:pPr rtl="0"/>
            <a:r>
              <a:rPr lang="es"/>
              <a:t>Es posible que a los ponentes y formadores les interese consultar la guía completa a fin de crear diapositivas para cada pregunta del formulario de solicitud de financiamiento y adaptar posteriormente el material al contexto nacional y regional.</a:t>
            </a:r>
          </a:p>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19</a:t>
            </a:fld>
            <a:endParaRPr lang="de-DE" dirty="0"/>
          </a:p>
        </p:txBody>
      </p:sp>
    </p:spTree>
    <p:extLst>
      <p:ext uri="{BB962C8B-B14F-4D97-AF65-F5344CB8AC3E}">
        <p14:creationId xmlns:p14="http://schemas.microsoft.com/office/powerpoint/2010/main" val="343840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Nota:  La guía completa incluye ejemplos ilustrativos de contenido que podrían utilizarse como respuestas a cada uno de estos elementos de contenido.  </a:t>
            </a:r>
          </a:p>
          <a:p>
            <a:pPr rtl="0"/>
            <a:endParaRPr lang="en-US" dirty="0"/>
          </a:p>
          <a:p>
            <a:pPr rtl="0"/>
            <a:r>
              <a:rPr lang="es"/>
              <a:t>Es posible que a los ponentes y formadores simplemente les interese usar esta diapositiva para organizar discusiones sobre posibles respuestas a cada uno de estos elementos de contenido entre los participantes. No obstante, también pueden consultar la guía para crear diapositivas adaptadas al contexto nacional y regional.</a:t>
            </a:r>
          </a:p>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20</a:t>
            </a:fld>
            <a:endParaRPr lang="de-DE" dirty="0"/>
          </a:p>
        </p:txBody>
      </p:sp>
    </p:spTree>
    <p:extLst>
      <p:ext uri="{BB962C8B-B14F-4D97-AF65-F5344CB8AC3E}">
        <p14:creationId xmlns:p14="http://schemas.microsoft.com/office/powerpoint/2010/main" val="200061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Nota:  La guía completa incluye ejemplos ilustrativos de contenido que podrían utilizarse como respuestas a cada uno de estos elementos de contenido.  </a:t>
            </a:r>
          </a:p>
          <a:p>
            <a:pPr rtl="0"/>
            <a:endParaRPr lang="en-US" dirty="0"/>
          </a:p>
          <a:p>
            <a:pPr rtl="0"/>
            <a:r>
              <a:rPr lang="es"/>
              <a:t>Es posible que a los ponentes y formadores simplemente les interese usar esta diapositiva para organizar discusiones sobre posibles respuestas a cada uno de estos elementos de contenido entre los participantes. No obstante, también pueden consultar la guía para crear diapositivas adaptadas al contexto nacional y regional.</a:t>
            </a:r>
          </a:p>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21</a:t>
            </a:fld>
            <a:endParaRPr lang="de-DE" dirty="0"/>
          </a:p>
        </p:txBody>
      </p:sp>
    </p:spTree>
    <p:extLst>
      <p:ext uri="{BB962C8B-B14F-4D97-AF65-F5344CB8AC3E}">
        <p14:creationId xmlns:p14="http://schemas.microsoft.com/office/powerpoint/2010/main" val="395176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F6DADB82-A706-4784-AE8E-3965AD040C7C}" type="slidenum">
              <a:rPr lang="de-DE" smtClean="0"/>
              <a:pPr rtl="0"/>
              <a:t>25</a:t>
            </a:fld>
            <a:endParaRPr lang="de-DE" dirty="0"/>
          </a:p>
        </p:txBody>
      </p:sp>
    </p:spTree>
    <p:extLst>
      <p:ext uri="{BB962C8B-B14F-4D97-AF65-F5344CB8AC3E}">
        <p14:creationId xmlns:p14="http://schemas.microsoft.com/office/powerpoint/2010/main" val="88287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27</a:t>
            </a:fld>
            <a:endParaRPr lang="de-DE" dirty="0"/>
          </a:p>
        </p:txBody>
      </p:sp>
    </p:spTree>
    <p:extLst>
      <p:ext uri="{BB962C8B-B14F-4D97-AF65-F5344CB8AC3E}">
        <p14:creationId xmlns:p14="http://schemas.microsoft.com/office/powerpoint/2010/main" val="342351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La guía completa está disponible en el siguiente enlace: https://www.differentiatedservicedelivery.org/Resources/Resource-Library/CLM-guide-GF-funding-requests.</a:t>
            </a:r>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28</a:t>
            </a:fld>
            <a:endParaRPr lang="de-DE" dirty="0"/>
          </a:p>
        </p:txBody>
      </p:sp>
    </p:spTree>
    <p:extLst>
      <p:ext uri="{BB962C8B-B14F-4D97-AF65-F5344CB8AC3E}">
        <p14:creationId xmlns:p14="http://schemas.microsoft.com/office/powerpoint/2010/main" val="30239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2</a:t>
            </a:fld>
            <a:endParaRPr lang="de-DE" dirty="0"/>
          </a:p>
        </p:txBody>
      </p:sp>
    </p:spTree>
    <p:extLst>
      <p:ext uri="{BB962C8B-B14F-4D97-AF65-F5344CB8AC3E}">
        <p14:creationId xmlns:p14="http://schemas.microsoft.com/office/powerpoint/2010/main" val="44299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4</a:t>
            </a:fld>
            <a:endParaRPr lang="de-DE" dirty="0"/>
          </a:p>
        </p:txBody>
      </p:sp>
    </p:spTree>
    <p:extLst>
      <p:ext uri="{BB962C8B-B14F-4D97-AF65-F5344CB8AC3E}">
        <p14:creationId xmlns:p14="http://schemas.microsoft.com/office/powerpoint/2010/main" val="191626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5</a:t>
            </a:fld>
            <a:endParaRPr lang="de-DE" dirty="0"/>
          </a:p>
        </p:txBody>
      </p:sp>
    </p:spTree>
    <p:extLst>
      <p:ext uri="{BB962C8B-B14F-4D97-AF65-F5344CB8AC3E}">
        <p14:creationId xmlns:p14="http://schemas.microsoft.com/office/powerpoint/2010/main" val="347064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F6DADB82-A706-4784-AE8E-3965AD040C7C}" type="slidenum">
              <a:rPr lang="de-DE" smtClean="0"/>
              <a:pPr rtl="0"/>
              <a:t>7</a:t>
            </a:fld>
            <a:endParaRPr lang="de-DE" dirty="0"/>
          </a:p>
        </p:txBody>
      </p:sp>
    </p:spTree>
    <p:extLst>
      <p:ext uri="{BB962C8B-B14F-4D97-AF65-F5344CB8AC3E}">
        <p14:creationId xmlns:p14="http://schemas.microsoft.com/office/powerpoint/2010/main" val="28443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8</a:t>
            </a:fld>
            <a:endParaRPr lang="de-DE" dirty="0"/>
          </a:p>
        </p:txBody>
      </p:sp>
    </p:spTree>
    <p:extLst>
      <p:ext uri="{BB962C8B-B14F-4D97-AF65-F5344CB8AC3E}">
        <p14:creationId xmlns:p14="http://schemas.microsoft.com/office/powerpoint/2010/main" val="308143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F6DADB82-A706-4784-AE8E-3965AD040C7C}" type="slidenum">
              <a:rPr lang="de-DE" smtClean="0"/>
              <a:pPr rtl="0"/>
              <a:t>10</a:t>
            </a:fld>
            <a:endParaRPr lang="de-DE" dirty="0"/>
          </a:p>
        </p:txBody>
      </p:sp>
    </p:spTree>
    <p:extLst>
      <p:ext uri="{BB962C8B-B14F-4D97-AF65-F5344CB8AC3E}">
        <p14:creationId xmlns:p14="http://schemas.microsoft.com/office/powerpoint/2010/main" val="304026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13</a:t>
            </a:fld>
            <a:endParaRPr lang="de-DE" dirty="0"/>
          </a:p>
        </p:txBody>
      </p:sp>
    </p:spTree>
    <p:extLst>
      <p:ext uri="{BB962C8B-B14F-4D97-AF65-F5344CB8AC3E}">
        <p14:creationId xmlns:p14="http://schemas.microsoft.com/office/powerpoint/2010/main" val="194730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F6DADB82-A706-4784-AE8E-3965AD040C7C}" type="slidenum">
              <a:rPr lang="de-DE" smtClean="0"/>
              <a:pPr/>
              <a:t>16</a:t>
            </a:fld>
            <a:endParaRPr lang="de-DE" dirty="0"/>
          </a:p>
        </p:txBody>
      </p:sp>
    </p:spTree>
    <p:extLst>
      <p:ext uri="{BB962C8B-B14F-4D97-AF65-F5344CB8AC3E}">
        <p14:creationId xmlns:p14="http://schemas.microsoft.com/office/powerpoint/2010/main" val="3855990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382628" y="657270"/>
            <a:ext cx="8137526" cy="1607282"/>
          </a:xfrm>
        </p:spPr>
        <p:txBody>
          <a:bodyPr rtlCol="0"/>
          <a:lstStyle>
            <a:lvl1pPr>
              <a:lnSpc>
                <a:spcPct val="85000"/>
              </a:lnSpc>
              <a:defRPr sz="4800">
                <a:solidFill>
                  <a:schemeClr val="accent1"/>
                </a:solidFill>
              </a:defRPr>
            </a:lvl1pPr>
          </a:lstStyle>
          <a:p>
            <a:pPr rtl="0"/>
            <a:r>
              <a:rPr lang="es"/>
              <a:t>Click to edit Master title style</a:t>
            </a:r>
            <a:endParaRPr lang="de-DE" dirty="0"/>
          </a:p>
        </p:txBody>
      </p:sp>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382628" y="6248400"/>
            <a:ext cx="8137526" cy="396240"/>
          </a:xfrm>
        </p:spPr>
        <p:txBody>
          <a:bodyPr rtlCol="0"/>
          <a:lstStyle>
            <a:lvl1pPr marL="0" indent="0">
              <a:buNone/>
              <a:defRPr sz="1000"/>
            </a:lvl1pPr>
          </a:lstStyle>
          <a:p>
            <a:pPr lvl="0" rtl="0"/>
            <a:r>
              <a:rPr lang="es"/>
              <a:t>Click to edit Master text styles</a:t>
            </a:r>
          </a:p>
        </p:txBody>
      </p:sp>
      <p:pic>
        <p:nvPicPr>
          <p:cNvPr id="4" name="Picture 3">
            <a:extLst>
              <a:ext uri="{FF2B5EF4-FFF2-40B4-BE49-F238E27FC236}">
                <a16:creationId xmlns:a16="http://schemas.microsoft.com/office/drawing/2014/main" id="{BD2628D6-D960-4037-8837-5FECF55955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74" r="11279" b="6001"/>
          <a:stretch/>
        </p:blipFill>
        <p:spPr>
          <a:xfrm>
            <a:off x="0" y="1788572"/>
            <a:ext cx="3092116" cy="5069429"/>
          </a:xfrm>
          <a:prstGeom prst="rect">
            <a:avLst/>
          </a:prstGeom>
        </p:spPr>
      </p:pic>
      <p:cxnSp>
        <p:nvCxnSpPr>
          <p:cNvPr id="6" name="Straight Connector 5">
            <a:extLst>
              <a:ext uri="{FF2B5EF4-FFF2-40B4-BE49-F238E27FC236}">
                <a16:creationId xmlns:a16="http://schemas.microsoft.com/office/drawing/2014/main" id="{60579B71-EC74-E985-EA2D-1321034CD8A3}"/>
              </a:ext>
            </a:extLst>
          </p:cNvPr>
          <p:cNvCxnSpPr/>
          <p:nvPr userDrawn="1"/>
        </p:nvCxnSpPr>
        <p:spPr>
          <a:xfrm>
            <a:off x="3382628" y="4856652"/>
            <a:ext cx="813752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3490ADA-F429-CB69-A8E8-F155E16CAF86}"/>
              </a:ext>
            </a:extLst>
          </p:cNvPr>
          <p:cNvSpPr>
            <a:spLocks noGrp="1"/>
          </p:cNvSpPr>
          <p:nvPr>
            <p:ph type="body" sz="quarter" idx="11"/>
          </p:nvPr>
        </p:nvSpPr>
        <p:spPr>
          <a:xfrm>
            <a:off x="3382629" y="5072430"/>
            <a:ext cx="8137525" cy="317167"/>
          </a:xfrm>
        </p:spPr>
        <p:txBody>
          <a:bodyPr rtlCol="0"/>
          <a:lstStyle>
            <a:lvl1pPr marL="0" indent="0">
              <a:buNone/>
              <a:defRPr b="1"/>
            </a:lvl1pPr>
          </a:lstStyle>
          <a:p>
            <a:pPr lvl="0" rtl="0"/>
            <a:r>
              <a:rPr lang="es"/>
              <a:t>Click to edit Master text styles</a:t>
            </a:r>
          </a:p>
        </p:txBody>
      </p:sp>
    </p:spTree>
    <p:extLst>
      <p:ext uri="{BB962C8B-B14F-4D97-AF65-F5344CB8AC3E}">
        <p14:creationId xmlns:p14="http://schemas.microsoft.com/office/powerpoint/2010/main" val="15670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4">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accent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3" name="Picture 2">
            <a:extLst>
              <a:ext uri="{FF2B5EF4-FFF2-40B4-BE49-F238E27FC236}">
                <a16:creationId xmlns:a16="http://schemas.microsoft.com/office/drawing/2014/main" id="{4E064C3C-24E4-7A33-FDEC-5F2CF6F9F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425297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4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rtlCol="0"/>
          <a:lstStyle>
            <a:lvl1pPr marL="0" indent="0">
              <a:buNone/>
              <a:defRPr sz="1600" b="1">
                <a:solidFill>
                  <a:schemeClr val="accent1"/>
                </a:solidFill>
              </a:defRPr>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grpSp>
        <p:nvGrpSpPr>
          <p:cNvPr id="3" name="Group 2">
            <a:extLst>
              <a:ext uri="{FF2B5EF4-FFF2-40B4-BE49-F238E27FC236}">
                <a16:creationId xmlns:a16="http://schemas.microsoft.com/office/drawing/2014/main" id="{D52FBEF1-E7C6-6B65-B7E6-0E69F1882157}"/>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ECB46E4B-8C83-6191-B463-E91E1491683D}"/>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62E1F0D0-BA33-0D8D-1283-F76871EEB8C0}"/>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11" name="Picture 10">
            <a:extLst>
              <a:ext uri="{FF2B5EF4-FFF2-40B4-BE49-F238E27FC236}">
                <a16:creationId xmlns:a16="http://schemas.microsoft.com/office/drawing/2014/main" id="{A72245F6-D42D-1CA8-61A7-0565900BEA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368706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4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grpSp>
        <p:nvGrpSpPr>
          <p:cNvPr id="3" name="Group 2">
            <a:extLst>
              <a:ext uri="{FF2B5EF4-FFF2-40B4-BE49-F238E27FC236}">
                <a16:creationId xmlns:a16="http://schemas.microsoft.com/office/drawing/2014/main" id="{A156EF1A-5DEE-4CCC-24D9-A3CE8500E8E1}"/>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67AB77E1-AF29-6E9B-4F77-9B40F3516DA4}"/>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B8BCF354-3E0D-C3B0-4C9A-8BBD9ABD4909}"/>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11" name="Picture 10">
            <a:extLst>
              <a:ext uri="{FF2B5EF4-FFF2-40B4-BE49-F238E27FC236}">
                <a16:creationId xmlns:a16="http://schemas.microsoft.com/office/drawing/2014/main" id="{2494D772-990C-5047-EAF5-7C12BCC30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153166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5">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accent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3" name="Picture 2">
            <a:extLst>
              <a:ext uri="{FF2B5EF4-FFF2-40B4-BE49-F238E27FC236}">
                <a16:creationId xmlns:a16="http://schemas.microsoft.com/office/drawing/2014/main" id="{7A193418-78D6-E9CC-0208-B61B8B3A0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8498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5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rtlCol="0"/>
          <a:lstStyle>
            <a:lvl1pPr marL="0" indent="0">
              <a:buNone/>
              <a:defRPr sz="1600" b="1">
                <a:solidFill>
                  <a:schemeClr val="accent1"/>
                </a:solidFill>
              </a:defRPr>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grpSp>
        <p:nvGrpSpPr>
          <p:cNvPr id="4" name="Group 3">
            <a:extLst>
              <a:ext uri="{FF2B5EF4-FFF2-40B4-BE49-F238E27FC236}">
                <a16:creationId xmlns:a16="http://schemas.microsoft.com/office/drawing/2014/main" id="{5411CC15-7986-EE2B-400E-C571CD517DDB}"/>
              </a:ext>
            </a:extLst>
          </p:cNvPr>
          <p:cNvGrpSpPr/>
          <p:nvPr userDrawn="1"/>
        </p:nvGrpSpPr>
        <p:grpSpPr>
          <a:xfrm>
            <a:off x="262685" y="690285"/>
            <a:ext cx="794085" cy="794085"/>
            <a:chOff x="226589" y="642157"/>
            <a:chExt cx="794085" cy="794085"/>
          </a:xfrm>
        </p:grpSpPr>
        <p:sp>
          <p:nvSpPr>
            <p:cNvPr id="5" name="Oval 4">
              <a:extLst>
                <a:ext uri="{FF2B5EF4-FFF2-40B4-BE49-F238E27FC236}">
                  <a16:creationId xmlns:a16="http://schemas.microsoft.com/office/drawing/2014/main" id="{0ED11F36-46A4-28AB-610D-0A9AA79C6C3F}"/>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81C4F509-2114-E259-E603-E29A8C51B779}"/>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8" name="Picture 7">
            <a:extLst>
              <a:ext uri="{FF2B5EF4-FFF2-40B4-BE49-F238E27FC236}">
                <a16:creationId xmlns:a16="http://schemas.microsoft.com/office/drawing/2014/main" id="{2A015999-CEE3-31D3-F46A-A9EEAD0D3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16157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5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grpSp>
        <p:nvGrpSpPr>
          <p:cNvPr id="2" name="Group 1">
            <a:extLst>
              <a:ext uri="{FF2B5EF4-FFF2-40B4-BE49-F238E27FC236}">
                <a16:creationId xmlns:a16="http://schemas.microsoft.com/office/drawing/2014/main" id="{49473267-11B9-41C9-DC03-9B142F8735BE}"/>
              </a:ext>
            </a:extLst>
          </p:cNvPr>
          <p:cNvGrpSpPr/>
          <p:nvPr userDrawn="1"/>
        </p:nvGrpSpPr>
        <p:grpSpPr>
          <a:xfrm>
            <a:off x="262685" y="690285"/>
            <a:ext cx="794085" cy="794085"/>
            <a:chOff x="226589" y="642157"/>
            <a:chExt cx="794085" cy="794085"/>
          </a:xfrm>
        </p:grpSpPr>
        <p:sp>
          <p:nvSpPr>
            <p:cNvPr id="6" name="Oval 5">
              <a:extLst>
                <a:ext uri="{FF2B5EF4-FFF2-40B4-BE49-F238E27FC236}">
                  <a16:creationId xmlns:a16="http://schemas.microsoft.com/office/drawing/2014/main" id="{2E6A09C3-AA11-BFC8-1606-091361E831BB}"/>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AFE907FA-344B-83CC-7918-FEBE602C499C}"/>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8" name="Picture 7">
            <a:extLst>
              <a:ext uri="{FF2B5EF4-FFF2-40B4-BE49-F238E27FC236}">
                <a16:creationId xmlns:a16="http://schemas.microsoft.com/office/drawing/2014/main" id="{5D31DEDB-3CC7-FD43-EBE2-84EE782616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103789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6">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accent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4" name="Picture 3">
            <a:extLst>
              <a:ext uri="{FF2B5EF4-FFF2-40B4-BE49-F238E27FC236}">
                <a16:creationId xmlns:a16="http://schemas.microsoft.com/office/drawing/2014/main" id="{F1B1DD9B-DA4D-05E7-7878-97959659A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182706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6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rtlCol="0"/>
          <a:lstStyle>
            <a:lvl1pPr marL="0" indent="0">
              <a:buNone/>
              <a:defRPr sz="1600" b="1">
                <a:solidFill>
                  <a:schemeClr val="accent1"/>
                </a:solidFill>
              </a:defRPr>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grpSp>
        <p:nvGrpSpPr>
          <p:cNvPr id="3" name="Group 2">
            <a:extLst>
              <a:ext uri="{FF2B5EF4-FFF2-40B4-BE49-F238E27FC236}">
                <a16:creationId xmlns:a16="http://schemas.microsoft.com/office/drawing/2014/main" id="{483EB133-FD8B-9059-B8C4-3DF2458B61F2}"/>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96D203CF-F97E-3191-CD31-9115A838E968}"/>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C3596260-5BB5-6223-8EDB-43ED9401E851}"/>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11" name="Picture 10">
            <a:extLst>
              <a:ext uri="{FF2B5EF4-FFF2-40B4-BE49-F238E27FC236}">
                <a16:creationId xmlns:a16="http://schemas.microsoft.com/office/drawing/2014/main" id="{9F6207A5-0E0B-AC7C-962B-5383FDA4C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32797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6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grpSp>
        <p:nvGrpSpPr>
          <p:cNvPr id="3" name="Group 2">
            <a:extLst>
              <a:ext uri="{FF2B5EF4-FFF2-40B4-BE49-F238E27FC236}">
                <a16:creationId xmlns:a16="http://schemas.microsoft.com/office/drawing/2014/main" id="{DD5649EC-717D-6F83-8CD9-16AC637B872D}"/>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24F75CB8-9D2D-2ACC-F148-8A2E5F326E2F}"/>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35828C3C-3FD5-1C46-CB37-BCEF5A79433E}"/>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11" name="Picture 10">
            <a:extLst>
              <a:ext uri="{FF2B5EF4-FFF2-40B4-BE49-F238E27FC236}">
                <a16:creationId xmlns:a16="http://schemas.microsoft.com/office/drawing/2014/main" id="{12635155-5E36-BF06-2C6E-6361BCC59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3117164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7">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accent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3" name="Picture 2">
            <a:extLst>
              <a:ext uri="{FF2B5EF4-FFF2-40B4-BE49-F238E27FC236}">
                <a16:creationId xmlns:a16="http://schemas.microsoft.com/office/drawing/2014/main" id="{AE3C7343-1990-1343-17D7-46F38FB10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211271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a:xfrm>
            <a:off x="1297679" y="766959"/>
            <a:ext cx="6192838" cy="1260000"/>
          </a:xfrm>
        </p:spPr>
        <p:txBody>
          <a:bodyPr rtlCol="0"/>
          <a:lstStyle>
            <a:lvl1pPr>
              <a:defRPr sz="3600">
                <a:solidFill>
                  <a:schemeClr val="accent1"/>
                </a:solidFill>
              </a:defRPr>
            </a:lvl1pPr>
          </a:lstStyle>
          <a:p>
            <a:pPr rtl="0"/>
            <a:r>
              <a:rPr lang="e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a:xfrm>
            <a:off x="1297679" y="2026959"/>
            <a:ext cx="6192837" cy="3291841"/>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pic>
        <p:nvPicPr>
          <p:cNvPr id="7" name="Picture 6">
            <a:extLst>
              <a:ext uri="{FF2B5EF4-FFF2-40B4-BE49-F238E27FC236}">
                <a16:creationId xmlns:a16="http://schemas.microsoft.com/office/drawing/2014/main" id="{CB95AAA8-4850-60A4-CCA0-C73B76C16F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467"/>
          <a:stretch/>
        </p:blipFill>
        <p:spPr>
          <a:xfrm>
            <a:off x="1" y="2661624"/>
            <a:ext cx="1026569" cy="4196372"/>
          </a:xfrm>
          <a:prstGeom prst="rect">
            <a:avLst/>
          </a:prstGeom>
        </p:spPr>
      </p:pic>
    </p:spTree>
    <p:extLst>
      <p:ext uri="{BB962C8B-B14F-4D97-AF65-F5344CB8AC3E}">
        <p14:creationId xmlns:p14="http://schemas.microsoft.com/office/powerpoint/2010/main" val="3358505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7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rtlCol="0"/>
          <a:lstStyle>
            <a:lvl1pPr marL="0" indent="0">
              <a:buNone/>
              <a:defRPr sz="1600" b="1">
                <a:solidFill>
                  <a:schemeClr val="accent1"/>
                </a:solidFill>
              </a:defRPr>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grpSp>
        <p:nvGrpSpPr>
          <p:cNvPr id="4" name="Group 3">
            <a:extLst>
              <a:ext uri="{FF2B5EF4-FFF2-40B4-BE49-F238E27FC236}">
                <a16:creationId xmlns:a16="http://schemas.microsoft.com/office/drawing/2014/main" id="{8A8055D4-79BF-82A1-0EC9-D555D1869ADF}"/>
              </a:ext>
            </a:extLst>
          </p:cNvPr>
          <p:cNvGrpSpPr/>
          <p:nvPr userDrawn="1"/>
        </p:nvGrpSpPr>
        <p:grpSpPr>
          <a:xfrm>
            <a:off x="262685" y="690285"/>
            <a:ext cx="794085" cy="794085"/>
            <a:chOff x="226589" y="642157"/>
            <a:chExt cx="794085" cy="794085"/>
          </a:xfrm>
        </p:grpSpPr>
        <p:sp>
          <p:nvSpPr>
            <p:cNvPr id="5" name="Oval 4">
              <a:extLst>
                <a:ext uri="{FF2B5EF4-FFF2-40B4-BE49-F238E27FC236}">
                  <a16:creationId xmlns:a16="http://schemas.microsoft.com/office/drawing/2014/main" id="{26B5BF17-37E1-E731-9E40-3BE38590DE4C}"/>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B0A757CB-E6A2-1006-4795-2A87484F7909}"/>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8" name="Picture 7">
            <a:extLst>
              <a:ext uri="{FF2B5EF4-FFF2-40B4-BE49-F238E27FC236}">
                <a16:creationId xmlns:a16="http://schemas.microsoft.com/office/drawing/2014/main" id="{657901E4-95CA-B5BC-545B-8D3B0DC4B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162448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7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grpSp>
        <p:nvGrpSpPr>
          <p:cNvPr id="2" name="Group 1">
            <a:extLst>
              <a:ext uri="{FF2B5EF4-FFF2-40B4-BE49-F238E27FC236}">
                <a16:creationId xmlns:a16="http://schemas.microsoft.com/office/drawing/2014/main" id="{BB49296A-42B6-612F-3F42-186F5257E4EF}"/>
              </a:ext>
            </a:extLst>
          </p:cNvPr>
          <p:cNvGrpSpPr/>
          <p:nvPr userDrawn="1"/>
        </p:nvGrpSpPr>
        <p:grpSpPr>
          <a:xfrm>
            <a:off x="262685" y="690285"/>
            <a:ext cx="794085" cy="794085"/>
            <a:chOff x="226589" y="642157"/>
            <a:chExt cx="794085" cy="794085"/>
          </a:xfrm>
        </p:grpSpPr>
        <p:sp>
          <p:nvSpPr>
            <p:cNvPr id="6" name="Oval 5">
              <a:extLst>
                <a:ext uri="{FF2B5EF4-FFF2-40B4-BE49-F238E27FC236}">
                  <a16:creationId xmlns:a16="http://schemas.microsoft.com/office/drawing/2014/main" id="{D47088E8-F202-4124-A817-9A88E7B0BA16}"/>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3392A7CD-4D94-1169-F6C8-4F2545130C88}"/>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8" name="Picture 7">
            <a:extLst>
              <a:ext uri="{FF2B5EF4-FFF2-40B4-BE49-F238E27FC236}">
                <a16:creationId xmlns:a16="http://schemas.microsoft.com/office/drawing/2014/main" id="{F63EE6AC-8A5F-F941-60F7-AA1A70C14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212846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nex">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rgbClr val="01384E"/>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sp>
        <p:nvSpPr>
          <p:cNvPr id="12" name="Oval 11">
            <a:extLst>
              <a:ext uri="{FF2B5EF4-FFF2-40B4-BE49-F238E27FC236}">
                <a16:creationId xmlns:a16="http://schemas.microsoft.com/office/drawing/2014/main" id="{56B9CE67-F6B5-9DB4-6546-05F717EF9FEE}"/>
              </a:ext>
            </a:extLst>
          </p:cNvPr>
          <p:cNvSpPr>
            <a:spLocks noChangeAspect="1"/>
          </p:cNvSpPr>
          <p:nvPr userDrawn="1"/>
        </p:nvSpPr>
        <p:spPr>
          <a:xfrm>
            <a:off x="634722" y="830469"/>
            <a:ext cx="360657" cy="360657"/>
          </a:xfrm>
          <a:prstGeom prst="ellipse">
            <a:avLst/>
          </a:prstGeom>
          <a:solidFill>
            <a:srgbClr val="01384E"/>
          </a:solidFill>
          <a:ln>
            <a:solidFill>
              <a:srgbClr val="013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4" name="Picture 3">
            <a:extLst>
              <a:ext uri="{FF2B5EF4-FFF2-40B4-BE49-F238E27FC236}">
                <a16:creationId xmlns:a16="http://schemas.microsoft.com/office/drawing/2014/main" id="{0C1BDC29-FC8F-9CF5-C691-44E1DBB25E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2348607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nex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rtlCol="0"/>
          <a:lstStyle>
            <a:lvl1pPr marL="0" indent="0">
              <a:buNone/>
              <a:defRPr sz="1600" b="1">
                <a:solidFill>
                  <a:srgbClr val="01384E"/>
                </a:solidFill>
              </a:defRPr>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3" name="Oval 2">
            <a:extLst>
              <a:ext uri="{FF2B5EF4-FFF2-40B4-BE49-F238E27FC236}">
                <a16:creationId xmlns:a16="http://schemas.microsoft.com/office/drawing/2014/main" id="{46901D33-57B5-7EDB-3896-918CA394035F}"/>
              </a:ext>
            </a:extLst>
          </p:cNvPr>
          <p:cNvSpPr>
            <a:spLocks noChangeAspect="1"/>
          </p:cNvSpPr>
          <p:nvPr userDrawn="1"/>
        </p:nvSpPr>
        <p:spPr>
          <a:xfrm>
            <a:off x="634722" y="830469"/>
            <a:ext cx="360657" cy="360657"/>
          </a:xfrm>
          <a:prstGeom prst="ellipse">
            <a:avLst/>
          </a:prstGeom>
          <a:solidFill>
            <a:srgbClr val="01384E"/>
          </a:solidFill>
          <a:ln>
            <a:solidFill>
              <a:srgbClr val="013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9" name="Picture 8">
            <a:extLst>
              <a:ext uri="{FF2B5EF4-FFF2-40B4-BE49-F238E27FC236}">
                <a16:creationId xmlns:a16="http://schemas.microsoft.com/office/drawing/2014/main" id="{1AED3C6E-4F49-5AAD-DEA0-47BD186CF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198283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nex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pic>
        <p:nvPicPr>
          <p:cNvPr id="9" name="Picture 8">
            <a:extLst>
              <a:ext uri="{FF2B5EF4-FFF2-40B4-BE49-F238E27FC236}">
                <a16:creationId xmlns:a16="http://schemas.microsoft.com/office/drawing/2014/main" id="{4F42DAC5-58E2-EB34-5CC1-24377549C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646434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c">
    <p:bg bwMode="gray">
      <p:bgRef idx="1001">
        <a:schemeClr val="bg1"/>
      </p:bgRef>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8C5BE85-5291-F25C-4A72-85738F345A6A}"/>
              </a:ext>
            </a:extLst>
          </p:cNvPr>
          <p:cNvSpPr>
            <a:spLocks noGrp="1"/>
          </p:cNvSpPr>
          <p:nvPr>
            <p:ph type="title"/>
          </p:nvPr>
        </p:nvSpPr>
        <p:spPr bwMode="gray">
          <a:xfrm>
            <a:off x="1297679" y="766959"/>
            <a:ext cx="6192838" cy="1260000"/>
          </a:xfrm>
        </p:spPr>
        <p:txBody>
          <a:bodyPr rtlCol="0"/>
          <a:lstStyle>
            <a:lvl1pPr>
              <a:defRPr sz="3600">
                <a:solidFill>
                  <a:schemeClr val="accent1"/>
                </a:solidFill>
              </a:defRPr>
            </a:lvl1pPr>
          </a:lstStyle>
          <a:p>
            <a:pPr rtl="0"/>
            <a:r>
              <a:rPr lang="es"/>
              <a:t>Click to edit Master title style</a:t>
            </a:r>
            <a:endParaRPr lang="de-DE" dirty="0"/>
          </a:p>
        </p:txBody>
      </p:sp>
      <p:sp>
        <p:nvSpPr>
          <p:cNvPr id="10" name="Inhaltsplatzhalter 2">
            <a:extLst>
              <a:ext uri="{FF2B5EF4-FFF2-40B4-BE49-F238E27FC236}">
                <a16:creationId xmlns:a16="http://schemas.microsoft.com/office/drawing/2014/main" id="{031ACA78-E6AD-D94E-96EB-2CA71A8D2D45}"/>
              </a:ext>
            </a:extLst>
          </p:cNvPr>
          <p:cNvSpPr>
            <a:spLocks noGrp="1"/>
          </p:cNvSpPr>
          <p:nvPr>
            <p:ph idx="1"/>
          </p:nvPr>
        </p:nvSpPr>
        <p:spPr bwMode="gray">
          <a:xfrm>
            <a:off x="1297679" y="2026959"/>
            <a:ext cx="6192837" cy="3291841"/>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11" name="Datumsplatzhalter 3">
            <a:extLst>
              <a:ext uri="{FF2B5EF4-FFF2-40B4-BE49-F238E27FC236}">
                <a16:creationId xmlns:a16="http://schemas.microsoft.com/office/drawing/2014/main" id="{9E3C8251-7865-5225-B732-0F362FDA3D3B}"/>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12" name="Fußzeilenplatzhalter 4">
            <a:extLst>
              <a:ext uri="{FF2B5EF4-FFF2-40B4-BE49-F238E27FC236}">
                <a16:creationId xmlns:a16="http://schemas.microsoft.com/office/drawing/2014/main" id="{8B1A1625-AD43-54D0-0E61-CBCD3D2A26E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spTree>
    <p:extLst>
      <p:ext uri="{BB962C8B-B14F-4D97-AF65-F5344CB8AC3E}">
        <p14:creationId xmlns:p14="http://schemas.microsoft.com/office/powerpoint/2010/main" val="2762966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rtlCol="0"/>
          <a:lstStyle>
            <a:lvl1pPr marL="266700" indent="-266700">
              <a:lnSpc>
                <a:spcPct val="100000"/>
              </a:lnSpc>
              <a:buFont typeface="Ping LCG Light" pitchFamily="50" charset="0"/>
              <a:buChar char="»"/>
              <a:defRPr sz="3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rtl="0"/>
            <a:r>
              <a:rPr lang="es"/>
              <a:t>Click to edit Master text styles</a:t>
            </a:r>
          </a:p>
        </p:txBody>
      </p:sp>
    </p:spTree>
    <p:extLst>
      <p:ext uri="{BB962C8B-B14F-4D97-AF65-F5344CB8AC3E}">
        <p14:creationId xmlns:p14="http://schemas.microsoft.com/office/powerpoint/2010/main" val="36881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bwMode="gray">
      <p:bgRef idx="1001">
        <a:schemeClr val="bg1"/>
      </p:bgRef>
    </p:bg>
    <p:spTree>
      <p:nvGrpSpPr>
        <p:cNvPr id="1" name=""/>
        <p:cNvGrpSpPr/>
        <p:nvPr/>
      </p:nvGrpSpPr>
      <p:grpSpPr>
        <a:xfrm>
          <a:off x="0" y="0"/>
          <a:ext cx="0" cy="0"/>
          <a:chOff x="0" y="0"/>
          <a:chExt cx="0" cy="0"/>
        </a:xfrm>
      </p:grpSpPr>
      <p:sp>
        <p:nvSpPr>
          <p:cNvPr id="4" name="Titel 8">
            <a:extLst>
              <a:ext uri="{FF2B5EF4-FFF2-40B4-BE49-F238E27FC236}">
                <a16:creationId xmlns:a16="http://schemas.microsoft.com/office/drawing/2014/main" id="{CACE8C0C-376A-C07F-1FD3-8105237CE7E4}"/>
              </a:ext>
            </a:extLst>
          </p:cNvPr>
          <p:cNvSpPr>
            <a:spLocks noGrp="1"/>
          </p:cNvSpPr>
          <p:nvPr>
            <p:ph type="title"/>
          </p:nvPr>
        </p:nvSpPr>
        <p:spPr>
          <a:xfrm>
            <a:off x="3382628" y="2844591"/>
            <a:ext cx="8137526" cy="1607282"/>
          </a:xfrm>
        </p:spPr>
        <p:txBody>
          <a:bodyPr rtlCol="0"/>
          <a:lstStyle>
            <a:lvl1pPr>
              <a:lnSpc>
                <a:spcPct val="85000"/>
              </a:lnSpc>
              <a:defRPr sz="4800">
                <a:solidFill>
                  <a:schemeClr val="accent1"/>
                </a:solidFill>
              </a:defRPr>
            </a:lvl1pPr>
          </a:lstStyle>
          <a:p>
            <a:pPr rtl="0"/>
            <a:r>
              <a:rPr lang="es"/>
              <a:t>Click to edit Master title style</a:t>
            </a:r>
            <a:endParaRPr lang="de-DE" dirty="0"/>
          </a:p>
        </p:txBody>
      </p:sp>
      <p:pic>
        <p:nvPicPr>
          <p:cNvPr id="5" name="Picture 4">
            <a:extLst>
              <a:ext uri="{FF2B5EF4-FFF2-40B4-BE49-F238E27FC236}">
                <a16:creationId xmlns:a16="http://schemas.microsoft.com/office/drawing/2014/main" id="{A3D03BF5-7C62-C3A1-F04E-9DDC5466BF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74" r="11279" b="6001"/>
          <a:stretch/>
        </p:blipFill>
        <p:spPr>
          <a:xfrm>
            <a:off x="0" y="1788572"/>
            <a:ext cx="3092116" cy="5069429"/>
          </a:xfrm>
          <a:prstGeom prst="rect">
            <a:avLst/>
          </a:prstGeom>
        </p:spPr>
      </p:pic>
    </p:spTree>
    <p:extLst>
      <p:ext uri="{BB962C8B-B14F-4D97-AF65-F5344CB8AC3E}">
        <p14:creationId xmlns:p14="http://schemas.microsoft.com/office/powerpoint/2010/main" val="23114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tx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pic>
        <p:nvPicPr>
          <p:cNvPr id="11" name="Picture 10">
            <a:extLst>
              <a:ext uri="{FF2B5EF4-FFF2-40B4-BE49-F238E27FC236}">
                <a16:creationId xmlns:a16="http://schemas.microsoft.com/office/drawing/2014/main" id="{27A9A958-8FF0-78CF-3182-AF68E6E1C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31" b="5210"/>
          <a:stretch/>
        </p:blipFill>
        <p:spPr>
          <a:xfrm>
            <a:off x="0" y="5106815"/>
            <a:ext cx="937458" cy="1751185"/>
          </a:xfrm>
          <a:prstGeom prst="rect">
            <a:avLst/>
          </a:prstGeom>
        </p:spPr>
      </p:pic>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latin typeface="Verdana" panose="020B0604030504040204" pitchFamily="34" charset="0"/>
                  <a:ea typeface="Verdana" panose="020B0604030504040204" pitchFamily="34" charset="0"/>
                  <a:cs typeface="Verdana" panose="020B0604030504040204" pitchFamily="34" charset="0"/>
                </a:rPr>
                <a:t>1.</a:t>
              </a:r>
            </a:p>
          </p:txBody>
        </p:sp>
      </p:grpSp>
    </p:spTree>
    <p:extLst>
      <p:ext uri="{BB962C8B-B14F-4D97-AF65-F5344CB8AC3E}">
        <p14:creationId xmlns:p14="http://schemas.microsoft.com/office/powerpoint/2010/main" val="194863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tx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Tree>
    <p:extLst>
      <p:ext uri="{BB962C8B-B14F-4D97-AF65-F5344CB8AC3E}">
        <p14:creationId xmlns:p14="http://schemas.microsoft.com/office/powerpoint/2010/main" val="251741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839149"/>
            <a:ext cx="9596641" cy="613611"/>
          </a:xfrm>
        </p:spPr>
        <p:txBody>
          <a:bodyPr rtlCol="0"/>
          <a:lstStyle>
            <a:lvl1pPr marL="0" indent="0">
              <a:buNone/>
              <a:defRPr sz="1600" b="1"/>
            </a:lvl1pPr>
            <a:lvl3pPr marL="442913" indent="0">
              <a:buNone/>
              <a:defRPr/>
            </a:lvl3pPr>
          </a:lstStyle>
          <a:p>
            <a:pPr lvl="0" rtl="0"/>
            <a:r>
              <a:rPr lang="es"/>
              <a:t>Click to edit Master text styles</a:t>
            </a:r>
          </a:p>
        </p:txBody>
      </p:sp>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grpSp>
        <p:nvGrpSpPr>
          <p:cNvPr id="9" name="Group 8">
            <a:extLst>
              <a:ext uri="{FF2B5EF4-FFF2-40B4-BE49-F238E27FC236}">
                <a16:creationId xmlns:a16="http://schemas.microsoft.com/office/drawing/2014/main" id="{D8FDFD58-7959-A53E-F9AB-1E88AF3244B8}"/>
              </a:ext>
            </a:extLst>
          </p:cNvPr>
          <p:cNvGrpSpPr/>
          <p:nvPr userDrawn="1"/>
        </p:nvGrpSpPr>
        <p:grpSpPr>
          <a:xfrm>
            <a:off x="262685" y="690285"/>
            <a:ext cx="794085" cy="794085"/>
            <a:chOff x="226589" y="642157"/>
            <a:chExt cx="794085" cy="794085"/>
          </a:xfrm>
        </p:grpSpPr>
        <p:sp>
          <p:nvSpPr>
            <p:cNvPr id="10" name="Oval 9">
              <a:extLst>
                <a:ext uri="{FF2B5EF4-FFF2-40B4-BE49-F238E27FC236}">
                  <a16:creationId xmlns:a16="http://schemas.microsoft.com/office/drawing/2014/main" id="{89C3EC77-4088-4C0A-B0C1-8D2E647C6FC8}"/>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C55D5B94-7B8A-F05C-B80B-7236149F2E14}"/>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Tree>
    <p:extLst>
      <p:ext uri="{BB962C8B-B14F-4D97-AF65-F5344CB8AC3E}">
        <p14:creationId xmlns:p14="http://schemas.microsoft.com/office/powerpoint/2010/main" val="290808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2 - w image">
    <p:bg bwMode="gray">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grpSp>
        <p:nvGrpSpPr>
          <p:cNvPr id="7" name="Group 6">
            <a:extLst>
              <a:ext uri="{FF2B5EF4-FFF2-40B4-BE49-F238E27FC236}">
                <a16:creationId xmlns:a16="http://schemas.microsoft.com/office/drawing/2014/main" id="{C7A457A8-E3D8-4750-0F0F-5F2C66378205}"/>
              </a:ext>
            </a:extLst>
          </p:cNvPr>
          <p:cNvGrpSpPr/>
          <p:nvPr userDrawn="1"/>
        </p:nvGrpSpPr>
        <p:grpSpPr>
          <a:xfrm>
            <a:off x="262685" y="690285"/>
            <a:ext cx="794085" cy="794085"/>
            <a:chOff x="226589" y="642157"/>
            <a:chExt cx="794085" cy="794085"/>
          </a:xfrm>
        </p:grpSpPr>
        <p:sp>
          <p:nvSpPr>
            <p:cNvPr id="8" name="Oval 7">
              <a:extLst>
                <a:ext uri="{FF2B5EF4-FFF2-40B4-BE49-F238E27FC236}">
                  <a16:creationId xmlns:a16="http://schemas.microsoft.com/office/drawing/2014/main" id="{10AAAB70-04A9-58FB-A2C9-688777318D76}"/>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9A8B4AD8-FF8E-048E-0857-3E48AD5F0833}"/>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Tree>
    <p:extLst>
      <p:ext uri="{BB962C8B-B14F-4D97-AF65-F5344CB8AC3E}">
        <p14:creationId xmlns:p14="http://schemas.microsoft.com/office/powerpoint/2010/main" val="371712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rtlCol="0"/>
          <a:lstStyle>
            <a:lvl1pPr>
              <a:defRPr sz="3200">
                <a:solidFill>
                  <a:schemeClr val="tx1"/>
                </a:solidFill>
              </a:defRPr>
            </a:lvl1pPr>
          </a:lstStyle>
          <a:p>
            <a:pPr rtl="0"/>
            <a:r>
              <a:rPr lang="es"/>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rtlCol="0"/>
          <a:lstStyle>
            <a:lvl1pPr>
              <a:defRPr b="0" i="0">
                <a:latin typeface="Verdana" panose="020B0604030504040204" pitchFamily="34" charset="0"/>
              </a:defRPr>
            </a:lvl1pPr>
          </a:lstStyle>
          <a:p>
            <a:pPr rtl="0"/>
            <a:r>
              <a:rPr lang="es"/>
              <a:t>Name of the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rtlCol="0"/>
          <a:lstStyle/>
          <a:p>
            <a:pPr rtl="0"/>
            <a:r>
              <a:rPr lang="es"/>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pic>
        <p:nvPicPr>
          <p:cNvPr id="4" name="Picture 3">
            <a:extLst>
              <a:ext uri="{FF2B5EF4-FFF2-40B4-BE49-F238E27FC236}">
                <a16:creationId xmlns:a16="http://schemas.microsoft.com/office/drawing/2014/main" id="{074C3FEA-4150-F0A2-82B2-9576534C3B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spTree>
    <p:extLst>
      <p:ext uri="{BB962C8B-B14F-4D97-AF65-F5344CB8AC3E}">
        <p14:creationId xmlns:p14="http://schemas.microsoft.com/office/powerpoint/2010/main" val="175922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3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839149"/>
            <a:ext cx="9596641" cy="613611"/>
          </a:xfrm>
        </p:spPr>
        <p:txBody>
          <a:bodyPr rtlCol="0"/>
          <a:lstStyle>
            <a:lvl1pPr marL="0" indent="0">
              <a:buNone/>
              <a:defRPr sz="1600" b="1"/>
            </a:lvl1pPr>
            <a:lvl3pPr marL="442913" indent="0">
              <a:buNone/>
              <a:defRPr/>
            </a:lvl3pPr>
          </a:lstStyle>
          <a:p>
            <a:pPr lvl="0" rtl="0"/>
            <a:r>
              <a:rPr lang="es"/>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pic>
        <p:nvPicPr>
          <p:cNvPr id="4" name="Picture 3">
            <a:extLst>
              <a:ext uri="{FF2B5EF4-FFF2-40B4-BE49-F238E27FC236}">
                <a16:creationId xmlns:a16="http://schemas.microsoft.com/office/drawing/2014/main" id="{41023807-5F9C-8D5D-B25F-29B6CFB24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grpSp>
        <p:nvGrpSpPr>
          <p:cNvPr id="5" name="Group 4">
            <a:extLst>
              <a:ext uri="{FF2B5EF4-FFF2-40B4-BE49-F238E27FC236}">
                <a16:creationId xmlns:a16="http://schemas.microsoft.com/office/drawing/2014/main" id="{059AE907-42C2-EC25-12CF-CADEBED681E0}"/>
              </a:ext>
            </a:extLst>
          </p:cNvPr>
          <p:cNvGrpSpPr/>
          <p:nvPr userDrawn="1"/>
        </p:nvGrpSpPr>
        <p:grpSpPr>
          <a:xfrm>
            <a:off x="262685" y="690285"/>
            <a:ext cx="794085" cy="794085"/>
            <a:chOff x="226589" y="642157"/>
            <a:chExt cx="794085" cy="794085"/>
          </a:xfrm>
        </p:grpSpPr>
        <p:sp>
          <p:nvSpPr>
            <p:cNvPr id="7" name="Oval 6">
              <a:extLst>
                <a:ext uri="{FF2B5EF4-FFF2-40B4-BE49-F238E27FC236}">
                  <a16:creationId xmlns:a16="http://schemas.microsoft.com/office/drawing/2014/main" id="{7E0DBD38-3FF1-8EEC-D83D-0AA17F203C9D}"/>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a16="http://schemas.microsoft.com/office/drawing/2014/main" id="{A85674EA-4146-A16A-50D1-0216839C5271}"/>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Tree>
    <p:extLst>
      <p:ext uri="{BB962C8B-B14F-4D97-AF65-F5344CB8AC3E}">
        <p14:creationId xmlns:p14="http://schemas.microsoft.com/office/powerpoint/2010/main" val="37170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3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rtlCol="0" anchor="ctr"/>
          <a:lstStyle>
            <a:lvl1pPr algn="ctr">
              <a:buNone/>
              <a:defRPr sz="1400"/>
            </a:lvl1pPr>
          </a:lstStyle>
          <a:p>
            <a:pPr rtl="0"/>
            <a:r>
              <a:rPr lang="es"/>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rtlCol="0"/>
          <a:lstStyle>
            <a:lvl1pPr>
              <a:defRPr sz="1600"/>
            </a:lvl1pPr>
            <a:lvl2pPr>
              <a:defRPr sz="1600"/>
            </a:lvl2pPr>
            <a:lvl3pPr>
              <a:defRPr sz="1600"/>
            </a:lvl3pPr>
            <a:lvl4pPr>
              <a:defRPr sz="1600"/>
            </a:lvl4pPr>
            <a:lvl5pPr>
              <a:defRPr sz="1600"/>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de-DE" dirty="0"/>
          </a:p>
        </p:txBody>
      </p:sp>
      <p:pic>
        <p:nvPicPr>
          <p:cNvPr id="2" name="Picture 1">
            <a:extLst>
              <a:ext uri="{FF2B5EF4-FFF2-40B4-BE49-F238E27FC236}">
                <a16:creationId xmlns:a16="http://schemas.microsoft.com/office/drawing/2014/main" id="{A26C3268-359D-4278-A8DB-65C9442B9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grpSp>
        <p:nvGrpSpPr>
          <p:cNvPr id="6" name="Group 5">
            <a:extLst>
              <a:ext uri="{FF2B5EF4-FFF2-40B4-BE49-F238E27FC236}">
                <a16:creationId xmlns:a16="http://schemas.microsoft.com/office/drawing/2014/main" id="{1A8ED732-BAAB-29FE-2789-9FE90B52322B}"/>
              </a:ext>
            </a:extLst>
          </p:cNvPr>
          <p:cNvGrpSpPr/>
          <p:nvPr userDrawn="1"/>
        </p:nvGrpSpPr>
        <p:grpSpPr>
          <a:xfrm>
            <a:off x="262685" y="690285"/>
            <a:ext cx="794085" cy="794085"/>
            <a:chOff x="226589" y="642157"/>
            <a:chExt cx="794085" cy="794085"/>
          </a:xfrm>
        </p:grpSpPr>
        <p:sp>
          <p:nvSpPr>
            <p:cNvPr id="7" name="Oval 6">
              <a:extLst>
                <a:ext uri="{FF2B5EF4-FFF2-40B4-BE49-F238E27FC236}">
                  <a16:creationId xmlns:a16="http://schemas.microsoft.com/office/drawing/2014/main" id="{AC65289F-7A39-C110-7728-77EC962C9D65}"/>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a16="http://schemas.microsoft.com/office/drawing/2014/main" id="{95C96DD1-9C32-CBF8-39F3-1F8A9719034D}"/>
                </a:ext>
              </a:extLst>
            </p:cNvPr>
            <p:cNvSpPr txBox="1"/>
            <p:nvPr userDrawn="1"/>
          </p:nvSpPr>
          <p:spPr>
            <a:xfrm>
              <a:off x="444666" y="830469"/>
              <a:ext cx="551945" cy="369332"/>
            </a:xfrm>
            <a:prstGeom prst="rect">
              <a:avLst/>
            </a:prstGeom>
            <a:noFill/>
          </p:spPr>
          <p:txBody>
            <a:bodyPr wrap="square" rtlCol="0">
              <a:spAutoFit/>
            </a:bodyPr>
            <a:lstStyle/>
            <a:p>
              <a:pPr rtl="0"/>
              <a:r>
                <a:rPr lang="es" sz="1800" b="1">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Tree>
    <p:extLst>
      <p:ext uri="{BB962C8B-B14F-4D97-AF65-F5344CB8AC3E}">
        <p14:creationId xmlns:p14="http://schemas.microsoft.com/office/powerpoint/2010/main" val="371917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pPr rtl="0"/>
            <a:r>
              <a:rPr lang="es"/>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rtl="0"/>
            <a:r>
              <a:rPr lang="es"/>
              <a:t>Mastertextformat bearbeiten</a:t>
            </a:r>
          </a:p>
          <a:p>
            <a:pPr lvl="1" rtl="0"/>
            <a:r>
              <a:rPr lang="es"/>
              <a:t>Zweite Ebene</a:t>
            </a:r>
          </a:p>
          <a:p>
            <a:pPr lvl="2" rtl="0"/>
            <a:r>
              <a:rPr lang="es"/>
              <a:t>Dritte Ebene</a:t>
            </a:r>
          </a:p>
          <a:p>
            <a:pPr lvl="3" rtl="0"/>
            <a:r>
              <a:rPr lang="es"/>
              <a:t>Vierte Ebene</a:t>
            </a:r>
          </a:p>
          <a:p>
            <a:pPr lvl="4" rtl="0"/>
            <a:r>
              <a:rPr lang="es"/>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pPr rtl="0"/>
            <a:r>
              <a:rPr lang="es">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b="0" i="0">
                <a:solidFill>
                  <a:schemeClr val="tx1"/>
                </a:solidFill>
                <a:latin typeface="Verdana" panose="020B0604030504040204" pitchFamily="34" charset="0"/>
              </a:defRPr>
            </a:lvl1pPr>
          </a:lstStyle>
          <a:p>
            <a:pPr rtl="0"/>
            <a:r>
              <a:rPr lang="es"/>
              <a:t>Topic Lore Ipsum</a:t>
            </a:r>
            <a:endParaRPr lang="de-DE" dirty="0"/>
          </a:p>
        </p:txBody>
      </p:sp>
    </p:spTree>
    <p:extLst>
      <p:ext uri="{BB962C8B-B14F-4D97-AF65-F5344CB8AC3E}">
        <p14:creationId xmlns:p14="http://schemas.microsoft.com/office/powerpoint/2010/main" val="166437762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4" r:id="rId3"/>
    <p:sldLayoutId id="2147483666" r:id="rId4"/>
    <p:sldLayoutId id="2147483673" r:id="rId5"/>
    <p:sldLayoutId id="2147483674" r:id="rId6"/>
    <p:sldLayoutId id="2147483667" r:id="rId7"/>
    <p:sldLayoutId id="2147483675" r:id="rId8"/>
    <p:sldLayoutId id="2147483676" r:id="rId9"/>
    <p:sldLayoutId id="2147483668" r:id="rId10"/>
    <p:sldLayoutId id="2147483677" r:id="rId11"/>
    <p:sldLayoutId id="2147483678" r:id="rId12"/>
    <p:sldLayoutId id="2147483669" r:id="rId13"/>
    <p:sldLayoutId id="2147483679" r:id="rId14"/>
    <p:sldLayoutId id="2147483680" r:id="rId15"/>
    <p:sldLayoutId id="2147483670" r:id="rId16"/>
    <p:sldLayoutId id="2147483681" r:id="rId17"/>
    <p:sldLayoutId id="2147483682" r:id="rId18"/>
    <p:sldLayoutId id="2147483671" r:id="rId19"/>
    <p:sldLayoutId id="2147483683" r:id="rId20"/>
    <p:sldLayoutId id="2147483684" r:id="rId21"/>
    <p:sldLayoutId id="2147483672" r:id="rId22"/>
    <p:sldLayoutId id="2147483685" r:id="rId23"/>
    <p:sldLayoutId id="2147483686" r:id="rId24"/>
    <p:sldLayoutId id="2147483650" r:id="rId25"/>
    <p:sldLayoutId id="2147483662" r:id="rId26"/>
    <p:sldLayoutId id="2147483655" r:id="rId27"/>
  </p:sldLayoutIdLst>
  <p:hf sldNum="0" hdr="0"/>
  <p:txStyles>
    <p:title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p:titleStyle>
    <p:bodyStyle>
      <a:lvl1pPr marL="220663" indent="-220663"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655638" indent="-212725"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userDrawn="1">
          <p15:clr>
            <a:srgbClr val="F26B43"/>
          </p15:clr>
        </p15:guide>
        <p15:guide id="2" pos="279" userDrawn="1">
          <p15:clr>
            <a:srgbClr val="F26B43"/>
          </p15:clr>
        </p15:guide>
        <p15:guide id="3" pos="7469" userDrawn="1">
          <p15:clr>
            <a:srgbClr val="F26B43"/>
          </p15:clr>
        </p15:guide>
        <p15:guide id="4" pos="4180" userDrawn="1">
          <p15:clr>
            <a:srgbClr val="F26B43"/>
          </p15:clr>
        </p15:guide>
        <p15:guide id="5"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globalfund.org/media/4759/core_resilientsustainablesystemsforhealth_infonote_en.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theglobalfund.org/media/9508/core_budgetinginglobalfundgrants_guideline_es.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itpcglobal.org/blog/monitoring/clma/"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anna.grimsrud@iasociety.org"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ifferentiatedservicedelivery.org/Resources/Resource-Library/CLM-guide-GF-funding-reques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bit.ly/clm_guide"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lobalfund.org/en/strateg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en/applying-for-funding/design-and-submit-funding-reques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globalfund.org/en/applying-for-funding/design-and-submit-funding-requests/" TargetMode="External"/><Relationship Id="rId2" Type="http://schemas.openxmlformats.org/officeDocument/2006/relationships/hyperlink" Target="https://www.theglobalfund.org/en/applying-for-funding/" TargetMode="External"/><Relationship Id="rId1" Type="http://schemas.openxmlformats.org/officeDocument/2006/relationships/slideLayout" Target="../slideLayouts/slideLayout4.xml"/><Relationship Id="rId4" Type="http://schemas.openxmlformats.org/officeDocument/2006/relationships/hyperlink" Target="https://www.theglobalfund.org/en/applying-for-funding/design-and-submit-funding-requests/applicant-guidance-materi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1341-36B0-852C-A998-9C304D008499}"/>
              </a:ext>
            </a:extLst>
          </p:cNvPr>
          <p:cNvSpPr>
            <a:spLocks noGrp="1"/>
          </p:cNvSpPr>
          <p:nvPr>
            <p:ph type="title"/>
          </p:nvPr>
        </p:nvSpPr>
        <p:spPr>
          <a:xfrm>
            <a:off x="3382628" y="1255236"/>
            <a:ext cx="8272924" cy="3060732"/>
          </a:xfrm>
        </p:spPr>
        <p:txBody>
          <a:bodyPr rtlCol="0"/>
          <a:lstStyle/>
          <a:p>
            <a:pPr rtl="0"/>
            <a:r>
              <a:rPr lang="es" sz="4400" b="1" dirty="0">
                <a:solidFill>
                  <a:srgbClr val="E0001B"/>
                </a:solidFill>
                <a:effectLst/>
                <a:ea typeface="Verdana" panose="020B0604030504040204" pitchFamily="34" charset="0"/>
                <a:cs typeface="Verdana" panose="020B0604030504040204" pitchFamily="34" charset="0"/>
              </a:rPr>
              <a:t>Vigilancia dirigida por la comunidad de políticas y programas relacionados con el VIH, la tuberculosis y la malaria</a:t>
            </a:r>
            <a:endParaRPr lang="en-US" sz="4400" dirty="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E023CB17-FC6B-F02A-0DE0-1C706E1003BA}"/>
              </a:ext>
            </a:extLst>
          </p:cNvPr>
          <p:cNvSpPr>
            <a:spLocks noGrp="1"/>
          </p:cNvSpPr>
          <p:nvPr>
            <p:ph type="body" sz="quarter" idx="10"/>
          </p:nvPr>
        </p:nvSpPr>
        <p:spPr>
          <a:xfrm>
            <a:off x="3382628" y="6248400"/>
            <a:ext cx="8435560" cy="396240"/>
          </a:xfrm>
        </p:spPr>
        <p:txBody>
          <a:bodyPr rtlCol="0"/>
          <a:lstStyle/>
          <a:p>
            <a:pPr rtl="0"/>
            <a:r>
              <a:rPr lang="es" sz="1200" dirty="0">
                <a:ea typeface="Verdana" panose="020B0604030504040204" pitchFamily="34" charset="0"/>
                <a:cs typeface="Verdana" panose="020B0604030504040204" pitchFamily="34" charset="0"/>
              </a:rPr>
              <a:t>La guía completa está disponible en el siguiente enlace: </a:t>
            </a:r>
            <a:r>
              <a:rPr lang="es" sz="1200" b="0" i="0" dirty="0">
                <a:effectLst/>
                <a:ea typeface="Verdana" panose="020B0604030504040204" pitchFamily="34" charset="0"/>
                <a:cs typeface="Verdana" panose="020B0604030504040204" pitchFamily="34" charset="0"/>
                <a:hlinkClick r:id="rId3" tooltip="Original URL:&#10;https://bit.ly/clm_guide&#10;&#10;Click to follow link."/>
              </a:rPr>
              <a:t>https://bit.ly/clm_guide</a:t>
            </a:r>
            <a:r>
              <a:rPr lang="es" sz="1200" dirty="0">
                <a:ea typeface="Verdana" panose="020B0604030504040204" pitchFamily="34" charset="0"/>
                <a:cs typeface="Verdana" panose="020B0604030504040204" pitchFamily="34" charset="0"/>
              </a:rPr>
              <a:t>.</a:t>
            </a:r>
            <a:endParaRPr lang="en-US" sz="1200" dirty="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9C031CCD-BE60-D858-7064-7AA2A5996750}"/>
              </a:ext>
            </a:extLst>
          </p:cNvPr>
          <p:cNvSpPr>
            <a:spLocks noGrp="1"/>
          </p:cNvSpPr>
          <p:nvPr>
            <p:ph type="body" sz="quarter" idx="11"/>
          </p:nvPr>
        </p:nvSpPr>
        <p:spPr>
          <a:xfrm>
            <a:off x="3382629" y="5072430"/>
            <a:ext cx="8435560" cy="396240"/>
          </a:xfrm>
        </p:spPr>
        <p:txBody>
          <a:bodyPr rtlCol="0"/>
          <a:lstStyle/>
          <a:p>
            <a:pPr rtl="0"/>
            <a:r>
              <a:rPr lang="es" sz="1700" b="1" dirty="0">
                <a:solidFill>
                  <a:schemeClr val="accent2"/>
                </a:solidFill>
                <a:effectLst/>
                <a:ea typeface="Verdana" panose="020B0604030504040204" pitchFamily="34" charset="0"/>
                <a:cs typeface="Verdana" panose="020B0604030504040204" pitchFamily="34" charset="0"/>
              </a:rPr>
              <a:t>Guía para la incorporación de la vigilancia dirigida por la comunidad </a:t>
            </a:r>
          </a:p>
          <a:p>
            <a:pPr rtl="0"/>
            <a:r>
              <a:rPr lang="es" sz="1700" b="1" dirty="0">
                <a:solidFill>
                  <a:schemeClr val="accent2"/>
                </a:solidFill>
                <a:effectLst/>
                <a:ea typeface="Verdana" panose="020B0604030504040204" pitchFamily="34" charset="0"/>
                <a:cs typeface="Verdana" panose="020B0604030504040204" pitchFamily="34" charset="0"/>
              </a:rPr>
              <a:t>en las solicitudes de financiamiento presentadas al Fondo Mundial</a:t>
            </a:r>
            <a:endParaRPr lang="en-ZA" sz="1700" dirty="0">
              <a:solidFill>
                <a:schemeClr val="accent2"/>
              </a:solidFill>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891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00B04-3A82-9605-F379-48EA26604A1A}"/>
              </a:ext>
            </a:extLst>
          </p:cNvPr>
          <p:cNvSpPr>
            <a:spLocks noGrp="1"/>
          </p:cNvSpPr>
          <p:nvPr>
            <p:ph idx="1"/>
          </p:nvPr>
        </p:nvSpPr>
        <p:spPr>
          <a:xfrm>
            <a:off x="1297679" y="713025"/>
            <a:ext cx="10727544" cy="613611"/>
          </a:xfrm>
        </p:spPr>
        <p:txBody>
          <a:bodyPr rtlCol="0"/>
          <a:lstStyle/>
          <a:p>
            <a:pPr rtl="0"/>
            <a:r>
              <a:rPr lang="es" sz="1500" b="1" dirty="0">
                <a:solidFill>
                  <a:schemeClr val="accent1"/>
                </a:solidFill>
                <a:effectLst/>
                <a:ea typeface="Verdana" panose="020B0604030504040204" pitchFamily="34" charset="0"/>
                <a:cs typeface="Verdana" panose="020B0604030504040204" pitchFamily="34" charset="0"/>
              </a:rPr>
              <a:t>Problemas que se deben evitar</a:t>
            </a:r>
            <a:r>
              <a:rPr lang="es" sz="1500" b="1" dirty="0">
                <a:effectLst/>
                <a:ea typeface="Verdana" panose="020B0604030504040204" pitchFamily="34" charset="0"/>
                <a:cs typeface="Verdana" panose="020B0604030504040204" pitchFamily="34" charset="0"/>
              </a:rPr>
              <a:t>: críticas formuladas en el pasado respecto a propuestas de vigilancia dirigida por la comunidad en solicitudes de financiamiento presentadas al Fondo Mundial </a:t>
            </a:r>
            <a:endParaRPr lang="en-ZA" sz="1500" dirty="0">
              <a:effectLst/>
              <a:ea typeface="Verdana" panose="020B0604030504040204" pitchFamily="34" charset="0"/>
              <a:cs typeface="Verdana" panose="020B0604030504040204" pitchFamily="34" charset="0"/>
            </a:endParaRPr>
          </a:p>
          <a:p>
            <a:pPr rtl="0"/>
            <a:endParaRPr lang="en-US" dirty="0">
              <a:ea typeface="Verdana" panose="020B0604030504040204" pitchFamily="34" charset="0"/>
              <a:cs typeface="Verdana" panose="020B0604030504040204" pitchFamily="34" charset="0"/>
            </a:endParaRPr>
          </a:p>
        </p:txBody>
      </p:sp>
      <p:graphicFrame>
        <p:nvGraphicFramePr>
          <p:cNvPr id="5" name="Table 5">
            <a:extLst>
              <a:ext uri="{FF2B5EF4-FFF2-40B4-BE49-F238E27FC236}">
                <a16:creationId xmlns:a16="http://schemas.microsoft.com/office/drawing/2014/main" id="{11C6203B-19D6-B5AD-326F-959C827F0B14}"/>
              </a:ext>
            </a:extLst>
          </p:cNvPr>
          <p:cNvGraphicFramePr>
            <a:graphicFrameLocks noGrp="1"/>
          </p:cNvGraphicFramePr>
          <p:nvPr>
            <p:extLst>
              <p:ext uri="{D42A27DB-BD31-4B8C-83A1-F6EECF244321}">
                <p14:modId xmlns:p14="http://schemas.microsoft.com/office/powerpoint/2010/main" val="1874044066"/>
              </p:ext>
            </p:extLst>
          </p:nvPr>
        </p:nvGraphicFramePr>
        <p:xfrm>
          <a:off x="1421870" y="1553898"/>
          <a:ext cx="10479162" cy="5207635"/>
        </p:xfrm>
        <a:graphic>
          <a:graphicData uri="http://schemas.openxmlformats.org/drawingml/2006/table">
            <a:tbl>
              <a:tblPr firstRow="1" bandRow="1">
                <a:tableStyleId>{21E4AEA4-8DFA-4A89-87EB-49C32662AFE0}</a:tableStyleId>
              </a:tblPr>
              <a:tblGrid>
                <a:gridCol w="2767778">
                  <a:extLst>
                    <a:ext uri="{9D8B030D-6E8A-4147-A177-3AD203B41FA5}">
                      <a16:colId xmlns:a16="http://schemas.microsoft.com/office/drawing/2014/main" val="1425092693"/>
                    </a:ext>
                  </a:extLst>
                </a:gridCol>
                <a:gridCol w="7711384">
                  <a:extLst>
                    <a:ext uri="{9D8B030D-6E8A-4147-A177-3AD203B41FA5}">
                      <a16:colId xmlns:a16="http://schemas.microsoft.com/office/drawing/2014/main" val="1159440220"/>
                    </a:ext>
                  </a:extLst>
                </a:gridCol>
              </a:tblGrid>
              <a:tr h="370840">
                <a:tc>
                  <a:txBody>
                    <a:bodyPr/>
                    <a:lstStyle/>
                    <a:p>
                      <a:pPr rtl="0">
                        <a:lnSpc>
                          <a:spcPct val="120000"/>
                        </a:lnSpc>
                      </a:pPr>
                      <a:r>
                        <a:rPr lang="es" sz="12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Problemas que se deben evitar</a:t>
                      </a:r>
                      <a:endParaRPr lang="en-ZA" sz="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Contenido relacionado dentro de esta guía</a:t>
                      </a:r>
                      <a:endParaRPr lang="en-ZA" sz="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extLst>
                  <a:ext uri="{0D108BD9-81ED-4DB2-BD59-A6C34878D82A}">
                    <a16:rowId xmlns:a16="http://schemas.microsoft.com/office/drawing/2014/main" val="1550188987"/>
                  </a:ext>
                </a:extLst>
              </a:tr>
              <a:tr h="370840">
                <a:tc>
                  <a:txBody>
                    <a:bodyPr/>
                    <a:lstStyle/>
                    <a:p>
                      <a:pPr rtl="0">
                        <a:lnSpc>
                          <a:spcPct val="120000"/>
                        </a:lnSpc>
                      </a:pPr>
                      <a:r>
                        <a:rPr lang="e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No se consultó a las </a:t>
                      </a:r>
                      <a:r>
                        <a:rPr lang="es" sz="12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comunidades</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a:t>
                      </a:r>
                      <a:r>
                        <a:rPr lang="es" sz="1200" dirty="0">
                          <a:effectLst/>
                          <a:latin typeface="Verdana" panose="020B0604030504040204" pitchFamily="34" charset="0"/>
                          <a:ea typeface="Verdana" panose="020B0604030504040204" pitchFamily="34" charset="0"/>
                          <a:cs typeface="Verdana" panose="020B0604030504040204" pitchFamily="34" charset="0"/>
                        </a:rPr>
                        <a:t>contenido relativo a los diálogos de los países en las secciones 3 y 7.</a:t>
                      </a:r>
                    </a:p>
                  </a:txBody>
                  <a:tcPr marL="34290" marR="55245" marT="55245" marB="34290" anchor="ctr"/>
                </a:tc>
                <a:extLst>
                  <a:ext uri="{0D108BD9-81ED-4DB2-BD59-A6C34878D82A}">
                    <a16:rowId xmlns:a16="http://schemas.microsoft.com/office/drawing/2014/main" val="2015873983"/>
                  </a:ext>
                </a:extLst>
              </a:tr>
              <a:tr h="370840">
                <a:tc>
                  <a:txBody>
                    <a:bodyPr/>
                    <a:lstStyle/>
                    <a:p>
                      <a:pPr rtl="0">
                        <a:lnSpc>
                          <a:spcPct val="120000"/>
                        </a:lnSpc>
                      </a:pPr>
                      <a:r>
                        <a:rPr lang="e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justificación y el valor de la vigilancia dirigida por la comunidad no se detallaron lo </a:t>
                      </a:r>
                      <a:r>
                        <a:rPr lang="es" sz="12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suficiente</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contenido </a:t>
                      </a:r>
                      <a:r>
                        <a:rPr lang="es" sz="1200" dirty="0">
                          <a:effectLst/>
                          <a:latin typeface="Verdana" panose="020B0604030504040204" pitchFamily="34" charset="0"/>
                          <a:ea typeface="Verdana" panose="020B0604030504040204" pitchFamily="34" charset="0"/>
                          <a:cs typeface="Verdana" panose="020B0604030504040204" pitchFamily="34" charset="0"/>
                        </a:rPr>
                        <a:t>relativo a la priorización de la vigilancia dirigida por la comunidad en las secciones 3 y 5. </a:t>
                      </a:r>
                    </a:p>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contenido </a:t>
                      </a:r>
                      <a:r>
                        <a:rPr lang="es" sz="1200" dirty="0">
                          <a:effectLst/>
                          <a:latin typeface="Verdana" panose="020B0604030504040204" pitchFamily="34" charset="0"/>
                          <a:ea typeface="Verdana" panose="020B0604030504040204" pitchFamily="34" charset="0"/>
                          <a:cs typeface="Verdana" panose="020B0604030504040204" pitchFamily="34" charset="0"/>
                        </a:rPr>
                        <a:t>relativo a la justificación y la optimización de recursos de la vigilancia dirigida por la comunidad en las secciones 6 y 7.</a:t>
                      </a:r>
                    </a:p>
                  </a:txBody>
                  <a:tcPr marL="34290" marR="55245" marT="55245" marB="34290" anchor="ctr"/>
                </a:tc>
                <a:extLst>
                  <a:ext uri="{0D108BD9-81ED-4DB2-BD59-A6C34878D82A}">
                    <a16:rowId xmlns:a16="http://schemas.microsoft.com/office/drawing/2014/main" val="1272404330"/>
                  </a:ext>
                </a:extLst>
              </a:tr>
              <a:tr h="492618">
                <a:tc>
                  <a:txBody>
                    <a:bodyPr/>
                    <a:lstStyle/>
                    <a:p>
                      <a:pPr rtl="0">
                        <a:lnSpc>
                          <a:spcPct val="120000"/>
                        </a:lnSpc>
                      </a:pPr>
                      <a:r>
                        <a:rPr lang="e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propuesta no consiste en una vigilancia dirigida por la comunidad</a:t>
                      </a:r>
                      <a:r>
                        <a:rPr lang="es" sz="12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las definiciones </a:t>
                      </a:r>
                      <a:r>
                        <a:rPr lang="es" sz="1200" dirty="0">
                          <a:effectLst/>
                          <a:latin typeface="Verdana" panose="020B0604030504040204" pitchFamily="34" charset="0"/>
                          <a:ea typeface="Verdana" panose="020B0604030504040204" pitchFamily="34" charset="0"/>
                          <a:cs typeface="Verdana" panose="020B0604030504040204" pitchFamily="34" charset="0"/>
                        </a:rPr>
                        <a:t>y los principios clave de la vigilancia dirigida por la comunidad en los anexos 1 y 2. </a:t>
                      </a:r>
                    </a:p>
                    <a:p>
                      <a:pPr rtl="0">
                        <a:lnSpc>
                          <a:spcPct val="120000"/>
                        </a:lnSpc>
                      </a:pPr>
                      <a:r>
                        <a:rPr lang="es" sz="1200" dirty="0">
                          <a:effectLst/>
                          <a:latin typeface="Verdana" panose="020B0604030504040204" pitchFamily="34" charset="0"/>
                          <a:ea typeface="Verdana" panose="020B0604030504040204" pitchFamily="34" charset="0"/>
                          <a:cs typeface="Verdana" panose="020B0604030504040204" pitchFamily="34" charset="0"/>
                        </a:rPr>
                        <a:t>Demostrar que los clientes y las comunidades participan significativamente en la dirección de la vigilancia dirigida por la comunidad.</a:t>
                      </a:r>
                    </a:p>
                    <a:p>
                      <a:pPr rtl="0">
                        <a:lnSpc>
                          <a:spcPct val="120000"/>
                        </a:lnSpc>
                      </a:pPr>
                      <a:r>
                        <a:rPr lang="es" sz="1200" dirty="0">
                          <a:effectLst/>
                          <a:latin typeface="Verdana" panose="020B0604030504040204" pitchFamily="34" charset="0"/>
                          <a:ea typeface="Verdana" panose="020B0604030504040204" pitchFamily="34" charset="0"/>
                          <a:cs typeface="Verdana" panose="020B0604030504040204" pitchFamily="34" charset="0"/>
                        </a:rPr>
                        <a:t>Demostrar que la vigilancia dirigida por la comunidad y los datos resultantes son verdaderamente independientes de los programas y proveedores sometidos a vigilancia.</a:t>
                      </a:r>
                    </a:p>
                  </a:txBody>
                  <a:tcPr marL="34290" marR="55245" marT="55245" marB="34290" anchor="ctr"/>
                </a:tc>
                <a:extLst>
                  <a:ext uri="{0D108BD9-81ED-4DB2-BD59-A6C34878D82A}">
                    <a16:rowId xmlns:a16="http://schemas.microsoft.com/office/drawing/2014/main" val="1725300060"/>
                  </a:ext>
                </a:extLst>
              </a:tr>
              <a:tr h="0">
                <a:tc>
                  <a:txBody>
                    <a:bodyPr/>
                    <a:lstStyle/>
                    <a:p>
                      <a:pPr rtl="0">
                        <a:lnSpc>
                          <a:spcPct val="120000"/>
                        </a:lnSpc>
                      </a:pPr>
                      <a:r>
                        <a:rPr lang="e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Los costos y el presupuesto de la propuesta de vigilancia dirigida por la comunidad no se calcularon </a:t>
                      </a:r>
                      <a:r>
                        <a:rPr lang="es" sz="12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adecuadamente</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contenido </a:t>
                      </a:r>
                      <a:r>
                        <a:rPr lang="es" sz="1200" dirty="0">
                          <a:effectLst/>
                          <a:latin typeface="Verdana" panose="020B0604030504040204" pitchFamily="34" charset="0"/>
                          <a:ea typeface="Verdana" panose="020B0604030504040204" pitchFamily="34" charset="0"/>
                          <a:cs typeface="Verdana" panose="020B0604030504040204" pitchFamily="34" charset="0"/>
                        </a:rPr>
                        <a:t>relativo al cálculo de costos y la presupuestación de la vigilancia dirigida por la comunidad en las secciones 6 y 7.</a:t>
                      </a:r>
                    </a:p>
                    <a:p>
                      <a:pPr rtl="0">
                        <a:lnSpc>
                          <a:spcPct val="120000"/>
                        </a:lnSpc>
                      </a:pPr>
                      <a:r>
                        <a:rPr lang="es" sz="1200" dirty="0">
                          <a:effectLst/>
                          <a:latin typeface="Verdana" panose="020B0604030504040204" pitchFamily="34" charset="0"/>
                          <a:ea typeface="Verdana" panose="020B0604030504040204" pitchFamily="34" charset="0"/>
                          <a:cs typeface="Verdana" panose="020B0604030504040204" pitchFamily="34" charset="0"/>
                        </a:rPr>
                        <a:t>Incluir presupuesto suficiente para contratar a organizaciones comunitarias que se encarguen de la recopilación y gestión de datos, así como de la presentación de informes a partir de estos.</a:t>
                      </a:r>
                    </a:p>
                  </a:txBody>
                  <a:tcPr marL="34290" marR="55245" marT="55245" marB="34290" anchor="ctr"/>
                </a:tc>
                <a:extLst>
                  <a:ext uri="{0D108BD9-81ED-4DB2-BD59-A6C34878D82A}">
                    <a16:rowId xmlns:a16="http://schemas.microsoft.com/office/drawing/2014/main" val="3790400889"/>
                  </a:ext>
                </a:extLst>
              </a:tr>
              <a:tr h="370840">
                <a:tc>
                  <a:txBody>
                    <a:bodyPr/>
                    <a:lstStyle/>
                    <a:p>
                      <a:pPr rtl="0">
                        <a:lnSpc>
                          <a:spcPct val="120000"/>
                        </a:lnSpc>
                      </a:pPr>
                      <a:r>
                        <a:rPr lang="es"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planificación de la vigilancia dirigida por la comunidad fue insuficiente</a:t>
                      </a:r>
                      <a:r>
                        <a:rPr lang="es" sz="12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rtl="0">
                        <a:lnSpc>
                          <a:spcPct val="120000"/>
                        </a:lnSpc>
                      </a:pPr>
                      <a:r>
                        <a:rPr lang="es" sz="1200" dirty="0" smtClean="0">
                          <a:effectLst/>
                          <a:latin typeface="Verdana" panose="020B0604030504040204" pitchFamily="34" charset="0"/>
                          <a:ea typeface="Verdana" panose="020B0604030504040204" pitchFamily="34" charset="0"/>
                          <a:cs typeface="Verdana" panose="020B0604030504040204" pitchFamily="34" charset="0"/>
                        </a:rPr>
                        <a:t>Ver </a:t>
                      </a:r>
                      <a:r>
                        <a:rPr lang="es" sz="1200" dirty="0">
                          <a:effectLst/>
                          <a:latin typeface="Verdana" panose="020B0604030504040204" pitchFamily="34" charset="0"/>
                          <a:ea typeface="Verdana" panose="020B0604030504040204" pitchFamily="34" charset="0"/>
                          <a:cs typeface="Verdana" panose="020B0604030504040204" pitchFamily="34" charset="0"/>
                        </a:rPr>
                        <a:t>contenido relativo a las actividades de vigilancia dirigida por la comunidad en las secciones 4 y 7.</a:t>
                      </a:r>
                    </a:p>
                    <a:p>
                      <a:pPr rtl="0">
                        <a:lnSpc>
                          <a:spcPct val="120000"/>
                        </a:lnSpc>
                      </a:pPr>
                      <a:r>
                        <a:rPr lang="es" sz="1200" dirty="0">
                          <a:effectLst/>
                          <a:latin typeface="Verdana" panose="020B0604030504040204" pitchFamily="34" charset="0"/>
                          <a:ea typeface="Verdana" panose="020B0604030504040204" pitchFamily="34" charset="0"/>
                          <a:cs typeface="Verdana" panose="020B0604030504040204" pitchFamily="34" charset="0"/>
                        </a:rPr>
                        <a:t>Nota: se sobrentiende que la planificación detallada debe llevarse a cabo una vez aprobadas las solicitudes de financiamiento e iniciado el proceso de preparación de subvenciones.</a:t>
                      </a:r>
                    </a:p>
                  </a:txBody>
                  <a:tcPr marL="34290" marR="55245" marT="55245" marB="34290" anchor="ctr"/>
                </a:tc>
                <a:extLst>
                  <a:ext uri="{0D108BD9-81ED-4DB2-BD59-A6C34878D82A}">
                    <a16:rowId xmlns:a16="http://schemas.microsoft.com/office/drawing/2014/main" val="3084098364"/>
                  </a:ext>
                </a:extLst>
              </a:tr>
            </a:tbl>
          </a:graphicData>
        </a:graphic>
      </p:graphicFrame>
    </p:spTree>
    <p:extLst>
      <p:ext uri="{BB962C8B-B14F-4D97-AF65-F5344CB8AC3E}">
        <p14:creationId xmlns:p14="http://schemas.microsoft.com/office/powerpoint/2010/main" val="360786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2AD-0D24-0D5D-C984-A99FE9B6EE7E}"/>
              </a:ext>
            </a:extLst>
          </p:cNvPr>
          <p:cNvSpPr>
            <a:spLocks noGrp="1"/>
          </p:cNvSpPr>
          <p:nvPr>
            <p:ph type="title"/>
          </p:nvPr>
        </p:nvSpPr>
        <p:spPr>
          <a:xfrm>
            <a:off x="1274845" y="830469"/>
            <a:ext cx="10722713" cy="544483"/>
          </a:xfrm>
        </p:spPr>
        <p:txBody>
          <a:bodyPr rtlCol="0"/>
          <a:lstStyle/>
          <a:p>
            <a:pPr rtl="0"/>
            <a:r>
              <a:rPr lang="es" sz="2800" b="1" dirty="0">
                <a:effectLst/>
                <a:ea typeface="Verdana" panose="020B0604030504040204" pitchFamily="34" charset="0"/>
                <a:cs typeface="Verdana" panose="020B0604030504040204" pitchFamily="34" charset="0"/>
              </a:rPr>
              <a:t>Descripción de la vigilancia dirigida por la comunidad dentro del marco modular del Fondo Mundial</a:t>
            </a:r>
            <a:r>
              <a:rPr lang="en-ZA" sz="4400" dirty="0">
                <a:solidFill>
                  <a:srgbClr val="E0001B"/>
                </a:solidFill>
                <a:effectLst/>
                <a:latin typeface="IAS Ribbon Sans Bold" pitchFamily="2" charset="0"/>
              </a:rPr>
              <a:t/>
            </a:r>
            <a:br>
              <a:rPr lang="en-ZA" sz="4400" dirty="0">
                <a:solidFill>
                  <a:srgbClr val="E0001B"/>
                </a:solidFill>
                <a:effectLst/>
                <a:latin typeface="IAS Ribbon Sans Bold" pitchFamily="2" charset="0"/>
              </a:rPr>
            </a:br>
            <a:endParaRPr lang="en-US" sz="4400" dirty="0"/>
          </a:p>
        </p:txBody>
      </p:sp>
      <p:sp>
        <p:nvSpPr>
          <p:cNvPr id="3" name="Content Placeholder 2">
            <a:extLst>
              <a:ext uri="{FF2B5EF4-FFF2-40B4-BE49-F238E27FC236}">
                <a16:creationId xmlns:a16="http://schemas.microsoft.com/office/drawing/2014/main" id="{A6FB1D04-C20D-F9C2-5146-F20497D9E9F8}"/>
              </a:ext>
            </a:extLst>
          </p:cNvPr>
          <p:cNvSpPr>
            <a:spLocks noGrp="1"/>
          </p:cNvSpPr>
          <p:nvPr>
            <p:ph idx="1"/>
          </p:nvPr>
        </p:nvSpPr>
        <p:spPr>
          <a:xfrm>
            <a:off x="1475541" y="1877131"/>
            <a:ext cx="9903124" cy="2270812"/>
          </a:xfrm>
        </p:spPr>
        <p:txBody>
          <a:bodyPr rtlCol="0"/>
          <a:lstStyle/>
          <a:p>
            <a:pPr marL="0" indent="0" rtl="0">
              <a:buNone/>
            </a:pPr>
            <a:r>
              <a:rPr lang="es" sz="1400" dirty="0">
                <a:effectLst/>
                <a:ea typeface="Verdana" panose="020B0604030504040204" pitchFamily="34" charset="0"/>
                <a:cs typeface="Verdana" panose="020B0604030504040204" pitchFamily="34" charset="0"/>
              </a:rPr>
              <a:t>La vigilancia dirigida por la comunidad puede financiarse a través de las subvenciones del Fondo Mundial destinadas a </a:t>
            </a:r>
            <a:r>
              <a:rPr lang="es" sz="1400" b="1" dirty="0">
                <a:solidFill>
                  <a:schemeClr val="accent1"/>
                </a:solidFill>
                <a:effectLst/>
                <a:ea typeface="Verdana" panose="020B0604030504040204" pitchFamily="34" charset="0"/>
                <a:cs typeface="Verdana" panose="020B0604030504040204" pitchFamily="34" charset="0"/>
                <a:hlinkClick r:id="rId2">
                  <a:extLst>
                    <a:ext uri="{A12FA001-AC4F-418D-AE19-62706E023703}">
                      <ahyp:hlinkClr xmlns="" xmlns:ahyp="http://schemas.microsoft.com/office/drawing/2018/hyperlinkcolor" val="tx"/>
                    </a:ext>
                  </a:extLst>
                </a:hlinkClick>
              </a:rPr>
              <a:t>sistemas para la salud resilientes y sostenibles (SSRS)</a:t>
            </a:r>
            <a:r>
              <a:rPr lang="es" sz="1400" b="1" dirty="0">
                <a:solidFill>
                  <a:schemeClr val="accent1"/>
                </a:solidFill>
                <a:effectLst/>
                <a:ea typeface="Verdana" panose="020B0604030504040204" pitchFamily="34" charset="0"/>
                <a:cs typeface="Verdana" panose="020B0604030504040204" pitchFamily="34" charset="0"/>
              </a:rPr>
              <a:t> </a:t>
            </a:r>
            <a:r>
              <a:rPr lang="es" sz="1400" dirty="0">
                <a:effectLst/>
                <a:ea typeface="Verdana" panose="020B0604030504040204" pitchFamily="34" charset="0"/>
                <a:cs typeface="Verdana" panose="020B0604030504040204" pitchFamily="34" charset="0"/>
              </a:rPr>
              <a:t>y también como parte de los componentes de SSRS de las </a:t>
            </a:r>
            <a:r>
              <a:rPr lang="es" sz="1400" b="1" dirty="0">
                <a:solidFill>
                  <a:schemeClr val="accent2"/>
                </a:solidFill>
                <a:effectLst/>
                <a:ea typeface="Verdana" panose="020B0604030504040204" pitchFamily="34" charset="0"/>
                <a:cs typeface="Verdana" panose="020B0604030504040204" pitchFamily="34" charset="0"/>
              </a:rPr>
              <a:t>subvenciones para enfermedades específicas, destinadas al VIH, la tuberculosis o la malaria</a:t>
            </a:r>
            <a:r>
              <a:rPr lang="es" sz="1400" dirty="0">
                <a:solidFill>
                  <a:schemeClr val="accent2"/>
                </a:solidFill>
                <a:effectLst/>
                <a:ea typeface="Verdana" panose="020B0604030504040204" pitchFamily="34" charset="0"/>
                <a:cs typeface="Verdana" panose="020B0604030504040204" pitchFamily="34" charset="0"/>
              </a:rPr>
              <a:t>.</a:t>
            </a:r>
          </a:p>
          <a:p>
            <a:pPr marL="0" indent="0" rtl="0">
              <a:buNone/>
            </a:pPr>
            <a:endParaRPr lang="en-ZA" sz="900" dirty="0">
              <a:effectLst/>
              <a:ea typeface="Verdana" panose="020B0604030504040204" pitchFamily="34" charset="0"/>
              <a:cs typeface="Verdana" panose="020B0604030504040204" pitchFamily="34" charset="0"/>
            </a:endParaRPr>
          </a:p>
          <a:p>
            <a:pPr marL="0" indent="0" rtl="0">
              <a:buNone/>
            </a:pPr>
            <a:r>
              <a:rPr lang="es" sz="1400" dirty="0">
                <a:effectLst/>
                <a:ea typeface="Verdana" panose="020B0604030504040204" pitchFamily="34" charset="0"/>
                <a:cs typeface="Verdana" panose="020B0604030504040204" pitchFamily="34" charset="0"/>
              </a:rPr>
              <a:t>Dentro de los SSRS, las actividades de vigilancia dirigida por la comunidad se financian en el marco del </a:t>
            </a:r>
            <a:r>
              <a:rPr lang="es" sz="1400" b="1" dirty="0">
                <a:solidFill>
                  <a:schemeClr val="accent2"/>
                </a:solidFill>
                <a:effectLst/>
                <a:ea typeface="Verdana" panose="020B0604030504040204" pitchFamily="34" charset="0"/>
                <a:cs typeface="Verdana" panose="020B0604030504040204" pitchFamily="34" charset="0"/>
              </a:rPr>
              <a:t>fortalecimiento de los sistemas comunitarios (FSC). </a:t>
            </a:r>
            <a:r>
              <a:rPr lang="es" sz="1400" dirty="0">
                <a:effectLst/>
                <a:ea typeface="Verdana" panose="020B0604030504040204" pitchFamily="34" charset="0"/>
                <a:cs typeface="Verdana" panose="020B0604030504040204" pitchFamily="34" charset="0"/>
              </a:rPr>
              <a:t>En su ciclo de financiamiento 2023-2025, el Fondo Mundial hace hincapié en la vigilancia dirigida por la comunidad como uno de los cuatro aspectos del fortalecimiento de los sistemas comunitarios, junto con la investigación y promoción dirigidas por la comunidad; la creación de capacidad comunitaria; y el desarrollo del liderazgo, la participación, los vínculos y la coordinación de las comunidades.</a:t>
            </a:r>
          </a:p>
          <a:p>
            <a:pPr marL="0" indent="0" rtl="0">
              <a:buNone/>
            </a:pPr>
            <a:endParaRPr lang="en-ZA" sz="900" dirty="0">
              <a:ea typeface="Verdana" panose="020B0604030504040204" pitchFamily="34" charset="0"/>
              <a:cs typeface="Verdana" panose="020B0604030504040204" pitchFamily="34" charset="0"/>
            </a:endParaRPr>
          </a:p>
          <a:p>
            <a:pPr marL="0" indent="0" rtl="0">
              <a:buNone/>
            </a:pPr>
            <a:r>
              <a:rPr lang="es" sz="1400" dirty="0">
                <a:effectLst/>
                <a:ea typeface="Verdana" panose="020B0604030504040204" pitchFamily="34" charset="0"/>
                <a:cs typeface="Verdana" panose="020B0604030504040204" pitchFamily="34" charset="0"/>
              </a:rPr>
              <a:t>Los costos derivados de que los gobiernos y los proveedores de servicios de salud faciliten el uso de datos sobre vigilancia dirigida por la comunidad pueden financiarse en el marco del </a:t>
            </a:r>
            <a:r>
              <a:rPr lang="es" sz="1400" b="1" dirty="0">
                <a:solidFill>
                  <a:schemeClr val="accent2"/>
                </a:solidFill>
                <a:effectLst/>
                <a:ea typeface="Verdana" panose="020B0604030504040204" pitchFamily="34" charset="0"/>
                <a:cs typeface="Verdana" panose="020B0604030504040204" pitchFamily="34" charset="0"/>
              </a:rPr>
              <a:t>fortalecimiento de la calidad de los datos de seguimiento y evaluación del país</a:t>
            </a:r>
            <a:r>
              <a:rPr lang="es" sz="1400" dirty="0">
                <a:solidFill>
                  <a:schemeClr val="accent2"/>
                </a:solidFill>
                <a:effectLst/>
                <a:ea typeface="Verdana" panose="020B0604030504040204" pitchFamily="34" charset="0"/>
                <a:cs typeface="Verdana" panose="020B0604030504040204" pitchFamily="34" charset="0"/>
              </a:rPr>
              <a:t>. </a:t>
            </a:r>
          </a:p>
          <a:p>
            <a:pPr marL="0" indent="0" rtl="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76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1669-8C7D-904E-AF24-8DC78CE27835}"/>
              </a:ext>
            </a:extLst>
          </p:cNvPr>
          <p:cNvSpPr>
            <a:spLocks noGrp="1"/>
          </p:cNvSpPr>
          <p:nvPr>
            <p:ph type="title"/>
          </p:nvPr>
        </p:nvSpPr>
        <p:spPr>
          <a:xfrm>
            <a:off x="1274846" y="830469"/>
            <a:ext cx="9098863" cy="1095867"/>
          </a:xfrm>
        </p:spPr>
        <p:txBody>
          <a:bodyPr rtlCol="0"/>
          <a:lstStyle/>
          <a:p>
            <a:pPr rtl="0"/>
            <a:r>
              <a:rPr lang="es" b="1" dirty="0">
                <a:effectLst/>
                <a:ea typeface="Verdana" panose="020B0604030504040204" pitchFamily="34" charset="0"/>
                <a:cs typeface="Verdana" panose="020B0604030504040204" pitchFamily="34" charset="0"/>
              </a:rPr>
              <a:t>Defensa de la vigilancia dirigida por la comunidad como una prioridad</a:t>
            </a:r>
            <a:r>
              <a:rPr lang="en-ZA" b="1" dirty="0">
                <a:effectLst/>
                <a:ea typeface="Verdana" panose="020B0604030504040204" pitchFamily="34" charset="0"/>
                <a:cs typeface="Verdana" panose="020B0604030504040204" pitchFamily="34" charset="0"/>
              </a:rPr>
              <a:t/>
            </a:r>
            <a:br>
              <a:rPr lang="en-ZA" b="1" dirty="0">
                <a:effectLst/>
                <a:ea typeface="Verdana" panose="020B0604030504040204" pitchFamily="34" charset="0"/>
                <a:cs typeface="Verdana" panose="020B0604030504040204" pitchFamily="34" charset="0"/>
              </a:rPr>
            </a:br>
            <a:r>
              <a:rPr lang="en-ZA" sz="4400" b="1" dirty="0">
                <a:effectLst/>
                <a:ea typeface="Verdana" panose="020B0604030504040204" pitchFamily="34" charset="0"/>
                <a:cs typeface="Verdana" panose="020B0604030504040204" pitchFamily="34" charset="0"/>
              </a:rPr>
              <a:t/>
            </a:r>
            <a:br>
              <a:rPr lang="en-ZA" sz="4400" b="1" dirty="0">
                <a:effectLst/>
                <a:ea typeface="Verdana" panose="020B0604030504040204" pitchFamily="34" charset="0"/>
                <a:cs typeface="Verdana" panose="020B0604030504040204" pitchFamily="34" charset="0"/>
              </a:rPr>
            </a:br>
            <a:r>
              <a:rPr lang="en-ZA" sz="4400" dirty="0">
                <a:effectLst/>
                <a:ea typeface="Verdana" panose="020B0604030504040204" pitchFamily="34" charset="0"/>
                <a:cs typeface="Verdana" panose="020B0604030504040204" pitchFamily="34" charset="0"/>
              </a:rPr>
              <a:t/>
            </a:r>
            <a:br>
              <a:rPr lang="en-ZA" sz="4400" dirty="0">
                <a:effectLst/>
                <a:ea typeface="Verdana" panose="020B0604030504040204" pitchFamily="34" charset="0"/>
                <a:cs typeface="Verdana" panose="020B0604030504040204" pitchFamily="34" charset="0"/>
              </a:rPr>
            </a:br>
            <a:endParaRPr lang="en-US" sz="44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D3A7190-1C0B-E90A-4C18-7CC6DB1BE589}"/>
              </a:ext>
            </a:extLst>
          </p:cNvPr>
          <p:cNvSpPr>
            <a:spLocks noGrp="1"/>
          </p:cNvSpPr>
          <p:nvPr>
            <p:ph idx="1"/>
          </p:nvPr>
        </p:nvSpPr>
        <p:spPr>
          <a:xfrm>
            <a:off x="1052423" y="1926336"/>
            <a:ext cx="10924718" cy="4380238"/>
          </a:xfrm>
        </p:spPr>
        <p:txBody>
          <a:bodyPr rtlCol="0"/>
          <a:lstStyle/>
          <a:p>
            <a:pPr marL="285750" lvl="3" indent="-285750" rtl="0">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La vigilancia dirigida por la comunidad es una intervención mediante la cual las comunidades y los usuarios de servicios recopilan datos —</a:t>
            </a:r>
            <a:r>
              <a:rPr lang="es" sz="1400" b="1" dirty="0">
                <a:solidFill>
                  <a:schemeClr val="accent2"/>
                </a:solidFill>
                <a:effectLst/>
                <a:ea typeface="Verdana" panose="020B0604030504040204" pitchFamily="34" charset="0"/>
                <a:cs typeface="Verdana" panose="020B0604030504040204" pitchFamily="34" charset="0"/>
              </a:rPr>
              <a:t>pruebas periódicas, localizadas y aplicables</a:t>
            </a:r>
            <a:r>
              <a:rPr lang="es" sz="1400" dirty="0">
                <a:effectLst/>
                <a:ea typeface="Verdana" panose="020B0604030504040204" pitchFamily="34" charset="0"/>
                <a:cs typeface="Verdana" panose="020B0604030504040204" pitchFamily="34" charset="0"/>
              </a:rPr>
              <a:t>— que ayudan a los administradores y proveedores a mejorar los servicios y programas. </a:t>
            </a:r>
          </a:p>
          <a:p>
            <a:pPr marL="285750" lvl="3" indent="-285750" rtl="0">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La vigilancia dirigida por la comunidad combina el </a:t>
            </a:r>
            <a:r>
              <a:rPr lang="es" sz="1400" b="1" dirty="0">
                <a:solidFill>
                  <a:schemeClr val="accent2"/>
                </a:solidFill>
                <a:effectLst/>
                <a:ea typeface="Verdana" panose="020B0604030504040204" pitchFamily="34" charset="0"/>
                <a:cs typeface="Verdana" panose="020B0604030504040204" pitchFamily="34" charset="0"/>
              </a:rPr>
              <a:t>poder de la tecnología digital</a:t>
            </a:r>
            <a:r>
              <a:rPr lang="es" sz="1400" dirty="0">
                <a:effectLst/>
                <a:ea typeface="Verdana" panose="020B0604030504040204" pitchFamily="34" charset="0"/>
                <a:cs typeface="Verdana" panose="020B0604030504040204" pitchFamily="34" charset="0"/>
              </a:rPr>
              <a:t> (teléfonos, tabletas y gestión de datos) con la </a:t>
            </a:r>
            <a:r>
              <a:rPr lang="es" sz="1400" b="1" dirty="0">
                <a:solidFill>
                  <a:schemeClr val="accent2"/>
                </a:solidFill>
                <a:effectLst/>
                <a:ea typeface="Verdana" panose="020B0604030504040204" pitchFamily="34" charset="0"/>
                <a:cs typeface="Verdana" panose="020B0604030504040204" pitchFamily="34" charset="0"/>
              </a:rPr>
              <a:t>participación de la comunidad</a:t>
            </a:r>
            <a:r>
              <a:rPr lang="es" sz="1400" dirty="0">
                <a:effectLst/>
                <a:ea typeface="Verdana" panose="020B0604030504040204" pitchFamily="34" charset="0"/>
                <a:cs typeface="Verdana" panose="020B0604030504040204" pitchFamily="34" charset="0"/>
              </a:rPr>
              <a:t>, para proponer mejoras en los servicios y programas locales.</a:t>
            </a:r>
          </a:p>
          <a:p>
            <a:pPr marL="285750" lvl="3" indent="-285750" rtl="0">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Esta vigilancia aporta pruebas de gran valor partiendo de la perspectiva holística de las personas que se benefician de dichos servicios y programas. Gracias a esta información, ayuda a los sistemas de salud nacionales a avanzar hacia </a:t>
            </a:r>
            <a:r>
              <a:rPr lang="es" sz="1400" b="1" dirty="0">
                <a:solidFill>
                  <a:schemeClr val="accent2"/>
                </a:solidFill>
                <a:effectLst/>
                <a:ea typeface="Verdana" panose="020B0604030504040204" pitchFamily="34" charset="0"/>
                <a:cs typeface="Verdana" panose="020B0604030504040204" pitchFamily="34" charset="0"/>
              </a:rPr>
              <a:t>enfoques integrados y centrados en las personas</a:t>
            </a:r>
            <a:r>
              <a:rPr lang="es" sz="1400" dirty="0">
                <a:effectLst/>
                <a:ea typeface="Verdana" panose="020B0604030504040204" pitchFamily="34" charset="0"/>
                <a:cs typeface="Verdana" panose="020B0604030504040204" pitchFamily="34" charset="0"/>
              </a:rPr>
              <a:t>, con vistas a prestar servicios sociales y de salud de calidad. </a:t>
            </a:r>
          </a:p>
          <a:p>
            <a:pPr marL="285750" lvl="3" indent="-285750" rtl="0">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Al hacer partícipes a los clientes en la recopilación de datos sobre servicios, programas y políticas, la vigilancia dirigida por la comunidad es capaz de</a:t>
            </a:r>
            <a:r>
              <a:rPr lang="es" sz="1400" b="1" dirty="0">
                <a:solidFill>
                  <a:schemeClr val="accent2"/>
                </a:solidFill>
                <a:effectLst/>
                <a:ea typeface="Verdana" panose="020B0604030504040204" pitchFamily="34" charset="0"/>
                <a:cs typeface="Verdana" panose="020B0604030504040204" pitchFamily="34" charset="0"/>
              </a:rPr>
              <a:t> empoderar a las poblaciones clave y vulnerables</a:t>
            </a:r>
            <a:r>
              <a:rPr lang="es" sz="1400" dirty="0">
                <a:effectLst/>
                <a:ea typeface="Verdana" panose="020B0604030504040204" pitchFamily="34" charset="0"/>
                <a:cs typeface="Verdana" panose="020B0604030504040204" pitchFamily="34" charset="0"/>
              </a:rPr>
              <a:t> para que establezcan diálogos con los proveedores sobre los resultados indirectos de salud previstos y los obstáculos relacionados con los derechos y el género. Además, esta vigilancia es una intervención social y estructural que empodera a las comunidades con el fin de garantizar que los proveedores de servicios, los administradores de programas y los responsables de formular políticas rindan cuentas.</a:t>
            </a:r>
          </a:p>
        </p:txBody>
      </p:sp>
    </p:spTree>
    <p:extLst>
      <p:ext uri="{BB962C8B-B14F-4D97-AF65-F5344CB8AC3E}">
        <p14:creationId xmlns:p14="http://schemas.microsoft.com/office/powerpoint/2010/main" val="138582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4AD-E801-C836-5B74-187D5AB6A921}"/>
              </a:ext>
            </a:extLst>
          </p:cNvPr>
          <p:cNvSpPr>
            <a:spLocks noGrp="1"/>
          </p:cNvSpPr>
          <p:nvPr>
            <p:ph type="title"/>
          </p:nvPr>
        </p:nvSpPr>
        <p:spPr>
          <a:xfrm>
            <a:off x="1274846" y="623435"/>
            <a:ext cx="10409153" cy="998331"/>
          </a:xfrm>
        </p:spPr>
        <p:txBody>
          <a:bodyPr rtlCol="0"/>
          <a:lstStyle/>
          <a:p>
            <a:pPr rtl="0"/>
            <a:r>
              <a:rPr lang="es" b="1" dirty="0">
                <a:effectLst/>
                <a:ea typeface="Verdana" panose="020B0604030504040204" pitchFamily="34" charset="0"/>
                <a:cs typeface="Verdana" panose="020B0604030504040204" pitchFamily="34" charset="0"/>
              </a:rPr>
              <a:t>Descripción de los costos y presupuestos de la vigilancia dirigida por la comunidad</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180D8162-1C9C-3718-3FE7-78A071A54493}"/>
              </a:ext>
            </a:extLst>
          </p:cNvPr>
          <p:cNvSpPr>
            <a:spLocks noGrp="1"/>
          </p:cNvSpPr>
          <p:nvPr>
            <p:ph idx="1"/>
          </p:nvPr>
        </p:nvSpPr>
        <p:spPr>
          <a:xfrm>
            <a:off x="775492" y="1887166"/>
            <a:ext cx="5393968" cy="3048390"/>
          </a:xfrm>
        </p:spPr>
        <p:txBody>
          <a:bodyPr rtlCol="0"/>
          <a:lstStyle/>
          <a:p>
            <a:pPr marL="0" indent="0" rtl="0">
              <a:buNone/>
            </a:pPr>
            <a:r>
              <a:rPr lang="es" sz="1400" dirty="0">
                <a:effectLst/>
                <a:ea typeface="Verdana" panose="020B0604030504040204" pitchFamily="34" charset="0"/>
                <a:cs typeface="Verdana" panose="020B0604030504040204" pitchFamily="34" charset="0"/>
              </a:rPr>
              <a:t>El Fondo Mundial insta a los países a asignar suficiente financiamiento a los programas ejecutados por la sociedad civil, especialmente a la vigilancia que llevan a cabo las organizaciones dirigidas por la comunidad.</a:t>
            </a:r>
          </a:p>
          <a:p>
            <a:pPr marL="0" indent="0" rtl="0">
              <a:buNone/>
            </a:pPr>
            <a:endParaRPr lang="en-ZA" sz="1000" dirty="0">
              <a:ea typeface="Verdana" panose="020B0604030504040204" pitchFamily="34" charset="0"/>
              <a:cs typeface="Verdana" panose="020B0604030504040204" pitchFamily="34" charset="0"/>
            </a:endParaRPr>
          </a:p>
          <a:p>
            <a:pPr marL="0" indent="0" rtl="0">
              <a:buNone/>
            </a:pPr>
            <a:r>
              <a:rPr lang="es" sz="1400" dirty="0">
                <a:effectLst/>
                <a:ea typeface="Verdana" panose="020B0604030504040204" pitchFamily="34" charset="0"/>
                <a:cs typeface="Verdana" panose="020B0604030504040204" pitchFamily="34" charset="0"/>
              </a:rPr>
              <a:t>En el contexto de las solicitudes de financiamiento al Fondo Mundial y de la preparación de subvenciones, las entidades ejecutoras de la vigilancia dirigida por la comunidad deben </a:t>
            </a:r>
            <a:r>
              <a:rPr lang="es" sz="1400" b="1" dirty="0">
                <a:solidFill>
                  <a:schemeClr val="accent2"/>
                </a:solidFill>
                <a:effectLst/>
                <a:ea typeface="Verdana" panose="020B0604030504040204" pitchFamily="34" charset="0"/>
                <a:cs typeface="Verdana" panose="020B0604030504040204" pitchFamily="34" charset="0"/>
              </a:rPr>
              <a:t>facilitar las propuestas de presupuestos relativas a dicha vigilancia a su MCP o MCR</a:t>
            </a:r>
            <a:r>
              <a:rPr lang="es" sz="1400" dirty="0">
                <a:effectLst/>
                <a:ea typeface="Verdana" panose="020B0604030504040204" pitchFamily="34" charset="0"/>
                <a:cs typeface="Verdana" panose="020B0604030504040204" pitchFamily="34" charset="0"/>
              </a:rPr>
              <a:t>. Es posible que el MCP o el MCR soliciten únicamente un presupuesto resumido para la solicitud de financiamiento inicial. No obstante, una vez que la solicitud de financiamiento de un país se recomiende para la concesión de una subvención del Fondo Mundial, se exigirá un presupuesto más detallado. </a:t>
            </a:r>
          </a:p>
        </p:txBody>
      </p:sp>
      <p:pic>
        <p:nvPicPr>
          <p:cNvPr id="4" name="Picture 3"/>
          <p:cNvPicPr>
            <a:picLocks noChangeAspect="1"/>
          </p:cNvPicPr>
          <p:nvPr/>
        </p:nvPicPr>
        <p:blipFill>
          <a:blip r:embed="rId3"/>
          <a:stretch>
            <a:fillRect/>
          </a:stretch>
        </p:blipFill>
        <p:spPr>
          <a:xfrm>
            <a:off x="6286192" y="1887166"/>
            <a:ext cx="5845452" cy="2562515"/>
          </a:xfrm>
          <a:prstGeom prst="rect">
            <a:avLst/>
          </a:prstGeom>
        </p:spPr>
      </p:pic>
      <p:sp>
        <p:nvSpPr>
          <p:cNvPr id="5" name="TextBox 4"/>
          <p:cNvSpPr txBox="1"/>
          <p:nvPr/>
        </p:nvSpPr>
        <p:spPr>
          <a:xfrm>
            <a:off x="6286192" y="4554284"/>
            <a:ext cx="5845452" cy="369332"/>
          </a:xfrm>
          <a:prstGeom prst="rect">
            <a:avLst/>
          </a:prstGeom>
          <a:noFill/>
        </p:spPr>
        <p:txBody>
          <a:bodyPr wrap="square" rtlCol="0">
            <a:spAutoFit/>
          </a:bodyPr>
          <a:lstStyle/>
          <a:p>
            <a:r>
              <a:rPr lang="en-US" sz="900" dirty="0" err="1" smtClean="0">
                <a:latin typeface="Verdana" panose="020B0604030504040204" pitchFamily="34" charset="0"/>
                <a:ea typeface="Verdana" panose="020B0604030504040204" pitchFamily="34" charset="0"/>
                <a:cs typeface="Calibri" panose="020F0502020204030204" pitchFamily="34" charset="0"/>
              </a:rPr>
              <a:t>Directrices</a:t>
            </a:r>
            <a:r>
              <a:rPr lang="en-US" sz="900" dirty="0">
                <a:latin typeface="Verdana" panose="020B0604030504040204" pitchFamily="34" charset="0"/>
                <a:ea typeface="Verdana" panose="020B0604030504040204" pitchFamily="34" charset="0"/>
                <a:cs typeface="Calibri" panose="020F0502020204030204" pitchFamily="34" charset="0"/>
              </a:rPr>
              <a:t>: </a:t>
            </a:r>
            <a:r>
              <a:rPr lang="en-US" sz="900" dirty="0">
                <a:latin typeface="Verdana" panose="020B0604030504040204" pitchFamily="34" charset="0"/>
                <a:ea typeface="Verdana" panose="020B0604030504040204" pitchFamily="34" charset="0"/>
                <a:cs typeface="Calibri" panose="020F0502020204030204" pitchFamily="34" charset="0"/>
                <a:hlinkClick r:id="rId4"/>
              </a:rPr>
              <a:t>https://www.theglobalfund.org/media/9508/core_budgetinginglobalfundgrants_guideline_es.pdf</a:t>
            </a:r>
            <a:endParaRPr lang="en-US" sz="900"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2894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97679" y="539815"/>
            <a:ext cx="10199777" cy="553453"/>
          </a:xfrm>
        </p:spPr>
        <p:txBody>
          <a:bodyPr rtlCol="0"/>
          <a:lstStyle/>
          <a:p>
            <a:pPr>
              <a:lnSpc>
                <a:spcPct val="100000"/>
              </a:lnSpc>
            </a:pPr>
            <a:r>
              <a:rPr lang="es" sz="3200" b="1" dirty="0">
                <a:effectLst/>
                <a:ea typeface="Verdana" panose="020B0604030504040204" pitchFamily="34" charset="0"/>
                <a:cs typeface="Verdana" panose="020B0604030504040204" pitchFamily="34" charset="0"/>
              </a:rPr>
              <a:t>Presupuestación </a:t>
            </a:r>
            <a:r>
              <a:rPr lang="es-ES" sz="3200" dirty="0" smtClean="0">
                <a:ea typeface="Verdana" panose="020B0604030504040204" pitchFamily="34" charset="0"/>
                <a:cs typeface="Verdana" panose="020B0604030504040204" pitchFamily="34" charset="0"/>
              </a:rPr>
              <a:t>de </a:t>
            </a:r>
            <a:r>
              <a:rPr lang="es-ES" sz="3200" dirty="0">
                <a:ea typeface="Verdana" panose="020B0604030504040204" pitchFamily="34" charset="0"/>
                <a:cs typeface="Verdana" panose="020B0604030504040204" pitchFamily="34" charset="0"/>
              </a:rPr>
              <a:t>los recursos humanos</a:t>
            </a:r>
            <a:endParaRPr lang="en-ZA" sz="3200" dirty="0">
              <a:effectLst/>
              <a:ea typeface="Verdana" panose="020B0604030504040204" pitchFamily="34" charset="0"/>
              <a:cs typeface="Verdana" panose="020B0604030504040204" pitchFamily="34" charset="0"/>
            </a:endParaRPr>
          </a:p>
        </p:txBody>
      </p:sp>
      <p:graphicFrame>
        <p:nvGraphicFramePr>
          <p:cNvPr id="7" name="Table 7">
            <a:extLst>
              <a:ext uri="{FF2B5EF4-FFF2-40B4-BE49-F238E27FC236}">
                <a16:creationId xmlns:a16="http://schemas.microsoft.com/office/drawing/2014/main" id="{F0A1AF27-1529-B628-D670-8162264836E8}"/>
              </a:ext>
            </a:extLst>
          </p:cNvPr>
          <p:cNvGraphicFramePr>
            <a:graphicFrameLocks noGrp="1"/>
          </p:cNvGraphicFramePr>
          <p:nvPr>
            <p:extLst>
              <p:ext uri="{D42A27DB-BD31-4B8C-83A1-F6EECF244321}">
                <p14:modId xmlns:p14="http://schemas.microsoft.com/office/powerpoint/2010/main" val="2362241412"/>
              </p:ext>
            </p:extLst>
          </p:nvPr>
        </p:nvGraphicFramePr>
        <p:xfrm>
          <a:off x="6665360" y="2007492"/>
          <a:ext cx="4832096" cy="4484727"/>
        </p:xfrm>
        <a:graphic>
          <a:graphicData uri="http://schemas.openxmlformats.org/drawingml/2006/table">
            <a:tbl>
              <a:tblPr firstRow="1" bandRow="1">
                <a:tableStyleId>{5C22544A-7EE6-4342-B048-85BDC9FD1C3A}</a:tableStyleId>
              </a:tblPr>
              <a:tblGrid>
                <a:gridCol w="4832096">
                  <a:extLst>
                    <a:ext uri="{9D8B030D-6E8A-4147-A177-3AD203B41FA5}">
                      <a16:colId xmlns:a16="http://schemas.microsoft.com/office/drawing/2014/main" val="751309326"/>
                    </a:ext>
                  </a:extLst>
                </a:gridCol>
              </a:tblGrid>
              <a:tr h="450169">
                <a:tc>
                  <a:txBody>
                    <a:bodyPr/>
                    <a:lstStyle/>
                    <a:p>
                      <a:pPr rtl="0"/>
                      <a:r>
                        <a:rPr lang="es" sz="14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Ejemplos de categorías de recursos humanos</a:t>
                      </a:r>
                      <a:endParaRPr lang="en-ZA" sz="14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144000" marR="108000" marT="55245" marB="27623" anchor="ctr"/>
                </a:tc>
                <a:extLst>
                  <a:ext uri="{0D108BD9-81ED-4DB2-BD59-A6C34878D82A}">
                    <a16:rowId xmlns:a16="http://schemas.microsoft.com/office/drawing/2014/main" val="2523122714"/>
                  </a:ext>
                </a:extLst>
              </a:tr>
              <a:tr h="450169">
                <a:tc>
                  <a:txBody>
                    <a:bodyPr/>
                    <a:lstStyle/>
                    <a:p>
                      <a:pPr rtl="0"/>
                      <a:r>
                        <a:rPr lang="es" sz="1400">
                          <a:solidFill>
                            <a:srgbClr val="E0001B"/>
                          </a:solidFill>
                          <a:effectLst/>
                          <a:latin typeface="Verdana" panose="020B0604030504040204" pitchFamily="34" charset="0"/>
                          <a:ea typeface="Verdana" panose="020B0604030504040204" pitchFamily="34" charset="0"/>
                          <a:cs typeface="Verdana" panose="020B0604030504040204" pitchFamily="34" charset="0"/>
                        </a:rPr>
                        <a:t>Recopilación de datos de primera línea</a:t>
                      </a:r>
                    </a:p>
                  </a:txBody>
                  <a:tcPr marL="144000" marR="108000" marT="55245" marB="27623" anchor="ctr"/>
                </a:tc>
                <a:extLst>
                  <a:ext uri="{0D108BD9-81ED-4DB2-BD59-A6C34878D82A}">
                    <a16:rowId xmlns:a16="http://schemas.microsoft.com/office/drawing/2014/main" val="2841136153"/>
                  </a:ext>
                </a:extLst>
              </a:tr>
              <a:tr h="692597">
                <a:tc>
                  <a:txBody>
                    <a:bodyPr/>
                    <a:lstStyle/>
                    <a:p>
                      <a:pPr rtl="0"/>
                      <a:r>
                        <a:rPr lang="es" sz="1400">
                          <a:solidFill>
                            <a:srgbClr val="E0001B"/>
                          </a:solidFill>
                          <a:effectLst/>
                          <a:latin typeface="Verdana" panose="020B0604030504040204" pitchFamily="34" charset="0"/>
                          <a:ea typeface="Verdana" panose="020B0604030504040204" pitchFamily="34" charset="0"/>
                          <a:cs typeface="Verdana" panose="020B0604030504040204" pitchFamily="34" charset="0"/>
                        </a:rPr>
                        <a:t>Supervisores de apoyo a la recopilación de datos (formación, calidad de los datos y verificación de estos)</a:t>
                      </a:r>
                    </a:p>
                  </a:txBody>
                  <a:tcPr marL="144000" marR="108000" marT="55245" marB="27623" anchor="ctr"/>
                </a:tc>
                <a:extLst>
                  <a:ext uri="{0D108BD9-81ED-4DB2-BD59-A6C34878D82A}">
                    <a16:rowId xmlns:a16="http://schemas.microsoft.com/office/drawing/2014/main" val="1171979455"/>
                  </a:ext>
                </a:extLst>
              </a:tr>
              <a:tr h="692597">
                <a:tc>
                  <a:txBody>
                    <a:bodyPr/>
                    <a:lstStyle/>
                    <a:p>
                      <a:pPr rtl="0"/>
                      <a:r>
                        <a:rPr lang="es" sz="1400">
                          <a:solidFill>
                            <a:srgbClr val="E0001B"/>
                          </a:solidFill>
                          <a:effectLst/>
                          <a:latin typeface="Verdana" panose="020B0604030504040204" pitchFamily="34" charset="0"/>
                          <a:ea typeface="Verdana" panose="020B0604030504040204" pitchFamily="34" charset="0"/>
                          <a:cs typeface="Verdana" panose="020B0604030504040204" pitchFamily="34" charset="0"/>
                        </a:rPr>
                        <a:t>Gestión de datos (programas informáticos, registro, almacenamiento, limpieza, análisis y seguridad de datos)</a:t>
                      </a:r>
                    </a:p>
                  </a:txBody>
                  <a:tcPr marL="144000" marR="108000" marT="55245" marB="27623" anchor="ctr"/>
                </a:tc>
                <a:extLst>
                  <a:ext uri="{0D108BD9-81ED-4DB2-BD59-A6C34878D82A}">
                    <a16:rowId xmlns:a16="http://schemas.microsoft.com/office/drawing/2014/main" val="290520815"/>
                  </a:ext>
                </a:extLst>
              </a:tr>
              <a:tr h="692597">
                <a:tc>
                  <a:txBody>
                    <a:bodyPr/>
                    <a:lstStyle/>
                    <a:p>
                      <a:pPr rtl="0"/>
                      <a:r>
                        <a:rPr lang="es" sz="1400">
                          <a:solidFill>
                            <a:srgbClr val="E0001B"/>
                          </a:solidFill>
                          <a:effectLst/>
                          <a:latin typeface="Verdana" panose="020B0604030504040204" pitchFamily="34" charset="0"/>
                          <a:ea typeface="Verdana" panose="020B0604030504040204" pitchFamily="34" charset="0"/>
                          <a:cs typeface="Verdana" panose="020B0604030504040204" pitchFamily="34" charset="0"/>
                        </a:rPr>
                        <a:t>Participación comunitaria (formación, comunicaciones, organización y promoción)</a:t>
                      </a:r>
                    </a:p>
                  </a:txBody>
                  <a:tcPr marL="144000" marR="108000" marT="55245" marB="27623" anchor="ctr"/>
                </a:tc>
                <a:extLst>
                  <a:ext uri="{0D108BD9-81ED-4DB2-BD59-A6C34878D82A}">
                    <a16:rowId xmlns:a16="http://schemas.microsoft.com/office/drawing/2014/main" val="3337150591"/>
                  </a:ext>
                </a:extLst>
              </a:tr>
              <a:tr h="450169">
                <a:tc>
                  <a:txBody>
                    <a:bodyPr/>
                    <a:lstStyle/>
                    <a:p>
                      <a:pPr rtl="0"/>
                      <a:r>
                        <a:rPr lang="es" sz="1400">
                          <a:solidFill>
                            <a:srgbClr val="E0001B"/>
                          </a:solidFill>
                          <a:effectLst/>
                          <a:latin typeface="Verdana" panose="020B0604030504040204" pitchFamily="34" charset="0"/>
                          <a:ea typeface="Verdana" panose="020B0604030504040204" pitchFamily="34" charset="0"/>
                          <a:cs typeface="Verdana" panose="020B0604030504040204" pitchFamily="34" charset="0"/>
                        </a:rPr>
                        <a:t>Administrador del programa de vigilancia dirigida por la comunidad</a:t>
                      </a:r>
                    </a:p>
                  </a:txBody>
                  <a:tcPr marL="144000" marR="108000" marT="55245" marB="27623" anchor="ctr"/>
                </a:tc>
                <a:extLst>
                  <a:ext uri="{0D108BD9-81ED-4DB2-BD59-A6C34878D82A}">
                    <a16:rowId xmlns:a16="http://schemas.microsoft.com/office/drawing/2014/main" val="2479082517"/>
                  </a:ext>
                </a:extLst>
              </a:tr>
              <a:tr h="692597">
                <a:tc>
                  <a:txBody>
                    <a:bodyPr/>
                    <a:lstStyle/>
                    <a:p>
                      <a:pPr rtl="0"/>
                      <a:r>
                        <a:rPr lang="es"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Programa de apoyo técnico relacionado con la vigilancia dirigida por la comunidad (diseño, formación, desarrollo de herramientas y análisis de datos)</a:t>
                      </a:r>
                    </a:p>
                  </a:txBody>
                  <a:tcPr marL="144000" marR="108000" marT="55245" marB="27623" anchor="ctr"/>
                </a:tc>
                <a:extLst>
                  <a:ext uri="{0D108BD9-81ED-4DB2-BD59-A6C34878D82A}">
                    <a16:rowId xmlns:a16="http://schemas.microsoft.com/office/drawing/2014/main" val="303890113"/>
                  </a:ext>
                </a:extLst>
              </a:tr>
            </a:tbl>
          </a:graphicData>
        </a:graphic>
      </p:graphicFrame>
      <p:pic>
        <p:nvPicPr>
          <p:cNvPr id="4" name="Picture 3"/>
          <p:cNvPicPr>
            <a:picLocks noChangeAspect="1"/>
          </p:cNvPicPr>
          <p:nvPr/>
        </p:nvPicPr>
        <p:blipFill>
          <a:blip r:embed="rId2"/>
          <a:stretch>
            <a:fillRect/>
          </a:stretch>
        </p:blipFill>
        <p:spPr>
          <a:xfrm>
            <a:off x="1232828" y="1750748"/>
            <a:ext cx="4879802" cy="4675992"/>
          </a:xfrm>
          <a:prstGeom prst="rect">
            <a:avLst/>
          </a:prstGeom>
        </p:spPr>
      </p:pic>
    </p:spTree>
    <p:extLst>
      <p:ext uri="{BB962C8B-B14F-4D97-AF65-F5344CB8AC3E}">
        <p14:creationId xmlns:p14="http://schemas.microsoft.com/office/powerpoint/2010/main" val="9900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97679" y="539815"/>
            <a:ext cx="9596641" cy="553453"/>
          </a:xfrm>
        </p:spPr>
        <p:txBody>
          <a:bodyPr rtlCol="0"/>
          <a:lstStyle/>
          <a:p>
            <a:pPr rtl="0">
              <a:lnSpc>
                <a:spcPct val="114000"/>
              </a:lnSpc>
            </a:pPr>
            <a:r>
              <a:rPr lang="es" sz="3200" b="1" dirty="0">
                <a:solidFill>
                  <a:schemeClr val="tx1"/>
                </a:solidFill>
                <a:effectLst/>
                <a:ea typeface="Verdana" panose="020B0604030504040204" pitchFamily="34" charset="0"/>
                <a:cs typeface="Verdana" panose="020B0604030504040204" pitchFamily="34" charset="0"/>
              </a:rPr>
              <a:t>Otras tareas de la presupuestación de la vigilancia dirigida por la comunidad</a:t>
            </a:r>
            <a:endParaRPr lang="en-ZA" sz="3200" dirty="0">
              <a:solidFill>
                <a:schemeClr val="tx1"/>
              </a:solidFill>
              <a:effectLst/>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0B7A5527-824E-A58D-F46D-4BD93436919A}"/>
              </a:ext>
            </a:extLst>
          </p:cNvPr>
          <p:cNvSpPr txBox="1">
            <a:spLocks/>
          </p:cNvSpPr>
          <p:nvPr/>
        </p:nvSpPr>
        <p:spPr bwMode="gray">
          <a:xfrm>
            <a:off x="1052422" y="1916789"/>
            <a:ext cx="10566764" cy="4941211"/>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rtl="0">
              <a:lnSpc>
                <a:spcPct val="140000"/>
              </a:lnSpc>
              <a:spcAft>
                <a:spcPts val="600"/>
              </a:spcAft>
              <a:buFont typeface="Arial" panose="020B0604020202020204" pitchFamily="34" charset="0"/>
              <a:buChar char="•"/>
            </a:pPr>
            <a:r>
              <a:rPr lang="es" sz="1500" b="1" dirty="0">
                <a:solidFill>
                  <a:schemeClr val="accent2"/>
                </a:solidFill>
                <a:ea typeface="Verdana" panose="020B0604030504040204" pitchFamily="34" charset="0"/>
                <a:cs typeface="Verdana" panose="020B0604030504040204" pitchFamily="34" charset="0"/>
              </a:rPr>
              <a:t>Examinar los costos básicos y variables</a:t>
            </a:r>
            <a:r>
              <a:rPr lang="es" sz="1500" dirty="0">
                <a:ea typeface="Verdana" panose="020B0604030504040204" pitchFamily="34" charset="0"/>
                <a:cs typeface="Verdana" panose="020B0604030504040204" pitchFamily="34" charset="0"/>
              </a:rPr>
              <a:t>, distinguiendo entre lo que es básico (necesario independientemente de la actividad, el alcance o la profundidad) y lo que es variable (costos que crecen en función del alcance o la profundidad de la labor de vigilancia dirigida por la comunidad).</a:t>
            </a:r>
          </a:p>
          <a:p>
            <a:pPr marL="285750" lvl="3" indent="-285750" rtl="0">
              <a:lnSpc>
                <a:spcPct val="140000"/>
              </a:lnSpc>
              <a:spcAft>
                <a:spcPts val="600"/>
              </a:spcAft>
              <a:buFont typeface="Arial" panose="020B0604020202020204" pitchFamily="34" charset="0"/>
              <a:buChar char="•"/>
            </a:pPr>
            <a:r>
              <a:rPr lang="es" sz="1500" b="1" dirty="0">
                <a:solidFill>
                  <a:schemeClr val="accent2"/>
                </a:solidFill>
                <a:ea typeface="Verdana" panose="020B0604030504040204" pitchFamily="34" charset="0"/>
                <a:cs typeface="Verdana" panose="020B0604030504040204" pitchFamily="34" charset="0"/>
              </a:rPr>
              <a:t>Examinar el presupuesto plurianual</a:t>
            </a:r>
            <a:r>
              <a:rPr lang="es" sz="1500" dirty="0">
                <a:ea typeface="Verdana" panose="020B0604030504040204" pitchFamily="34" charset="0"/>
                <a:cs typeface="Verdana" panose="020B0604030504040204" pitchFamily="34" charset="0"/>
              </a:rPr>
              <a:t> 2023-2025, describiendo cómo la ejecución y el gasto pueden crecer gradualmente a partir de entregables y resultados iterativos y cómo el gasto podría cambiar conforme el programa de vigilancia dirigida por la comunidad se conceptualice, apruebe, diseñe y someta a pruebas; se ponga en marcha mediante formaciones; se ejecute y se amplíe; y finalmente se reduzca y evalúe.</a:t>
            </a:r>
          </a:p>
          <a:p>
            <a:pPr marL="285750" lvl="3" indent="-285750" rtl="0">
              <a:lnSpc>
                <a:spcPct val="140000"/>
              </a:lnSpc>
              <a:spcAft>
                <a:spcPts val="600"/>
              </a:spcAft>
              <a:buFont typeface="Arial" panose="020B0604020202020204" pitchFamily="34" charset="0"/>
              <a:buChar char="•"/>
            </a:pPr>
            <a:r>
              <a:rPr lang="es" sz="1500" b="1" dirty="0">
                <a:solidFill>
                  <a:schemeClr val="accent2"/>
                </a:solidFill>
                <a:ea typeface="Verdana" panose="020B0604030504040204" pitchFamily="34" charset="0"/>
                <a:cs typeface="Verdana" panose="020B0604030504040204" pitchFamily="34" charset="0"/>
              </a:rPr>
              <a:t>Analizar el presupuesto para detectar problemas comunes en las partidas</a:t>
            </a:r>
            <a:r>
              <a:rPr lang="es" sz="1500" dirty="0">
                <a:ea typeface="Verdana" panose="020B0604030504040204" pitchFamily="34" charset="0"/>
                <a:cs typeface="Verdana" panose="020B0604030504040204" pitchFamily="34" charset="0"/>
              </a:rPr>
              <a:t>, por ejemplo, la idoneidad de los costos en relación con las tarifas locales vigentes y la aportación de explicaciones suficientes respecto a los costos clave, como los relativos a los equipos, las dietas y los gastos generales organizativos. </a:t>
            </a:r>
          </a:p>
          <a:p>
            <a:pPr marL="285750" lvl="3" indent="-285750" rtl="0">
              <a:lnSpc>
                <a:spcPct val="140000"/>
              </a:lnSpc>
              <a:spcAft>
                <a:spcPts val="600"/>
              </a:spcAft>
              <a:buFont typeface="Arial" panose="020B0604020202020204" pitchFamily="34" charset="0"/>
              <a:buChar char="•"/>
            </a:pPr>
            <a:r>
              <a:rPr lang="es" sz="1500" b="1" dirty="0">
                <a:solidFill>
                  <a:schemeClr val="accent2"/>
                </a:solidFill>
                <a:ea typeface="Verdana" panose="020B0604030504040204" pitchFamily="34" charset="0"/>
                <a:cs typeface="Verdana" panose="020B0604030504040204" pitchFamily="34" charset="0"/>
              </a:rPr>
              <a:t>Desarrollar supuestos presupuestarios </a:t>
            </a:r>
            <a:r>
              <a:rPr lang="es" sz="1500" dirty="0">
                <a:ea typeface="Verdana" panose="020B0604030504040204" pitchFamily="34" charset="0"/>
                <a:cs typeface="Verdana" panose="020B0604030504040204" pitchFamily="34" charset="0"/>
              </a:rPr>
              <a:t>para estudiar el alcance probable y las opciones del financiamiento disponible para la vigilancia dirigida por la comunidad. </a:t>
            </a:r>
            <a:endParaRPr lang="en-ZA" sz="1500" dirty="0">
              <a:highlight>
                <a:srgbClr val="FFFF00"/>
              </a:highligh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75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62951" y="650173"/>
            <a:ext cx="10149574" cy="553453"/>
          </a:xfrm>
        </p:spPr>
        <p:txBody>
          <a:bodyPr rtlCol="0"/>
          <a:lstStyle/>
          <a:p>
            <a:pPr rtl="0">
              <a:lnSpc>
                <a:spcPct val="110000"/>
              </a:lnSpc>
            </a:pPr>
            <a:r>
              <a:rPr lang="es" sz="2600" b="1" dirty="0">
                <a:solidFill>
                  <a:schemeClr val="tx1"/>
                </a:solidFill>
                <a:effectLst/>
                <a:ea typeface="Verdana" panose="020B0604030504040204" pitchFamily="34" charset="0"/>
                <a:cs typeface="Verdana" panose="020B0604030504040204" pitchFamily="34" charset="0"/>
              </a:rPr>
              <a:t>Descripción de</a:t>
            </a:r>
            <a:r>
              <a:rPr lang="es" sz="2600" dirty="0">
                <a:solidFill>
                  <a:schemeClr val="tx1"/>
                </a:solidFill>
                <a:ea typeface="Verdana" panose="020B0604030504040204" pitchFamily="34" charset="0"/>
                <a:cs typeface="Verdana" panose="020B0604030504040204" pitchFamily="34" charset="0"/>
              </a:rPr>
              <a:t> la optimización de recursos relativa al presupuesto de la vigilancia dirigida por la comunidad</a:t>
            </a:r>
            <a:endParaRPr lang="en-ZA" sz="2600" dirty="0">
              <a:solidFill>
                <a:schemeClr val="tx1"/>
              </a:solidFill>
              <a:effectLst/>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0B7A5527-824E-A58D-F46D-4BD93436919A}"/>
              </a:ext>
            </a:extLst>
          </p:cNvPr>
          <p:cNvSpPr txBox="1">
            <a:spLocks/>
          </p:cNvSpPr>
          <p:nvPr/>
        </p:nvSpPr>
        <p:spPr bwMode="gray">
          <a:xfrm>
            <a:off x="677918" y="1597611"/>
            <a:ext cx="11319641" cy="111108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rtl="0">
              <a:lnSpc>
                <a:spcPct val="135000"/>
              </a:lnSpc>
              <a:spcAft>
                <a:spcPts val="600"/>
              </a:spcAft>
              <a:buNone/>
            </a:pPr>
            <a:r>
              <a:rPr lang="es" sz="1450" dirty="0">
                <a:ea typeface="Verdana" panose="020B0604030504040204" pitchFamily="34" charset="0"/>
                <a:cs typeface="Verdana" panose="020B0604030504040204" pitchFamily="34" charset="0"/>
              </a:rPr>
              <a:t>En las solicitudes de financiamiento al Fondo Mundial se exige detallar la “optimización de recursos” de las inversiones propuestas. Por lo tanto, los solicitantes deben explicar la manera en que cada monto de financiamiento propuesto generará “resultados directos, indirectos e impactos máximos, constantes, equitativos y de calidad, en materia de salud”. </a:t>
            </a:r>
          </a:p>
        </p:txBody>
      </p:sp>
      <p:graphicFrame>
        <p:nvGraphicFramePr>
          <p:cNvPr id="3" name="Table 2">
            <a:extLst>
              <a:ext uri="{FF2B5EF4-FFF2-40B4-BE49-F238E27FC236}">
                <a16:creationId xmlns:a16="http://schemas.microsoft.com/office/drawing/2014/main" id="{EF80376D-A1DE-04C7-D552-2C5EEDCEEC79}"/>
              </a:ext>
            </a:extLst>
          </p:cNvPr>
          <p:cNvGraphicFramePr>
            <a:graphicFrameLocks noGrp="1"/>
          </p:cNvGraphicFramePr>
          <p:nvPr>
            <p:extLst>
              <p:ext uri="{D42A27DB-BD31-4B8C-83A1-F6EECF244321}">
                <p14:modId xmlns:p14="http://schemas.microsoft.com/office/powerpoint/2010/main" val="2190877233"/>
              </p:ext>
            </p:extLst>
          </p:nvPr>
        </p:nvGraphicFramePr>
        <p:xfrm>
          <a:off x="977462" y="2708694"/>
          <a:ext cx="10294883" cy="4004945"/>
        </p:xfrm>
        <a:graphic>
          <a:graphicData uri="http://schemas.openxmlformats.org/drawingml/2006/table">
            <a:tbl>
              <a:tblPr firstRow="1" firstCol="1" bandRow="1">
                <a:tableStyleId>{5C22544A-7EE6-4342-B048-85BDC9FD1C3A}</a:tableStyleId>
              </a:tblPr>
              <a:tblGrid>
                <a:gridCol w="1939159">
                  <a:extLst>
                    <a:ext uri="{9D8B030D-6E8A-4147-A177-3AD203B41FA5}">
                      <a16:colId xmlns:a16="http://schemas.microsoft.com/office/drawing/2014/main" val="2356439879"/>
                    </a:ext>
                  </a:extLst>
                </a:gridCol>
                <a:gridCol w="8355724">
                  <a:extLst>
                    <a:ext uri="{9D8B030D-6E8A-4147-A177-3AD203B41FA5}">
                      <a16:colId xmlns:a16="http://schemas.microsoft.com/office/drawing/2014/main" val="1488882654"/>
                    </a:ext>
                  </a:extLst>
                </a:gridCol>
              </a:tblGrid>
              <a:tr h="3721022">
                <a:tc>
                  <a:txBody>
                    <a:bodyPr/>
                    <a:lstStyle/>
                    <a:p>
                      <a:pPr marL="0" marR="25400" indent="60325" algn="r" rtl="0">
                        <a:lnSpc>
                          <a:spcPct val="107000"/>
                        </a:lnSpc>
                        <a:spcBef>
                          <a:spcPts val="0"/>
                        </a:spcBef>
                        <a:spcAft>
                          <a:spcPts val="0"/>
                        </a:spcAft>
                      </a:pPr>
                      <a:r>
                        <a:rPr lang="es" sz="1450" dirty="0">
                          <a:effectLst/>
                          <a:latin typeface="Verdana" panose="020B0604030504040204" pitchFamily="34" charset="0"/>
                          <a:ea typeface="Verdana" panose="020B0604030504040204" pitchFamily="34" charset="0"/>
                          <a:cs typeface="Verdana" panose="020B0604030504040204" pitchFamily="34" charset="0"/>
                        </a:rPr>
                        <a:t>Invertir 150.000 dólares de los EE. UU. en un programa de vigilancia dirigida por la comunidad, para vigilar los servicios de diez hospitales y dispensarios, generará los siguientes resultados</a:t>
                      </a:r>
                      <a:r>
                        <a:rPr lang="es" sz="1500" dirty="0">
                          <a:effectLst/>
                          <a:latin typeface="Verdana" panose="020B0604030504040204" pitchFamily="34" charset="0"/>
                          <a:ea typeface="Verdana" panose="020B0604030504040204" pitchFamily="34" charset="0"/>
                          <a:cs typeface="Verdana" panose="020B0604030504040204" pitchFamily="34" charset="0"/>
                        </a:rPr>
                        <a:t>:</a:t>
                      </a:r>
                      <a:endParaRPr lang="en-US" sz="15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7950" marR="46990" marT="0"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38760" indent="0" algn="just" rtl="0">
                        <a:lnSpc>
                          <a:spcPct val="118000"/>
                        </a:lnSpc>
                        <a:spcBef>
                          <a:spcPts val="0"/>
                        </a:spcBef>
                        <a:spcAft>
                          <a:spcPts val="850"/>
                        </a:spcAft>
                      </a:pPr>
                      <a:r>
                        <a:rPr lang="es" sz="145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mejoras apreciables y duraderas (p. ej., &gt;5%) en las tasas de cribado, diagnóstico, permanencia en tratamiento y entrega de suministros de prevención mediante </a:t>
                      </a:r>
                      <a:r>
                        <a:rPr lang="es" sz="1450" b="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(ejemplos generales ilustrativos a continuación):</a:t>
                      </a:r>
                    </a:p>
                    <a:p>
                      <a:pPr marL="342900" marR="0" lvl="0" indent="-342900" rtl="0" fontAlgn="base">
                        <a:lnSpc>
                          <a:spcPct val="110000"/>
                        </a:lnSpc>
                        <a:spcBef>
                          <a:spcPts val="0"/>
                        </a:spcBef>
                        <a:spcAft>
                          <a:spcPts val="850"/>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mejora de la gestión de las adquisiciones y los suministros, y prevención del desabastecimiento de productos básicos y medicamentos; </a:t>
                      </a:r>
                    </a:p>
                    <a:p>
                      <a:pPr marL="342900" marR="0" lvl="0" indent="-342900" rtl="0" fontAlgn="base">
                        <a:lnSpc>
                          <a:spcPct val="110000"/>
                        </a:lnSpc>
                        <a:spcBef>
                          <a:spcPts val="0"/>
                        </a:spcBef>
                        <a:spcAft>
                          <a:spcPts val="850"/>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mejora de las condiciones de los dispensarios para garantizar la privacidad y confidencialidad de las personas que viven con el VIH;</a:t>
                      </a:r>
                    </a:p>
                    <a:p>
                      <a:pPr marL="342900" marR="0" lvl="0" indent="-342900" rtl="0" fontAlgn="base">
                        <a:lnSpc>
                          <a:spcPct val="110000"/>
                        </a:lnSpc>
                        <a:spcBef>
                          <a:spcPts val="0"/>
                        </a:spcBef>
                        <a:spcAft>
                          <a:spcPts val="850"/>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reducción de los tiempos de espera y ajuste de los horarios de apertura para atender a las poblaciones clave y vulnerables;</a:t>
                      </a:r>
                    </a:p>
                    <a:p>
                      <a:pPr marL="342900" marR="0" lvl="0" indent="-342900" rtl="0" fontAlgn="base">
                        <a:lnSpc>
                          <a:spcPct val="110000"/>
                        </a:lnSpc>
                        <a:spcBef>
                          <a:spcPts val="0"/>
                        </a:spcBef>
                        <a:spcAft>
                          <a:spcPts val="965"/>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solución de los retrasos y el absentismo del personal de los establecimientos;</a:t>
                      </a:r>
                    </a:p>
                    <a:p>
                      <a:pPr marL="342900" marR="0" lvl="0" indent="-342900" rtl="0" fontAlgn="base">
                        <a:lnSpc>
                          <a:spcPct val="110000"/>
                        </a:lnSpc>
                        <a:spcBef>
                          <a:spcPts val="0"/>
                        </a:spcBef>
                        <a:spcAft>
                          <a:spcPts val="965"/>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detección de las necesidades específicas de formación de competencias del personal;</a:t>
                      </a:r>
                    </a:p>
                    <a:p>
                      <a:pPr marL="342900" marR="0" lvl="0" indent="-342900" rtl="0" fontAlgn="base">
                        <a:lnSpc>
                          <a:spcPct val="110000"/>
                        </a:lnSpc>
                        <a:spcBef>
                          <a:spcPts val="0"/>
                        </a:spcBef>
                        <a:spcAft>
                          <a:spcPts val="850"/>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mejora de la confianza, la alfabetización y el empoderamiento de la comunidad, así como de su relación con los proveedores de servicios de salud; y</a:t>
                      </a:r>
                    </a:p>
                    <a:p>
                      <a:pPr marL="342900" marR="0" lvl="0" indent="-342900" rtl="0" fontAlgn="base">
                        <a:lnSpc>
                          <a:spcPct val="110000"/>
                        </a:lnSpc>
                        <a:spcBef>
                          <a:spcPts val="0"/>
                        </a:spcBef>
                        <a:spcAft>
                          <a:spcPts val="0"/>
                        </a:spcAft>
                        <a:buClr>
                          <a:srgbClr val="DF001B"/>
                        </a:buClr>
                        <a:buSzPts val="900"/>
                        <a:buFont typeface="Arial" panose="020B0604020202020204" pitchFamily="34" charset="0"/>
                        <a:buChar char="•"/>
                      </a:pPr>
                      <a:r>
                        <a:rPr lang="es" sz="13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atracción de una cohorte de clientes que, de otro modo, evitarían los servicios.</a:t>
                      </a:r>
                    </a:p>
                  </a:txBody>
                  <a:tcPr marL="107950" marR="46990" marT="0" marB="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572163"/>
                  </a:ext>
                </a:extLst>
              </a:tr>
            </a:tbl>
          </a:graphicData>
        </a:graphic>
      </p:graphicFrame>
    </p:spTree>
    <p:extLst>
      <p:ext uri="{BB962C8B-B14F-4D97-AF65-F5344CB8AC3E}">
        <p14:creationId xmlns:p14="http://schemas.microsoft.com/office/powerpoint/2010/main" val="350377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66380AC-60E4-7635-40AB-C217F3E333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479748" y="163064"/>
            <a:ext cx="4597023" cy="6505366"/>
          </a:xfrm>
          <a:solidFill>
            <a:schemeClr val="bg1"/>
          </a:solidFill>
          <a:ln>
            <a:solidFill>
              <a:schemeClr val="tx1"/>
            </a:solidFill>
          </a:ln>
        </p:spPr>
      </p:pic>
      <p:sp>
        <p:nvSpPr>
          <p:cNvPr id="3" name="Content Placeholder 2">
            <a:extLst>
              <a:ext uri="{FF2B5EF4-FFF2-40B4-BE49-F238E27FC236}">
                <a16:creationId xmlns:a16="http://schemas.microsoft.com/office/drawing/2014/main" id="{FA72CB4D-AE15-82D5-DE51-DC9B664BA9FB}"/>
              </a:ext>
            </a:extLst>
          </p:cNvPr>
          <p:cNvSpPr>
            <a:spLocks noGrp="1"/>
          </p:cNvSpPr>
          <p:nvPr>
            <p:ph idx="1"/>
          </p:nvPr>
        </p:nvSpPr>
        <p:spPr>
          <a:xfrm>
            <a:off x="1297679" y="3278251"/>
            <a:ext cx="5195887" cy="1485900"/>
          </a:xfrm>
        </p:spPr>
        <p:txBody>
          <a:bodyPr rtlCol="0"/>
          <a:lstStyle/>
          <a:p>
            <a:pPr marL="0" indent="0" rtl="0">
              <a:buNone/>
            </a:pPr>
            <a:r>
              <a:rPr lang="es" dirty="0">
                <a:effectLst/>
                <a:ea typeface="Verdana" panose="020B0604030504040204" pitchFamily="34" charset="0"/>
                <a:cs typeface="Verdana" panose="020B0604030504040204" pitchFamily="34" charset="0"/>
              </a:rPr>
              <a:t>El formulario es el principal documento de una solicitud de financiamiento completa presentada al Fondo Mundial. </a:t>
            </a:r>
          </a:p>
          <a:p>
            <a:pPr marL="0" indent="0" rtl="0">
              <a:buNone/>
            </a:pPr>
            <a:endParaRPr lang="en-ZA" sz="700" dirty="0">
              <a:effectLst/>
              <a:ea typeface="Verdana" panose="020B0604030504040204" pitchFamily="34" charset="0"/>
              <a:cs typeface="Verdana" panose="020B0604030504040204" pitchFamily="34" charset="0"/>
            </a:endParaRPr>
          </a:p>
          <a:p>
            <a:pPr marL="0" indent="0" rtl="0">
              <a:buNone/>
            </a:pPr>
            <a:r>
              <a:rPr lang="es" dirty="0">
                <a:effectLst/>
                <a:ea typeface="Verdana" panose="020B0604030504040204" pitchFamily="34" charset="0"/>
                <a:cs typeface="Verdana" panose="020B0604030504040204" pitchFamily="34" charset="0"/>
              </a:rPr>
              <a:t>La mayoría de los formularios de solicitud de financiamiento constan de tres secciones:</a:t>
            </a:r>
          </a:p>
          <a:p>
            <a:pPr rtl="0"/>
            <a:r>
              <a:rPr lang="es" b="1" dirty="0">
                <a:effectLst/>
                <a:ea typeface="Verdana" panose="020B0604030504040204" pitchFamily="34" charset="0"/>
                <a:cs typeface="Verdana" panose="020B0604030504040204" pitchFamily="34" charset="0"/>
              </a:rPr>
              <a:t>1.ª sección: solicitud </a:t>
            </a:r>
            <a:endParaRPr lang="en-ZA" dirty="0">
              <a:effectLst/>
              <a:ea typeface="Verdana" panose="020B0604030504040204" pitchFamily="34" charset="0"/>
              <a:cs typeface="Verdana" panose="020B0604030504040204" pitchFamily="34" charset="0"/>
            </a:endParaRPr>
          </a:p>
          <a:p>
            <a:pPr rtl="0"/>
            <a:r>
              <a:rPr lang="es" b="1" dirty="0">
                <a:effectLst/>
                <a:ea typeface="Verdana" panose="020B0604030504040204" pitchFamily="34" charset="0"/>
                <a:cs typeface="Verdana" panose="020B0604030504040204" pitchFamily="34" charset="0"/>
              </a:rPr>
              <a:t>2.ª sección: maximización del impacto </a:t>
            </a:r>
            <a:endParaRPr lang="en-ZA" dirty="0">
              <a:effectLst/>
              <a:ea typeface="Verdana" panose="020B0604030504040204" pitchFamily="34" charset="0"/>
              <a:cs typeface="Verdana" panose="020B0604030504040204" pitchFamily="34" charset="0"/>
            </a:endParaRPr>
          </a:p>
          <a:p>
            <a:pPr rtl="0"/>
            <a:r>
              <a:rPr lang="es" b="1" dirty="0">
                <a:effectLst/>
                <a:ea typeface="Verdana" panose="020B0604030504040204" pitchFamily="34" charset="0"/>
                <a:cs typeface="Verdana" panose="020B0604030504040204" pitchFamily="34" charset="0"/>
              </a:rPr>
              <a:t>3.ª sección: ejecución </a:t>
            </a:r>
            <a:endParaRPr lang="en-ZA" dirty="0">
              <a:effectLst/>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2D477D82-9B24-E9B4-0F68-E11B6418F91A}"/>
              </a:ext>
            </a:extLst>
          </p:cNvPr>
          <p:cNvSpPr txBox="1">
            <a:spLocks/>
          </p:cNvSpPr>
          <p:nvPr/>
        </p:nvSpPr>
        <p:spPr>
          <a:xfrm>
            <a:off x="1297679" y="450907"/>
            <a:ext cx="5833320" cy="544483"/>
          </a:xfrm>
          <a:prstGeom prst="rect">
            <a:avLst/>
          </a:prstGeom>
        </p:spPr>
        <p:txBody>
          <a:bodyPr rtlCol="0"/>
          <a:lst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a:lstStyle>
          <a:p>
            <a:pPr rtl="0"/>
            <a:r>
              <a:rPr lang="es" sz="3200" dirty="0">
                <a:ea typeface="Verdana" panose="020B0604030504040204" pitchFamily="34" charset="0"/>
                <a:cs typeface="Verdana" panose="020B0604030504040204" pitchFamily="34" charset="0"/>
              </a:rPr>
              <a:t>Resumen del contenido sobre vigilancia dirigida por la comunidad en el formulario de solicitud de financiamiento </a:t>
            </a:r>
            <a:r>
              <a:rPr lang="es" sz="3200" dirty="0" smtClean="0">
                <a:ea typeface="Verdana" panose="020B0604030504040204" pitchFamily="34" charset="0"/>
                <a:cs typeface="Verdana" panose="020B0604030504040204" pitchFamily="34" charset="0"/>
              </a:rPr>
              <a:t>al </a:t>
            </a:r>
            <a:r>
              <a:rPr lang="es" sz="3200" dirty="0">
                <a:ea typeface="Verdana" panose="020B0604030504040204" pitchFamily="34" charset="0"/>
                <a:cs typeface="Verdana" panose="020B0604030504040204" pitchFamily="34" charset="0"/>
              </a:rPr>
              <a:t>Fondo Mundial</a:t>
            </a:r>
            <a:r>
              <a:rPr lang="en-ZA" dirty="0">
                <a:ea typeface="Verdana" panose="020B0604030504040204" pitchFamily="34" charset="0"/>
                <a:cs typeface="Verdana" panose="020B0604030504040204" pitchFamily="34" charset="0"/>
              </a:rPr>
              <a:t/>
            </a:r>
            <a:br>
              <a:rPr lang="en-ZA" dirty="0">
                <a:ea typeface="Verdana" panose="020B0604030504040204" pitchFamily="34" charset="0"/>
                <a:cs typeface="Verdana" panose="020B0604030504040204" pitchFamily="34" charset="0"/>
              </a:rPr>
            </a:b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7880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10037728"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800" dirty="0">
                <a:solidFill>
                  <a:schemeClr val="tx1"/>
                </a:solidFill>
                <a:ea typeface="Verdana" panose="020B0604030504040204" pitchFamily="34" charset="0"/>
                <a:cs typeface="Verdana" panose="020B0604030504040204" pitchFamily="34" charset="0"/>
              </a:rPr>
              <a:t>1.ª sección del formulario de solicitud de financiamiento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1297679" y="2025422"/>
            <a:ext cx="10572268" cy="4623758"/>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rtl="0">
              <a:spcAft>
                <a:spcPts val="600"/>
              </a:spcAft>
              <a:buNone/>
            </a:pPr>
            <a:r>
              <a:rPr lang="es" dirty="0">
                <a:ea typeface="Verdana" panose="020B0604030504040204" pitchFamily="34" charset="0"/>
                <a:cs typeface="Verdana" panose="020B0604030504040204" pitchFamily="34" charset="0"/>
              </a:rPr>
              <a:t>En la primera sección del formulario de solicitud de financiamiento al Fondo Mundial deberá incluirse lo siguiente, en relación con la vigilancia dirigida por la comunidad</a:t>
            </a:r>
            <a:r>
              <a:rPr lang="es" dirty="0" smtClean="0">
                <a:ea typeface="Verdana" panose="020B0604030504040204" pitchFamily="34" charset="0"/>
                <a:cs typeface="Verdana" panose="020B0604030504040204" pitchFamily="34" charset="0"/>
              </a:rPr>
              <a:t>:</a:t>
            </a:r>
          </a:p>
          <a:p>
            <a:pPr marL="0" lvl="3" indent="0" rtl="0">
              <a:spcAft>
                <a:spcPts val="600"/>
              </a:spcAft>
              <a:buNone/>
            </a:pPr>
            <a:endParaRPr lang="en-ZA" sz="900" dirty="0" smtClean="0">
              <a:ea typeface="Verdana" panose="020B0604030504040204" pitchFamily="34" charset="0"/>
              <a:cs typeface="Verdana" panose="020B0604030504040204" pitchFamily="34" charset="0"/>
            </a:endParaRPr>
          </a:p>
          <a:p>
            <a:pPr marL="285750" lvl="3" indent="-285750" rtl="0">
              <a:spcAft>
                <a:spcPts val="1200"/>
              </a:spcAft>
              <a:buFont typeface="Arial" panose="020B0604020202020204" pitchFamily="34" charset="0"/>
              <a:buChar char="•"/>
            </a:pPr>
            <a:r>
              <a:rPr lang="es" dirty="0" smtClean="0">
                <a:ea typeface="Verdana" panose="020B0604030504040204" pitchFamily="34" charset="0"/>
                <a:cs typeface="Verdana" panose="020B0604030504040204" pitchFamily="34" charset="0"/>
              </a:rPr>
              <a:t>justificación </a:t>
            </a:r>
            <a:r>
              <a:rPr lang="es" dirty="0">
                <a:ea typeface="Verdana" panose="020B0604030504040204" pitchFamily="34" charset="0"/>
                <a:cs typeface="Verdana" panose="020B0604030504040204" pitchFamily="34" charset="0"/>
              </a:rPr>
              <a:t>y explicación de por qué la vigilancia dirigida por la comunidad es una prioridad;</a:t>
            </a:r>
          </a:p>
          <a:p>
            <a:pPr marL="285750" lvl="3" indent="-285750" rtl="0">
              <a:spcAft>
                <a:spcPts val="1200"/>
              </a:spcAft>
              <a:buFont typeface="Arial" panose="020B0604020202020204" pitchFamily="34" charset="0"/>
              <a:buChar char="•"/>
            </a:pPr>
            <a:r>
              <a:rPr lang="es" dirty="0">
                <a:ea typeface="Verdana" panose="020B0604030504040204" pitchFamily="34" charset="0"/>
                <a:cs typeface="Verdana" panose="020B0604030504040204" pitchFamily="34" charset="0"/>
              </a:rPr>
              <a:t>poblaciones y zonas geográficas en las que se centra la vigilancia dirigida por la comunidad;</a:t>
            </a:r>
          </a:p>
          <a:p>
            <a:pPr marL="285750" lvl="3" indent="-285750" rtl="0">
              <a:spcAft>
                <a:spcPts val="1200"/>
              </a:spcAft>
              <a:buFont typeface="Arial" panose="020B0604020202020204" pitchFamily="34" charset="0"/>
              <a:buChar char="•"/>
            </a:pPr>
            <a:r>
              <a:rPr lang="es" dirty="0">
                <a:ea typeface="Verdana" panose="020B0604030504040204" pitchFamily="34" charset="0"/>
                <a:cs typeface="Verdana" panose="020B0604030504040204" pitchFamily="34" charset="0"/>
              </a:rPr>
              <a:t>obstáculos que la vigilancia dirigida por la comunidad permitirá eliminar;</a:t>
            </a:r>
          </a:p>
          <a:p>
            <a:pPr marL="285750" lvl="3" indent="-285750" rtl="0">
              <a:spcAft>
                <a:spcPts val="1200"/>
              </a:spcAft>
              <a:buFont typeface="Arial" panose="020B0604020202020204" pitchFamily="34" charset="0"/>
              <a:buChar char="•"/>
            </a:pPr>
            <a:r>
              <a:rPr lang="es" dirty="0">
                <a:ea typeface="Verdana" panose="020B0604030504040204" pitchFamily="34" charset="0"/>
                <a:cs typeface="Verdana" panose="020B0604030504040204" pitchFamily="34" charset="0"/>
              </a:rPr>
              <a:t>actividades clave de la vigilancia dirigida por la comunidad que se financiarán; </a:t>
            </a:r>
          </a:p>
          <a:p>
            <a:pPr marL="285750" lvl="3" indent="-285750" rtl="0">
              <a:spcAft>
                <a:spcPts val="1200"/>
              </a:spcAft>
              <a:buFont typeface="Arial" panose="020B0604020202020204" pitchFamily="34" charset="0"/>
              <a:buChar char="•"/>
            </a:pPr>
            <a:r>
              <a:rPr lang="es" dirty="0">
                <a:ea typeface="Verdana" panose="020B0604030504040204" pitchFamily="34" charset="0"/>
                <a:cs typeface="Verdana" panose="020B0604030504040204" pitchFamily="34" charset="0"/>
              </a:rPr>
              <a:t>monto total de financiamiento solicitado para la vigilancia dirigida por la comunidad; y</a:t>
            </a:r>
          </a:p>
          <a:p>
            <a:pPr marL="285750" lvl="3" indent="-285750" rtl="0">
              <a:spcAft>
                <a:spcPts val="1200"/>
              </a:spcAft>
              <a:buFont typeface="Arial" panose="020B0604020202020204" pitchFamily="34" charset="0"/>
              <a:buChar char="•"/>
            </a:pPr>
            <a:r>
              <a:rPr lang="es" dirty="0">
                <a:ea typeface="Verdana" panose="020B0604030504040204" pitchFamily="34" charset="0"/>
                <a:cs typeface="Verdana" panose="020B0604030504040204" pitchFamily="34" charset="0"/>
              </a:rPr>
              <a:t>resultados indirectos previstos de la inversión destinada a la vigilancia dirigida por la comunidad.</a:t>
            </a:r>
          </a:p>
        </p:txBody>
      </p:sp>
    </p:spTree>
    <p:extLst>
      <p:ext uri="{BB962C8B-B14F-4D97-AF65-F5344CB8AC3E}">
        <p14:creationId xmlns:p14="http://schemas.microsoft.com/office/powerpoint/2010/main" val="348440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5B654-9345-39EC-24E6-41BB2B1D0C82}"/>
              </a:ext>
            </a:extLst>
          </p:cNvPr>
          <p:cNvSpPr>
            <a:spLocks noGrp="1"/>
          </p:cNvSpPr>
          <p:nvPr>
            <p:ph idx="1"/>
          </p:nvPr>
        </p:nvSpPr>
        <p:spPr>
          <a:xfrm>
            <a:off x="1297679" y="794084"/>
            <a:ext cx="9918009" cy="553453"/>
          </a:xfrm>
        </p:spPr>
        <p:txBody>
          <a:bodyPr rtlCol="0"/>
          <a:lstStyle/>
          <a:p>
            <a:pPr rtl="0">
              <a:lnSpc>
                <a:spcPct val="125000"/>
              </a:lnSpc>
            </a:pPr>
            <a:r>
              <a:rPr lang="es" dirty="0">
                <a:solidFill>
                  <a:schemeClr val="tx1"/>
                </a:solidFill>
                <a:effectLst/>
                <a:ea typeface="Verdana" panose="020B0604030504040204" pitchFamily="34" charset="0"/>
                <a:cs typeface="Verdana" panose="020B0604030504040204" pitchFamily="34" charset="0"/>
              </a:rPr>
              <a:t>A continuación se presentan ejemplos de expresiones que las entidades ejecutoras de la vigilancia dirigida por la comunidad podrían emplear en las discusiones con los asociados de su MCP o MCR:</a:t>
            </a:r>
          </a:p>
          <a:p>
            <a:pPr rtl="0">
              <a:lnSpc>
                <a:spcPct val="125000"/>
              </a:lnSpc>
            </a:pPr>
            <a:endParaRPr lang="en-US" dirty="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038A03B1-BFD0-D632-6ECC-89E1642E3FE6}"/>
              </a:ext>
            </a:extLst>
          </p:cNvPr>
          <p:cNvSpPr/>
          <p:nvPr/>
        </p:nvSpPr>
        <p:spPr>
          <a:xfrm>
            <a:off x="1297678" y="1738308"/>
            <a:ext cx="10132322" cy="4946271"/>
          </a:xfrm>
          <a:prstGeom prst="rect">
            <a:avLst/>
          </a:prstGeom>
          <a:solidFill>
            <a:schemeClr val="bg1"/>
          </a:solidFill>
          <a:ln w="254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rIns="72000" rtlCol="0" anchor="ctr"/>
          <a:lstStyle/>
          <a:p>
            <a:pPr rtl="0">
              <a:lnSpc>
                <a:spcPct val="150000"/>
              </a:lnSpc>
            </a:pPr>
            <a:r>
              <a:rPr lang="es"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Justificación y explicación de por qué la vigilancia dirigida por la comunidad es una prioridad</a:t>
            </a:r>
            <a:endParaRPr lang="en-ZA"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rtl="0">
              <a:lnSpc>
                <a:spcPct val="150000"/>
              </a:lnSpc>
              <a:buFont typeface="Arial" panose="020B0604020202020204" pitchFamily="34" charset="0"/>
              <a:buChar char="•"/>
            </a:pPr>
            <a:r>
              <a:rPr lang="es" sz="14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vigilancia dirigida por la comunidad es una intervención fundamentada en pruebas empíricas a través de la cual las comunidades y los usuarios de los servicios generan datos para ayudar a los administradores y proveedores de los programas a mejorar los servicios, los programas y las políticas.</a:t>
            </a:r>
          </a:p>
          <a:p>
            <a:pPr marL="285750" indent="-285750" rtl="0">
              <a:lnSpc>
                <a:spcPct val="150000"/>
              </a:lnSpc>
              <a:buFont typeface="Arial" panose="020B0604020202020204" pitchFamily="34" charset="0"/>
              <a:buChar char="•"/>
            </a:pP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La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vigilancia</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dirigida</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por</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la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comunidad</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propone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incidir</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en</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las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siguientes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carencias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documentadas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de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los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servicios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y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sistemas</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de </a:t>
            </a:r>
            <a:r>
              <a:rPr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salud</a:t>
            </a:r>
            <a:r>
              <a:rPr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es"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añadir información</a:t>
            </a:r>
            <a:r>
              <a:rPr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ZA" sz="1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285750" indent="-285750" rtl="0">
              <a:lnSpc>
                <a:spcPct val="150000"/>
              </a:lnSpc>
              <a:buFont typeface="Arial" panose="020B0604020202020204" pitchFamily="34" charset="0"/>
              <a:buChar char="•"/>
            </a:pPr>
            <a:r>
              <a:rPr lang="es" sz="14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Al implicar y empoderar a los clientes en la recopilación de los datos sobre servicios, programas y políticas, la vigilancia dirigida por la comunidad entablará un diálogo con las poblaciones clave y vulnerables y tratará de que se preste más atención a la obtención de resultados indirectos equitativos y a la eliminación de obstáculos relacionados con los derechos y el género [</a:t>
            </a:r>
            <a:r>
              <a:rPr lang="es" sz="14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añadir información estratégica acerca de la calidad y la accesibilidad de los servicios vigentes</a:t>
            </a:r>
            <a:r>
              <a:rPr lang="es" sz="14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p>
          <a:p>
            <a:pPr marL="285750" indent="-285750" rtl="0">
              <a:lnSpc>
                <a:spcPct val="150000"/>
              </a:lnSpc>
              <a:buFont typeface="Arial" panose="020B0604020202020204" pitchFamily="34" charset="0"/>
              <a:buChar char="•"/>
            </a:pPr>
            <a:r>
              <a:rPr lang="es" sz="14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vigilancia dirigida por la comunidad se consideró prioritaria en las consultas y los diálogos (véase el anexo de prioridades de las comunidades), así como en los exámenes y las evaluaciones programáticas [</a:t>
            </a:r>
            <a:r>
              <a:rPr lang="es" sz="14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añadir quiénes y dónde</a:t>
            </a:r>
            <a:r>
              <a:rPr lang="es" sz="14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(véase el anexo acerca de las prioridades de los SSRS).</a:t>
            </a:r>
          </a:p>
        </p:txBody>
      </p:sp>
    </p:spTree>
    <p:extLst>
      <p:ext uri="{BB962C8B-B14F-4D97-AF65-F5344CB8AC3E}">
        <p14:creationId xmlns:p14="http://schemas.microsoft.com/office/powerpoint/2010/main" val="1247489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EB762-B210-4CC4-9F39-572EC03B556D}"/>
              </a:ext>
            </a:extLst>
          </p:cNvPr>
          <p:cNvSpPr>
            <a:spLocks noGrp="1"/>
          </p:cNvSpPr>
          <p:nvPr>
            <p:ph type="title"/>
          </p:nvPr>
        </p:nvSpPr>
        <p:spPr>
          <a:xfrm>
            <a:off x="1297679" y="577773"/>
            <a:ext cx="6192838" cy="525393"/>
          </a:xfrm>
        </p:spPr>
        <p:txBody>
          <a:bodyPr rtlCol="0"/>
          <a:lstStyle/>
          <a:p>
            <a:pPr rtl="0"/>
            <a:r>
              <a:rPr lang="es" dirty="0">
                <a:solidFill>
                  <a:schemeClr val="accent1"/>
                </a:solidFill>
              </a:rPr>
              <a:t>Índice</a:t>
            </a:r>
          </a:p>
        </p:txBody>
      </p:sp>
      <p:sp>
        <p:nvSpPr>
          <p:cNvPr id="3" name="Inhaltsplatzhalter 2">
            <a:extLst>
              <a:ext uri="{FF2B5EF4-FFF2-40B4-BE49-F238E27FC236}">
                <a16:creationId xmlns:a16="http://schemas.microsoft.com/office/drawing/2014/main" id="{04DD0E3C-3675-44C6-AE22-972FDE27B6FE}"/>
              </a:ext>
            </a:extLst>
          </p:cNvPr>
          <p:cNvSpPr>
            <a:spLocks noGrp="1"/>
          </p:cNvSpPr>
          <p:nvPr>
            <p:ph idx="1"/>
          </p:nvPr>
        </p:nvSpPr>
        <p:spPr>
          <a:xfrm>
            <a:off x="1547887" y="1296978"/>
            <a:ext cx="9039814" cy="3611920"/>
          </a:xfrm>
        </p:spPr>
        <p:txBody>
          <a:bodyPr rtlCol="0"/>
          <a:lstStyle/>
          <a:p>
            <a:pPr marL="457200" indent="-457200" rtl="0">
              <a:lnSpc>
                <a:spcPct val="150000"/>
              </a:lnSpc>
              <a:spcAft>
                <a:spcPts val="800"/>
              </a:spcAft>
              <a:buFont typeface="+mj-lt"/>
              <a:buAutoNum type="arabicPeriod"/>
            </a:pPr>
            <a:r>
              <a:rPr lang="es" sz="1700" dirty="0">
                <a:solidFill>
                  <a:schemeClr val="accent1"/>
                </a:solidFill>
                <a:effectLst/>
                <a:ea typeface="Verdana" panose="020B0604030504040204" pitchFamily="34" charset="0"/>
                <a:cs typeface="Verdana" panose="020B0604030504040204" pitchFamily="34" charset="0"/>
                <a:hlinkClick r:id="rId3" action="ppaction://hlinksldjump">
                  <a:extLst>
                    <a:ext uri="{A12FA001-AC4F-418D-AE19-62706E023703}">
                      <ahyp:hlinkClr xmlns="" xmlns:ahyp="http://schemas.microsoft.com/office/drawing/2018/hyperlinkcolor" val="tx"/>
                    </a:ext>
                  </a:extLst>
                </a:hlinkClick>
              </a:rPr>
              <a:t>La guía</a:t>
            </a:r>
            <a:endParaRPr lang="en-ZA" sz="1700" dirty="0">
              <a:solidFill>
                <a:schemeClr val="accent1"/>
              </a:solidFill>
              <a:effectLst/>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a:solidFill>
                  <a:schemeClr val="accent1"/>
                </a:solidFill>
                <a:ea typeface="Verdana" panose="020B0604030504040204" pitchFamily="34" charset="0"/>
                <a:cs typeface="Verdana" panose="020B0604030504040204" pitchFamily="34"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Financiamiento </a:t>
            </a:r>
            <a:r>
              <a:rPr lang="es" sz="1700" dirty="0">
                <a:solidFill>
                  <a:schemeClr val="accent1"/>
                </a:solidFill>
                <a:ea typeface="Verdana" panose="020B0604030504040204" pitchFamily="34" charset="0"/>
                <a:cs typeface="Verdana" panose="020B0604030504040204" pitchFamily="34"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del Fondo Mundial para el periodo 2023-2025 </a:t>
            </a:r>
            <a:endParaRPr lang="es" sz="1700" dirty="0" smtClean="0">
              <a:solidFill>
                <a:schemeClr val="accent1"/>
              </a:solidFill>
              <a:ea typeface="Verdana" panose="020B0604030504040204" pitchFamily="34" charset="0"/>
              <a:cs typeface="Verdana" panose="020B0604030504040204" pitchFamily="34" charset="0"/>
              <a:hlinkClick r:id="rId5" action="ppaction://hlinksldjump">
                <a:extLst>
                  <a:ext uri="{A12FA001-AC4F-418D-AE19-62706E023703}">
                    <ahyp:hlinkClr xmlns:lc="http://schemas.openxmlformats.org/drawingml/2006/lockedCanvas" xmlns="" xmlns:ahyp="http://schemas.microsoft.com/office/drawing/2018/hyperlinkcolor" val="tx"/>
                  </a:ext>
                </a:extLst>
              </a:hlinkClick>
            </a:endParaRPr>
          </a:p>
          <a:p>
            <a:pPr marL="457200" indent="-457200">
              <a:spcAft>
                <a:spcPts val="800"/>
              </a:spcAft>
              <a:buFont typeface="+mj-lt"/>
              <a:buAutoNum type="arabicPeriod"/>
            </a:pPr>
            <a:r>
              <a:rPr lang="es" sz="1700" dirty="0" smtClean="0">
                <a:solidFill>
                  <a:schemeClr val="accent1"/>
                </a:solidFill>
                <a:ea typeface="Verdana" panose="020B0604030504040204" pitchFamily="34" charset="0"/>
                <a:cs typeface="Verdana" panose="020B0604030504040204" pitchFamily="34" charset="0"/>
                <a:hlinkClick r:id="rId6" action="ppaction://hlinksldjump">
                  <a:extLst>
                    <a:ext uri="{A12FA001-AC4F-418D-AE19-62706E023703}">
                      <ahyp:hlinkClr xmlns:lc="http://schemas.openxmlformats.org/drawingml/2006/lockedCanvas" xmlns="" xmlns:ahyp="http://schemas.microsoft.com/office/drawing/2018/hyperlinkcolor" val="tx"/>
                    </a:ext>
                  </a:extLst>
                </a:hlinkClick>
              </a:rPr>
              <a:t>Cómo </a:t>
            </a:r>
            <a:r>
              <a:rPr lang="es" sz="1700" dirty="0">
                <a:solidFill>
                  <a:schemeClr val="accent1"/>
                </a:solidFill>
                <a:ea typeface="Verdana" panose="020B0604030504040204" pitchFamily="34" charset="0"/>
                <a:cs typeface="Verdana" panose="020B0604030504040204" pitchFamily="34" charset="0"/>
                <a:hlinkClick r:id="rId6" action="ppaction://hlinksldjump">
                  <a:extLst>
                    <a:ext uri="{A12FA001-AC4F-418D-AE19-62706E023703}">
                      <ahyp:hlinkClr xmlns:lc="http://schemas.openxmlformats.org/drawingml/2006/lockedCanvas" xmlns="" xmlns:ahyp="http://schemas.microsoft.com/office/drawing/2018/hyperlinkcolor" val="tx"/>
                    </a:ext>
                  </a:extLst>
                </a:hlinkClick>
              </a:rPr>
              <a:t>usar esta </a:t>
            </a:r>
            <a:r>
              <a:rPr lang="es" sz="1700" dirty="0" smtClean="0">
                <a:solidFill>
                  <a:schemeClr val="accent1"/>
                </a:solidFill>
                <a:ea typeface="Verdana" panose="020B0604030504040204" pitchFamily="34" charset="0"/>
                <a:cs typeface="Verdana" panose="020B0604030504040204" pitchFamily="34" charset="0"/>
                <a:hlinkClick r:id="rId6" action="ppaction://hlinksldjump">
                  <a:extLst>
                    <a:ext uri="{A12FA001-AC4F-418D-AE19-62706E023703}">
                      <ahyp:hlinkClr xmlns:lc="http://schemas.openxmlformats.org/drawingml/2006/lockedCanvas" xmlns="" xmlns:ahyp="http://schemas.microsoft.com/office/drawing/2018/hyperlinkcolor" val="tx"/>
                    </a:ext>
                  </a:extLst>
                </a:hlinkClick>
              </a:rPr>
              <a:t>guía</a:t>
            </a:r>
            <a:endParaRPr lang="es" sz="1700" dirty="0" smtClean="0">
              <a:solidFill>
                <a:schemeClr val="accent1"/>
              </a:solidFill>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a:solidFill>
                  <a:schemeClr val="accent1"/>
                </a:solidFill>
                <a:ea typeface="Verdana" panose="020B0604030504040204" pitchFamily="34" charset="0"/>
                <a:cs typeface="Verdana" panose="020B0604030504040204" pitchFamily="34" charset="0"/>
                <a:hlinkClick r:id="rId5" action="ppaction://hlinksldjump">
                  <a:extLst>
                    <a:ext uri="{A12FA001-AC4F-418D-AE19-62706E023703}">
                      <ahyp:hlinkClr xmlns:lc="http://schemas.openxmlformats.org/drawingml/2006/lockedCanvas" xmlns:ahyp="http://schemas.microsoft.com/office/drawing/2018/hyperlinkcolor" xmlns="" val="tx"/>
                    </a:ext>
                  </a:extLst>
                </a:hlinkClick>
              </a:rPr>
              <a:t>Descripción </a:t>
            </a:r>
            <a:r>
              <a:rPr lang="es" sz="1700" dirty="0">
                <a:solidFill>
                  <a:schemeClr val="accent1"/>
                </a:solidFill>
                <a:ea typeface="Verdana" panose="020B0604030504040204" pitchFamily="34" charset="0"/>
                <a:cs typeface="Verdana" panose="020B0604030504040204" pitchFamily="34" charset="0"/>
                <a:hlinkClick r:id="rId5" action="ppaction://hlinksldjump">
                  <a:extLst>
                    <a:ext uri="{A12FA001-AC4F-418D-AE19-62706E023703}">
                      <ahyp:hlinkClr xmlns:lc="http://schemas.openxmlformats.org/drawingml/2006/lockedCanvas" xmlns:ahyp="http://schemas.microsoft.com/office/drawing/2018/hyperlinkcolor" xmlns="" val="tx"/>
                    </a:ext>
                  </a:extLst>
                </a:hlinkClick>
              </a:rPr>
              <a:t>de la vigilancia dirigida por la comunidad dentro del marco modular del Fondo </a:t>
            </a:r>
            <a:r>
              <a:rPr lang="es" sz="1700" dirty="0">
                <a:solidFill>
                  <a:schemeClr val="accent1"/>
                </a:solidFill>
                <a:ea typeface="Verdana" panose="020B0604030504040204" pitchFamily="34" charset="0"/>
                <a:cs typeface="Verdana" panose="020B0604030504040204" pitchFamily="34" charset="0"/>
                <a:hlinkClick r:id="rId5" action="ppaction://hlinksldjump">
                  <a:extLst>
                    <a:ext uri="{A12FA001-AC4F-418D-AE19-62706E023703}">
                      <ahyp:hlinkClr xmlns:lc="http://schemas.openxmlformats.org/drawingml/2006/lockedCanvas" xmlns:ahyp="http://schemas.microsoft.com/office/drawing/2018/hyperlinkcolor" xmlns="" val="tx"/>
                    </a:ext>
                  </a:extLst>
                </a:hlinkClick>
              </a:rPr>
              <a:t>Mundial</a:t>
            </a:r>
            <a:r>
              <a:rPr lang="es" sz="1700" dirty="0">
                <a:solidFill>
                  <a:schemeClr val="accent1"/>
                </a:solidFill>
                <a:ea typeface="Verdana" panose="020B0604030504040204" pitchFamily="34" charset="0"/>
                <a:cs typeface="Verdana" panose="020B0604030504040204" pitchFamily="34" charset="0"/>
              </a:rPr>
              <a:t> </a:t>
            </a:r>
            <a:endParaRPr lang="en-ZA" sz="1700" dirty="0">
              <a:solidFill>
                <a:schemeClr val="accent1"/>
              </a:solidFill>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smtClean="0">
                <a:solidFill>
                  <a:schemeClr val="accent1"/>
                </a:solidFill>
                <a:ea typeface="Verdana" panose="020B0604030504040204" pitchFamily="34" charset="0"/>
                <a:cs typeface="Verdana" panose="020B0604030504040204" pitchFamily="34" charset="0"/>
                <a:hlinkClick r:id="rId7" action="ppaction://hlinksldjump">
                  <a:extLst>
                    <a:ext uri="{A12FA001-AC4F-418D-AE19-62706E023703}">
                      <ahyp:hlinkClr xmlns:lc="http://schemas.openxmlformats.org/drawingml/2006/lockedCanvas" xmlns:ahyp="http://schemas.microsoft.com/office/drawing/2018/hyperlinkcolor" xmlns="" val="tx"/>
                    </a:ext>
                  </a:extLst>
                </a:hlinkClick>
              </a:rPr>
              <a:t>Defensa </a:t>
            </a:r>
            <a:r>
              <a:rPr lang="es" sz="1700" dirty="0">
                <a:solidFill>
                  <a:schemeClr val="accent1"/>
                </a:solidFill>
                <a:ea typeface="Verdana" panose="020B0604030504040204" pitchFamily="34" charset="0"/>
                <a:cs typeface="Verdana" panose="020B0604030504040204" pitchFamily="34" charset="0"/>
                <a:hlinkClick r:id="rId7" action="ppaction://hlinksldjump">
                  <a:extLst>
                    <a:ext uri="{A12FA001-AC4F-418D-AE19-62706E023703}">
                      <ahyp:hlinkClr xmlns:lc="http://schemas.openxmlformats.org/drawingml/2006/lockedCanvas" xmlns:ahyp="http://schemas.microsoft.com/office/drawing/2018/hyperlinkcolor" xmlns="" val="tx"/>
                    </a:ext>
                  </a:extLst>
                </a:hlinkClick>
              </a:rPr>
              <a:t>de la vigilancia dirigida por la comunidad como una prioridad</a:t>
            </a:r>
            <a:endParaRPr lang="en-ZA" sz="1700" dirty="0">
              <a:solidFill>
                <a:schemeClr val="accent1"/>
              </a:solidFill>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smtClean="0">
                <a:solidFill>
                  <a:schemeClr val="accent1"/>
                </a:solidFill>
                <a:ea typeface="Verdana" panose="020B0604030504040204" pitchFamily="34" charset="0"/>
                <a:cs typeface="Verdana" panose="020B0604030504040204" pitchFamily="34" charset="0"/>
                <a:hlinkClick r:id="rId8" action="ppaction://hlinksldjump">
                  <a:extLst>
                    <a:ext uri="{A12FA001-AC4F-418D-AE19-62706E023703}">
                      <ahyp:hlinkClr xmlns:lc="http://schemas.openxmlformats.org/drawingml/2006/lockedCanvas" xmlns="" xmlns:ahyp="http://schemas.microsoft.com/office/drawing/2018/hyperlinkcolor" val="tx"/>
                    </a:ext>
                  </a:extLst>
                </a:hlinkClick>
              </a:rPr>
              <a:t>Descripción </a:t>
            </a:r>
            <a:r>
              <a:rPr lang="es" sz="1700" dirty="0">
                <a:solidFill>
                  <a:schemeClr val="accent1"/>
                </a:solidFill>
                <a:ea typeface="Verdana" panose="020B0604030504040204" pitchFamily="34" charset="0"/>
                <a:cs typeface="Verdana" panose="020B0604030504040204" pitchFamily="34" charset="0"/>
                <a:hlinkClick r:id="rId8" action="ppaction://hlinksldjump">
                  <a:extLst>
                    <a:ext uri="{A12FA001-AC4F-418D-AE19-62706E023703}">
                      <ahyp:hlinkClr xmlns:lc="http://schemas.openxmlformats.org/drawingml/2006/lockedCanvas" xmlns="" xmlns:ahyp="http://schemas.microsoft.com/office/drawing/2018/hyperlinkcolor" val="tx"/>
                    </a:ext>
                  </a:extLst>
                </a:hlinkClick>
              </a:rPr>
              <a:t>de los costos y presupuestos de la vigilancia dirigida por la </a:t>
            </a:r>
            <a:r>
              <a:rPr lang="es" sz="1700" dirty="0" smtClean="0">
                <a:solidFill>
                  <a:schemeClr val="accent1"/>
                </a:solidFill>
                <a:ea typeface="Verdana" panose="020B0604030504040204" pitchFamily="34" charset="0"/>
                <a:cs typeface="Verdana" panose="020B0604030504040204" pitchFamily="34" charset="0"/>
                <a:hlinkClick r:id="rId8" action="ppaction://hlinksldjump">
                  <a:extLst>
                    <a:ext uri="{A12FA001-AC4F-418D-AE19-62706E023703}">
                      <ahyp:hlinkClr xmlns:lc="http://schemas.openxmlformats.org/drawingml/2006/lockedCanvas" xmlns="" xmlns:ahyp="http://schemas.microsoft.com/office/drawing/2018/hyperlinkcolor" val="tx"/>
                    </a:ext>
                  </a:extLst>
                </a:hlinkClick>
              </a:rPr>
              <a:t>comunidad</a:t>
            </a:r>
            <a:endParaRPr lang="es" sz="1700" dirty="0" smtClean="0">
              <a:solidFill>
                <a:schemeClr val="accent1"/>
              </a:solidFill>
              <a:effectLst/>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a:solidFill>
                  <a:schemeClr val="accent1"/>
                </a:solidFill>
                <a:ea typeface="Verdana" panose="020B0604030504040204" pitchFamily="34" charset="0"/>
                <a:cs typeface="Verdana" panose="020B0604030504040204" pitchFamily="34" charset="0"/>
                <a:hlinkClick r:id="rId9" action="ppaction://hlinksldjump">
                  <a:extLst>
                    <a:ext uri="{A12FA001-AC4F-418D-AE19-62706E023703}">
                      <ahyp:hlinkClr xmlns:lc="http://schemas.openxmlformats.org/drawingml/2006/lockedCanvas" xmlns="" xmlns:ahyp="http://schemas.microsoft.com/office/drawing/2018/hyperlinkcolor" val="tx"/>
                    </a:ext>
                  </a:extLst>
                </a:hlinkClick>
              </a:rPr>
              <a:t>Resumen de la vigilancia dirigida por la comunidad en el formulario de solicitud de financiamiento al Fondo </a:t>
            </a:r>
            <a:r>
              <a:rPr lang="es" sz="1700" dirty="0" smtClean="0">
                <a:solidFill>
                  <a:schemeClr val="accent1"/>
                </a:solidFill>
                <a:ea typeface="Verdana" panose="020B0604030504040204" pitchFamily="34" charset="0"/>
                <a:cs typeface="Verdana" panose="020B0604030504040204" pitchFamily="34" charset="0"/>
                <a:hlinkClick r:id="rId9" action="ppaction://hlinksldjump">
                  <a:extLst>
                    <a:ext uri="{A12FA001-AC4F-418D-AE19-62706E023703}">
                      <ahyp:hlinkClr xmlns:lc="http://schemas.openxmlformats.org/drawingml/2006/lockedCanvas" xmlns="" xmlns:ahyp="http://schemas.microsoft.com/office/drawing/2018/hyperlinkcolor" val="tx"/>
                    </a:ext>
                  </a:extLst>
                </a:hlinkClick>
              </a:rPr>
              <a:t>Mundial</a:t>
            </a:r>
            <a:endParaRPr lang="es" sz="1700" dirty="0" smtClean="0">
              <a:solidFill>
                <a:schemeClr val="accent1"/>
              </a:solidFill>
              <a:effectLst/>
              <a:ea typeface="Verdana" panose="020B0604030504040204" pitchFamily="34" charset="0"/>
              <a:cs typeface="Verdana" panose="020B0604030504040204" pitchFamily="34" charset="0"/>
            </a:endParaRPr>
          </a:p>
          <a:p>
            <a:pPr marL="457200" indent="-457200">
              <a:spcAft>
                <a:spcPts val="800"/>
              </a:spcAft>
              <a:buFont typeface="+mj-lt"/>
              <a:buAutoNum type="arabicPeriod"/>
            </a:pPr>
            <a:r>
              <a:rPr lang="es" sz="1700" dirty="0" smtClean="0">
                <a:solidFill>
                  <a:schemeClr val="accent1"/>
                </a:solidFill>
                <a:ea typeface="Verdana" panose="020B0604030504040204" pitchFamily="34" charset="0"/>
                <a:cs typeface="Verdana" panose="020B0604030504040204" pitchFamily="34" charset="0"/>
                <a:hlinkClick r:id="rId10" action="ppaction://hlinksldjump"/>
              </a:rPr>
              <a:t>Anexos</a:t>
            </a:r>
            <a:endParaRPr lang="en-ZA" sz="1700" dirty="0">
              <a:solidFill>
                <a:schemeClr val="accent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907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9918009"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800" dirty="0">
                <a:solidFill>
                  <a:schemeClr val="tx1"/>
                </a:solidFill>
                <a:ea typeface="Verdana" panose="020B0604030504040204" pitchFamily="34" charset="0"/>
                <a:cs typeface="Verdana" panose="020B0604030504040204" pitchFamily="34" charset="0"/>
              </a:rPr>
              <a:t>2.ª sección del formulario de solicitud de financiamiento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981924" y="1884426"/>
            <a:ext cx="10903789" cy="4796286"/>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rtl="0">
              <a:lnSpc>
                <a:spcPct val="135000"/>
              </a:lnSpc>
              <a:spcAft>
                <a:spcPts val="1400"/>
              </a:spcAft>
              <a:buNone/>
            </a:pPr>
            <a:r>
              <a:rPr lang="es" dirty="0">
                <a:ea typeface="Verdana" panose="020B0604030504040204" pitchFamily="34" charset="0"/>
                <a:cs typeface="Verdana" panose="020B0604030504040204" pitchFamily="34" charset="0"/>
              </a:rPr>
              <a:t>La segunda sección del formulario de solicitud tiene por objeto conocer cómo se utilizará el financiamiento solicitado para maximizar los progresos hacia el control y la eliminación de las tres enfermedades. Los solicitantes deben precisar lo siguiente: </a:t>
            </a:r>
          </a:p>
          <a:p>
            <a:pPr marL="285750" lvl="3" indent="-285750" rtl="0">
              <a:lnSpc>
                <a:spcPct val="135000"/>
              </a:lnSpc>
              <a:spcAft>
                <a:spcPts val="800"/>
              </a:spcAft>
              <a:buFont typeface="Arial" panose="020B0604020202020204" pitchFamily="34" charset="0"/>
              <a:buChar char="•"/>
            </a:pPr>
            <a:r>
              <a:rPr lang="es" dirty="0">
                <a:ea typeface="Verdana" panose="020B0604030504040204" pitchFamily="34" charset="0"/>
                <a:cs typeface="Verdana" panose="020B0604030504040204" pitchFamily="34" charset="0"/>
              </a:rPr>
              <a:t>El modo en que el apoyo del Fondo Mundial impulsará el objetivo principal de erradicar el sida, la tuberculosis y la malaria</a:t>
            </a:r>
          </a:p>
          <a:p>
            <a:pPr marL="285750" lvl="3" indent="-285750" rtl="0">
              <a:lnSpc>
                <a:spcPct val="135000"/>
              </a:lnSpc>
              <a:spcAft>
                <a:spcPts val="800"/>
              </a:spcAft>
              <a:buFont typeface="Arial" panose="020B0604020202020204" pitchFamily="34" charset="0"/>
              <a:buChar char="•"/>
            </a:pPr>
            <a:r>
              <a:rPr lang="es" dirty="0">
                <a:ea typeface="Verdana" panose="020B0604030504040204" pitchFamily="34" charset="0"/>
                <a:cs typeface="Verdana" panose="020B0604030504040204" pitchFamily="34" charset="0"/>
              </a:rPr>
              <a:t>El modo en que las inversiones reforzarán los sistemas comunitarios y de salud, en general</a:t>
            </a:r>
          </a:p>
          <a:p>
            <a:pPr marL="285750" lvl="3" indent="-285750" rtl="0">
              <a:lnSpc>
                <a:spcPct val="135000"/>
              </a:lnSpc>
              <a:spcAft>
                <a:spcPts val="800"/>
              </a:spcAft>
              <a:buFont typeface="Arial" panose="020B0604020202020204" pitchFamily="34" charset="0"/>
              <a:buChar char="•"/>
            </a:pPr>
            <a:r>
              <a:rPr lang="es" dirty="0">
                <a:ea typeface="Verdana" panose="020B0604030504040204" pitchFamily="34" charset="0"/>
                <a:cs typeface="Verdana" panose="020B0604030504040204" pitchFamily="34" charset="0"/>
              </a:rPr>
              <a:t>El modo en que las inversiones maximizarán la participación y el liderazgo de las comunidades más afectadas</a:t>
            </a:r>
          </a:p>
          <a:p>
            <a:pPr marL="285750" lvl="3" indent="-285750" rtl="0">
              <a:lnSpc>
                <a:spcPct val="135000"/>
              </a:lnSpc>
              <a:spcAft>
                <a:spcPts val="800"/>
              </a:spcAft>
              <a:buFont typeface="Arial" panose="020B0604020202020204" pitchFamily="34" charset="0"/>
              <a:buChar char="•"/>
            </a:pPr>
            <a:r>
              <a:rPr lang="es" dirty="0">
                <a:ea typeface="Verdana" panose="020B0604030504040204" pitchFamily="34" charset="0"/>
                <a:cs typeface="Verdana" panose="020B0604030504040204" pitchFamily="34" charset="0"/>
              </a:rPr>
              <a:t>El modo en que las inversiones reducirán los obstáculos en materia de derechos humanos y género que afectan a los servicios</a:t>
            </a:r>
          </a:p>
          <a:p>
            <a:pPr marL="285750" lvl="3" indent="-285750" rtl="0">
              <a:lnSpc>
                <a:spcPct val="135000"/>
              </a:lnSpc>
              <a:spcAft>
                <a:spcPts val="800"/>
              </a:spcAft>
              <a:buFont typeface="Arial" panose="020B0604020202020204" pitchFamily="34" charset="0"/>
              <a:buChar char="•"/>
            </a:pPr>
            <a:r>
              <a:rPr lang="es" dirty="0">
                <a:ea typeface="Verdana" panose="020B0604030504040204" pitchFamily="34" charset="0"/>
                <a:cs typeface="Verdana" panose="020B0604030504040204" pitchFamily="34" charset="0"/>
              </a:rPr>
              <a:t>El modo en que las inversiones aumentarán la capacidad de prevenir y detectar brotes de enfermedades infecciosas, así como de responder frente a estos</a:t>
            </a:r>
          </a:p>
        </p:txBody>
      </p:sp>
    </p:spTree>
    <p:extLst>
      <p:ext uri="{BB962C8B-B14F-4D97-AF65-F5344CB8AC3E}">
        <p14:creationId xmlns:p14="http://schemas.microsoft.com/office/powerpoint/2010/main" val="876830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9918009"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800" dirty="0">
                <a:solidFill>
                  <a:schemeClr val="tx1"/>
                </a:solidFill>
                <a:ea typeface="Verdana" panose="020B0604030504040204" pitchFamily="34" charset="0"/>
                <a:cs typeface="Verdana" panose="020B0604030504040204" pitchFamily="34" charset="0"/>
              </a:rPr>
              <a:t>3.ª sección del formulario de solicitud de financiamiento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1011968" y="1837209"/>
            <a:ext cx="10903789" cy="4796286"/>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rtl="0">
              <a:lnSpc>
                <a:spcPct val="135000"/>
              </a:lnSpc>
              <a:spcAft>
                <a:spcPts val="1400"/>
              </a:spcAft>
              <a:buNone/>
            </a:pPr>
            <a:r>
              <a:rPr lang="es" sz="1500" dirty="0">
                <a:ea typeface="Verdana" panose="020B0604030504040204" pitchFamily="34" charset="0"/>
                <a:cs typeface="Verdana" panose="020B0604030504040204" pitchFamily="34" charset="0"/>
              </a:rPr>
              <a:t>La tercera sección del formulario de solicitud de financiamiento tiene por objeto conocer los siguientes aspectos acerca de la ejecución del programa propuesto:</a:t>
            </a:r>
          </a:p>
          <a:p>
            <a:pPr marL="0" lvl="3" indent="0" rtl="0">
              <a:lnSpc>
                <a:spcPct val="135000"/>
              </a:lnSpc>
              <a:spcAft>
                <a:spcPts val="800"/>
              </a:spcAft>
              <a:buNone/>
            </a:pPr>
            <a:r>
              <a:rPr lang="es" sz="1500" dirty="0">
                <a:ea typeface="Verdana" panose="020B0604030504040204" pitchFamily="34" charset="0"/>
                <a:cs typeface="Verdana" panose="020B0604030504040204" pitchFamily="34" charset="0"/>
              </a:rPr>
              <a:t>Si se concede el financiamiento del Fondo Mundial, ¿de qué manera cambiará la ejecución del programa?</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¿Se mejorará la eficacia, la eficiencia o la equidad?</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¿Se subsanarán las deficiencias programáticas del pasado?</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¿Se mejorarán los vínculos entre programas o sectores?</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¿Qué medidas se adoptarán para reforzar el papel de las organizaciones comunitarias y dirigidas por la comunidad, las organizaciones de la sociedad civil y las entidades ejecutoras no gubernamentales?</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¿Qué medidas se adoptarán para minimizar los riesgos, incluidos los derivados de la gestión deficiente de las adquisiciones y los suministros, la calidad y seguridad deficientes de los datos o la gestión financiera deficiente?</a:t>
            </a:r>
          </a:p>
          <a:p>
            <a:pPr marL="285750" lvl="3" indent="-285750" rtl="0">
              <a:lnSpc>
                <a:spcPct val="135000"/>
              </a:lnSpc>
              <a:spcAft>
                <a:spcPts val="800"/>
              </a:spcAft>
              <a:buFont typeface="Arial" panose="020B0604020202020204" pitchFamily="34" charset="0"/>
              <a:buChar char="•"/>
            </a:pPr>
            <a:r>
              <a:rPr lang="es" sz="1500" dirty="0">
                <a:ea typeface="Verdana" panose="020B0604030504040204" pitchFamily="34" charset="0"/>
                <a:cs typeface="Verdana" panose="020B0604030504040204" pitchFamily="34" charset="0"/>
              </a:rPr>
              <a:t>¿Cómo aumentarán las inversiones la capacidad de prevenir y detectar brotes de enfermedades infecciosas, así como de responder frente a estos?</a:t>
            </a:r>
          </a:p>
        </p:txBody>
      </p:sp>
    </p:spTree>
    <p:extLst>
      <p:ext uri="{BB962C8B-B14F-4D97-AF65-F5344CB8AC3E}">
        <p14:creationId xmlns:p14="http://schemas.microsoft.com/office/powerpoint/2010/main" val="3153977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468478" y="2844591"/>
            <a:ext cx="3789697" cy="1607282"/>
          </a:xfrm>
        </p:spPr>
        <p:txBody>
          <a:bodyPr rtlCol="0"/>
          <a:lstStyle/>
          <a:p>
            <a:pPr rtl="0"/>
            <a:r>
              <a:rPr lang="es"/>
              <a:t>Anexos</a:t>
            </a:r>
          </a:p>
        </p:txBody>
      </p:sp>
    </p:spTree>
    <p:extLst>
      <p:ext uri="{BB962C8B-B14F-4D97-AF65-F5344CB8AC3E}">
        <p14:creationId xmlns:p14="http://schemas.microsoft.com/office/powerpoint/2010/main" val="364951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274846" y="830469"/>
            <a:ext cx="10462451" cy="544483"/>
          </a:xfrm>
        </p:spPr>
        <p:txBody>
          <a:bodyPr rtlCol="0"/>
          <a:lstStyle/>
          <a:p>
            <a:pPr rtl="0"/>
            <a:r>
              <a:rPr lang="es" sz="2800" b="1" dirty="0">
                <a:solidFill>
                  <a:srgbClr val="013B4F"/>
                </a:solidFill>
                <a:effectLst/>
                <a:ea typeface="Verdana" panose="020B0604030504040204" pitchFamily="34" charset="0"/>
                <a:cs typeface="Verdana" panose="020B0604030504040204" pitchFamily="34" charset="0"/>
              </a:rPr>
              <a:t>Anexo 1: definiciones básicas de la vigilancia dirigida por la comunidad</a:t>
            </a:r>
            <a:endParaRPr lang="en-US" sz="28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523451" y="1814108"/>
            <a:ext cx="8775009" cy="3392905"/>
          </a:xfrm>
        </p:spPr>
        <p:txBody>
          <a:bodyPr rtlCol="0"/>
          <a:lstStyle/>
          <a:p>
            <a:pPr marL="0" indent="0" rtl="0">
              <a:lnSpc>
                <a:spcPct val="140000"/>
              </a:lnSpc>
              <a:spcAft>
                <a:spcPts val="1400"/>
              </a:spcAft>
              <a:buNone/>
            </a:pPr>
            <a:r>
              <a:rPr lang="es" sz="1400" dirty="0">
                <a:effectLst/>
                <a:ea typeface="Verdana" panose="020B0604030504040204" pitchFamily="34" charset="0"/>
                <a:cs typeface="Verdana" panose="020B0604030504040204" pitchFamily="34" charset="0"/>
              </a:rPr>
              <a:t>El término “vigilancia dirigida por la comunidad” es relativamente nuevo, pero los principios y conceptos subyacentes llevan más de 40 años siendo ampliamente reconocidos como una prioridad en el marco de la calidad y la rendición de cuentas de los programas</a:t>
            </a:r>
            <a:r>
              <a:rPr lang="es" sz="1400" dirty="0">
                <a:ea typeface="Verdana" panose="020B0604030504040204" pitchFamily="34" charset="0"/>
                <a:cs typeface="Verdana" panose="020B0604030504040204" pitchFamily="34" charset="0"/>
              </a:rPr>
              <a:t>.</a:t>
            </a:r>
          </a:p>
          <a:p>
            <a:pPr rtl="0">
              <a:lnSpc>
                <a:spcPct val="140000"/>
              </a:lnSpc>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La vigilancia dirigida por la comunidad se basa en las ideas fundamentales de la </a:t>
            </a:r>
            <a:r>
              <a:rPr lang="es" sz="1400" b="1" dirty="0">
                <a:solidFill>
                  <a:schemeClr val="accent2"/>
                </a:solidFill>
                <a:effectLst/>
                <a:ea typeface="Verdana" panose="020B0604030504040204" pitchFamily="34" charset="0"/>
                <a:cs typeface="Verdana" panose="020B0604030504040204" pitchFamily="34" charset="0"/>
              </a:rPr>
              <a:t>participación de la comunidad y la implicación significativa</a:t>
            </a:r>
            <a:r>
              <a:rPr lang="es" sz="1400" b="1" dirty="0">
                <a:effectLst/>
                <a:ea typeface="Verdana" panose="020B0604030504040204" pitchFamily="34" charset="0"/>
                <a:cs typeface="Verdana" panose="020B0604030504040204" pitchFamily="34" charset="0"/>
              </a:rPr>
              <a:t> </a:t>
            </a:r>
            <a:r>
              <a:rPr lang="es" sz="1400" dirty="0">
                <a:effectLst/>
                <a:ea typeface="Verdana" panose="020B0604030504040204" pitchFamily="34" charset="0"/>
                <a:cs typeface="Verdana" panose="020B0604030504040204" pitchFamily="34" charset="0"/>
              </a:rPr>
              <a:t>tanto de las personas que reciben servicios como de otras que viven con problemas de salud prevalentes o son vulnerables a estos. </a:t>
            </a:r>
          </a:p>
          <a:p>
            <a:pPr rtl="0">
              <a:lnSpc>
                <a:spcPct val="140000"/>
              </a:lnSpc>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La vigilancia dirigida por la comunidad engloba términos y conceptos como los </a:t>
            </a:r>
            <a:r>
              <a:rPr lang="es" sz="1400" b="1" dirty="0">
                <a:solidFill>
                  <a:schemeClr val="accent2"/>
                </a:solidFill>
                <a:effectLst/>
                <a:ea typeface="Verdana" panose="020B0604030504040204" pitchFamily="34" charset="0"/>
                <a:cs typeface="Verdana" panose="020B0604030504040204" pitchFamily="34" charset="0"/>
              </a:rPr>
              <a:t>observatorios de tratamiento</a:t>
            </a:r>
            <a:r>
              <a:rPr lang="es" sz="1400" dirty="0">
                <a:solidFill>
                  <a:schemeClr val="accent2"/>
                </a:solidFill>
                <a:effectLst/>
                <a:ea typeface="Verdana" panose="020B0604030504040204" pitchFamily="34" charset="0"/>
                <a:cs typeface="Verdana" panose="020B0604030504040204" pitchFamily="34" charset="0"/>
              </a:rPr>
              <a:t>, </a:t>
            </a:r>
            <a:r>
              <a:rPr lang="es" sz="1400" dirty="0">
                <a:effectLst/>
                <a:ea typeface="Verdana" panose="020B0604030504040204" pitchFamily="34" charset="0"/>
                <a:cs typeface="Verdana" panose="020B0604030504040204" pitchFamily="34" charset="0"/>
              </a:rPr>
              <a:t>las </a:t>
            </a:r>
            <a:r>
              <a:rPr lang="es" sz="1400" b="1" dirty="0">
                <a:solidFill>
                  <a:schemeClr val="accent2"/>
                </a:solidFill>
                <a:effectLst/>
                <a:ea typeface="Verdana" panose="020B0604030504040204" pitchFamily="34" charset="0"/>
                <a:cs typeface="Verdana" panose="020B0604030504040204" pitchFamily="34" charset="0"/>
              </a:rPr>
              <a:t>hojas de puntuación comunitarias</a:t>
            </a:r>
            <a:r>
              <a:rPr lang="es" sz="1400" dirty="0">
                <a:solidFill>
                  <a:schemeClr val="accent2"/>
                </a:solidFill>
                <a:effectLst/>
                <a:ea typeface="Verdana" panose="020B0604030504040204" pitchFamily="34" charset="0"/>
                <a:cs typeface="Verdana" panose="020B0604030504040204" pitchFamily="34" charset="0"/>
              </a:rPr>
              <a:t>, </a:t>
            </a:r>
            <a:r>
              <a:rPr lang="es" sz="1400" dirty="0">
                <a:effectLst/>
                <a:ea typeface="Verdana" panose="020B0604030504040204" pitchFamily="34" charset="0"/>
                <a:cs typeface="Verdana" panose="020B0604030504040204" pitchFamily="34" charset="0"/>
              </a:rPr>
              <a:t>los </a:t>
            </a:r>
            <a:r>
              <a:rPr lang="es" sz="1400" b="1" dirty="0">
                <a:solidFill>
                  <a:schemeClr val="accent2"/>
                </a:solidFill>
                <a:effectLst/>
                <a:ea typeface="Verdana" panose="020B0604030504040204" pitchFamily="34" charset="0"/>
                <a:cs typeface="Verdana" panose="020B0604030504040204" pitchFamily="34" charset="0"/>
              </a:rPr>
              <a:t>mecanismos de retroalimentación de los consumidores</a:t>
            </a:r>
            <a:r>
              <a:rPr lang="es" sz="1400" dirty="0">
                <a:effectLst/>
                <a:ea typeface="Verdana" panose="020B0604030504040204" pitchFamily="34" charset="0"/>
                <a:cs typeface="Verdana" panose="020B0604030504040204" pitchFamily="34" charset="0"/>
              </a:rPr>
              <a:t>, los grupos asesores comunitarios y la gobernanza participativa. </a:t>
            </a:r>
          </a:p>
          <a:p>
            <a:pPr rtl="0">
              <a:lnSpc>
                <a:spcPct val="140000"/>
              </a:lnSpc>
              <a:spcAft>
                <a:spcPts val="600"/>
              </a:spcAft>
              <a:buFont typeface="Arial" panose="020B0604020202020204" pitchFamily="34" charset="0"/>
              <a:buChar char="•"/>
            </a:pPr>
            <a:r>
              <a:rPr lang="es" sz="1400" dirty="0">
                <a:effectLst/>
                <a:ea typeface="Verdana" panose="020B0604030504040204" pitchFamily="34" charset="0"/>
                <a:cs typeface="Verdana" panose="020B0604030504040204" pitchFamily="34" charset="0"/>
              </a:rPr>
              <a:t>La vigilancia dirigida por la comunidad hace énfasis en </a:t>
            </a:r>
            <a:r>
              <a:rPr lang="es" sz="1400" b="1" dirty="0">
                <a:solidFill>
                  <a:schemeClr val="accent2"/>
                </a:solidFill>
                <a:effectLst/>
                <a:ea typeface="Verdana" panose="020B0604030504040204" pitchFamily="34" charset="0"/>
                <a:cs typeface="Verdana" panose="020B0604030504040204" pitchFamily="34" charset="0"/>
              </a:rPr>
              <a:t>la recopilación sistemática de datos y la presentación de informes</a:t>
            </a:r>
            <a:r>
              <a:rPr lang="es" sz="1400" dirty="0">
                <a:effectLst/>
                <a:ea typeface="Verdana" panose="020B0604030504040204" pitchFamily="34" charset="0"/>
                <a:cs typeface="Verdana" panose="020B0604030504040204" pitchFamily="34" charset="0"/>
              </a:rPr>
              <a:t>, </a:t>
            </a:r>
            <a:r>
              <a:rPr lang="es" sz="1400" b="1" dirty="0">
                <a:solidFill>
                  <a:schemeClr val="accent2"/>
                </a:solidFill>
                <a:effectLst/>
                <a:ea typeface="Verdana" panose="020B0604030504040204" pitchFamily="34" charset="0"/>
                <a:cs typeface="Verdana" panose="020B0604030504040204" pitchFamily="34" charset="0"/>
              </a:rPr>
              <a:t>bajo el control y la dirección de las organizaciones comunitarias</a:t>
            </a:r>
            <a:r>
              <a:rPr lang="es" sz="1400" dirty="0">
                <a:effectLst/>
                <a:ea typeface="Verdana" panose="020B0604030504040204" pitchFamily="34" charset="0"/>
                <a:cs typeface="Verdana" panose="020B0604030504040204" pitchFamily="34" charset="0"/>
              </a:rPr>
              <a:t>,</a:t>
            </a:r>
            <a:r>
              <a:rPr lang="es" sz="1400" b="1" dirty="0">
                <a:effectLst/>
                <a:ea typeface="Verdana" panose="020B0604030504040204" pitchFamily="34" charset="0"/>
                <a:cs typeface="Verdana" panose="020B0604030504040204" pitchFamily="34" charset="0"/>
              </a:rPr>
              <a:t> </a:t>
            </a:r>
            <a:r>
              <a:rPr lang="es" sz="1400" dirty="0">
                <a:effectLst/>
                <a:ea typeface="Verdana" panose="020B0604030504040204" pitchFamily="34" charset="0"/>
                <a:cs typeface="Verdana" panose="020B0604030504040204" pitchFamily="34" charset="0"/>
              </a:rPr>
              <a:t>de modo que estas luego compartan dicha información con los proveedores de servicios, los administradores de programas y los responsables de formular políticas, para </a:t>
            </a:r>
            <a:r>
              <a:rPr lang="es" sz="1400" b="1" dirty="0">
                <a:solidFill>
                  <a:schemeClr val="accent2"/>
                </a:solidFill>
                <a:effectLst/>
                <a:ea typeface="Verdana" panose="020B0604030504040204" pitchFamily="34" charset="0"/>
                <a:cs typeface="Verdana" panose="020B0604030504040204" pitchFamily="34" charset="0"/>
              </a:rPr>
              <a:t>desarrollar soluciones conjuntamente</a:t>
            </a:r>
            <a:r>
              <a:rPr lang="es" sz="1400" dirty="0">
                <a:solidFill>
                  <a:schemeClr val="accent2"/>
                </a:solidFill>
                <a:effectLst/>
                <a:ea typeface="Verdana" panose="020B0604030504040204" pitchFamily="34" charset="0"/>
                <a:cs typeface="Verdana" panose="020B0604030504040204" pitchFamily="34" charset="0"/>
              </a:rPr>
              <a:t>. </a:t>
            </a:r>
          </a:p>
          <a:p>
            <a:pPr marL="0" indent="0" rtl="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954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325119" y="754915"/>
            <a:ext cx="9821102" cy="544483"/>
          </a:xfrm>
        </p:spPr>
        <p:txBody>
          <a:bodyPr rtlCol="0"/>
          <a:lstStyle/>
          <a:p>
            <a:pPr rtl="0"/>
            <a:r>
              <a:rPr lang="es" sz="2800" b="1" dirty="0">
                <a:solidFill>
                  <a:srgbClr val="013B4F"/>
                </a:solidFill>
                <a:effectLst/>
                <a:ea typeface="Verdana" panose="020B0604030504040204" pitchFamily="34" charset="0"/>
                <a:cs typeface="Verdana" panose="020B0604030504040204" pitchFamily="34" charset="0"/>
              </a:rPr>
              <a:t>Fases de la vigilancia dirigida por la comunidad</a:t>
            </a:r>
            <a:endParaRPr lang="en-US" sz="28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446362" y="1440314"/>
            <a:ext cx="9299276" cy="3077079"/>
          </a:xfrm>
        </p:spPr>
        <p:txBody>
          <a:bodyPr rtlCol="0"/>
          <a:lstStyle/>
          <a:p>
            <a:pPr marL="0" indent="0" rtl="0">
              <a:lnSpc>
                <a:spcPct val="135000"/>
              </a:lnSpc>
              <a:spcAft>
                <a:spcPts val="1400"/>
              </a:spcAft>
              <a:buNone/>
            </a:pPr>
            <a:r>
              <a:rPr lang="es" sz="1550" dirty="0">
                <a:effectLst/>
                <a:ea typeface="Verdana" panose="020B0604030504040204" pitchFamily="34" charset="0"/>
                <a:cs typeface="Verdana" panose="020B0604030504040204" pitchFamily="34" charset="0"/>
              </a:rPr>
              <a:t>La vigilancia dirigida por la comunidad se ejecuta a través de varios enfoques, pero suele incluir cuatro fases cíclicas: </a:t>
            </a:r>
          </a:p>
          <a:p>
            <a:pPr rtl="0">
              <a:lnSpc>
                <a:spcPct val="135000"/>
              </a:lnSpc>
              <a:spcAft>
                <a:spcPts val="1400"/>
              </a:spcAft>
              <a:buFont typeface="Arial" panose="020B0604020202020204" pitchFamily="34" charset="0"/>
              <a:buChar char="•"/>
            </a:pPr>
            <a:r>
              <a:rPr lang="es" sz="1550" b="1" dirty="0">
                <a:solidFill>
                  <a:schemeClr val="accent2"/>
                </a:solidFill>
                <a:effectLst/>
                <a:ea typeface="Verdana" panose="020B0604030504040204" pitchFamily="34" charset="0"/>
                <a:cs typeface="Verdana" panose="020B0604030504040204" pitchFamily="34" charset="0"/>
              </a:rPr>
              <a:t>Educación y planificación:</a:t>
            </a:r>
            <a:r>
              <a:rPr lang="es" sz="1550" dirty="0">
                <a:solidFill>
                  <a:schemeClr val="accent2"/>
                </a:solidFill>
                <a:effectLst/>
                <a:ea typeface="Verdana" panose="020B0604030504040204" pitchFamily="34" charset="0"/>
                <a:cs typeface="Verdana" panose="020B0604030504040204" pitchFamily="34" charset="0"/>
              </a:rPr>
              <a:t> </a:t>
            </a:r>
            <a:r>
              <a:rPr lang="es" sz="1550" dirty="0">
                <a:effectLst/>
                <a:ea typeface="Verdana" panose="020B0604030504040204" pitchFamily="34" charset="0"/>
                <a:cs typeface="Verdana" panose="020B0604030504040204" pitchFamily="34" charset="0"/>
              </a:rPr>
              <a:t>las comunidades señalan las preocupaciones principales en relación con los servicios, los programas y las políticas, así como el foco específico de la vigilancia. </a:t>
            </a:r>
          </a:p>
          <a:p>
            <a:pPr rtl="0">
              <a:lnSpc>
                <a:spcPct val="135000"/>
              </a:lnSpc>
              <a:spcAft>
                <a:spcPts val="1400"/>
              </a:spcAft>
              <a:buFont typeface="Arial" panose="020B0604020202020204" pitchFamily="34" charset="0"/>
              <a:buChar char="•"/>
            </a:pPr>
            <a:r>
              <a:rPr lang="es" sz="1550" b="1" dirty="0">
                <a:solidFill>
                  <a:schemeClr val="accent2"/>
                </a:solidFill>
                <a:effectLst/>
                <a:ea typeface="Verdana" panose="020B0604030504040204" pitchFamily="34" charset="0"/>
                <a:cs typeface="Verdana" panose="020B0604030504040204" pitchFamily="34" charset="0"/>
              </a:rPr>
              <a:t>Recopilación de pruebas:</a:t>
            </a:r>
            <a:r>
              <a:rPr lang="es" sz="1550" dirty="0">
                <a:solidFill>
                  <a:schemeClr val="accent2"/>
                </a:solidFill>
                <a:effectLst/>
                <a:ea typeface="Verdana" panose="020B0604030504040204" pitchFamily="34" charset="0"/>
                <a:cs typeface="Verdana" panose="020B0604030504040204" pitchFamily="34" charset="0"/>
              </a:rPr>
              <a:t> </a:t>
            </a:r>
            <a:r>
              <a:rPr lang="es" sz="1550" dirty="0">
                <a:effectLst/>
                <a:ea typeface="Verdana" panose="020B0604030504040204" pitchFamily="34" charset="0"/>
                <a:cs typeface="Verdana" panose="020B0604030504040204" pitchFamily="34" charset="0"/>
              </a:rPr>
              <a:t>las personas supervisan sistemáticamente la aplicación de los servicios, los programas y las políticas, así como la experiencia de las comunidades y los receptores de la atención, y elaboran informes al respecto.</a:t>
            </a:r>
          </a:p>
          <a:p>
            <a:pPr rtl="0">
              <a:lnSpc>
                <a:spcPct val="135000"/>
              </a:lnSpc>
              <a:spcAft>
                <a:spcPts val="1400"/>
              </a:spcAft>
              <a:buFont typeface="Arial" panose="020B0604020202020204" pitchFamily="34" charset="0"/>
              <a:buChar char="•"/>
            </a:pPr>
            <a:r>
              <a:rPr lang="es" sz="1550" b="1" dirty="0">
                <a:solidFill>
                  <a:schemeClr val="accent2"/>
                </a:solidFill>
                <a:effectLst/>
                <a:ea typeface="Verdana" panose="020B0604030504040204" pitchFamily="34" charset="0"/>
                <a:cs typeface="Verdana" panose="020B0604030504040204" pitchFamily="34" charset="0"/>
              </a:rPr>
              <a:t>Elaboración de conclusiones y recomendaciones:</a:t>
            </a:r>
            <a:r>
              <a:rPr lang="es" sz="1550" dirty="0">
                <a:effectLst/>
                <a:ea typeface="Verdana" panose="020B0604030504040204" pitchFamily="34" charset="0"/>
                <a:cs typeface="Verdana" panose="020B0604030504040204" pitchFamily="34" charset="0"/>
              </a:rPr>
              <a:t> las organizaciones comunitarias recopilan y analizan los datos resultantes para definir oportunidades de mejora.</a:t>
            </a:r>
          </a:p>
          <a:p>
            <a:pPr rtl="0">
              <a:lnSpc>
                <a:spcPct val="135000"/>
              </a:lnSpc>
              <a:spcAft>
                <a:spcPts val="1400"/>
              </a:spcAft>
              <a:buFont typeface="Arial" panose="020B0604020202020204" pitchFamily="34" charset="0"/>
              <a:buChar char="•"/>
            </a:pPr>
            <a:r>
              <a:rPr lang="es" sz="1550" b="1" dirty="0">
                <a:solidFill>
                  <a:schemeClr val="accent2"/>
                </a:solidFill>
                <a:effectLst/>
                <a:ea typeface="Verdana" panose="020B0604030504040204" pitchFamily="34" charset="0"/>
                <a:cs typeface="Verdana" panose="020B0604030504040204" pitchFamily="34" charset="0"/>
              </a:rPr>
              <a:t>Comunicación, desarrollo de soluciones y promoción:</a:t>
            </a:r>
            <a:r>
              <a:rPr lang="es" sz="1550" dirty="0">
                <a:effectLst/>
                <a:ea typeface="Verdana" panose="020B0604030504040204" pitchFamily="34" charset="0"/>
                <a:cs typeface="Verdana" panose="020B0604030504040204" pitchFamily="34" charset="0"/>
              </a:rPr>
              <a:t>  los líderes comunitarios y los receptores de la atención revisan las pruebas con los proveedores de servicios, los administradores de programas y los responsables de formular políticas, para desarrollar conjuntamente soluciones a los problemas detectados.</a:t>
            </a:r>
          </a:p>
        </p:txBody>
      </p:sp>
    </p:spTree>
    <p:extLst>
      <p:ext uri="{BB962C8B-B14F-4D97-AF65-F5344CB8AC3E}">
        <p14:creationId xmlns:p14="http://schemas.microsoft.com/office/powerpoint/2010/main" val="394054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309352" y="502666"/>
            <a:ext cx="9805338" cy="544483"/>
          </a:xfrm>
        </p:spPr>
        <p:txBody>
          <a:bodyPr rtlCol="0"/>
          <a:lstStyle/>
          <a:p>
            <a:pPr rtl="0"/>
            <a:r>
              <a:rPr lang="es" sz="2800" b="1" dirty="0">
                <a:solidFill>
                  <a:srgbClr val="013B4F"/>
                </a:solidFill>
                <a:effectLst/>
                <a:ea typeface="Verdana" panose="020B0604030504040204" pitchFamily="34" charset="0"/>
                <a:cs typeface="Verdana" panose="020B0604030504040204" pitchFamily="34" charset="0"/>
              </a:rPr>
              <a:t>Fases de la vigilancia dirigida por la comunidad</a:t>
            </a:r>
            <a:endParaRPr lang="en-US" sz="28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446362" y="1196435"/>
            <a:ext cx="9299276" cy="544484"/>
          </a:xfrm>
        </p:spPr>
        <p:txBody>
          <a:bodyPr rtlCol="0"/>
          <a:lstStyle/>
          <a:p>
            <a:pPr marL="0" indent="0" rtl="0">
              <a:spcAft>
                <a:spcPts val="1400"/>
              </a:spcAft>
              <a:buNone/>
            </a:pPr>
            <a:r>
              <a:rPr lang="es">
                <a:effectLst/>
                <a:ea typeface="Verdana" panose="020B0604030504040204" pitchFamily="34" charset="0"/>
                <a:cs typeface="Verdana" panose="020B0604030504040204" pitchFamily="34" charset="0"/>
              </a:rPr>
              <a:t>En el siguiente gráfico de la </a:t>
            </a:r>
            <a:r>
              <a:rPr lang="es" b="1">
                <a:solidFill>
                  <a:schemeClr val="accent1"/>
                </a:solidFill>
                <a:effectLst/>
                <a:ea typeface="Verdana" panose="020B0604030504040204" pitchFamily="34" charset="0"/>
                <a:cs typeface="Verdana" panose="020B0604030504040204" pitchFamily="34" charset="0"/>
                <a:hlinkClick r:id="rId3"/>
              </a:rPr>
              <a:t>Coalición Internacional de Preparación para el Tratamiento (ITPC)</a:t>
            </a:r>
            <a:r>
              <a:rPr lang="es" b="1">
                <a:solidFill>
                  <a:srgbClr val="E0001B"/>
                </a:solidFill>
                <a:ea typeface="Verdana" panose="020B0604030504040204" pitchFamily="34" charset="0"/>
                <a:cs typeface="Verdana" panose="020B0604030504040204" pitchFamily="34" charset="0"/>
              </a:rPr>
              <a:t> </a:t>
            </a:r>
            <a:r>
              <a:rPr lang="es">
                <a:effectLst/>
                <a:ea typeface="Verdana" panose="020B0604030504040204" pitchFamily="34" charset="0"/>
                <a:cs typeface="Verdana" panose="020B0604030504040204" pitchFamily="34" charset="0"/>
              </a:rPr>
              <a:t>se muestran las cuatro fases.</a:t>
            </a:r>
          </a:p>
        </p:txBody>
      </p:sp>
      <p:pic>
        <p:nvPicPr>
          <p:cNvPr id="4098" name="Picture 2">
            <a:extLst>
              <a:ext uri="{FF2B5EF4-FFF2-40B4-BE49-F238E27FC236}">
                <a16:creationId xmlns:a16="http://schemas.microsoft.com/office/drawing/2014/main" id="{01634AD4-FE25-A450-8D0B-D63D061AD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680" y="1890206"/>
            <a:ext cx="8913962" cy="458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99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274846" y="623435"/>
            <a:ext cx="8775009" cy="544483"/>
          </a:xfrm>
        </p:spPr>
        <p:txBody>
          <a:bodyPr rtlCol="0"/>
          <a:lstStyle/>
          <a:p>
            <a:pPr rtl="0"/>
            <a:r>
              <a:rPr lang="es" sz="2800" b="1" dirty="0">
                <a:solidFill>
                  <a:srgbClr val="013B4F"/>
                </a:solidFill>
                <a:effectLst/>
                <a:ea typeface="Verdana" panose="020B0604030504040204" pitchFamily="34" charset="0"/>
                <a:cs typeface="Verdana" panose="020B0604030504040204" pitchFamily="34" charset="0"/>
              </a:rPr>
              <a:t>Anexo 2: elementos fundamentales de la vigilancia dirigida por la comunidad</a:t>
            </a:r>
            <a:endParaRPr lang="en-US" sz="28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274846" y="1577625"/>
            <a:ext cx="10351698" cy="3392905"/>
          </a:xfrm>
        </p:spPr>
        <p:txBody>
          <a:bodyPr rtlCol="0"/>
          <a:lstStyle/>
          <a:p>
            <a:pPr rtl="0">
              <a:lnSpc>
                <a:spcPct val="125000"/>
              </a:lnSpc>
              <a:spcAft>
                <a:spcPts val="1400"/>
              </a:spcAft>
              <a:buFont typeface="Arial" panose="020B0604020202020204" pitchFamily="34" charset="0"/>
              <a:buChar char="•"/>
            </a:pPr>
            <a:r>
              <a:rPr lang="es" sz="1500" b="1" dirty="0">
                <a:solidFill>
                  <a:schemeClr val="accent1"/>
                </a:solidFill>
                <a:effectLst/>
                <a:ea typeface="Verdana" panose="020B0604030504040204" pitchFamily="34" charset="0"/>
                <a:cs typeface="Verdana" panose="020B0604030504040204" pitchFamily="34" charset="0"/>
              </a:rPr>
              <a:t>Liderazgo comunitario y articulación de las prioridades de la comunidad:</a:t>
            </a:r>
            <a:r>
              <a:rPr lang="es" sz="1500" dirty="0">
                <a:effectLst/>
                <a:ea typeface="Verdana" panose="020B0604030504040204" pitchFamily="34" charset="0"/>
                <a:cs typeface="Verdana" panose="020B0604030504040204" pitchFamily="34" charset="0"/>
              </a:rPr>
              <a:t> al tratarse de un programa dirigido por la comunidad, la vigilancia dirigida por la comunidad se centra en las personas que pueden tener perspectivas y conocimientos significativos como clientes o beneficiarios potenciales de programas, políticas y servicios. </a:t>
            </a:r>
          </a:p>
          <a:p>
            <a:pPr rtl="0">
              <a:lnSpc>
                <a:spcPct val="125000"/>
              </a:lnSpc>
              <a:spcAft>
                <a:spcPts val="1400"/>
              </a:spcAft>
              <a:buFont typeface="Arial" panose="020B0604020202020204" pitchFamily="34" charset="0"/>
              <a:buChar char="•"/>
            </a:pPr>
            <a:r>
              <a:rPr lang="es" sz="1500" b="1" dirty="0">
                <a:solidFill>
                  <a:schemeClr val="accent1"/>
                </a:solidFill>
                <a:effectLst/>
                <a:ea typeface="Verdana" panose="020B0604030504040204" pitchFamily="34" charset="0"/>
                <a:cs typeface="Verdana" panose="020B0604030504040204" pitchFamily="34" charset="0"/>
              </a:rPr>
              <a:t>Gobernanza colaborativa y participación de los asociados:</a:t>
            </a:r>
            <a:r>
              <a:rPr lang="es" sz="1500" dirty="0">
                <a:effectLst/>
                <a:ea typeface="Verdana" panose="020B0604030504040204" pitchFamily="34" charset="0"/>
                <a:cs typeface="Verdana" panose="020B0604030504040204" pitchFamily="34" charset="0"/>
              </a:rPr>
              <a:t> existen una serie de instituciones y personas que son asociados potenciales importantes de la vigilancia dirigida por la comunidad; esto se debe a su papel en el uso de las pruebas y recomendaciones que esta genera con miras a mejorar los programas y servicios de salud y proteger y promover los derechos humanos. </a:t>
            </a:r>
          </a:p>
          <a:p>
            <a:pPr rtl="0">
              <a:lnSpc>
                <a:spcPct val="125000"/>
              </a:lnSpc>
              <a:spcAft>
                <a:spcPts val="1400"/>
              </a:spcAft>
              <a:buFont typeface="Arial" panose="020B0604020202020204" pitchFamily="34" charset="0"/>
              <a:buChar char="•"/>
            </a:pPr>
            <a:r>
              <a:rPr lang="es" sz="1500" b="1" dirty="0">
                <a:solidFill>
                  <a:schemeClr val="accent1"/>
                </a:solidFill>
                <a:effectLst/>
                <a:ea typeface="Verdana" panose="020B0604030504040204" pitchFamily="34" charset="0"/>
                <a:cs typeface="Verdana" panose="020B0604030504040204" pitchFamily="34" charset="0"/>
              </a:rPr>
              <a:t>Indicadores, herramientas y emplazamientos de la vigilancia dirigida por la comunidad:</a:t>
            </a:r>
            <a:r>
              <a:rPr lang="es" sz="1500" dirty="0">
                <a:effectLst/>
                <a:ea typeface="Verdana" panose="020B0604030504040204" pitchFamily="34" charset="0"/>
                <a:cs typeface="Verdana" panose="020B0604030504040204" pitchFamily="34" charset="0"/>
              </a:rPr>
              <a:t> el valor de la vigilancia dirigida por la comunidad radica en su capacidad para, en primer lugar, realizar un seguimiento continuo y presentar informes de un conjunto definido de cuestiones y mediciones a lo largo del tiempo y, después, recopilar esa información de forma que pueda desglosarse, contrastarse con los datos gubernamentales, analizarse con el paso del tiempo y utilizarse para mejorar los programas, las políticas y los servicios.</a:t>
            </a:r>
          </a:p>
          <a:p>
            <a:pPr rtl="0">
              <a:lnSpc>
                <a:spcPct val="125000"/>
              </a:lnSpc>
              <a:spcAft>
                <a:spcPts val="1400"/>
              </a:spcAft>
              <a:buFont typeface="Arial" panose="020B0604020202020204" pitchFamily="34" charset="0"/>
              <a:buChar char="•"/>
            </a:pPr>
            <a:r>
              <a:rPr lang="es" sz="1500" b="1" dirty="0">
                <a:solidFill>
                  <a:schemeClr val="accent1"/>
                </a:solidFill>
                <a:effectLst/>
                <a:ea typeface="Verdana" panose="020B0604030504040204" pitchFamily="34" charset="0"/>
                <a:cs typeface="Verdana" panose="020B0604030504040204" pitchFamily="34" charset="0"/>
              </a:rPr>
              <a:t>Planificación y financiamiento suficientes para la ejecución de la vigilancia dirigida por la comunidad </a:t>
            </a:r>
          </a:p>
        </p:txBody>
      </p:sp>
    </p:spTree>
    <p:extLst>
      <p:ext uri="{BB962C8B-B14F-4D97-AF65-F5344CB8AC3E}">
        <p14:creationId xmlns:p14="http://schemas.microsoft.com/office/powerpoint/2010/main" val="75721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6CDDAC-1EA7-9D4F-272C-A64CDD1E4398}"/>
              </a:ext>
            </a:extLst>
          </p:cNvPr>
          <p:cNvSpPr>
            <a:spLocks noGrp="1"/>
          </p:cNvSpPr>
          <p:nvPr>
            <p:ph type="title"/>
          </p:nvPr>
        </p:nvSpPr>
        <p:spPr>
          <a:xfrm>
            <a:off x="1274847" y="657941"/>
            <a:ext cx="7942574" cy="544483"/>
          </a:xfrm>
        </p:spPr>
        <p:txBody>
          <a:bodyPr rtlCol="0"/>
          <a:lstStyle/>
          <a:p>
            <a:pPr rtl="0"/>
            <a:r>
              <a:rPr lang="es" b="1" dirty="0">
                <a:effectLst/>
                <a:ea typeface="Verdana" panose="020B0604030504040204" pitchFamily="34" charset="0"/>
                <a:cs typeface="Verdana" panose="020B0604030504040204" pitchFamily="34" charset="0"/>
              </a:rPr>
              <a:t>Más información</a:t>
            </a:r>
            <a:endParaRPr lang="en-US" dirty="0">
              <a:ea typeface="Verdana" panose="020B0604030504040204" pitchFamily="34" charset="0"/>
              <a:cs typeface="Verdana" panose="020B0604030504040204" pitchFamily="34" charset="0"/>
            </a:endParaRPr>
          </a:p>
        </p:txBody>
      </p:sp>
      <p:sp>
        <p:nvSpPr>
          <p:cNvPr id="9" name="Content Placeholder 2">
            <a:extLst>
              <a:ext uri="{FF2B5EF4-FFF2-40B4-BE49-F238E27FC236}">
                <a16:creationId xmlns:a16="http://schemas.microsoft.com/office/drawing/2014/main" id="{B308BFE0-F261-995C-725B-A4C0C5414D77}"/>
              </a:ext>
            </a:extLst>
          </p:cNvPr>
          <p:cNvSpPr>
            <a:spLocks noGrp="1"/>
          </p:cNvSpPr>
          <p:nvPr>
            <p:ph idx="1"/>
          </p:nvPr>
        </p:nvSpPr>
        <p:spPr>
          <a:xfrm>
            <a:off x="1629244" y="1421457"/>
            <a:ext cx="8870449" cy="3392905"/>
          </a:xfrm>
        </p:spPr>
        <p:txBody>
          <a:bodyPr rtlCol="0"/>
          <a:lstStyle/>
          <a:p>
            <a:pPr marL="0" indent="0" rtl="0">
              <a:buNone/>
            </a:pPr>
            <a:r>
              <a:rPr lang="es" b="1" dirty="0">
                <a:solidFill>
                  <a:schemeClr val="accent1"/>
                </a:solidFill>
                <a:effectLst/>
                <a:ea typeface="Verdana" panose="020B0604030504040204" pitchFamily="34" charset="0"/>
                <a:cs typeface="Verdana" panose="020B0604030504040204" pitchFamily="34" charset="0"/>
              </a:rPr>
              <a:t>Agradecimientos</a:t>
            </a:r>
            <a:r>
              <a:rPr lang="es" b="1" dirty="0">
                <a:solidFill>
                  <a:srgbClr val="E0001B"/>
                </a:solidFill>
                <a:effectLst/>
                <a:ea typeface="Verdana" panose="020B0604030504040204" pitchFamily="34" charset="0"/>
                <a:cs typeface="Verdana" panose="020B0604030504040204" pitchFamily="34" charset="0"/>
              </a:rPr>
              <a:t> </a:t>
            </a:r>
          </a:p>
          <a:p>
            <a:pPr marL="0" indent="0" rtl="0">
              <a:buNone/>
            </a:pPr>
            <a:r>
              <a:rPr lang="es" dirty="0">
                <a:effectLst/>
                <a:ea typeface="Verdana" panose="020B0604030504040204" pitchFamily="34" charset="0"/>
                <a:cs typeface="Verdana" panose="020B0604030504040204" pitchFamily="34" charset="0"/>
              </a:rPr>
              <a:t>Esta guía ha sido elaborada por la Sociedad Internacional del Sida (IAS), con el asesoramiento y apoyo del Departamento de Comunidad, Derechos y Género (CDG) del Fondo Mundial y el equipo de VIH de la Fundación Bill y Melinda Gates, y con las valoraciones y aportaciones de muchas otras personas. </a:t>
            </a:r>
          </a:p>
          <a:p>
            <a:pPr marL="0" indent="0" rtl="0">
              <a:buNone/>
            </a:pPr>
            <a:endParaRPr lang="en-ZA" b="1" dirty="0">
              <a:solidFill>
                <a:srgbClr val="E0001B"/>
              </a:solidFill>
              <a:effectLst/>
              <a:ea typeface="Verdana" panose="020B0604030504040204" pitchFamily="34" charset="0"/>
              <a:cs typeface="Verdana" panose="020B0604030504040204" pitchFamily="34" charset="0"/>
            </a:endParaRPr>
          </a:p>
          <a:p>
            <a:pPr marL="0" indent="0" rtl="0">
              <a:buNone/>
            </a:pPr>
            <a:r>
              <a:rPr lang="es" b="1" dirty="0">
                <a:solidFill>
                  <a:schemeClr val="accent1"/>
                </a:solidFill>
                <a:effectLst/>
                <a:ea typeface="Verdana" panose="020B0604030504040204" pitchFamily="34" charset="0"/>
                <a:cs typeface="Verdana" panose="020B0604030504040204" pitchFamily="34" charset="0"/>
              </a:rPr>
              <a:t>Más información</a:t>
            </a:r>
          </a:p>
          <a:p>
            <a:pPr marL="0" indent="0" rtl="0">
              <a:buNone/>
            </a:pPr>
            <a:r>
              <a:rPr lang="es" dirty="0">
                <a:effectLst/>
                <a:ea typeface="Verdana" panose="020B0604030504040204" pitchFamily="34" charset="0"/>
                <a:cs typeface="Verdana" panose="020B0604030504040204" pitchFamily="34" charset="0"/>
              </a:rPr>
              <a:t>Las partes interesadas de los países que busquen asistencia técnica en relación con la </a:t>
            </a:r>
            <a:r>
              <a:rPr lang="es" dirty="0">
                <a:ea typeface="Verdana" panose="020B0604030504040204" pitchFamily="34" charset="0"/>
                <a:cs typeface="Verdana" panose="020B0604030504040204" pitchFamily="34" charset="0"/>
              </a:rPr>
              <a:t>incorporación de la vigilancia dirigida por la comunidad y otras intervenciones de fortalecimiento de los sistemas comunitarios (FSC) a </a:t>
            </a:r>
            <a:r>
              <a:rPr lang="es" dirty="0">
                <a:effectLst/>
                <a:ea typeface="Verdana" panose="020B0604030504040204" pitchFamily="34" charset="0"/>
                <a:cs typeface="Verdana" panose="020B0604030504040204" pitchFamily="34" charset="0"/>
              </a:rPr>
              <a:t>solicitudes de financiamiento al Fondo Mundial pueden ponerse en contacto con el Fondo, a través de sus plataformas regionales de comunidad, derechos y género. Cualquier otra duda sobre el contenido de este documento debe dirigirse a Anna Grimsrud, Asesora Técnica Superior de la IAS, a la dirección de correo electrónico </a:t>
            </a:r>
            <a:r>
              <a:rPr lang="es" dirty="0">
                <a:effectLst/>
                <a:ea typeface="Verdana" panose="020B0604030504040204" pitchFamily="34" charset="0"/>
                <a:cs typeface="Verdana" panose="020B0604030504040204" pitchFamily="34" charset="0"/>
                <a:hlinkClick r:id="rId3"/>
              </a:rPr>
              <a:t>anna.grimsrud@iasociety.org</a:t>
            </a:r>
            <a:r>
              <a:rPr lang="es" dirty="0">
                <a:effectLs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05666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C89565B-EDE9-5D28-1843-2CB916CA6DB3}"/>
              </a:ext>
            </a:extLst>
          </p:cNvPr>
          <p:cNvSpPr txBox="1">
            <a:spLocks/>
          </p:cNvSpPr>
          <p:nvPr/>
        </p:nvSpPr>
        <p:spPr>
          <a:xfrm>
            <a:off x="3382629" y="1085709"/>
            <a:ext cx="7691771" cy="3392905"/>
          </a:xfrm>
          <a:prstGeom prst="rect">
            <a:avLst/>
          </a:prstGeom>
        </p:spPr>
        <p:txBody>
          <a:bodyPr rtlCol="0"/>
          <a:lstStyle>
            <a:lvl1pPr marL="220663" indent="-220663"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655638" indent="-212725"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Arial" panose="020B0604020202020204" pitchFamily="34" charset="0"/>
              <a:buNone/>
            </a:pPr>
            <a:r>
              <a:rPr lang="es" sz="1800" b="1">
                <a:solidFill>
                  <a:schemeClr val="accent1"/>
                </a:solidFill>
                <a:ea typeface="Verdana" panose="020B0604030504040204" pitchFamily="34" charset="0"/>
                <a:cs typeface="Verdana" panose="020B0604030504040204" pitchFamily="34" charset="0"/>
              </a:rPr>
              <a:t>Cita recomendada</a:t>
            </a:r>
          </a:p>
          <a:p>
            <a:pPr marL="0" indent="0" rtl="0">
              <a:buFont typeface="Arial" panose="020B0604020202020204" pitchFamily="34" charset="0"/>
              <a:buNone/>
            </a:pPr>
            <a:endParaRPr lang="en-ZA" sz="1800" b="1" dirty="0">
              <a:solidFill>
                <a:schemeClr val="accent1"/>
              </a:solidFill>
              <a:ea typeface="Verdana" panose="020B0604030504040204" pitchFamily="34" charset="0"/>
              <a:cs typeface="Verdana" panose="020B0604030504040204" pitchFamily="34" charset="0"/>
            </a:endParaRPr>
          </a:p>
          <a:p>
            <a:pPr marL="0" indent="0" rtl="0">
              <a:buNone/>
            </a:pPr>
            <a:r>
              <a:rPr lang="es">
                <a:ea typeface="Verdana" panose="020B0604030504040204" pitchFamily="34" charset="0"/>
                <a:cs typeface="Verdana" panose="020B0604030504040204" pitchFamily="34" charset="0"/>
              </a:rPr>
              <a:t>Sociedad Internacional del Sida (IAS). </a:t>
            </a:r>
            <a:r>
              <a:rPr lang="es" i="1">
                <a:ea typeface="Verdana" panose="020B0604030504040204" pitchFamily="34" charset="0"/>
                <a:cs typeface="Verdana" panose="020B0604030504040204" pitchFamily="34" charset="0"/>
              </a:rPr>
              <a:t>Guía de apoyo a la incorporación de la vigilancia dirigida por la comunidad en las solicitudes de financiamiento al Fondo Mundial</a:t>
            </a:r>
            <a:r>
              <a:rPr lang="es">
                <a:ea typeface="Verdana" panose="020B0604030504040204" pitchFamily="34" charset="0"/>
                <a:cs typeface="Verdana" panose="020B0604030504040204" pitchFamily="34" charset="0"/>
              </a:rPr>
              <a:t> 2022. </a:t>
            </a:r>
            <a:r>
              <a:rPr lang="es" b="0">
                <a:solidFill>
                  <a:schemeClr val="accent2"/>
                </a:solidFill>
                <a:effectLst/>
                <a:ea typeface="Verdana" panose="020B0604030504040204" pitchFamily="34" charset="0"/>
                <a:cs typeface="Verdana" panose="020B0604030504040204" pitchFamily="34" charset="0"/>
                <a:hlinkClick r:id="rId3"/>
              </a:rPr>
              <a:t>https://www.differentiatedservicedelivery.org/Resources/Resource-Library/CLM-guide-GF-funding-requests</a:t>
            </a:r>
            <a:endParaRPr lang="en-ZA" b="0" dirty="0">
              <a:solidFill>
                <a:schemeClr val="accent2"/>
              </a:solidFill>
              <a:effectLst/>
              <a:ea typeface="Verdana" panose="020B0604030504040204" pitchFamily="34" charset="0"/>
              <a:cs typeface="Verdana" panose="020B0604030504040204" pitchFamily="34" charset="0"/>
            </a:endParaRPr>
          </a:p>
          <a:p>
            <a:pPr marL="0" indent="0" rtl="0">
              <a:buFont typeface="Arial" panose="020B0604020202020204" pitchFamily="34" charset="0"/>
              <a:buNone/>
            </a:pPr>
            <a:r>
              <a:rPr lang="es" sz="180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304606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258615" y="1375555"/>
            <a:ext cx="6654224" cy="1607282"/>
          </a:xfrm>
        </p:spPr>
        <p:txBody>
          <a:bodyPr rtlCol="0"/>
          <a:lstStyle/>
          <a:p>
            <a:pPr rtl="0"/>
            <a:r>
              <a:rPr lang="es" b="1">
                <a:solidFill>
                  <a:schemeClr val="accent2"/>
                </a:solidFill>
                <a:effectLst/>
                <a:ea typeface="Verdana" panose="020B0604030504040204" pitchFamily="34" charset="0"/>
                <a:cs typeface="Verdana" panose="020B0604030504040204" pitchFamily="34" charset="0"/>
              </a:rPr>
              <a:t>Descargue la guía completa en español, francés, inglés y portugués</a:t>
            </a:r>
            <a:r>
              <a:rPr lang="en-ZA" sz="1800" b="1" dirty="0">
                <a:solidFill>
                  <a:schemeClr val="accent2"/>
                </a:solidFill>
                <a:effectLst/>
                <a:ea typeface="Verdana" panose="020B0604030504040204" pitchFamily="34" charset="0"/>
                <a:cs typeface="Verdana" panose="020B0604030504040204" pitchFamily="34" charset="0"/>
              </a:rPr>
              <a:t/>
            </a:r>
            <a:br>
              <a:rPr lang="en-ZA" sz="1800" b="1" dirty="0">
                <a:solidFill>
                  <a:schemeClr val="accent2"/>
                </a:solidFill>
                <a:effectLst/>
                <a:ea typeface="Verdana" panose="020B0604030504040204" pitchFamily="34" charset="0"/>
                <a:cs typeface="Verdana" panose="020B0604030504040204" pitchFamily="34" charset="0"/>
              </a:rPr>
            </a:br>
            <a:r>
              <a:rPr lang="en-ZA" sz="1800" b="1" dirty="0">
                <a:effectLst/>
                <a:ea typeface="Verdana" panose="020B0604030504040204" pitchFamily="34" charset="0"/>
                <a:cs typeface="Verdana" panose="020B0604030504040204" pitchFamily="34" charset="0"/>
              </a:rPr>
              <a:t/>
            </a:r>
            <a:br>
              <a:rPr lang="en-ZA" sz="1800" b="1" dirty="0">
                <a:effectLst/>
                <a:ea typeface="Verdana" panose="020B0604030504040204" pitchFamily="34" charset="0"/>
                <a:cs typeface="Verdana" panose="020B0604030504040204" pitchFamily="34" charset="0"/>
              </a:rPr>
            </a:br>
            <a:r>
              <a:rPr lang="en-ZA" sz="1800" b="1" dirty="0">
                <a:effectLst/>
                <a:ea typeface="Verdana" panose="020B0604030504040204" pitchFamily="34" charset="0"/>
                <a:cs typeface="Verdana" panose="020B0604030504040204" pitchFamily="34" charset="0"/>
              </a:rPr>
              <a:t/>
            </a:r>
            <a:br>
              <a:rPr lang="en-ZA" sz="1800" b="1" dirty="0">
                <a:effectLst/>
                <a:ea typeface="Verdana" panose="020B0604030504040204" pitchFamily="34" charset="0"/>
                <a:cs typeface="Verdana" panose="020B0604030504040204" pitchFamily="34" charset="0"/>
              </a:rPr>
            </a:br>
            <a:r>
              <a:rPr lang="es" sz="4000" b="0" i="0">
                <a:effectLst/>
                <a:ea typeface="Verdana" panose="020B0604030504040204" pitchFamily="34" charset="0"/>
                <a:cs typeface="Verdana" panose="020B0604030504040204" pitchFamily="34" charset="0"/>
                <a:hlinkClick r:id="rId2" tooltip="Original URL:&#10;https://bit.ly/clm_guide&#10;&#10;Click to follow link."/>
              </a:rPr>
              <a:t>https://bit.ly/clm_guide</a:t>
            </a:r>
            <a:r>
              <a:rPr lang="en-ZA" sz="4800" b="0" dirty="0">
                <a:solidFill>
                  <a:schemeClr val="accent2"/>
                </a:solidFill>
                <a:effectLst/>
                <a:ea typeface="Verdana" panose="020B0604030504040204" pitchFamily="34" charset="0"/>
                <a:cs typeface="Verdana" panose="020B0604030504040204" pitchFamily="34" charset="0"/>
              </a:rPr>
              <a:t/>
            </a:r>
            <a:br>
              <a:rPr lang="en-ZA" sz="4800" b="0" dirty="0">
                <a:solidFill>
                  <a:schemeClr val="accent2"/>
                </a:solidFill>
                <a:effectLst/>
                <a:ea typeface="Verdana" panose="020B0604030504040204" pitchFamily="34" charset="0"/>
                <a:cs typeface="Verdana" panose="020B0604030504040204" pitchFamily="34" charset="0"/>
              </a:rPr>
            </a:br>
            <a:r>
              <a:rPr lang="en-ZA" sz="4800" b="1" dirty="0">
                <a:solidFill>
                  <a:schemeClr val="accent2"/>
                </a:solidFill>
                <a:effectLst/>
                <a:ea typeface="Verdana" panose="020B0604030504040204" pitchFamily="34" charset="0"/>
                <a:cs typeface="Verdana" panose="020B0604030504040204" pitchFamily="34" charset="0"/>
              </a:rPr>
              <a:t/>
            </a:r>
            <a:br>
              <a:rPr lang="en-ZA" sz="4800" b="1" dirty="0">
                <a:solidFill>
                  <a:schemeClr val="accent2"/>
                </a:solidFill>
                <a:effectLst/>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339727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6E35-D94F-4A7A-0597-D2E0E56A5DDD}"/>
              </a:ext>
            </a:extLst>
          </p:cNvPr>
          <p:cNvSpPr>
            <a:spLocks noGrp="1"/>
          </p:cNvSpPr>
          <p:nvPr>
            <p:ph type="title"/>
          </p:nvPr>
        </p:nvSpPr>
        <p:spPr/>
        <p:txBody>
          <a:bodyPr rtlCol="0"/>
          <a:lstStyle/>
          <a:p>
            <a:pPr rtl="0"/>
            <a:r>
              <a:rPr lang="es"/>
              <a:t>Siglas</a:t>
            </a:r>
          </a:p>
        </p:txBody>
      </p:sp>
      <p:sp>
        <p:nvSpPr>
          <p:cNvPr id="3" name="Content Placeholder 2">
            <a:extLst>
              <a:ext uri="{FF2B5EF4-FFF2-40B4-BE49-F238E27FC236}">
                <a16:creationId xmlns:a16="http://schemas.microsoft.com/office/drawing/2014/main" id="{66F60293-058F-68F8-72CD-56054B2C842D}"/>
              </a:ext>
            </a:extLst>
          </p:cNvPr>
          <p:cNvSpPr>
            <a:spLocks noGrp="1"/>
          </p:cNvSpPr>
          <p:nvPr>
            <p:ph idx="1"/>
          </p:nvPr>
        </p:nvSpPr>
        <p:spPr>
          <a:xfrm>
            <a:off x="1297680" y="1783079"/>
            <a:ext cx="6192837" cy="3291841"/>
          </a:xfrm>
        </p:spPr>
        <p:txBody>
          <a:bodyPr rtlCol="0"/>
          <a:lstStyle/>
          <a:p>
            <a:pPr marL="0" indent="0" rtl="0">
              <a:buNone/>
            </a:pPr>
            <a:r>
              <a:rPr lang="es" sz="1400" dirty="0"/>
              <a:t>MCP	Mecanismo de Coordinación de </a:t>
            </a:r>
            <a:r>
              <a:rPr lang="es" sz="1400" dirty="0" smtClean="0"/>
              <a:t>País</a:t>
            </a:r>
            <a:endParaRPr lang="es" sz="1400" dirty="0"/>
          </a:p>
          <a:p>
            <a:pPr marL="0" indent="0" rtl="0">
              <a:buNone/>
            </a:pPr>
            <a:r>
              <a:rPr lang="es" sz="1400" dirty="0"/>
              <a:t>CDG 	Comunidad, derechos y género (Fondo Mundial) </a:t>
            </a:r>
          </a:p>
          <a:p>
            <a:pPr marL="0" indent="0" rtl="0">
              <a:buNone/>
            </a:pPr>
            <a:r>
              <a:rPr lang="es" sz="1400" dirty="0"/>
              <a:t>FSC	Fortalecimiento de los sistemas comunitarios</a:t>
            </a:r>
          </a:p>
          <a:p>
            <a:pPr marL="0" indent="0" rtl="0">
              <a:buNone/>
            </a:pPr>
            <a:r>
              <a:rPr lang="es" sz="1400" dirty="0"/>
              <a:t>CAS	Comité de Aprobación de Subvenciones</a:t>
            </a:r>
          </a:p>
          <a:p>
            <a:pPr marL="0" indent="0" rtl="0">
              <a:buNone/>
            </a:pPr>
            <a:r>
              <a:rPr lang="es" sz="1400" dirty="0"/>
              <a:t>MCR	Mecanismo de Coordinación Regional</a:t>
            </a:r>
          </a:p>
          <a:p>
            <a:pPr marL="0" indent="0" rtl="0">
              <a:buNone/>
            </a:pPr>
            <a:r>
              <a:rPr lang="es" sz="1400" dirty="0"/>
              <a:t>SSRS	Sistemas para la salud resilientes y </a:t>
            </a:r>
            <a:r>
              <a:rPr lang="es" sz="1400" dirty="0" smtClean="0"/>
              <a:t>sostenibles</a:t>
            </a:r>
            <a:endParaRPr lang="es" sz="1400" dirty="0"/>
          </a:p>
          <a:p>
            <a:pPr marL="0" indent="0" rtl="0">
              <a:buNone/>
            </a:pPr>
            <a:r>
              <a:rPr lang="es" sz="1400" dirty="0"/>
              <a:t>PRT	Panel de Revisión Técnica (Fondo Mundial)</a:t>
            </a:r>
          </a:p>
          <a:p>
            <a:pPr marL="0" indent="0" rtl="0">
              <a:buNone/>
            </a:pPr>
            <a:endParaRPr lang="en-US" sz="1400" dirty="0"/>
          </a:p>
          <a:p>
            <a:pPr marL="0" indent="0" rtl="0">
              <a:buNone/>
            </a:pPr>
            <a:endParaRPr lang="en-US" sz="1400" dirty="0"/>
          </a:p>
        </p:txBody>
      </p:sp>
    </p:spTree>
    <p:extLst>
      <p:ext uri="{BB962C8B-B14F-4D97-AF65-F5344CB8AC3E}">
        <p14:creationId xmlns:p14="http://schemas.microsoft.com/office/powerpoint/2010/main" val="3276608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468478" y="2844591"/>
            <a:ext cx="3789697" cy="1607282"/>
          </a:xfrm>
        </p:spPr>
        <p:txBody>
          <a:bodyPr rtlCol="0"/>
          <a:lstStyle/>
          <a:p>
            <a:pPr rtl="0"/>
            <a:r>
              <a:rPr lang="es"/>
              <a:t>Gracias</a:t>
            </a:r>
          </a:p>
        </p:txBody>
      </p:sp>
    </p:spTree>
    <p:extLst>
      <p:ext uri="{BB962C8B-B14F-4D97-AF65-F5344CB8AC3E}">
        <p14:creationId xmlns:p14="http://schemas.microsoft.com/office/powerpoint/2010/main" val="2414620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95E-BCE7-CCDA-F1A1-9ED7001E95FC}"/>
              </a:ext>
            </a:extLst>
          </p:cNvPr>
          <p:cNvSpPr>
            <a:spLocks noGrp="1"/>
          </p:cNvSpPr>
          <p:nvPr>
            <p:ph type="title"/>
          </p:nvPr>
        </p:nvSpPr>
        <p:spPr/>
        <p:txBody>
          <a:bodyPr rtlCol="0"/>
          <a:lstStyle/>
          <a:p>
            <a:pPr rtl="0"/>
            <a:r>
              <a:rPr lang="es" sz="4400" b="1">
                <a:solidFill>
                  <a:schemeClr val="accent1"/>
                </a:solidFill>
                <a:effectLst/>
                <a:ea typeface="Verdana" panose="020B0604030504040204" pitchFamily="34" charset="0"/>
                <a:cs typeface="Verdana" panose="020B0604030504040204" pitchFamily="34" charset="0"/>
              </a:rPr>
              <a:t>La guía</a:t>
            </a:r>
            <a:endParaRPr lang="en-US" sz="4400" dirty="0">
              <a:solidFill>
                <a:schemeClr val="accent1"/>
              </a:solidFill>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C08306E-7440-73C9-4E43-D2A68F6EC53A}"/>
              </a:ext>
            </a:extLst>
          </p:cNvPr>
          <p:cNvSpPr>
            <a:spLocks noGrp="1"/>
          </p:cNvSpPr>
          <p:nvPr>
            <p:ph idx="1"/>
          </p:nvPr>
        </p:nvSpPr>
        <p:spPr>
          <a:xfrm>
            <a:off x="1297678" y="1576137"/>
            <a:ext cx="8870449" cy="3392905"/>
          </a:xfrm>
        </p:spPr>
        <p:txBody>
          <a:bodyPr rtlCol="0"/>
          <a:lstStyle/>
          <a:p>
            <a:pPr marL="0" indent="0" rtl="0">
              <a:buNone/>
            </a:pPr>
            <a:r>
              <a:rPr lang="es" sz="1400" dirty="0">
                <a:effectLst/>
                <a:ea typeface="Verdana" panose="020B0604030504040204" pitchFamily="34" charset="0"/>
                <a:cs typeface="Verdana" panose="020B0604030504040204" pitchFamily="34" charset="0"/>
              </a:rPr>
              <a:t>Esta guía tiene por objeto facilitar la incorporación de la vigilancia dirigida por la comunidad a las solicitudes de financiamiento presentadas al Fondo Mundial de Lucha contra el sida, la tuberculosis y la malaria, así como a las consultas, los diálogos y los documentos estratégicos nacionales y regionales conexos</a:t>
            </a:r>
            <a:r>
              <a:rPr lang="es" sz="1400" dirty="0" smtClean="0">
                <a:effectLst/>
                <a:ea typeface="Verdana" panose="020B0604030504040204" pitchFamily="34" charset="0"/>
                <a:cs typeface="Verdana" panose="020B0604030504040204" pitchFamily="34" charset="0"/>
              </a:rPr>
              <a:t>. </a:t>
            </a:r>
          </a:p>
          <a:p>
            <a:pPr marL="0" indent="0" rtl="0">
              <a:buNone/>
            </a:pPr>
            <a:endParaRPr lang="en-ZA" sz="300" dirty="0" smtClean="0">
              <a:effectLst/>
              <a:ea typeface="Verdana" panose="020B0604030504040204" pitchFamily="34" charset="0"/>
              <a:cs typeface="Verdana" panose="020B0604030504040204" pitchFamily="34" charset="0"/>
            </a:endParaRPr>
          </a:p>
          <a:p>
            <a:pPr marL="434975" lvl="2" indent="0" rtl="0">
              <a:buNone/>
            </a:pPr>
            <a:r>
              <a:rPr lang="es" sz="1400" b="1" dirty="0" smtClean="0">
                <a:solidFill>
                  <a:srgbClr val="E0001B"/>
                </a:solidFill>
                <a:effectLst/>
                <a:ea typeface="Verdana" panose="020B0604030504040204" pitchFamily="34" charset="0"/>
                <a:cs typeface="Verdana" panose="020B0604030504040204" pitchFamily="34" charset="0"/>
              </a:rPr>
              <a:t>Destinatarios</a:t>
            </a:r>
            <a:endParaRPr lang="en-ZA" sz="1400" dirty="0">
              <a:solidFill>
                <a:srgbClr val="E0001B"/>
              </a:solidFill>
              <a:effectLst/>
              <a:ea typeface="Verdana" panose="020B0604030504040204" pitchFamily="34" charset="0"/>
              <a:cs typeface="Verdana" panose="020B0604030504040204" pitchFamily="34" charset="0"/>
            </a:endParaRPr>
          </a:p>
          <a:p>
            <a:pPr marL="434975" lvl="2" indent="0" rtl="0">
              <a:buNone/>
            </a:pPr>
            <a:r>
              <a:rPr lang="es" sz="1400" dirty="0">
                <a:effectLst/>
                <a:ea typeface="Verdana" panose="020B0604030504040204" pitchFamily="34" charset="0"/>
                <a:cs typeface="Verdana" panose="020B0604030504040204" pitchFamily="34" charset="0"/>
              </a:rPr>
              <a:t>•	</a:t>
            </a:r>
            <a:r>
              <a:rPr lang="es" sz="1400" b="1" dirty="0">
                <a:solidFill>
                  <a:schemeClr val="accent2"/>
                </a:solidFill>
                <a:effectLst/>
                <a:ea typeface="Verdana" panose="020B0604030504040204" pitchFamily="34" charset="0"/>
                <a:cs typeface="Verdana" panose="020B0604030504040204" pitchFamily="34" charset="0"/>
              </a:rPr>
              <a:t>Organizaciones dirigidas por la comunidad y organizaciones comunitarias</a:t>
            </a:r>
            <a:r>
              <a:rPr lang="es" sz="1400" dirty="0">
                <a:effectLst/>
                <a:ea typeface="Verdana" panose="020B0604030504040204" pitchFamily="34" charset="0"/>
                <a:cs typeface="Verdana" panose="020B0604030504040204" pitchFamily="34" charset="0"/>
              </a:rPr>
              <a:t> que deseen proponer ideas, planes o presupuestos de vigilancia dirigida por la comunidad a los Mecanismos de Coordinación de País (MCP) o a los Mecanismos de Coordinación Regionales (MCR), para obtener financiamiento del Fondo Mundial.</a:t>
            </a:r>
          </a:p>
          <a:p>
            <a:pPr marL="434975" lvl="2" indent="0" rtl="0">
              <a:buNone/>
            </a:pPr>
            <a:r>
              <a:rPr lang="es" sz="1400" dirty="0">
                <a:effectLst/>
                <a:ea typeface="Verdana" panose="020B0604030504040204" pitchFamily="34" charset="0"/>
                <a:cs typeface="Verdana" panose="020B0604030504040204" pitchFamily="34" charset="0"/>
              </a:rPr>
              <a:t>•	</a:t>
            </a:r>
            <a:r>
              <a:rPr lang="es" sz="1400" b="1" dirty="0">
                <a:solidFill>
                  <a:schemeClr val="accent2"/>
                </a:solidFill>
                <a:effectLst/>
                <a:ea typeface="Verdana" panose="020B0604030504040204" pitchFamily="34" charset="0"/>
                <a:cs typeface="Verdana" panose="020B0604030504040204" pitchFamily="34" charset="0"/>
              </a:rPr>
              <a:t>Equipos de redacción de solicitudes de financiamiento</a:t>
            </a:r>
            <a:r>
              <a:rPr lang="es" sz="1400" dirty="0">
                <a:effectLst/>
                <a:ea typeface="Verdana" panose="020B0604030504040204" pitchFamily="34" charset="0"/>
                <a:cs typeface="Verdana" panose="020B0604030504040204" pitchFamily="34" charset="0"/>
              </a:rPr>
              <a:t> de los MCP y los MCR que quieran saber cómo incorporar la vigilancia dirigida por la comunidad a las solicitudes.</a:t>
            </a:r>
          </a:p>
          <a:p>
            <a:pPr marL="434975" lvl="2" indent="0" rtl="0">
              <a:buNone/>
            </a:pPr>
            <a:r>
              <a:rPr lang="es" sz="1400" dirty="0">
                <a:effectLst/>
                <a:ea typeface="Verdana" panose="020B0604030504040204" pitchFamily="34" charset="0"/>
                <a:cs typeface="Verdana" panose="020B0604030504040204" pitchFamily="34" charset="0"/>
              </a:rPr>
              <a:t>•	</a:t>
            </a:r>
            <a:r>
              <a:rPr lang="es" sz="1400" b="1" dirty="0">
                <a:solidFill>
                  <a:schemeClr val="accent2"/>
                </a:solidFill>
                <a:effectLst/>
                <a:ea typeface="Verdana" panose="020B0604030504040204" pitchFamily="34" charset="0"/>
                <a:cs typeface="Verdana" panose="020B0604030504040204" pitchFamily="34" charset="0"/>
              </a:rPr>
              <a:t>Otras partes interesadas que trabajen en pro de la vigilancia dirigida por la comunidad</a:t>
            </a:r>
            <a:r>
              <a:rPr lang="es" sz="1400" dirty="0">
                <a:effectLst/>
                <a:ea typeface="Verdana" panose="020B0604030504040204" pitchFamily="34" charset="0"/>
                <a:cs typeface="Verdana" panose="020B0604030504040204" pitchFamily="34" charset="0"/>
              </a:rPr>
              <a:t>, como funcionarios gubernamentales, asociados técnicos, donantes internacionales e impulsores.</a:t>
            </a:r>
          </a:p>
        </p:txBody>
      </p:sp>
      <p:sp>
        <p:nvSpPr>
          <p:cNvPr id="6" name="Text Placeholder 2">
            <a:extLst>
              <a:ext uri="{FF2B5EF4-FFF2-40B4-BE49-F238E27FC236}">
                <a16:creationId xmlns:a16="http://schemas.microsoft.com/office/drawing/2014/main" id="{524E05E5-577B-9301-4778-B6B75A1558A7}"/>
              </a:ext>
            </a:extLst>
          </p:cNvPr>
          <p:cNvSpPr txBox="1">
            <a:spLocks/>
          </p:cNvSpPr>
          <p:nvPr/>
        </p:nvSpPr>
        <p:spPr bwMode="gray">
          <a:xfrm>
            <a:off x="1297678" y="6461760"/>
            <a:ext cx="8435560" cy="396240"/>
          </a:xfrm>
          <a:prstGeom prst="rect">
            <a:avLst/>
          </a:prstGeom>
        </p:spPr>
        <p:txBody>
          <a:bodyPr vert="horz" lIns="0" tIns="0" rIns="0" bIns="0" rtlCol="0" anchor="t" anchorCtr="0">
            <a:noAutofit/>
          </a:bodyPr>
          <a:lstStyle>
            <a:defPPr>
              <a:defRPr lang="de-DE"/>
            </a:defPPr>
            <a:lvl1pPr marL="0" algn="l" defTabSz="914400" rtl="0" eaLnBrk="1" latinLnBrk="0" hangingPunct="1">
              <a:defRPr sz="1000" b="0" i="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 sz="1200"/>
              <a:t>La guía completa está disponible en el siguiente enlace: </a:t>
            </a:r>
            <a:r>
              <a:rPr lang="es" sz="1200">
                <a:latin typeface="IAS Ribbon Sans Regular" pitchFamily="2" charset="0"/>
                <a:hlinkClick r:id="rId3" tooltip="Original URL:&#10;https://bit.ly/clm_guide&#10;&#10;Click to follow link."/>
              </a:rPr>
              <a:t>https://bit.ly/clm_guide</a:t>
            </a:r>
            <a:r>
              <a:rPr lang="es" sz="1200"/>
              <a:t>.</a:t>
            </a:r>
            <a:endParaRPr lang="en-US" sz="1200" dirty="0"/>
          </a:p>
        </p:txBody>
      </p:sp>
    </p:spTree>
    <p:extLst>
      <p:ext uri="{BB962C8B-B14F-4D97-AF65-F5344CB8AC3E}">
        <p14:creationId xmlns:p14="http://schemas.microsoft.com/office/powerpoint/2010/main" val="316923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95E-BCE7-CCDA-F1A1-9ED7001E95FC}"/>
              </a:ext>
            </a:extLst>
          </p:cNvPr>
          <p:cNvSpPr>
            <a:spLocks noGrp="1"/>
          </p:cNvSpPr>
          <p:nvPr>
            <p:ph type="title"/>
          </p:nvPr>
        </p:nvSpPr>
        <p:spPr/>
        <p:txBody>
          <a:bodyPr rtlCol="0"/>
          <a:lstStyle/>
          <a:p>
            <a:pPr rtl="0"/>
            <a:r>
              <a:rPr lang="es" b="1" dirty="0">
                <a:effectLst/>
                <a:ea typeface="Verdana" panose="020B0604030504040204" pitchFamily="34" charset="0"/>
                <a:cs typeface="Verdana" panose="020B0604030504040204" pitchFamily="34" charset="0"/>
              </a:rPr>
              <a:t>Justificación</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C08306E-7440-73C9-4E43-D2A68F6EC53A}"/>
              </a:ext>
            </a:extLst>
          </p:cNvPr>
          <p:cNvSpPr>
            <a:spLocks noGrp="1"/>
          </p:cNvSpPr>
          <p:nvPr>
            <p:ph idx="1"/>
          </p:nvPr>
        </p:nvSpPr>
        <p:spPr>
          <a:xfrm>
            <a:off x="1692306" y="1608081"/>
            <a:ext cx="9296259" cy="3454065"/>
          </a:xfrm>
        </p:spPr>
        <p:txBody>
          <a:bodyPr rtlCol="0"/>
          <a:lstStyle/>
          <a:p>
            <a:pPr marL="0" indent="0" rtl="0">
              <a:lnSpc>
                <a:spcPct val="140000"/>
              </a:lnSpc>
              <a:buNone/>
            </a:pPr>
            <a:r>
              <a:rPr lang="es" sz="1500" dirty="0">
                <a:effectLst/>
                <a:ea typeface="Verdana" panose="020B0604030504040204" pitchFamily="34" charset="0"/>
                <a:cs typeface="Verdana" panose="020B0604030504040204" pitchFamily="34" charset="0"/>
              </a:rPr>
              <a:t>Los programas nacionales centrados en la lucha contra el VIH, la tuberculosis y la malaria se enfrentan a desafíos constantes relacionados con la calidad de los servicios, el suministro y la distribución de productos básicos, así como a obstáculos en materia de derechos humanos que afectan a las poblaciones clave y vulnerables.</a:t>
            </a:r>
          </a:p>
          <a:p>
            <a:pPr marL="0" indent="0" rtl="0">
              <a:lnSpc>
                <a:spcPct val="140000"/>
              </a:lnSpc>
              <a:buNone/>
            </a:pPr>
            <a:endParaRPr lang="en-ZA" sz="700" b="1" dirty="0">
              <a:solidFill>
                <a:srgbClr val="E0001B"/>
              </a:solidFill>
              <a:effectLst/>
              <a:ea typeface="Verdana" panose="020B0604030504040204" pitchFamily="34" charset="0"/>
              <a:cs typeface="Verdana" panose="020B0604030504040204" pitchFamily="34" charset="0"/>
            </a:endParaRPr>
          </a:p>
          <a:p>
            <a:pPr marL="0" indent="0" rtl="0">
              <a:lnSpc>
                <a:spcPct val="140000"/>
              </a:lnSpc>
              <a:buNone/>
            </a:pPr>
            <a:r>
              <a:rPr lang="es" sz="1500" dirty="0">
                <a:effectLst/>
                <a:ea typeface="Verdana" panose="020B0604030504040204" pitchFamily="34" charset="0"/>
                <a:cs typeface="Verdana" panose="020B0604030504040204" pitchFamily="34" charset="0"/>
              </a:rPr>
              <a:t>En la </a:t>
            </a:r>
            <a:r>
              <a:rPr lang="es" sz="1500" dirty="0">
                <a:solidFill>
                  <a:schemeClr val="accent1"/>
                </a:solidFill>
                <a:effectLst/>
                <a:ea typeface="Verdana" panose="020B0604030504040204" pitchFamily="34" charset="0"/>
                <a:cs typeface="Verdana" panose="020B0604030504040204" pitchFamily="34" charset="0"/>
                <a:hlinkClick r:id="rId3">
                  <a:extLst>
                    <a:ext uri="{A12FA001-AC4F-418D-AE19-62706E023703}">
                      <ahyp:hlinkClr xmlns="" xmlns:ahyp="http://schemas.microsoft.com/office/drawing/2018/hyperlinkcolor" val="tx"/>
                    </a:ext>
                  </a:extLst>
                </a:hlinkClick>
              </a:rPr>
              <a:t>Estrategia del Fondo Mundial para 2023-2028</a:t>
            </a:r>
            <a:r>
              <a:rPr lang="es" sz="1500" dirty="0">
                <a:solidFill>
                  <a:schemeClr val="accent1"/>
                </a:solidFill>
                <a:effectLst/>
                <a:ea typeface="Verdana" panose="020B0604030504040204" pitchFamily="34" charset="0"/>
                <a:cs typeface="Verdana" panose="020B0604030504040204" pitchFamily="34" charset="0"/>
              </a:rPr>
              <a:t> </a:t>
            </a:r>
            <a:r>
              <a:rPr lang="es" sz="1500" dirty="0">
                <a:effectLst/>
                <a:ea typeface="Verdana" panose="020B0604030504040204" pitchFamily="34" charset="0"/>
                <a:cs typeface="Verdana" panose="020B0604030504040204" pitchFamily="34" charset="0"/>
              </a:rPr>
              <a:t>se describe la vigilancia dirigida por la comunidad como una intervención prioritaria basada en pruebas empíricas, </a:t>
            </a:r>
            <a:r>
              <a:rPr lang="es" sz="1500" dirty="0">
                <a:ea typeface="Verdana" panose="020B0604030504040204" pitchFamily="34" charset="0"/>
                <a:cs typeface="Verdana" panose="020B0604030504040204" pitchFamily="34" charset="0"/>
              </a:rPr>
              <a:t>destinada a mejorar </a:t>
            </a:r>
            <a:r>
              <a:rPr lang="es" sz="1500" dirty="0">
                <a:effectLst/>
                <a:ea typeface="Verdana" panose="020B0604030504040204" pitchFamily="34" charset="0"/>
                <a:cs typeface="Verdana" panose="020B0604030504040204" pitchFamily="34" charset="0"/>
              </a:rPr>
              <a:t>los programas y políticas de lucha contra el VIH, la tuberculosis y la malaria. Además, el Fondo Mundial ha publicado </a:t>
            </a:r>
            <a:r>
              <a:rPr lang="es" sz="1500" dirty="0">
                <a:solidFill>
                  <a:schemeClr val="accent1"/>
                </a:solidFill>
                <a:effectLst/>
                <a:ea typeface="Verdana" panose="020B0604030504040204" pitchFamily="34" charset="0"/>
                <a:cs typeface="Verdana" panose="020B0604030504040204" pitchFamily="34" charset="0"/>
                <a:hlinkClick r:id="rId4">
                  <a:extLst>
                    <a:ext uri="{A12FA001-AC4F-418D-AE19-62706E023703}">
                      <ahyp:hlinkClr xmlns="" xmlns:ahyp="http://schemas.microsoft.com/office/drawing/2018/hyperlinkcolor" val="tx"/>
                    </a:ext>
                  </a:extLst>
                </a:hlinkClick>
              </a:rPr>
              <a:t>orientaciones, plantillas y documentación actualizadas,</a:t>
            </a:r>
            <a:r>
              <a:rPr lang="es" sz="1500" dirty="0">
                <a:solidFill>
                  <a:schemeClr val="accent1"/>
                </a:solidFill>
                <a:effectLst/>
                <a:ea typeface="Verdana" panose="020B0604030504040204" pitchFamily="34" charset="0"/>
                <a:cs typeface="Verdana" panose="020B0604030504040204" pitchFamily="34" charset="0"/>
              </a:rPr>
              <a:t> </a:t>
            </a:r>
            <a:r>
              <a:rPr lang="es" sz="1500" dirty="0">
                <a:effectLst/>
                <a:ea typeface="Verdana" panose="020B0604030504040204" pitchFamily="34" charset="0"/>
                <a:cs typeface="Verdana" panose="020B0604030504040204" pitchFamily="34" charset="0"/>
              </a:rPr>
              <a:t>a fin de alentar a los asociados regionales y en el país a incorporar dicha vigilancia a las solicitudes de financiamiento.</a:t>
            </a:r>
          </a:p>
          <a:p>
            <a:pPr marL="0" indent="0" rtl="0">
              <a:lnSpc>
                <a:spcPct val="140000"/>
              </a:lnSpc>
              <a:buNone/>
            </a:pPr>
            <a:endParaRPr lang="en-ZA" sz="700" dirty="0">
              <a:ea typeface="Verdana" panose="020B0604030504040204" pitchFamily="34" charset="0"/>
              <a:cs typeface="Verdana" panose="020B0604030504040204" pitchFamily="34" charset="0"/>
            </a:endParaRPr>
          </a:p>
          <a:p>
            <a:pPr marL="0" indent="0" rtl="0">
              <a:lnSpc>
                <a:spcPct val="140000"/>
              </a:lnSpc>
              <a:buNone/>
            </a:pPr>
            <a:r>
              <a:rPr lang="es" sz="1500" dirty="0">
                <a:effectLst/>
                <a:ea typeface="Verdana" panose="020B0604030504040204" pitchFamily="34" charset="0"/>
                <a:cs typeface="Verdana" panose="020B0604030504040204" pitchFamily="34" charset="0"/>
              </a:rPr>
              <a:t>De acuerdo con su </a:t>
            </a:r>
            <a:r>
              <a:rPr lang="es" sz="1500" dirty="0">
                <a:solidFill>
                  <a:schemeClr val="accent1"/>
                </a:solidFill>
                <a:effectLst/>
                <a:ea typeface="Verdana" panose="020B0604030504040204" pitchFamily="34" charset="0"/>
                <a:cs typeface="Verdana" panose="020B0604030504040204" pitchFamily="34" charset="0"/>
                <a:hlinkClick r:id="rId5">
                  <a:extLst>
                    <a:ext uri="{A12FA001-AC4F-418D-AE19-62706E023703}">
                      <ahyp:hlinkClr xmlns="" xmlns:ahyp="http://schemas.microsoft.com/office/drawing/2018/hyperlinkcolor" val="tx"/>
                    </a:ext>
                  </a:extLst>
                </a:hlinkClick>
              </a:rPr>
              <a:t>marco modular</a:t>
            </a:r>
            <a:r>
              <a:rPr lang="es" sz="1500" dirty="0">
                <a:effectLst/>
                <a:ea typeface="Verdana" panose="020B0604030504040204" pitchFamily="34" charset="0"/>
                <a:cs typeface="Verdana" panose="020B0604030504040204" pitchFamily="34" charset="0"/>
              </a:rPr>
              <a:t>, el Fondo Mundial invita a los países y regiones a incorporar la vigilancia dirigida por la comunidad en todas las solicitudes de financiamiento, incluidas tanto las centradas en el VIH, la tuberculosis y la malaria como en sistemas para la salud resilientes y sostenibles (SSRS) o en una combinación de ambos elementos. </a:t>
            </a:r>
          </a:p>
          <a:p>
            <a:pPr marL="0" indent="0" rtl="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48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4343-5B11-B7FA-AB31-E3F0EB82D5E3}"/>
              </a:ext>
            </a:extLst>
          </p:cNvPr>
          <p:cNvSpPr>
            <a:spLocks noGrp="1"/>
          </p:cNvSpPr>
          <p:nvPr>
            <p:ph type="title"/>
          </p:nvPr>
        </p:nvSpPr>
        <p:spPr>
          <a:xfrm>
            <a:off x="1274846" y="830469"/>
            <a:ext cx="9893025" cy="544483"/>
          </a:xfrm>
        </p:spPr>
        <p:txBody>
          <a:bodyPr rtlCol="0"/>
          <a:lstStyle/>
          <a:p>
            <a:pPr rtl="0"/>
            <a:r>
              <a:rPr lang="es" sz="4000" b="1" dirty="0">
                <a:solidFill>
                  <a:schemeClr val="accent1"/>
                </a:solidFill>
                <a:effectLst/>
                <a:ea typeface="Verdana" panose="020B0604030504040204" pitchFamily="34" charset="0"/>
                <a:cs typeface="Verdana" panose="020B0604030504040204" pitchFamily="34" charset="0"/>
              </a:rPr>
              <a:t>Financiamiento del Fondo Mundial para el periodo 2023-2025</a:t>
            </a:r>
            <a:endParaRPr lang="en-US" sz="4000" dirty="0">
              <a:solidFill>
                <a:schemeClr val="accent1"/>
              </a:solidFill>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574ADA0-6DCD-EE4B-5975-BF53111087FB}"/>
              </a:ext>
            </a:extLst>
          </p:cNvPr>
          <p:cNvSpPr>
            <a:spLocks noGrp="1"/>
          </p:cNvSpPr>
          <p:nvPr>
            <p:ph idx="1"/>
          </p:nvPr>
        </p:nvSpPr>
        <p:spPr>
          <a:xfrm>
            <a:off x="1274846" y="2270235"/>
            <a:ext cx="10586089" cy="3434443"/>
          </a:xfrm>
        </p:spPr>
        <p:txBody>
          <a:bodyPr rtlCol="0"/>
          <a:lstStyle/>
          <a:p>
            <a:pPr rtl="0">
              <a:lnSpc>
                <a:spcPct val="140000"/>
              </a:lnSpc>
            </a:pPr>
            <a:r>
              <a:rPr lang="es" sz="1600" dirty="0">
                <a:effectLst/>
                <a:ea typeface="Verdana" panose="020B0604030504040204" pitchFamily="34" charset="0"/>
                <a:cs typeface="Verdana" panose="020B0604030504040204" pitchFamily="34" charset="0"/>
              </a:rPr>
              <a:t>En 2022, el Fondo Mundial ha puesto en marcha su </a:t>
            </a:r>
            <a:r>
              <a:rPr lang="es" sz="1600" u="sng" dirty="0">
                <a:solidFill>
                  <a:schemeClr val="accent1"/>
                </a:solidFill>
                <a:effectLst/>
                <a:ea typeface="Verdana" panose="020B0604030504040204" pitchFamily="34" charset="0"/>
                <a:cs typeface="Verdana" panose="020B0604030504040204" pitchFamily="34" charset="0"/>
                <a:hlinkClick r:id="rId2">
                  <a:extLst>
                    <a:ext uri="{A12FA001-AC4F-418D-AE19-62706E023703}">
                      <ahyp:hlinkClr xmlns="" xmlns:ahyp="http://schemas.microsoft.com/office/drawing/2018/hyperlinkcolor" val="tx"/>
                    </a:ext>
                  </a:extLst>
                </a:hlinkClick>
              </a:rPr>
              <a:t>ciclo de financiamiento 2023-2025</a:t>
            </a:r>
            <a:r>
              <a:rPr lang="es" sz="1600" dirty="0">
                <a:effectLst/>
                <a:ea typeface="Verdana" panose="020B0604030504040204" pitchFamily="34" charset="0"/>
                <a:cs typeface="Verdana" panose="020B0604030504040204" pitchFamily="34" charset="0"/>
              </a:rPr>
              <a:t>. </a:t>
            </a:r>
          </a:p>
          <a:p>
            <a:pPr rtl="0">
              <a:lnSpc>
                <a:spcPct val="140000"/>
              </a:lnSpc>
            </a:pPr>
            <a:r>
              <a:rPr lang="es" sz="1600" b="1" dirty="0">
                <a:solidFill>
                  <a:schemeClr val="accent2"/>
                </a:solidFill>
                <a:effectLst/>
                <a:ea typeface="Verdana" panose="020B0604030504040204" pitchFamily="34" charset="0"/>
                <a:cs typeface="Verdana" panose="020B0604030504040204" pitchFamily="34" charset="0"/>
              </a:rPr>
              <a:t>En julio de 2022</a:t>
            </a:r>
            <a:r>
              <a:rPr lang="es" sz="1600" dirty="0">
                <a:effectLst/>
                <a:ea typeface="Verdana" panose="020B0604030504040204" pitchFamily="34" charset="0"/>
                <a:cs typeface="Verdana" panose="020B0604030504040204" pitchFamily="34" charset="0"/>
              </a:rPr>
              <a:t>, el Fondo Mundial comenzó a publicar </a:t>
            </a:r>
            <a:r>
              <a:rPr lang="es" sz="1600" u="sng" dirty="0">
                <a:solidFill>
                  <a:schemeClr val="accent1"/>
                </a:solidFill>
                <a:effectLst/>
                <a:ea typeface="Verdana" panose="020B0604030504040204" pitchFamily="34" charset="0"/>
                <a:cs typeface="Verdana" panose="020B0604030504040204" pitchFamily="34" charset="0"/>
                <a:hlinkClick r:id="rId3">
                  <a:extLst>
                    <a:ext uri="{A12FA001-AC4F-418D-AE19-62706E023703}">
                      <ahyp:hlinkClr xmlns="" xmlns:ahyp="http://schemas.microsoft.com/office/drawing/2018/hyperlinkcolor" val="tx"/>
                    </a:ext>
                  </a:extLst>
                </a:hlinkClick>
              </a:rPr>
              <a:t>materiales de solicitud</a:t>
            </a:r>
            <a:r>
              <a:rPr lang="es" sz="1600" dirty="0">
                <a:effectLst/>
                <a:ea typeface="Verdana" panose="020B0604030504040204" pitchFamily="34" charset="0"/>
                <a:cs typeface="Verdana" panose="020B0604030504040204" pitchFamily="34" charset="0"/>
              </a:rPr>
              <a:t>, </a:t>
            </a:r>
            <a:r>
              <a:rPr lang="es" sz="1600" dirty="0">
                <a:effectLst/>
                <a:ea typeface="Verdana" panose="020B0604030504040204" pitchFamily="34" charset="0"/>
                <a:cs typeface="Verdana" panose="020B0604030504040204" pitchFamily="34" charset="0"/>
                <a:hlinkClick r:id="rId4"/>
              </a:rPr>
              <a:t>notas informativas y resúmenes técnicos</a:t>
            </a:r>
            <a:r>
              <a:rPr lang="es" sz="1600" dirty="0">
                <a:effectLst/>
                <a:ea typeface="Verdana" panose="020B0604030504040204" pitchFamily="34" charset="0"/>
                <a:cs typeface="Verdana" panose="020B0604030504040204" pitchFamily="34" charset="0"/>
              </a:rPr>
              <a:t>, para ayudar a los asociados a elaborar sus solicitudes de financiamiento.</a:t>
            </a:r>
          </a:p>
          <a:p>
            <a:pPr rtl="0">
              <a:lnSpc>
                <a:spcPct val="140000"/>
              </a:lnSpc>
            </a:pPr>
            <a:r>
              <a:rPr lang="es" sz="1600" b="1" dirty="0">
                <a:solidFill>
                  <a:schemeClr val="accent2"/>
                </a:solidFill>
                <a:effectLst/>
                <a:ea typeface="Verdana" panose="020B0604030504040204" pitchFamily="34" charset="0"/>
                <a:cs typeface="Verdana" panose="020B0604030504040204" pitchFamily="34" charset="0"/>
              </a:rPr>
              <a:t>En diciembre de 2022</a:t>
            </a:r>
            <a:r>
              <a:rPr lang="es" sz="1600" dirty="0">
                <a:effectLst/>
                <a:ea typeface="Verdana" panose="020B0604030504040204" pitchFamily="34" charset="0"/>
                <a:cs typeface="Verdana" panose="020B0604030504040204" pitchFamily="34" charset="0"/>
              </a:rPr>
              <a:t>, el Fondo Mundial informará a los MCP y los MCR acerca de las asignaciones disponibles y las propuestas de distribución por componente de enfermedad para cada país o región. Asimismo, les informará acerca de los plazos de presentación de solicitudes de financiamiento y sobre la elegibilidad de las inversiones catalizadoras (fondos en contrapartida, iniciativas estratégicas y enfoques multipaís).</a:t>
            </a:r>
            <a:endParaRPr lang="en-ZA" dirty="0">
              <a:ea typeface="Verdana" panose="020B0604030504040204" pitchFamily="34" charset="0"/>
              <a:cs typeface="Verdana" panose="020B0604030504040204" pitchFamily="34" charset="0"/>
            </a:endParaRPr>
          </a:p>
          <a:p>
            <a:pPr rtl="0">
              <a:lnSpc>
                <a:spcPct val="140000"/>
              </a:lnSpc>
            </a:pPr>
            <a:r>
              <a:rPr lang="es" sz="1600" b="1" dirty="0">
                <a:solidFill>
                  <a:schemeClr val="accent2"/>
                </a:solidFill>
                <a:effectLst/>
                <a:ea typeface="Verdana" panose="020B0604030504040204" pitchFamily="34" charset="0"/>
                <a:cs typeface="Verdana" panose="020B0604030504040204" pitchFamily="34" charset="0"/>
              </a:rPr>
              <a:t>A lo largo de 2023 y 2024</a:t>
            </a:r>
            <a:r>
              <a:rPr lang="es" sz="1600" dirty="0">
                <a:effectLst/>
                <a:ea typeface="Verdana" panose="020B0604030504040204" pitchFamily="34" charset="0"/>
                <a:cs typeface="Verdana" panose="020B0604030504040204" pitchFamily="34" charset="0"/>
              </a:rPr>
              <a:t>, los MCP y los MCR elaborarán solicitudes de financiamiento y las presentarán al Fondo Mundial para que las revise su Panel de Revisión Técnica (PRT) y las apruebe posteriormente el Comité de Aprobación de Subvenciones (CAS). Una vez que concluya este proceso, se prepararán las subvenciones y se iniciará su ejecución. </a:t>
            </a:r>
          </a:p>
        </p:txBody>
      </p:sp>
    </p:spTree>
    <p:extLst>
      <p:ext uri="{BB962C8B-B14F-4D97-AF65-F5344CB8AC3E}">
        <p14:creationId xmlns:p14="http://schemas.microsoft.com/office/powerpoint/2010/main" val="130382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E9F7-2557-2DC6-FD15-0CE5F712B962}"/>
              </a:ext>
            </a:extLst>
          </p:cNvPr>
          <p:cNvSpPr txBox="1">
            <a:spLocks/>
          </p:cNvSpPr>
          <p:nvPr/>
        </p:nvSpPr>
        <p:spPr>
          <a:xfrm>
            <a:off x="1274846" y="830469"/>
            <a:ext cx="9893025" cy="544483"/>
          </a:xfrm>
          <a:prstGeom prst="rect">
            <a:avLst/>
          </a:prstGeom>
        </p:spPr>
        <p:txBody>
          <a:bodyPr rtlCol="0"/>
          <a:lst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a:lstStyle>
          <a:p>
            <a:pPr rtl="0"/>
            <a:r>
              <a:rPr lang="es" sz="3200" dirty="0">
                <a:solidFill>
                  <a:schemeClr val="tx1"/>
                </a:solidFill>
                <a:ea typeface="Verdana" panose="020B0604030504040204" pitchFamily="34" charset="0"/>
                <a:cs typeface="Verdana" panose="020B0604030504040204" pitchFamily="34" charset="0"/>
              </a:rPr>
              <a:t>Calendario de </a:t>
            </a:r>
            <a:r>
              <a:rPr lang="es" sz="3200" dirty="0" smtClean="0">
                <a:solidFill>
                  <a:schemeClr val="tx1"/>
                </a:solidFill>
                <a:ea typeface="Verdana" panose="020B0604030504040204" pitchFamily="34" charset="0"/>
                <a:cs typeface="Verdana" panose="020B0604030504040204" pitchFamily="34" charset="0"/>
              </a:rPr>
              <a:t>financiamiento </a:t>
            </a:r>
            <a:r>
              <a:rPr lang="es" sz="3200" dirty="0">
                <a:solidFill>
                  <a:schemeClr val="tx1"/>
                </a:solidFill>
                <a:ea typeface="Verdana" panose="020B0604030504040204" pitchFamily="34" charset="0"/>
                <a:cs typeface="Verdana" panose="020B0604030504040204" pitchFamily="34" charset="0"/>
              </a:rPr>
              <a:t>del Fondo Mundial</a:t>
            </a:r>
            <a:endParaRPr lang="en-US" sz="3200" dirty="0">
              <a:solidFill>
                <a:schemeClr val="tx1"/>
              </a:solidFill>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1442669" y="1699705"/>
            <a:ext cx="9277212" cy="4828800"/>
          </a:xfrm>
          <a:prstGeom prst="rect">
            <a:avLst/>
          </a:prstGeom>
        </p:spPr>
      </p:pic>
    </p:spTree>
    <p:extLst>
      <p:ext uri="{BB962C8B-B14F-4D97-AF65-F5344CB8AC3E}">
        <p14:creationId xmlns:p14="http://schemas.microsoft.com/office/powerpoint/2010/main" val="148432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8DEC-40B3-FA41-D559-6E9962841116}"/>
              </a:ext>
            </a:extLst>
          </p:cNvPr>
          <p:cNvSpPr>
            <a:spLocks noGrp="1"/>
          </p:cNvSpPr>
          <p:nvPr>
            <p:ph type="title"/>
          </p:nvPr>
        </p:nvSpPr>
        <p:spPr/>
        <p:txBody>
          <a:bodyPr rtlCol="0"/>
          <a:lstStyle/>
          <a:p>
            <a:pPr rtl="0"/>
            <a:r>
              <a:rPr lang="es" sz="4400" b="1" dirty="0">
                <a:solidFill>
                  <a:schemeClr val="accent1"/>
                </a:solidFill>
                <a:effectLst/>
                <a:ea typeface="Verdana" panose="020B0604030504040204" pitchFamily="34" charset="0"/>
                <a:cs typeface="Verdana" panose="020B0604030504040204" pitchFamily="34" charset="0"/>
              </a:rPr>
              <a:t>Cómo usar esta guía</a:t>
            </a:r>
            <a:endParaRPr lang="en-US" sz="4400" dirty="0">
              <a:solidFill>
                <a:schemeClr val="accent1"/>
              </a:solidFill>
            </a:endParaRPr>
          </a:p>
        </p:txBody>
      </p:sp>
      <p:sp>
        <p:nvSpPr>
          <p:cNvPr id="3" name="Content Placeholder 2">
            <a:extLst>
              <a:ext uri="{FF2B5EF4-FFF2-40B4-BE49-F238E27FC236}">
                <a16:creationId xmlns:a16="http://schemas.microsoft.com/office/drawing/2014/main" id="{5B4C7DB1-91C3-AF31-5B7B-5450595B2CC8}"/>
              </a:ext>
            </a:extLst>
          </p:cNvPr>
          <p:cNvSpPr>
            <a:spLocks noGrp="1"/>
          </p:cNvSpPr>
          <p:nvPr>
            <p:ph idx="1"/>
          </p:nvPr>
        </p:nvSpPr>
        <p:spPr>
          <a:xfrm>
            <a:off x="1297678" y="1576137"/>
            <a:ext cx="10382487" cy="3392905"/>
          </a:xfrm>
        </p:spPr>
        <p:txBody>
          <a:bodyPr rtlCol="0"/>
          <a:lstStyle/>
          <a:p>
            <a:pPr marL="0" indent="0" rtl="0">
              <a:buNone/>
            </a:pPr>
            <a:r>
              <a:rPr lang="es" sz="1350" dirty="0"/>
              <a:t>Durante el proceso de financiamiento del Fondo Mundial 2023-2025, las entidades ejecutoras de la vigilancia dirigida por la comunidad y otras partes interesadas nacionales y regionales dispondrán de varias oportunidades para asegurarse de que sus prioridades y necesidades queden reflejadas e incluidas en las solicitudes de financiamiento y los presupuestos afines:</a:t>
            </a:r>
          </a:p>
          <a:p>
            <a:pPr marL="0" indent="0" rtl="0">
              <a:lnSpc>
                <a:spcPct val="100000"/>
              </a:lnSpc>
              <a:buNone/>
            </a:pPr>
            <a:endParaRPr lang="en-US" sz="1350" dirty="0"/>
          </a:p>
          <a:p>
            <a:pPr marL="342900" indent="-342900" rtl="0">
              <a:buFont typeface="+mj-lt"/>
              <a:buAutoNum type="arabicPeriod"/>
            </a:pPr>
            <a:r>
              <a:rPr lang="es" sz="1350" dirty="0"/>
              <a:t>Antes de elaborar una solicitud de financiamiento, los MCP y los MCR organizarán </a:t>
            </a:r>
            <a:r>
              <a:rPr lang="es" sz="1350" b="1" dirty="0">
                <a:solidFill>
                  <a:schemeClr val="accent2"/>
                </a:solidFill>
              </a:rPr>
              <a:t>consultas y diálogos</a:t>
            </a:r>
            <a:r>
              <a:rPr lang="es" sz="1350" dirty="0">
                <a:solidFill>
                  <a:schemeClr val="accent2"/>
                </a:solidFill>
              </a:rPr>
              <a:t> </a:t>
            </a:r>
            <a:r>
              <a:rPr lang="es" sz="1350" dirty="0"/>
              <a:t>para determinar las prioridades de financiamiento. También se podrán llevar a cabo otros diálogos y revisiones relativos al diseño, la ejecución, la evaluación y el financiamiento de las intervenciones comunitarias y dirigidas por la comunidad </a:t>
            </a:r>
            <a:r>
              <a:rPr lang="es" sz="1350" b="1" dirty="0">
                <a:solidFill>
                  <a:schemeClr val="accent1"/>
                </a:solidFill>
              </a:rPr>
              <a:t>La vigilancia dirigida por la comunidad puede plantearse como una prioridad dentro de estos diálogos.</a:t>
            </a:r>
          </a:p>
          <a:p>
            <a:pPr marL="0" indent="0" rtl="0">
              <a:lnSpc>
                <a:spcPct val="100000"/>
              </a:lnSpc>
              <a:buNone/>
            </a:pPr>
            <a:endParaRPr lang="en-US" sz="1350" b="1" dirty="0">
              <a:solidFill>
                <a:srgbClr val="FF0000"/>
              </a:solidFill>
            </a:endParaRPr>
          </a:p>
          <a:p>
            <a:pPr marL="342900" indent="-342900" rtl="0">
              <a:buFont typeface="+mj-lt"/>
              <a:buAutoNum type="arabicPeriod" startAt="2"/>
            </a:pPr>
            <a:r>
              <a:rPr lang="es" sz="1350" dirty="0"/>
              <a:t>Durante el periodo 2023-2025, los MCP y los MCR nombrarán </a:t>
            </a:r>
            <a:r>
              <a:rPr lang="es" sz="1350" b="1" dirty="0">
                <a:solidFill>
                  <a:schemeClr val="accent2"/>
                </a:solidFill>
              </a:rPr>
              <a:t>equipos de redacción</a:t>
            </a:r>
            <a:r>
              <a:rPr lang="es" sz="1350" dirty="0"/>
              <a:t>, que se encargarán de elaborar las solicitudes de financiamiento. Conforme las redacten, es posible que necesiten información detallada sobre los enfoques propuestos de vigilancia dirigida por la comunidad, sus costos conexos y los resultados indirectos previstos. </a:t>
            </a:r>
            <a:r>
              <a:rPr lang="es" sz="1350" b="1" dirty="0">
                <a:solidFill>
                  <a:schemeClr val="accent1"/>
                </a:solidFill>
              </a:rPr>
              <a:t>Las entidades ejecutoras de la vigilancia dirigida por la comunidad pueden tratar de mantener contacto con estos equipos a fin de facilitarles información a medida que sea necesario. </a:t>
            </a:r>
          </a:p>
        </p:txBody>
      </p:sp>
      <p:sp>
        <p:nvSpPr>
          <p:cNvPr id="4" name="Text Placeholder 2">
            <a:extLst>
              <a:ext uri="{FF2B5EF4-FFF2-40B4-BE49-F238E27FC236}">
                <a16:creationId xmlns:a16="http://schemas.microsoft.com/office/drawing/2014/main" id="{77918B9F-0C24-6ACA-38E3-6B401C27BD50}"/>
              </a:ext>
            </a:extLst>
          </p:cNvPr>
          <p:cNvSpPr txBox="1">
            <a:spLocks/>
          </p:cNvSpPr>
          <p:nvPr/>
        </p:nvSpPr>
        <p:spPr bwMode="gray">
          <a:xfrm>
            <a:off x="1297678" y="6461760"/>
            <a:ext cx="8435560" cy="396240"/>
          </a:xfrm>
          <a:prstGeom prst="rect">
            <a:avLst/>
          </a:prstGeom>
        </p:spPr>
        <p:txBody>
          <a:bodyPr vert="horz" lIns="0" tIns="0" rIns="0" bIns="0" rtlCol="0" anchor="t" anchorCtr="0">
            <a:noAutofit/>
          </a:bodyPr>
          <a:lstStyle>
            <a:defPPr>
              <a:defRPr lang="de-DE"/>
            </a:defPPr>
            <a:lvl1pPr marL="0" algn="l" defTabSz="914400" rtl="0" eaLnBrk="1" latinLnBrk="0" hangingPunct="1">
              <a:defRPr sz="1000" b="0" i="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 sz="1200"/>
              <a:t>La guía completa está disponible en el siguiente enlace: </a:t>
            </a:r>
            <a:r>
              <a:rPr lang="es" sz="1200">
                <a:latin typeface="IAS Ribbon Sans Regular" pitchFamily="2" charset="0"/>
                <a:hlinkClick r:id="rId3" tooltip="Original URL:&#10;https://bit.ly/clm_guide&#10;&#10;Click to follow link."/>
              </a:rPr>
              <a:t>https://bit.ly/clm_guide</a:t>
            </a:r>
            <a:r>
              <a:rPr lang="es" sz="1200"/>
              <a:t>.</a:t>
            </a:r>
            <a:endParaRPr lang="en-US" sz="1200" dirty="0"/>
          </a:p>
        </p:txBody>
      </p:sp>
    </p:spTree>
    <p:extLst>
      <p:ext uri="{BB962C8B-B14F-4D97-AF65-F5344CB8AC3E}">
        <p14:creationId xmlns:p14="http://schemas.microsoft.com/office/powerpoint/2010/main" val="2506276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00B04-3A82-9605-F379-48EA26604A1A}"/>
              </a:ext>
            </a:extLst>
          </p:cNvPr>
          <p:cNvSpPr>
            <a:spLocks noGrp="1"/>
          </p:cNvSpPr>
          <p:nvPr>
            <p:ph idx="1"/>
          </p:nvPr>
        </p:nvSpPr>
        <p:spPr>
          <a:xfrm>
            <a:off x="1297679" y="655609"/>
            <a:ext cx="9596641" cy="797152"/>
          </a:xfrm>
        </p:spPr>
        <p:txBody>
          <a:bodyPr rtlCol="0"/>
          <a:lstStyle/>
          <a:p>
            <a:pPr rtl="0"/>
            <a:r>
              <a:rPr lang="es" sz="3000" b="1" dirty="0">
                <a:effectLst/>
                <a:ea typeface="Verdana" panose="020B0604030504040204" pitchFamily="34" charset="0"/>
                <a:cs typeface="Verdana" panose="020B0604030504040204" pitchFamily="34" charset="0"/>
              </a:rPr>
              <a:t>Cómo usar esta guía</a:t>
            </a:r>
            <a:endParaRPr lang="en-US" sz="3000" dirty="0">
              <a:ea typeface="Verdana" panose="020B0604030504040204" pitchFamily="34" charset="0"/>
              <a:cs typeface="Verdana" panose="020B0604030504040204" pitchFamily="34" charset="0"/>
            </a:endParaRPr>
          </a:p>
        </p:txBody>
      </p:sp>
      <p:graphicFrame>
        <p:nvGraphicFramePr>
          <p:cNvPr id="5" name="Table 5">
            <a:extLst>
              <a:ext uri="{FF2B5EF4-FFF2-40B4-BE49-F238E27FC236}">
                <a16:creationId xmlns:a16="http://schemas.microsoft.com/office/drawing/2014/main" id="{11C6203B-19D6-B5AD-326F-959C827F0B14}"/>
              </a:ext>
            </a:extLst>
          </p:cNvPr>
          <p:cNvGraphicFramePr>
            <a:graphicFrameLocks noGrp="1"/>
          </p:cNvGraphicFramePr>
          <p:nvPr>
            <p:extLst>
              <p:ext uri="{D42A27DB-BD31-4B8C-83A1-F6EECF244321}">
                <p14:modId xmlns:p14="http://schemas.microsoft.com/office/powerpoint/2010/main" val="2006181884"/>
              </p:ext>
            </p:extLst>
          </p:nvPr>
        </p:nvGraphicFramePr>
        <p:xfrm>
          <a:off x="1556535" y="1452761"/>
          <a:ext cx="9983824" cy="5184140"/>
        </p:xfrm>
        <a:graphic>
          <a:graphicData uri="http://schemas.openxmlformats.org/drawingml/2006/table">
            <a:tbl>
              <a:tblPr firstRow="1" bandRow="1">
                <a:tableStyleId>{21E4AEA4-8DFA-4A89-87EB-49C32662AFE0}</a:tableStyleId>
              </a:tblPr>
              <a:tblGrid>
                <a:gridCol w="4481658">
                  <a:extLst>
                    <a:ext uri="{9D8B030D-6E8A-4147-A177-3AD203B41FA5}">
                      <a16:colId xmlns:a16="http://schemas.microsoft.com/office/drawing/2014/main" val="1425092693"/>
                    </a:ext>
                  </a:extLst>
                </a:gridCol>
                <a:gridCol w="5502166">
                  <a:extLst>
                    <a:ext uri="{9D8B030D-6E8A-4147-A177-3AD203B41FA5}">
                      <a16:colId xmlns:a16="http://schemas.microsoft.com/office/drawing/2014/main" val="1159440220"/>
                    </a:ext>
                  </a:extLst>
                </a:gridCol>
              </a:tblGrid>
              <a:tr h="370840">
                <a:tc>
                  <a:txBody>
                    <a:bodyPr/>
                    <a:lstStyle/>
                    <a:p>
                      <a:pPr rtl="0">
                        <a:lnSpc>
                          <a:spcPts val="1850"/>
                        </a:lnSpc>
                      </a:pPr>
                      <a:r>
                        <a:rPr lang="es" sz="13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Las entidades ejecutoras de la vigilancia dirigida por la comunidad y otras partes interesadas</a:t>
                      </a:r>
                      <a:r>
                        <a:rPr lang="es" sz="13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que trabajen en pro de esta vigilancia pueden utilizar la guía para:	</a:t>
                      </a:r>
                    </a:p>
                  </a:txBody>
                  <a:tcPr marL="34290" marR="55245" marT="55245" marB="34290" anchor="ctr"/>
                </a:tc>
                <a:tc>
                  <a:txBody>
                    <a:bodyPr/>
                    <a:lstStyle/>
                    <a:p>
                      <a:pPr rtl="0">
                        <a:lnSpc>
                          <a:spcPts val="1850"/>
                        </a:lnSpc>
                      </a:pPr>
                      <a:r>
                        <a:rPr lang="es" sz="13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Los miembros de los MCP y los MCR y los equipos de redacción de solicitudes de financiamiento designados </a:t>
                      </a:r>
                      <a:r>
                        <a:rPr lang="es" sz="13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pueden utilizar esta información para:</a:t>
                      </a:r>
                    </a:p>
                  </a:txBody>
                  <a:tcPr marL="34290" marR="55245" marT="55245" marB="34290"/>
                </a:tc>
                <a:extLst>
                  <a:ext uri="{0D108BD9-81ED-4DB2-BD59-A6C34878D82A}">
                    <a16:rowId xmlns:a16="http://schemas.microsoft.com/office/drawing/2014/main" val="1550188987"/>
                  </a:ext>
                </a:extLst>
              </a:tr>
              <a:tr h="1412356">
                <a:tc>
                  <a:txBody>
                    <a:bodyPr/>
                    <a:lstStyle/>
                    <a:p>
                      <a:pPr rtl="0">
                        <a:lnSpc>
                          <a:spcPts val="1850"/>
                        </a:lnSpc>
                      </a:pPr>
                      <a:endParaRPr lang="en-ZA" sz="1300" b="1" dirty="0" smtClean="0">
                        <a:effectLst/>
                        <a:latin typeface="Verdana" panose="020B0604030504040204" pitchFamily="34" charset="0"/>
                        <a:ea typeface="Verdana" panose="020B0604030504040204" pitchFamily="34" charset="0"/>
                        <a:cs typeface="Verdana" panose="020B0604030504040204" pitchFamily="34" charset="0"/>
                      </a:endParaRPr>
                    </a:p>
                    <a:p>
                      <a:pPr rtl="0">
                        <a:lnSpc>
                          <a:spcPts val="1850"/>
                        </a:lnSpc>
                      </a:pPr>
                      <a:r>
                        <a:rPr lang="es" sz="1300" b="1" dirty="0" smtClean="0">
                          <a:solidFill>
                            <a:schemeClr val="accent1"/>
                          </a:solidFill>
                          <a:effectLst/>
                          <a:latin typeface="Verdana" panose="020B0604030504040204" pitchFamily="34" charset="0"/>
                          <a:ea typeface="Verdana" panose="020B0604030504040204" pitchFamily="34" charset="0"/>
                          <a:cs typeface="Verdana" panose="020B0604030504040204" pitchFamily="34" charset="0"/>
                        </a:rPr>
                        <a:t>Defender </a:t>
                      </a:r>
                      <a:r>
                        <a:rPr lang="es" sz="13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la vigilancia dirigida por la comunidad como prioridad </a:t>
                      </a:r>
                      <a:r>
                        <a:rPr lang="es" sz="1300" b="0" dirty="0">
                          <a:effectLst/>
                          <a:latin typeface="Verdana" panose="020B0604030504040204" pitchFamily="34" charset="0"/>
                          <a:ea typeface="Verdana" panose="020B0604030504040204" pitchFamily="34" charset="0"/>
                          <a:cs typeface="Verdana" panose="020B0604030504040204" pitchFamily="34" charset="0"/>
                        </a:rPr>
                        <a:t>en las consultas y los diálogos que organicen los MCP y los MCR, así como en las revisiones de las deficiencias y prioridades de los programas.</a:t>
                      </a:r>
                    </a:p>
                  </a:txBody>
                  <a:tcPr marL="34290" marR="55245" marT="55245" marB="34290" anchor="ctr"/>
                </a:tc>
                <a:tc>
                  <a:txBody>
                    <a:bodyPr/>
                    <a:lstStyle/>
                    <a:p>
                      <a:pPr rtl="0">
                        <a:lnSpc>
                          <a:spcPts val="1850"/>
                        </a:lnSpc>
                      </a:pPr>
                      <a:r>
                        <a:rPr lang="es" sz="13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Documentar las pruebas que demuestran que la vigilancia dirigida por la comunidad es una prioridad </a:t>
                      </a:r>
                      <a:r>
                        <a:rPr lang="es" sz="1300" dirty="0">
                          <a:effectLst/>
                          <a:latin typeface="Verdana" panose="020B0604030504040204" pitchFamily="34" charset="0"/>
                          <a:ea typeface="Verdana" panose="020B0604030504040204" pitchFamily="34" charset="0"/>
                          <a:cs typeface="Verdana" panose="020B0604030504040204" pitchFamily="34" charset="0"/>
                        </a:rPr>
                        <a:t>en la “Descripción del diálogo de país”, el “Anexo de deficiencias y prioridades de los SSRS” y el “Anexo de prioridades de financiamiento de la sociedad civil y las comunidades</a:t>
                      </a:r>
                      <a:r>
                        <a:rPr lang="es" sz="1300" dirty="0" smtClean="0">
                          <a:effectLst/>
                          <a:latin typeface="Verdana" panose="020B0604030504040204" pitchFamily="34" charset="0"/>
                          <a:ea typeface="Verdana" panose="020B0604030504040204" pitchFamily="34" charset="0"/>
                          <a:cs typeface="Verdana" panose="020B0604030504040204" pitchFamily="34" charset="0"/>
                        </a:rPr>
                        <a:t>”</a:t>
                      </a:r>
                      <a:endParaRPr lang="es" sz="1300" dirty="0">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extLst>
                  <a:ext uri="{0D108BD9-81ED-4DB2-BD59-A6C34878D82A}">
                    <a16:rowId xmlns:a16="http://schemas.microsoft.com/office/drawing/2014/main" val="2015873983"/>
                  </a:ext>
                </a:extLst>
              </a:tr>
              <a:tr h="370840">
                <a:tc>
                  <a:txBody>
                    <a:bodyPr/>
                    <a:lstStyle/>
                    <a:p>
                      <a:pPr rtl="0">
                        <a:lnSpc>
                          <a:spcPts val="1850"/>
                        </a:lnSpc>
                      </a:pPr>
                      <a:r>
                        <a:rPr lang="es" sz="13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Describir los costos y presupuestos de la vigilancia dirigida por la comunidad.</a:t>
                      </a:r>
                    </a:p>
                  </a:txBody>
                  <a:tcPr marL="34290" marR="55245" marT="55245" marB="34290" anchor="ctr"/>
                </a:tc>
                <a:tc>
                  <a:txBody>
                    <a:bodyPr/>
                    <a:lstStyle/>
                    <a:p>
                      <a:pPr rtl="0">
                        <a:lnSpc>
                          <a:spcPts val="1850"/>
                        </a:lnSpc>
                      </a:pPr>
                      <a:r>
                        <a:rPr lang="es" sz="13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Incluir los costos de la vigilancia dirigida por la comunidad en los presupuestos resumidos de las solicitudes de financiamiento </a:t>
                      </a:r>
                      <a:r>
                        <a:rPr lang="es" sz="1300" dirty="0">
                          <a:effectLst/>
                          <a:latin typeface="Verdana" panose="020B0604030504040204" pitchFamily="34" charset="0"/>
                          <a:ea typeface="Verdana" panose="020B0604030504040204" pitchFamily="34" charset="0"/>
                          <a:cs typeface="Verdana" panose="020B0604030504040204" pitchFamily="34" charset="0"/>
                        </a:rPr>
                        <a:t>y en los posteriores presupuestos detallados elaborados durante el proceso de preparación de subvenciones.</a:t>
                      </a:r>
                    </a:p>
                  </a:txBody>
                  <a:tcPr marL="34290" marR="55245" marT="55245" marB="34290" anchor="ctr"/>
                </a:tc>
                <a:extLst>
                  <a:ext uri="{0D108BD9-81ED-4DB2-BD59-A6C34878D82A}">
                    <a16:rowId xmlns:a16="http://schemas.microsoft.com/office/drawing/2014/main" val="1272404330"/>
                  </a:ext>
                </a:extLst>
              </a:tr>
              <a:tr h="492618">
                <a:tc>
                  <a:txBody>
                    <a:bodyPr/>
                    <a:lstStyle/>
                    <a:p>
                      <a:pPr rtl="0">
                        <a:lnSpc>
                          <a:spcPts val="1850"/>
                        </a:lnSpc>
                      </a:pPr>
                      <a:r>
                        <a:rPr lang="es" sz="13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Describir la vigilancia dirigida por la comunidad para incorporarla a las solicitudes de financiamiento </a:t>
                      </a:r>
                      <a:r>
                        <a:rPr lang="es" sz="1300" b="0" dirty="0">
                          <a:effectLst/>
                          <a:latin typeface="Verdana" panose="020B0604030504040204" pitchFamily="34" charset="0"/>
                          <a:ea typeface="Verdana" panose="020B0604030504040204" pitchFamily="34" charset="0"/>
                          <a:cs typeface="Verdana" panose="020B0604030504040204" pitchFamily="34" charset="0"/>
                        </a:rPr>
                        <a:t>utilizando el marco modular del Fondo Mundial, así como la documentación y los materiales de solicitud.</a:t>
                      </a:r>
                    </a:p>
                  </a:txBody>
                  <a:tcPr marL="34290" marR="55245" marT="55245" marB="34290" anchor="ctr"/>
                </a:tc>
                <a:tc>
                  <a:txBody>
                    <a:bodyPr/>
                    <a:lstStyle/>
                    <a:p>
                      <a:pPr rtl="0">
                        <a:lnSpc>
                          <a:spcPts val="1850"/>
                        </a:lnSpc>
                      </a:pPr>
                      <a:r>
                        <a:rPr lang="es" sz="13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Describir la vigilancia dirigida por la comunidad en las solicitudes de financiamiento </a:t>
                      </a:r>
                      <a:r>
                        <a:rPr lang="es" sz="1300" dirty="0">
                          <a:effectLst/>
                          <a:latin typeface="Verdana" panose="020B0604030504040204" pitchFamily="34" charset="0"/>
                          <a:ea typeface="Verdana" panose="020B0604030504040204" pitchFamily="34" charset="0"/>
                          <a:cs typeface="Verdana" panose="020B0604030504040204" pitchFamily="34" charset="0"/>
                        </a:rPr>
                        <a:t>para que las inversiones destinadas a dicha vigilancia favorezcan la consecución de los objetivos nacionales y las metas programáticas.</a:t>
                      </a:r>
                    </a:p>
                  </a:txBody>
                  <a:tcPr marL="34290" marR="55245" marT="55245" marB="34290" anchor="ctr"/>
                </a:tc>
                <a:extLst>
                  <a:ext uri="{0D108BD9-81ED-4DB2-BD59-A6C34878D82A}">
                    <a16:rowId xmlns:a16="http://schemas.microsoft.com/office/drawing/2014/main" val="1725300060"/>
                  </a:ext>
                </a:extLst>
              </a:tr>
            </a:tbl>
          </a:graphicData>
        </a:graphic>
      </p:graphicFrame>
    </p:spTree>
    <p:extLst>
      <p:ext uri="{BB962C8B-B14F-4D97-AF65-F5344CB8AC3E}">
        <p14:creationId xmlns:p14="http://schemas.microsoft.com/office/powerpoint/2010/main" val="191774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national AIDS Society">
  <a:themeElements>
    <a:clrScheme name="IAS 1">
      <a:dk1>
        <a:srgbClr val="000000"/>
      </a:dk1>
      <a:lt1>
        <a:srgbClr val="FFFFFF"/>
      </a:lt1>
      <a:dk2>
        <a:srgbClr val="7F7F7F"/>
      </a:dk2>
      <a:lt2>
        <a:srgbClr val="D8D8D8"/>
      </a:lt2>
      <a:accent1>
        <a:srgbClr val="E0001B"/>
      </a:accent1>
      <a:accent2>
        <a:srgbClr val="013B4F"/>
      </a:accent2>
      <a:accent3>
        <a:srgbClr val="DCD2C3"/>
      </a:accent3>
      <a:accent4>
        <a:srgbClr val="F5F0E5"/>
      </a:accent4>
      <a:accent5>
        <a:srgbClr val="08BDBA"/>
      </a:accent5>
      <a:accent6>
        <a:srgbClr val="8A3FFC"/>
      </a:accent6>
      <a:hlink>
        <a:srgbClr val="E0001B"/>
      </a:hlink>
      <a:folHlink>
        <a:srgbClr val="346CFF"/>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0BEA0C59-6BE6-574B-8DF0-843D19A6691B}" vid="{DFA08CD2-990E-E443-A274-9D06C7DA0EA4}"/>
    </a:ext>
  </a:extLst>
</a:theme>
</file>

<file path=ppt/theme/theme2.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d9430eef-9f8d-443d-897b-9afda802e8b4">
      <Terms xmlns="http://schemas.microsoft.com/office/infopath/2007/PartnerControls"/>
    </lcf76f155ced4ddcb4097134ff3c332f>
    <Notes xmlns="d9430eef-9f8d-443d-897b-9afda802e8b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7" ma:contentTypeDescription="Create a new document." ma:contentTypeScope="" ma:versionID="df3fe3d555eebb04016bb28c8308064a">
  <xsd:schema xmlns:xsd="http://www.w3.org/2001/XMLSchema" xmlns:xs="http://www.w3.org/2001/XMLSchema" xmlns:p="http://schemas.microsoft.com/office/2006/metadata/properties" xmlns:ns2="d9430eef-9f8d-443d-897b-9afda802e8b4" xmlns:ns3="250929fa-9806-4449-af20-7947085fa170" targetNamespace="http://schemas.microsoft.com/office/2006/metadata/properties" ma:root="true" ma:fieldsID="988cbac097b01a79a2af8f81fd901556" ns2:_="" ns3:_="">
    <xsd:import namespace="d9430eef-9f8d-443d-897b-9afda802e8b4"/>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Note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06F776-15E1-4608-A05B-E8CEEC2417C7}">
  <ds:schemaRefs>
    <ds:schemaRef ds:uri="http://purl.org/dc/elements/1.1/"/>
    <ds:schemaRef ds:uri="http://schemas.openxmlformats.org/package/2006/metadata/core-properties"/>
    <ds:schemaRef ds:uri="d9430eef-9f8d-443d-897b-9afda802e8b4"/>
    <ds:schemaRef ds:uri="http://purl.org/dc/terms/"/>
    <ds:schemaRef ds:uri="250929fa-9806-4449-af20-7947085fa170"/>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B18B9A9-589C-4AB1-A77F-C0696A20FDEA}">
  <ds:schemaRefs>
    <ds:schemaRef ds:uri="http://schemas.microsoft.com/sharepoint/v3/contenttype/forms"/>
  </ds:schemaRefs>
</ds:datastoreItem>
</file>

<file path=customXml/itemProps3.xml><?xml version="1.0" encoding="utf-8"?>
<ds:datastoreItem xmlns:ds="http://schemas.openxmlformats.org/officeDocument/2006/customXml" ds:itemID="{3CE0B120-AAC5-4277-9EB4-06E9F08E2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30eef-9f8d-443d-897b-9afda802e8b4"/>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International AIDS Society</Template>
  <TotalTime>611</TotalTime>
  <Words>4739</Words>
  <Application>Microsoft Office PowerPoint</Application>
  <PresentationFormat>Widescreen</PresentationFormat>
  <Paragraphs>215</Paragraphs>
  <Slides>30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IAS Ribbon Sans Bold</vt:lpstr>
      <vt:lpstr>IAS Ribbon Sans Light</vt:lpstr>
      <vt:lpstr>IAS Ribbon Sans Regular</vt:lpstr>
      <vt:lpstr>Ping LCG Light</vt:lpstr>
      <vt:lpstr>Verdana</vt:lpstr>
      <vt:lpstr>International AIDS Society</vt:lpstr>
      <vt:lpstr>Vigilancia dirigida por la comunidad de políticas y programas relacionados con el VIH, la tuberculosis y la malaria</vt:lpstr>
      <vt:lpstr>Índice</vt:lpstr>
      <vt:lpstr>Siglas</vt:lpstr>
      <vt:lpstr>La guía</vt:lpstr>
      <vt:lpstr>Justificación</vt:lpstr>
      <vt:lpstr>Financiamiento del Fondo Mundial para el periodo 2023-2025</vt:lpstr>
      <vt:lpstr>PowerPoint Presentation</vt:lpstr>
      <vt:lpstr>Cómo usar esta guía</vt:lpstr>
      <vt:lpstr>PowerPoint Presentation</vt:lpstr>
      <vt:lpstr>PowerPoint Presentation</vt:lpstr>
      <vt:lpstr>Descripción de la vigilancia dirigida por la comunidad dentro del marco modular del Fondo Mundial </vt:lpstr>
      <vt:lpstr>Defensa de la vigilancia dirigida por la comunidad como una prioridad   </vt:lpstr>
      <vt:lpstr>Descripción de los costos y presupuestos de la vigilancia dirigida por la comunidad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Anexos</vt:lpstr>
      <vt:lpstr>Anexo 1: definiciones básicas de la vigilancia dirigida por la comunidad</vt:lpstr>
      <vt:lpstr>Fases de la vigilancia dirigida por la comunidad</vt:lpstr>
      <vt:lpstr>Fases de la vigilancia dirigida por la comunidad</vt:lpstr>
      <vt:lpstr>Anexo 2: elementos fundamentales de la vigilancia dirigida por la comunidad</vt:lpstr>
      <vt:lpstr>Más información</vt:lpstr>
      <vt:lpstr>PowerPoint Presentation</vt:lpstr>
      <vt:lpstr>Descargue la guía completa en español, francés, inglés y portugués   https://bit.ly/clm_guide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short headline Lorem ipsum  sit dolor</dc:title>
  <dc:creator>Anna Grimsrud</dc:creator>
  <cp:lastModifiedBy>Lina Golob</cp:lastModifiedBy>
  <cp:revision>86</cp:revision>
  <dcterms:created xsi:type="dcterms:W3CDTF">2021-04-08T11:26:53Z</dcterms:created>
  <dcterms:modified xsi:type="dcterms:W3CDTF">2023-01-11T13:54:31Z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0x010100139DAB76DF941F49B4FBAD36F2CEB2EF</vt:lpwstr>
  </property>
  <property fmtid="{D5CDD505-2E9C-101B-9397-08002B2CF9AE}" pid="3" name="MediaServiceImageTags">
    <vt:lpwstr/>
  </property>
</Properties>
</file>