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0" r:id="rId5"/>
    <p:sldId id="285" r:id="rId6"/>
    <p:sldId id="334" r:id="rId7"/>
    <p:sldId id="301" r:id="rId8"/>
    <p:sldId id="322" r:id="rId9"/>
    <p:sldId id="302" r:id="rId10"/>
    <p:sldId id="304" r:id="rId11"/>
    <p:sldId id="321" r:id="rId12"/>
    <p:sldId id="307" r:id="rId13"/>
    <p:sldId id="324" r:id="rId14"/>
    <p:sldId id="308" r:id="rId15"/>
    <p:sldId id="309" r:id="rId16"/>
    <p:sldId id="311" r:id="rId17"/>
    <p:sldId id="312" r:id="rId18"/>
    <p:sldId id="325" r:id="rId19"/>
    <p:sldId id="326" r:id="rId20"/>
    <p:sldId id="314" r:id="rId21"/>
    <p:sldId id="315" r:id="rId22"/>
    <p:sldId id="327" r:id="rId23"/>
    <p:sldId id="328" r:id="rId24"/>
    <p:sldId id="329" r:id="rId25"/>
    <p:sldId id="338" r:id="rId26"/>
    <p:sldId id="316" r:id="rId27"/>
    <p:sldId id="330" r:id="rId28"/>
    <p:sldId id="331" r:id="rId29"/>
    <p:sldId id="332" r:id="rId30"/>
    <p:sldId id="333" r:id="rId31"/>
    <p:sldId id="336" r:id="rId32"/>
    <p:sldId id="341" r:id="rId33"/>
    <p:sldId id="319" r:id="rId34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Kevin Lopes" initials="KL" lastIdx="1" clrIdx="1">
    <p:extLst>
      <p:ext uri="{19B8F6BF-5375-455C-9EA6-DF929625EA0E}">
        <p15:presenceInfo xmlns:p15="http://schemas.microsoft.com/office/powerpoint/2012/main" userId="S-1-5-21-1220945662-2139871995-725345543-10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277" autoAdjust="0"/>
    <p:restoredTop sz="95332" autoAdjust="0"/>
  </p:normalViewPr>
  <p:slideViewPr>
    <p:cSldViewPr snapToGrid="0" showGuides="1">
      <p:cViewPr varScale="1">
        <p:scale>
          <a:sx n="118" d="100"/>
          <a:sy n="118" d="100"/>
        </p:scale>
        <p:origin x="948" y="72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5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62BD4C-6D77-4375-88B2-8F24E3740D1D}" type="datetimeFigureOut">
              <a:rPr lang="de-DE" smtClean="0">
                <a:latin typeface="Verdana" panose="020B0604030504040204" pitchFamily="34" charset="0"/>
              </a:rPr>
              <a:t>11.01.2023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DFC5FE3-128E-4546-A5A8-7038C4C3160C}" type="slidenum">
              <a:rPr lang="de-DE" smtClean="0">
                <a:latin typeface="Verdana" panose="020B0604030504040204" pitchFamily="34" charset="0"/>
              </a:rPr>
              <a:t>‹#›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pPr rtl="0"/>
            <a:fld id="{59AF585C-AB1D-41F5-8A22-EE236ED1EB54}" type="datetimeFigureOut">
              <a:rPr lang="de-DE" smtClean="0"/>
              <a:pPr rtl="0"/>
              <a:t>11.01.2023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Mastertextformat bearbeiten</a:t>
            </a:r>
          </a:p>
          <a:p>
            <a:pPr lvl="1" rtl="0"/>
            <a:r>
              <a:rPr lang="pt"/>
              <a:t>Zweite Ebene</a:t>
            </a:r>
          </a:p>
          <a:p>
            <a:pPr lvl="2" rtl="0"/>
            <a:r>
              <a:rPr lang="pt"/>
              <a:t>Dritte Ebene</a:t>
            </a:r>
          </a:p>
          <a:p>
            <a:pPr lvl="3" rtl="0"/>
            <a:r>
              <a:rPr lang="pt"/>
              <a:t>Vierte Ebene</a:t>
            </a:r>
          </a:p>
          <a:p>
            <a:pPr lvl="4" rtl="0"/>
            <a:r>
              <a:rPr lang="pt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pPr rtl="0"/>
            <a:fld id="{F6DADB82-A706-4784-AE8E-3965AD040C7C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"/>
              <a:t>O Guia completo pode ser encontrado online em https://www.differentiatedservicedelivery.org/Resources/Resource-Library/CLM-guide-GF-funding-requests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7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"/>
              <a:t>Nota:  o Guia completo tem exemplos ilustrativos de conteúdo que poderá ser incluído como respostas a cada um destes itens de conteúdo.  </a:t>
            </a:r>
          </a:p>
          <a:p>
            <a:pPr rtl="0"/>
            <a:endParaRPr lang="en-US" dirty="0"/>
          </a:p>
          <a:p>
            <a:pPr rtl="0"/>
            <a:r>
              <a:rPr lang="pt"/>
              <a:t>Os apresentadores e formadores podem simplesmente utilizar este diapositivo para a discussão dos participantes sobre potenciais respostas a cada um destes itens de conteúdo, mas podem também consultar o guia para elaborar diapositivos adaptados aos contextos nacionais e regionais.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61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"/>
              <a:t>Nota:  o Guia completo tem exemplos ilustrativos de conteúdo que poderá ser incluído como respostas a cada um destes itens de conteúdo.  </a:t>
            </a:r>
          </a:p>
          <a:p>
            <a:pPr rtl="0"/>
            <a:endParaRPr lang="en-US" dirty="0"/>
          </a:p>
          <a:p>
            <a:pPr rtl="0"/>
            <a:r>
              <a:rPr lang="pt"/>
              <a:t>Os apresentadores e formadores podem simplesmente utilizar este diapositivo para a discussão dos participantes sobre potenciais respostas a cada um destes itens de conteúdo, mas podem também consultar o guia para elaborar diapositivos adaptados aos contextos nacionais e regionais.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76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51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"/>
              <a:t>O Guia completo pode ser encontrado online em https://www.differentiatedservicedelivery.org/Resources/Resource-Library/CLM-guide-GF-funding-requests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9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99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26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64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43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30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99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"/>
              <a:t>Nota:  o Guia completo tem exemplos ilustrativos de conteúdo que poderá ser incluído como respostas a cada um destes itens de conteúdo.  </a:t>
            </a:r>
          </a:p>
          <a:p>
            <a:pPr rtl="0"/>
            <a:endParaRPr lang="en-US" dirty="0"/>
          </a:p>
          <a:p>
            <a:pPr rtl="0"/>
            <a:r>
              <a:rPr lang="pt"/>
              <a:t>Os apresentadores e formadores podem simplesmente utilizar este diapositivo para a discussão dos participantes sobre potenciais respostas a cada um destes itens de conteúdo, mas podem também consultar o guia para elaborar diapositivos adaptados aos contextos nacionais e regionais.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438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"/>
              <a:t>Nota:  este é um exemplo ilustrativo do conteúdo que descreve potenciais respostas às perguntas no formulário de Pedido de Financiamento.</a:t>
            </a:r>
          </a:p>
          <a:p>
            <a:pPr rtl="0"/>
            <a:endParaRPr lang="en-US" dirty="0"/>
          </a:p>
          <a:p>
            <a:pPr rtl="0"/>
            <a:r>
              <a:rPr lang="pt"/>
              <a:t>Os apresentadores e formadores podem querer consultar o Guia completo a fim de elaborar diapositivos para cada questão no formulário de Pedido de Financiamento e posteriormente adaptar o material aos contextos nacionais e regionais.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ADB82-A706-4784-AE8E-3965AD040C7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40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28" y="657270"/>
            <a:ext cx="8137526" cy="1607282"/>
          </a:xfrm>
        </p:spPr>
        <p:txBody>
          <a:bodyPr rtlCol="0"/>
          <a:lstStyle>
            <a:lvl1pPr>
              <a:lnSpc>
                <a:spcPct val="85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628" y="6248400"/>
            <a:ext cx="8137526" cy="39624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628D6-D960-4037-8837-5FECF5595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r="11279" b="6001"/>
          <a:stretch/>
        </p:blipFill>
        <p:spPr>
          <a:xfrm>
            <a:off x="0" y="1788572"/>
            <a:ext cx="3092116" cy="50694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579B71-EC74-E985-EA2D-1321034CD8A3}"/>
              </a:ext>
            </a:extLst>
          </p:cNvPr>
          <p:cNvCxnSpPr/>
          <p:nvPr userDrawn="1"/>
        </p:nvCxnSpPr>
        <p:spPr>
          <a:xfrm>
            <a:off x="3382628" y="4856652"/>
            <a:ext cx="8137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490ADA-F429-CB69-A8E8-F155E16CA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2629" y="5072430"/>
            <a:ext cx="8137525" cy="317167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064C3C-24E4-7A33-FDEC-5F2CF6F9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4326"/>
            <a:ext cx="933087" cy="2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 rtlCol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FBEF1-E7C6-6B65-B7E6-0E69F1882157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B46E4B-8C83-6191-B463-E91E1491683D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E1F0D0-BA33-0D8D-1283-F76871EEB8C0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72245F6-D42D-1CA8-61A7-0565900BE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4326"/>
            <a:ext cx="933087" cy="2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6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56EF1A-5DEE-4CCC-24D9-A3CE8500E8E1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AB77E1-AF29-6E9B-4F77-9B40F3516DA4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CF354-3E0D-C3B0-4C9A-8BBD9ABD4909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94D772-990C-5047-EAF5-7C12BCC30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4326"/>
            <a:ext cx="933087" cy="2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193418-78D6-E9CC-0208-B61B8B3A0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495"/>
            <a:ext cx="694122" cy="3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 rtlCol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11CC15-7986-EE2B-400E-C571CD517DDB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D11F36-46A4-28AB-610D-0A9AA79C6C3F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C4F509-2114-E259-E603-E29A8C51B779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A015999-CEE3-31D3-F46A-A9EEAD0D3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495"/>
            <a:ext cx="694122" cy="3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473267-11B9-41C9-DC03-9B142F8735BE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6A09C3-AA11-BFC8-1606-091361E831BB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E907FA-344B-83CC-7918-FEBE602C499C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D31DEDB-3CC7-FD43-EBE2-84EE78261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495"/>
            <a:ext cx="694122" cy="3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9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B1DD9B-DA4D-05E7-7878-97959659A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" y="3464886"/>
            <a:ext cx="689815" cy="33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 rtlCol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3EB133-FD8B-9059-B8C4-3DF2458B61F2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D203CF-F97E-3191-CD31-9115A838E968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596260-5BB5-6223-8EDB-43ED9401E851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6207A5-0E0B-AC7C-962B-5383FDA4C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" y="3464886"/>
            <a:ext cx="689815" cy="33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5649EC-717D-6F83-8CD9-16AC637B872D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F75CB8-9D2D-2ACC-F148-8A2E5F326E2F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28C3C-3FD5-1C46-CB37-BCEF5A79433E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35155-5E36-BF06-2C6E-6361BCC59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" y="3464886"/>
            <a:ext cx="689815" cy="33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7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3C7343-1990-1343-17D7-46F38FB10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0" y="2597219"/>
            <a:ext cx="665747" cy="4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97679" y="766959"/>
            <a:ext cx="6192838" cy="1260000"/>
          </a:xfrm>
        </p:spPr>
        <p:txBody>
          <a:bodyPr rtlCol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2026959"/>
            <a:ext cx="6192837" cy="3291841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5AAA8-4850-60A4-CCA0-C73B76C16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1" y="2661624"/>
            <a:ext cx="1026569" cy="419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7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 rtlCol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8055D4-79BF-82A1-0EC9-D555D1869ADF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B5BF17-37E1-E731-9E40-3BE38590DE4C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A757CB-E6A2-1006-4795-2A87484F7909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7901E4-95CA-B5BC-545B-8D3B0DC4B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0" y="2597219"/>
            <a:ext cx="665747" cy="4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5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7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49296A-42B6-612F-3F42-186F5257E4EF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7088E8-F202-4124-A817-9A88E7B0BA16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92A7CD-4D94-1169-F6C8-4F2545130C88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3EE6AC-8A5F-F941-60F7-AA1A70C14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0" y="2597219"/>
            <a:ext cx="665747" cy="4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rgbClr val="01384E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B9CE67-F6B5-9DB4-6546-05F717EF9FEE}"/>
              </a:ext>
            </a:extLst>
          </p:cNvPr>
          <p:cNvSpPr>
            <a:spLocks noChangeAspect="1"/>
          </p:cNvSpPr>
          <p:nvPr userDrawn="1"/>
        </p:nvSpPr>
        <p:spPr>
          <a:xfrm>
            <a:off x="634722" y="830469"/>
            <a:ext cx="360657" cy="360657"/>
          </a:xfrm>
          <a:prstGeom prst="ellipse">
            <a:avLst/>
          </a:prstGeom>
          <a:solidFill>
            <a:srgbClr val="01384E"/>
          </a:solidFill>
          <a:ln>
            <a:solidFill>
              <a:srgbClr val="013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BDC29-FC8F-9CF5-C691-44E1DBB25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9021"/>
            <a:ext cx="875107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7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 rtlCol="0"/>
          <a:lstStyle>
            <a:lvl1pPr marL="0" indent="0">
              <a:buNone/>
              <a:defRPr sz="1600" b="1">
                <a:solidFill>
                  <a:srgbClr val="01384E"/>
                </a:solidFill>
              </a:defRPr>
            </a:lvl1pPr>
            <a:lvl3pPr marL="442913" indent="0">
              <a:buNone/>
              <a:defRPr/>
            </a:lvl3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901D33-57B5-7EDB-3896-918CA394035F}"/>
              </a:ext>
            </a:extLst>
          </p:cNvPr>
          <p:cNvSpPr>
            <a:spLocks noChangeAspect="1"/>
          </p:cNvSpPr>
          <p:nvPr userDrawn="1"/>
        </p:nvSpPr>
        <p:spPr>
          <a:xfrm>
            <a:off x="634722" y="830469"/>
            <a:ext cx="360657" cy="360657"/>
          </a:xfrm>
          <a:prstGeom prst="ellipse">
            <a:avLst/>
          </a:prstGeom>
          <a:solidFill>
            <a:srgbClr val="01384E"/>
          </a:solidFill>
          <a:ln>
            <a:solidFill>
              <a:srgbClr val="013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D3C6E-4F49-5AAD-DEA0-47BD186CF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9021"/>
            <a:ext cx="875107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DAC5-58E2-EB34-5CC1-24377549C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9021"/>
            <a:ext cx="875107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4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8C5BE85-5291-F25C-4A72-85738F345A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97679" y="766959"/>
            <a:ext cx="6192838" cy="1260000"/>
          </a:xfrm>
        </p:spPr>
        <p:txBody>
          <a:bodyPr rtlCol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31ACA78-E6AD-D94E-96EB-2CA71A8D2D4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2026959"/>
            <a:ext cx="6192837" cy="3291841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E3C8251-7865-5225-B732-0F362FDA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B1A1625-AD43-54D0-0E61-CBCD3D2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 rtlCol="0"/>
          <a:lstStyle>
            <a:lvl1pPr marL="266700" indent="-266700">
              <a:lnSpc>
                <a:spcPct val="100000"/>
              </a:lnSpc>
              <a:buFont typeface="Ping LCG Light" pitchFamily="50" charset="0"/>
              <a:buChar char="»"/>
              <a:defRPr sz="3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 rtl="0"/>
            <a:r>
              <a:rPr lang="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>
            <a:extLst>
              <a:ext uri="{FF2B5EF4-FFF2-40B4-BE49-F238E27FC236}">
                <a16:creationId xmlns:a16="http://schemas.microsoft.com/office/drawing/2014/main" id="{CACE8C0C-376A-C07F-1FD3-8105237C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28" y="2844591"/>
            <a:ext cx="8137526" cy="1607282"/>
          </a:xfrm>
        </p:spPr>
        <p:txBody>
          <a:bodyPr rtlCol="0"/>
          <a:lstStyle>
            <a:lvl1pPr>
              <a:lnSpc>
                <a:spcPct val="85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3BF5-7C62-C3A1-F04E-9DDC5466B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r="11279" b="6001"/>
          <a:stretch/>
        </p:blipFill>
        <p:spPr>
          <a:xfrm>
            <a:off x="0" y="1788572"/>
            <a:ext cx="3092116" cy="50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9A958-8FF0-78CF-3182-AF68E6E1C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b="5210"/>
          <a:stretch/>
        </p:blipFill>
        <p:spPr>
          <a:xfrm>
            <a:off x="0" y="5106815"/>
            <a:ext cx="937458" cy="1751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1DC038-C9F5-95A3-D5E4-433BF1B35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b="5009"/>
          <a:stretch/>
        </p:blipFill>
        <p:spPr>
          <a:xfrm>
            <a:off x="0" y="4670239"/>
            <a:ext cx="1145596" cy="2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839149"/>
            <a:ext cx="9596641" cy="613611"/>
          </a:xfrm>
        </p:spPr>
        <p:txBody>
          <a:bodyPr rtlCol="0"/>
          <a:lstStyle>
            <a:lvl1pPr marL="0" indent="0">
              <a:buNone/>
              <a:defRPr sz="1600" b="1"/>
            </a:lvl1pPr>
            <a:lvl3pPr marL="442913" indent="0">
              <a:buNone/>
              <a:defRPr/>
            </a:lvl3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DC038-C9F5-95A3-D5E4-433BF1B35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b="5009"/>
          <a:stretch/>
        </p:blipFill>
        <p:spPr>
          <a:xfrm>
            <a:off x="0" y="4670239"/>
            <a:ext cx="1145596" cy="2187761"/>
          </a:xfrm>
          <a:prstGeom prst="rect">
            <a:avLst/>
          </a:prstGeom>
        </p:spPr>
      </p:pic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FDFD58-7959-A53E-F9AB-1E88AF3244B8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C3EC77-4088-4C0A-B0C1-8D2E647C6FC8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5D5B94-7B8A-F05C-B80B-7236149F2E14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08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-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DC038-C9F5-95A3-D5E4-433BF1B35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b="5009"/>
          <a:stretch/>
        </p:blipFill>
        <p:spPr>
          <a:xfrm>
            <a:off x="0" y="4670239"/>
            <a:ext cx="1145596" cy="2187761"/>
          </a:xfrm>
          <a:prstGeom prst="rect">
            <a:avLst/>
          </a:prstGeom>
        </p:spPr>
      </p:pic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A457A8-E3D8-4750-0F0F-5F2C6637820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AAAB70-04A9-58FB-A2C9-688777318D76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8B4AD8-FF8E-048E-0857-3E48AD5F0833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12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 rtlCol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 rtlCol="0"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Name of the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 rtlCol="0"/>
          <a:lstStyle/>
          <a:p>
            <a:pPr rtl="0"/>
            <a:r>
              <a:rPr lang="pt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74C3FEA-4150-F0A2-82B2-9576534C3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/>
          <a:stretch/>
        </p:blipFill>
        <p:spPr>
          <a:xfrm>
            <a:off x="0" y="4207903"/>
            <a:ext cx="960521" cy="26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839149"/>
            <a:ext cx="9596641" cy="613611"/>
          </a:xfrm>
        </p:spPr>
        <p:txBody>
          <a:bodyPr rtlCol="0"/>
          <a:lstStyle>
            <a:lvl1pPr marL="0" indent="0">
              <a:buNone/>
              <a:defRPr sz="1600" b="1"/>
            </a:lvl1pPr>
            <a:lvl3pPr marL="442913" indent="0">
              <a:buNone/>
              <a:defRPr/>
            </a:lvl3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23807-5F9C-8D5D-B25F-29B6CFB2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/>
          <a:stretch/>
        </p:blipFill>
        <p:spPr>
          <a:xfrm>
            <a:off x="0" y="4207903"/>
            <a:ext cx="960521" cy="26500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59AE907-42C2-EC25-12CF-CADEBED681E0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0DBD38-3FF1-8EEC-D83D-0AA17F203C9D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5674EA-4146-A16A-50D1-0216839C5271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0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algn="ctr">
              <a:buNone/>
              <a:defRPr sz="1400"/>
            </a:lvl1pPr>
          </a:lstStyle>
          <a:p>
            <a:pPr rtl="0"/>
            <a:r>
              <a:rPr lang="pt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 rtlCol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C3268-359D-4278-A8DB-65C9442B9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/>
          <a:stretch/>
        </p:blipFill>
        <p:spPr>
          <a:xfrm>
            <a:off x="0" y="4207903"/>
            <a:ext cx="960521" cy="26500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8ED732-BAAB-29FE-2789-9FE90B52322B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65289F-7A39-C110-7728-77EC962C9D65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C96DD1-9C32-CBF8-39F3-1F8A9719034D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" sz="1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1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pt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rtl="0"/>
            <a:r>
              <a:rPr lang="pt"/>
              <a:t>Mastertextformat bearbeiten</a:t>
            </a:r>
          </a:p>
          <a:p>
            <a:pPr lvl="1" rtl="0"/>
            <a:r>
              <a:rPr lang="pt"/>
              <a:t>Zweite Ebene</a:t>
            </a:r>
          </a:p>
          <a:p>
            <a:pPr lvl="2" rtl="0"/>
            <a:r>
              <a:rPr lang="pt"/>
              <a:t>Dritte Ebene</a:t>
            </a:r>
          </a:p>
          <a:p>
            <a:pPr lvl="3" rtl="0"/>
            <a:r>
              <a:rPr lang="pt"/>
              <a:t>Vierte Ebene</a:t>
            </a:r>
          </a:p>
          <a:p>
            <a:pPr lvl="4" rtl="0"/>
            <a:r>
              <a:rPr lang="pt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42913" y="6276101"/>
            <a:ext cx="313086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pt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725863" y="6276101"/>
            <a:ext cx="2909887" cy="2443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rtl="0"/>
            <a:r>
              <a:rPr lang="pt"/>
              <a:t>Topic Lore 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4" r:id="rId3"/>
    <p:sldLayoutId id="2147483666" r:id="rId4"/>
    <p:sldLayoutId id="2147483673" r:id="rId5"/>
    <p:sldLayoutId id="2147483674" r:id="rId6"/>
    <p:sldLayoutId id="2147483667" r:id="rId7"/>
    <p:sldLayoutId id="2147483675" r:id="rId8"/>
    <p:sldLayoutId id="2147483676" r:id="rId9"/>
    <p:sldLayoutId id="2147483668" r:id="rId10"/>
    <p:sldLayoutId id="2147483677" r:id="rId11"/>
    <p:sldLayoutId id="2147483678" r:id="rId12"/>
    <p:sldLayoutId id="2147483669" r:id="rId13"/>
    <p:sldLayoutId id="2147483679" r:id="rId14"/>
    <p:sldLayoutId id="2147483680" r:id="rId15"/>
    <p:sldLayoutId id="2147483670" r:id="rId16"/>
    <p:sldLayoutId id="2147483681" r:id="rId17"/>
    <p:sldLayoutId id="2147483682" r:id="rId18"/>
    <p:sldLayoutId id="2147483671" r:id="rId19"/>
    <p:sldLayoutId id="2147483683" r:id="rId20"/>
    <p:sldLayoutId id="2147483684" r:id="rId21"/>
    <p:sldLayoutId id="2147483672" r:id="rId22"/>
    <p:sldLayoutId id="2147483685" r:id="rId23"/>
    <p:sldLayoutId id="2147483686" r:id="rId24"/>
    <p:sldLayoutId id="2147483650" r:id="rId25"/>
    <p:sldLayoutId id="2147483662" r:id="rId26"/>
    <p:sldLayoutId id="2147483655" r:id="rId2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lm_gui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lobalfund.org/media/4759/core_resilientsustainablesystemsforhealth_infonote_en.pdf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theglobalfund.org/media/3261/core_budgetinginglobalfundgrants_guideline_en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slide" Target="slide22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tpcglobal.org/blog/monitoring/clma/" TargetMode="Externa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grimsrud@iasociet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erentiatedservicedelivery.org/Resources/Resource-Library/CLM-guide-GF-funding-reques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clm_guide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lm_gu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en/strateg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heglobalfund.org/media/4309/fundingmodel_modularframework_handbook_en.pdf" TargetMode="External"/><Relationship Id="rId4" Type="http://schemas.openxmlformats.org/officeDocument/2006/relationships/hyperlink" Target="https://www.theglobalfund.org/en/applying-for-funding/design-and-submit-funding-reques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en/applying-for-funding/design-and-submit-funding-requests/" TargetMode="External"/><Relationship Id="rId2" Type="http://schemas.openxmlformats.org/officeDocument/2006/relationships/hyperlink" Target="https://www.theglobalfund.org/en/applying-for-fundin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heglobalfund.org/en/applying-for-funding/design-and-submit-funding-requests/applicant-guidance-material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lm_gui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1341-36B0-852C-A998-9C304D00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28" y="1255236"/>
            <a:ext cx="8272924" cy="3060732"/>
          </a:xfrm>
        </p:spPr>
        <p:txBody>
          <a:bodyPr rtlCol="0"/>
          <a:lstStyle/>
          <a:p>
            <a:pPr rtl="0"/>
            <a:r>
              <a:rPr lang="pt" sz="4400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Monitorização liderada pela comunidade de programas e políticas relacionados com o VIH, a tuberculose e a malária</a:t>
            </a:r>
            <a:endParaRPr lang="en-US" sz="4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3CB17-FC6B-F02A-0DE0-1C706E1003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628" y="6290440"/>
            <a:ext cx="8435560" cy="396240"/>
          </a:xfrm>
        </p:spPr>
        <p:txBody>
          <a:bodyPr rtlCol="0"/>
          <a:lstStyle/>
          <a:p>
            <a:pPr rtl="0"/>
            <a:r>
              <a:rPr lang="pt" sz="1200" dirty="0">
                <a:ea typeface="Verdana" panose="020B0604030504040204" pitchFamily="34" charset="0"/>
                <a:cs typeface="Verdana" panose="020B0604030504040204" pitchFamily="34" charset="0"/>
              </a:rPr>
              <a:t>O guia completo pode ser encontrado online em </a:t>
            </a:r>
            <a:r>
              <a:rPr lang="pt" sz="1200" b="0" i="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tooltip="Original URL:&#10;https://bit.ly/clm_guide&#10;&#10;Click to follow link."/>
              </a:rPr>
              <a:t>https://bit.ly/clm_guide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31CCD-BE60-D858-7064-7AA2A59967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2629" y="5072430"/>
            <a:ext cx="8435560" cy="396240"/>
          </a:xfrm>
        </p:spPr>
        <p:txBody>
          <a:bodyPr rtlCol="0"/>
          <a:lstStyle/>
          <a:p>
            <a:pPr rtl="0"/>
            <a:r>
              <a:rPr lang="pt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Um guia que visa apoiar a inclusão da monitorização liderada pela comunidade (MLC) nos pedidos de financiamento ao Fundo Global</a:t>
            </a:r>
            <a:endParaRPr lang="en-ZA" sz="1800" dirty="0">
              <a:solidFill>
                <a:schemeClr val="accent2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1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00B04-3A82-9605-F379-48EA2660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839149"/>
            <a:ext cx="10727544" cy="613611"/>
          </a:xfrm>
        </p:spPr>
        <p:txBody>
          <a:bodyPr rtlCol="0"/>
          <a:lstStyle/>
          <a:p>
            <a:pPr rtl="0"/>
            <a:r>
              <a:rPr lang="pt" sz="18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Problemas a evitar</a:t>
            </a:r>
            <a:r>
              <a:rPr lang="pt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Críticas anteriores a propostas de MLC nos pedidos de financiamento do Fundo Global 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C6203B-19D6-B5AD-326F-959C827F0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17567"/>
              </p:ext>
            </p:extLst>
          </p:nvPr>
        </p:nvGraphicFramePr>
        <p:xfrm>
          <a:off x="1711479" y="1659003"/>
          <a:ext cx="9614162" cy="5177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1101">
                  <a:extLst>
                    <a:ext uri="{9D8B030D-6E8A-4147-A177-3AD203B41FA5}">
                      <a16:colId xmlns:a16="http://schemas.microsoft.com/office/drawing/2014/main" val="1425092693"/>
                    </a:ext>
                  </a:extLst>
                </a:gridCol>
                <a:gridCol w="7243061">
                  <a:extLst>
                    <a:ext uri="{9D8B030D-6E8A-4147-A177-3AD203B41FA5}">
                      <a16:colId xmlns:a16="http://schemas.microsoft.com/office/drawing/2014/main" val="115944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Problemas a evitar</a:t>
                      </a:r>
                      <a:endParaRPr lang="en-ZA" sz="16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Conteúdo relevante neste guia</a:t>
                      </a:r>
                      <a:endParaRPr lang="en-ZA" sz="16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15501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 comunidades não foram consultadas.</a:t>
                      </a:r>
                      <a:endParaRPr lang="en-ZA" sz="1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 a discussão dos diálogos com o país nas secções 3 e 7.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201587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fundamentação e o valor da MLC não foram suficientemente descritos.</a:t>
                      </a:r>
                      <a:endParaRPr lang="en-ZA" sz="1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 a discussão sobre a priorização da MLC nas secções 3 e 5. 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 a discussão sobre a fundamentação e a relação custo-benefício da MLC nas secções 6 e 7.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1272404330"/>
                  </a:ext>
                </a:extLst>
              </a:tr>
              <a:tr h="492618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 que é proposto não é uma MLC. </a:t>
                      </a:r>
                      <a:endParaRPr lang="en-ZA" sz="1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 definições e princípios-chave da MLC nos anexos 1 e 2. 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Mostrar de que forma os clientes e as comunidades estão significativamente envolvidos na liderança da MLC.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Mostrar de que forma a MLC e os dados resultantes são verdadeiramente independentes dos programas e fornecedores que se encontram sob monitorização.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172530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custos e a orçamentação para a MLC proposta foram apresentados de forma inadequada.</a:t>
                      </a:r>
                      <a:endParaRPr lang="en-ZA" sz="1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 a discussão dos custos e orçamentação da MLC nas secções 6 e 7.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Incluir orçamentos suficientes a fim de contratar organizações comunitárias para realizar a recolha, a gestão e a comunicação de dados.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379040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b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MLC foi inadequadamente planeada. </a:t>
                      </a:r>
                      <a:endParaRPr lang="en-ZA" sz="1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 discussões sobre as atividades da MLC nas secções 4 e 7.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Nota: entende-se que o planeamento pormenorizado acontece após os pedidos de financiamento serem aprovados e após iniciado o processo de elaboração das subvenções.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3084098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8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42AD-0D24-0D5D-C984-A99FE9B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6" y="830469"/>
            <a:ext cx="10597364" cy="544483"/>
          </a:xfrm>
        </p:spPr>
        <p:txBody>
          <a:bodyPr rtlCol="0"/>
          <a:lstStyle/>
          <a:p>
            <a:pPr rtl="0"/>
            <a:r>
              <a:rPr lang="pt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Descrever a MLC no âmbito do Quadro Modular do Fundo Global</a:t>
            </a:r>
            <a:r>
              <a:rPr lang="en-ZA" sz="4400" dirty="0">
                <a:solidFill>
                  <a:srgbClr val="E0001B"/>
                </a:solidFill>
                <a:effectLst/>
                <a:latin typeface="IAS Ribbon Sans Bold" pitchFamily="2" charset="0"/>
              </a:rPr>
              <a:t/>
            </a:r>
            <a:br>
              <a:rPr lang="en-ZA" sz="4400" dirty="0">
                <a:solidFill>
                  <a:srgbClr val="E0001B"/>
                </a:solidFill>
                <a:effectLst/>
                <a:latin typeface="IAS Ribbon Sans Bold" pitchFamily="2" charset="0"/>
              </a:rPr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1D04-C20D-F9C2-5146-F20497D9E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41" y="2113613"/>
            <a:ext cx="9903124" cy="4318718"/>
          </a:xfrm>
        </p:spPr>
        <p:txBody>
          <a:bodyPr rtlCol="0"/>
          <a:lstStyle/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pode ser financiada através de subvenções do Fundo Global centradas em </a:t>
            </a:r>
            <a:r>
              <a:rPr lang="pt" sz="1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Sistemas de Saúde Resilientes e Sustentáveis (SSRS)</a:t>
            </a:r>
            <a:r>
              <a:rPr lang="pt" sz="1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 pode também ser financiada no âmbito de componentes de SSRS de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subvenções específicas para as doenças centradas no VIH, na tuberculose ou na malária</a:t>
            </a:r>
            <a:r>
              <a:rPr lang="pt" sz="140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rtl="0">
              <a:buNone/>
            </a:pPr>
            <a:endParaRPr lang="en-ZA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 âmbito de SSRS, as atividades da MLC são financiadas como parte do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reforço dos sistemas comunitários (RSC).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 seu ciclo de financiamento 2023–2025, o Fundo Global destaca a MLC como um dos quatro aspetos do reforço dos sistemas comunitários, juntamente com a investigação e a defesa lideradas pela comunidade, o desenvolvimento da capacidade e liderança comunitárias, e o envolvimento, ligações e coordenação da comunidade.</a:t>
            </a:r>
          </a:p>
          <a:p>
            <a:pPr marL="0" indent="0" rtl="0">
              <a:buNone/>
            </a:pPr>
            <a:endParaRPr lang="en-ZA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Os custos do governo e dos prestadores de cuidados de saúde para facilitar a utilização de dados de MLC podem ser financiados como parte do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reforço da qualidade dos dados de monitorização e avaliação (M&amp;A) do país</a:t>
            </a:r>
            <a:r>
              <a:rPr lang="pt" sz="140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 rtl="0">
              <a:buNone/>
            </a:pPr>
            <a:endParaRPr lang="en-ZA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1669-8C7D-904E-AF24-8DC78CE2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7" y="830469"/>
            <a:ext cx="8559266" cy="1095867"/>
          </a:xfrm>
        </p:spPr>
        <p:txBody>
          <a:bodyPr rtlCol="0"/>
          <a:lstStyle/>
          <a:p>
            <a:pPr rtl="0"/>
            <a:r>
              <a:rPr lang="pt" sz="4400" b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Defender a MLC como uma prioridade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4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7190-1C0B-E90A-4C18-7CC6DB1B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3" y="2158584"/>
            <a:ext cx="10924718" cy="4380238"/>
          </a:xfrm>
        </p:spPr>
        <p:txBody>
          <a:bodyPr rtlCol="0"/>
          <a:lstStyle/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é uma intervenção através da qual as comunidades e os utilizadores de serviços recolhem dados —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evidências regulares localizadas e acionáveis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— que ajudam os gestores e fornecedores a melhorar os serviços e programas. </a:t>
            </a:r>
          </a:p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combina o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poder da tecnologia digital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(telefones, tablets, gestão de dados) com o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envolvimento da comunidade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 sentido de sugerir melhorias dos serviços e programas locais.</a:t>
            </a:r>
          </a:p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fornece evidências únicas a partir da perspetiva holística das pessoas que deveriam beneficiar de serviços e programas. Ao oferecer estes conhecimentos, a MLC ajuda os sistemas de saúde dos países a avançar para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abordagens integradas centradas na pessoa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que visem a prestação de serviços sociais e de saúde de qualidade. </a:t>
            </a:r>
          </a:p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Ao envolver os clientes na recolha de dados sobre os serviços, programas e políticas, a MLC consegue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capacitar as populações-chave e vulneráveis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para dialogar com os fornecedores sobre os resultados de saúde pretendidos e as barreiras relacionadas com os direitos e o género. A MLC é uma intervenção social e estrutural que visa capacitar as comunidades a assegurar a responsabilização dos prestadores de serviços, gestores de programas e decisores políticos.</a:t>
            </a:r>
          </a:p>
        </p:txBody>
      </p:sp>
    </p:spTree>
    <p:extLst>
      <p:ext uri="{BB962C8B-B14F-4D97-AF65-F5344CB8AC3E}">
        <p14:creationId xmlns:p14="http://schemas.microsoft.com/office/powerpoint/2010/main" val="138582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34AD-E801-C836-5B74-187D5AB6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6" y="623435"/>
            <a:ext cx="10409153" cy="998331"/>
          </a:xfrm>
        </p:spPr>
        <p:txBody>
          <a:bodyPr rtlCol="0"/>
          <a:lstStyle/>
          <a:p>
            <a:pPr rtl="0"/>
            <a:r>
              <a:rPr lang="pt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Descrever os custos e orçamentos da MLC</a:t>
            </a:r>
            <a:endParaRPr lang="en-US" sz="4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D8162-1C9C-3718-3FE7-78A071A5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47" y="1966280"/>
            <a:ext cx="5120373" cy="4891719"/>
          </a:xfrm>
        </p:spPr>
        <p:txBody>
          <a:bodyPr rtlCol="0"/>
          <a:lstStyle/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 Fundo Global encoraja os países a alocar o financiamento adequado a programas implementados pela sociedade civil, incluindo a monitorização por organizações lideradas pela comunidade.</a:t>
            </a:r>
          </a:p>
          <a:p>
            <a:pPr marL="0" indent="0" rtl="0">
              <a:buNone/>
            </a:pPr>
            <a:endParaRPr lang="en-ZA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 contexto dos pedidos de financiamento do Fundo Global e da elaboração das subvenções, os implementadores da MLC devem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fornecer os orçamentos de MLC propostos ao seu MCP ou MCR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O MCP ou MCR poderá solicitar apenas um orçamento resumido para o pedido de financiamento inicial. Contudo, após qualquer pedido de financiamento de um país ser recomendado para uma subvenção do Fundo Global, será eventualmente necessário um orçamento mais pormenorizado</a:t>
            </a:r>
            <a:r>
              <a:rPr lang="pt" sz="14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474" y="2121703"/>
            <a:ext cx="5492062" cy="2733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4474" y="4920656"/>
            <a:ext cx="55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Diretrizes</a:t>
            </a: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://www.theglobalfund.org/media/3261/core_budgetinginglobalfundgrants_guideline_en.pdf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4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EB087-4A9F-2403-A5A2-57B6B74F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539815"/>
            <a:ext cx="10199777" cy="553453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pt" sz="4400" b="1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Orçamentação </a:t>
            </a:r>
            <a:r>
              <a:rPr lang="en-US" sz="4400" smtClean="0"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4400" dirty="0" err="1"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ea typeface="Verdana" panose="020B0604030504040204" pitchFamily="34" charset="0"/>
                <a:cs typeface="Verdana" panose="020B0604030504040204" pitchFamily="34" charset="0"/>
              </a:rPr>
              <a:t>humanos</a:t>
            </a:r>
            <a:endParaRPr lang="en-ZA" sz="4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A1AF27-1529-B628-D670-816226483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5204"/>
              </p:ext>
            </p:extLst>
          </p:nvPr>
        </p:nvGraphicFramePr>
        <p:xfrm>
          <a:off x="6558666" y="2197290"/>
          <a:ext cx="4832096" cy="421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2096">
                  <a:extLst>
                    <a:ext uri="{9D8B030D-6E8A-4147-A177-3AD203B41FA5}">
                      <a16:colId xmlns:a16="http://schemas.microsoft.com/office/drawing/2014/main" val="751309326"/>
                    </a:ext>
                  </a:extLst>
                </a:gridCol>
              </a:tblGrid>
              <a:tr h="450169">
                <a:tc>
                  <a:txBody>
                    <a:bodyPr/>
                    <a:lstStyle/>
                    <a:p>
                      <a:pPr rtl="0"/>
                      <a:r>
                        <a:rPr lang="pt" sz="1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Exemplos de categorias de recursos humanos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2523122714"/>
                  </a:ext>
                </a:extLst>
              </a:tr>
              <a:tr h="450169">
                <a:tc>
                  <a:txBody>
                    <a:bodyPr/>
                    <a:lstStyle/>
                    <a:p>
                      <a:pPr rtl="0"/>
                      <a:r>
                        <a:rPr lang="pt" sz="1400">
                          <a:solidFill>
                            <a:srgbClr val="E0001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Recolha de dados de primeira linha</a:t>
                      </a: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2841136153"/>
                  </a:ext>
                </a:extLst>
              </a:tr>
              <a:tr h="692597">
                <a:tc>
                  <a:txBody>
                    <a:bodyPr/>
                    <a:lstStyle/>
                    <a:p>
                      <a:pPr rtl="0"/>
                      <a:r>
                        <a:rPr lang="pt" sz="1400" dirty="0">
                          <a:solidFill>
                            <a:srgbClr val="E0001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Supervisores para apoiar a recolha de dados (formação, qualidade dos dados, verificação dos dados)</a:t>
                      </a: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1171979455"/>
                  </a:ext>
                </a:extLst>
              </a:tr>
              <a:tr h="692597">
                <a:tc>
                  <a:txBody>
                    <a:bodyPr/>
                    <a:lstStyle/>
                    <a:p>
                      <a:pPr rtl="0"/>
                      <a:r>
                        <a:rPr lang="pt" sz="1400" dirty="0">
                          <a:solidFill>
                            <a:srgbClr val="E0001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Gestão de dados (software de dados, introdução, armazenamento, limpeza, análise, segurança dos dados)</a:t>
                      </a: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290520815"/>
                  </a:ext>
                </a:extLst>
              </a:tr>
              <a:tr h="692597">
                <a:tc>
                  <a:txBody>
                    <a:bodyPr/>
                    <a:lstStyle/>
                    <a:p>
                      <a:pPr rtl="0"/>
                      <a:r>
                        <a:rPr lang="pt" sz="1400">
                          <a:solidFill>
                            <a:srgbClr val="E0001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Envolvimento comunitário (formação, comunicação, organização, defesa)</a:t>
                      </a: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3337150591"/>
                  </a:ext>
                </a:extLst>
              </a:tr>
              <a:tr h="450169">
                <a:tc>
                  <a:txBody>
                    <a:bodyPr/>
                    <a:lstStyle/>
                    <a:p>
                      <a:pPr rtl="0"/>
                      <a:r>
                        <a:rPr lang="pt" sz="1400" dirty="0">
                          <a:solidFill>
                            <a:srgbClr val="E0001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Gestor do programa da MLC</a:t>
                      </a: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2479082517"/>
                  </a:ext>
                </a:extLst>
              </a:tr>
              <a:tr h="692597">
                <a:tc>
                  <a:txBody>
                    <a:bodyPr/>
                    <a:lstStyle/>
                    <a:p>
                      <a:pPr rtl="0"/>
                      <a:r>
                        <a:rPr lang="pt" sz="1400" dirty="0">
                          <a:solidFill>
                            <a:srgbClr val="E0001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Apoio técnico – programa (conceção da MLC, formação, desenvolvimento de ferramentas, análise de dados)</a:t>
                      </a: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30389011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29" y="2097571"/>
            <a:ext cx="4216869" cy="40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EB087-4A9F-2403-A5A2-57B6B74F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539815"/>
            <a:ext cx="9596641" cy="553453"/>
          </a:xfrm>
        </p:spPr>
        <p:txBody>
          <a:bodyPr rtlCol="0"/>
          <a:lstStyle/>
          <a:p>
            <a:pPr rtl="0"/>
            <a:r>
              <a:rPr lang="pt" sz="28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Tarefas adicionais para a orçamentação da MLC</a:t>
            </a:r>
            <a:endParaRPr lang="en-ZA" sz="2800" dirty="0"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A5527-824E-A58D-F46D-4BD93436919A}"/>
              </a:ext>
            </a:extLst>
          </p:cNvPr>
          <p:cNvSpPr txBox="1">
            <a:spLocks/>
          </p:cNvSpPr>
          <p:nvPr/>
        </p:nvSpPr>
        <p:spPr bwMode="gray">
          <a:xfrm>
            <a:off x="1052423" y="1916789"/>
            <a:ext cx="10817524" cy="4941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Considerar os custos essenciais e variáveis</a:t>
            </a: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, diferenciando entre o que é essencial (necessário independentemente da atividade, extensão e intensidade) e o que é variável (custos que se expandem com base na extensão ou intensidade do trabalho da MLC).</a:t>
            </a:r>
          </a:p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Considerar o orçamento plurianual </a:t>
            </a: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para 2023–2025, descrevendo de que forma a implementação e as despesas podem crescer gradualmente com base em resultados e prestações iterativas, e de que forma as despesas podem mudar à medida que o programa da MLC é primeiramente conceptualizado, aprovado, concebido e pilotado; em seguida, iniciado com formações; depois implementado e aumentado; e posteriormente reduzido e avaliado.</a:t>
            </a:r>
          </a:p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Verificar o orçamento quanto a preocupações relativas a rubricas orçamentais comuns</a:t>
            </a: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, tais como a adequação dos custos face às taxas locais prevalecentes e explicações suficientes dos custos-chave, tais como para equipamento, ajudas de custo e despesas gerais de organização. </a:t>
            </a:r>
          </a:p>
          <a:p>
            <a:pPr marL="285750" lvl="3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Construir cenários orçamentais </a:t>
            </a: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para considerar o alcance provável e as opções do financiamento disponível para a MLC. </a:t>
            </a:r>
            <a:endParaRPr lang="en-ZA" sz="1400" dirty="0">
              <a:highlight>
                <a:srgbClr val="FFFF00"/>
              </a:highligh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EB087-4A9F-2403-A5A2-57B6B74F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291460"/>
            <a:ext cx="10149574" cy="553453"/>
          </a:xfrm>
        </p:spPr>
        <p:txBody>
          <a:bodyPr rtlCol="0"/>
          <a:lstStyle/>
          <a:p>
            <a:pPr rtl="0"/>
            <a:r>
              <a:rPr lang="pt" sz="28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Descrever </a:t>
            </a:r>
            <a:r>
              <a:rPr lang="pt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relação custo-benefício do orçamento da MLC</a:t>
            </a:r>
            <a:endParaRPr lang="en-ZA" sz="2800" dirty="0"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A5527-824E-A58D-F46D-4BD93436919A}"/>
              </a:ext>
            </a:extLst>
          </p:cNvPr>
          <p:cNvSpPr txBox="1">
            <a:spLocks/>
          </p:cNvSpPr>
          <p:nvPr/>
        </p:nvSpPr>
        <p:spPr bwMode="gray">
          <a:xfrm>
            <a:off x="724619" y="1597611"/>
            <a:ext cx="11145328" cy="1111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rtl="0">
              <a:spcAft>
                <a:spcPts val="600"/>
              </a:spcAft>
              <a:buNone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Os pedidos de financiamento do Fundo Global devem descrever a “relação custo-benefício” dos investimentos propostos. Isto significa que os candidatos devem descrever de que forma cada montante de financiamento proposto produzirá “as realizações, resultados e impacto máximos, sustentados, equitativos e de qualidade em matéria de saúde”.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80376D-A1DE-04C7-D552-2C5EEDCEE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75300"/>
              </p:ext>
            </p:extLst>
          </p:nvPr>
        </p:nvGraphicFramePr>
        <p:xfrm>
          <a:off x="934948" y="2872961"/>
          <a:ext cx="10512305" cy="3894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727">
                  <a:extLst>
                    <a:ext uri="{9D8B030D-6E8A-4147-A177-3AD203B41FA5}">
                      <a16:colId xmlns:a16="http://schemas.microsoft.com/office/drawing/2014/main" val="2356439879"/>
                    </a:ext>
                  </a:extLst>
                </a:gridCol>
                <a:gridCol w="9015578">
                  <a:extLst>
                    <a:ext uri="{9D8B030D-6E8A-4147-A177-3AD203B41FA5}">
                      <a16:colId xmlns:a16="http://schemas.microsoft.com/office/drawing/2014/main" val="1488882654"/>
                    </a:ext>
                  </a:extLst>
                </a:gridCol>
              </a:tblGrid>
              <a:tr h="3721022">
                <a:tc>
                  <a:txBody>
                    <a:bodyPr/>
                    <a:lstStyle/>
                    <a:p>
                      <a:pPr marL="0" marR="25400" indent="60325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 investimento de 150 000 USD em MLC para monitorizar serviços em 10 hospitais e clínicas permitirá (poderia permitir):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950" marR="469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238760" indent="0" algn="just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</a:pPr>
                      <a:r>
                        <a:rPr lang="pt" sz="14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Melhorias significativas duradouras (por exemplo, &gt; 5%) nas taxas de rastreio, diagnósticos, retenção de tratamento e entrega de materiais de prevenção através de </a:t>
                      </a:r>
                      <a:r>
                        <a:rPr lang="pt" sz="1400" b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(exemplos gerais ilustrativos abaixo):</a:t>
                      </a:r>
                    </a:p>
                    <a:p>
                      <a:pPr marL="342900" marR="0" lvl="0" indent="-342900" rtl="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Melhoria da gestão do aprovisionamento e dos fornecimentos e prevenção da rutura de existências de produtos de saúde e medicamentos essenciais </a:t>
                      </a:r>
                    </a:p>
                    <a:p>
                      <a:pPr marL="342900" marR="0" lvl="0" indent="-342900" rtl="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Melhoria das condições clínicas para assegurar a privacidade e a confidencialidade das pessoas que vivem com o VIH</a:t>
                      </a:r>
                    </a:p>
                    <a:p>
                      <a:pPr marL="342900" marR="0" lvl="0" indent="-342900" rtl="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Redução dos tempos de espera e ajuste dos horários de abertura para acomodar populações-chave e vulneráveis</a:t>
                      </a:r>
                    </a:p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965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Abordagem à falta de pontualidade e absentismo do pessoal das unidades de saúde</a:t>
                      </a:r>
                    </a:p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965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Identificação de necessidades específicas de formação de competências do pessoal</a:t>
                      </a:r>
                    </a:p>
                    <a:p>
                      <a:pPr marL="342900" marR="0" lvl="0" indent="-342900" rtl="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Melhoria da confiança da comunidade, alfabetização, capacitação e envolvimento com os prestadores de cuidados de saúde</a:t>
                      </a:r>
                    </a:p>
                    <a:p>
                      <a:pPr marL="342900" marR="0" lvl="0" indent="-342900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Atração de um grupo de clientes que, de outra forma, evitariam os serviços</a:t>
                      </a:r>
                    </a:p>
                  </a:txBody>
                  <a:tcPr marL="107950" marR="469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57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7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66380AC-60E4-7635-40AB-C217F3E333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8" y="163064"/>
            <a:ext cx="4597023" cy="6505366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CB4D-AE15-82D5-DE51-DC9B664B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3751216"/>
            <a:ext cx="5195887" cy="1485900"/>
          </a:xfrm>
        </p:spPr>
        <p:txBody>
          <a:bodyPr rtlCol="0"/>
          <a:lstStyle/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 formulário de Pedido de Financiamento é o documento central de um pedido </a:t>
            </a:r>
            <a:r>
              <a:rPr lang="pt" sz="14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completo de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financiamento </a:t>
            </a:r>
            <a:r>
              <a:rPr lang="pt" sz="14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Fundo Global. </a:t>
            </a:r>
          </a:p>
          <a:p>
            <a:pPr marL="0" indent="0" rtl="0">
              <a:buNone/>
            </a:pPr>
            <a:endParaRPr lang="en-ZA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maioria dos formulários de Pedido de Financiamento tem três secções:</a:t>
            </a:r>
          </a:p>
          <a:p>
            <a:pPr rtl="0"/>
            <a:r>
              <a:rPr lang="pt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Secção 1. Pedido </a:t>
            </a:r>
            <a:endParaRPr lang="en-ZA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r>
              <a:rPr lang="pt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Secção 2. Maximizar o impacto </a:t>
            </a:r>
            <a:endParaRPr lang="en-ZA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r>
              <a:rPr lang="pt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Secção 3. Implementação </a:t>
            </a:r>
            <a:endParaRPr lang="en-ZA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77D82-9B24-E9B4-0F68-E11B6418F91A}"/>
              </a:ext>
            </a:extLst>
          </p:cNvPr>
          <p:cNvSpPr txBox="1">
            <a:spLocks/>
          </p:cNvSpPr>
          <p:nvPr/>
        </p:nvSpPr>
        <p:spPr>
          <a:xfrm>
            <a:off x="1297679" y="450907"/>
            <a:ext cx="5833320" cy="54448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Resumir o conteúdo da MLC no formulário de Pedido de Financiamento do Fundo Global</a:t>
            </a:r>
            <a:r>
              <a:rPr lang="en-ZA" sz="28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28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8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66A8612-67BA-97F1-C175-9F78D417BB70}"/>
              </a:ext>
            </a:extLst>
          </p:cNvPr>
          <p:cNvSpPr txBox="1">
            <a:spLocks/>
          </p:cNvSpPr>
          <p:nvPr/>
        </p:nvSpPr>
        <p:spPr bwMode="gray">
          <a:xfrm>
            <a:off x="1297679" y="539815"/>
            <a:ext cx="9918009" cy="553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" sz="32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Secção 1 do formulário de Pedido de Financiamento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5CF520-E36C-FE7C-E7BA-A6C627828718}"/>
              </a:ext>
            </a:extLst>
          </p:cNvPr>
          <p:cNvSpPr txBox="1">
            <a:spLocks/>
          </p:cNvSpPr>
          <p:nvPr/>
        </p:nvSpPr>
        <p:spPr bwMode="gray">
          <a:xfrm>
            <a:off x="1297679" y="1915064"/>
            <a:ext cx="10572268" cy="4623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rtl="0">
              <a:spcAft>
                <a:spcPts val="600"/>
              </a:spcAft>
              <a:buNone/>
            </a:pPr>
            <a:r>
              <a:rPr lang="pt" sz="1800">
                <a:ea typeface="Verdana" panose="020B0604030504040204" pitchFamily="34" charset="0"/>
                <a:cs typeface="Verdana" panose="020B0604030504040204" pitchFamily="34" charset="0"/>
              </a:rPr>
              <a:t>O seguinte conteúdo será necessário para a primeira secção do formulário de Pedido de Financiamento:</a:t>
            </a:r>
          </a:p>
          <a:p>
            <a:pPr marL="0" lvl="3" indent="0" rtl="0">
              <a:spcAft>
                <a:spcPts val="600"/>
              </a:spcAft>
              <a:buNone/>
            </a:pPr>
            <a:endParaRPr lang="en-ZA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3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sz="1800">
                <a:ea typeface="Verdana" panose="020B0604030504040204" pitchFamily="34" charset="0"/>
                <a:cs typeface="Verdana" panose="020B0604030504040204" pitchFamily="34" charset="0"/>
              </a:rPr>
              <a:t>A fundamentação e a razão pela qual a MLC é uma prioridade</a:t>
            </a:r>
          </a:p>
          <a:p>
            <a:pPr marL="285750" lvl="3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sz="1800">
                <a:ea typeface="Verdana" panose="020B0604030504040204" pitchFamily="34" charset="0"/>
                <a:cs typeface="Verdana" panose="020B0604030504040204" pitchFamily="34" charset="0"/>
              </a:rPr>
              <a:t>As populações e áreas geográficas em foco para a MLC</a:t>
            </a:r>
          </a:p>
          <a:p>
            <a:pPr marL="285750" lvl="3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sz="1800">
                <a:ea typeface="Verdana" panose="020B0604030504040204" pitchFamily="34" charset="0"/>
                <a:cs typeface="Verdana" panose="020B0604030504040204" pitchFamily="34" charset="0"/>
              </a:rPr>
              <a:t>As barreiras que a MLC irá abordar</a:t>
            </a:r>
          </a:p>
          <a:p>
            <a:pPr marL="285750" lvl="3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sz="1800">
                <a:ea typeface="Verdana" panose="020B0604030504040204" pitchFamily="34" charset="0"/>
                <a:cs typeface="Verdana" panose="020B0604030504040204" pitchFamily="34" charset="0"/>
              </a:rPr>
              <a:t>As principais atividades da MLC a financiar </a:t>
            </a:r>
          </a:p>
          <a:p>
            <a:pPr marL="285750" lvl="3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sz="1800">
                <a:ea typeface="Verdana" panose="020B0604030504040204" pitchFamily="34" charset="0"/>
                <a:cs typeface="Verdana" panose="020B0604030504040204" pitchFamily="34" charset="0"/>
              </a:rPr>
              <a:t>O montante total do financiamento solicitado para a MLC</a:t>
            </a:r>
          </a:p>
          <a:p>
            <a:pPr marL="285750" lvl="3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sz="1800">
                <a:ea typeface="Verdana" panose="020B0604030504040204" pitchFamily="34" charset="0"/>
                <a:cs typeface="Verdana" panose="020B0604030504040204" pitchFamily="34" charset="0"/>
              </a:rPr>
              <a:t>Os resultados esperados de um investimento na MLC</a:t>
            </a:r>
          </a:p>
        </p:txBody>
      </p:sp>
    </p:spTree>
    <p:extLst>
      <p:ext uri="{BB962C8B-B14F-4D97-AF65-F5344CB8AC3E}">
        <p14:creationId xmlns:p14="http://schemas.microsoft.com/office/powerpoint/2010/main" val="348440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D5B654-9345-39EC-24E6-41BB2B1D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794084"/>
            <a:ext cx="9918009" cy="553453"/>
          </a:xfrm>
        </p:spPr>
        <p:txBody>
          <a:bodyPr rtlCol="0"/>
          <a:lstStyle/>
          <a:p>
            <a:pPr rtl="0"/>
            <a:r>
              <a:rPr lang="pt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Segue-se um exemplo de linguagem que os implementadores da MLC podem discutir com os parceiros no seu MCP ou MCR:</a:t>
            </a:r>
          </a:p>
          <a:p>
            <a:pPr rtl="0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A03B1-BFD0-D632-6ECC-89E1642E3FE6}"/>
              </a:ext>
            </a:extLst>
          </p:cNvPr>
          <p:cNvSpPr/>
          <p:nvPr/>
        </p:nvSpPr>
        <p:spPr>
          <a:xfrm>
            <a:off x="1297678" y="1738308"/>
            <a:ext cx="9918009" cy="460884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rtl="0">
              <a:lnSpc>
                <a:spcPct val="150000"/>
              </a:lnSpc>
            </a:pPr>
            <a:r>
              <a:rPr lang="pt" sz="1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fundamentação e a razão pela qual a MLC é uma prioridade</a:t>
            </a:r>
            <a:endParaRPr lang="en-ZA" sz="14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" sz="14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MLC é uma intervenção fundamentada em evidências através da qual as comunidades e os utilizadores de serviços geram dados que ajudam os gestores de programas e os fornecedores a melhorar os serviços, programas e políticas.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" sz="14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MLC propõe concentrar-se nas seguintes lacunas documentadas do serviço e do sistema de saúde [</a:t>
            </a:r>
            <a:r>
              <a:rPr lang="pt" sz="14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introduzir a informação</a:t>
            </a:r>
            <a:r>
              <a:rPr lang="pt" sz="14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pt" sz="14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ZA" sz="1400" dirty="0"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" sz="14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envolver e capacitar os clientes na recolha de dados sobre serviços, programas e políticas, esta MLC envolverá populações-chave e vulneráveis, e procurará melhorar a atenção a resultados equitativos e barreiras relacionadas com direitos e género [</a:t>
            </a:r>
            <a:r>
              <a:rPr lang="pt" sz="14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introduzir informação estratégica sobre a qualidade e acessibilidade dos serviços no momento</a:t>
            </a:r>
            <a:r>
              <a:rPr lang="pt" sz="14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" sz="14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MLC foi priorizada em consultas e diálogos (ver anexo das prioridades comunitárias) e em análises e avaliações de programas [</a:t>
            </a:r>
            <a:r>
              <a:rPr lang="pt" sz="14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introduzir quem e onde</a:t>
            </a:r>
            <a:r>
              <a:rPr lang="pt" sz="14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(ver anexo das prioridades de SSRS).</a:t>
            </a:r>
          </a:p>
        </p:txBody>
      </p:sp>
    </p:spTree>
    <p:extLst>
      <p:ext uri="{BB962C8B-B14F-4D97-AF65-F5344CB8AC3E}">
        <p14:creationId xmlns:p14="http://schemas.microsoft.com/office/powerpoint/2010/main" val="124748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79" y="766959"/>
            <a:ext cx="6192838" cy="525393"/>
          </a:xfrm>
        </p:spPr>
        <p:txBody>
          <a:bodyPr rtlCol="0"/>
          <a:lstStyle/>
          <a:p>
            <a:pPr rtl="0"/>
            <a:r>
              <a:rPr lang="pt">
                <a:solidFill>
                  <a:schemeClr val="accent1"/>
                </a:solidFill>
              </a:rPr>
              <a:t>Índice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D0E3C-3675-44C6-AE22-972FDE27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8" y="1706881"/>
            <a:ext cx="9039814" cy="3611920"/>
          </a:xfrm>
        </p:spPr>
        <p:txBody>
          <a:bodyPr rtlCol="0"/>
          <a:lstStyle/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Sobre este guia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Sobre o financiamento do Fundo Global em 2023–2025 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Como utilizar este guia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Descrever a MLC no âmbito do Quadro Modular do Fundo Global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Defender a MLC como uma prioridade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Descrever os custos e orçamentos da MLC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Resumir a MLC no formulário de Pedido de Financiamento do Fundo Global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rtl="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" sz="180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/>
              </a:rPr>
              <a:t>Anexos</a:t>
            </a:r>
            <a:endParaRPr lang="en-ZA" sz="18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7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66A8612-67BA-97F1-C175-9F78D417BB70}"/>
              </a:ext>
            </a:extLst>
          </p:cNvPr>
          <p:cNvSpPr txBox="1">
            <a:spLocks/>
          </p:cNvSpPr>
          <p:nvPr/>
        </p:nvSpPr>
        <p:spPr bwMode="gray">
          <a:xfrm>
            <a:off x="1297679" y="539815"/>
            <a:ext cx="9918009" cy="553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Secção 2 do formulário de Pedido de Financiamento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5CF520-E36C-FE7C-E7BA-A6C627828718}"/>
              </a:ext>
            </a:extLst>
          </p:cNvPr>
          <p:cNvSpPr txBox="1">
            <a:spLocks/>
          </p:cNvSpPr>
          <p:nvPr/>
        </p:nvSpPr>
        <p:spPr bwMode="gray">
          <a:xfrm>
            <a:off x="966158" y="1742536"/>
            <a:ext cx="10903789" cy="4796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rtl="0">
              <a:spcAft>
                <a:spcPts val="1400"/>
              </a:spcAft>
              <a:buNone/>
            </a:pP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A secção 2 do formulário de Pedido de Financiamento procura compreender de que forma o financiamento solicitado será utilizado a fim de alcançar o máximo progresso no sentido de controlar e erradicar as três doenças. Os candidatos são convidados a descrever o seguinte: 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De que forma o apoio do Fundo Global fará avançar o objetivo principal de erradicar a SIDA, a tuberculose e a malária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De que forma irão os investimentos reforçar os sistemas globais de saúde e comunitários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De que forma irão os investimentos maximizar o envolvimento e a liderança das comunidades mais afetadas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De que forma irão os investimentos reduzir as barreiras aos serviços relacionadas com os direitos humanos e o género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De que forma irão os investimentos criar capacidades para prevenir, detetar e responder a surtos de doenças infecciosas</a:t>
            </a:r>
          </a:p>
        </p:txBody>
      </p:sp>
    </p:spTree>
    <p:extLst>
      <p:ext uri="{BB962C8B-B14F-4D97-AF65-F5344CB8AC3E}">
        <p14:creationId xmlns:p14="http://schemas.microsoft.com/office/powerpoint/2010/main" val="87683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66A8612-67BA-97F1-C175-9F78D417BB70}"/>
              </a:ext>
            </a:extLst>
          </p:cNvPr>
          <p:cNvSpPr txBox="1">
            <a:spLocks/>
          </p:cNvSpPr>
          <p:nvPr/>
        </p:nvSpPr>
        <p:spPr bwMode="gray">
          <a:xfrm>
            <a:off x="1275102" y="76971"/>
            <a:ext cx="9918009" cy="553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" sz="3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Secção 3 do formulário de Pedido de Financiamento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5CF520-E36C-FE7C-E7BA-A6C627828718}"/>
              </a:ext>
            </a:extLst>
          </p:cNvPr>
          <p:cNvSpPr txBox="1">
            <a:spLocks/>
          </p:cNvSpPr>
          <p:nvPr/>
        </p:nvSpPr>
        <p:spPr bwMode="gray">
          <a:xfrm>
            <a:off x="948906" y="1521899"/>
            <a:ext cx="10903789" cy="4796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rtl="0">
              <a:spcAft>
                <a:spcPts val="1400"/>
              </a:spcAft>
              <a:buNone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A secção 3 do formulário de Pedido de Financiamento procura compreender os seguintes pontos sobre a implementação do programa proposto:</a:t>
            </a:r>
          </a:p>
          <a:p>
            <a:pPr marL="0" lvl="3" indent="0" rtl="0">
              <a:spcAft>
                <a:spcPts val="800"/>
              </a:spcAft>
              <a:buNone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Se o financiamento do Fundo Global for concedido, de que forma irá a implementação do programa mudar?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A eficácia, eficiência ou equidade serão melhoradas?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As lacunas programáticas do passado serão ultrapassadas?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As ligações entre programas ou setores serão melhoradas?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Que ações serão levadas a cabo no sentido de reforçar os papéis das organizações lideradas e baseadas na comunidade, das organizações da sociedade civil e dos implementadores não governamentais?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Que ações serão levadas a cabo a fim de minimizar os riscos, incluindo riscos decorrentes de uma gestão adequada do aprovisionamento e dos fornecimentos, de uma qualidade e segurança dos dados inadequadas e/ou de uma gestão financeira deficiente?</a:t>
            </a:r>
          </a:p>
          <a:p>
            <a:pPr marL="285750" lvl="3" indent="-285750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De que forma irão os investimentos criar capacidades para prevenir, detetar e responder a surtos de doenças infecciosas?</a:t>
            </a:r>
          </a:p>
        </p:txBody>
      </p:sp>
    </p:spTree>
    <p:extLst>
      <p:ext uri="{BB962C8B-B14F-4D97-AF65-F5344CB8AC3E}">
        <p14:creationId xmlns:p14="http://schemas.microsoft.com/office/powerpoint/2010/main" val="315397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D3D-1C54-A731-9F9E-227D6B7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478" y="2844591"/>
            <a:ext cx="3789697" cy="1607282"/>
          </a:xfrm>
        </p:spPr>
        <p:txBody>
          <a:bodyPr rtlCol="0"/>
          <a:lstStyle/>
          <a:p>
            <a:pPr rtl="0"/>
            <a:r>
              <a:rPr lang="pt"/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3649514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ABE0-D79C-5A45-006F-9AF4B80E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6" y="830469"/>
            <a:ext cx="10462451" cy="544483"/>
          </a:xfrm>
        </p:spPr>
        <p:txBody>
          <a:bodyPr rtlCol="0"/>
          <a:lstStyle/>
          <a:p>
            <a:pPr rtl="0"/>
            <a:r>
              <a:rPr lang="pt" b="1">
                <a:solidFill>
                  <a:srgbClr val="013B4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Anexo 1: Definições básicas da MLC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FCC4-7F50-A73E-D508-DB494B28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217" y="1593390"/>
            <a:ext cx="8775009" cy="4711616"/>
          </a:xfrm>
        </p:spPr>
        <p:txBody>
          <a:bodyPr rtlCol="0"/>
          <a:lstStyle/>
          <a:p>
            <a:pPr marL="0" indent="0" rtl="0">
              <a:spcAft>
                <a:spcPts val="1400"/>
              </a:spcAft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monitorização liderada pela comunidade (MLC) é um termo relativamente novo, mas os princípios e conceitos subjacentes à MLC já se encontravam bem estabelecidos como prioridade na qualidade dos programas e na prestação de contas há mais de 40 anos</a:t>
            </a: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parte das ideias fundamentais do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envolvimento comunitário e do envolvimento significativo</a:t>
            </a:r>
            <a:r>
              <a:rPr lang="pt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das pessoas beneficiárias dos serviços e de outras que vivem com problemas de saúde prevalecentes ou são vulneráveis a estes</a:t>
            </a:r>
            <a:r>
              <a:rPr lang="pt" sz="14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inclui termos e conceitos, tais como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observatórios de tratamento</a:t>
            </a:r>
            <a:r>
              <a:rPr lang="pt" sz="140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quadros de resultados comunitários</a:t>
            </a:r>
            <a:r>
              <a:rPr lang="pt" sz="140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mecanismos de feedback do consumidor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grupos consultivos comunitários e governação participativa</a:t>
            </a:r>
            <a:r>
              <a:rPr lang="pt" sz="14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destaca a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recolha e a comunicação sistemáticas e correntes de dados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que são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assumidas e lideradas por organizações comunitárias</a:t>
            </a:r>
            <a:r>
              <a:rPr lang="pt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 posteriormente partilhadas com prestadores de serviços, gestores de programas e decisores políticos para a 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criação conjunta de soluções</a:t>
            </a:r>
            <a:r>
              <a:rPr lang="pt" sz="1400" dirty="0" smtClean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" sz="1400" dirty="0">
              <a:solidFill>
                <a:schemeClr val="accent2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endParaRPr lang="en-ZA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42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ABE0-D79C-5A45-006F-9AF4B80E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53" y="502666"/>
            <a:ext cx="7942574" cy="544483"/>
          </a:xfrm>
        </p:spPr>
        <p:txBody>
          <a:bodyPr rtlCol="0"/>
          <a:lstStyle/>
          <a:p>
            <a:pPr rtl="0"/>
            <a:r>
              <a:rPr lang="pt" b="1">
                <a:solidFill>
                  <a:srgbClr val="013B4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Etapas da MLC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FCC4-7F50-A73E-D508-DB494B28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362" y="1345721"/>
            <a:ext cx="9299276" cy="3077079"/>
          </a:xfrm>
        </p:spPr>
        <p:txBody>
          <a:bodyPr rtlCol="0"/>
          <a:lstStyle/>
          <a:p>
            <a:pPr marL="0" indent="0" rtl="0">
              <a:spcAft>
                <a:spcPts val="1400"/>
              </a:spcAft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MLC é implementada através de várias abordagens diferentes, mas normalmente inclui as quatro fases cíclicas seguintes: </a:t>
            </a:r>
          </a:p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Educação e planeamento</a:t>
            </a:r>
            <a:r>
              <a:rPr lang="pt" sz="140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As comunidades identificam as preocupações prioritárias com serviços, programas e políticas e o foco específico para a monitorização. </a:t>
            </a:r>
          </a:p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Recolha de evidências</a:t>
            </a:r>
            <a:r>
              <a:rPr lang="pt" sz="140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Os indivíduos monitorizam e informam sistematicamente sobre a forma como os serviços, programas e políticas são implementados e vivenciados ao nível das comunidades e dos beneficiários de cuidados.</a:t>
            </a:r>
          </a:p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Desenvolvimento de constatações e recomendações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As organizações comunitárias compilam e analisam os dados resultantes para identificar oportunidades de melhoria.</a:t>
            </a:r>
          </a:p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Comunicação, desenvolvimento de soluções e defesa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 Os líderes comunitários e os beneficiários dos cuidados analisam as evidências com os prestadores de serviços, gestores de programas e decisores políticos no sentido de desenvolver em conjunto soluções para os problemas identificados.</a:t>
            </a:r>
          </a:p>
        </p:txBody>
      </p:sp>
    </p:spTree>
    <p:extLst>
      <p:ext uri="{BB962C8B-B14F-4D97-AF65-F5344CB8AC3E}">
        <p14:creationId xmlns:p14="http://schemas.microsoft.com/office/powerpoint/2010/main" val="3940542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ABE0-D79C-5A45-006F-9AF4B80E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53" y="502666"/>
            <a:ext cx="7942574" cy="544483"/>
          </a:xfrm>
        </p:spPr>
        <p:txBody>
          <a:bodyPr rtlCol="0"/>
          <a:lstStyle/>
          <a:p>
            <a:pPr rtl="0"/>
            <a:r>
              <a:rPr lang="pt" b="1">
                <a:solidFill>
                  <a:srgbClr val="013B4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Etapas da MLC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FCC4-7F50-A73E-D508-DB494B28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362" y="1196435"/>
            <a:ext cx="9299276" cy="544484"/>
          </a:xfrm>
        </p:spPr>
        <p:txBody>
          <a:bodyPr rtlCol="0"/>
          <a:lstStyle/>
          <a:p>
            <a:pPr marL="0" indent="0" rtl="0">
              <a:spcAft>
                <a:spcPts val="1400"/>
              </a:spcAft>
              <a:buNone/>
            </a:pPr>
            <a:r>
              <a:rPr lang="p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 gráfico abaixo foi produzido pela </a:t>
            </a:r>
            <a:r>
              <a:rPr lang="pt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International Treatment Preparedness Coalition (ITPC)</a:t>
            </a:r>
            <a:r>
              <a:rPr lang="pt" b="1" dirty="0">
                <a:solidFill>
                  <a:srgbClr val="E0001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para ilustrar estas quatro etapas.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634AD4-FE25-A450-8D0B-D63D061A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80" y="1890206"/>
            <a:ext cx="8913962" cy="45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99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ABE0-D79C-5A45-006F-9AF4B80E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6" y="623435"/>
            <a:ext cx="8775009" cy="544483"/>
          </a:xfrm>
        </p:spPr>
        <p:txBody>
          <a:bodyPr rtlCol="0"/>
          <a:lstStyle/>
          <a:p>
            <a:pPr rtl="0"/>
            <a:r>
              <a:rPr lang="pt" b="1">
                <a:solidFill>
                  <a:srgbClr val="013B4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Anexo 2: Elementos essenciais da MLC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FCC4-7F50-A73E-D508-DB494B28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35" y="1593390"/>
            <a:ext cx="10351698" cy="3392905"/>
          </a:xfrm>
        </p:spPr>
        <p:txBody>
          <a:bodyPr rtlCol="0"/>
          <a:lstStyle/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Liderança comunitária e articulação comunitária de prioridades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como programa liderado pela comunidade, a MLC centra-se em pessoas que têm perspetivas e conhecimentos importantes enquanto clientes ou beneficiários previstos dos programas, políticas e serviços</a:t>
            </a:r>
            <a:r>
              <a:rPr lang="pt" sz="14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Governação colaborativa e envolvimento dos parceiros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existe um leque de instituições e indivíduos que são parceiros potenciais importantes da MLC devido ao seu papel na utilização de evidências e recomendações geradas pela MLC para melhorar programas e serviços de saúde, bem como proteger e promover os direitos humanos. </a:t>
            </a:r>
          </a:p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Indicadores, ferramentas e localizações da MLC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o poder da MLC reside na sua capacidade, em primeiro lugar, de acompanhar e comunicar continuamente um conjunto definido de questões e medidas ao longo do tempo, e posteriormente de compilar essas informações de formas que possam ser desagregadas, comparadas com dados governamentais, analisadas ao longo do tempo e utilizadas para melhorar os programas, políticas e serviços.</a:t>
            </a:r>
          </a:p>
          <a:p>
            <a:pPr rtl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pt" sz="1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Planeamento e financiamento suficiente para a implementação da MLC </a:t>
            </a:r>
          </a:p>
        </p:txBody>
      </p:sp>
    </p:spTree>
    <p:extLst>
      <p:ext uri="{BB962C8B-B14F-4D97-AF65-F5344CB8AC3E}">
        <p14:creationId xmlns:p14="http://schemas.microsoft.com/office/powerpoint/2010/main" val="7572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6CDDAC-1EA7-9D4F-272C-A64CDD1E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7" y="657941"/>
            <a:ext cx="7942574" cy="544483"/>
          </a:xfrm>
        </p:spPr>
        <p:txBody>
          <a:bodyPr rtlCol="0"/>
          <a:lstStyle/>
          <a:p>
            <a:pPr rtl="0"/>
            <a:r>
              <a:rPr lang="pt" b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Para mais informações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08BFE0-F261-995C-725B-A4C0C5414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775" y="1610643"/>
            <a:ext cx="8870449" cy="3392905"/>
          </a:xfrm>
        </p:spPr>
        <p:txBody>
          <a:bodyPr rtlCol="0"/>
          <a:lstStyle/>
          <a:p>
            <a:pPr marL="0" indent="0" rtl="0">
              <a:buNone/>
            </a:pPr>
            <a:r>
              <a:rPr lang="pt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Agradecimentos</a:t>
            </a:r>
            <a:r>
              <a:rPr lang="pt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rtl="0">
              <a:buNone/>
            </a:pPr>
            <a:r>
              <a:rPr lang="p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Este guia foi desenvolvido pela IAS – a </a:t>
            </a:r>
            <a:r>
              <a:rPr lang="pt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International AIDS Society </a:t>
            </a:r>
            <a:r>
              <a:rPr lang="p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– com aconselhamento e apoio do Departamento de Direitos Comunitários e Género (DCG) do Fundo Global e da Equipa de VIH da Fundação Bill &amp; Melinda Gates, e com análises e contributos de muitos outros. </a:t>
            </a:r>
          </a:p>
          <a:p>
            <a:pPr marL="0" indent="0" rtl="0">
              <a:buNone/>
            </a:pPr>
            <a:endParaRPr lang="en-ZA" b="1" dirty="0">
              <a:solidFill>
                <a:srgbClr val="E0001B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Para mais informações</a:t>
            </a:r>
          </a:p>
          <a:p>
            <a:pPr marL="0" indent="0" rtl="0">
              <a:buNone/>
            </a:pPr>
            <a:r>
              <a:rPr lang="p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Os intervenientes dos países que procuram assistência técnica relacionada com </a:t>
            </a:r>
            <a:r>
              <a:rPr lang="pt" dirty="0" smtClean="0"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inclusão da MLC e outras intervenções de Reforço dos Sistemas Comunitários (RSC) nos </a:t>
            </a:r>
            <a:r>
              <a:rPr lang="p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pedidos de financiamento do Fundo Global podem contactar o Fundo Global através das suas Plataformas Regionais de Direitos Comunitários e de Género. Outras perguntas sobre este conteúdo devem ser dirigidas a Anna Grimsrud, Conselheira Técnica Superior, IAS, em </a:t>
            </a:r>
            <a:r>
              <a:rPr lang="pt" dirty="0" smtClean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anna.grimsrud@iasociety.org</a:t>
            </a:r>
            <a:r>
              <a:rPr lang="p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66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89565B-EDE9-5D28-1843-2CB916CA6DB3}"/>
              </a:ext>
            </a:extLst>
          </p:cNvPr>
          <p:cNvSpPr txBox="1">
            <a:spLocks/>
          </p:cNvSpPr>
          <p:nvPr/>
        </p:nvSpPr>
        <p:spPr>
          <a:xfrm>
            <a:off x="3382629" y="1085709"/>
            <a:ext cx="7691771" cy="3392905"/>
          </a:xfrm>
          <a:prstGeom prst="rect">
            <a:avLst/>
          </a:prstGeom>
        </p:spPr>
        <p:txBody>
          <a:bodyPr rtlCol="0"/>
          <a:lstStyle>
            <a:lvl1pPr marL="220663" indent="-220663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pt" sz="1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Citação recomendada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en-ZA" sz="18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IAS – </a:t>
            </a:r>
            <a:r>
              <a:rPr lang="pt" dirty="0" smtClean="0">
                <a:ea typeface="Verdana" panose="020B0604030504040204" pitchFamily="34" charset="0"/>
                <a:cs typeface="Verdana" panose="020B0604030504040204" pitchFamily="34" charset="0"/>
              </a:rPr>
              <a:t>a International AIDS Society. </a:t>
            </a:r>
            <a:r>
              <a:rPr lang="pt" i="1" dirty="0">
                <a:ea typeface="Verdana" panose="020B0604030504040204" pitchFamily="34" charset="0"/>
                <a:cs typeface="Verdana" panose="020B0604030504040204" pitchFamily="34" charset="0"/>
              </a:rPr>
              <a:t>Um guia para apoiar a inclusão da MLC nos pedidos de financiamento ao Fundo Global</a:t>
            </a:r>
            <a:r>
              <a:rPr lang="pt" dirty="0">
                <a:ea typeface="Verdana" panose="020B0604030504040204" pitchFamily="34" charset="0"/>
                <a:cs typeface="Verdana" panose="020B0604030504040204" pitchFamily="34" charset="0"/>
              </a:rPr>
              <a:t>. 2022. </a:t>
            </a:r>
            <a:r>
              <a:rPr lang="pt" b="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https://www.differentiatedservicedelivery.org/Resources/Resource-Library/CLM-guide-GF-funding-requests</a:t>
            </a:r>
            <a:endParaRPr lang="en-ZA" b="0" dirty="0">
              <a:solidFill>
                <a:schemeClr val="accent2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pt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606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D3D-1C54-A731-9F9E-227D6B7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615" y="1375555"/>
            <a:ext cx="6654224" cy="1607282"/>
          </a:xfrm>
        </p:spPr>
        <p:txBody>
          <a:bodyPr rtlCol="0"/>
          <a:lstStyle/>
          <a:p>
            <a:pPr rtl="0"/>
            <a:r>
              <a:rPr lang="pt" b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Transferir o guia completo em inglês, francês, português e espanhol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" sz="4000" b="0" i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tooltip="Original URL:&#10;https://bit.ly/clm_guide&#10;&#10;Click to follow link."/>
              </a:rPr>
              <a:t>https://bit.ly/clm_guide</a:t>
            </a:r>
            <a:r>
              <a:rPr lang="en-ZA" sz="4800" b="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800" b="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4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6E35-D94F-4A7A-0597-D2E0E56A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Abreviaturas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0293-058F-68F8-72CD-56054B2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80" y="1783079"/>
            <a:ext cx="6192837" cy="3291841"/>
          </a:xfrm>
        </p:spPr>
        <p:txBody>
          <a:bodyPr rtlCol="0"/>
          <a:lstStyle/>
          <a:p>
            <a:pPr marL="0" indent="0" rtl="0">
              <a:buNone/>
            </a:pPr>
            <a:r>
              <a:rPr lang="pt" sz="1400"/>
              <a:t>MCP	Mecanismo de Coordenação do País</a:t>
            </a:r>
            <a:r>
              <a:rPr lang="en-US" sz="1400" dirty="0">
                <a:highlight>
                  <a:srgbClr val="FFFF00"/>
                </a:highlight>
              </a:rPr>
              <a:t/>
            </a:r>
            <a:br>
              <a:rPr lang="en-US" sz="1400" dirty="0">
                <a:highlight>
                  <a:srgbClr val="FFFF00"/>
                </a:highlight>
              </a:rPr>
            </a:br>
            <a:r>
              <a:rPr lang="pt" sz="1400"/>
              <a:t>MLC 	Monitorização liderada pela comunidade</a:t>
            </a:r>
          </a:p>
          <a:p>
            <a:pPr marL="0" indent="0" rtl="0">
              <a:buNone/>
            </a:pPr>
            <a:r>
              <a:rPr lang="pt" sz="1400"/>
              <a:t>DCG 	Direitos Comunitários e Género (Fundo Global) </a:t>
            </a:r>
          </a:p>
          <a:p>
            <a:pPr marL="0" indent="0" rtl="0">
              <a:buNone/>
            </a:pPr>
            <a:r>
              <a:rPr lang="pt" sz="1400"/>
              <a:t>RSC	Reforço dos sistemas comunitários</a:t>
            </a:r>
          </a:p>
          <a:p>
            <a:pPr marL="0" indent="0" rtl="0">
              <a:buNone/>
            </a:pPr>
            <a:r>
              <a:rPr lang="pt" sz="1400"/>
              <a:t>CAS	Comité de Aprovação de Subvenções</a:t>
            </a:r>
          </a:p>
          <a:p>
            <a:pPr marL="0" indent="0" rtl="0">
              <a:buNone/>
            </a:pPr>
            <a:r>
              <a:rPr lang="pt" sz="1400"/>
              <a:t>MCR	Mecanismo de Coordenação Regional</a:t>
            </a:r>
          </a:p>
          <a:p>
            <a:pPr marL="0" indent="0" rtl="0">
              <a:buNone/>
            </a:pPr>
            <a:r>
              <a:rPr lang="pt" sz="1400"/>
              <a:t>SSRS	Sistemas de saúde resilientes e sustentáveis</a:t>
            </a:r>
          </a:p>
          <a:p>
            <a:pPr marL="0" indent="0" rtl="0">
              <a:buNone/>
            </a:pPr>
            <a:r>
              <a:rPr lang="pt" sz="1400"/>
              <a:t>TB 	Tuberculose</a:t>
            </a:r>
          </a:p>
          <a:p>
            <a:pPr marL="0" indent="0" rtl="0">
              <a:buNone/>
            </a:pPr>
            <a:r>
              <a:rPr lang="pt" sz="1400"/>
              <a:t>PAT	Painel de Análise Técnica (Fundo Global)</a:t>
            </a:r>
          </a:p>
          <a:p>
            <a:pPr marL="0" indent="0" rtl="0">
              <a:buNone/>
            </a:pPr>
            <a:endParaRPr lang="en-US" sz="1400" dirty="0"/>
          </a:p>
          <a:p>
            <a:pPr marL="0" indent="0" rtl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6608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D3D-1C54-A731-9F9E-227D6B7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478" y="2844591"/>
            <a:ext cx="3789697" cy="1607282"/>
          </a:xfrm>
        </p:spPr>
        <p:txBody>
          <a:bodyPr rtlCol="0"/>
          <a:lstStyle/>
          <a:p>
            <a:pPr rtl="0"/>
            <a:r>
              <a:rPr lang="pt"/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241462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C95E-BCE7-CCDA-F1A1-9ED7001E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sz="4400" b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Sobre este guia</a:t>
            </a:r>
            <a:endParaRPr lang="en-US" sz="4400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306E-7440-73C9-4E43-D2A68F6E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8" y="1576137"/>
            <a:ext cx="8870449" cy="3392905"/>
          </a:xfrm>
        </p:spPr>
        <p:txBody>
          <a:bodyPr rtlCol="0"/>
          <a:lstStyle/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Este guia destina-se a apoiar a inclusão da monitorização liderada pela comunidade (MLC) nos pedidos de financiamento ao Fundo Global de Luta contra a SIDA, a Tuberculose e a Malária, bem como consultas, diálogos e documentos estratégicos nacionais e regionais relacionados. </a:t>
            </a:r>
          </a:p>
          <a:p>
            <a:pPr marL="0" indent="0" rtl="0">
              <a:buNone/>
            </a:pPr>
            <a:endParaRPr lang="en-ZA" sz="1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4975" lvl="2" indent="0" rtl="0">
              <a:buNone/>
            </a:pPr>
            <a:r>
              <a:rPr lang="pt" sz="1400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Público-alvo</a:t>
            </a:r>
            <a:endParaRPr lang="en-ZA" sz="1400" dirty="0">
              <a:solidFill>
                <a:srgbClr val="E0001B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4975" lvl="2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Organizações lideradas pela comunidade e baseadas na comunidade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que queiram propor conceitos, planos e orçamentos de MLC aos Mecanismos de Coordenação do País (MCP) e aos Mecanismos de Coordenação Regional (MCR) para financiamento do Fundo Global</a:t>
            </a:r>
          </a:p>
          <a:p>
            <a:pPr marL="434975" lvl="2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Equipas de redação de pedidos de financiamento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dos MCP e MCR que queiram compreender como incluir a MLC nos pedidos de financiamento</a:t>
            </a:r>
          </a:p>
          <a:p>
            <a:pPr marL="434975" lvl="2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Outros intervenientes que trabalham no sentido de apoiar a MLC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incluindo gestores governamentais, parceiros técnicos, financiadores internacionais e defensores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4E05E5-577B-9301-4778-B6B75A1558A7}"/>
              </a:ext>
            </a:extLst>
          </p:cNvPr>
          <p:cNvSpPr txBox="1">
            <a:spLocks/>
          </p:cNvSpPr>
          <p:nvPr/>
        </p:nvSpPr>
        <p:spPr bwMode="gray">
          <a:xfrm>
            <a:off x="1297678" y="6461760"/>
            <a:ext cx="8435560" cy="396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" sz="1200" dirty="0"/>
              <a:t>O guia completo pode ser encontrado online em </a:t>
            </a:r>
            <a:r>
              <a:rPr lang="pt" sz="1200" dirty="0">
                <a:ea typeface="Verdana" panose="020B0604030504040204" pitchFamily="34" charset="0"/>
                <a:hlinkClick r:id="rId3" tooltip="Original URL:&#10;https://bit.ly/clm_guide&#10;&#10;Click to follow link."/>
              </a:rPr>
              <a:t>https://bit.ly/clm_guide</a:t>
            </a:r>
            <a:endParaRPr lang="en-US" sz="1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3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C95E-BCE7-CCDA-F1A1-9ED7001E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b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Fundamentação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306E-7440-73C9-4E43-D2A68F6E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775" y="1558884"/>
            <a:ext cx="8870449" cy="3392905"/>
          </a:xfrm>
        </p:spPr>
        <p:txBody>
          <a:bodyPr rtlCol="0"/>
          <a:lstStyle/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Os programas nacionais centrados no VIH, na tuberculose e na malária enfrentam desafios contínuos de qualidade do serviço, fornecimento e distribuição de produtos de saúde, bem como barreiras aos direitos humanos das populações-chave e vulneráveis.</a:t>
            </a:r>
          </a:p>
          <a:p>
            <a:pPr marL="0" indent="0" rtl="0">
              <a:buNone/>
            </a:pPr>
            <a:endParaRPr lang="en-ZA" sz="1400" b="1" dirty="0">
              <a:solidFill>
                <a:srgbClr val="E0001B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" sz="14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Estratégia 2023–2028</a:t>
            </a:r>
            <a:r>
              <a:rPr lang="pt" sz="14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 Fundo Global descreve a MLC como uma intervenção prioritária com base em evidências </a:t>
            </a:r>
            <a:r>
              <a:rPr lang="pt" sz="1400" dirty="0">
                <a:ea typeface="Verdana" panose="020B0604030504040204" pitchFamily="34" charset="0"/>
                <a:cs typeface="Verdana" panose="020B0604030504040204" pitchFamily="34" charset="0"/>
              </a:rPr>
              <a:t>que visa melhorar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programas e políticas nos esforços contra o VIH, a tuberculose e a malária. O Fundo Global também publicou </a:t>
            </a:r>
            <a:r>
              <a:rPr lang="pt" sz="1400" dirty="0" smtClean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orientações</a:t>
            </a:r>
            <a:r>
              <a:rPr lang="pt" sz="14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modelos e materiais de candidatura atualizados</a:t>
            </a:r>
            <a:r>
              <a:rPr lang="pt" sz="14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fim de encorajar os parceiros nacionais e regionais a incluir a MLC nos pedidos de financiamento.</a:t>
            </a:r>
          </a:p>
          <a:p>
            <a:pPr marL="0" indent="0" rtl="0">
              <a:buNone/>
            </a:pPr>
            <a:endParaRPr lang="en-ZA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Em conformidade com o seu </a:t>
            </a:r>
            <a:r>
              <a:rPr lang="pt" sz="14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Quadro Modular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o Fundo Global convida os países e regiões a incluir a MLC em todos os pedidos de financiamento, incluindo os centrados no VIH, na tuberculose e na malária ou em sistemas de saúde resilientes e sustentáveis (SSRS), ou numa combinação dos mesmos. </a:t>
            </a:r>
          </a:p>
          <a:p>
            <a:pPr marL="0" indent="0" rtl="0">
              <a:buNone/>
            </a:pPr>
            <a:endParaRPr lang="en-ZA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4343-5B11-B7FA-AB31-E3F0EB82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6" y="830469"/>
            <a:ext cx="9893025" cy="544483"/>
          </a:xfrm>
        </p:spPr>
        <p:txBody>
          <a:bodyPr rtlCol="0"/>
          <a:lstStyle/>
          <a:p>
            <a:pPr rtl="0"/>
            <a:r>
              <a:rPr lang="pt" sz="4400" b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Sobre o financiamento do Fundo Global em 2023–2025</a:t>
            </a:r>
            <a:endParaRPr lang="en-US" sz="4400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ADA0-6DCD-EE4B-5975-BF531110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823" y="2602943"/>
            <a:ext cx="10586089" cy="4218161"/>
          </a:xfrm>
        </p:spPr>
        <p:txBody>
          <a:bodyPr rtlCol="0"/>
          <a:lstStyle/>
          <a:p>
            <a:pPr rtl="0"/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Em 2022, o Fundo Global lançou o seu </a:t>
            </a:r>
            <a:r>
              <a:rPr lang="pt" sz="1400" u="sng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ciclo de financiamento 2023–2025</a:t>
            </a:r>
            <a:r>
              <a:rPr lang="pt" sz="1400" u="sng" dirty="0" smtClean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pt" sz="1400" u="sng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rtl="0"/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partir de julho de 2022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o Fundo Global afixou </a:t>
            </a:r>
            <a:r>
              <a:rPr lang="pt" sz="1400" u="sng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materiais-chave de candidatura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notas informativas e resumos técnicos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com o intuito de apoiar os parceiros no desenvolvimento de pedidos de financiamento.</a:t>
            </a:r>
          </a:p>
          <a:p>
            <a:pPr rtl="0"/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Em dezembro de 2022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o Fundo Global informará os MCP e os MCR das alocações disponíveis e propostas de divisão por componente das doenças para cada país e/ou região. O Fundo Global também informará os MCP e os MCR sobre os períodos para a apresentação de pedidos de financiamento e sobre a elegibilidade para investimento catalisador (fundos de contrapartida, iniciativas estratégicas e abordagens de vários países).</a:t>
            </a:r>
            <a:endParaRPr lang="en-ZA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r>
              <a:rPr lang="pt" sz="14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Durante 2023 e 2024</a:t>
            </a:r>
            <a:r>
              <a:rPr lang="pt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os MCP e MCR desenvolverão e, em seguida, submeterão pedidos de financiamento ao Fundo Global para revisão pelo Painel de Análise Técnica (PAT) do Fundo Global e subsequentes aprovações pelo Comité de Aprovação de Subvenções (CAS) antes da elaboração das subvenções e do início da sua implementação. </a:t>
            </a:r>
          </a:p>
        </p:txBody>
      </p:sp>
    </p:spTree>
    <p:extLst>
      <p:ext uri="{BB962C8B-B14F-4D97-AF65-F5344CB8AC3E}">
        <p14:creationId xmlns:p14="http://schemas.microsoft.com/office/powerpoint/2010/main" val="130382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E9F7-2557-2DC6-FD15-0CE5F712B962}"/>
              </a:ext>
            </a:extLst>
          </p:cNvPr>
          <p:cNvSpPr txBox="1">
            <a:spLocks/>
          </p:cNvSpPr>
          <p:nvPr/>
        </p:nvSpPr>
        <p:spPr>
          <a:xfrm>
            <a:off x="1274846" y="830469"/>
            <a:ext cx="9893025" cy="54448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t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Cronograma de financiamento do Fundo Global</a:t>
            </a:r>
            <a:endParaRPr lang="en-US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17" y="1957323"/>
            <a:ext cx="9018081" cy="44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8DEC-40B3-FA41-D559-6E996284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sz="4400" b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Como utilizar este guia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7DB1-91C3-AF31-5B7B-5450595B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8" y="1576137"/>
            <a:ext cx="10382487" cy="4451394"/>
          </a:xfrm>
        </p:spPr>
        <p:txBody>
          <a:bodyPr rtlCol="0"/>
          <a:lstStyle/>
          <a:p>
            <a:pPr marL="0" indent="0" rtl="0">
              <a:buNone/>
            </a:pPr>
            <a:r>
              <a:rPr lang="pt" sz="1400" dirty="0"/>
              <a:t>Os implementadores da MLC e outros intervenientes nacionais e regionais têm várias oportunidades durante o processo de financiamento do Fundo Global 2023–2025 para assegurar que as suas prioridades e necessidades sejam refletidas e incluídas nos pedidos de financiamento e orçamentos associados:</a:t>
            </a:r>
          </a:p>
          <a:p>
            <a:pPr marL="0" indent="0" rtl="0">
              <a:buNone/>
            </a:pPr>
            <a:endParaRPr lang="en-US" sz="1400" dirty="0"/>
          </a:p>
          <a:p>
            <a:pPr marL="342900" indent="-342900" rtl="0">
              <a:buFont typeface="+mj-lt"/>
              <a:buAutoNum type="arabicPeriod"/>
            </a:pPr>
            <a:r>
              <a:rPr lang="pt" sz="1400" dirty="0"/>
              <a:t>Antes de desenvolver um pedido de financiamento, os MCP e MCR devem organizar </a:t>
            </a:r>
            <a:r>
              <a:rPr lang="pt" sz="1400" b="1" dirty="0">
                <a:solidFill>
                  <a:schemeClr val="accent2"/>
                </a:solidFill>
              </a:rPr>
              <a:t>consultas e diálogos</a:t>
            </a:r>
            <a:r>
              <a:rPr lang="pt" sz="1400" dirty="0">
                <a:solidFill>
                  <a:schemeClr val="accent2"/>
                </a:solidFill>
              </a:rPr>
              <a:t> </a:t>
            </a:r>
            <a:r>
              <a:rPr lang="pt" sz="1400" dirty="0"/>
              <a:t>a fim de identificar as prioridades de financiamento. Podem também ser organizados diálogos e análises adicionais sobre a conceção, implementação, avaliação e financiamento de intervenções baseadas na comunidade e lideradas pela comunidade. </a:t>
            </a:r>
            <a:r>
              <a:rPr lang="pt" sz="1400" b="1" dirty="0">
                <a:solidFill>
                  <a:schemeClr val="accent1"/>
                </a:solidFill>
              </a:rPr>
              <a:t>A MLC pode ser apontada como prioridade nestes diálogos.</a:t>
            </a:r>
          </a:p>
          <a:p>
            <a:pPr marL="0" indent="0" rtl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342900" indent="-342900" rtl="0">
              <a:buFont typeface="+mj-lt"/>
              <a:buAutoNum type="arabicPeriod" startAt="2"/>
            </a:pPr>
            <a:r>
              <a:rPr lang="pt" sz="1400" dirty="0"/>
              <a:t>Durante 2023–2025, as </a:t>
            </a:r>
            <a:r>
              <a:rPr lang="pt" sz="1400" b="1" dirty="0">
                <a:solidFill>
                  <a:schemeClr val="accent2"/>
                </a:solidFill>
              </a:rPr>
              <a:t>equipas de redação </a:t>
            </a:r>
            <a:r>
              <a:rPr lang="pt" sz="1400" dirty="0"/>
              <a:t>serão designadas pelos MCP e MCR e incumbidas de desenvolver os pedidos de financiamento. Ao redigi-los, é possível que necessitem de informação pormenorizada sobre as abordagens propostas da MLC, os custos da MLC e os resultados pretendidos. </a:t>
            </a:r>
            <a:r>
              <a:rPr lang="pt" sz="1400" b="1" dirty="0">
                <a:solidFill>
                  <a:schemeClr val="accent1"/>
                </a:solidFill>
              </a:rPr>
              <a:t>Os implementadores da MLC podem procurar estabelecer contacto com estas equipas de redação no sentido de fornecer informações quando e conforme necessário</a:t>
            </a:r>
            <a:r>
              <a:rPr lang="pt" sz="1400" b="1" dirty="0" smtClean="0">
                <a:solidFill>
                  <a:schemeClr val="accent1"/>
                </a:solidFill>
              </a:rPr>
              <a:t>.</a:t>
            </a:r>
            <a:endParaRPr lang="pt" sz="1400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918B9F-0C24-6ACA-38E3-6B401C27BD50}"/>
              </a:ext>
            </a:extLst>
          </p:cNvPr>
          <p:cNvSpPr txBox="1">
            <a:spLocks/>
          </p:cNvSpPr>
          <p:nvPr/>
        </p:nvSpPr>
        <p:spPr bwMode="gray">
          <a:xfrm>
            <a:off x="1297678" y="6461760"/>
            <a:ext cx="8435560" cy="396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" sz="1200" dirty="0"/>
              <a:t>O guia completo pode ser encontrado online </a:t>
            </a:r>
            <a:r>
              <a:rPr lang="pt" sz="1200" dirty="0">
                <a:ea typeface="Verdana" panose="020B0604030504040204" pitchFamily="34" charset="0"/>
              </a:rPr>
              <a:t>em </a:t>
            </a:r>
            <a:r>
              <a:rPr lang="pt" sz="1200" dirty="0">
                <a:ea typeface="Verdana" panose="020B0604030504040204" pitchFamily="34" charset="0"/>
                <a:hlinkClick r:id="rId3" tooltip="Original URL:&#10;https://bit.ly/clm_guide&#10;&#10;Click to follow link."/>
              </a:rPr>
              <a:t>https://bit.ly/clm_guide</a:t>
            </a:r>
            <a:endParaRPr lang="en-US" sz="1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00B04-3A82-9605-F379-48EA2660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655609"/>
            <a:ext cx="9596641" cy="797152"/>
          </a:xfrm>
        </p:spPr>
        <p:txBody>
          <a:bodyPr rtlCol="0"/>
          <a:lstStyle/>
          <a:p>
            <a:pPr rtl="0"/>
            <a:r>
              <a:rPr lang="pt" sz="3200" b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Como utilizar este guia</a:t>
            </a:r>
            <a:endParaRPr lang="en-US" sz="3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C6203B-19D6-B5AD-326F-959C827F0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96117"/>
              </p:ext>
            </p:extLst>
          </p:nvPr>
        </p:nvGraphicFramePr>
        <p:xfrm>
          <a:off x="1561672" y="1585142"/>
          <a:ext cx="9609025" cy="4930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5066">
                  <a:extLst>
                    <a:ext uri="{9D8B030D-6E8A-4147-A177-3AD203B41FA5}">
                      <a16:colId xmlns:a16="http://schemas.microsoft.com/office/drawing/2014/main" val="1425092693"/>
                    </a:ext>
                  </a:extLst>
                </a:gridCol>
                <a:gridCol w="5613959">
                  <a:extLst>
                    <a:ext uri="{9D8B030D-6E8A-4147-A177-3AD203B41FA5}">
                      <a16:colId xmlns:a16="http://schemas.microsoft.com/office/drawing/2014/main" val="115944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implementadores da MLC e outros intervenientes </a:t>
                      </a:r>
                      <a:r>
                        <a:rPr lang="pt" sz="1400" b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que trabalham a fim de apoiar a MLC podem utilizar este guia para:	</a:t>
                      </a: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membros dos MCP e MCR e as equipas de redação de pedidos de financiamento designadas </a:t>
                      </a:r>
                      <a:r>
                        <a:rPr lang="pt" sz="1400" b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podem utilizar esta informação para: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15501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endParaRPr lang="en-ZA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2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Defender a MLC como uma prioridade </a:t>
                      </a:r>
                      <a:r>
                        <a:rPr lang="pt" sz="12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nas consultas e diálogos organizados pelos MCP e MCR e nas análises das lacunas e prioridades dos programas.</a:t>
                      </a: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2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Documentar evidências de MLC como uma prioridade </a:t>
                      </a:r>
                      <a:r>
                        <a:rPr lang="p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 “Narrativa do diálogo de país”, no “Anexo das lacunas e prioridades do SSRS” e no “Anexo das prioridades de financiamento da sociedade civil e das comunidades”.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201587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2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Descrever os custos e orçamentos da MLC.</a:t>
                      </a: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2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Incluir os custos da MLC nos orçamentos de pedidos de financiamento resumidos </a:t>
                      </a:r>
                      <a:r>
                        <a:rPr lang="p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 subsequentes orçamentos pormenorizados desenvolvidos durante o processo de elaboração de subvenções.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1272404330"/>
                  </a:ext>
                </a:extLst>
              </a:tr>
              <a:tr h="492618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200" b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Descrever a MLC para inclusão nos pedidos de financiamento </a:t>
                      </a:r>
                      <a:r>
                        <a:rPr lang="pt" sz="12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utilizando o Quadro Modular do Fundo Global e os materiais de candidatura.</a:t>
                      </a: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" sz="12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Descrever a MLC nos pedidos de financiamento </a:t>
                      </a:r>
                      <a:r>
                        <a:rPr lang="p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 que os investimentos na MLC possam contribuir para o progresso rumo aos objetivos do país e às metas do programa.</a:t>
                      </a: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1725300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442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IAS Gene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001B"/>
      </a:accent1>
      <a:accent2>
        <a:srgbClr val="08BDBA"/>
      </a:accent2>
      <a:accent3>
        <a:srgbClr val="8A3FFC"/>
      </a:accent3>
      <a:accent4>
        <a:srgbClr val="FF8D00"/>
      </a:accent4>
      <a:accent5>
        <a:srgbClr val="356CFF"/>
      </a:accent5>
      <a:accent6>
        <a:srgbClr val="013B4F"/>
      </a:accent6>
      <a:hlink>
        <a:srgbClr val="E0001B"/>
      </a:hlink>
      <a:folHlink>
        <a:srgbClr val="954F72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1" id="{0BEA0C59-6BE6-574B-8DF0-843D19A6691B}" vid="{DFA08CD2-990E-E443-A274-9D06C7DA0EA4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7" ma:contentTypeDescription="Create a new document." ma:contentTypeScope="" ma:versionID="df3fe3d555eebb04016bb28c8308064a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988cbac097b01a79a2af8f81fd901556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d9430eef-9f8d-443d-897b-9afda802e8b4">
      <Terms xmlns="http://schemas.microsoft.com/office/infopath/2007/PartnerControls"/>
    </lcf76f155ced4ddcb4097134ff3c332f>
    <Notes xmlns="d9430eef-9f8d-443d-897b-9afda802e8b4" xsi:nil="true"/>
  </documentManagement>
</p:properties>
</file>

<file path=customXml/itemProps1.xml><?xml version="1.0" encoding="utf-8"?>
<ds:datastoreItem xmlns:ds="http://schemas.openxmlformats.org/officeDocument/2006/customXml" ds:itemID="{E7E4881F-F992-4EDF-8F23-59CC98CB2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8B9A9-589C-4AB1-A77F-C0696A20F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6F776-15E1-4608-A05B-E8CEEC2417C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50929fa-9806-4449-af20-7947085fa170"/>
    <ds:schemaRef ds:uri="d9430eef-9f8d-443d-897b-9afda802e8b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International AIDS Society</Template>
  <TotalTime>880</TotalTime>
  <Words>3915</Words>
  <Application>Microsoft Office PowerPoint</Application>
  <PresentationFormat>Widescreen</PresentationFormat>
  <Paragraphs>212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IAS Ribbon Sans Bold</vt:lpstr>
      <vt:lpstr>IAS Ribbon Sans Light</vt:lpstr>
      <vt:lpstr>Ping LCG Light</vt:lpstr>
      <vt:lpstr>Verdana</vt:lpstr>
      <vt:lpstr>International AIDS Society</vt:lpstr>
      <vt:lpstr>Monitorização liderada pela comunidade de programas e políticas relacionados com o VIH, a tuberculose e a malária</vt:lpstr>
      <vt:lpstr>Índice</vt:lpstr>
      <vt:lpstr>Abreviaturas</vt:lpstr>
      <vt:lpstr>Sobre este guia</vt:lpstr>
      <vt:lpstr>Fundamentação</vt:lpstr>
      <vt:lpstr>Sobre o financiamento do Fundo Global em 2023–2025</vt:lpstr>
      <vt:lpstr>PowerPoint Presentation</vt:lpstr>
      <vt:lpstr>Como utilizar este guia</vt:lpstr>
      <vt:lpstr>PowerPoint Presentation</vt:lpstr>
      <vt:lpstr>PowerPoint Presentation</vt:lpstr>
      <vt:lpstr>Descrever a MLC no âmbito do Quadro Modular do Fundo Global </vt:lpstr>
      <vt:lpstr>Defender a MLC como uma prioridade   </vt:lpstr>
      <vt:lpstr>Descrever os custos e orçamentos da MLC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Anexos</vt:lpstr>
      <vt:lpstr>Anexo 1: Definições básicas da MLC</vt:lpstr>
      <vt:lpstr>Etapas da MLC</vt:lpstr>
      <vt:lpstr>Etapas da MLC</vt:lpstr>
      <vt:lpstr>Anexo 2: Elementos essenciais da MLC</vt:lpstr>
      <vt:lpstr>Para mais informações</vt:lpstr>
      <vt:lpstr>PowerPoint Presentation</vt:lpstr>
      <vt:lpstr>Transferir o guia completo em inglês, francês, português e espanhol   https://bit.ly/clm_guide  </vt:lpstr>
      <vt:lpstr>Muito 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Anna Grimsrud</dc:creator>
  <cp:lastModifiedBy>Lina Golob</cp:lastModifiedBy>
  <cp:revision>62</cp:revision>
  <dcterms:created xsi:type="dcterms:W3CDTF">2021-04-08T11:26:53Z</dcterms:created>
  <dcterms:modified xsi:type="dcterms:W3CDTF">2023-01-11T13:54:46Z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0x010100C4976CC70633954697806386C02F077C</vt:lpwstr>
  </property>
  <property fmtid="{D5CDD505-2E9C-101B-9397-08002B2CF9AE}" pid="3" name="MediaServiceImageTags">
    <vt:lpwstr/>
  </property>
</Properties>
</file>