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00" r:id="rId5"/>
    <p:sldId id="285" r:id="rId6"/>
    <p:sldId id="334" r:id="rId7"/>
    <p:sldId id="301" r:id="rId8"/>
    <p:sldId id="335" r:id="rId9"/>
    <p:sldId id="302" r:id="rId10"/>
    <p:sldId id="304" r:id="rId11"/>
    <p:sldId id="321" r:id="rId12"/>
    <p:sldId id="307" r:id="rId13"/>
    <p:sldId id="324" r:id="rId14"/>
    <p:sldId id="308" r:id="rId15"/>
    <p:sldId id="309" r:id="rId16"/>
    <p:sldId id="311" r:id="rId17"/>
    <p:sldId id="312" r:id="rId18"/>
    <p:sldId id="325" r:id="rId19"/>
    <p:sldId id="326" r:id="rId20"/>
    <p:sldId id="314" r:id="rId21"/>
    <p:sldId id="315" r:id="rId22"/>
    <p:sldId id="328" r:id="rId23"/>
    <p:sldId id="329" r:id="rId24"/>
    <p:sldId id="333" r:id="rId25"/>
    <p:sldId id="336" r:id="rId26"/>
    <p:sldId id="341" r:id="rId27"/>
    <p:sldId id="319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4" autoAdjust="0"/>
    <p:restoredTop sz="83003"/>
  </p:normalViewPr>
  <p:slideViewPr>
    <p:cSldViewPr snapToGrid="0" showGuides="1">
      <p:cViewPr varScale="1">
        <p:scale>
          <a:sx n="80" d="100"/>
          <a:sy n="80" d="100"/>
        </p:scale>
        <p:origin x="108" y="432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25.01.2023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25.01.2023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guide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disponible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sur: https://</a:t>
            </a:r>
            <a:r>
              <a:rPr lang="en-US" dirty="0" err="1"/>
              <a:t>www.differentiatedservicedelivery.org</a:t>
            </a:r>
            <a:r>
              <a:rPr lang="en-US" dirty="0"/>
              <a:t>/Resources/Resource-Library/CLM-guide-GF-funding-requests</a:t>
            </a:r>
          </a:p>
          <a:p>
            <a:endParaRPr lang="en-US" dirty="0"/>
          </a:p>
          <a:p>
            <a:r>
              <a:rPr lang="en-US" b="1" dirty="0"/>
              <a:t>Ce guide a </a:t>
            </a:r>
            <a:r>
              <a:rPr lang="en-US" b="1" dirty="0" err="1"/>
              <a:t>été</a:t>
            </a:r>
            <a:r>
              <a:rPr lang="en-US" b="1" dirty="0"/>
              <a:t> </a:t>
            </a:r>
            <a:r>
              <a:rPr lang="en-US" b="1" dirty="0" err="1"/>
              <a:t>élaboré</a:t>
            </a:r>
            <a:r>
              <a:rPr lang="en-US" b="1" dirty="0"/>
              <a:t> par </a:t>
            </a:r>
            <a:r>
              <a:rPr lang="en-US" b="1" dirty="0" err="1"/>
              <a:t>l’IAS</a:t>
            </a:r>
            <a:r>
              <a:rPr lang="en-US" b="1" dirty="0"/>
              <a:t> </a:t>
            </a:r>
            <a:r>
              <a:rPr lang="en-US" dirty="0"/>
              <a:t>(la Société </a:t>
            </a:r>
            <a:r>
              <a:rPr lang="en-US" dirty="0" err="1"/>
              <a:t>internationale</a:t>
            </a:r>
            <a:r>
              <a:rPr lang="en-US" dirty="0"/>
              <a:t> du </a:t>
            </a:r>
            <a:r>
              <a:rPr lang="en-US" dirty="0" err="1"/>
              <a:t>sida</a:t>
            </a:r>
            <a:r>
              <a:rPr lang="en-US" dirty="0"/>
              <a:t>) avec les conseils et le </a:t>
            </a:r>
            <a:r>
              <a:rPr lang="en-US" dirty="0" err="1"/>
              <a:t>soutien</a:t>
            </a:r>
            <a:r>
              <a:rPr lang="en-US" dirty="0"/>
              <a:t> du </a:t>
            </a:r>
            <a:r>
              <a:rPr lang="en-US" dirty="0" err="1"/>
              <a:t>département</a:t>
            </a:r>
            <a:r>
              <a:rPr lang="en-US" dirty="0"/>
              <a:t> « </a:t>
            </a:r>
            <a:r>
              <a:rPr lang="en-US" dirty="0" err="1"/>
              <a:t>Communautés</a:t>
            </a:r>
            <a:r>
              <a:rPr lang="en-US" dirty="0"/>
              <a:t>, Droits et Genre » (CRG) du Fonds </a:t>
            </a:r>
            <a:r>
              <a:rPr lang="en-US" dirty="0" err="1"/>
              <a:t>mondial</a:t>
            </a:r>
            <a:r>
              <a:rPr lang="en-US" dirty="0"/>
              <a:t> et de </a:t>
            </a:r>
            <a:r>
              <a:rPr lang="en-US" dirty="0" err="1"/>
              <a:t>l’équipe</a:t>
            </a:r>
            <a:r>
              <a:rPr lang="en-US" dirty="0"/>
              <a:t> </a:t>
            </a:r>
            <a:r>
              <a:rPr lang="en-US" dirty="0" err="1"/>
              <a:t>chargée</a:t>
            </a:r>
            <a:r>
              <a:rPr lang="en-US" dirty="0"/>
              <a:t> de la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VIH de la </a:t>
            </a:r>
            <a:r>
              <a:rPr lang="en-US" dirty="0" err="1"/>
              <a:t>Fondation</a:t>
            </a:r>
            <a:r>
              <a:rPr lang="en-US" dirty="0"/>
              <a:t> Bill et Melinda Gates,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qu’avec</a:t>
            </a:r>
            <a:r>
              <a:rPr lang="en-US" dirty="0"/>
              <a:t> les </a:t>
            </a:r>
            <a:r>
              <a:rPr lang="en-US" dirty="0" err="1"/>
              <a:t>commentaires</a:t>
            </a:r>
            <a:r>
              <a:rPr lang="en-US" dirty="0"/>
              <a:t> et les contributions de </a:t>
            </a:r>
            <a:r>
              <a:rPr lang="en-US" dirty="0" err="1"/>
              <a:t>nombreuses</a:t>
            </a:r>
            <a:r>
              <a:rPr lang="en-US" dirty="0"/>
              <a:t> </a:t>
            </a:r>
            <a:r>
              <a:rPr lang="en-US" dirty="0" err="1"/>
              <a:t>personnes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Citation </a:t>
            </a:r>
            <a:r>
              <a:rPr lang="en-US" b="1" dirty="0" err="1"/>
              <a:t>recommandée</a:t>
            </a:r>
            <a:r>
              <a:rPr lang="en-US" b="1" dirty="0"/>
              <a:t>:  </a:t>
            </a:r>
            <a:r>
              <a:rPr lang="en-US" dirty="0"/>
              <a:t>IAS – Société </a:t>
            </a:r>
            <a:r>
              <a:rPr lang="en-US" dirty="0" err="1"/>
              <a:t>internationale</a:t>
            </a:r>
            <a:r>
              <a:rPr lang="en-US" dirty="0"/>
              <a:t> du </a:t>
            </a:r>
            <a:r>
              <a:rPr lang="en-US" dirty="0" err="1"/>
              <a:t>sida</a:t>
            </a:r>
            <a:r>
              <a:rPr lang="en-US" dirty="0"/>
              <a:t>. Guide pour encourager </a:t>
            </a:r>
            <a:r>
              <a:rPr lang="en-US" dirty="0" err="1"/>
              <a:t>l’intégration</a:t>
            </a:r>
            <a:r>
              <a:rPr lang="en-US" dirty="0"/>
              <a:t> du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r>
              <a:rPr lang="en-US" dirty="0"/>
              <a:t> dans les </a:t>
            </a:r>
            <a:r>
              <a:rPr lang="en-US" dirty="0" err="1"/>
              <a:t>demandes</a:t>
            </a:r>
            <a:r>
              <a:rPr lang="en-US" dirty="0"/>
              <a:t> de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adressées</a:t>
            </a:r>
            <a:r>
              <a:rPr lang="en-US" dirty="0"/>
              <a:t> au Fonds </a:t>
            </a:r>
            <a:r>
              <a:rPr lang="en-US" dirty="0" err="1"/>
              <a:t>mondial</a:t>
            </a:r>
            <a:r>
              <a:rPr lang="en-US" dirty="0"/>
              <a:t>. 2022. https://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/>
              <a:t>clm_guide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En</a:t>
            </a:r>
            <a:r>
              <a:rPr lang="en-US" b="1" dirty="0"/>
              <a:t> savoir plus:  </a:t>
            </a:r>
            <a:r>
              <a:rPr lang="en-US" dirty="0"/>
              <a:t>Les parties </a:t>
            </a:r>
            <a:r>
              <a:rPr lang="en-US" dirty="0" err="1"/>
              <a:t>prenantes</a:t>
            </a:r>
            <a:r>
              <a:rPr lang="en-US" dirty="0"/>
              <a:t> des pays qui </a:t>
            </a:r>
            <a:r>
              <a:rPr lang="en-US" dirty="0" err="1"/>
              <a:t>recherchent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assistance technique </a:t>
            </a:r>
            <a:r>
              <a:rPr lang="en-US" dirty="0" err="1"/>
              <a:t>liée</a:t>
            </a:r>
            <a:r>
              <a:rPr lang="en-US" dirty="0"/>
              <a:t> aux </a:t>
            </a:r>
            <a:r>
              <a:rPr lang="en-US" dirty="0" err="1"/>
              <a:t>demandes</a:t>
            </a:r>
            <a:r>
              <a:rPr lang="en-US" dirty="0"/>
              <a:t> de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adressées</a:t>
            </a:r>
            <a:r>
              <a:rPr lang="en-US" dirty="0"/>
              <a:t> au Fonds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invitées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contacter</a:t>
            </a:r>
            <a:r>
              <a:rPr lang="en-US" dirty="0"/>
              <a:t> le Fonds </a:t>
            </a:r>
            <a:r>
              <a:rPr lang="en-US" dirty="0" err="1"/>
              <a:t>mondial</a:t>
            </a:r>
            <a:r>
              <a:rPr lang="en-US" dirty="0"/>
              <a:t> par le </a:t>
            </a:r>
            <a:r>
              <a:rPr lang="en-US" dirty="0" err="1"/>
              <a:t>biais</a:t>
            </a:r>
            <a:r>
              <a:rPr lang="en-US" dirty="0"/>
              <a:t> de </a:t>
            </a:r>
            <a:r>
              <a:rPr lang="en-US" dirty="0" err="1"/>
              <a:t>sa</a:t>
            </a:r>
            <a:r>
              <a:rPr lang="en-US" dirty="0"/>
              <a:t> page </a:t>
            </a:r>
            <a:r>
              <a:rPr lang="en-US" dirty="0" err="1"/>
              <a:t>Renforcer</a:t>
            </a:r>
            <a:r>
              <a:rPr lang="en-US" dirty="0"/>
              <a:t> la participation </a:t>
            </a:r>
            <a:r>
              <a:rPr lang="en-US" dirty="0" err="1"/>
              <a:t>communautaire</a:t>
            </a:r>
            <a:r>
              <a:rPr lang="en-US" dirty="0"/>
              <a:t> et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contacter</a:t>
            </a:r>
            <a:r>
              <a:rPr lang="en-US" dirty="0"/>
              <a:t> les </a:t>
            </a:r>
            <a:r>
              <a:rPr lang="en-US" dirty="0" err="1"/>
              <a:t>plateformes</a:t>
            </a:r>
            <a:r>
              <a:rPr lang="en-US" dirty="0"/>
              <a:t> </a:t>
            </a:r>
            <a:r>
              <a:rPr lang="en-US" dirty="0" err="1"/>
              <a:t>régionales</a:t>
            </a:r>
            <a:r>
              <a:rPr lang="en-US" dirty="0"/>
              <a:t> du Fonds </a:t>
            </a:r>
            <a:r>
              <a:rPr lang="en-US" dirty="0" err="1"/>
              <a:t>mondial</a:t>
            </a:r>
            <a:r>
              <a:rPr lang="en-US" dirty="0"/>
              <a:t> sur les questions </a:t>
            </a:r>
            <a:r>
              <a:rPr lang="en-US" dirty="0" err="1"/>
              <a:t>liées</a:t>
            </a:r>
            <a:r>
              <a:rPr lang="en-US" dirty="0"/>
              <a:t> aux </a:t>
            </a:r>
            <a:r>
              <a:rPr lang="en-US" dirty="0" err="1"/>
              <a:t>communautés</a:t>
            </a:r>
            <a:r>
              <a:rPr lang="en-US" dirty="0"/>
              <a:t>, aux droits et au genre.</a:t>
            </a:r>
          </a:p>
          <a:p>
            <a:endParaRPr lang="en-US" dirty="0"/>
          </a:p>
          <a:p>
            <a:r>
              <a:rPr lang="en-US" dirty="0"/>
              <a:t>Ce guide a pour but </a:t>
            </a:r>
            <a:r>
              <a:rPr lang="en-US" dirty="0" err="1"/>
              <a:t>d’encourager</a:t>
            </a:r>
            <a:r>
              <a:rPr lang="en-US" dirty="0"/>
              <a:t> </a:t>
            </a:r>
            <a:r>
              <a:rPr lang="en-US" dirty="0" err="1"/>
              <a:t>l’intégration</a:t>
            </a:r>
            <a:r>
              <a:rPr lang="en-US" dirty="0"/>
              <a:t> du </a:t>
            </a:r>
            <a:r>
              <a:rPr lang="en-US" dirty="0" err="1"/>
              <a:t>suivi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r>
              <a:rPr lang="en-US" dirty="0"/>
              <a:t> (SC) dans les </a:t>
            </a:r>
            <a:r>
              <a:rPr lang="en-US" dirty="0" err="1"/>
              <a:t>demandes</a:t>
            </a:r>
            <a:r>
              <a:rPr lang="en-US" dirty="0"/>
              <a:t> de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adressées</a:t>
            </a:r>
            <a:r>
              <a:rPr lang="en-US" dirty="0"/>
              <a:t> au Fonds </a:t>
            </a:r>
            <a:r>
              <a:rPr lang="en-US" dirty="0" err="1"/>
              <a:t>mondial</a:t>
            </a:r>
            <a:r>
              <a:rPr lang="en-US" dirty="0"/>
              <a:t> de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</a:t>
            </a:r>
            <a:r>
              <a:rPr lang="en-US" dirty="0" err="1"/>
              <a:t>sida</a:t>
            </a:r>
            <a:r>
              <a:rPr lang="en-US" dirty="0"/>
              <a:t>, la </a:t>
            </a:r>
            <a:r>
              <a:rPr lang="en-US" dirty="0" err="1"/>
              <a:t>tuberculose</a:t>
            </a:r>
            <a:r>
              <a:rPr lang="en-US" dirty="0"/>
              <a:t> et le </a:t>
            </a:r>
            <a:r>
              <a:rPr lang="en-US" dirty="0" err="1"/>
              <a:t>paludisme</a:t>
            </a:r>
            <a:r>
              <a:rPr lang="en-US" dirty="0"/>
              <a:t>, </a:t>
            </a:r>
            <a:r>
              <a:rPr lang="en-US" dirty="0" err="1"/>
              <a:t>ainsi</a:t>
            </a:r>
            <a:r>
              <a:rPr lang="en-US" dirty="0"/>
              <a:t> que dans les consultations, dialogues et documents </a:t>
            </a:r>
            <a:r>
              <a:rPr lang="en-US" dirty="0" err="1"/>
              <a:t>stratégiques</a:t>
            </a:r>
            <a:r>
              <a:rPr lang="en-US" dirty="0"/>
              <a:t> </a:t>
            </a:r>
            <a:r>
              <a:rPr lang="en-US" dirty="0" err="1"/>
              <a:t>nationaux</a:t>
            </a:r>
            <a:r>
              <a:rPr lang="en-US" dirty="0"/>
              <a:t> et </a:t>
            </a:r>
            <a:r>
              <a:rPr lang="en-US" dirty="0" err="1"/>
              <a:t>régionaux</a:t>
            </a:r>
            <a:r>
              <a:rPr lang="en-US" dirty="0"/>
              <a:t> </a:t>
            </a:r>
            <a:r>
              <a:rPr lang="en-US" dirty="0" err="1"/>
              <a:t>connexes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7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51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full Guide can be found online at https://</a:t>
            </a:r>
            <a:r>
              <a:rPr lang="en-US" dirty="0" err="1"/>
              <a:t>www.differentiatedservicedelivery.org</a:t>
            </a:r>
            <a:r>
              <a:rPr lang="en-US" dirty="0"/>
              <a:t>/Resources/Resource-Library/CLM-guide-GF-funding-requests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9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26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64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43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30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99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guide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des </a:t>
            </a:r>
            <a:r>
              <a:rPr lang="en-US" b="1" dirty="0" err="1"/>
              <a:t>exemples</a:t>
            </a:r>
            <a:r>
              <a:rPr lang="en-US" b="1" dirty="0"/>
              <a:t> </a:t>
            </a:r>
            <a:r>
              <a:rPr lang="en-US" b="1" dirty="0" err="1"/>
              <a:t>illustratifs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contenu</a:t>
            </a:r>
            <a:r>
              <a:rPr lang="en-US" dirty="0"/>
              <a:t> qui </a:t>
            </a:r>
            <a:r>
              <a:rPr lang="en-US" dirty="0" err="1"/>
              <a:t>pourraient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présentateurs</a:t>
            </a:r>
            <a:r>
              <a:rPr lang="en-US" dirty="0"/>
              <a:t> et les </a:t>
            </a:r>
            <a:r>
              <a:rPr lang="en-US" dirty="0" err="1"/>
              <a:t>formateurs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simplement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diapositive pour la discussion des participants sur les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potentielles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consulter le guide pour </a:t>
            </a:r>
            <a:r>
              <a:rPr lang="en-US" dirty="0" err="1"/>
              <a:t>créer</a:t>
            </a:r>
            <a:r>
              <a:rPr lang="en-US" dirty="0"/>
              <a:t> des diapositives </a:t>
            </a:r>
            <a:r>
              <a:rPr lang="en-US" dirty="0" err="1"/>
              <a:t>adaptées</a:t>
            </a:r>
            <a:r>
              <a:rPr lang="en-US" dirty="0"/>
              <a:t> aux </a:t>
            </a:r>
            <a:r>
              <a:rPr lang="en-US" dirty="0" err="1"/>
              <a:t>contextes</a:t>
            </a:r>
            <a:r>
              <a:rPr lang="en-US" dirty="0"/>
              <a:t> </a:t>
            </a:r>
            <a:r>
              <a:rPr lang="en-US" dirty="0" err="1"/>
              <a:t>nationaux</a:t>
            </a:r>
            <a:r>
              <a:rPr lang="en-US" dirty="0"/>
              <a:t> et </a:t>
            </a:r>
            <a:r>
              <a:rPr lang="en-US" dirty="0" err="1"/>
              <a:t>régionaux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43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guide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des </a:t>
            </a:r>
            <a:r>
              <a:rPr lang="en-US" b="1" dirty="0" err="1"/>
              <a:t>exemples</a:t>
            </a:r>
            <a:r>
              <a:rPr lang="en-US" b="1" dirty="0"/>
              <a:t> </a:t>
            </a:r>
            <a:r>
              <a:rPr lang="en-US" b="1" dirty="0" err="1"/>
              <a:t>illustratifs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contenu</a:t>
            </a:r>
            <a:r>
              <a:rPr lang="en-US" dirty="0"/>
              <a:t> qui </a:t>
            </a:r>
            <a:r>
              <a:rPr lang="en-US" dirty="0" err="1"/>
              <a:t>pourraient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présentateurs</a:t>
            </a:r>
            <a:r>
              <a:rPr lang="en-US" dirty="0"/>
              <a:t> et les </a:t>
            </a:r>
            <a:r>
              <a:rPr lang="en-US" dirty="0" err="1"/>
              <a:t>formateurs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simplement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diapositive pour la discussion des participants sur les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potentielles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consulter le guide pour </a:t>
            </a:r>
            <a:r>
              <a:rPr lang="en-US" dirty="0" err="1"/>
              <a:t>créer</a:t>
            </a:r>
            <a:r>
              <a:rPr lang="en-US" dirty="0"/>
              <a:t> des diapositives </a:t>
            </a:r>
            <a:r>
              <a:rPr lang="en-US" dirty="0" err="1"/>
              <a:t>adaptées</a:t>
            </a:r>
            <a:r>
              <a:rPr lang="en-US" dirty="0"/>
              <a:t> aux </a:t>
            </a:r>
            <a:r>
              <a:rPr lang="en-US" dirty="0" err="1"/>
              <a:t>contextes</a:t>
            </a:r>
            <a:r>
              <a:rPr lang="en-US" dirty="0"/>
              <a:t> </a:t>
            </a:r>
            <a:r>
              <a:rPr lang="en-US" dirty="0" err="1"/>
              <a:t>nationaux</a:t>
            </a:r>
            <a:r>
              <a:rPr lang="en-US" dirty="0"/>
              <a:t> et </a:t>
            </a:r>
            <a:r>
              <a:rPr lang="en-US" dirty="0" err="1"/>
              <a:t>régionaux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61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guide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des </a:t>
            </a:r>
            <a:r>
              <a:rPr lang="en-US" b="1" dirty="0" err="1"/>
              <a:t>exemples</a:t>
            </a:r>
            <a:r>
              <a:rPr lang="en-US" b="1" dirty="0"/>
              <a:t> </a:t>
            </a:r>
            <a:r>
              <a:rPr lang="en-US" b="1" dirty="0" err="1"/>
              <a:t>illustratifs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contenu</a:t>
            </a:r>
            <a:r>
              <a:rPr lang="en-US" dirty="0"/>
              <a:t> qui </a:t>
            </a:r>
            <a:r>
              <a:rPr lang="en-US" dirty="0" err="1"/>
              <a:t>pourraient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présentateurs</a:t>
            </a:r>
            <a:r>
              <a:rPr lang="en-US" dirty="0"/>
              <a:t> et les </a:t>
            </a:r>
            <a:r>
              <a:rPr lang="en-US" dirty="0" err="1"/>
              <a:t>formateurs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simplement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diapositive pour la discussion des participants sur les </a:t>
            </a:r>
            <a:r>
              <a:rPr lang="en-US" dirty="0" err="1"/>
              <a:t>réponses</a:t>
            </a:r>
            <a:r>
              <a:rPr lang="en-US" dirty="0"/>
              <a:t> </a:t>
            </a:r>
            <a:r>
              <a:rPr lang="en-US" dirty="0" err="1"/>
              <a:t>potentielles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chacun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consulter le guide pour </a:t>
            </a:r>
            <a:r>
              <a:rPr lang="en-US" dirty="0" err="1"/>
              <a:t>créer</a:t>
            </a:r>
            <a:r>
              <a:rPr lang="en-US" dirty="0"/>
              <a:t> des diapositives </a:t>
            </a:r>
            <a:r>
              <a:rPr lang="en-US" dirty="0" err="1"/>
              <a:t>adaptées</a:t>
            </a:r>
            <a:r>
              <a:rPr lang="en-US" dirty="0"/>
              <a:t> aux </a:t>
            </a:r>
            <a:r>
              <a:rPr lang="en-US" dirty="0" err="1"/>
              <a:t>contextes</a:t>
            </a:r>
            <a:r>
              <a:rPr lang="en-US" dirty="0"/>
              <a:t> </a:t>
            </a:r>
            <a:r>
              <a:rPr lang="en-US" dirty="0" err="1"/>
              <a:t>nationaux</a:t>
            </a:r>
            <a:r>
              <a:rPr lang="en-US" dirty="0"/>
              <a:t> et </a:t>
            </a:r>
            <a:r>
              <a:rPr lang="en-US" dirty="0" err="1"/>
              <a:t>régionaux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7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657270"/>
            <a:ext cx="8137526" cy="1607282"/>
          </a:xfrm>
        </p:spPr>
        <p:txBody>
          <a:bodyPr/>
          <a:lstStyle>
            <a:lvl1pPr>
              <a:lnSpc>
                <a:spcPct val="8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628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628D6-D960-4037-8837-5FECF5595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r="11279" b="6001"/>
          <a:stretch/>
        </p:blipFill>
        <p:spPr>
          <a:xfrm>
            <a:off x="0" y="1788572"/>
            <a:ext cx="3092116" cy="50694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579B71-EC74-E985-EA2D-1321034CD8A3}"/>
              </a:ext>
            </a:extLst>
          </p:cNvPr>
          <p:cNvCxnSpPr/>
          <p:nvPr userDrawn="1"/>
        </p:nvCxnSpPr>
        <p:spPr>
          <a:xfrm>
            <a:off x="3382628" y="4856652"/>
            <a:ext cx="8137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490ADA-F429-CB69-A8E8-F155E16CA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2629" y="5072430"/>
            <a:ext cx="8137525" cy="31716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64C3C-24E4-7A33-FDEC-5F2CF6F9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FBEF1-E7C6-6B65-B7E6-0E69F1882157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B46E4B-8C83-6191-B463-E91E1491683D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E1F0D0-BA33-0D8D-1283-F76871EEB8C0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245F6-D42D-1CA8-61A7-0565900BE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56EF1A-5DEE-4CCC-24D9-A3CE8500E8E1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AB77E1-AF29-6E9B-4F77-9B40F3516DA4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CF354-3E0D-C3B0-4C9A-8BBD9ABD490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94D772-990C-5047-EAF5-7C12BCC30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4326"/>
            <a:ext cx="933087" cy="2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193418-78D6-E9CC-0208-B61B8B3A0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11CC15-7986-EE2B-400E-C571CD517DDB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D11F36-46A4-28AB-610D-0A9AA79C6C3F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C4F509-2114-E259-E603-E29A8C51B77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A015999-CEE3-31D3-F46A-A9EEAD0D3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473267-11B9-41C9-DC03-9B142F8735BE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E6A09C3-AA11-BFC8-1606-091361E831BB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E907FA-344B-83CC-7918-FEBE602C499C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31DEDB-3CC7-FD43-EBE2-84EE78261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6495"/>
            <a:ext cx="694122" cy="3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B1DD9B-DA4D-05E7-7878-97959659A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3EB133-FD8B-9059-B8C4-3DF2458B61F2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D203CF-F97E-3191-CD31-9115A838E968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596260-5BB5-6223-8EDB-43ED9401E851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207A5-0E0B-AC7C-962B-5383FDA4C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5649EC-717D-6F83-8CD9-16AC637B872D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F75CB8-9D2D-2ACC-F148-8A2E5F326E2F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28C3C-3FD5-1C46-CB37-BCEF5A79433E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35155-5E36-BF06-2C6E-6361BCC59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" y="3464886"/>
            <a:ext cx="689815" cy="33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3C7343-1990-1343-17D7-46F38FB10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97679" y="766959"/>
            <a:ext cx="6192838" cy="126000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2026959"/>
            <a:ext cx="6192837" cy="329184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5AAA8-4850-60A4-CCA0-C73B76C16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>
          <a:xfrm>
            <a:off x="1" y="2661624"/>
            <a:ext cx="1026569" cy="41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8055D4-79BF-82A1-0EC9-D555D1869ADF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B5BF17-37E1-E731-9E40-3BE38590DE4C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A757CB-E6A2-1006-4795-2A87484F7909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7901E4-95CA-B5BC-545B-8D3B0DC4B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49296A-42B6-612F-3F42-186F5257E4EF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7088E8-F202-4124-A817-9A88E7B0BA16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2A7CD-4D94-1169-F6C8-4F2545130C88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3EE6AC-8A5F-F941-60F7-AA1A70C14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0" y="2597219"/>
            <a:ext cx="665747" cy="4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6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rgbClr val="0138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B9CE67-F6B5-9DB4-6546-05F717EF9FEE}"/>
              </a:ext>
            </a:extLst>
          </p:cNvPr>
          <p:cNvSpPr>
            <a:spLocks noChangeAspect="1"/>
          </p:cNvSpPr>
          <p:nvPr userDrawn="1"/>
        </p:nvSpPr>
        <p:spPr>
          <a:xfrm>
            <a:off x="634722" y="830469"/>
            <a:ext cx="360657" cy="360657"/>
          </a:xfrm>
          <a:prstGeom prst="ellipse">
            <a:avLst/>
          </a:prstGeom>
          <a:solidFill>
            <a:srgbClr val="01384E"/>
          </a:solidFill>
          <a:ln>
            <a:solidFill>
              <a:srgbClr val="013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BDC29-FC8F-9CF5-C691-44E1DBB25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794084"/>
            <a:ext cx="9596641" cy="553453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1384E"/>
                </a:solidFill>
              </a:defRPr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901D33-57B5-7EDB-3896-918CA394035F}"/>
              </a:ext>
            </a:extLst>
          </p:cNvPr>
          <p:cNvSpPr>
            <a:spLocks noChangeAspect="1"/>
          </p:cNvSpPr>
          <p:nvPr userDrawn="1"/>
        </p:nvSpPr>
        <p:spPr>
          <a:xfrm>
            <a:off x="634722" y="830469"/>
            <a:ext cx="360657" cy="360657"/>
          </a:xfrm>
          <a:prstGeom prst="ellipse">
            <a:avLst/>
          </a:prstGeom>
          <a:solidFill>
            <a:srgbClr val="01384E"/>
          </a:solidFill>
          <a:ln>
            <a:solidFill>
              <a:srgbClr val="013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D3C6E-4F49-5AAD-DEA0-47BD186CF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DAC5-58E2-EB34-5CC1-24377549C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9021"/>
            <a:ext cx="875107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8C5BE85-5291-F25C-4A72-85738F345A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97679" y="766959"/>
            <a:ext cx="6192838" cy="1260000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31ACA78-E6AD-D94E-96EB-2CA71A8D2D4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2026959"/>
            <a:ext cx="6192837" cy="3291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E3C8251-7865-5225-B732-0F362FDA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B1A1625-AD43-54D0-0E61-CBCD3D2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100000"/>
              </a:lnSpc>
              <a:buFont typeface="Ping LCG Light" pitchFamily="50" charset="0"/>
              <a:buChar char="»"/>
              <a:defRPr sz="3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>
            <a:extLst>
              <a:ext uri="{FF2B5EF4-FFF2-40B4-BE49-F238E27FC236}">
                <a16:creationId xmlns:a16="http://schemas.microsoft.com/office/drawing/2014/main" id="{CACE8C0C-376A-C07F-1FD3-8105237C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2844591"/>
            <a:ext cx="8137526" cy="1607282"/>
          </a:xfrm>
        </p:spPr>
        <p:txBody>
          <a:bodyPr/>
          <a:lstStyle>
            <a:lvl1pPr>
              <a:lnSpc>
                <a:spcPct val="8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3BF5-7C62-C3A1-F04E-9DDC5466B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r="11279" b="6001"/>
          <a:stretch/>
        </p:blipFill>
        <p:spPr>
          <a:xfrm>
            <a:off x="0" y="1788572"/>
            <a:ext cx="3092116" cy="50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9A958-8FF0-78CF-3182-AF68E6E1C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b="5210"/>
          <a:stretch/>
        </p:blipFill>
        <p:spPr>
          <a:xfrm>
            <a:off x="0" y="5106815"/>
            <a:ext cx="937458" cy="1751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839149"/>
            <a:ext cx="9596641" cy="613611"/>
          </a:xfrm>
        </p:spPr>
        <p:txBody>
          <a:bodyPr/>
          <a:lstStyle>
            <a:lvl1pPr marL="0" indent="0">
              <a:buNone/>
              <a:defRPr sz="1600" b="1"/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FDFD58-7959-A53E-F9AB-1E88AF3244B8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C3EC77-4088-4C0A-B0C1-8D2E647C6FC8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5D5B94-7B8A-F05C-B80B-7236149F2E14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08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-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DC038-C9F5-95A3-D5E4-433BF1B35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b="5009"/>
          <a:stretch/>
        </p:blipFill>
        <p:spPr>
          <a:xfrm>
            <a:off x="0" y="4670239"/>
            <a:ext cx="1145596" cy="2187761"/>
          </a:xfrm>
          <a:prstGeom prst="rect">
            <a:avLst/>
          </a:prstGeom>
        </p:spPr>
      </p:pic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A457A8-E3D8-4750-0F0F-5F2C6637820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AAAB70-04A9-58FB-A2C9-688777318D76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8B4AD8-FF8E-048E-0857-3E48AD5F0833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A7253C9-7A52-5C2C-EB10-04B01BF87A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274847" y="830469"/>
            <a:ext cx="7942574" cy="54448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7942574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7D9872-2F95-225B-B3FE-2880461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1297679" y="6276101"/>
            <a:ext cx="3130867" cy="244317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Speaker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148AB3-9C9B-29E1-7D0A-E5A58CA0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580629" y="6276101"/>
            <a:ext cx="2909887" cy="244317"/>
          </a:xfrm>
        </p:spPr>
        <p:txBody>
          <a:bodyPr/>
          <a:lstStyle/>
          <a:p>
            <a:r>
              <a:rPr lang="de-DE"/>
              <a:t>Topic Lore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CD0B8D-9467-C286-FD64-439656C455D5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B9CE67-F6B5-9DB4-6546-05F717EF9FEE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B70E2F-5464-11F5-6580-72E78E109252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4C3FEA-4150-F0A2-82B2-9576534C3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-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E8BE43-685C-FEE4-B6A7-AFA5D9E883FC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839149"/>
            <a:ext cx="9596641" cy="613611"/>
          </a:xfrm>
        </p:spPr>
        <p:txBody>
          <a:bodyPr/>
          <a:lstStyle>
            <a:lvl1pPr marL="0" indent="0">
              <a:buNone/>
              <a:defRPr sz="1600" b="1"/>
            </a:lvl1pPr>
            <a:lvl3pPr marL="442913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388C88B-4E4B-F337-6F4E-80AD15DB0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1297679" y="1347538"/>
            <a:ext cx="9596641" cy="51013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3807-5F9C-8D5D-B25F-29B6CFB2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9AE907-42C2-EC25-12CF-CADEBED681E0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0DBD38-3FF1-8EEC-D83D-0AA17F203C9D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674EA-4146-A16A-50D1-0216839C5271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0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w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3E6F95F-F483-A381-D30D-6864D7CBE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E6F823-D4AB-DE2E-767D-A098603FBA3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297679" y="1576137"/>
            <a:ext cx="5195887" cy="33929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C3268-359D-4278-A8DB-65C9442B9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/>
          <a:stretch/>
        </p:blipFill>
        <p:spPr>
          <a:xfrm>
            <a:off x="0" y="4207903"/>
            <a:ext cx="960521" cy="2650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8ED732-BAAB-29FE-2789-9FE90B52322B}"/>
              </a:ext>
            </a:extLst>
          </p:cNvPr>
          <p:cNvGrpSpPr/>
          <p:nvPr userDrawn="1"/>
        </p:nvGrpSpPr>
        <p:grpSpPr>
          <a:xfrm>
            <a:off x="262685" y="690285"/>
            <a:ext cx="794085" cy="794085"/>
            <a:chOff x="226589" y="642157"/>
            <a:chExt cx="794085" cy="7940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65289F-7A39-C110-7728-77EC962C9D65}"/>
                </a:ext>
              </a:extLst>
            </p:cNvPr>
            <p:cNvSpPr/>
            <p:nvPr userDrawn="1"/>
          </p:nvSpPr>
          <p:spPr>
            <a:xfrm>
              <a:off x="226589" y="642157"/>
              <a:ext cx="794085" cy="794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C96DD1-9C32-CBF8-39F3-1F8A9719034D}"/>
                </a:ext>
              </a:extLst>
            </p:cNvPr>
            <p:cNvSpPr txBox="1"/>
            <p:nvPr userDrawn="1"/>
          </p:nvSpPr>
          <p:spPr>
            <a:xfrm>
              <a:off x="444666" y="830469"/>
              <a:ext cx="55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1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>
                <a:latin typeface="Verdana" panose="020B0604030504040204" pitchFamily="34" charset="0"/>
              </a:rPr>
              <a:t>Name </a:t>
            </a:r>
            <a:r>
              <a:rPr lang="de-DE" dirty="0" err="1">
                <a:latin typeface="Verdana" panose="020B0604030504040204" pitchFamily="34" charset="0"/>
              </a:rPr>
              <a:t>of</a:t>
            </a:r>
            <a:r>
              <a:rPr lang="de-DE" dirty="0">
                <a:latin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</a:rPr>
              <a:t>the</a:t>
            </a:r>
            <a:r>
              <a:rPr lang="de-DE" dirty="0">
                <a:latin typeface="Verdana" panose="020B0604030504040204" pitchFamily="34" charset="0"/>
              </a:rPr>
              <a:t>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Topic Lore </a:t>
            </a:r>
            <a:r>
              <a:rPr lang="de-DE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4" r:id="rId3"/>
    <p:sldLayoutId id="2147483666" r:id="rId4"/>
    <p:sldLayoutId id="2147483673" r:id="rId5"/>
    <p:sldLayoutId id="2147483674" r:id="rId6"/>
    <p:sldLayoutId id="2147483667" r:id="rId7"/>
    <p:sldLayoutId id="2147483675" r:id="rId8"/>
    <p:sldLayoutId id="2147483676" r:id="rId9"/>
    <p:sldLayoutId id="2147483668" r:id="rId10"/>
    <p:sldLayoutId id="2147483677" r:id="rId11"/>
    <p:sldLayoutId id="2147483678" r:id="rId12"/>
    <p:sldLayoutId id="2147483669" r:id="rId13"/>
    <p:sldLayoutId id="2147483679" r:id="rId14"/>
    <p:sldLayoutId id="2147483680" r:id="rId15"/>
    <p:sldLayoutId id="2147483670" r:id="rId16"/>
    <p:sldLayoutId id="2147483681" r:id="rId17"/>
    <p:sldLayoutId id="2147483682" r:id="rId18"/>
    <p:sldLayoutId id="2147483671" r:id="rId19"/>
    <p:sldLayoutId id="2147483683" r:id="rId20"/>
    <p:sldLayoutId id="2147483684" r:id="rId21"/>
    <p:sldLayoutId id="2147483672" r:id="rId22"/>
    <p:sldLayoutId id="2147483685" r:id="rId23"/>
    <p:sldLayoutId id="2147483686" r:id="rId24"/>
    <p:sldLayoutId id="2147483650" r:id="rId25"/>
    <p:sldLayoutId id="2147483662" r:id="rId26"/>
    <p:sldLayoutId id="2147483655" r:id="rId2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○"/>
        <a:defRPr sz="16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media/6904/core_communitysystems_technicalbrief_fr.pdf" TargetMode="External"/><Relationship Id="rId2" Type="http://schemas.openxmlformats.org/officeDocument/2006/relationships/hyperlink" Target="https://www.theglobalfund.org/media/8967/fundingmodel_modularframework_handbook_fr.pdf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media/3261/core_budgetinginglobalfundgrants_guideline_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en/funding-model/throughout-the-cycle/community-engagem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theglobalfund.org/media/10393/crg_regionalplatforms_contactdetails_e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erentiatedservicedelivery.org/Resources/Resource-Library/CLM-guide-GF-funding-reques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lm_guide" TargetMode="Externa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fr/strategy/development-of-the-global-fund-strategy-2023-202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globalfund.org/media/8967/fundingmodel_modularframework_handbook_f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en/applying-for-funding/design-and-submit-funding-requests/applicant-guidance-materials/" TargetMode="External"/><Relationship Id="rId2" Type="http://schemas.openxmlformats.org/officeDocument/2006/relationships/hyperlink" Target="https://www.theglobalfund.org/en/applying-for-fundin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1341-36B0-852C-A998-9C304D00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28" y="1255236"/>
            <a:ext cx="8272924" cy="3060732"/>
          </a:xfrm>
        </p:spPr>
        <p:txBody>
          <a:bodyPr/>
          <a:lstStyle/>
          <a:p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communautaire</a:t>
            </a: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programmes et politiques </a:t>
            </a:r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lien avec le VIH, la </a:t>
            </a:r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tuberculose</a:t>
            </a: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 </a:t>
            </a:r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paludisme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3CB17-FC6B-F02A-0DE0-1C706E100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2628" y="6248400"/>
            <a:ext cx="8435560" cy="396240"/>
          </a:xfrm>
        </p:spPr>
        <p:txBody>
          <a:bodyPr/>
          <a:lstStyle/>
          <a:p>
            <a:r>
              <a:rPr lang="en-US" sz="1200" dirty="0"/>
              <a:t>Le guide </a:t>
            </a:r>
            <a:r>
              <a:rPr lang="en-US" sz="1200" dirty="0" err="1"/>
              <a:t>complet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disponible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ligne</a:t>
            </a:r>
            <a:r>
              <a:rPr lang="en-US" sz="1200" dirty="0"/>
              <a:t> sur: 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www.differentiatedservicedelivery.org</a:t>
            </a:r>
            <a:r>
              <a:rPr lang="en-US" sz="1200" dirty="0"/>
              <a:t>/Resources/Resource-Library/CLM-guide-GF-funding-requests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31CCD-BE60-D858-7064-7AA2A5996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2629" y="5072430"/>
            <a:ext cx="8435560" cy="396240"/>
          </a:xfrm>
        </p:spPr>
        <p:txBody>
          <a:bodyPr/>
          <a:lstStyle/>
          <a:p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Guide pour encourager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l’intégration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communautaire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dans les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adressées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sz="18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endParaRPr lang="en-ZA" sz="1800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1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00B04-3A82-9605-F379-48EA2660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91" y="554188"/>
            <a:ext cx="10727544" cy="613611"/>
          </a:xfrm>
        </p:spPr>
        <p:txBody>
          <a:bodyPr/>
          <a:lstStyle/>
          <a:p>
            <a:r>
              <a:rPr lang="en-ZA" sz="18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Écueils</a:t>
            </a:r>
            <a:r>
              <a:rPr lang="en-ZA" sz="18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8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éviter</a:t>
            </a:r>
            <a:r>
              <a:rPr lang="en-ZA" sz="18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Critiques des propositions de SC dans les </a:t>
            </a:r>
            <a:r>
              <a:rPr lang="en-ZA" sz="18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8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FM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C6203B-19D6-B5AD-326F-959C827F0B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4900528"/>
              </p:ext>
            </p:extLst>
          </p:nvPr>
        </p:nvGraphicFramePr>
        <p:xfrm>
          <a:off x="1366589" y="1406771"/>
          <a:ext cx="10135600" cy="5330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5484">
                  <a:extLst>
                    <a:ext uri="{9D8B030D-6E8A-4147-A177-3AD203B41FA5}">
                      <a16:colId xmlns:a16="http://schemas.microsoft.com/office/drawing/2014/main" val="1425092693"/>
                    </a:ext>
                  </a:extLst>
                </a:gridCol>
                <a:gridCol w="6600116">
                  <a:extLst>
                    <a:ext uri="{9D8B030D-6E8A-4147-A177-3AD203B41FA5}">
                      <a16:colId xmlns:a16="http://schemas.microsoft.com/office/drawing/2014/main" val="1159440220"/>
                    </a:ext>
                  </a:extLst>
                </a:gridCol>
              </a:tblGrid>
              <a:tr h="441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6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Écueils</a:t>
                      </a: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ZA" sz="16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à</a:t>
                      </a: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ZA" sz="16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éviter</a:t>
                      </a:r>
                      <a:endParaRPr lang="en-ZA" sz="16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6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Contenu</a:t>
                      </a: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pertinent dans </a:t>
                      </a:r>
                      <a:r>
                        <a:rPr lang="en-ZA" sz="16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guide</a:t>
                      </a:r>
                      <a:endParaRPr lang="en-ZA" sz="16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90" marR="55245" marT="55245" marB="34290" anchor="ctr"/>
                </a:tc>
                <a:extLst>
                  <a:ext uri="{0D108BD9-81ED-4DB2-BD59-A6C34878D82A}">
                    <a16:rowId xmlns:a16="http://schemas.microsoft.com/office/drawing/2014/main" val="1550188987"/>
                  </a:ext>
                </a:extLst>
              </a:tr>
              <a:tr h="46700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Les communautés n’ont pas été consultées.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l’examen des dialogues au niveau des pays dans les sections 3 et 7.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/>
                </a:tc>
                <a:extLst>
                  <a:ext uri="{0D108BD9-81ED-4DB2-BD59-A6C34878D82A}">
                    <a16:rowId xmlns:a16="http://schemas.microsoft.com/office/drawing/2014/main" val="2015873983"/>
                  </a:ext>
                </a:extLst>
              </a:tr>
              <a:tr h="7690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 fondement et la valeur du SC n’ont pas été suffisamment décrits.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95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l’examen de la priorisation du SC dans les sections 3 et 5.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l’examen du fondement et le rapport coût-bénéfice du SC dans les sections 6 et 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extLst>
                  <a:ext uri="{0D108BD9-81ED-4DB2-BD59-A6C34878D82A}">
                    <a16:rowId xmlns:a16="http://schemas.microsoft.com/office/drawing/2014/main" val="1272404330"/>
                  </a:ext>
                </a:extLst>
              </a:tr>
              <a:tr h="14923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proposition ne relève pas du SC.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95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les définitions et les principes clés du SC dans les annexes 1 et 2.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Montrer comment les clients et les communautés sont impliqués de manière significative dans la conduite du SC.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Montrer comment le SC et les données qui en résultent sont réellement indépendants des programmes et des prestataires faisant l’objet du suivi.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extLst>
                  <a:ext uri="{0D108BD9-81ED-4DB2-BD59-A6C34878D82A}">
                    <a16:rowId xmlns:a16="http://schemas.microsoft.com/office/drawing/2014/main" val="1725300060"/>
                  </a:ext>
                </a:extLst>
              </a:tr>
              <a:tr h="11903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proposition de SC n’a pas été correctement chiffrée et budgétisée.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l’examen du chiffrage et de la budgétisation du SC dans les sections 6 et 7.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Prévoir des budgets suffisants pour confier à des organisations communautaires la collecte, la gestion et la communication des données.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extLst>
                  <a:ext uri="{0D108BD9-81ED-4DB2-BD59-A6C34878D82A}">
                    <a16:rowId xmlns:a16="http://schemas.microsoft.com/office/drawing/2014/main" val="3790400889"/>
                  </a:ext>
                </a:extLst>
              </a:tr>
              <a:tr h="9702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 SC a été mal planifié.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95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Voir l’examen des activités de SC dans les sections 4 et 7.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715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Remarque : Il va de soi que la planification détaillée intervient après l’approbation des demandes de financement et le début du processus d’allocation des subventions.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95885" marT="36576" marB="36576" anchor="ctr"/>
                </a:tc>
                <a:extLst>
                  <a:ext uri="{0D108BD9-81ED-4DB2-BD59-A6C34878D82A}">
                    <a16:rowId xmlns:a16="http://schemas.microsoft.com/office/drawing/2014/main" val="3084098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86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42AD-0D24-0D5D-C984-A99FE9B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83" y="516144"/>
            <a:ext cx="10597364" cy="544483"/>
          </a:xfrm>
        </p:spPr>
        <p:txBody>
          <a:bodyPr/>
          <a:lstStyle/>
          <a:p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Description du SC dans le cadre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modulaire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1D04-C20D-F9C2-5146-F20497D9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541" y="2113613"/>
            <a:ext cx="9903124" cy="2270812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SC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être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financé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des subventions du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axées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les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Systèmes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résilients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et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pérennes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pour la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santé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(SRPS)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également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dans le cadre des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composantes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SRPS de 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subventions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spécifiques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VIH, la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tuberculose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paludisme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 sein des SRPS,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activités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SC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dans le cadre du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renforcement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systèmes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communautaires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(RSC). 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Dans son cycle de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la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période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2023-2025, le Fonds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met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l’accent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le SC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comme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l’un</a:t>
            </a:r>
            <a:r>
              <a:rPr lang="en-ZA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quatre aspects du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renforcement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des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systèmes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communautaires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supportés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le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gouvernement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prestataires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faciliter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l’utilisation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SC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peuvent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être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dans le cadre de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l’amélioration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qualité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d’évaluation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(S&amp;E) des pays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ZA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669-8C7D-904E-AF24-8DC78CE2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7" y="708589"/>
            <a:ext cx="8559266" cy="863037"/>
          </a:xfrm>
        </p:spPr>
        <p:txBody>
          <a:bodyPr/>
          <a:lstStyle/>
          <a:p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Faire du SC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priorité</a:t>
            </a:r>
            <a:r>
              <a:rPr lang="en-ZA" sz="4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7190-1C0B-E90A-4C18-7CC6DB1B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769174"/>
            <a:ext cx="11048453" cy="4380238"/>
          </a:xfrm>
        </p:spPr>
        <p:txBody>
          <a:bodyPr/>
          <a:lstStyle/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SC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intervention par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laquelle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usagers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collectent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probantes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régulières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localisées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exploitables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 qui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peuvent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aider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gestionnaires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prestataires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améliorer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services, les programmes et les politiques. 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SC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allie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puissance de la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technologie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téléphones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tablettes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gestion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la participation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communautaire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suggérer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améliorations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services et programmes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locaux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système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fournit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perspectives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devraient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bénéficier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services et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programmes.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communiquant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il aide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systèmes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pays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évoluer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vers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approches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intégrées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centrées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la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personne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fournir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services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qualité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impliquant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bénéficiaires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dans la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collecte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les services, les programmes et les politiques, le SC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donner aux 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populations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vulnérables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moyens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d’entamer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un dialogue avec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prestataires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escomptés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obstacles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liés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droits et aux questions de genre. Le SC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intervention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sociale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structurelle</a:t>
            </a:r>
            <a:r>
              <a:rPr lang="en-ZA" sz="1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vise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donner aux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moyens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d’assurer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responsabilisation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prestataires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services,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gestionnaires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programmes et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décideurs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politiques.</a:t>
            </a:r>
          </a:p>
        </p:txBody>
      </p:sp>
    </p:spTree>
    <p:extLst>
      <p:ext uri="{BB962C8B-B14F-4D97-AF65-F5344CB8AC3E}">
        <p14:creationId xmlns:p14="http://schemas.microsoft.com/office/powerpoint/2010/main" val="13858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34AD-E801-C836-5B74-187D5AB6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623435"/>
            <a:ext cx="10409153" cy="998331"/>
          </a:xfrm>
        </p:spPr>
        <p:txBody>
          <a:bodyPr/>
          <a:lstStyle/>
          <a:p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budgets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associés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SC </a:t>
            </a:r>
            <a:endParaRPr lang="en-US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8162-1C9C-3718-3FE7-78A071A5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6" y="2237744"/>
            <a:ext cx="5120373" cy="3048390"/>
          </a:xfrm>
        </p:spPr>
        <p:txBody>
          <a:bodyPr/>
          <a:lstStyle/>
          <a:p>
            <a:pPr marL="0" indent="0">
              <a:buNone/>
            </a:pP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encourage les pays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allouer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adéquat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programmes mis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la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société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civile, y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compris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mené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des organisations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dirigées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sz="16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Dans le cadre des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adressées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l’allocation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subventions,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responsables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la mise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SC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fournir</a:t>
            </a:r>
            <a:r>
              <a:rPr lang="en-ZA" sz="16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propositions de budget du SC </a:t>
            </a:r>
            <a:r>
              <a:rPr lang="en-ZA" sz="16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6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leur</a:t>
            </a:r>
            <a:r>
              <a:rPr lang="en-ZA" sz="16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ICN </a:t>
            </a:r>
            <a:r>
              <a:rPr lang="en-ZA" sz="16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sz="16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ICR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B20F001-6DCD-8956-34B8-FC9C4F0D2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34900"/>
              </p:ext>
            </p:extLst>
          </p:nvPr>
        </p:nvGraphicFramePr>
        <p:xfrm>
          <a:off x="6700837" y="1621766"/>
          <a:ext cx="4983162" cy="458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162">
                  <a:extLst>
                    <a:ext uri="{9D8B030D-6E8A-4147-A177-3AD203B41FA5}">
                      <a16:colId xmlns:a16="http://schemas.microsoft.com/office/drawing/2014/main" val="751309326"/>
                    </a:ext>
                  </a:extLst>
                </a:gridCol>
              </a:tblGrid>
              <a:tr h="941423">
                <a:tc>
                  <a:txBody>
                    <a:bodyPr/>
                    <a:lstStyle/>
                    <a:p>
                      <a:pPr lvl="0"/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Principales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catégories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budgétaires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 FM       </a:t>
                      </a:r>
                    </a:p>
                    <a:p>
                      <a:pPr lvl="0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pour </a:t>
                      </a:r>
                      <a:r>
                        <a:rPr lang="en-US" sz="1400" b="0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savoir plus, </a:t>
                      </a:r>
                      <a:r>
                        <a:rPr lang="en-US" sz="1400" b="0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voir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les 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directives</a:t>
                      </a:r>
                      <a:r>
                        <a:rPr lang="en-US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 </a:t>
                      </a:r>
                      <a:r>
                        <a:rPr lang="en-US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Fonds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mondial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concernant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 </a:t>
                      </a:r>
                      <a:r>
                        <a:rPr lang="en-US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budgétisation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subventions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523122714"/>
                  </a:ext>
                </a:extLst>
              </a:tr>
              <a:tr h="507815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Ressources humaines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841136153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Ressources professionnelles externes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171979455"/>
                  </a:ext>
                </a:extLst>
              </a:tr>
              <a:tr h="178648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Frais de déplacement et de réunion </a:t>
                      </a:r>
                    </a:p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0520815"/>
                  </a:ext>
                </a:extLst>
              </a:tr>
              <a:tr h="502193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Équipements (principalement les équipements non médicaux)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337150591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Matériel de communication et autres fournitures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479082517"/>
                  </a:ext>
                </a:extLst>
              </a:tr>
              <a:tr h="751356">
                <a:tc>
                  <a:txBody>
                    <a:bodyPr/>
                    <a:lstStyle/>
                    <a:p>
                      <a:pPr marL="349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Coûts indirects et frais généraux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038901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5968" y="6436895"/>
            <a:ext cx="237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Directives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du FM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91" y="296925"/>
            <a:ext cx="10199777" cy="5534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Budgétisation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ZA" sz="4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44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humaines</a:t>
            </a:r>
            <a:endParaRPr lang="en-ZA" sz="4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A1AF27-1529-B628-D670-816226483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28981"/>
              </p:ext>
            </p:extLst>
          </p:nvPr>
        </p:nvGraphicFramePr>
        <p:xfrm>
          <a:off x="6095999" y="1760474"/>
          <a:ext cx="5662614" cy="455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614">
                  <a:extLst>
                    <a:ext uri="{9D8B030D-6E8A-4147-A177-3AD203B41FA5}">
                      <a16:colId xmlns:a16="http://schemas.microsoft.com/office/drawing/2014/main" val="751309326"/>
                    </a:ext>
                  </a:extLst>
                </a:gridCol>
              </a:tblGrid>
              <a:tr h="497887">
                <a:tc>
                  <a:txBody>
                    <a:bodyPr/>
                    <a:lstStyle/>
                    <a:p>
                      <a:r>
                        <a:rPr lang="en-ZA" sz="15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Exemples</a:t>
                      </a: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ZA" sz="15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catégories</a:t>
                      </a: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ZA" sz="15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ressources</a:t>
                      </a: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ZA" sz="15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humaines</a:t>
                      </a:r>
                      <a:endParaRPr lang="en-ZA" sz="15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4000" marR="108000" marT="55245" marB="27623" anchor="ctr"/>
                </a:tc>
                <a:extLst>
                  <a:ext uri="{0D108BD9-81ED-4DB2-BD59-A6C34878D82A}">
                    <a16:rowId xmlns:a16="http://schemas.microsoft.com/office/drawing/2014/main" val="2523122714"/>
                  </a:ext>
                </a:extLst>
              </a:tr>
              <a:tr h="49788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Collecte de données sur le terrain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/>
                </a:tc>
                <a:extLst>
                  <a:ext uri="{0D108BD9-81ED-4DB2-BD59-A6C34878D82A}">
                    <a16:rowId xmlns:a16="http://schemas.microsoft.com/office/drawing/2014/main" val="2841136153"/>
                  </a:ext>
                </a:extLst>
              </a:tr>
              <a:tr h="766013">
                <a:tc>
                  <a:txBody>
                    <a:bodyPr/>
                    <a:lstStyle/>
                    <a:p>
                      <a:pPr marL="0" marR="3302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Superviseurs chargés de faciliter la collecte des données (formation, qualité des données, vérification des données)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/>
                </a:tc>
                <a:extLst>
                  <a:ext uri="{0D108BD9-81ED-4DB2-BD59-A6C34878D82A}">
                    <a16:rowId xmlns:a16="http://schemas.microsoft.com/office/drawing/2014/main" val="1171979455"/>
                  </a:ext>
                </a:extLst>
              </a:tr>
              <a:tr h="7660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des données (logiciels, saisie, stockage, nettoyage, analyse, sécurité des données)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 anchor="ctr"/>
                </a:tc>
                <a:extLst>
                  <a:ext uri="{0D108BD9-81ED-4DB2-BD59-A6C34878D82A}">
                    <a16:rowId xmlns:a16="http://schemas.microsoft.com/office/drawing/2014/main" val="290520815"/>
                  </a:ext>
                </a:extLst>
              </a:tr>
              <a:tr h="7660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communautaire (formation, communication, organisation, plaidoyer)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 anchor="ctr"/>
                </a:tc>
                <a:extLst>
                  <a:ext uri="{0D108BD9-81ED-4DB2-BD59-A6C34878D82A}">
                    <a16:rowId xmlns:a16="http://schemas.microsoft.com/office/drawing/2014/main" val="3337150591"/>
                  </a:ext>
                </a:extLst>
              </a:tr>
              <a:tr h="49788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Gestionnaire du programme de SC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 anchor="ctr"/>
                </a:tc>
                <a:extLst>
                  <a:ext uri="{0D108BD9-81ED-4DB2-BD59-A6C34878D82A}">
                    <a16:rowId xmlns:a16="http://schemas.microsoft.com/office/drawing/2014/main" val="2479082517"/>
                  </a:ext>
                </a:extLst>
              </a:tr>
              <a:tr h="7660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DF001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 technique – programme (conception, formation, développement d’outils, analyse de données en lien avec le SC)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0485" marT="6985" marB="0" anchor="ctr"/>
                </a:tc>
                <a:extLst>
                  <a:ext uri="{0D108BD9-81ED-4DB2-BD59-A6C34878D82A}">
                    <a16:rowId xmlns:a16="http://schemas.microsoft.com/office/drawing/2014/main" val="303890113"/>
                  </a:ext>
                </a:extLst>
              </a:tr>
            </a:tbl>
          </a:graphicData>
        </a:graphic>
      </p:graphicFrame>
      <p:pic>
        <p:nvPicPr>
          <p:cNvPr id="53" name="Graphic 52">
            <a:extLst>
              <a:ext uri="{FF2B5EF4-FFF2-40B4-BE49-F238E27FC236}">
                <a16:creationId xmlns:a16="http://schemas.microsoft.com/office/drawing/2014/main" id="{14A7B544-01CB-0F8B-4143-8C2938F1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543" y="2028826"/>
            <a:ext cx="5191086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354078"/>
            <a:ext cx="9596641" cy="553453"/>
          </a:xfrm>
        </p:spPr>
        <p:txBody>
          <a:bodyPr/>
          <a:lstStyle/>
          <a:p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Tâches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supplémentaires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budgets </a:t>
            </a:r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associés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SC</a:t>
            </a:r>
            <a:endParaRPr lang="en-ZA" sz="3200" dirty="0"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A5527-824E-A58D-F46D-4BD93436919A}"/>
              </a:ext>
            </a:extLst>
          </p:cNvPr>
          <p:cNvSpPr txBox="1">
            <a:spLocks/>
          </p:cNvSpPr>
          <p:nvPr/>
        </p:nvSpPr>
        <p:spPr bwMode="gray">
          <a:xfrm>
            <a:off x="1052423" y="1916789"/>
            <a:ext cx="10817524" cy="4941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dépenses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essentielles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dépenses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variables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faisant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différence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entre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essentiel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nécessaire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indépendamment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l’activité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portée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de son amplitude) et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variable (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augmentent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fonction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portée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l’amplitude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l’activité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SC).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Synthétiser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l’estimation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du budget sur la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période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pluriannuelle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2023-2025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décrivant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comment la mise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dépenses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pourraient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augmenter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progressivement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fonction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produits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livrables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des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itératifs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et comment les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dépenses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pourraient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évoluer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au fur et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mesure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que le programme de SC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conceptualisé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approuvé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conçu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testé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puis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démarré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avec des formations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d’être mis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étendu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puis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réduit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évalué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Examiner le budget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recherche de questions communes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concernant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chaque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ligne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budgétaire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telles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que la pertinence des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 rapport aux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taux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locaux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vigueur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des explications suffisantes sur les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coûts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principaux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l’équipement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les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indemnités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journalières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les frais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généraux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l’organisation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Élaborer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scénarios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b="1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budgétaires</a:t>
            </a:r>
            <a:r>
              <a:rPr lang="en-ZA" sz="15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afin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d’examiner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gamme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possibilités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disponibles</a:t>
            </a:r>
            <a:r>
              <a:rPr lang="en-ZA" sz="1500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pour le SC. </a:t>
            </a:r>
          </a:p>
        </p:txBody>
      </p:sp>
    </p:spTree>
    <p:extLst>
      <p:ext uri="{BB962C8B-B14F-4D97-AF65-F5344CB8AC3E}">
        <p14:creationId xmlns:p14="http://schemas.microsoft.com/office/powerpoint/2010/main" val="9175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EB087-4A9F-2403-A5A2-57B6B74F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539815"/>
            <a:ext cx="10149574" cy="553453"/>
          </a:xfrm>
        </p:spPr>
        <p:txBody>
          <a:bodyPr/>
          <a:lstStyle/>
          <a:p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rapport </a:t>
            </a:r>
            <a:r>
              <a:rPr lang="en-ZA" sz="3200" b="1" dirty="0" err="1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coût-bénéfice</a:t>
            </a:r>
            <a:r>
              <a:rPr lang="en-ZA" sz="32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budget</a:t>
            </a:r>
            <a:endParaRPr lang="en-ZA" sz="3200" dirty="0"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A5527-824E-A58D-F46D-4BD93436919A}"/>
              </a:ext>
            </a:extLst>
          </p:cNvPr>
          <p:cNvSpPr txBox="1">
            <a:spLocks/>
          </p:cNvSpPr>
          <p:nvPr/>
        </p:nvSpPr>
        <p:spPr bwMode="gray">
          <a:xfrm>
            <a:off x="314325" y="1597611"/>
            <a:ext cx="11555622" cy="1111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Aft>
                <a:spcPts val="600"/>
              </a:spcAft>
              <a:buNone/>
            </a:pP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auprès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le « rapport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coûtbénéfice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» des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proposés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Cela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signifie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que les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candidats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comment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chaque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montant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proposé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permettrait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d’obtenir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« des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et un impact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maximaux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, durables,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équitables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qualitatifs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matière de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».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80376D-A1DE-04C7-D552-2C5EEDCEE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69462"/>
              </p:ext>
            </p:extLst>
          </p:nvPr>
        </p:nvGraphicFramePr>
        <p:xfrm>
          <a:off x="957263" y="2872961"/>
          <a:ext cx="10489990" cy="3928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550">
                  <a:extLst>
                    <a:ext uri="{9D8B030D-6E8A-4147-A177-3AD203B41FA5}">
                      <a16:colId xmlns:a16="http://schemas.microsoft.com/office/drawing/2014/main" val="2356439879"/>
                    </a:ext>
                  </a:extLst>
                </a:gridCol>
                <a:gridCol w="8996440">
                  <a:extLst>
                    <a:ext uri="{9D8B030D-6E8A-4147-A177-3AD203B41FA5}">
                      <a16:colId xmlns:a16="http://schemas.microsoft.com/office/drawing/2014/main" val="1488882654"/>
                    </a:ext>
                  </a:extLst>
                </a:gridCol>
              </a:tblGrid>
              <a:tr h="3721022">
                <a:tc>
                  <a:txBody>
                    <a:bodyPr/>
                    <a:lstStyle/>
                    <a:p>
                      <a:pPr marL="0" marR="25400" indent="603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investissement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</a:p>
                    <a:p>
                      <a:pPr marL="0" marR="25400" indent="603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25400" indent="603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150 000 dollars dans le SC pour assurer le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suivi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services au sein de </a:t>
                      </a:r>
                    </a:p>
                    <a:p>
                      <a:pPr marL="0" marR="25400" indent="603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25400" indent="603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hôpitaux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cliniques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permettrait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d’obtenir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7950" marR="469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38760" indent="0" algn="just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Une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amélioration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significative et durable (&gt; 5 %) des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taux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dépistage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des diagnostics, de la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rétention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traitements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de la distribution de matériel de </a:t>
                      </a: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prévention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via (</a:t>
                      </a:r>
                      <a:r>
                        <a:rPr lang="en-US" sz="1400" b="0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exemples</a:t>
                      </a: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généraux</a:t>
                      </a: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ci-dessous):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gestion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améliorée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achats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l’approvisionnement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et 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prévention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ruptures de stock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produits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base et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médicaments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essentiels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; 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l’amélioration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conditions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cliniques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pour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garantir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 respect de la vie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privée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de 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confidentialité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personnes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vivant avec le VIH ;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réduction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temps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d’attente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l’adaptation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heures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d’ouverture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pour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tenir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compte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populations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clés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vulnérables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;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lutte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les retards et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l’absentéisme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 personnel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l’établissement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;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l’identification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besoins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spécifiques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matière de formation aux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compétences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 personnel 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l’amélioration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confiance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l’alphabétisation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l’autonomisation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des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échanges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la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communauté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avec les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prestataires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soins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santé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;</a:t>
                      </a:r>
                    </a:p>
                    <a:p>
                      <a:pPr marL="342900" marR="0" lvl="0" indent="-342900" fontAlgn="base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>
                          <a:srgbClr val="DF001B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l’attraction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d’une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clientèle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qui,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autrement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éviterait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recourir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à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u="none" strike="noStrike" dirty="0" err="1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ces</a:t>
                      </a:r>
                      <a:r>
                        <a:rPr lang="en-US" sz="1200" b="0" u="none" strike="noStrike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services.</a:t>
                      </a:r>
                    </a:p>
                  </a:txBody>
                  <a:tcPr marL="107950" marR="4699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57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7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6380AC-60E4-7635-40AB-C217F3E333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8" y="163064"/>
            <a:ext cx="4597023" cy="6505366"/>
          </a:xfr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CB4D-AE15-82D5-DE51-DC9B664B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3751216"/>
            <a:ext cx="5846071" cy="1485900"/>
          </a:xfrm>
        </p:spPr>
        <p:txBody>
          <a:bodyPr/>
          <a:lstStyle/>
          <a:p>
            <a:pPr marL="0" indent="0">
              <a:buNone/>
            </a:pP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principal document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d’une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adressée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plupart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formulaires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comportent</a:t>
            </a:r>
            <a:r>
              <a:rPr lang="en-ZA" sz="1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trois sections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Section 1 :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Section 2 : Optimisation de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l’impact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Section 3 : Mise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77D82-9B24-E9B4-0F68-E11B6418F91A}"/>
              </a:ext>
            </a:extLst>
          </p:cNvPr>
          <p:cNvSpPr txBox="1">
            <a:spLocks/>
          </p:cNvSpPr>
          <p:nvPr/>
        </p:nvSpPr>
        <p:spPr>
          <a:xfrm>
            <a:off x="1297678" y="450907"/>
            <a:ext cx="6017521" cy="2978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Résumer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sur le SC dans le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auprès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8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66A8612-67BA-97F1-C175-9F78D417BB70}"/>
              </a:ext>
            </a:extLst>
          </p:cNvPr>
          <p:cNvSpPr txBox="1">
            <a:spLocks/>
          </p:cNvSpPr>
          <p:nvPr/>
        </p:nvSpPr>
        <p:spPr bwMode="gray">
          <a:xfrm>
            <a:off x="1297679" y="539815"/>
            <a:ext cx="10675246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Section 1 du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1297679" y="1915064"/>
            <a:ext cx="10572268" cy="4623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suivantes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nécessaires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pour la première section du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lvl="3" indent="0">
              <a:spcAft>
                <a:spcPts val="600"/>
              </a:spcAft>
              <a:buNone/>
            </a:pPr>
            <a:endParaRPr lang="en-ZA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fondement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et la raison pour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laquelle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le SC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priorité</a:t>
            </a:r>
            <a:endParaRPr lang="en-ZA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Les populations et les zones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géographiques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cibles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du SC</a:t>
            </a: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Les obstacles que le SC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compte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surmonter</a:t>
            </a:r>
            <a:endParaRPr lang="en-ZA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Les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principales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activités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du SC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financer </a:t>
            </a: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montant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total du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demandé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pour le SC</a:t>
            </a:r>
          </a:p>
          <a:p>
            <a:pPr marL="0" lvl="3" indent="0">
              <a:spcAft>
                <a:spcPts val="600"/>
              </a:spcAft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•	Les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attendus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d’un </a:t>
            </a:r>
            <a:r>
              <a:rPr lang="en-ZA" sz="18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dans le SC</a:t>
            </a:r>
          </a:p>
        </p:txBody>
      </p:sp>
    </p:spTree>
    <p:extLst>
      <p:ext uri="{BB962C8B-B14F-4D97-AF65-F5344CB8AC3E}">
        <p14:creationId xmlns:p14="http://schemas.microsoft.com/office/powerpoint/2010/main" val="348440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966158" y="1742536"/>
            <a:ext cx="10903789" cy="4796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Aft>
                <a:spcPts val="1400"/>
              </a:spcAft>
              <a:buNone/>
            </a:pP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La section 2 du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vise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comprendre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comment le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demandé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sera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utilisé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réaliser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un maximum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progrès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visant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contrôler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éliminer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les trois maladies. Les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candidats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invités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décrire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éléments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suivants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• Comment le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soutien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au(x) programme(s)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fera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progresser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l’objectif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principal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visant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mettre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terme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sida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tuberculose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et au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paludisme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;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• Comment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renforceront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systèmes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et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systèmes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communautaires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;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• Comment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maximiseront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la participation et le leadership des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les plus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touchées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;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• Comment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réduiront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les obstacles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liés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aux droits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l’homme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et aux questions de genre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empêchant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l’accès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aux services ;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• Comment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permettront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renforcer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capacités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prévention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détection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réaction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épidémies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 de maladies </a:t>
            </a:r>
            <a:r>
              <a:rPr lang="en-ZA" sz="1400" dirty="0" err="1">
                <a:ea typeface="Verdana" panose="020B0604030504040204" pitchFamily="34" charset="0"/>
                <a:cs typeface="Verdana" panose="020B0604030504040204" pitchFamily="34" charset="0"/>
              </a:rPr>
              <a:t>infectieuses</a:t>
            </a:r>
            <a:r>
              <a:rPr lang="en-ZA" sz="14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C9CEF-8062-BD7D-0FE2-B3A4E280321C}"/>
              </a:ext>
            </a:extLst>
          </p:cNvPr>
          <p:cNvSpPr txBox="1">
            <a:spLocks/>
          </p:cNvSpPr>
          <p:nvPr/>
        </p:nvSpPr>
        <p:spPr bwMode="gray">
          <a:xfrm>
            <a:off x="1297679" y="539815"/>
            <a:ext cx="10675246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Section 2 du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83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79" y="766959"/>
            <a:ext cx="6192838" cy="525393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Table des </a:t>
            </a:r>
            <a:r>
              <a:rPr lang="de-DE" dirty="0" err="1">
                <a:solidFill>
                  <a:schemeClr val="accent1"/>
                </a:solidFill>
              </a:rPr>
              <a:t>matières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8" y="1706880"/>
            <a:ext cx="9039814" cy="458308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À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propos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guide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À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propos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du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financement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du Fonds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mondial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Comment utiliser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guide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Suivi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Communautaire (SC) dans le cadre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modulaire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du Fonds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mondial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Faire du SC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priorité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Décrire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les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coûts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et les budgets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associés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au SC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 SC dans les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formulaires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demande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ZA" sz="18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financement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Annexes: 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Dé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finitions </a:t>
            </a: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 é</a:t>
            </a:r>
            <a:r>
              <a:rPr lang="en-ZA" sz="18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léments essentiels du CLM</a:t>
            </a: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ZA" sz="18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7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5CF520-E36C-FE7C-E7BA-A6C627828718}"/>
              </a:ext>
            </a:extLst>
          </p:cNvPr>
          <p:cNvSpPr txBox="1">
            <a:spLocks/>
          </p:cNvSpPr>
          <p:nvPr/>
        </p:nvSpPr>
        <p:spPr bwMode="gray">
          <a:xfrm>
            <a:off x="948906" y="1521899"/>
            <a:ext cx="10903789" cy="4796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Aft>
                <a:spcPts val="1400"/>
              </a:spcAft>
              <a:buNone/>
            </a:pP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La section 3 du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cherche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comprendre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éléments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suivants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concernant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la mise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du programme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proposé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Si le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accordé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, comment la mise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du programme sera-t-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modifiée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 • 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L’efficacité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l’efficience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l’équité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du programme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seront-elles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améliorées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 •  Les lacunes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programmatiques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antérieures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seront-elles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comblées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 •  Les liens entre les programmes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secteurs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seront-ils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améliorés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Quelles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mesures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seront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prises pour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renforcer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rôle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des organisations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menées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par la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communauté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axées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sur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celle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-ci, des organisations de la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société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civile et des agents de mise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ZA" sz="1500" dirty="0" err="1">
                <a:ea typeface="Verdana" panose="020B0604030504040204" pitchFamily="34" charset="0"/>
                <a:cs typeface="Verdana" panose="020B0604030504040204" pitchFamily="34" charset="0"/>
              </a:rPr>
              <a:t>gouvernementaux</a:t>
            </a:r>
            <a:r>
              <a:rPr lang="en-ZA" sz="1500" dirty="0"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marL="228600" lvl="4" indent="0">
              <a:spcAft>
                <a:spcPts val="1400"/>
              </a:spcAft>
              <a:buNone/>
            </a:pPr>
            <a:r>
              <a:rPr lang="fr-FR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Quelles actions seront prises pour minimiser les risques</a:t>
            </a:r>
            <a:r>
              <a:rPr lang="en-US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ZA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8D867C-E496-4DEA-3E4F-BE90BE3E6A9F}"/>
              </a:ext>
            </a:extLst>
          </p:cNvPr>
          <p:cNvSpPr txBox="1">
            <a:spLocks/>
          </p:cNvSpPr>
          <p:nvPr/>
        </p:nvSpPr>
        <p:spPr bwMode="gray">
          <a:xfrm>
            <a:off x="1297679" y="539815"/>
            <a:ext cx="10675246" cy="553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accent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442913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Section 3 du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formulaire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demande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2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97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6CDDAC-1EA7-9D4F-272C-A64CDD1E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559" y="515066"/>
            <a:ext cx="7942574" cy="544483"/>
          </a:xfrm>
        </p:spPr>
        <p:txBody>
          <a:bodyPr/>
          <a:lstStyle/>
          <a:p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savoir plus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08BFE0-F261-995C-725B-A4C0C5414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775" y="1567781"/>
            <a:ext cx="8870449" cy="3392905"/>
          </a:xfrm>
        </p:spPr>
        <p:txBody>
          <a:bodyPr/>
          <a:lstStyle/>
          <a:p>
            <a:pPr marL="0" indent="0">
              <a:buNone/>
            </a:pP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Remerciements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 guide a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été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élaboré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l’IAS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(la Société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internationale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sida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 avec les conseils et le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soutien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département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«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Droits et Genre » (CRG) du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l’équipe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chargée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lutte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contre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VIH de la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Fondation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Bill et Melinda Gates,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ainsi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qu’avec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commentaires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les contributions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nombreuses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b="1" dirty="0">
              <a:solidFill>
                <a:srgbClr val="E0001B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savoir plus</a:t>
            </a:r>
          </a:p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parties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prenantes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pays qui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recherchent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assistance technique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liée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adressées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invitées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contacter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le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biais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page 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Renforcer la participation communautaire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peuvent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également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contacter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les plateformes régionales du Fonds mondial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sur les questions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aux droits et au genre. </a:t>
            </a:r>
          </a:p>
          <a:p>
            <a:pPr marL="0" indent="0">
              <a:buNone/>
            </a:pPr>
            <a:endParaRPr lang="en-ZA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305666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89565B-EDE9-5D28-1843-2CB916CA6DB3}"/>
              </a:ext>
            </a:extLst>
          </p:cNvPr>
          <p:cNvSpPr txBox="1">
            <a:spLocks/>
          </p:cNvSpPr>
          <p:nvPr/>
        </p:nvSpPr>
        <p:spPr>
          <a:xfrm>
            <a:off x="3382629" y="1085709"/>
            <a:ext cx="7691771" cy="3392905"/>
          </a:xfrm>
          <a:prstGeom prst="rect">
            <a:avLst/>
          </a:prstGeom>
        </p:spPr>
        <p:txBody>
          <a:bodyPr/>
          <a:lstStyle>
            <a:lvl1pPr marL="220663" indent="-220663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Citation </a:t>
            </a:r>
            <a:r>
              <a:rPr lang="en-ZA" sz="1800" b="1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recommandée</a:t>
            </a:r>
            <a:endParaRPr lang="en-ZA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IAS – Société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internationale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dirty="0" err="1">
                <a:ea typeface="Verdana" panose="020B0604030504040204" pitchFamily="34" charset="0"/>
                <a:cs typeface="Verdana" panose="020B0604030504040204" pitchFamily="34" charset="0"/>
              </a:rPr>
              <a:t>sida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Guide pour encourager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l’intégration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communautaire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dans les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adressées</a:t>
            </a:r>
            <a:r>
              <a:rPr lang="en-ZA" i="1" dirty="0"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i="1" dirty="0" err="1"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. 2022. </a:t>
            </a:r>
          </a:p>
          <a:p>
            <a:pPr marL="0" indent="0">
              <a:buNone/>
            </a:pPr>
            <a:r>
              <a:rPr lang="en-ZA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https://www.differentiatedservicedelivery.org/Resources/Resource-Library/CLM-guide-GF-funding-requests</a:t>
            </a:r>
            <a:endParaRPr lang="en-ZA" b="0" dirty="0">
              <a:solidFill>
                <a:schemeClr val="accent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60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D3D-1C54-A731-9F9E-227D6B7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615" y="1375555"/>
            <a:ext cx="6654224" cy="1607282"/>
          </a:xfrm>
        </p:spPr>
        <p:txBody>
          <a:bodyPr/>
          <a:lstStyle/>
          <a:p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Téléchargez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guide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complet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anglais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français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portugais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espagnol</a:t>
            </a:r>
            <a: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18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4000" b="0" i="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 tooltip="Original URL:&#10;https://bit.ly/clm_guide&#10;&#10;Click to follow link."/>
              </a:rPr>
              <a:t>https://bit.ly/clm_guide</a:t>
            </a:r>
            <a:r>
              <a:rPr lang="en-ZA" sz="4800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800" b="0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ZA" sz="4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ZA" sz="48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D3D-1C54-A731-9F9E-227D6B7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78" y="2844591"/>
            <a:ext cx="3789697" cy="1607282"/>
          </a:xfrm>
        </p:spPr>
        <p:txBody>
          <a:bodyPr/>
          <a:lstStyle/>
          <a:p>
            <a:r>
              <a:rPr lang="en-US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146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6E35-D94F-4A7A-0597-D2E0E56A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Abréviations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0293-058F-68F8-72CD-56054B2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80" y="1783079"/>
            <a:ext cx="8428211" cy="447917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CLM 	Le </a:t>
            </a:r>
            <a:r>
              <a:rPr lang="en-US" sz="1400" dirty="0" err="1"/>
              <a:t>suivi</a:t>
            </a:r>
            <a:r>
              <a:rPr lang="en-US" sz="1400" dirty="0"/>
              <a:t> </a:t>
            </a:r>
            <a:r>
              <a:rPr lang="en-US" sz="1400" dirty="0" err="1"/>
              <a:t>dirigé</a:t>
            </a:r>
            <a:r>
              <a:rPr lang="en-US" sz="1400" dirty="0"/>
              <a:t> par la </a:t>
            </a:r>
            <a:r>
              <a:rPr lang="en-US" sz="1400" dirty="0" err="1"/>
              <a:t>communauté</a:t>
            </a:r>
            <a:r>
              <a:rPr lang="en-US" sz="1400" dirty="0"/>
              <a:t> ; les </a:t>
            </a:r>
            <a:r>
              <a:rPr lang="en-US" sz="1400" dirty="0" err="1"/>
              <a:t>observatoires</a:t>
            </a:r>
            <a:r>
              <a:rPr lang="en-US" sz="1400" dirty="0"/>
              <a:t> </a:t>
            </a:r>
            <a:r>
              <a:rPr lang="en-US" sz="1400" dirty="0" err="1"/>
              <a:t>communautaires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CTEP	</a:t>
            </a:r>
            <a:r>
              <a:rPr lang="en-US" sz="1400" dirty="0" err="1"/>
              <a:t>Comité</a:t>
            </a:r>
            <a:r>
              <a:rPr lang="en-US" sz="1400" dirty="0"/>
              <a:t> technique </a:t>
            </a:r>
            <a:r>
              <a:rPr lang="en-US" sz="1400" dirty="0" err="1"/>
              <a:t>d’examen</a:t>
            </a:r>
            <a:r>
              <a:rPr lang="en-US" sz="1400" dirty="0"/>
              <a:t> des propositions (Fonds </a:t>
            </a:r>
            <a:r>
              <a:rPr lang="en-US" sz="1400" dirty="0" err="1"/>
              <a:t>mondial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DAAAPQ	</a:t>
            </a:r>
            <a:r>
              <a:rPr lang="en-US" sz="1400" dirty="0" err="1"/>
              <a:t>Disponibilité</a:t>
            </a:r>
            <a:r>
              <a:rPr lang="en-US" sz="1400" dirty="0"/>
              <a:t>, </a:t>
            </a:r>
            <a:r>
              <a:rPr lang="en-US" sz="1400" dirty="0" err="1"/>
              <a:t>accessibilité</a:t>
            </a:r>
            <a:r>
              <a:rPr lang="en-US" sz="1400" dirty="0"/>
              <a:t>, </a:t>
            </a:r>
            <a:r>
              <a:rPr lang="en-US" sz="1400" dirty="0" err="1"/>
              <a:t>acceptabilité</a:t>
            </a:r>
            <a:r>
              <a:rPr lang="en-US" sz="1400" dirty="0"/>
              <a:t>, </a:t>
            </a:r>
            <a:r>
              <a:rPr lang="en-US" sz="1400" dirty="0" err="1"/>
              <a:t>abordabilité</a:t>
            </a:r>
            <a:r>
              <a:rPr lang="en-US" sz="1400" dirty="0"/>
              <a:t>, pertinence et </a:t>
            </a:r>
            <a:r>
              <a:rPr lang="en-US" sz="1400" dirty="0" err="1"/>
              <a:t>qualité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ETP	</a:t>
            </a:r>
            <a:r>
              <a:rPr lang="en-US" sz="1400" dirty="0" err="1"/>
              <a:t>Équivalent</a:t>
            </a:r>
            <a:r>
              <a:rPr lang="en-US" sz="1400" dirty="0"/>
              <a:t> temps plein</a:t>
            </a:r>
          </a:p>
          <a:p>
            <a:pPr marL="0" indent="0">
              <a:buNone/>
            </a:pPr>
            <a:r>
              <a:rPr lang="en-US" sz="1400" dirty="0"/>
              <a:t>FM 	Fonds Mondial</a:t>
            </a:r>
          </a:p>
          <a:p>
            <a:pPr marL="0" indent="0">
              <a:buNone/>
            </a:pPr>
            <a:r>
              <a:rPr lang="en-US" sz="1400" dirty="0"/>
              <a:t>IAS	International AIDS Society (Société </a:t>
            </a:r>
            <a:r>
              <a:rPr lang="en-US" sz="1400" dirty="0" err="1"/>
              <a:t>internationale</a:t>
            </a:r>
            <a:r>
              <a:rPr lang="en-US" sz="1400" dirty="0"/>
              <a:t> du </a:t>
            </a:r>
            <a:r>
              <a:rPr lang="en-US" sz="1400" dirty="0" err="1"/>
              <a:t>sida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ICN	Instance de coordination </a:t>
            </a:r>
            <a:r>
              <a:rPr lang="en-US" sz="1400" dirty="0" err="1"/>
              <a:t>nationale</a:t>
            </a:r>
            <a:r>
              <a:rPr lang="en-US" sz="1400" dirty="0"/>
              <a:t> (Fonds </a:t>
            </a:r>
            <a:r>
              <a:rPr lang="en-US" sz="1400" dirty="0" err="1"/>
              <a:t>mondial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ICR	Instance de coordination </a:t>
            </a:r>
            <a:r>
              <a:rPr lang="en-US" sz="1400" dirty="0" err="1"/>
              <a:t>régionale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RSC	</a:t>
            </a:r>
            <a:r>
              <a:rPr lang="en-US" sz="1400" dirty="0" err="1"/>
              <a:t>Renforcement</a:t>
            </a:r>
            <a:r>
              <a:rPr lang="en-US" sz="1400" dirty="0"/>
              <a:t> des </a:t>
            </a:r>
            <a:r>
              <a:rPr lang="en-US" sz="1400" dirty="0" err="1"/>
              <a:t>systèmes</a:t>
            </a:r>
            <a:r>
              <a:rPr lang="en-US" sz="1400" dirty="0"/>
              <a:t> </a:t>
            </a:r>
            <a:r>
              <a:rPr lang="en-US" sz="1400" dirty="0" err="1"/>
              <a:t>communautaires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S&amp;E	</a:t>
            </a:r>
            <a:r>
              <a:rPr lang="en-US" sz="1400" dirty="0" err="1"/>
              <a:t>Suivi</a:t>
            </a:r>
            <a:r>
              <a:rPr lang="en-US" sz="1400" dirty="0"/>
              <a:t> et </a:t>
            </a:r>
            <a:r>
              <a:rPr lang="en-US" sz="1400" dirty="0" err="1"/>
              <a:t>évaluation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SC	</a:t>
            </a:r>
            <a:r>
              <a:rPr lang="en-US" sz="1400" dirty="0" err="1"/>
              <a:t>Suivi</a:t>
            </a:r>
            <a:r>
              <a:rPr lang="en-US" sz="1400" dirty="0"/>
              <a:t> Communautaire ; les </a:t>
            </a:r>
            <a:r>
              <a:rPr lang="en-US" sz="1400" dirty="0" err="1"/>
              <a:t>observatoires</a:t>
            </a:r>
            <a:r>
              <a:rPr lang="en-US" sz="1400" dirty="0"/>
              <a:t> </a:t>
            </a:r>
            <a:r>
              <a:rPr lang="en-US" sz="1400" dirty="0" err="1"/>
              <a:t>communautaires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SRPS	</a:t>
            </a:r>
            <a:r>
              <a:rPr lang="en-US" sz="1400" dirty="0" err="1"/>
              <a:t>Systèmes</a:t>
            </a:r>
            <a:r>
              <a:rPr lang="en-US" sz="1400" dirty="0"/>
              <a:t> </a:t>
            </a:r>
            <a:r>
              <a:rPr lang="en-US" sz="1400" dirty="0" err="1"/>
              <a:t>résilients</a:t>
            </a:r>
            <a:r>
              <a:rPr lang="en-US" sz="1400" dirty="0"/>
              <a:t> et </a:t>
            </a:r>
            <a:r>
              <a:rPr lang="en-US" sz="1400" dirty="0" err="1"/>
              <a:t>pérennes</a:t>
            </a:r>
            <a:r>
              <a:rPr lang="en-US" sz="1400" dirty="0"/>
              <a:t> pour la </a:t>
            </a:r>
            <a:r>
              <a:rPr lang="en-US" sz="1400" dirty="0" err="1"/>
              <a:t>santé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TB 	</a:t>
            </a:r>
            <a:r>
              <a:rPr lang="en-US" sz="1400" dirty="0" err="1"/>
              <a:t>Tuberculose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660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95E-BCE7-CCDA-F1A1-9ED7001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propos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ZA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guide</a:t>
            </a:r>
            <a:endParaRPr lang="en-US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306E-7440-73C9-4E43-D2A68F6E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8" y="1576137"/>
            <a:ext cx="9979922" cy="3392905"/>
          </a:xfrm>
        </p:spPr>
        <p:txBody>
          <a:bodyPr/>
          <a:lstStyle/>
          <a:p>
            <a:pPr marL="0" indent="0">
              <a:buNone/>
            </a:pP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 guide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peut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aider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l’élaboration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mieux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inclure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communautaire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(SC) dans les propositions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ainsi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que dans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stratégies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plans de programmes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connexes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en-ZA" sz="16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4975" lvl="2" indent="0">
              <a:buNone/>
            </a:pP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 guide </a:t>
            </a:r>
            <a:r>
              <a:rPr lang="en-ZA" b="1" dirty="0" err="1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s’adresse</a:t>
            </a:r>
            <a:r>
              <a:rPr lang="en-ZA" b="1" dirty="0">
                <a:solidFill>
                  <a:srgbClr val="E0001B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34975" lvl="2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organisations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dirigées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la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communauté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fondées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celle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-ci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qui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veulent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proposer des concepts, des plans et des budgets de SC aux ICN et aux ICR pour un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34975" lvl="2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équipes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rédaction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des ICN et des ICR qui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veulent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comprendre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comment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inclure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SC dans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;</a:t>
            </a:r>
          </a:p>
          <a:p>
            <a:pPr marL="434975" lvl="2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D’autres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parties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prenantes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œuvrent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faveur</a:t>
            </a:r>
            <a:r>
              <a:rPr lang="en-ZA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SC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notamment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responsables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gouvernementaux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techniques,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bailleurs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fonds et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porte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-parole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internationaux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2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95E-BCE7-CCDA-F1A1-9ED7001E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ZA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contexte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306E-7440-73C9-4E43-D2A68F6E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775" y="1558884"/>
            <a:ext cx="8870449" cy="3392905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Les programmes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nationaux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axés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le VIH, la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tuberculose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paludisme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confrontés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défis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permanents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concernant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qualité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services,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l’approvisionnement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la distribution des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produits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ainsi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qu’à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obstacles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droits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l’homme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des populations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clés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vulnérables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b="1" dirty="0">
              <a:solidFill>
                <a:srgbClr val="E0001B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La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stratégie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pour la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période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2023-2028 du Fonds </a:t>
            </a:r>
            <a:r>
              <a:rPr lang="en-ZA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mondial</a:t>
            </a:r>
            <a:r>
              <a:rPr lang="en-ZA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décrit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SC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intervention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prioritaire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les programmes et politiques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fondés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sur des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probantes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en-ZA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Dans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son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manuel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du cadre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modulaire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d'autres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orientations, </a:t>
            </a:r>
            <a:r>
              <a:rPr lang="en-ZA" dirty="0"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 Fonds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encourage les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nationaux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régionaux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inclure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 SC dans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leurs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ZA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6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4343-5B11-B7FA-AB31-E3F0EB82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846" y="830469"/>
            <a:ext cx="9893025" cy="544483"/>
          </a:xfrm>
        </p:spPr>
        <p:txBody>
          <a:bodyPr/>
          <a:lstStyle/>
          <a:p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propos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du Fonds </a:t>
            </a:r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2023–2025</a:t>
            </a:r>
            <a:endParaRPr lang="en-US" sz="440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ADA0-6DCD-EE4B-5975-BF531110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6" y="2456043"/>
            <a:ext cx="10586089" cy="2912632"/>
          </a:xfrm>
        </p:spPr>
        <p:txBody>
          <a:bodyPr/>
          <a:lstStyle/>
          <a:p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2022, le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Fonds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lancé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son </a:t>
            </a:r>
            <a:r>
              <a:rPr lang="en-ZA" sz="16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cycle de </a:t>
            </a:r>
            <a:r>
              <a:rPr lang="en-ZA" sz="1600" u="sng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financement</a:t>
            </a:r>
            <a:r>
              <a:rPr lang="en-ZA" sz="16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pour la </a:t>
            </a:r>
            <a:r>
              <a:rPr lang="en-ZA" sz="1600" u="sng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période</a:t>
            </a:r>
            <a:r>
              <a:rPr lang="en-ZA" sz="16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2023-2025</a:t>
            </a:r>
            <a:r>
              <a:rPr lang="en-ZA" sz="1600" u="sng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en-ZA" sz="16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Depuis</a:t>
            </a:r>
            <a:r>
              <a:rPr lang="en-ZA" sz="16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juillet</a:t>
            </a:r>
            <a:r>
              <a:rPr lang="en-ZA" sz="16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le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 mis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ligne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principaux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documents et les notes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d’information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aider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élaborer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leurs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ZA" sz="16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décembre</a:t>
            </a:r>
            <a:r>
              <a:rPr lang="en-ZA" sz="16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le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Fonds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informé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ICN et les ICR des allocations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disponibles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de la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répartition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proposée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par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maladie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chaque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pays et/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région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Le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ZA" sz="1600" dirty="0" err="1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informé</a:t>
            </a:r>
            <a:r>
              <a:rPr lang="en-ZA" sz="1600" dirty="0" smtClean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également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les ICN et les ICR des dates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limites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dépôt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et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l’éligibilité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investissements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catalytiques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ZA" sz="1600" b="1" dirty="0" err="1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b="1" dirty="0">
                <a:solidFill>
                  <a:schemeClr val="accent2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2023 et 2024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les ICN et les ICR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élaboreront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puis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soumettront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demandes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, qui les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transmettra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Comité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technique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d’examen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propositions (CTEP) du Fonds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mondial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pour examen,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puis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Comité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d’approbation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subventions (CAS) pour approbation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avant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l’allocation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des subventions et le début de la mise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ZA" sz="1600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œuvre</a:t>
            </a:r>
            <a:r>
              <a:rPr lang="en-ZA" sz="16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382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E9F7-2557-2DC6-FD15-0CE5F712B962}"/>
              </a:ext>
            </a:extLst>
          </p:cNvPr>
          <p:cNvSpPr txBox="1">
            <a:spLocks/>
          </p:cNvSpPr>
          <p:nvPr/>
        </p:nvSpPr>
        <p:spPr>
          <a:xfrm>
            <a:off x="1274846" y="830469"/>
            <a:ext cx="9893025" cy="544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ZA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Chronologie</a:t>
            </a:r>
            <a:r>
              <a:rPr lang="en-ZA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ZA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  <a:r>
              <a:rPr lang="en-ZA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du FM</a:t>
            </a:r>
            <a:endParaRPr 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78" y="1562101"/>
            <a:ext cx="8668960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8DEC-40B3-FA41-D559-6E996284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78" y="687594"/>
            <a:ext cx="9155028" cy="544483"/>
          </a:xfrm>
        </p:spPr>
        <p:txBody>
          <a:bodyPr/>
          <a:lstStyle/>
          <a:p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Comment utiliser </a:t>
            </a:r>
            <a:r>
              <a:rPr lang="en-ZA" sz="4400" b="1" dirty="0" err="1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ZA" sz="4400" b="1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guide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7DB1-91C3-AF31-5B7B-5450595B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8" y="1576137"/>
            <a:ext cx="10382487" cy="3392905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Au </a:t>
            </a:r>
            <a:r>
              <a:rPr lang="en-US" sz="1500" dirty="0" err="1"/>
              <a:t>cours</a:t>
            </a:r>
            <a:r>
              <a:rPr lang="en-US" sz="1500" dirty="0"/>
              <a:t> du </a:t>
            </a:r>
            <a:r>
              <a:rPr lang="en-US" sz="1500" dirty="0" err="1"/>
              <a:t>processus</a:t>
            </a:r>
            <a:r>
              <a:rPr lang="en-US" sz="1500" dirty="0"/>
              <a:t> de </a:t>
            </a:r>
            <a:r>
              <a:rPr lang="en-US" sz="1500" dirty="0" err="1"/>
              <a:t>financement</a:t>
            </a:r>
            <a:r>
              <a:rPr lang="en-US" sz="1500" dirty="0"/>
              <a:t> du FM pour 2023-2025, les </a:t>
            </a:r>
            <a:r>
              <a:rPr lang="en-US" sz="1500" dirty="0" err="1"/>
              <a:t>responsables</a:t>
            </a:r>
            <a:r>
              <a:rPr lang="en-US" sz="1500" dirty="0"/>
              <a:t> du SC et </a:t>
            </a:r>
            <a:r>
              <a:rPr lang="en-US" sz="1500" dirty="0" err="1"/>
              <a:t>d'autres</a:t>
            </a:r>
            <a:r>
              <a:rPr lang="en-US" sz="1500" dirty="0"/>
              <a:t> parties </a:t>
            </a:r>
            <a:r>
              <a:rPr lang="en-US" sz="1500" dirty="0" err="1"/>
              <a:t>prenantes</a:t>
            </a:r>
            <a:r>
              <a:rPr lang="en-US" sz="1500" dirty="0"/>
              <a:t> </a:t>
            </a:r>
            <a:r>
              <a:rPr lang="en-US" sz="1500" dirty="0" err="1"/>
              <a:t>peuvent</a:t>
            </a:r>
            <a:r>
              <a:rPr lang="en-US" sz="1500" dirty="0"/>
              <a:t> </a:t>
            </a:r>
            <a:r>
              <a:rPr lang="en-US" sz="1500" dirty="0" err="1"/>
              <a:t>s'assurer</a:t>
            </a:r>
            <a:r>
              <a:rPr lang="en-US" sz="1500" dirty="0"/>
              <a:t> que </a:t>
            </a:r>
            <a:r>
              <a:rPr lang="en-US" sz="1500" dirty="0" err="1"/>
              <a:t>leurs</a:t>
            </a:r>
            <a:r>
              <a:rPr lang="en-US" sz="1500" dirty="0"/>
              <a:t> </a:t>
            </a:r>
            <a:r>
              <a:rPr lang="en-US" sz="1500" dirty="0" err="1"/>
              <a:t>priorités</a:t>
            </a:r>
            <a:r>
              <a:rPr lang="en-US" sz="1500" dirty="0"/>
              <a:t> et </a:t>
            </a:r>
            <a:r>
              <a:rPr lang="en-US" sz="1500" dirty="0" err="1"/>
              <a:t>leurs</a:t>
            </a:r>
            <a:r>
              <a:rPr lang="en-US" sz="1500" dirty="0"/>
              <a:t> </a:t>
            </a:r>
            <a:r>
              <a:rPr lang="en-US" sz="1500" dirty="0" err="1"/>
              <a:t>besoins</a:t>
            </a:r>
            <a:r>
              <a:rPr lang="en-US" sz="1500" dirty="0"/>
              <a:t> de SC </a:t>
            </a:r>
            <a:r>
              <a:rPr lang="en-US" sz="1500" dirty="0" err="1"/>
              <a:t>sont</a:t>
            </a:r>
            <a:r>
              <a:rPr lang="en-US" sz="1500" dirty="0"/>
              <a:t> </a:t>
            </a:r>
            <a:r>
              <a:rPr lang="en-US" sz="1500" dirty="0" err="1"/>
              <a:t>inclus</a:t>
            </a:r>
            <a:r>
              <a:rPr lang="en-US" sz="1500" dirty="0"/>
              <a:t> dans les </a:t>
            </a:r>
            <a:r>
              <a:rPr lang="en-US" sz="1500" dirty="0" err="1"/>
              <a:t>demandes</a:t>
            </a:r>
            <a:r>
              <a:rPr lang="en-US" sz="1500" dirty="0"/>
              <a:t> de </a:t>
            </a:r>
            <a:r>
              <a:rPr lang="en-US" sz="1500" dirty="0" err="1"/>
              <a:t>financement</a:t>
            </a:r>
            <a:r>
              <a:rPr lang="en-US" sz="1500" dirty="0"/>
              <a:t> et les budgets </a:t>
            </a:r>
            <a:r>
              <a:rPr lang="en-US" sz="1500" dirty="0" err="1"/>
              <a:t>associés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Avant </a:t>
            </a:r>
            <a:r>
              <a:rPr lang="en-US" sz="1500" dirty="0" err="1"/>
              <a:t>d’élaborer</a:t>
            </a:r>
            <a:r>
              <a:rPr lang="en-US" sz="1500" dirty="0"/>
              <a:t> </a:t>
            </a:r>
            <a:r>
              <a:rPr lang="en-US" sz="1500" dirty="0" err="1"/>
              <a:t>une</a:t>
            </a:r>
            <a:r>
              <a:rPr lang="en-US" sz="1500" dirty="0"/>
              <a:t> </a:t>
            </a:r>
            <a:r>
              <a:rPr lang="en-US" sz="1500" dirty="0" err="1"/>
              <a:t>demande</a:t>
            </a:r>
            <a:r>
              <a:rPr lang="en-US" sz="1500" dirty="0"/>
              <a:t> de </a:t>
            </a:r>
            <a:r>
              <a:rPr lang="en-US" sz="1500" dirty="0" err="1"/>
              <a:t>financement</a:t>
            </a:r>
            <a:r>
              <a:rPr lang="en-US" sz="1500" dirty="0"/>
              <a:t>, les ICN et les ICR </a:t>
            </a:r>
            <a:r>
              <a:rPr lang="en-US" sz="1500" dirty="0" err="1"/>
              <a:t>organiseront</a:t>
            </a:r>
            <a:r>
              <a:rPr lang="en-US" sz="1500" dirty="0"/>
              <a:t> des </a:t>
            </a:r>
            <a:r>
              <a:rPr lang="en-US" sz="1500" b="1" dirty="0"/>
              <a:t>consultations et dialogues</a:t>
            </a:r>
            <a:r>
              <a:rPr lang="en-US" sz="1500" dirty="0"/>
              <a:t> pour identifier les </a:t>
            </a:r>
            <a:r>
              <a:rPr lang="en-US" sz="1500" dirty="0" err="1"/>
              <a:t>priorités</a:t>
            </a:r>
            <a:r>
              <a:rPr lang="en-US" sz="1500" dirty="0"/>
              <a:t> de </a:t>
            </a:r>
            <a:r>
              <a:rPr lang="en-US" sz="1500" dirty="0" err="1"/>
              <a:t>financement</a:t>
            </a:r>
            <a:r>
              <a:rPr lang="en-US" sz="1500" dirty="0"/>
              <a:t>. </a:t>
            </a:r>
            <a:r>
              <a:rPr lang="en-US" sz="1500" dirty="0" err="1"/>
              <a:t>Également</a:t>
            </a:r>
            <a:r>
              <a:rPr lang="en-US" sz="1500" dirty="0"/>
              <a:t>, </a:t>
            </a:r>
            <a:r>
              <a:rPr lang="en-US" sz="1500" dirty="0" err="1"/>
              <a:t>d’autres</a:t>
            </a:r>
            <a:r>
              <a:rPr lang="en-US" sz="1500" dirty="0"/>
              <a:t> dialogues et examens </a:t>
            </a:r>
            <a:r>
              <a:rPr lang="en-US" sz="1500" dirty="0" err="1"/>
              <a:t>peuvent</a:t>
            </a:r>
            <a:r>
              <a:rPr lang="en-US" sz="1500" dirty="0"/>
              <a:t> </a:t>
            </a:r>
            <a:r>
              <a:rPr lang="en-US" sz="1500" dirty="0" err="1"/>
              <a:t>être</a:t>
            </a:r>
            <a:r>
              <a:rPr lang="en-US" sz="1500" dirty="0"/>
              <a:t> </a:t>
            </a:r>
            <a:r>
              <a:rPr lang="en-US" sz="1500" dirty="0" err="1"/>
              <a:t>organisés</a:t>
            </a:r>
            <a:r>
              <a:rPr lang="en-US" sz="1500" dirty="0"/>
              <a:t> au </a:t>
            </a:r>
            <a:r>
              <a:rPr lang="en-US" sz="1500" dirty="0" err="1"/>
              <a:t>sujet</a:t>
            </a:r>
            <a:r>
              <a:rPr lang="en-US" sz="1500" dirty="0"/>
              <a:t> de la conception, la mise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œuvre</a:t>
            </a:r>
            <a:r>
              <a:rPr lang="en-US" sz="1500" dirty="0"/>
              <a:t>, </a:t>
            </a:r>
            <a:r>
              <a:rPr lang="en-US" sz="1500" dirty="0" err="1"/>
              <a:t>l’évaluation</a:t>
            </a:r>
            <a:r>
              <a:rPr lang="en-US" sz="1500" dirty="0"/>
              <a:t> et le </a:t>
            </a:r>
            <a:r>
              <a:rPr lang="en-US" sz="1500" dirty="0" err="1"/>
              <a:t>financement</a:t>
            </a:r>
            <a:r>
              <a:rPr lang="en-US" sz="1500" dirty="0"/>
              <a:t> des interventions </a:t>
            </a:r>
            <a:r>
              <a:rPr lang="en-US" sz="1500" dirty="0" err="1"/>
              <a:t>communautaires</a:t>
            </a:r>
            <a:r>
              <a:rPr lang="en-US" sz="1500" dirty="0"/>
              <a:t>. </a:t>
            </a:r>
            <a:r>
              <a:rPr lang="en-US" sz="1500" b="1" dirty="0">
                <a:solidFill>
                  <a:schemeClr val="accent1"/>
                </a:solidFill>
              </a:rPr>
              <a:t>Le SC </a:t>
            </a:r>
            <a:r>
              <a:rPr lang="en-US" sz="1500" b="1" dirty="0" err="1">
                <a:solidFill>
                  <a:schemeClr val="accent1"/>
                </a:solidFill>
              </a:rPr>
              <a:t>peut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être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considérée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comme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une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priorité</a:t>
            </a:r>
            <a:r>
              <a:rPr lang="en-US" sz="1500" b="1" dirty="0">
                <a:solidFill>
                  <a:schemeClr val="accent1"/>
                </a:solidFill>
              </a:rPr>
              <a:t> dans </a:t>
            </a:r>
            <a:r>
              <a:rPr lang="en-US" sz="1500" b="1" dirty="0" err="1">
                <a:solidFill>
                  <a:schemeClr val="accent1"/>
                </a:solidFill>
              </a:rPr>
              <a:t>ces</a:t>
            </a:r>
            <a:r>
              <a:rPr lang="en-US" sz="1500" b="1" dirty="0">
                <a:solidFill>
                  <a:schemeClr val="accent1"/>
                </a:solidFill>
              </a:rPr>
              <a:t> dialogues.</a:t>
            </a:r>
          </a:p>
          <a:p>
            <a:pPr marL="0" indent="0">
              <a:buNone/>
            </a:pPr>
            <a:endParaRPr lang="en-US" sz="15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500" dirty="0"/>
              <a:t>Au </a:t>
            </a:r>
            <a:r>
              <a:rPr lang="en-US" sz="1500" dirty="0" err="1"/>
              <a:t>cours</a:t>
            </a:r>
            <a:r>
              <a:rPr lang="en-US" sz="1500" dirty="0"/>
              <a:t> de la </a:t>
            </a:r>
            <a:r>
              <a:rPr lang="en-US" sz="1500" dirty="0" err="1"/>
              <a:t>période</a:t>
            </a:r>
            <a:r>
              <a:rPr lang="en-US" sz="1500" dirty="0"/>
              <a:t> 2023-2025, des </a:t>
            </a:r>
            <a:r>
              <a:rPr lang="en-US" sz="1500" b="1" dirty="0" err="1"/>
              <a:t>équipes</a:t>
            </a:r>
            <a:r>
              <a:rPr lang="en-US" sz="1500" b="1" dirty="0"/>
              <a:t> de </a:t>
            </a:r>
            <a:r>
              <a:rPr lang="en-US" sz="1500" b="1" dirty="0" err="1"/>
              <a:t>rédaction</a:t>
            </a:r>
            <a:r>
              <a:rPr lang="en-US" sz="1500" b="1" dirty="0"/>
              <a:t> </a:t>
            </a:r>
            <a:r>
              <a:rPr lang="en-US" sz="1500" dirty="0" err="1"/>
              <a:t>seront</a:t>
            </a:r>
            <a:r>
              <a:rPr lang="en-US" sz="1500" dirty="0"/>
              <a:t> </a:t>
            </a:r>
            <a:r>
              <a:rPr lang="en-US" sz="1500" dirty="0" err="1"/>
              <a:t>nommées</a:t>
            </a:r>
            <a:r>
              <a:rPr lang="en-US" sz="1500" dirty="0"/>
              <a:t> par les ICN et les ICR et </a:t>
            </a:r>
            <a:r>
              <a:rPr lang="en-US" sz="1500" dirty="0" err="1"/>
              <a:t>chargées</a:t>
            </a:r>
            <a:r>
              <a:rPr lang="en-US" sz="1500" dirty="0"/>
              <a:t> </a:t>
            </a:r>
            <a:r>
              <a:rPr lang="en-US" sz="1500" dirty="0" err="1"/>
              <a:t>d’élaborer</a:t>
            </a:r>
            <a:r>
              <a:rPr lang="en-US" sz="1500" dirty="0"/>
              <a:t> des </a:t>
            </a:r>
            <a:r>
              <a:rPr lang="en-US" sz="1500" dirty="0" err="1"/>
              <a:t>demandes</a:t>
            </a:r>
            <a:r>
              <a:rPr lang="en-US" sz="1500" dirty="0"/>
              <a:t> de </a:t>
            </a:r>
            <a:r>
              <a:rPr lang="en-US" sz="1500" dirty="0" err="1"/>
              <a:t>financement</a:t>
            </a:r>
            <a:r>
              <a:rPr lang="en-US" sz="1500" dirty="0"/>
              <a:t>. Au fil de la </a:t>
            </a:r>
            <a:r>
              <a:rPr lang="en-US" sz="1500" dirty="0" err="1"/>
              <a:t>rédaction</a:t>
            </a:r>
            <a:r>
              <a:rPr lang="en-US" sz="1500" dirty="0"/>
              <a:t>, </a:t>
            </a:r>
            <a:r>
              <a:rPr lang="en-US" sz="1500" dirty="0" err="1"/>
              <a:t>elles</a:t>
            </a:r>
            <a:r>
              <a:rPr lang="en-US" sz="1500" dirty="0"/>
              <a:t> </a:t>
            </a:r>
            <a:r>
              <a:rPr lang="en-US" sz="1500" dirty="0" err="1"/>
              <a:t>auront</a:t>
            </a:r>
            <a:r>
              <a:rPr lang="en-US" sz="1500" dirty="0"/>
              <a:t> </a:t>
            </a:r>
            <a:r>
              <a:rPr lang="en-US" sz="1500" dirty="0" err="1"/>
              <a:t>potentiellement</a:t>
            </a:r>
            <a:r>
              <a:rPr lang="en-US" sz="1500" dirty="0"/>
              <a:t> </a:t>
            </a:r>
            <a:r>
              <a:rPr lang="en-US" sz="1500" dirty="0" err="1"/>
              <a:t>besoin</a:t>
            </a:r>
            <a:r>
              <a:rPr lang="en-US" sz="1500" dirty="0"/>
              <a:t> </a:t>
            </a:r>
            <a:r>
              <a:rPr lang="en-US" sz="1500" dirty="0" err="1"/>
              <a:t>d’informations</a:t>
            </a:r>
            <a:r>
              <a:rPr lang="en-US" sz="1500" dirty="0"/>
              <a:t> </a:t>
            </a:r>
            <a:r>
              <a:rPr lang="en-US" sz="1500" dirty="0" err="1"/>
              <a:t>détaillées</a:t>
            </a:r>
            <a:r>
              <a:rPr lang="en-US" sz="1500" dirty="0"/>
              <a:t> sur les </a:t>
            </a:r>
            <a:r>
              <a:rPr lang="en-US" sz="1500" dirty="0" err="1"/>
              <a:t>approches</a:t>
            </a:r>
            <a:r>
              <a:rPr lang="en-US" sz="1500" dirty="0"/>
              <a:t> de SC </a:t>
            </a:r>
            <a:r>
              <a:rPr lang="en-US" sz="1500" dirty="0" err="1"/>
              <a:t>proposées</a:t>
            </a:r>
            <a:r>
              <a:rPr lang="en-US" sz="1500" dirty="0"/>
              <a:t>, les </a:t>
            </a:r>
            <a:r>
              <a:rPr lang="en-US" sz="1500" dirty="0" err="1"/>
              <a:t>coûts</a:t>
            </a:r>
            <a:r>
              <a:rPr lang="en-US" sz="1500" dirty="0"/>
              <a:t> </a:t>
            </a:r>
            <a:r>
              <a:rPr lang="en-US" sz="1500" dirty="0" err="1"/>
              <a:t>liés</a:t>
            </a:r>
            <a:r>
              <a:rPr lang="en-US" sz="1500" dirty="0"/>
              <a:t> au SC et les </a:t>
            </a:r>
            <a:r>
              <a:rPr lang="en-US" sz="1500" dirty="0" err="1"/>
              <a:t>résultats</a:t>
            </a:r>
            <a:r>
              <a:rPr lang="en-US" sz="1500" dirty="0"/>
              <a:t> </a:t>
            </a:r>
            <a:r>
              <a:rPr lang="en-US" sz="1500" dirty="0" err="1"/>
              <a:t>escomptés</a:t>
            </a:r>
            <a:r>
              <a:rPr lang="en-US" sz="1500" dirty="0"/>
              <a:t>. </a:t>
            </a:r>
            <a:r>
              <a:rPr lang="en-US" sz="1500" b="1" dirty="0">
                <a:solidFill>
                  <a:schemeClr val="accent1"/>
                </a:solidFill>
              </a:rPr>
              <a:t>Les </a:t>
            </a:r>
            <a:r>
              <a:rPr lang="en-US" sz="1500" b="1" dirty="0" err="1">
                <a:solidFill>
                  <a:schemeClr val="accent1"/>
                </a:solidFill>
              </a:rPr>
              <a:t>responsables</a:t>
            </a:r>
            <a:r>
              <a:rPr lang="en-US" sz="1500" b="1" dirty="0">
                <a:solidFill>
                  <a:schemeClr val="accent1"/>
                </a:solidFill>
              </a:rPr>
              <a:t> du SC </a:t>
            </a:r>
            <a:r>
              <a:rPr lang="en-US" sz="1500" b="1" dirty="0" err="1">
                <a:solidFill>
                  <a:schemeClr val="accent1"/>
                </a:solidFill>
              </a:rPr>
              <a:t>peuvent</a:t>
            </a:r>
            <a:r>
              <a:rPr lang="en-US" sz="1500" b="1" dirty="0">
                <a:solidFill>
                  <a:schemeClr val="accent1"/>
                </a:solidFill>
              </a:rPr>
              <a:t> se </a:t>
            </a:r>
            <a:r>
              <a:rPr lang="en-US" sz="1500" b="1" dirty="0" err="1">
                <a:solidFill>
                  <a:schemeClr val="accent1"/>
                </a:solidFill>
              </a:rPr>
              <a:t>mettre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en</a:t>
            </a:r>
            <a:r>
              <a:rPr lang="en-US" sz="1500" b="1" dirty="0">
                <a:solidFill>
                  <a:schemeClr val="accent1"/>
                </a:solidFill>
              </a:rPr>
              <a:t> contact avec les </a:t>
            </a:r>
            <a:r>
              <a:rPr lang="en-US" sz="1500" b="1" dirty="0" err="1">
                <a:solidFill>
                  <a:schemeClr val="accent1"/>
                </a:solidFill>
              </a:rPr>
              <a:t>équipes</a:t>
            </a:r>
            <a:r>
              <a:rPr lang="en-US" sz="1500" b="1" dirty="0">
                <a:solidFill>
                  <a:schemeClr val="accent1"/>
                </a:solidFill>
              </a:rPr>
              <a:t> de </a:t>
            </a:r>
            <a:r>
              <a:rPr lang="en-US" sz="1500" b="1" dirty="0" err="1">
                <a:solidFill>
                  <a:schemeClr val="accent1"/>
                </a:solidFill>
              </a:rPr>
              <a:t>rédaction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afin</a:t>
            </a:r>
            <a:r>
              <a:rPr lang="en-US" sz="1500" b="1" dirty="0">
                <a:solidFill>
                  <a:schemeClr val="accent1"/>
                </a:solidFill>
              </a:rPr>
              <a:t> de </a:t>
            </a:r>
            <a:r>
              <a:rPr lang="en-US" sz="1500" b="1" dirty="0" err="1">
                <a:solidFill>
                  <a:schemeClr val="accent1"/>
                </a:solidFill>
              </a:rPr>
              <a:t>leur</a:t>
            </a:r>
            <a:r>
              <a:rPr lang="en-US" sz="1500" b="1" dirty="0">
                <a:solidFill>
                  <a:schemeClr val="accent1"/>
                </a:solidFill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</a:rPr>
              <a:t>fournir</a:t>
            </a:r>
            <a:r>
              <a:rPr lang="en-US" sz="1500" b="1" dirty="0">
                <a:solidFill>
                  <a:schemeClr val="accent1"/>
                </a:solidFill>
              </a:rPr>
              <a:t> les </a:t>
            </a:r>
            <a:r>
              <a:rPr lang="en-US" sz="1500" b="1" dirty="0" err="1">
                <a:solidFill>
                  <a:schemeClr val="accent1"/>
                </a:solidFill>
              </a:rPr>
              <a:t>informations</a:t>
            </a:r>
            <a:r>
              <a:rPr lang="en-US" sz="15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27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00B04-3A82-9605-F379-48EA2660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79" y="655609"/>
            <a:ext cx="9596641" cy="797152"/>
          </a:xfrm>
        </p:spPr>
        <p:txBody>
          <a:bodyPr/>
          <a:lstStyle/>
          <a:p>
            <a:r>
              <a:rPr lang="en-ZA" sz="32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Comment utiliser </a:t>
            </a:r>
            <a:r>
              <a:rPr lang="en-ZA" sz="3200" b="1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en-ZA" sz="32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guide</a:t>
            </a:r>
            <a:endParaRPr lang="en-US" sz="3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E0AB00-645C-49F9-5AFB-1C0311975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70612"/>
              </p:ext>
            </p:extLst>
          </p:nvPr>
        </p:nvGraphicFramePr>
        <p:xfrm>
          <a:off x="1297679" y="1594802"/>
          <a:ext cx="10503796" cy="499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911">
                  <a:extLst>
                    <a:ext uri="{9D8B030D-6E8A-4147-A177-3AD203B41FA5}">
                      <a16:colId xmlns:a16="http://schemas.microsoft.com/office/drawing/2014/main" val="1975065413"/>
                    </a:ext>
                  </a:extLst>
                </a:gridCol>
                <a:gridCol w="5254885">
                  <a:extLst>
                    <a:ext uri="{9D8B030D-6E8A-4147-A177-3AD203B41FA5}">
                      <a16:colId xmlns:a16="http://schemas.microsoft.com/office/drawing/2014/main" val="566127570"/>
                    </a:ext>
                  </a:extLst>
                </a:gridCol>
              </a:tblGrid>
              <a:tr h="1050892">
                <a:tc>
                  <a:txBody>
                    <a:bodyPr/>
                    <a:lstStyle/>
                    <a:p>
                      <a:pPr marL="0" marR="6731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 responsables de la mise en œuvre du SC et les autres parties prenantes qui œuvrent en faveur du SC peuvent utiliser ce guide pour 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085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 membres d’ICN et d’ICR et les équipes équipes de rédaction de demandes de financement peuvent utiliser ces informations pour 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86266"/>
                  </a:ext>
                </a:extLst>
              </a:tr>
              <a:tr h="152830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faire du SC une priorité lors des consultations et dialogues organisés par les ICN et les ICR, et lors de l’examen des lacunes et des priorités des programmes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096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documenter les données attestant de la priorité à accorder au SC dans les annexes « Description du dialogue au niveau du pays », « Annexe sur les lacunes et les priorités en matière de systèmes résistants et pérennes pour la santé » et « Priorités de financement de la société civile et des communautés » 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0303"/>
                  </a:ext>
                </a:extLst>
              </a:tr>
              <a:tr h="119499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définir les coûts et les budgets associés au SC 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inclure les coûts associés au SC dans les budgets récapitulatifs des demandes de financement et dans les budgets détaillés ultérieurs élaborés au cours du processus d’allocation des subventions 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19704"/>
                  </a:ext>
                </a:extLst>
              </a:tr>
              <a:tr h="1217544">
                <a:tc>
                  <a:txBody>
                    <a:bodyPr/>
                    <a:lstStyle/>
                    <a:p>
                      <a:pPr marL="0" marR="158115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décrire le SC pour l’inclure dans les demandes de financement adressées au Fonds mondial, en utilisant le cadre modulaire du Fonds mondial et les documents de candidature ;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0805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décrire le SC dans les demandes de financement afin que les investissements dédiés au SC permettent d’atteindre les objectifs du pays et les cibles du programme.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4699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8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442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IAS 1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E0001B"/>
      </a:accent1>
      <a:accent2>
        <a:srgbClr val="013B4F"/>
      </a:accent2>
      <a:accent3>
        <a:srgbClr val="DCD2C3"/>
      </a:accent3>
      <a:accent4>
        <a:srgbClr val="F5F0E5"/>
      </a:accent4>
      <a:accent5>
        <a:srgbClr val="08BDBA"/>
      </a:accent5>
      <a:accent6>
        <a:srgbClr val="8A3FFC"/>
      </a:accent6>
      <a:hlink>
        <a:srgbClr val="E0001B"/>
      </a:hlink>
      <a:folHlink>
        <a:srgbClr val="346CFF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9430eef-9f8d-443d-897b-9afda802e8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4" ma:contentTypeDescription="Create a new document." ma:contentTypeScope="" ma:versionID="d3547b5c8b573edc229a91c22a75e538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1c34c7da9929f351853f8c726a3d3ca9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06F776-15E1-4608-A05B-E8CEEC2417C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250929fa-9806-4449-af20-7947085fa170"/>
    <ds:schemaRef ds:uri="http://schemas.microsoft.com/office/infopath/2007/PartnerControls"/>
    <ds:schemaRef ds:uri="http://schemas.openxmlformats.org/package/2006/metadata/core-properties"/>
    <ds:schemaRef ds:uri="d9430eef-9f8d-443d-897b-9afda802e8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1163B1-4CC3-47A1-A71C-ED472C8A6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AIDS Society</Template>
  <TotalTime>2272</TotalTime>
  <Words>3428</Words>
  <Application>Microsoft Office PowerPoint</Application>
  <PresentationFormat>Widescreen</PresentationFormat>
  <Paragraphs>207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IAS Ribbon Sans Light</vt:lpstr>
      <vt:lpstr>Ping LCG Light</vt:lpstr>
      <vt:lpstr>Times New Roman</vt:lpstr>
      <vt:lpstr>Verdana</vt:lpstr>
      <vt:lpstr>International AIDS Society</vt:lpstr>
      <vt:lpstr>Suivi communautaire des programmes et politiques en lien avec le VIH, la tuberculose et le paludisme</vt:lpstr>
      <vt:lpstr>Table des matières</vt:lpstr>
      <vt:lpstr>Abréviations</vt:lpstr>
      <vt:lpstr>À propos de ce guide</vt:lpstr>
      <vt:lpstr>Le contexte</vt:lpstr>
      <vt:lpstr>À propos du financement du Fonds mondial en 2023–2025</vt:lpstr>
      <vt:lpstr>PowerPoint Presentation</vt:lpstr>
      <vt:lpstr>Comment utiliser ce guide</vt:lpstr>
      <vt:lpstr>PowerPoint Presentation</vt:lpstr>
      <vt:lpstr>PowerPoint Presentation</vt:lpstr>
      <vt:lpstr>Description du SC dans le cadre modulaire du Fonds mondial</vt:lpstr>
      <vt:lpstr>Faire du SC une priorité </vt:lpstr>
      <vt:lpstr>Décrire les coûts et les budgets associés au SC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savoir plus</vt:lpstr>
      <vt:lpstr>PowerPoint Presentation</vt:lpstr>
      <vt:lpstr>Téléchargez le guide complet en anglais, français, portugais et espagnol   https://bit.ly/clm_guide 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Anna Grimsrud</dc:creator>
  <cp:lastModifiedBy>Lina Golob</cp:lastModifiedBy>
  <cp:revision>67</cp:revision>
  <dcterms:created xsi:type="dcterms:W3CDTF">2021-04-08T11:26:53Z</dcterms:created>
  <dcterms:modified xsi:type="dcterms:W3CDTF">2023-01-25T13:41:10Z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</Properties>
</file>